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2" r:id="rId2"/>
    <p:sldMasterId id="2147483674" r:id="rId3"/>
  </p:sldMasterIdLst>
  <p:notesMasterIdLst>
    <p:notesMasterId r:id="rId26"/>
  </p:notesMasterIdLst>
  <p:handoutMasterIdLst>
    <p:handoutMasterId r:id="rId27"/>
  </p:handoutMasterIdLst>
  <p:sldIdLst>
    <p:sldId id="256" r:id="rId4"/>
    <p:sldId id="294" r:id="rId5"/>
    <p:sldId id="282" r:id="rId6"/>
    <p:sldId id="285" r:id="rId7"/>
    <p:sldId id="286" r:id="rId8"/>
    <p:sldId id="288" r:id="rId9"/>
    <p:sldId id="295" r:id="rId10"/>
    <p:sldId id="273" r:id="rId11"/>
    <p:sldId id="289" r:id="rId12"/>
    <p:sldId id="290" r:id="rId13"/>
    <p:sldId id="293" r:id="rId14"/>
    <p:sldId id="292" r:id="rId15"/>
    <p:sldId id="299" r:id="rId16"/>
    <p:sldId id="298" r:id="rId17"/>
    <p:sldId id="301" r:id="rId18"/>
    <p:sldId id="291" r:id="rId19"/>
    <p:sldId id="303" r:id="rId20"/>
    <p:sldId id="302" r:id="rId21"/>
    <p:sldId id="296" r:id="rId22"/>
    <p:sldId id="277" r:id="rId23"/>
    <p:sldId id="284" r:id="rId24"/>
    <p:sldId id="300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3A05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802" autoAdjust="0"/>
  </p:normalViewPr>
  <p:slideViewPr>
    <p:cSldViewPr>
      <p:cViewPr>
        <p:scale>
          <a:sx n="121" d="100"/>
          <a:sy n="121" d="100"/>
        </p:scale>
        <p:origin x="-960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notesMaster" Target="notesMasters/notesMaster1.xml"/><Relationship Id="rId27" Type="http://schemas.openxmlformats.org/officeDocument/2006/relationships/handoutMaster" Target="handoutMasters/handout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1" Type="http://schemas.openxmlformats.org/officeDocument/2006/relationships/customXml" Target="../customXml/item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niko\Dropbox\eb-figure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NIC!$B$1</c:f>
              <c:strCache>
                <c:ptCount val="1"/>
                <c:pt idx="0">
                  <c:v>Ethernet</c:v>
                </c:pt>
              </c:strCache>
            </c:strRef>
          </c:tx>
          <c:dLbls>
            <c:dLbl>
              <c:idx val="1"/>
              <c:layout>
                <c:manualLayout>
                  <c:x val="-0.0265833333333334"/>
                  <c:y val="0.055080927384077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delete val="1"/>
            </c:dLbl>
            <c:dLbl>
              <c:idx val="3"/>
              <c:delete val="1"/>
            </c:dLbl>
            <c:dLbl>
              <c:idx val="4"/>
              <c:delete val="1"/>
            </c:dLbl>
            <c:dLbl>
              <c:idx val="5"/>
              <c:delete val="1"/>
            </c:dLbl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NIC!$A$2:$A$8</c:f>
              <c:numCache>
                <c:formatCode>General</c:formatCode>
                <c:ptCount val="7"/>
                <c:pt idx="0">
                  <c:v>2008.0</c:v>
                </c:pt>
                <c:pt idx="1">
                  <c:v>2012.0</c:v>
                </c:pt>
                <c:pt idx="2">
                  <c:v>2013.0</c:v>
                </c:pt>
                <c:pt idx="3">
                  <c:v>2014.0</c:v>
                </c:pt>
                <c:pt idx="4">
                  <c:v>2015.0</c:v>
                </c:pt>
                <c:pt idx="5">
                  <c:v>2016.0</c:v>
                </c:pt>
                <c:pt idx="6">
                  <c:v>2017.0</c:v>
                </c:pt>
              </c:numCache>
            </c:numRef>
          </c:cat>
          <c:val>
            <c:numRef>
              <c:f>NIC!$B$2:$B$8</c:f>
              <c:numCache>
                <c:formatCode>General</c:formatCode>
                <c:ptCount val="7"/>
                <c:pt idx="0">
                  <c:v>10.0</c:v>
                </c:pt>
                <c:pt idx="1">
                  <c:v>40.0</c:v>
                </c:pt>
                <c:pt idx="2">
                  <c:v>40.0</c:v>
                </c:pt>
                <c:pt idx="3">
                  <c:v>40.0</c:v>
                </c:pt>
                <c:pt idx="4">
                  <c:v>40.0</c:v>
                </c:pt>
                <c:pt idx="5">
                  <c:v>100.0</c:v>
                </c:pt>
                <c:pt idx="6">
                  <c:v>100.0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NIC!$C$1</c:f>
              <c:strCache>
                <c:ptCount val="1"/>
                <c:pt idx="0">
                  <c:v>InfiniBand x4</c:v>
                </c:pt>
              </c:strCache>
            </c:strRef>
          </c:tx>
          <c:dLbls>
            <c:dLbl>
              <c:idx val="1"/>
              <c:layout>
                <c:manualLayout>
                  <c:x val="-0.0404722222222223"/>
                  <c:y val="-0.028252405949256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delete val="1"/>
            </c:dLbl>
            <c:dLbl>
              <c:idx val="4"/>
              <c:delete val="1"/>
            </c:dLbl>
            <c:dLbl>
              <c:idx val="5"/>
              <c:delete val="1"/>
            </c:dLbl>
            <c:dLbl>
              <c:idx val="6"/>
              <c:delete val="1"/>
            </c:dLbl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NIC!$A$2:$A$8</c:f>
              <c:numCache>
                <c:formatCode>General</c:formatCode>
                <c:ptCount val="7"/>
                <c:pt idx="0">
                  <c:v>2008.0</c:v>
                </c:pt>
                <c:pt idx="1">
                  <c:v>2012.0</c:v>
                </c:pt>
                <c:pt idx="2">
                  <c:v>2013.0</c:v>
                </c:pt>
                <c:pt idx="3">
                  <c:v>2014.0</c:v>
                </c:pt>
                <c:pt idx="4">
                  <c:v>2015.0</c:v>
                </c:pt>
                <c:pt idx="5">
                  <c:v>2016.0</c:v>
                </c:pt>
                <c:pt idx="6">
                  <c:v>2017.0</c:v>
                </c:pt>
              </c:numCache>
            </c:numRef>
          </c:cat>
          <c:val>
            <c:numRef>
              <c:f>NIC!$C$2:$C$8</c:f>
              <c:numCache>
                <c:formatCode>General</c:formatCode>
                <c:ptCount val="7"/>
                <c:pt idx="0">
                  <c:v>32.0</c:v>
                </c:pt>
                <c:pt idx="1">
                  <c:v>54.0</c:v>
                </c:pt>
                <c:pt idx="2">
                  <c:v>54.0</c:v>
                </c:pt>
                <c:pt idx="3">
                  <c:v>100.0</c:v>
                </c:pt>
                <c:pt idx="4">
                  <c:v>100.0</c:v>
                </c:pt>
                <c:pt idx="5">
                  <c:v>100.0</c:v>
                </c:pt>
                <c:pt idx="6">
                  <c:v>100.0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NIC!$D$1</c:f>
              <c:strCache>
                <c:ptCount val="1"/>
                <c:pt idx="0">
                  <c:v>PCIe x8</c:v>
                </c:pt>
              </c:strCache>
            </c:strRef>
          </c:tx>
          <c:dLbls>
            <c:dLbl>
              <c:idx val="2"/>
              <c:delete val="1"/>
            </c:dLbl>
            <c:dLbl>
              <c:idx val="3"/>
              <c:delete val="1"/>
            </c:dLbl>
            <c:dLbl>
              <c:idx val="4"/>
              <c:delete val="1"/>
            </c:dLbl>
            <c:dLbl>
              <c:idx val="6"/>
              <c:delete val="1"/>
            </c:dLbl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NIC!$A$2:$A$8</c:f>
              <c:numCache>
                <c:formatCode>General</c:formatCode>
                <c:ptCount val="7"/>
                <c:pt idx="0">
                  <c:v>2008.0</c:v>
                </c:pt>
                <c:pt idx="1">
                  <c:v>2012.0</c:v>
                </c:pt>
                <c:pt idx="2">
                  <c:v>2013.0</c:v>
                </c:pt>
                <c:pt idx="3">
                  <c:v>2014.0</c:v>
                </c:pt>
                <c:pt idx="4">
                  <c:v>2015.0</c:v>
                </c:pt>
                <c:pt idx="5">
                  <c:v>2016.0</c:v>
                </c:pt>
                <c:pt idx="6">
                  <c:v>2017.0</c:v>
                </c:pt>
              </c:numCache>
            </c:numRef>
          </c:cat>
          <c:val>
            <c:numRef>
              <c:f>NIC!$D$2:$D$8</c:f>
              <c:numCache>
                <c:formatCode>General</c:formatCode>
                <c:ptCount val="7"/>
                <c:pt idx="0">
                  <c:v>32.0</c:v>
                </c:pt>
                <c:pt idx="1">
                  <c:v>64.0</c:v>
                </c:pt>
                <c:pt idx="2">
                  <c:v>64.0</c:v>
                </c:pt>
                <c:pt idx="3">
                  <c:v>64.0</c:v>
                </c:pt>
                <c:pt idx="4">
                  <c:v>64.0</c:v>
                </c:pt>
                <c:pt idx="5">
                  <c:v>128.0</c:v>
                </c:pt>
                <c:pt idx="6">
                  <c:v>128.0</c:v>
                </c:pt>
              </c:numCache>
            </c:numRef>
          </c:val>
          <c:smooth val="0"/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2077437016"/>
        <c:axId val="2077440072"/>
      </c:lineChart>
      <c:catAx>
        <c:axId val="20774370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2077440072"/>
        <c:crosses val="autoZero"/>
        <c:auto val="1"/>
        <c:lblAlgn val="ctr"/>
        <c:lblOffset val="100"/>
        <c:noMultiLvlLbl val="0"/>
      </c:catAx>
      <c:valAx>
        <c:axId val="207744007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Gbit/s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2077437016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20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57ECD3-8E63-134B-A5D6-287413044D49}" type="datetimeFigureOut">
              <a:rPr lang="en-US" smtClean="0"/>
              <a:t>04/09/14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E8CF5A-CE82-C445-BDF4-620E7299E3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09115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A4FCD0-A7C3-4B83-9E7E-2708FEBDA9D2}" type="datetimeFigureOut">
              <a:rPr lang="en-US" smtClean="0"/>
              <a:t>04/09/14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D5BE0E-08EE-4083-843B-5AE5294CBF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77421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42ECDBE-0931-6541-A238-76ABC6FA810B}" type="slidenum">
              <a:rPr lang="en-US"/>
              <a:pPr/>
              <a:t>13</a:t>
            </a:fld>
            <a:endParaRPr lang="en-US"/>
          </a:p>
        </p:txBody>
      </p:sp>
      <p:sp>
        <p:nvSpPr>
          <p:cNvPr id="21505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0165" tIns="40083" rIns="80165" bIns="40083" anchor="ctr"/>
          <a:lstStyle/>
          <a:p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0250" y="1905000"/>
            <a:ext cx="7681913" cy="1523495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0249" y="4344988"/>
            <a:ext cx="7681913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bg bwMode="black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1pPr>
            <a:lvl2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2pPr>
            <a:lvl3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3pPr>
            <a:lvl4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4pPr>
            <a:lvl5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and Content">
    <p:bg bwMode="black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1pPr>
            <a:lvl2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2pPr>
            <a:lvl3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3pPr>
            <a:lvl4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4pPr>
            <a:lvl5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0" y="6238875"/>
            <a:ext cx="9144001" cy="619125"/>
          </a:xfrm>
          <a:solidFill>
            <a:srgbClr val="FFFF99"/>
          </a:solidFill>
        </p:spPr>
        <p:txBody>
          <a:bodyPr wrap="square" lIns="152394" tIns="76197" rIns="152394" bIns="76197" anchor="b" anchorCtr="0">
            <a:noAutofit/>
          </a:bodyPr>
          <a:lstStyle>
            <a:lvl1pPr algn="r">
              <a:buFont typeface="Arial" pitchFamily="34" charset="0"/>
              <a:buNone/>
              <a:defRPr>
                <a:solidFill>
                  <a:srgbClr val="000000"/>
                </a:solidFill>
                <a:effectLst/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0"/>
            <a:ext cx="7343775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981075"/>
            <a:ext cx="3810000" cy="55435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81075"/>
            <a:ext cx="3810000" cy="55435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597650"/>
            <a:ext cx="2195513" cy="2603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3438" y="6629400"/>
            <a:ext cx="4500562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HL-LHC Trigger, Online and Offline Computing WG Topical Workshop                    Niko Neufeld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se for slides with Software 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722313" y="1905000"/>
            <a:ext cx="8040688" cy="2362200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emo, Video etc. &quot;special&quot;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100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FF9929">
                        <a:lumMod val="20000"/>
                        <a:lumOff val="80000"/>
                      </a:srgbClr>
                    </a:gs>
                    <a:gs pos="28000">
                      <a:srgbClr val="F8F57B"/>
                    </a:gs>
                    <a:gs pos="62000">
                      <a:srgbClr val="D5B953"/>
                    </a:gs>
                    <a:gs pos="88000">
                      <a:srgbClr val="D1943B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click to…</a:t>
            </a: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HL-LHC Trigger, Online and Offline Computing WG Topical Workshop                    Niko Neufeld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D3B80-C1EA-4C81-BEE3-60D1A3D7189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HL-LHC Trigger, Online and Offline Computing WG Topical Workshop                    Niko Neufeld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4D3B80-C1EA-4C81-BEE3-60D1A3D7189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11553"/>
            <a:ext cx="4114800" cy="2129814"/>
          </a:xfrm>
        </p:spPr>
        <p:txBody>
          <a:bodyPr/>
          <a:lstStyle>
            <a:lvl1pPr marL="339976" indent="-339976">
              <a:lnSpc>
                <a:spcPct val="90000"/>
              </a:lnSpc>
              <a:defRPr sz="2800"/>
            </a:lvl1pPr>
            <a:lvl2pPr marL="673338" indent="-325424">
              <a:lnSpc>
                <a:spcPct val="90000"/>
              </a:lnSpc>
              <a:defRPr sz="2400"/>
            </a:lvl2pPr>
            <a:lvl3pPr marL="953785" indent="-288384">
              <a:lnSpc>
                <a:spcPct val="90000"/>
              </a:lnSpc>
              <a:defRPr sz="2000"/>
            </a:lvl3pPr>
            <a:lvl4pPr marL="1227618" indent="-273833">
              <a:lnSpc>
                <a:spcPct val="90000"/>
              </a:lnSpc>
              <a:defRPr sz="1800"/>
            </a:lvl4pPr>
            <a:lvl5pPr marL="1516002" indent="-280447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11553"/>
            <a:ext cx="4114800" cy="2129814"/>
          </a:xfrm>
        </p:spPr>
        <p:txBody>
          <a:bodyPr/>
          <a:lstStyle>
            <a:lvl1pPr marL="347914" indent="-347914">
              <a:lnSpc>
                <a:spcPct val="90000"/>
              </a:lnSpc>
              <a:defRPr sz="2800"/>
            </a:lvl1pPr>
            <a:lvl2pPr marL="673338" indent="-339976">
              <a:lnSpc>
                <a:spcPct val="90000"/>
              </a:lnSpc>
              <a:defRPr sz="2400"/>
            </a:lvl2pPr>
            <a:lvl3pPr marL="961722" indent="-302936">
              <a:lnSpc>
                <a:spcPct val="90000"/>
              </a:lnSpc>
              <a:defRPr sz="2000"/>
            </a:lvl3pPr>
            <a:lvl4pPr marL="1227618" indent="-265896">
              <a:lnSpc>
                <a:spcPct val="90000"/>
              </a:lnSpc>
              <a:defRPr sz="1800"/>
            </a:lvl4pPr>
            <a:lvl5pPr marL="1516002" indent="-273833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HL-LHC Trigger, Online and Offline Computing WG Topical Workshop                    Niko Neufeld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4D3B80-C1EA-4C81-BEE3-60D1A3D7189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1553"/>
            <a:ext cx="4114800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0999" y="2174875"/>
            <a:ext cx="4114800" cy="1537344"/>
          </a:xfrm>
        </p:spPr>
        <p:txBody>
          <a:bodyPr/>
          <a:lstStyle>
            <a:lvl1pPr marL="281770" indent="-281770">
              <a:defRPr sz="2300"/>
            </a:lvl1pPr>
            <a:lvl2pPr marL="562218" indent="-265896">
              <a:defRPr sz="2000"/>
            </a:lvl2pPr>
            <a:lvl3pPr marL="813562" indent="-243407">
              <a:defRPr sz="1800"/>
            </a:lvl3pPr>
            <a:lvl4pPr marL="1050354" indent="-228856">
              <a:defRPr sz="1700"/>
            </a:lvl4pPr>
            <a:lvl5pPr marL="1279210" indent="-206367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981" y="1411553"/>
            <a:ext cx="4117019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117974" cy="1537344"/>
          </a:xfrm>
        </p:spPr>
        <p:txBody>
          <a:bodyPr/>
          <a:lstStyle>
            <a:lvl1pPr marL="296321" indent="-296321">
              <a:defRPr sz="2300"/>
            </a:lvl1pPr>
            <a:lvl2pPr marL="570155" indent="-273833">
              <a:defRPr sz="2000"/>
            </a:lvl2pPr>
            <a:lvl3pPr marL="821499" indent="-244730">
              <a:defRPr sz="1800"/>
            </a:lvl3pPr>
            <a:lvl4pPr marL="1050354" indent="-236793">
              <a:defRPr sz="1700"/>
            </a:lvl4pPr>
            <a:lvl5pPr marL="1279210" indent="-220919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ALKIN - Prints in GRAYS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>
    <p:fad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eg"/><Relationship Id="rId15" Type="http://schemas.openxmlformats.org/officeDocument/2006/relationships/image" Target="../media/image2.PNG"/><Relationship Id="rId16" Type="http://schemas.openxmlformats.org/officeDocument/2006/relationships/image" Target="../media/image3.png"/><Relationship Id="rId17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2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2875"/>
            <a:ext cx="8382000" cy="213596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215174"/>
            <a:ext cx="683568" cy="642826"/>
          </a:xfrm>
          <a:prstGeom prst="rect">
            <a:avLst/>
          </a:prstGeom>
        </p:spPr>
      </p:pic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HL-LHC Trigger, Online and Offline Computing WG Topical Workshop                    Niko Neufeld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8244408" y="6356350"/>
            <a:ext cx="5760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4D3B80-C1EA-4C81-BEE3-60D1A3D71893}" type="slidenum">
              <a:rPr lang="en-GB" smtClean="0"/>
              <a:t>‹#›</a:t>
            </a:fld>
            <a:endParaRPr lang="en-GB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6" r:id="rId12"/>
  </p:sldLayoutIdLst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50" dirty="0" smtClean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396875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7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258888" indent="-344488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7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4963" indent="-3460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7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941513" indent="-336550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7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hite rectangle.png"/>
          <p:cNvPicPr>
            <a:picLocks noChangeAspect="1"/>
          </p:cNvPicPr>
          <p:nvPr/>
        </p:nvPicPr>
        <p:blipFill>
          <a:blip r:embed="rId4"/>
          <a:srcRect b="10453"/>
          <a:stretch>
            <a:fillRect/>
          </a:stretch>
        </p:blipFill>
        <p:spPr>
          <a:xfrm>
            <a:off x="0" y="1299706"/>
            <a:ext cx="9144000" cy="555829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2" y="1905000"/>
            <a:ext cx="8040688" cy="21082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ransition xmlns:p14="http://schemas.microsoft.com/office/powerpoint/2010/main">
    <p:fade/>
  </p:transition>
  <p:hf hdr="0" dt="0"/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25" dirty="0" smtClean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0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30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1pPr>
      <a:lvl2pPr marL="384954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8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2pPr>
      <a:lvl3pPr marL="761970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3pPr>
      <a:lvl4pPr marL="1094009" indent="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4pPr>
      <a:lvl5pPr marL="1426047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9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chart" Target="../charts/char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LHCb DAQ for Run3 and beyond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Niko Neufeld </a:t>
            </a:r>
          </a:p>
          <a:p>
            <a:r>
              <a:rPr lang="en-US" dirty="0" smtClean="0"/>
              <a:t>HL</a:t>
            </a:r>
            <a:r>
              <a:rPr lang="en-US" dirty="0"/>
              <a:t>-LHC Trigger, Online and Offline Computing Working Group Topical </a:t>
            </a:r>
            <a:r>
              <a:rPr lang="en-US" dirty="0" smtClean="0"/>
              <a:t>Workshop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 Sep </a:t>
            </a:r>
            <a:r>
              <a:rPr lang="en-US" dirty="0"/>
              <a:t>5</a:t>
            </a:r>
            <a:r>
              <a:rPr lang="en-US" baseline="30000" dirty="0" smtClean="0"/>
              <a:t>th</a:t>
            </a:r>
            <a:r>
              <a:rPr lang="en-US" dirty="0" smtClean="0"/>
              <a:t> 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230500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77108"/>
          </a:xfrm>
        </p:spPr>
        <p:txBody>
          <a:bodyPr/>
          <a:lstStyle/>
          <a:p>
            <a:r>
              <a:rPr lang="en-US" dirty="0" smtClean="0"/>
              <a:t>Long-distance optical </a:t>
            </a:r>
            <a:r>
              <a:rPr lang="en-US" dirty="0" err="1" smtClean="0"/>
              <a:t>fibres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381000" y="1411552"/>
            <a:ext cx="4114800" cy="3889655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Most compact system achieved by locating all Online components in a single location</a:t>
            </a:r>
          </a:p>
          <a:p>
            <a:r>
              <a:rPr lang="en-US" dirty="0" smtClean="0"/>
              <a:t>Power, space and cooling constraints allow such an arrangement only on the surface: containerized data-</a:t>
            </a:r>
            <a:r>
              <a:rPr lang="en-US" dirty="0" err="1" smtClean="0"/>
              <a:t>centre</a:t>
            </a:r>
            <a:endParaRPr lang="en-US" dirty="0" smtClean="0"/>
          </a:p>
          <a:p>
            <a:r>
              <a:rPr lang="en-US" dirty="0" smtClean="0">
                <a:solidFill>
                  <a:srgbClr val="FFFF00"/>
                </a:solidFill>
              </a:rPr>
              <a:t>Versatile links connecting detector to readout-boards need to cover 300 m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Test installation will start tomorrow 5/9/14 in collaboration and with the help of EN/MEF and EN/EL 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7" name="Content Placeholder 6" descr="fibrepath.png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3" t="6021" r="484"/>
          <a:stretch/>
        </p:blipFill>
        <p:spPr>
          <a:xfrm>
            <a:off x="4644008" y="1412776"/>
            <a:ext cx="4392488" cy="4400108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HL-LHC Trigger, Online and Offline Computing WG Topical Workshop                    Niko Neufeld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4D3B80-C1EA-4C81-BEE3-60D1A3D71893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5899239"/>
      </p:ext>
    </p:extLst>
  </p:cSld>
  <p:clrMapOvr>
    <a:masterClrMapping/>
  </p:clrMapOvr>
  <p:transition xmlns:p14="http://schemas.microsoft.com/office/powerpoint/2010/main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77108"/>
          </a:xfrm>
        </p:spPr>
        <p:txBody>
          <a:bodyPr/>
          <a:lstStyle/>
          <a:p>
            <a:r>
              <a:rPr lang="en-US" dirty="0" smtClean="0"/>
              <a:t>Long distance versatile link lab tests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>
          <a:xfrm>
            <a:off x="381000" y="1411552"/>
            <a:ext cx="3902968" cy="3385599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Various optical </a:t>
            </a:r>
            <a:r>
              <a:rPr lang="en-US" dirty="0" err="1" smtClean="0"/>
              <a:t>fibres</a:t>
            </a:r>
            <a:r>
              <a:rPr lang="en-US" dirty="0" smtClean="0"/>
              <a:t> tested show good optical power margin and very low bit error rates</a:t>
            </a:r>
          </a:p>
          <a:p>
            <a:r>
              <a:rPr lang="en-US" dirty="0" smtClean="0"/>
              <a:t>For critical ECS and TFC signals Forward Error Correction (</a:t>
            </a:r>
            <a:r>
              <a:rPr lang="en-US" sz="2400" dirty="0" smtClean="0"/>
              <a:t>standard option in GBT) </a:t>
            </a:r>
            <a:r>
              <a:rPr lang="en-US" dirty="0" smtClean="0"/>
              <a:t>gives additional margin</a:t>
            </a:r>
          </a:p>
          <a:p>
            <a:r>
              <a:rPr lang="en-US" dirty="0" smtClean="0"/>
              <a:t>On DAQ links expect &lt; 0.25 bit errors / day / link in 24/7 operation</a:t>
            </a:r>
            <a:endParaRPr lang="en-US" dirty="0"/>
          </a:p>
        </p:txBody>
      </p:sp>
      <p:pic>
        <p:nvPicPr>
          <p:cNvPr id="11" name="Content Placeholder 10" descr="OM3vsOM4-2.pdf"/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27" t="9176" r="7185" b="12939"/>
          <a:stretch/>
        </p:blipFill>
        <p:spPr>
          <a:xfrm>
            <a:off x="4306485" y="1412776"/>
            <a:ext cx="4802020" cy="3312368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HL-LHC Trigger, Online and Offline Computing WG Topical Workshop                    Niko Neufeld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4D3B80-C1EA-4C81-BEE3-60D1A3D71893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771913"/>
      </p:ext>
    </p:extLst>
  </p:cSld>
  <p:clrMapOvr>
    <a:masterClrMapping/>
  </p:clrMapOvr>
  <p:transition xmlns:p14="http://schemas.microsoft.com/office/powerpoint/2010/main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77108"/>
          </a:xfrm>
        </p:spPr>
        <p:txBody>
          <a:bodyPr/>
          <a:lstStyle/>
          <a:p>
            <a:r>
              <a:rPr lang="en-US" dirty="0" smtClean="0"/>
              <a:t>PCIe40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67544" y="4797152"/>
            <a:ext cx="8382000" cy="1058734"/>
          </a:xfrm>
        </p:spPr>
        <p:txBody>
          <a:bodyPr>
            <a:noAutofit/>
          </a:bodyPr>
          <a:lstStyle/>
          <a:p>
            <a:r>
              <a:rPr lang="en-US" sz="1800" dirty="0" smtClean="0"/>
              <a:t>Up to 48 bi-directional optical I/</a:t>
            </a:r>
            <a:r>
              <a:rPr lang="en-US" sz="1800" dirty="0" err="1" smtClean="0"/>
              <a:t>Os</a:t>
            </a:r>
            <a:r>
              <a:rPr lang="en-US" sz="1800" dirty="0" smtClean="0"/>
              <a:t> (VL)</a:t>
            </a:r>
          </a:p>
          <a:p>
            <a:r>
              <a:rPr lang="en-US" sz="1800" dirty="0" smtClean="0"/>
              <a:t>Up to 100 </a:t>
            </a:r>
            <a:r>
              <a:rPr lang="en-US" sz="1800" dirty="0" err="1" smtClean="0"/>
              <a:t>Gbit</a:t>
            </a:r>
            <a:r>
              <a:rPr lang="en-US" sz="1800" dirty="0" smtClean="0"/>
              <a:t>/s I/O to the PC (PCIe Gen3 x 16 card)</a:t>
            </a:r>
          </a:p>
          <a:p>
            <a:r>
              <a:rPr lang="en-US" sz="1800" dirty="0" smtClean="0"/>
              <a:t>Designed by CPP Marseille. Firmware and production support by INFN Bologna, LAPP and CERN</a:t>
            </a:r>
          </a:p>
          <a:p>
            <a:r>
              <a:rPr lang="en-US" sz="1800" dirty="0" smtClean="0">
                <a:gradFill flip="none" rotWithShape="1">
                  <a:gsLst>
                    <a:gs pos="42000">
                      <a:schemeClr val="tx2"/>
                    </a:gs>
                    <a:gs pos="84000">
                      <a:schemeClr val="accent1"/>
                    </a:gs>
                  </a:gsLst>
                  <a:lin ang="5400000" scaled="0"/>
                  <a:tileRect/>
                </a:gradFill>
              </a:rPr>
              <a:t>Universal building block for DAQ, ECS and TFC</a:t>
            </a:r>
            <a:endParaRPr lang="en-US" sz="1800" dirty="0">
              <a:gradFill flip="none" rotWithShape="1">
                <a:gsLst>
                  <a:gs pos="42000">
                    <a:schemeClr val="tx2"/>
                  </a:gs>
                  <a:gs pos="84000">
                    <a:schemeClr val="accent1"/>
                  </a:gs>
                </a:gsLst>
                <a:lin ang="5400000" scaled="0"/>
                <a:tileRect/>
              </a:gra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HL-LHC Trigger, Online and Offline Computing WG Topical Workshop                    Niko Neufeld</a:t>
            </a:r>
            <a:endParaRPr lang="en-GB"/>
          </a:p>
        </p:txBody>
      </p:sp>
      <p:pic>
        <p:nvPicPr>
          <p:cNvPr id="6" name="Picture 5" descr="PCIe40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66" t="15733" r="7261" b="26276"/>
          <a:stretch/>
        </p:blipFill>
        <p:spPr>
          <a:xfrm>
            <a:off x="1691680" y="1121992"/>
            <a:ext cx="7151652" cy="3637299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D3B80-C1EA-4C81-BEE3-60D1A3D71893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2787637"/>
      </p:ext>
    </p:extLst>
  </p:cSld>
  <p:clrMapOvr>
    <a:masterClrMapping/>
  </p:clrMapOvr>
  <p:transition xmlns:p14="http://schemas.microsoft.com/office/powerpoint/2010/main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xfrm>
            <a:off x="456481" y="273629"/>
            <a:ext cx="8228160" cy="707445"/>
          </a:xfrm>
          <a:ln/>
        </p:spPr>
        <p:txBody>
          <a:bodyPr tIns="30043"/>
          <a:lstStyle/>
          <a:p>
            <a:pPr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/>
              <a:t>Latency measurements</a:t>
            </a:r>
          </a:p>
        </p:txBody>
      </p:sp>
      <p:graphicFrame>
        <p:nvGraphicFramePr>
          <p:cNvPr id="11266" name="Group 2"/>
          <p:cNvGraphicFramePr>
            <a:graphicFrameLocks noGrp="1"/>
          </p:cNvGraphicFramePr>
          <p:nvPr/>
        </p:nvGraphicFramePr>
        <p:xfrm>
          <a:off x="456480" y="1604328"/>
          <a:ext cx="2446560" cy="3450476"/>
        </p:xfrm>
        <a:graphic>
          <a:graphicData uri="http://schemas.openxmlformats.org/drawingml/2006/table">
            <a:tbl>
              <a:tblPr/>
              <a:tblGrid>
                <a:gridCol w="1224000"/>
                <a:gridCol w="1222560"/>
              </a:tblGrid>
              <a:tr h="376957">
                <a:tc>
                  <a:txBody>
                    <a:bodyPr/>
                    <a:lstStyle/>
                    <a:p>
                      <a:pPr marL="0" marR="0" lvl="0" indent="0" algn="ctr" defTabSz="457200" rtl="0" eaLnBrk="0" fontAlgn="base" latinLnBrk="0" hangingPunct="0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Droid Sans Fallback" charset="0"/>
                        </a:rPr>
                        <a:t>Message Size[byte]</a:t>
                      </a:r>
                    </a:p>
                  </a:txBody>
                  <a:tcPr marL="81638" marR="81638" marT="63798" marB="42456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Droid Sans Fallback" charset="0"/>
                        </a:rPr>
                        <a:t>lat[</a:t>
                      </a: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μs</a:t>
                      </a: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Droid Sans Fallback" charset="0"/>
                        </a:rPr>
                        <a:t>]</a:t>
                      </a:r>
                    </a:p>
                  </a:txBody>
                  <a:tcPr marL="81638" marR="81638" marT="77499" marB="42456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</a:tr>
              <a:tr h="34143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Droid Sans Fallback" charset="0"/>
                        </a:rPr>
                        <a:t>256</a:t>
                      </a:r>
                    </a:p>
                  </a:txBody>
                  <a:tcPr marL="81638" marR="81638" marT="77499" marB="42456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Droid Sans Fallback" charset="0"/>
                        </a:rPr>
                        <a:t>4.3</a:t>
                      </a:r>
                    </a:p>
                  </a:txBody>
                  <a:tcPr marL="81638" marR="81638" marT="77499" marB="42456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</a:tr>
              <a:tr h="34143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Droid Sans Fallback" charset="0"/>
                        </a:rPr>
                        <a:t>512</a:t>
                      </a:r>
                    </a:p>
                  </a:txBody>
                  <a:tcPr marL="81638" marR="81638" marT="77499" marB="42456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Droid Sans Fallback" charset="0"/>
                        </a:rPr>
                        <a:t>4.7</a:t>
                      </a:r>
                    </a:p>
                  </a:txBody>
                  <a:tcPr marL="81638" marR="81638" marT="77499" marB="42456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34143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Droid Sans Fallback" charset="0"/>
                        </a:rPr>
                        <a:t>1024</a:t>
                      </a:r>
                    </a:p>
                  </a:txBody>
                  <a:tcPr marL="81638" marR="81638" marT="77499" marB="42456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Droid Sans Fallback" charset="0"/>
                        </a:rPr>
                        <a:t>5.2</a:t>
                      </a:r>
                    </a:p>
                  </a:txBody>
                  <a:tcPr marL="81638" marR="81638" marT="77499" marB="42456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</a:tr>
              <a:tr h="34143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Droid Sans Fallback" charset="0"/>
                        </a:rPr>
                        <a:t>2048</a:t>
                      </a:r>
                    </a:p>
                  </a:txBody>
                  <a:tcPr marL="81638" marR="81638" marT="77499" marB="42456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Droid Sans Fallback" charset="0"/>
                        </a:rPr>
                        <a:t>7.1</a:t>
                      </a:r>
                    </a:p>
                  </a:txBody>
                  <a:tcPr marL="81638" marR="81638" marT="77499" marB="42456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34143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Droid Sans Fallback" charset="0"/>
                        </a:rPr>
                        <a:t>4096</a:t>
                      </a:r>
                    </a:p>
                  </a:txBody>
                  <a:tcPr marL="81638" marR="81638" marT="77499" marB="42456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Droid Sans Fallback" charset="0"/>
                        </a:rPr>
                        <a:t>9.1</a:t>
                      </a:r>
                    </a:p>
                  </a:txBody>
                  <a:tcPr marL="81638" marR="81638" marT="77499" marB="42456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</a:tr>
              <a:tr h="34143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Droid Sans Fallback" charset="0"/>
                        </a:rPr>
                        <a:t>8192</a:t>
                      </a:r>
                    </a:p>
                  </a:txBody>
                  <a:tcPr marL="81638" marR="81638" marT="77499" marB="42456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Droid Sans Fallback" charset="0"/>
                        </a:rPr>
                        <a:t>13.3</a:t>
                      </a:r>
                    </a:p>
                  </a:txBody>
                  <a:tcPr marL="81638" marR="81638" marT="77499" marB="42456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34143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Droid Sans Fallback" charset="0"/>
                        </a:rPr>
                        <a:t>16384</a:t>
                      </a:r>
                    </a:p>
                  </a:txBody>
                  <a:tcPr marL="81638" marR="81638" marT="77499" marB="42456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Droid Sans Fallback" charset="0"/>
                        </a:rPr>
                        <a:t>17.2</a:t>
                      </a:r>
                    </a:p>
                  </a:txBody>
                  <a:tcPr marL="81638" marR="81638" marT="77499" marB="42456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</a:tr>
              <a:tr h="34143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Droid Sans Fallback" charset="0"/>
                        </a:rPr>
                        <a:t>32768</a:t>
                      </a:r>
                    </a:p>
                  </a:txBody>
                  <a:tcPr marL="81638" marR="81638" marT="77499" marB="42456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Droid Sans Fallback" charset="0"/>
                        </a:rPr>
                        <a:t>22.9</a:t>
                      </a:r>
                    </a:p>
                  </a:txBody>
                  <a:tcPr marL="81638" marR="81638" marT="77499" marB="42456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34143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Droid Sans Fallback" charset="0"/>
                        </a:rPr>
                        <a:t>65536</a:t>
                      </a:r>
                    </a:p>
                  </a:txBody>
                  <a:tcPr marL="81638" marR="81638" marT="77499" marB="42456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Droid Sans Fallback" charset="0"/>
                        </a:rPr>
                        <a:t>33.7</a:t>
                      </a:r>
                    </a:p>
                  </a:txBody>
                  <a:tcPr marL="81638" marR="81638" marT="77499" marB="42456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</a:tr>
            </a:tbl>
          </a:graphicData>
        </a:graphic>
      </p:graphicFrame>
      <p:sp>
        <p:nvSpPr>
          <p:cNvPr id="11339" name="Rectangle 75"/>
          <p:cNvSpPr>
            <a:spLocks noGrp="1" noChangeArrowheads="1"/>
          </p:cNvSpPr>
          <p:nvPr>
            <p:ph type="body" idx="1"/>
          </p:nvPr>
        </p:nvSpPr>
        <p:spPr>
          <a:xfrm>
            <a:off x="4674240" y="1604329"/>
            <a:ext cx="4016160" cy="3977698"/>
          </a:xfrm>
          <a:ln/>
        </p:spPr>
        <p:txBody>
          <a:bodyPr tIns="19267"/>
          <a:lstStyle/>
          <a:p>
            <a:pPr marL="390246" indent="-293764">
              <a:buSzPct val="45000"/>
              <a:buFont typeface="Wingdings" charset="0"/>
              <a:buChar char=""/>
              <a:tabLst>
                <a:tab pos="390246" algn="l"/>
                <a:tab pos="492487" algn="l"/>
                <a:tab pos="907213" algn="l"/>
                <a:tab pos="1321940" algn="l"/>
                <a:tab pos="1736666" algn="l"/>
                <a:tab pos="2151392" algn="l"/>
                <a:tab pos="2566118" algn="l"/>
                <a:tab pos="2980844" algn="l"/>
                <a:tab pos="3395570" algn="l"/>
                <a:tab pos="3810296" algn="l"/>
                <a:tab pos="4225022" algn="l"/>
                <a:tab pos="4639748" algn="l"/>
                <a:tab pos="5054475" algn="l"/>
                <a:tab pos="5469201" algn="l"/>
                <a:tab pos="5883927" algn="l"/>
                <a:tab pos="6298653" algn="l"/>
                <a:tab pos="6713379" algn="l"/>
                <a:tab pos="7128105" algn="l"/>
                <a:tab pos="7542831" algn="l"/>
                <a:tab pos="7957557" algn="l"/>
                <a:tab pos="8372284" algn="l"/>
              </a:tabLst>
            </a:pPr>
            <a:r>
              <a:rPr lang="en-US" dirty="0"/>
              <a:t>Latency measurements for single threaded client/server</a:t>
            </a:r>
          </a:p>
          <a:p>
            <a:pPr marL="390246" indent="-293764">
              <a:buSzPct val="45000"/>
              <a:buFont typeface="Wingdings" charset="0"/>
              <a:buChar char=""/>
              <a:tabLst>
                <a:tab pos="390246" algn="l"/>
                <a:tab pos="492487" algn="l"/>
                <a:tab pos="907213" algn="l"/>
                <a:tab pos="1321940" algn="l"/>
                <a:tab pos="1736666" algn="l"/>
                <a:tab pos="2151392" algn="l"/>
                <a:tab pos="2566118" algn="l"/>
                <a:tab pos="2980844" algn="l"/>
                <a:tab pos="3395570" algn="l"/>
                <a:tab pos="3810296" algn="l"/>
                <a:tab pos="4225022" algn="l"/>
                <a:tab pos="4639748" algn="l"/>
                <a:tab pos="5054475" algn="l"/>
                <a:tab pos="5469201" algn="l"/>
                <a:tab pos="5883927" algn="l"/>
                <a:tab pos="6298653" algn="l"/>
                <a:tab pos="6713379" algn="l"/>
                <a:tab pos="7128105" algn="l"/>
                <a:tab pos="7542831" algn="l"/>
                <a:tab pos="7957557" algn="l"/>
                <a:tab pos="8372284" algn="l"/>
              </a:tabLst>
            </a:pPr>
            <a:r>
              <a:rPr lang="en-US" dirty="0"/>
              <a:t>Average value over 100 </a:t>
            </a:r>
            <a:r>
              <a:rPr lang="en-US" dirty="0" smtClean="0"/>
              <a:t>repetitions</a:t>
            </a:r>
          </a:p>
          <a:p>
            <a:pPr marL="390246" indent="-293764">
              <a:buSzPct val="45000"/>
              <a:buFont typeface="Wingdings" charset="0"/>
              <a:buChar char=""/>
              <a:tabLst>
                <a:tab pos="390246" algn="l"/>
                <a:tab pos="492487" algn="l"/>
                <a:tab pos="907213" algn="l"/>
                <a:tab pos="1321940" algn="l"/>
                <a:tab pos="1736666" algn="l"/>
                <a:tab pos="2151392" algn="l"/>
                <a:tab pos="2566118" algn="l"/>
                <a:tab pos="2980844" algn="l"/>
                <a:tab pos="3395570" algn="l"/>
                <a:tab pos="3810296" algn="l"/>
                <a:tab pos="4225022" algn="l"/>
                <a:tab pos="4639748" algn="l"/>
                <a:tab pos="5054475" algn="l"/>
                <a:tab pos="5469201" algn="l"/>
                <a:tab pos="5883927" algn="l"/>
                <a:tab pos="6298653" algn="l"/>
                <a:tab pos="6713379" algn="l"/>
                <a:tab pos="7128105" algn="l"/>
                <a:tab pos="7542831" algn="l"/>
                <a:tab pos="7957557" algn="l"/>
                <a:tab pos="8372284" algn="l"/>
              </a:tabLst>
            </a:pPr>
            <a:r>
              <a:rPr lang="en-US" dirty="0" smtClean="0"/>
              <a:t>Low latencies are good for RDMA / pull protocols</a:t>
            </a:r>
            <a:endParaRPr lang="en-US" dirty="0"/>
          </a:p>
          <a:p>
            <a:pPr marL="391686" indent="-292325">
              <a:buSzPct val="45000"/>
              <a:buNone/>
              <a:tabLst>
                <a:tab pos="390246" algn="l"/>
                <a:tab pos="492487" algn="l"/>
                <a:tab pos="907213" algn="l"/>
                <a:tab pos="1321940" algn="l"/>
                <a:tab pos="1736666" algn="l"/>
                <a:tab pos="2151392" algn="l"/>
                <a:tab pos="2566118" algn="l"/>
                <a:tab pos="2980844" algn="l"/>
                <a:tab pos="3395570" algn="l"/>
                <a:tab pos="3810296" algn="l"/>
                <a:tab pos="4225022" algn="l"/>
                <a:tab pos="4639748" algn="l"/>
                <a:tab pos="5054475" algn="l"/>
                <a:tab pos="5469201" algn="l"/>
                <a:tab pos="5883927" algn="l"/>
                <a:tab pos="6298653" algn="l"/>
                <a:tab pos="6713379" algn="l"/>
                <a:tab pos="7128105" algn="l"/>
                <a:tab pos="7542831" algn="l"/>
                <a:tab pos="7957557" algn="l"/>
                <a:tab pos="8372284" algn="l"/>
              </a:tabLst>
            </a:pP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771800" y="5589240"/>
            <a:ext cx="6237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measurements by A. </a:t>
            </a:r>
            <a:r>
              <a:rPr lang="en-GB" dirty="0" err="1" smtClean="0"/>
              <a:t>Falabella</a:t>
            </a:r>
            <a:r>
              <a:rPr lang="en-GB" dirty="0" smtClean="0"/>
              <a:t> et al. (UNIBO &amp; INFN) on </a:t>
            </a:r>
            <a:r>
              <a:rPr lang="en-GB" dirty="0" err="1" smtClean="0"/>
              <a:t>Qlogic</a:t>
            </a:r>
            <a:r>
              <a:rPr lang="en-GB" dirty="0" smtClean="0"/>
              <a:t> IB  </a:t>
            </a:r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HL-LHC Trigger, Online and Offline Computing WG Topical Workshop                    Niko Neufeld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4D3B80-C1EA-4C81-BEE3-60D1A3D71893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7916005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Performance </a:t>
            </a:r>
            <a:r>
              <a:rPr lang="es-ES" dirty="0" err="1" smtClean="0"/>
              <a:t>results</a:t>
            </a:r>
            <a:r>
              <a:rPr lang="es-ES" dirty="0" smtClean="0"/>
              <a:t> – </a:t>
            </a:r>
            <a:r>
              <a:rPr lang="es-ES" dirty="0" err="1" smtClean="0"/>
              <a:t>eventbuilder</a:t>
            </a:r>
            <a:r>
              <a:rPr lang="es-ES" dirty="0" smtClean="0"/>
              <a:t> PC</a:t>
            </a: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294967295"/>
          </p:nvPr>
        </p:nvSpPr>
        <p:spPr>
          <a:xfrm>
            <a:off x="6457950" y="6356351"/>
            <a:ext cx="1734072" cy="365125"/>
          </a:xfrm>
          <a:prstGeom prst="rect">
            <a:avLst/>
          </a:prstGeom>
        </p:spPr>
        <p:txBody>
          <a:bodyPr/>
          <a:lstStyle/>
          <a:p>
            <a:fld id="{6D22F896-40B5-4ADD-8801-0D06FADFA095}" type="slidenum">
              <a:rPr lang="en-US" smtClean="0"/>
              <a:t>14</a:t>
            </a:fld>
            <a:endParaRPr lang="en-US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73" y="1690689"/>
            <a:ext cx="6402477" cy="3610519"/>
          </a:xfrm>
          <a:prstGeom prst="rect">
            <a:avLst/>
          </a:prstGeom>
        </p:spPr>
      </p:pic>
      <p:sp>
        <p:nvSpPr>
          <p:cNvPr id="7" name="Marcador de contenido 2"/>
          <p:cNvSpPr>
            <a:spLocks noGrp="1"/>
          </p:cNvSpPr>
          <p:nvPr>
            <p:ph idx="1"/>
          </p:nvPr>
        </p:nvSpPr>
        <p:spPr>
          <a:xfrm>
            <a:off x="6600825" y="1690689"/>
            <a:ext cx="2263232" cy="4227512"/>
          </a:xfrm>
        </p:spPr>
        <p:txBody>
          <a:bodyPr/>
          <a:lstStyle/>
          <a:p>
            <a:pPr marL="0" indent="0">
              <a:buNone/>
            </a:pPr>
            <a:endParaRPr lang="es-ES" sz="1800" dirty="0" smtClean="0"/>
          </a:p>
          <a:p>
            <a:pPr marL="0" indent="0">
              <a:buNone/>
            </a:pPr>
            <a:r>
              <a:rPr lang="es-ES" sz="1800" dirty="0" smtClean="0"/>
              <a:t>400 </a:t>
            </a:r>
            <a:r>
              <a:rPr lang="es-ES" sz="1800" dirty="0" err="1" smtClean="0"/>
              <a:t>Gbps</a:t>
            </a:r>
            <a:r>
              <a:rPr lang="es-ES" sz="1800" dirty="0" smtClean="0"/>
              <a:t> </a:t>
            </a:r>
            <a:r>
              <a:rPr lang="es-ES" sz="1800" dirty="0" err="1" smtClean="0"/>
              <a:t>stable</a:t>
            </a:r>
            <a:r>
              <a:rPr lang="es-ES" sz="1800" dirty="0" smtClean="0"/>
              <a:t> </a:t>
            </a:r>
            <a:r>
              <a:rPr lang="es-ES" sz="1800" dirty="0" err="1" smtClean="0"/>
              <a:t>on</a:t>
            </a:r>
            <a:r>
              <a:rPr lang="es-ES" sz="1800" dirty="0" smtClean="0"/>
              <a:t> I/O</a:t>
            </a:r>
          </a:p>
          <a:p>
            <a:pPr marL="0" indent="0">
              <a:buNone/>
            </a:pPr>
            <a:endParaRPr lang="es-ES" sz="1800" dirty="0" smtClean="0"/>
          </a:p>
          <a:p>
            <a:r>
              <a:rPr lang="es-ES" sz="1800" dirty="0" err="1" smtClean="0"/>
              <a:t>Opportunistic</a:t>
            </a:r>
            <a:r>
              <a:rPr lang="es-ES" sz="1800" dirty="0" smtClean="0"/>
              <a:t> CPU </a:t>
            </a:r>
            <a:r>
              <a:rPr lang="es-ES" sz="1800" dirty="0" err="1" smtClean="0"/>
              <a:t>usage</a:t>
            </a:r>
            <a:r>
              <a:rPr lang="es-ES" sz="1800" dirty="0" smtClean="0"/>
              <a:t> </a:t>
            </a:r>
            <a:r>
              <a:rPr lang="es-ES" sz="1800" dirty="0" err="1" smtClean="0"/>
              <a:t>on</a:t>
            </a:r>
            <a:r>
              <a:rPr lang="es-ES" sz="1800" dirty="0" smtClean="0"/>
              <a:t> </a:t>
            </a:r>
            <a:r>
              <a:rPr lang="es-ES" sz="1800" dirty="0" err="1" smtClean="0"/>
              <a:t>event-builder</a:t>
            </a:r>
            <a:r>
              <a:rPr lang="es-ES" sz="1800" dirty="0" smtClean="0"/>
              <a:t> </a:t>
            </a:r>
            <a:r>
              <a:rPr lang="es-ES" sz="1800" dirty="0" err="1" smtClean="0"/>
              <a:t>nodes</a:t>
            </a:r>
            <a:r>
              <a:rPr lang="es-ES" sz="1800" dirty="0" smtClean="0"/>
              <a:t> </a:t>
            </a:r>
            <a:r>
              <a:rPr lang="es-ES" sz="1800" dirty="0" err="1" smtClean="0"/>
              <a:t>possible</a:t>
            </a:r>
            <a:endParaRPr lang="es-ES" sz="1800" dirty="0" smtClean="0"/>
          </a:p>
          <a:p>
            <a:r>
              <a:rPr lang="es-ES" sz="1800" dirty="0" smtClean="0"/>
              <a:t>Can be </a:t>
            </a:r>
            <a:r>
              <a:rPr lang="es-ES" sz="1800" dirty="0" err="1" smtClean="0"/>
              <a:t>used</a:t>
            </a:r>
            <a:r>
              <a:rPr lang="es-ES" sz="1800" dirty="0" smtClean="0"/>
              <a:t> </a:t>
            </a:r>
            <a:r>
              <a:rPr lang="es-ES" sz="1800" dirty="0" err="1" smtClean="0"/>
              <a:t>for</a:t>
            </a:r>
            <a:r>
              <a:rPr lang="es-ES" sz="1800" dirty="0" smtClean="0"/>
              <a:t> High </a:t>
            </a:r>
            <a:r>
              <a:rPr lang="es-ES" sz="1800" dirty="0" err="1" smtClean="0"/>
              <a:t>Level</a:t>
            </a:r>
            <a:r>
              <a:rPr lang="es-ES" sz="1800" dirty="0" smtClean="0"/>
              <a:t> </a:t>
            </a:r>
            <a:r>
              <a:rPr lang="es-ES" sz="1800" dirty="0" err="1" smtClean="0"/>
              <a:t>Trigger</a:t>
            </a:r>
            <a:r>
              <a:rPr lang="es-ES" sz="1800" dirty="0" smtClean="0"/>
              <a:t> and/</a:t>
            </a:r>
            <a:r>
              <a:rPr lang="es-ES" sz="1800" dirty="0" err="1" smtClean="0"/>
              <a:t>or</a:t>
            </a:r>
            <a:r>
              <a:rPr lang="es-ES" sz="1800" dirty="0" smtClean="0"/>
              <a:t> </a:t>
            </a:r>
            <a:r>
              <a:rPr lang="es-ES" sz="1800" dirty="0" err="1" smtClean="0"/>
              <a:t>Low</a:t>
            </a:r>
            <a:r>
              <a:rPr lang="es-ES" sz="1800" dirty="0" smtClean="0"/>
              <a:t> </a:t>
            </a:r>
            <a:r>
              <a:rPr lang="es-ES" sz="1800" dirty="0" err="1" smtClean="0"/>
              <a:t>Level</a:t>
            </a:r>
            <a:r>
              <a:rPr lang="es-ES" sz="1800" dirty="0" smtClean="0"/>
              <a:t> </a:t>
            </a:r>
            <a:r>
              <a:rPr lang="es-ES" sz="1800" dirty="0" err="1" smtClean="0"/>
              <a:t>Trigger</a:t>
            </a:r>
            <a:endParaRPr lang="es-ES" sz="1800" dirty="0"/>
          </a:p>
          <a:p>
            <a:pPr marL="0" indent="0">
              <a:buNone/>
            </a:pPr>
            <a:endParaRPr lang="es-ES" sz="1400" dirty="0" smtClean="0"/>
          </a:p>
          <a:p>
            <a:endParaRPr lang="es-ES" sz="22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2771800" y="5589240"/>
            <a:ext cx="57520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measurements by D. </a:t>
            </a:r>
            <a:r>
              <a:rPr lang="en-GB" dirty="0" err="1" smtClean="0"/>
              <a:t>Campora</a:t>
            </a:r>
            <a:r>
              <a:rPr lang="en-GB" dirty="0" smtClean="0"/>
              <a:t> et al. </a:t>
            </a:r>
            <a:r>
              <a:rPr lang="en-GB" dirty="0"/>
              <a:t> </a:t>
            </a:r>
            <a:r>
              <a:rPr lang="en-GB" dirty="0" smtClean="0"/>
              <a:t>(CERN) on </a:t>
            </a:r>
            <a:r>
              <a:rPr lang="en-GB" dirty="0" err="1" smtClean="0"/>
              <a:t>Mellanox</a:t>
            </a:r>
            <a:r>
              <a:rPr lang="en-GB" dirty="0" smtClean="0"/>
              <a:t> IB  </a:t>
            </a:r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HL-LHC Trigger, Online and Offline Computing WG Topical Workshop                    Niko Neufeld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097308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77108"/>
          </a:xfrm>
        </p:spPr>
        <p:txBody>
          <a:bodyPr/>
          <a:lstStyle/>
          <a:p>
            <a:r>
              <a:rPr lang="en-GB" dirty="0" smtClean="0"/>
              <a:t>Network building &amp; testing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4465720"/>
          </a:xfrm>
        </p:spPr>
        <p:txBody>
          <a:bodyPr>
            <a:normAutofit/>
          </a:bodyPr>
          <a:lstStyle/>
          <a:p>
            <a:r>
              <a:rPr lang="en-GB" dirty="0" smtClean="0"/>
              <a:t>Core network will require a 500 port 100 </a:t>
            </a:r>
            <a:r>
              <a:rPr lang="en-GB" dirty="0" err="1" smtClean="0"/>
              <a:t>Gbit</a:t>
            </a:r>
            <a:r>
              <a:rPr lang="en-GB" dirty="0" smtClean="0"/>
              <a:t>/s device </a:t>
            </a:r>
            <a:r>
              <a:rPr lang="en-GB" dirty="0" smtClean="0">
                <a:sym typeface="Wingdings"/>
              </a:rPr>
              <a:t> this will be available</a:t>
            </a:r>
          </a:p>
          <a:p>
            <a:pPr lvl="1"/>
            <a:r>
              <a:rPr lang="en-GB" dirty="0" smtClean="0">
                <a:sym typeface="Wingdings"/>
              </a:rPr>
              <a:t>Internally probably a Clos (like) topology  need to carefully verify blocking factors and protocol</a:t>
            </a:r>
          </a:p>
          <a:p>
            <a:r>
              <a:rPr lang="en-GB" dirty="0" smtClean="0">
                <a:sym typeface="Wingdings"/>
              </a:rPr>
              <a:t>Large scale tests require large system </a:t>
            </a:r>
          </a:p>
          <a:p>
            <a:pPr lvl="1"/>
            <a:r>
              <a:rPr lang="en-GB" dirty="0" smtClean="0">
                <a:sym typeface="Wingdings"/>
              </a:rPr>
              <a:t>Can test opportunistically in HPC sites</a:t>
            </a:r>
          </a:p>
          <a:p>
            <a:pPr marL="517525" lvl="1" indent="0">
              <a:buNone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HL-LHC Trigger, Online and Offline Computing WG Topical Workshop                    Niko Neufeld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D3B80-C1EA-4C81-BEE3-60D1A3D71893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8309141"/>
      </p:ext>
    </p:extLst>
  </p:cSld>
  <p:clrMapOvr>
    <a:masterClrMapping/>
  </p:clrMapOvr>
  <p:transition xmlns:p14="http://schemas.microsoft.com/office/powerpoint/2010/main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77108"/>
          </a:xfrm>
        </p:spPr>
        <p:txBody>
          <a:bodyPr/>
          <a:lstStyle/>
          <a:p>
            <a:r>
              <a:rPr lang="en-US" dirty="0" smtClean="0"/>
              <a:t>Current and future DAQ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HL-LHC Trigger, Online and Offline Computing WG Topical Workshop                    Niko Neufeld</a:t>
            </a:r>
            <a:endParaRPr lang="en-US" dirty="0"/>
          </a:p>
        </p:txBody>
      </p:sp>
      <p:graphicFrame>
        <p:nvGraphicFramePr>
          <p:cNvPr id="6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61517330"/>
              </p:ext>
            </p:extLst>
          </p:nvPr>
        </p:nvGraphicFramePr>
        <p:xfrm>
          <a:off x="467544" y="1196752"/>
          <a:ext cx="8136904" cy="43564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76464"/>
                <a:gridCol w="2088232"/>
                <a:gridCol w="1872208"/>
              </a:tblGrid>
              <a:tr h="396044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LHCb Run1</a:t>
                      </a:r>
                      <a:r>
                        <a:rPr lang="en-US" sz="1600" baseline="0" dirty="0" smtClean="0"/>
                        <a:t> &amp; 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LHCb Run 3</a:t>
                      </a:r>
                      <a:endParaRPr lang="en-US" sz="1600" dirty="0"/>
                    </a:p>
                  </a:txBody>
                  <a:tcPr/>
                </a:tc>
              </a:tr>
              <a:tr h="396044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Max. inst. luminosity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4 x 10^32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2 x 10^33</a:t>
                      </a:r>
                      <a:endParaRPr lang="en-US" sz="1600" dirty="0"/>
                    </a:p>
                  </a:txBody>
                  <a:tcPr/>
                </a:tc>
              </a:tr>
              <a:tr h="396044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Event-size (mean  –</a:t>
                      </a:r>
                      <a:r>
                        <a:rPr lang="en-US" sz="1600" baseline="0" dirty="0" smtClean="0"/>
                        <a:t> zero-suppressed) [</a:t>
                      </a:r>
                      <a:r>
                        <a:rPr lang="en-US" sz="1600" baseline="0" dirty="0" err="1" smtClean="0"/>
                        <a:t>kB</a:t>
                      </a:r>
                      <a:r>
                        <a:rPr lang="en-US" sz="1600" baseline="0" dirty="0" smtClean="0"/>
                        <a:t>]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~ 60 (</a:t>
                      </a:r>
                      <a:r>
                        <a:rPr lang="en-US" sz="1600" baseline="0" dirty="0" smtClean="0"/>
                        <a:t>L0 accepted)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 ~ 100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 </a:t>
                      </a:r>
                      <a:endParaRPr lang="en-US" sz="1600" dirty="0"/>
                    </a:p>
                  </a:txBody>
                  <a:tcPr/>
                </a:tc>
              </a:tr>
              <a:tr h="396044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Event-building</a:t>
                      </a:r>
                      <a:r>
                        <a:rPr lang="en-US" sz="1600" baseline="0" dirty="0" smtClean="0"/>
                        <a:t>  rate [MHz]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1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aseline="0" dirty="0" smtClean="0"/>
                        <a:t> 40</a:t>
                      </a:r>
                      <a:endParaRPr lang="en-US" sz="1600" dirty="0"/>
                    </a:p>
                  </a:txBody>
                  <a:tcPr/>
                </a:tc>
              </a:tr>
              <a:tr h="396044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# read-out boards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~ 330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400</a:t>
                      </a:r>
                      <a:r>
                        <a:rPr lang="en-US" sz="1600" baseline="0" dirty="0" smtClean="0"/>
                        <a:t> - 500</a:t>
                      </a:r>
                      <a:endParaRPr lang="en-US" sz="1600" dirty="0"/>
                    </a:p>
                  </a:txBody>
                  <a:tcPr/>
                </a:tc>
              </a:tr>
              <a:tr h="396044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link speed from detector [</a:t>
                      </a:r>
                      <a:r>
                        <a:rPr lang="en-US" sz="1600" dirty="0" err="1" smtClean="0"/>
                        <a:t>Gbit</a:t>
                      </a:r>
                      <a:r>
                        <a:rPr lang="en-US" sz="1600" dirty="0" smtClean="0"/>
                        <a:t>/s]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1.6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smtClean="0"/>
                        <a:t>4.5</a:t>
                      </a:r>
                      <a:endParaRPr lang="en-US" sz="1600" dirty="0"/>
                    </a:p>
                  </a:txBody>
                  <a:tcPr/>
                </a:tc>
              </a:tr>
              <a:tr h="396044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output</a:t>
                      </a:r>
                      <a:r>
                        <a:rPr lang="en-US" sz="1600" baseline="0" dirty="0" smtClean="0"/>
                        <a:t> data-rate / read-out board [</a:t>
                      </a:r>
                      <a:r>
                        <a:rPr lang="en-US" sz="1600" baseline="0" dirty="0" err="1" smtClean="0"/>
                        <a:t>Gbit</a:t>
                      </a:r>
                      <a:r>
                        <a:rPr lang="en-US" sz="1600" baseline="0" dirty="0" smtClean="0"/>
                        <a:t>/s]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4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100 </a:t>
                      </a:r>
                      <a:endParaRPr lang="en-US" sz="1600" dirty="0"/>
                    </a:p>
                  </a:txBody>
                  <a:tcPr/>
                </a:tc>
              </a:tr>
              <a:tr h="396044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# detector-links / readout-board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up to 24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up to 48</a:t>
                      </a:r>
                      <a:endParaRPr lang="en-US" sz="1600" dirty="0"/>
                    </a:p>
                  </a:txBody>
                  <a:tcPr/>
                </a:tc>
              </a:tr>
              <a:tr h="396044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# farm-nodes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~</a:t>
                      </a:r>
                      <a:r>
                        <a:rPr lang="en-US" sz="1600" baseline="0" dirty="0" smtClean="0"/>
                        <a:t> 1000 (+ 500 in 2015)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1000 - 4000</a:t>
                      </a:r>
                      <a:endParaRPr lang="en-US" sz="1600" dirty="0"/>
                    </a:p>
                  </a:txBody>
                  <a:tcPr/>
                </a:tc>
              </a:tr>
              <a:tr h="396044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# links 10</a:t>
                      </a:r>
                      <a:r>
                        <a:rPr lang="en-US" sz="1600" baseline="0" dirty="0" smtClean="0"/>
                        <a:t>0 Gbit/s (from event-builder PCs)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n/a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aseline="0" dirty="0" smtClean="0"/>
                        <a:t>400 - 500</a:t>
                      </a:r>
                      <a:endParaRPr lang="en-US" sz="1600" dirty="0"/>
                    </a:p>
                  </a:txBody>
                  <a:tcPr/>
                </a:tc>
              </a:tr>
              <a:tr h="396044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final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output rate to tape [kHz]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20 - 100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4D3B80-C1EA-4C81-BEE3-60D1A3D71893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504913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3"/>
          <p:cNvSpPr/>
          <p:nvPr/>
        </p:nvSpPr>
        <p:spPr bwMode="auto">
          <a:xfrm>
            <a:off x="2699792" y="-2475656"/>
            <a:ext cx="9036496" cy="7344816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GB" sz="23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77108"/>
          </a:xfrm>
        </p:spPr>
        <p:txBody>
          <a:bodyPr/>
          <a:lstStyle/>
          <a:p>
            <a:r>
              <a:rPr lang="en-GB" dirty="0" smtClean="0"/>
              <a:t>Talking about BIG DATA</a:t>
            </a:r>
            <a:endParaRPr lang="en-GB" dirty="0"/>
          </a:p>
        </p:txBody>
      </p:sp>
      <p:pic>
        <p:nvPicPr>
          <p:cNvPr id="6" name="Content Placeholder 5" descr="Screenshot 2014-09-04 09.28.58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9" r="282"/>
          <a:stretch/>
        </p:blipFill>
        <p:spPr>
          <a:xfrm>
            <a:off x="395536" y="1196751"/>
            <a:ext cx="3960440" cy="4975127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HL-LHC Trigger, Online and Offline Computing WG Topical Workshop                    Niko Neufeld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4D3B80-C1EA-4C81-BEE3-60D1A3D71893}" type="slidenum">
              <a:rPr lang="en-GB" smtClean="0"/>
              <a:t>17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2195736" y="1700808"/>
            <a:ext cx="21633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Business email / year</a:t>
            </a:r>
          </a:p>
          <a:p>
            <a:r>
              <a:rPr lang="en-GB" dirty="0" smtClean="0"/>
              <a:t>2900 PB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403648" y="4437112"/>
            <a:ext cx="23903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Facebook upload / year</a:t>
            </a:r>
          </a:p>
          <a:p>
            <a:r>
              <a:rPr lang="en-GB" dirty="0" smtClean="0"/>
              <a:t>182 PB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490969" y="4077072"/>
            <a:ext cx="14670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err="1" smtClean="0"/>
              <a:t>Youtube</a:t>
            </a:r>
            <a:r>
              <a:rPr lang="en-GB" sz="1400" dirty="0" smtClean="0"/>
              <a:t> upload /</a:t>
            </a:r>
          </a:p>
          <a:p>
            <a:r>
              <a:rPr lang="en-GB" sz="1400" dirty="0" smtClean="0"/>
              <a:t> year 15 PB</a:t>
            </a:r>
            <a:endParaRPr lang="en-GB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1182445" y="1465620"/>
            <a:ext cx="9412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LHC / year</a:t>
            </a:r>
          </a:p>
          <a:p>
            <a:r>
              <a:rPr lang="en-GB" sz="1400" dirty="0" smtClean="0"/>
              <a:t>16 PB</a:t>
            </a:r>
            <a:endParaRPr lang="en-GB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614346" y="2564904"/>
            <a:ext cx="18694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Google search index</a:t>
            </a:r>
          </a:p>
          <a:p>
            <a:r>
              <a:rPr lang="en-GB" sz="1600" dirty="0" smtClean="0"/>
              <a:t>97 PB</a:t>
            </a:r>
          </a:p>
          <a:p>
            <a:r>
              <a:rPr lang="en-GB" sz="1600" dirty="0" smtClean="0"/>
              <a:t>2900 PB</a:t>
            </a:r>
            <a:endParaRPr lang="en-GB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755576" y="6093296"/>
            <a:ext cx="28648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© Wired http://</a:t>
            </a:r>
            <a:r>
              <a:rPr lang="en-GB" sz="1000" dirty="0" err="1"/>
              <a:t>www.wired.com</a:t>
            </a:r>
            <a:r>
              <a:rPr lang="en-GB" sz="1000" dirty="0"/>
              <a:t>/2013/04/</a:t>
            </a:r>
            <a:r>
              <a:rPr lang="en-GB" sz="1000" dirty="0" err="1"/>
              <a:t>bigdata</a:t>
            </a:r>
            <a:r>
              <a:rPr lang="en-GB" sz="1000" dirty="0"/>
              <a:t>/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716016" y="1628800"/>
            <a:ext cx="4248472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Data processed by the</a:t>
            </a:r>
            <a:br>
              <a:rPr lang="en-GB" sz="2400" dirty="0" smtClean="0"/>
            </a:br>
            <a:r>
              <a:rPr lang="en-GB" sz="2400" dirty="0" smtClean="0"/>
              <a:t>LHCb software</a:t>
            </a:r>
          </a:p>
          <a:p>
            <a:r>
              <a:rPr lang="en-GB" sz="2400" dirty="0" smtClean="0"/>
              <a:t>trigger per year from 2021</a:t>
            </a:r>
          </a:p>
          <a:p>
            <a:r>
              <a:rPr lang="en-GB" sz="6600" dirty="0" smtClean="0"/>
              <a:t>19000 PB</a:t>
            </a:r>
            <a:endParaRPr lang="en-GB" sz="6600" dirty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20547804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77108"/>
          </a:xfrm>
        </p:spPr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2874"/>
            <a:ext cx="8382000" cy="4032350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The trigger-free readout of the LHCb detector requires</a:t>
            </a:r>
          </a:p>
          <a:p>
            <a:pPr lvl="1"/>
            <a:r>
              <a:rPr lang="en-GB" dirty="0" smtClean="0"/>
              <a:t>new, zero-suppressing front-end electronics</a:t>
            </a:r>
          </a:p>
          <a:p>
            <a:pPr lvl="1"/>
            <a:r>
              <a:rPr lang="en-GB" dirty="0" smtClean="0"/>
              <a:t>a 40 </a:t>
            </a:r>
            <a:r>
              <a:rPr lang="en-GB" dirty="0" err="1" smtClean="0"/>
              <a:t>Tbit</a:t>
            </a:r>
            <a:r>
              <a:rPr lang="en-GB" dirty="0" smtClean="0"/>
              <a:t>/s DAQ system</a:t>
            </a:r>
          </a:p>
          <a:p>
            <a:r>
              <a:rPr lang="en-GB" dirty="0" smtClean="0"/>
              <a:t>This will be realized by</a:t>
            </a:r>
          </a:p>
          <a:p>
            <a:pPr lvl="1"/>
            <a:r>
              <a:rPr lang="en-GB" dirty="0" smtClean="0"/>
              <a:t>a single, high performance, custom-designed FPGA card (PCIe40)</a:t>
            </a:r>
          </a:p>
          <a:p>
            <a:pPr lvl="1"/>
            <a:r>
              <a:rPr lang="en-GB" dirty="0" smtClean="0"/>
              <a:t>A PC based event-builder using 100 </a:t>
            </a:r>
            <a:r>
              <a:rPr lang="en-GB" dirty="0" err="1" smtClean="0"/>
              <a:t>Gbit</a:t>
            </a:r>
            <a:r>
              <a:rPr lang="en-GB" dirty="0" smtClean="0"/>
              <a:t>/s technology and data centre-switches</a:t>
            </a:r>
          </a:p>
          <a:p>
            <a:r>
              <a:rPr lang="en-GB" dirty="0" smtClean="0"/>
              <a:t>We are confident that all inherent challenges can be met at a reasonable cost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HL-LHC Trigger, Online and Offline Computing WG Topical Workshop                    Niko Neufeld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4D3B80-C1EA-4C81-BEE3-60D1A3D71893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19722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More material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9159828"/>
      </p:ext>
    </p:extLst>
  </p:cSld>
  <p:clrMapOvr>
    <a:masterClrMapping/>
  </p:clrMapOvr>
  <p:transition xmlns:p14="http://schemas.microsoft.com/office/powerpoint/2010/main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77108"/>
          </a:xfrm>
        </p:spPr>
        <p:txBody>
          <a:bodyPr/>
          <a:lstStyle/>
          <a:p>
            <a:r>
              <a:rPr lang="en-US" dirty="0" smtClean="0"/>
              <a:t>LHCb after LS2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81000" y="980728"/>
            <a:ext cx="7791400" cy="4104456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Substantial increase in physics reach only possible with massive increase in read-out rate </a:t>
            </a:r>
          </a:p>
          <a:p>
            <a:r>
              <a:rPr lang="en-US" dirty="0" smtClean="0"/>
              <a:t>Geometry (spectrometer) and comparatively small event-size make it possible – and the easiest solution – to run trigger-free, reading every bunch-crossing</a:t>
            </a:r>
          </a:p>
          <a:p>
            <a:r>
              <a:rPr lang="en-US" dirty="0" smtClean="0"/>
              <a:t>Note:</a:t>
            </a:r>
          </a:p>
          <a:p>
            <a:pPr lvl="1"/>
            <a:r>
              <a:rPr lang="en-US" dirty="0" smtClean="0"/>
              <a:t>Any increase beyond </a:t>
            </a:r>
            <a:br>
              <a:rPr lang="en-US" dirty="0" smtClean="0"/>
            </a:br>
            <a:r>
              <a:rPr lang="en-US" dirty="0" smtClean="0"/>
              <a:t>1 MHz requires </a:t>
            </a:r>
            <a:br>
              <a:rPr lang="en-US" dirty="0" smtClean="0"/>
            </a:br>
            <a:r>
              <a:rPr lang="en-US" dirty="0" smtClean="0"/>
              <a:t>change of all </a:t>
            </a:r>
            <a:br>
              <a:rPr lang="en-US" dirty="0" smtClean="0"/>
            </a:br>
            <a:r>
              <a:rPr lang="en-US" dirty="0" smtClean="0"/>
              <a:t>front-end electronics</a:t>
            </a:r>
          </a:p>
          <a:p>
            <a:pPr lvl="1"/>
            <a:r>
              <a:rPr lang="en-US" dirty="0" smtClean="0"/>
              <a:t>To keep data-size </a:t>
            </a:r>
            <a:br>
              <a:rPr lang="en-US" dirty="0" smtClean="0"/>
            </a:br>
            <a:r>
              <a:rPr lang="en-US" dirty="0" smtClean="0"/>
              <a:t>reasonable,</a:t>
            </a:r>
            <a:br>
              <a:rPr lang="en-US" dirty="0" smtClean="0"/>
            </a:br>
            <a:r>
              <a:rPr lang="en-US" dirty="0" smtClean="0"/>
              <a:t> all detectors must </a:t>
            </a:r>
            <a:br>
              <a:rPr lang="en-US" dirty="0" smtClean="0"/>
            </a:br>
            <a:r>
              <a:rPr lang="en-US" dirty="0" smtClean="0"/>
              <a:t>zero-suppress at </a:t>
            </a:r>
            <a:br>
              <a:rPr lang="en-US" dirty="0" smtClean="0"/>
            </a:br>
            <a:r>
              <a:rPr lang="en-US" dirty="0" smtClean="0"/>
              <a:t>the front-end</a:t>
            </a:r>
          </a:p>
          <a:p>
            <a:endParaRPr lang="en-US" dirty="0"/>
          </a:p>
        </p:txBody>
      </p:sp>
      <p:pic>
        <p:nvPicPr>
          <p:cNvPr id="3" name="Picture 2" descr="Screenshot 2014-09-03 16.02.2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6339" y="2780928"/>
            <a:ext cx="5264173" cy="3446388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HL-LHC Trigger, Online and Offline Computing WG Topical Workshop                    Niko Neufeld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D3B80-C1EA-4C81-BEE3-60D1A3D71893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1216873"/>
      </p:ext>
    </p:extLst>
  </p:cSld>
  <p:clrMapOvr>
    <a:masterClrMapping/>
  </p:clrMapOvr>
  <p:transition xmlns:p14="http://schemas.microsoft.com/office/powerpoint/2010/main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77108"/>
          </a:xfrm>
        </p:spPr>
        <p:txBody>
          <a:bodyPr/>
          <a:lstStyle/>
          <a:p>
            <a:r>
              <a:rPr lang="en-GB" dirty="0" smtClean="0"/>
              <a:t>Event-filter farm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Only major discussion: performance evolution and/or number of instances per node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HL-LHC Trigger, Online and Offline Computing WG Topical Workshop                    Niko Neufeld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D3B80-C1EA-4C81-BEE3-60D1A3D71893}" type="slidenum">
              <a:rPr lang="en-GB" smtClean="0"/>
              <a:t>20</a:t>
            </a:fld>
            <a:endParaRPr lang="en-GB"/>
          </a:p>
        </p:txBody>
      </p:sp>
      <p:pic>
        <p:nvPicPr>
          <p:cNvPr id="6" name="Picture 5" descr="cpu-performance-projectio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4958"/>
            <a:ext cx="9144000" cy="4928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155484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77108"/>
          </a:xfrm>
        </p:spPr>
        <p:txBody>
          <a:bodyPr/>
          <a:lstStyle/>
          <a:p>
            <a:r>
              <a:rPr lang="en-GB" dirty="0" smtClean="0"/>
              <a:t>Cost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403367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 smtClean="0"/>
              <a:t>Cost </a:t>
            </a:r>
            <a:r>
              <a:rPr lang="en-GB" dirty="0"/>
              <a:t>of the Online </a:t>
            </a:r>
            <a:r>
              <a:rPr lang="en-GB" dirty="0" smtClean="0"/>
              <a:t>System 			Cost </a:t>
            </a:r>
            <a:r>
              <a:rPr lang="en-GB" dirty="0"/>
              <a:t>[</a:t>
            </a:r>
            <a:r>
              <a:rPr lang="en-GB" dirty="0" err="1"/>
              <a:t>kCHF</a:t>
            </a:r>
            <a:r>
              <a:rPr lang="en-GB" dirty="0"/>
              <a:t>]</a:t>
            </a:r>
          </a:p>
          <a:p>
            <a:r>
              <a:rPr lang="en-GB" dirty="0"/>
              <a:t>Event builder (network and PCs) </a:t>
            </a:r>
            <a:r>
              <a:rPr lang="en-GB" dirty="0" smtClean="0"/>
              <a:t>		3600</a:t>
            </a:r>
            <a:endParaRPr lang="en-GB" dirty="0"/>
          </a:p>
          <a:p>
            <a:r>
              <a:rPr lang="en-GB" dirty="0"/>
              <a:t>Optical </a:t>
            </a:r>
            <a:r>
              <a:rPr lang="en-GB" dirty="0" smtClean="0"/>
              <a:t>Fibres						 </a:t>
            </a:r>
            <a:r>
              <a:rPr lang="en-GB" dirty="0"/>
              <a:t>1700</a:t>
            </a:r>
          </a:p>
          <a:p>
            <a:r>
              <a:rPr lang="en-GB" dirty="0"/>
              <a:t>Controls </a:t>
            </a:r>
            <a:r>
              <a:rPr lang="en-GB" dirty="0" smtClean="0"/>
              <a:t>network					</a:t>
            </a:r>
            <a:r>
              <a:rPr lang="en-GB" dirty="0"/>
              <a:t> </a:t>
            </a:r>
            <a:r>
              <a:rPr lang="en-GB" dirty="0" smtClean="0"/>
              <a:t>          905</a:t>
            </a:r>
            <a:endParaRPr lang="en-GB" dirty="0"/>
          </a:p>
          <a:p>
            <a:r>
              <a:rPr lang="en-GB" dirty="0"/>
              <a:t>Controls system (ECS) </a:t>
            </a:r>
            <a:r>
              <a:rPr lang="en-GB" dirty="0" smtClean="0"/>
              <a:t>				           930</a:t>
            </a:r>
            <a:endParaRPr lang="en-GB" dirty="0"/>
          </a:p>
          <a:p>
            <a:r>
              <a:rPr lang="en-GB" dirty="0" smtClean="0"/>
              <a:t>Event-filter </a:t>
            </a:r>
            <a:r>
              <a:rPr lang="en-GB" dirty="0"/>
              <a:t>farm </a:t>
            </a:r>
            <a:r>
              <a:rPr lang="en-GB" dirty="0" smtClean="0"/>
              <a:t>					2800</a:t>
            </a:r>
            <a:endParaRPr lang="en-GB" dirty="0"/>
          </a:p>
          <a:p>
            <a:r>
              <a:rPr lang="en-GB" dirty="0"/>
              <a:t>Infrastructure </a:t>
            </a:r>
            <a:r>
              <a:rPr lang="en-GB" dirty="0" smtClean="0"/>
              <a:t>					  775</a:t>
            </a:r>
            <a:endParaRPr lang="en-GB" dirty="0"/>
          </a:p>
          <a:p>
            <a:r>
              <a:rPr lang="en-GB" dirty="0"/>
              <a:t>Timing and Fast Control (TFC) </a:t>
            </a:r>
            <a:r>
              <a:rPr lang="en-GB" dirty="0" smtClean="0"/>
              <a:t>                       500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HL-LHC Trigger, Online and Offline Computing WG Topical Workshop                    Niko Neufeld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D3B80-C1EA-4C81-BEE3-60D1A3D71893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602219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>
                <a:solidFill>
                  <a:schemeClr val="tx1">
                    <a:lumMod val="75000"/>
                  </a:schemeClr>
                </a:solidFill>
              </a:rPr>
              <a:t>Performance tests</a:t>
            </a:r>
            <a:r>
              <a:rPr lang="es-ES"/>
              <a:t/>
            </a:r>
            <a:br>
              <a:rPr lang="es-ES"/>
            </a:br>
            <a:r>
              <a:rPr lang="es-ES"/>
              <a:t>	I/O </a:t>
            </a:r>
            <a:r>
              <a:rPr lang="es-ES" smtClean="0"/>
              <a:t>Setup (2)</a:t>
            </a: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294967295"/>
          </p:nvPr>
        </p:nvSpPr>
        <p:spPr>
          <a:xfrm>
            <a:off x="6457950" y="6356351"/>
            <a:ext cx="1734072" cy="365125"/>
          </a:xfrm>
          <a:prstGeom prst="rect">
            <a:avLst/>
          </a:prstGeom>
        </p:spPr>
        <p:txBody>
          <a:bodyPr/>
          <a:lstStyle/>
          <a:p>
            <a:fld id="{6D22F896-40B5-4ADD-8801-0D06FADFA095}" type="slidenum">
              <a:rPr lang="en-US" smtClean="0"/>
              <a:t>22</a:t>
            </a:fld>
            <a:endParaRPr lang="en-US" dirty="0"/>
          </a:p>
        </p:txBody>
      </p:sp>
      <p:cxnSp>
        <p:nvCxnSpPr>
          <p:cNvPr id="7" name="Straight Arrow Connector 16"/>
          <p:cNvCxnSpPr/>
          <p:nvPr/>
        </p:nvCxnSpPr>
        <p:spPr>
          <a:xfrm flipV="1">
            <a:off x="6362700" y="5600065"/>
            <a:ext cx="0" cy="1121410"/>
          </a:xfrm>
          <a:prstGeom prst="straightConnector1">
            <a:avLst/>
          </a:prstGeom>
          <a:ln w="63500">
            <a:solidFill>
              <a:srgbClr val="0070C0">
                <a:alpha val="70000"/>
              </a:srgbClr>
            </a:solidFill>
            <a:tailEnd type="triangl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9"/>
          <p:cNvGrpSpPr/>
          <p:nvPr/>
        </p:nvGrpSpPr>
        <p:grpSpPr>
          <a:xfrm>
            <a:off x="2456784" y="1920111"/>
            <a:ext cx="4315811" cy="4001522"/>
            <a:chOff x="1698827" y="1499265"/>
            <a:chExt cx="5754414" cy="4001522"/>
          </a:xfrm>
        </p:grpSpPr>
        <p:grpSp>
          <p:nvGrpSpPr>
            <p:cNvPr id="9" name="Group 60"/>
            <p:cNvGrpSpPr/>
            <p:nvPr/>
          </p:nvGrpSpPr>
          <p:grpSpPr>
            <a:xfrm>
              <a:off x="1698827" y="1499265"/>
              <a:ext cx="5754414" cy="4001522"/>
              <a:chOff x="1084760" y="918308"/>
              <a:chExt cx="6974480" cy="5023328"/>
            </a:xfrm>
          </p:grpSpPr>
          <p:pic>
            <p:nvPicPr>
              <p:cNvPr id="11" name="Picture 13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84760" y="1254919"/>
                <a:ext cx="6974480" cy="43481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12" name="Straight Arrow Connector 14"/>
              <p:cNvCxnSpPr/>
              <p:nvPr/>
            </p:nvCxnSpPr>
            <p:spPr>
              <a:xfrm>
                <a:off x="5893255" y="4531519"/>
                <a:ext cx="0" cy="1410117"/>
              </a:xfrm>
              <a:prstGeom prst="straightConnector1">
                <a:avLst/>
              </a:prstGeom>
              <a:ln w="63500">
                <a:solidFill>
                  <a:srgbClr val="00B050">
                    <a:alpha val="70000"/>
                  </a:srgbClr>
                </a:solidFill>
                <a:tailEnd type="triangle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19"/>
              <p:cNvCxnSpPr/>
              <p:nvPr/>
            </p:nvCxnSpPr>
            <p:spPr>
              <a:xfrm flipV="1">
                <a:off x="6728684" y="3414950"/>
                <a:ext cx="617220" cy="1102519"/>
              </a:xfrm>
              <a:prstGeom prst="straightConnector1">
                <a:avLst/>
              </a:prstGeom>
              <a:ln w="63500">
                <a:solidFill>
                  <a:srgbClr val="0070C0">
                    <a:alpha val="70000"/>
                  </a:srgbClr>
                </a:solidFill>
                <a:tailEnd type="none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Arrow Connector 20"/>
              <p:cNvCxnSpPr/>
              <p:nvPr/>
            </p:nvCxnSpPr>
            <p:spPr>
              <a:xfrm flipH="1" flipV="1">
                <a:off x="6728684" y="2338150"/>
                <a:ext cx="617220" cy="1076800"/>
              </a:xfrm>
              <a:prstGeom prst="straightConnector1">
                <a:avLst/>
              </a:prstGeom>
              <a:ln w="63500">
                <a:solidFill>
                  <a:srgbClr val="0070C0">
                    <a:alpha val="70000"/>
                  </a:srgbClr>
                </a:solidFill>
                <a:tailEnd type="triangle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21"/>
              <p:cNvCxnSpPr/>
              <p:nvPr/>
            </p:nvCxnSpPr>
            <p:spPr>
              <a:xfrm flipV="1">
                <a:off x="6743924" y="1621870"/>
                <a:ext cx="0" cy="716280"/>
              </a:xfrm>
              <a:prstGeom prst="straightConnector1">
                <a:avLst/>
              </a:prstGeom>
              <a:ln w="63500">
                <a:solidFill>
                  <a:srgbClr val="0070C0">
                    <a:alpha val="70000"/>
                  </a:srgbClr>
                </a:solidFill>
                <a:tailEnd type="triangle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22"/>
              <p:cNvCxnSpPr/>
              <p:nvPr/>
            </p:nvCxnSpPr>
            <p:spPr>
              <a:xfrm>
                <a:off x="5981924" y="1621870"/>
                <a:ext cx="0" cy="716280"/>
              </a:xfrm>
              <a:prstGeom prst="straightConnector1">
                <a:avLst/>
              </a:prstGeom>
              <a:ln w="63500">
                <a:solidFill>
                  <a:srgbClr val="00B050">
                    <a:alpha val="70000"/>
                  </a:srgbClr>
                </a:solidFill>
                <a:tailEnd type="triangle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Arrow Connector 23"/>
              <p:cNvCxnSpPr/>
              <p:nvPr/>
            </p:nvCxnSpPr>
            <p:spPr>
              <a:xfrm flipH="1">
                <a:off x="5479004" y="2338150"/>
                <a:ext cx="502920" cy="1150619"/>
              </a:xfrm>
              <a:prstGeom prst="straightConnector1">
                <a:avLst/>
              </a:prstGeom>
              <a:ln w="63500">
                <a:solidFill>
                  <a:srgbClr val="00B050">
                    <a:alpha val="70000"/>
                  </a:srgbClr>
                </a:solidFill>
                <a:tailEnd type="none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Arrow Connector 24"/>
              <p:cNvCxnSpPr/>
              <p:nvPr/>
            </p:nvCxnSpPr>
            <p:spPr>
              <a:xfrm>
                <a:off x="5479004" y="3488769"/>
                <a:ext cx="457200" cy="1028700"/>
              </a:xfrm>
              <a:prstGeom prst="straightConnector1">
                <a:avLst/>
              </a:prstGeom>
              <a:ln w="63500">
                <a:solidFill>
                  <a:srgbClr val="00B050">
                    <a:alpha val="70000"/>
                  </a:srgbClr>
                </a:solidFill>
                <a:tailEnd type="triangle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9" name="Group 38"/>
              <p:cNvGrpSpPr/>
              <p:nvPr/>
            </p:nvGrpSpPr>
            <p:grpSpPr>
              <a:xfrm>
                <a:off x="2903444" y="3664029"/>
                <a:ext cx="2796540" cy="2277607"/>
                <a:chOff x="2903444" y="3664029"/>
                <a:chExt cx="2796540" cy="2277607"/>
              </a:xfrm>
            </p:grpSpPr>
            <p:cxnSp>
              <p:nvCxnSpPr>
                <p:cNvPr id="29" name="Straight Arrow Connector 15"/>
                <p:cNvCxnSpPr/>
                <p:nvPr/>
              </p:nvCxnSpPr>
              <p:spPr>
                <a:xfrm flipV="1">
                  <a:off x="5664655" y="4516279"/>
                  <a:ext cx="0" cy="1425357"/>
                </a:xfrm>
                <a:prstGeom prst="straightConnector1">
                  <a:avLst/>
                </a:prstGeom>
                <a:ln w="63500">
                  <a:solidFill>
                    <a:srgbClr val="EFAF3B">
                      <a:alpha val="69804"/>
                    </a:srgbClr>
                  </a:solidFill>
                  <a:tailEnd type="triangle"/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Arrow Connector 28"/>
                <p:cNvCxnSpPr/>
                <p:nvPr/>
              </p:nvCxnSpPr>
              <p:spPr>
                <a:xfrm flipH="1" flipV="1">
                  <a:off x="4930364" y="3664029"/>
                  <a:ext cx="769620" cy="853440"/>
                </a:xfrm>
                <a:prstGeom prst="straightConnector1">
                  <a:avLst/>
                </a:prstGeom>
                <a:ln w="63500">
                  <a:solidFill>
                    <a:srgbClr val="EFAF3B">
                      <a:alpha val="69804"/>
                    </a:srgbClr>
                  </a:solidFill>
                  <a:tailEnd type="none"/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Straight Arrow Connector 29"/>
                <p:cNvCxnSpPr/>
                <p:nvPr/>
              </p:nvCxnSpPr>
              <p:spPr>
                <a:xfrm>
                  <a:off x="2903444" y="4433649"/>
                  <a:ext cx="0" cy="716280"/>
                </a:xfrm>
                <a:prstGeom prst="straightConnector1">
                  <a:avLst/>
                </a:prstGeom>
                <a:ln w="63500">
                  <a:solidFill>
                    <a:srgbClr val="EFAF3B">
                      <a:alpha val="69804"/>
                    </a:srgbClr>
                  </a:solidFill>
                  <a:tailEnd type="triangle"/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Arrow Connector 30"/>
                <p:cNvCxnSpPr/>
                <p:nvPr/>
              </p:nvCxnSpPr>
              <p:spPr>
                <a:xfrm flipH="1">
                  <a:off x="2903444" y="3664029"/>
                  <a:ext cx="1112520" cy="769620"/>
                </a:xfrm>
                <a:prstGeom prst="straightConnector1">
                  <a:avLst/>
                </a:prstGeom>
                <a:ln w="63500">
                  <a:solidFill>
                    <a:srgbClr val="EFAF3B">
                      <a:alpha val="69804"/>
                    </a:srgbClr>
                  </a:solidFill>
                  <a:tailEnd type="none"/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Arrow Connector 31"/>
                <p:cNvCxnSpPr/>
                <p:nvPr/>
              </p:nvCxnSpPr>
              <p:spPr>
                <a:xfrm flipH="1">
                  <a:off x="4015964" y="3664029"/>
                  <a:ext cx="914400" cy="0"/>
                </a:xfrm>
                <a:prstGeom prst="straightConnector1">
                  <a:avLst/>
                </a:prstGeom>
                <a:ln w="63500">
                  <a:solidFill>
                    <a:srgbClr val="EFAF3B">
                      <a:alpha val="69804"/>
                    </a:srgbClr>
                  </a:solidFill>
                  <a:tailEnd type="none"/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0" name="Group 37"/>
              <p:cNvGrpSpPr/>
              <p:nvPr/>
            </p:nvGrpSpPr>
            <p:grpSpPr>
              <a:xfrm>
                <a:off x="1959990" y="918308"/>
                <a:ext cx="274320" cy="4324715"/>
                <a:chOff x="1959990" y="918308"/>
                <a:chExt cx="274320" cy="4324715"/>
              </a:xfrm>
            </p:grpSpPr>
            <p:cxnSp>
              <p:nvCxnSpPr>
                <p:cNvPr id="24" name="Straight Arrow Connector 32"/>
                <p:cNvCxnSpPr/>
                <p:nvPr/>
              </p:nvCxnSpPr>
              <p:spPr>
                <a:xfrm flipV="1">
                  <a:off x="2043810" y="4595323"/>
                  <a:ext cx="0" cy="647700"/>
                </a:xfrm>
                <a:prstGeom prst="straightConnector1">
                  <a:avLst/>
                </a:prstGeom>
                <a:ln w="63500">
                  <a:solidFill>
                    <a:schemeClr val="bg1">
                      <a:alpha val="60000"/>
                    </a:schemeClr>
                  </a:solidFill>
                  <a:tailEnd type="triangle"/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Arrow Connector 33"/>
                <p:cNvCxnSpPr/>
                <p:nvPr/>
              </p:nvCxnSpPr>
              <p:spPr>
                <a:xfrm flipV="1">
                  <a:off x="2043810" y="3696163"/>
                  <a:ext cx="190500" cy="914400"/>
                </a:xfrm>
                <a:prstGeom prst="straightConnector1">
                  <a:avLst/>
                </a:prstGeom>
                <a:ln w="63500">
                  <a:solidFill>
                    <a:schemeClr val="bg1">
                      <a:alpha val="60000"/>
                    </a:schemeClr>
                  </a:solidFill>
                  <a:tailEnd type="triangle"/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Arrow Connector 34"/>
                <p:cNvCxnSpPr/>
                <p:nvPr/>
              </p:nvCxnSpPr>
              <p:spPr>
                <a:xfrm flipV="1">
                  <a:off x="2234310" y="2431245"/>
                  <a:ext cx="0" cy="1232784"/>
                </a:xfrm>
                <a:prstGeom prst="straightConnector1">
                  <a:avLst/>
                </a:prstGeom>
                <a:ln w="63500">
                  <a:solidFill>
                    <a:schemeClr val="bg1">
                      <a:alpha val="60000"/>
                    </a:schemeClr>
                  </a:solidFill>
                  <a:tailEnd type="triangle"/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Arrow Connector 35"/>
                <p:cNvCxnSpPr/>
                <p:nvPr/>
              </p:nvCxnSpPr>
              <p:spPr>
                <a:xfrm flipH="1" flipV="1">
                  <a:off x="1959990" y="1714964"/>
                  <a:ext cx="274320" cy="716280"/>
                </a:xfrm>
                <a:prstGeom prst="straightConnector1">
                  <a:avLst/>
                </a:prstGeom>
                <a:ln w="63500">
                  <a:solidFill>
                    <a:schemeClr val="bg1">
                      <a:alpha val="60000"/>
                    </a:schemeClr>
                  </a:solidFill>
                  <a:tailEnd type="triangle"/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Arrow Connector 36"/>
                <p:cNvCxnSpPr/>
                <p:nvPr/>
              </p:nvCxnSpPr>
              <p:spPr>
                <a:xfrm flipV="1">
                  <a:off x="1959990" y="918308"/>
                  <a:ext cx="0" cy="796656"/>
                </a:xfrm>
                <a:prstGeom prst="straightConnector1">
                  <a:avLst/>
                </a:prstGeom>
                <a:ln w="63500">
                  <a:solidFill>
                    <a:schemeClr val="bg1">
                      <a:alpha val="60000"/>
                    </a:schemeClr>
                  </a:solidFill>
                  <a:tailEnd type="triangle"/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1" name="Oval 39"/>
              <p:cNvSpPr/>
              <p:nvPr/>
            </p:nvSpPr>
            <p:spPr>
              <a:xfrm>
                <a:off x="3673064" y="2961920"/>
                <a:ext cx="1475000" cy="934159"/>
              </a:xfrm>
              <a:prstGeom prst="ellipse">
                <a:avLst/>
              </a:prstGeom>
              <a:solidFill>
                <a:schemeClr val="accent1">
                  <a:alpha val="0"/>
                </a:schemeClr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2" name="Oval 45"/>
              <p:cNvSpPr/>
              <p:nvPr/>
            </p:nvSpPr>
            <p:spPr>
              <a:xfrm>
                <a:off x="4728128" y="4912785"/>
                <a:ext cx="1208076" cy="827139"/>
              </a:xfrm>
              <a:prstGeom prst="ellipse">
                <a:avLst/>
              </a:prstGeom>
              <a:solidFill>
                <a:schemeClr val="accent1">
                  <a:alpha val="0"/>
                </a:schemeClr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3" name="Oval 49"/>
              <p:cNvSpPr/>
              <p:nvPr/>
            </p:nvSpPr>
            <p:spPr>
              <a:xfrm>
                <a:off x="6794799" y="4912784"/>
                <a:ext cx="1208076" cy="827139"/>
              </a:xfrm>
              <a:prstGeom prst="ellipse">
                <a:avLst/>
              </a:prstGeom>
              <a:solidFill>
                <a:schemeClr val="accent1">
                  <a:alpha val="0"/>
                </a:schemeClr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cxnSp>
          <p:nvCxnSpPr>
            <p:cNvPr id="10" name="Straight Arrow Connector 18"/>
            <p:cNvCxnSpPr/>
            <p:nvPr/>
          </p:nvCxnSpPr>
          <p:spPr>
            <a:xfrm flipH="1" flipV="1">
              <a:off x="6368017" y="4365365"/>
              <a:ext cx="496674" cy="799805"/>
            </a:xfrm>
            <a:prstGeom prst="straightConnector1">
              <a:avLst/>
            </a:prstGeom>
            <a:ln w="63500">
              <a:solidFill>
                <a:srgbClr val="0070C0">
                  <a:alpha val="70000"/>
                </a:srgbClr>
              </a:solidFill>
              <a:tailEnd type="triangle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4" name="Straight Arrow Connector 25"/>
          <p:cNvCxnSpPr/>
          <p:nvPr/>
        </p:nvCxnSpPr>
        <p:spPr>
          <a:xfrm flipH="1">
            <a:off x="3937462" y="3909615"/>
            <a:ext cx="1354455" cy="0"/>
          </a:xfrm>
          <a:prstGeom prst="straightConnector1">
            <a:avLst/>
          </a:prstGeom>
          <a:ln w="25400">
            <a:solidFill>
              <a:srgbClr val="00B050">
                <a:alpha val="70000"/>
              </a:srgbClr>
            </a:solidFill>
            <a:tailEnd type="triangl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26"/>
          <p:cNvCxnSpPr/>
          <p:nvPr/>
        </p:nvCxnSpPr>
        <p:spPr>
          <a:xfrm flipH="1">
            <a:off x="3217372" y="3909615"/>
            <a:ext cx="720090" cy="944880"/>
          </a:xfrm>
          <a:prstGeom prst="straightConnector1">
            <a:avLst/>
          </a:prstGeom>
          <a:ln w="25400">
            <a:solidFill>
              <a:srgbClr val="00B050">
                <a:alpha val="70000"/>
              </a:srgbClr>
            </a:solidFill>
            <a:tailEnd type="triangl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27"/>
          <p:cNvCxnSpPr/>
          <p:nvPr/>
        </p:nvCxnSpPr>
        <p:spPr>
          <a:xfrm>
            <a:off x="3217372" y="4854495"/>
            <a:ext cx="0" cy="731520"/>
          </a:xfrm>
          <a:prstGeom prst="straightConnector1">
            <a:avLst/>
          </a:prstGeom>
          <a:ln w="25400">
            <a:solidFill>
              <a:srgbClr val="00B050">
                <a:alpha val="70000"/>
              </a:srgbClr>
            </a:solidFill>
            <a:tailEnd type="triangl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44"/>
          <p:cNvSpPr txBox="1"/>
          <p:nvPr/>
        </p:nvSpPr>
        <p:spPr>
          <a:xfrm>
            <a:off x="4926694" y="1350248"/>
            <a:ext cx="17821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mtClean="0">
                <a:latin typeface="Candara" pitchFamily="34" charset="0"/>
              </a:rPr>
              <a:t>QPI link - 128 Gbps</a:t>
            </a:r>
            <a:endParaRPr lang="es-ES">
              <a:latin typeface="Candara" pitchFamily="34" charset="0"/>
            </a:endParaRPr>
          </a:p>
        </p:txBody>
      </p:sp>
      <p:cxnSp>
        <p:nvCxnSpPr>
          <p:cNvPr id="38" name="Straight Arrow Connector 46"/>
          <p:cNvCxnSpPr>
            <a:endCxn id="22" idx="3"/>
          </p:cNvCxnSpPr>
          <p:nvPr/>
        </p:nvCxnSpPr>
        <p:spPr>
          <a:xfrm flipV="1">
            <a:off x="4553529" y="5664461"/>
            <a:ext cx="267250" cy="25717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48"/>
          <p:cNvSpPr txBox="1"/>
          <p:nvPr/>
        </p:nvSpPr>
        <p:spPr>
          <a:xfrm>
            <a:off x="2666197" y="5887994"/>
            <a:ext cx="22653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mtClean="0">
                <a:latin typeface="Candara" pitchFamily="34" charset="0"/>
              </a:rPr>
              <a:t>Dual-port IB FDR – 109 Gbps</a:t>
            </a:r>
            <a:endParaRPr lang="es-ES">
              <a:latin typeface="Candara" pitchFamily="34" charset="0"/>
            </a:endParaRPr>
          </a:p>
        </p:txBody>
      </p:sp>
      <p:cxnSp>
        <p:nvCxnSpPr>
          <p:cNvPr id="40" name="Straight Arrow Connector 50"/>
          <p:cNvCxnSpPr>
            <a:endCxn id="23" idx="7"/>
          </p:cNvCxnSpPr>
          <p:nvPr/>
        </p:nvCxnSpPr>
        <p:spPr>
          <a:xfrm flipH="1">
            <a:off x="6628238" y="4943936"/>
            <a:ext cx="243518" cy="25461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58"/>
          <p:cNvSpPr txBox="1"/>
          <p:nvPr/>
        </p:nvSpPr>
        <p:spPr>
          <a:xfrm>
            <a:off x="6892947" y="4676651"/>
            <a:ext cx="10670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mtClean="0">
                <a:latin typeface="Candara" pitchFamily="34" charset="0"/>
              </a:rPr>
              <a:t>GPUgen – </a:t>
            </a:r>
            <a:br>
              <a:rPr lang="es-ES" smtClean="0">
                <a:latin typeface="Candara" pitchFamily="34" charset="0"/>
              </a:rPr>
            </a:br>
            <a:r>
              <a:rPr lang="es-ES" smtClean="0">
                <a:latin typeface="Candara" pitchFamily="34" charset="0"/>
              </a:rPr>
              <a:t>110 Gbps </a:t>
            </a:r>
            <a:endParaRPr lang="es-ES">
              <a:latin typeface="Candara" pitchFamily="34" charset="0"/>
            </a:endParaRPr>
          </a:p>
        </p:txBody>
      </p:sp>
      <p:cxnSp>
        <p:nvCxnSpPr>
          <p:cNvPr id="42" name="Straight Arrow Connector 43"/>
          <p:cNvCxnSpPr>
            <a:endCxn id="21" idx="0"/>
          </p:cNvCxnSpPr>
          <p:nvPr/>
        </p:nvCxnSpPr>
        <p:spPr>
          <a:xfrm flipH="1">
            <a:off x="4514793" y="1833623"/>
            <a:ext cx="661151" cy="171440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Oval 65"/>
          <p:cNvSpPr/>
          <p:nvPr/>
        </p:nvSpPr>
        <p:spPr>
          <a:xfrm>
            <a:off x="5227483" y="2480560"/>
            <a:ext cx="912731" cy="744140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44" name="Straight Arrow Connector 66"/>
          <p:cNvCxnSpPr>
            <a:stCxn id="45" idx="1"/>
          </p:cNvCxnSpPr>
          <p:nvPr/>
        </p:nvCxnSpPr>
        <p:spPr>
          <a:xfrm flipH="1">
            <a:off x="6141959" y="1935437"/>
            <a:ext cx="630636" cy="83041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68"/>
          <p:cNvSpPr txBox="1"/>
          <p:nvPr/>
        </p:nvSpPr>
        <p:spPr>
          <a:xfrm>
            <a:off x="6772595" y="1335272"/>
            <a:ext cx="12680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mtClean="0">
                <a:latin typeface="Candara" pitchFamily="34" charset="0"/>
              </a:rPr>
              <a:t>Memory throughput – 200 Gbps</a:t>
            </a:r>
            <a:endParaRPr lang="es-ES">
              <a:latin typeface="Candara" pitchFamily="34" charset="0"/>
            </a:endParaRPr>
          </a:p>
        </p:txBody>
      </p:sp>
      <p:sp>
        <p:nvSpPr>
          <p:cNvPr id="46" name="Oval 70"/>
          <p:cNvSpPr/>
          <p:nvPr/>
        </p:nvSpPr>
        <p:spPr>
          <a:xfrm>
            <a:off x="2420567" y="2106962"/>
            <a:ext cx="747558" cy="658889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47" name="Straight Arrow Connector 71"/>
          <p:cNvCxnSpPr/>
          <p:nvPr/>
        </p:nvCxnSpPr>
        <p:spPr>
          <a:xfrm flipV="1">
            <a:off x="2187704" y="2606764"/>
            <a:ext cx="267250" cy="25717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72"/>
          <p:cNvSpPr txBox="1"/>
          <p:nvPr/>
        </p:nvSpPr>
        <p:spPr>
          <a:xfrm>
            <a:off x="1263451" y="2436404"/>
            <a:ext cx="92425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mtClean="0">
                <a:latin typeface="Candara" pitchFamily="34" charset="0"/>
              </a:rPr>
              <a:t>Dual-port IB FDR – 109 Gbps</a:t>
            </a:r>
            <a:endParaRPr lang="es-ES">
              <a:latin typeface="Candara" pitchFamily="34" charset="0"/>
            </a:endParaRPr>
          </a:p>
        </p:txBody>
      </p:sp>
      <p:sp>
        <p:nvSpPr>
          <p:cNvPr id="49" name="Oval 73"/>
          <p:cNvSpPr/>
          <p:nvPr/>
        </p:nvSpPr>
        <p:spPr>
          <a:xfrm>
            <a:off x="2871659" y="4586270"/>
            <a:ext cx="912731" cy="744140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50" name="Straight Arrow Connector 74"/>
          <p:cNvCxnSpPr/>
          <p:nvPr/>
        </p:nvCxnSpPr>
        <p:spPr>
          <a:xfrm flipV="1">
            <a:off x="2321328" y="5070726"/>
            <a:ext cx="580726" cy="12782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76"/>
          <p:cNvSpPr txBox="1"/>
          <p:nvPr/>
        </p:nvSpPr>
        <p:spPr>
          <a:xfrm>
            <a:off x="1188715" y="4829304"/>
            <a:ext cx="12680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>
                <a:latin typeface="Candara" pitchFamily="34" charset="0"/>
              </a:rPr>
              <a:t>Memory</a:t>
            </a:r>
            <a:r>
              <a:rPr lang="es-ES" dirty="0" smtClean="0">
                <a:latin typeface="Candara" pitchFamily="34" charset="0"/>
              </a:rPr>
              <a:t> </a:t>
            </a:r>
            <a:r>
              <a:rPr lang="es-ES" dirty="0" err="1" smtClean="0">
                <a:latin typeface="Candara" pitchFamily="34" charset="0"/>
              </a:rPr>
              <a:t>throughput</a:t>
            </a:r>
            <a:r>
              <a:rPr lang="es-ES" dirty="0" smtClean="0">
                <a:latin typeface="Candara" pitchFamily="34" charset="0"/>
              </a:rPr>
              <a:t> – 200 </a:t>
            </a:r>
            <a:r>
              <a:rPr lang="es-ES" dirty="0" err="1" smtClean="0">
                <a:latin typeface="Candara" pitchFamily="34" charset="0"/>
              </a:rPr>
              <a:t>Gbps</a:t>
            </a:r>
            <a:endParaRPr lang="es-ES" dirty="0">
              <a:latin typeface="Candara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HL-LHC Trigger, Online and Offline Computing WG Topical Workshop                    Niko Neufeld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842185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77108"/>
          </a:xfrm>
        </p:spPr>
        <p:txBody>
          <a:bodyPr/>
          <a:lstStyle/>
          <a:p>
            <a:r>
              <a:rPr lang="en-GB" dirty="0" smtClean="0"/>
              <a:t>Recap - requirements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3961664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Event rate 40 </a:t>
            </a:r>
            <a:r>
              <a:rPr lang="en-GB" dirty="0" smtClean="0"/>
              <a:t>MHz</a:t>
            </a:r>
          </a:p>
          <a:p>
            <a:pPr lvl="1"/>
            <a:r>
              <a:rPr lang="en-GB" dirty="0" smtClean="0"/>
              <a:t>of which ~  30 MHz have protons</a:t>
            </a:r>
            <a:endParaRPr lang="en-GB" dirty="0"/>
          </a:p>
          <a:p>
            <a:r>
              <a:rPr lang="en-GB" dirty="0"/>
              <a:t>Mean nominal event size 100 </a:t>
            </a:r>
            <a:r>
              <a:rPr lang="en-GB" dirty="0" err="1"/>
              <a:t>kBytes</a:t>
            </a:r>
            <a:endParaRPr lang="en-GB" dirty="0"/>
          </a:p>
          <a:p>
            <a:r>
              <a:rPr lang="en-GB" dirty="0"/>
              <a:t>Readout board bandwidth up to </a:t>
            </a:r>
            <a:r>
              <a:rPr lang="en-GB" dirty="0" smtClean="0"/>
              <a:t>100 </a:t>
            </a:r>
            <a:r>
              <a:rPr lang="en-GB" dirty="0" err="1"/>
              <a:t>Gbits</a:t>
            </a:r>
            <a:r>
              <a:rPr lang="en-GB" dirty="0"/>
              <a:t>/</a:t>
            </a:r>
            <a:r>
              <a:rPr lang="en-GB" dirty="0" smtClean="0"/>
              <a:t>s</a:t>
            </a:r>
          </a:p>
          <a:p>
            <a:pPr lvl="1"/>
            <a:r>
              <a:rPr lang="en-GB" dirty="0" smtClean="0"/>
              <a:t>to match DAQ links of 2018</a:t>
            </a:r>
            <a:endParaRPr lang="en-GB" dirty="0"/>
          </a:p>
          <a:p>
            <a:r>
              <a:rPr lang="en-GB" dirty="0"/>
              <a:t>CPU nodes up to </a:t>
            </a:r>
            <a:r>
              <a:rPr lang="en-GB" dirty="0" smtClean="0"/>
              <a:t>4000</a:t>
            </a:r>
          </a:p>
          <a:p>
            <a:pPr lvl="1"/>
            <a:r>
              <a:rPr lang="en-GB" dirty="0" smtClean="0"/>
              <a:t>actual requirements are probably less, but provide for sufficient power, cooling and connectivity to accommodate a wide range of </a:t>
            </a:r>
            <a:r>
              <a:rPr lang="en-GB" dirty="0" smtClean="0"/>
              <a:t>implementations</a:t>
            </a:r>
          </a:p>
          <a:p>
            <a:r>
              <a:rPr lang="en-GB" dirty="0" smtClean="0"/>
              <a:t>Output rate to permanent storage 20 to 100 kHz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HL-LHC Trigger, Online and Offline Computing WG Topical Workshop                    Niko Neufeld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D3B80-C1EA-4C81-BEE3-60D1A3D71893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7097926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77108"/>
          </a:xfrm>
        </p:spPr>
        <p:txBody>
          <a:bodyPr/>
          <a:lstStyle/>
          <a:p>
            <a:r>
              <a:rPr lang="en-US" dirty="0" smtClean="0"/>
              <a:t>In one number…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8800 (# VL) * 4.48 </a:t>
            </a:r>
            <a:r>
              <a:rPr lang="en-US" dirty="0" err="1" smtClean="0"/>
              <a:t>Gbit</a:t>
            </a:r>
            <a:r>
              <a:rPr lang="en-US" dirty="0" smtClean="0"/>
              <a:t>/s (wide mode) </a:t>
            </a:r>
            <a:r>
              <a:rPr lang="en-US" dirty="0" smtClean="0">
                <a:sym typeface="Wingdings"/>
              </a:rPr>
              <a:t> </a:t>
            </a:r>
            <a:br>
              <a:rPr lang="en-US" dirty="0" smtClean="0">
                <a:sym typeface="Wingdings"/>
              </a:rPr>
            </a:br>
            <a:r>
              <a:rPr lang="en-US" dirty="0" smtClean="0">
                <a:sym typeface="Wingdings"/>
              </a:rPr>
              <a:t>			</a:t>
            </a:r>
            <a:r>
              <a:rPr lang="en-US" dirty="0" smtClean="0"/>
              <a:t> </a:t>
            </a:r>
            <a:r>
              <a:rPr lang="en-US" sz="5400" dirty="0" smtClean="0"/>
              <a:t>40 </a:t>
            </a:r>
            <a:r>
              <a:rPr lang="en-US" sz="5400" dirty="0" err="1" smtClean="0"/>
              <a:t>Tbit</a:t>
            </a:r>
            <a:r>
              <a:rPr lang="en-US" sz="5400" dirty="0" smtClean="0"/>
              <a:t>/s </a:t>
            </a:r>
            <a:r>
              <a:rPr lang="en-US" sz="4800" dirty="0" smtClean="0"/>
              <a:t/>
            </a:r>
            <a:br>
              <a:rPr lang="en-US" sz="4800" dirty="0" smtClean="0"/>
            </a:b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HL-LHC Trigger, Online and Offline Computing WG Topical Workshop                    Niko Neufeld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D3B80-C1EA-4C81-BEE3-60D1A3D71893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3325584"/>
      </p:ext>
    </p:extLst>
  </p:cSld>
  <p:clrMapOvr>
    <a:masterClrMapping/>
  </p:clrMapOvr>
  <p:transition xmlns:p14="http://schemas.microsoft.com/office/powerpoint/2010/main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77108"/>
          </a:xfrm>
        </p:spPr>
        <p:txBody>
          <a:bodyPr/>
          <a:lstStyle/>
          <a:p>
            <a:r>
              <a:rPr lang="en-US" dirty="0" smtClean="0"/>
              <a:t>40 </a:t>
            </a:r>
            <a:r>
              <a:rPr lang="en-US" dirty="0" err="1" smtClean="0"/>
              <a:t>Tbit</a:t>
            </a:r>
            <a:r>
              <a:rPr lang="en-US" dirty="0" smtClean="0"/>
              <a:t>/s DAQ in practice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33856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By 2018 100 </a:t>
            </a:r>
            <a:r>
              <a:rPr lang="en-US" dirty="0" err="1" smtClean="0"/>
              <a:t>Gbit</a:t>
            </a:r>
            <a:r>
              <a:rPr lang="en-US" dirty="0" smtClean="0"/>
              <a:t>/s technologies will be well established in the data-</a:t>
            </a:r>
            <a:r>
              <a:rPr lang="en-US" dirty="0" err="1" smtClean="0"/>
              <a:t>centre</a:t>
            </a:r>
            <a:r>
              <a:rPr lang="en-US" dirty="0" smtClean="0"/>
              <a:t>. Currently we see three candidates:</a:t>
            </a:r>
          </a:p>
          <a:p>
            <a:pPr lvl="1"/>
            <a:r>
              <a:rPr lang="en-US" dirty="0" smtClean="0"/>
              <a:t>100 G Ethernet (data-</a:t>
            </a:r>
            <a:r>
              <a:rPr lang="en-US" dirty="0" err="1" smtClean="0"/>
              <a:t>centre</a:t>
            </a:r>
            <a:r>
              <a:rPr lang="en-US" dirty="0" smtClean="0"/>
              <a:t> links probably 2015)</a:t>
            </a:r>
          </a:p>
          <a:p>
            <a:pPr lvl="1"/>
            <a:r>
              <a:rPr lang="en-US" dirty="0" err="1" smtClean="0"/>
              <a:t>InfiniBand</a:t>
            </a:r>
            <a:r>
              <a:rPr lang="en-US" dirty="0" smtClean="0"/>
              <a:t> EDR (available end of 2014)</a:t>
            </a:r>
          </a:p>
          <a:p>
            <a:pPr lvl="1"/>
            <a:r>
              <a:rPr lang="en-US" dirty="0" smtClean="0"/>
              <a:t>Intel </a:t>
            </a:r>
            <a:r>
              <a:rPr lang="en-US" dirty="0" err="1" smtClean="0"/>
              <a:t>OmniScale</a:t>
            </a:r>
            <a:r>
              <a:rPr lang="en-US" dirty="0" smtClean="0"/>
              <a:t> Fabric (available ~ 2015)</a:t>
            </a:r>
          </a:p>
          <a:p>
            <a:r>
              <a:rPr lang="en-US" dirty="0" smtClean="0"/>
              <a:t>The event-builder will use 100 </a:t>
            </a:r>
            <a:r>
              <a:rPr lang="en-US" dirty="0" err="1" smtClean="0"/>
              <a:t>Gbit</a:t>
            </a:r>
            <a:r>
              <a:rPr lang="en-US" dirty="0" smtClean="0"/>
              <a:t>/s links. </a:t>
            </a:r>
          </a:p>
          <a:p>
            <a:r>
              <a:rPr lang="en-US" dirty="0" smtClean="0"/>
              <a:t>Add 20% safety margin for protocol overheads etc… </a:t>
            </a:r>
            <a:r>
              <a:rPr lang="en-US" dirty="0" smtClean="0">
                <a:sym typeface="Wingdings"/>
              </a:rPr>
              <a:t> need 500 100 </a:t>
            </a:r>
            <a:r>
              <a:rPr lang="en-US" dirty="0" err="1" smtClean="0">
                <a:sym typeface="Wingdings"/>
              </a:rPr>
              <a:t>Gbit</a:t>
            </a:r>
            <a:r>
              <a:rPr lang="en-US" dirty="0" smtClean="0">
                <a:sym typeface="Wingdings"/>
              </a:rPr>
              <a:t>/s links</a:t>
            </a:r>
          </a:p>
          <a:p>
            <a:r>
              <a:rPr lang="en-US" dirty="0" smtClean="0">
                <a:sym typeface="Wingdings"/>
              </a:rPr>
              <a:t>Start study with InfiniBand (because it’s already available)</a:t>
            </a:r>
          </a:p>
          <a:p>
            <a:pPr marL="0" indent="0">
              <a:buNone/>
            </a:pPr>
            <a:endParaRPr lang="en-US" dirty="0" smtClean="0">
              <a:sym typeface="Wingdings"/>
            </a:endParaRP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HL-LHC Trigger, Online and Offline Computing WG Topical Workshop                    Niko Neufeld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D3B80-C1EA-4C81-BEE3-60D1A3D71893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8617120"/>
      </p:ext>
    </p:extLst>
  </p:cSld>
  <p:clrMapOvr>
    <a:masterClrMapping/>
  </p:clrMapOvr>
  <p:transition xmlns:p14="http://schemas.microsoft.com/office/powerpoint/2010/main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77108"/>
          </a:xfrm>
        </p:spPr>
        <p:txBody>
          <a:bodyPr/>
          <a:lstStyle/>
          <a:p>
            <a:r>
              <a:rPr lang="en-US" dirty="0" smtClean="0"/>
              <a:t>Architecture considerations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3889656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Want to be able to use data-</a:t>
            </a:r>
            <a:r>
              <a:rPr lang="en-US" dirty="0" err="1" smtClean="0"/>
              <a:t>centre</a:t>
            </a:r>
            <a:r>
              <a:rPr lang="en-US" dirty="0" smtClean="0"/>
              <a:t> switches </a:t>
            </a:r>
            <a:r>
              <a:rPr lang="en-US" dirty="0" smtClean="0">
                <a:sym typeface="Wingdings"/>
              </a:rPr>
              <a:t> need lots of buffering in event-builder units</a:t>
            </a:r>
          </a:p>
          <a:p>
            <a:r>
              <a:rPr lang="en-US" dirty="0" smtClean="0">
                <a:sym typeface="Wingdings"/>
              </a:rPr>
              <a:t>Want to decide on network technology and manufacturer as late as possible  use COTS network interfaces (i.e. PC)</a:t>
            </a:r>
          </a:p>
          <a:p>
            <a:r>
              <a:rPr lang="en-US" dirty="0" smtClean="0">
                <a:sym typeface="Wingdings"/>
              </a:rPr>
              <a:t>Trigger processing in any imaginable “compute unit” will be CPU-bound not I/O-bound  optimal match by combination of “high-speed” network (event-building) and “low-speed” network (event-filtering)</a:t>
            </a:r>
          </a:p>
          <a:p>
            <a:r>
              <a:rPr lang="en-US" dirty="0" smtClean="0">
                <a:sym typeface="Wingdings"/>
              </a:rPr>
              <a:t>Keep distances short  minimize cost of individual links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HL-LHC Trigger, Online and Offline Computing WG Topical Workshop                    Niko Neufeld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D3B80-C1EA-4C81-BEE3-60D1A3D71893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6116156"/>
      </p:ext>
    </p:extLst>
  </p:cSld>
  <p:clrMapOvr>
    <a:masterClrMapping/>
  </p:clrMapOvr>
  <p:transition xmlns:p14="http://schemas.microsoft.com/office/powerpoint/2010/main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81000" y="332470"/>
            <a:ext cx="8382000" cy="66479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evolution of Network Interconnects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HL-LHC Trigger, Online and Offline Computing WG Topical Workshop                    Niko Neufeld</a:t>
            </a:r>
            <a:endParaRPr lang="en-US" dirty="0"/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sz="half" idx="1"/>
          </p:nvPr>
        </p:nvGraphicFramePr>
        <p:xfrm>
          <a:off x="381000" y="1411288"/>
          <a:ext cx="8382000" cy="47302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2" name="Straight Arrow Connector 11"/>
          <p:cNvCxnSpPr/>
          <p:nvPr/>
        </p:nvCxnSpPr>
        <p:spPr>
          <a:xfrm rot="16200000" flipH="1">
            <a:off x="2394212" y="2359636"/>
            <a:ext cx="1458381" cy="1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16200000" flipH="1">
            <a:off x="3202386" y="3077680"/>
            <a:ext cx="1657296" cy="1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18" idx="2"/>
          </p:cNvCxnSpPr>
          <p:nvPr/>
        </p:nvCxnSpPr>
        <p:spPr>
          <a:xfrm rot="5400000">
            <a:off x="7326238" y="1204651"/>
            <a:ext cx="593780" cy="709114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5400000">
            <a:off x="4835914" y="1938945"/>
            <a:ext cx="618584" cy="1588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10800000">
            <a:off x="3123404" y="3725840"/>
            <a:ext cx="1105133" cy="821145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268570" y="732215"/>
            <a:ext cx="1418230" cy="530103"/>
          </a:xfrm>
          <a:prstGeom prst="rect">
            <a:avLst/>
          </a:prstGeom>
          <a:noFill/>
        </p:spPr>
        <p:txBody>
          <a:bodyPr wrap="square" rtlCol="0">
            <a:normAutofit fontScale="92500" lnSpcReduction="20000"/>
          </a:bodyPr>
          <a:lstStyle/>
          <a:p>
            <a:r>
              <a:rPr lang="en-US" dirty="0" smtClean="0">
                <a:latin typeface="+mn-lt"/>
              </a:rPr>
              <a:t>PCIe Gen4</a:t>
            </a:r>
          </a:p>
          <a:p>
            <a:r>
              <a:rPr lang="en-US" dirty="0" smtClean="0">
                <a:latin typeface="+mn-lt"/>
              </a:rPr>
              <a:t>expected</a:t>
            </a:r>
            <a:endParaRPr lang="en-US" dirty="0">
              <a:latin typeface="+mn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123401" y="1411288"/>
            <a:ext cx="1816853" cy="847855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en-US" dirty="0" smtClean="0">
                <a:latin typeface="+mn-lt"/>
              </a:rPr>
              <a:t>Chelsio T5 (40 </a:t>
            </a:r>
            <a:r>
              <a:rPr lang="en-US" dirty="0" err="1" smtClean="0">
                <a:latin typeface="+mn-lt"/>
              </a:rPr>
              <a:t>GbE</a:t>
            </a:r>
            <a:r>
              <a:rPr lang="en-US" dirty="0" smtClean="0">
                <a:latin typeface="+mn-lt"/>
              </a:rPr>
              <a:t>)</a:t>
            </a:r>
          </a:p>
          <a:p>
            <a:endParaRPr lang="en-US" dirty="0" smtClean="0">
              <a:latin typeface="+mn-lt"/>
            </a:endParaRPr>
          </a:p>
          <a:p>
            <a:endParaRPr lang="en-US" dirty="0">
              <a:latin typeface="+mn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228530" y="4394579"/>
            <a:ext cx="2049440" cy="777922"/>
          </a:xfrm>
          <a:prstGeom prst="rect">
            <a:avLst/>
          </a:prstGeom>
          <a:noFill/>
        </p:spPr>
        <p:txBody>
          <a:bodyPr wrap="square" rtlCol="0">
            <a:normAutofit fontScale="92500"/>
          </a:bodyPr>
          <a:lstStyle/>
          <a:p>
            <a:r>
              <a:rPr lang="en-US" dirty="0" smtClean="0">
                <a:latin typeface="+mn-lt"/>
              </a:rPr>
              <a:t>Mellanox FDR</a:t>
            </a:r>
          </a:p>
          <a:p>
            <a:r>
              <a:rPr lang="en-US" dirty="0" smtClean="0">
                <a:latin typeface="+mn-lt"/>
              </a:rPr>
              <a:t>Mellanox 40 GbE NIC</a:t>
            </a:r>
          </a:p>
          <a:p>
            <a:endParaRPr lang="en-US" dirty="0">
              <a:latin typeface="+mn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414290" y="997267"/>
            <a:ext cx="1418230" cy="516303"/>
          </a:xfrm>
          <a:prstGeom prst="rect">
            <a:avLst/>
          </a:prstGeom>
          <a:noFill/>
        </p:spPr>
        <p:txBody>
          <a:bodyPr wrap="square" rtlCol="0">
            <a:normAutofit fontScale="92500" lnSpcReduction="20000"/>
          </a:bodyPr>
          <a:lstStyle/>
          <a:p>
            <a:r>
              <a:rPr lang="en-US" dirty="0" smtClean="0">
                <a:latin typeface="+mn-lt"/>
              </a:rPr>
              <a:t>PCIe Gen3</a:t>
            </a:r>
          </a:p>
          <a:p>
            <a:r>
              <a:rPr lang="en-US" dirty="0" smtClean="0">
                <a:latin typeface="+mn-lt"/>
              </a:rPr>
              <a:t>available</a:t>
            </a:r>
          </a:p>
          <a:p>
            <a:endParaRPr lang="en-US" dirty="0">
              <a:latin typeface="+mn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888178" y="908633"/>
            <a:ext cx="1418230" cy="735460"/>
          </a:xfrm>
          <a:prstGeom prst="rect">
            <a:avLst/>
          </a:prstGeom>
          <a:noFill/>
        </p:spPr>
        <p:txBody>
          <a:bodyPr wrap="square" rtlCol="0">
            <a:normAutofit fontScale="92500" lnSpcReduction="20000"/>
          </a:bodyPr>
          <a:lstStyle/>
          <a:p>
            <a:r>
              <a:rPr lang="en-US" dirty="0" smtClean="0">
                <a:latin typeface="+mn-lt"/>
              </a:rPr>
              <a:t>EDR (100 </a:t>
            </a:r>
            <a:r>
              <a:rPr lang="en-US" dirty="0" err="1" smtClean="0">
                <a:latin typeface="+mn-lt"/>
              </a:rPr>
              <a:t>Gb</a:t>
            </a:r>
            <a:r>
              <a:rPr lang="en-US" dirty="0" smtClean="0">
                <a:latin typeface="+mn-lt"/>
              </a:rPr>
              <a:t>/s) HCA</a:t>
            </a:r>
          </a:p>
          <a:p>
            <a:r>
              <a:rPr lang="en-US" dirty="0" smtClean="0">
                <a:latin typeface="+mn-lt"/>
              </a:rPr>
              <a:t>expected</a:t>
            </a:r>
            <a:endParaRPr lang="en-US" dirty="0">
              <a:latin typeface="+mn-lt"/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 rot="10800000">
            <a:off x="3124201" y="4057936"/>
            <a:ext cx="1104335" cy="489047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6019800" y="1011067"/>
            <a:ext cx="1418230" cy="516303"/>
          </a:xfrm>
          <a:prstGeom prst="rect">
            <a:avLst/>
          </a:prstGeom>
          <a:noFill/>
        </p:spPr>
        <p:txBody>
          <a:bodyPr wrap="square" rtlCol="0">
            <a:normAutofit fontScale="92500" lnSpcReduction="20000"/>
          </a:bodyPr>
          <a:lstStyle/>
          <a:p>
            <a:r>
              <a:rPr lang="en-US" dirty="0" smtClean="0">
                <a:latin typeface="+mn-lt"/>
              </a:rPr>
              <a:t>100 GbE NIC</a:t>
            </a:r>
          </a:p>
          <a:p>
            <a:r>
              <a:rPr lang="en-US" dirty="0" smtClean="0">
                <a:latin typeface="+mn-lt"/>
              </a:rPr>
              <a:t>expected</a:t>
            </a:r>
          </a:p>
        </p:txBody>
      </p:sp>
      <p:cxnSp>
        <p:nvCxnSpPr>
          <p:cNvPr id="38" name="Straight Arrow Connector 37"/>
          <p:cNvCxnSpPr/>
          <p:nvPr/>
        </p:nvCxnSpPr>
        <p:spPr>
          <a:xfrm rot="16200000" flipH="1">
            <a:off x="6419312" y="1850053"/>
            <a:ext cx="972911" cy="327547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97F593E-4D65-AC44-A603-FB3151009ECD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6456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187624" y="836712"/>
            <a:ext cx="6376634" cy="4974008"/>
            <a:chOff x="-11805" y="1268760"/>
            <a:chExt cx="6376634" cy="4974008"/>
          </a:xfrm>
        </p:grpSpPr>
        <p:cxnSp>
          <p:nvCxnSpPr>
            <p:cNvPr id="6" name="Straight Arrow Connector 143"/>
            <p:cNvCxnSpPr>
              <a:stCxn id="56" idx="2"/>
              <a:endCxn id="19" idx="3"/>
            </p:cNvCxnSpPr>
            <p:nvPr/>
          </p:nvCxnSpPr>
          <p:spPr>
            <a:xfrm rot="5400000">
              <a:off x="4526030" y="2999744"/>
              <a:ext cx="555018" cy="1943719"/>
            </a:xfrm>
            <a:prstGeom prst="bentConnector2">
              <a:avLst/>
            </a:prstGeom>
            <a:ln w="38100" cmpd="sng">
              <a:headEnd type="triangle"/>
              <a:tailEnd type="triangle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7" name="Straight Arrow Connector 6"/>
            <p:cNvCxnSpPr/>
            <p:nvPr/>
          </p:nvCxnSpPr>
          <p:spPr>
            <a:xfrm flipH="1">
              <a:off x="1280956" y="3693043"/>
              <a:ext cx="794" cy="1005562"/>
            </a:xfrm>
            <a:prstGeom prst="straightConnector1">
              <a:avLst/>
            </a:prstGeom>
            <a:ln w="38100" cmpd="dbl">
              <a:tailEnd type="arrow" w="sm" len="sm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 flipH="1">
              <a:off x="1281750" y="3693043"/>
              <a:ext cx="504056" cy="976260"/>
            </a:xfrm>
            <a:prstGeom prst="straightConnector1">
              <a:avLst/>
            </a:prstGeom>
            <a:ln w="38100" cmpd="dbl">
              <a:tailEnd type="arrow" w="sm" len="sm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9" name="Straight Arrow Connector 8"/>
            <p:cNvCxnSpPr>
              <a:stCxn id="18" idx="2"/>
            </p:cNvCxnSpPr>
            <p:nvPr/>
          </p:nvCxnSpPr>
          <p:spPr>
            <a:xfrm>
              <a:off x="4514608" y="3698260"/>
              <a:ext cx="366101" cy="1000347"/>
            </a:xfrm>
            <a:prstGeom prst="straightConnector1">
              <a:avLst/>
            </a:prstGeom>
            <a:ln w="38100" cmpd="dbl">
              <a:tailEnd type="arrow" w="sm" len="sm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sp>
          <p:nvSpPr>
            <p:cNvPr id="10" name="Rounded Rectangle 9"/>
            <p:cNvSpPr/>
            <p:nvPr/>
          </p:nvSpPr>
          <p:spPr>
            <a:xfrm>
              <a:off x="1219880" y="1268760"/>
              <a:ext cx="3528392" cy="720080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>
              <a:normAutofit/>
            </a:bodyPr>
            <a:lstStyle/>
            <a:p>
              <a:pPr algn="ctr"/>
              <a:r>
                <a:rPr lang="en-US" dirty="0" smtClean="0">
                  <a:solidFill>
                    <a:prstClr val="black"/>
                  </a:solidFill>
                  <a:latin typeface="Calibri"/>
                </a:rPr>
                <a:t>Detector front-end electronics</a:t>
              </a: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1202240" y="3266212"/>
              <a:ext cx="432048" cy="432048"/>
            </a:xfrm>
            <a:prstGeom prst="roundRect">
              <a:avLst/>
            </a:prstGeom>
            <a:ln>
              <a:noFill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en-US" dirty="0" smtClea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1644575" y="3266212"/>
              <a:ext cx="432048" cy="432048"/>
            </a:xfrm>
            <a:prstGeom prst="roundRect">
              <a:avLst/>
            </a:prstGeom>
            <a:ln>
              <a:noFill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en-US" dirty="0" smtClea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2086910" y="3266212"/>
              <a:ext cx="432048" cy="432048"/>
            </a:xfrm>
            <a:prstGeom prst="roundRect">
              <a:avLst/>
            </a:prstGeom>
            <a:ln>
              <a:noFill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en-US" dirty="0" smtClea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2529245" y="3266212"/>
              <a:ext cx="432048" cy="432048"/>
            </a:xfrm>
            <a:prstGeom prst="roundRect">
              <a:avLst/>
            </a:prstGeom>
            <a:ln>
              <a:noFill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en-US" dirty="0" smtClea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2971580" y="3266212"/>
              <a:ext cx="432048" cy="432048"/>
            </a:xfrm>
            <a:prstGeom prst="roundRect">
              <a:avLst/>
            </a:prstGeom>
            <a:ln>
              <a:noFill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en-US" dirty="0" smtClea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3413915" y="3266212"/>
              <a:ext cx="432048" cy="432048"/>
            </a:xfrm>
            <a:prstGeom prst="roundRect">
              <a:avLst/>
            </a:prstGeom>
            <a:ln>
              <a:noFill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en-US" dirty="0" smtClea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3856250" y="3266212"/>
              <a:ext cx="432048" cy="432048"/>
            </a:xfrm>
            <a:prstGeom prst="roundRect">
              <a:avLst/>
            </a:prstGeom>
            <a:ln>
              <a:noFill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en-US" dirty="0" smtClea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>
              <a:off x="4298584" y="3266212"/>
              <a:ext cx="432048" cy="432048"/>
            </a:xfrm>
            <a:prstGeom prst="roundRect">
              <a:avLst/>
            </a:prstGeom>
            <a:ln>
              <a:noFill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en-US" dirty="0" smtClea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>
              <a:off x="2238752" y="4058301"/>
              <a:ext cx="1592927" cy="381622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r>
                <a:rPr lang="en-US" dirty="0" smtClean="0">
                  <a:solidFill>
                    <a:prstClr val="black"/>
                  </a:solidFill>
                  <a:latin typeface="Calibri"/>
                </a:rPr>
                <a:t>Eventbuilder network</a:t>
              </a:r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738830" y="5229200"/>
              <a:ext cx="216024" cy="1008112"/>
              <a:chOff x="683568" y="4653136"/>
              <a:chExt cx="216024" cy="1008112"/>
            </a:xfrm>
          </p:grpSpPr>
          <p:sp>
            <p:nvSpPr>
              <p:cNvPr id="93" name="Rounded Rectangle 92"/>
              <p:cNvSpPr/>
              <p:nvPr/>
            </p:nvSpPr>
            <p:spPr>
              <a:xfrm>
                <a:off x="683568" y="465313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 smtClea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94" name="Rounded Rectangle 93"/>
              <p:cNvSpPr/>
              <p:nvPr/>
            </p:nvSpPr>
            <p:spPr>
              <a:xfrm>
                <a:off x="683568" y="501317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 smtClea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95" name="Rounded Rectangle 94"/>
              <p:cNvSpPr/>
              <p:nvPr/>
            </p:nvSpPr>
            <p:spPr>
              <a:xfrm>
                <a:off x="683568" y="537321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 smtClean="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grpSp>
          <p:nvGrpSpPr>
            <p:cNvPr id="21" name="Group 20"/>
            <p:cNvGrpSpPr/>
            <p:nvPr/>
          </p:nvGrpSpPr>
          <p:grpSpPr>
            <a:xfrm>
              <a:off x="1020712" y="5229200"/>
              <a:ext cx="216024" cy="1008112"/>
              <a:chOff x="683568" y="4653136"/>
              <a:chExt cx="216024" cy="1008112"/>
            </a:xfrm>
          </p:grpSpPr>
          <p:sp>
            <p:nvSpPr>
              <p:cNvPr id="90" name="Rounded Rectangle 89"/>
              <p:cNvSpPr/>
              <p:nvPr/>
            </p:nvSpPr>
            <p:spPr>
              <a:xfrm>
                <a:off x="683568" y="465313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 smtClea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91" name="Rounded Rectangle 90"/>
              <p:cNvSpPr/>
              <p:nvPr/>
            </p:nvSpPr>
            <p:spPr>
              <a:xfrm>
                <a:off x="683568" y="501317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 smtClea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92" name="Rounded Rectangle 91"/>
              <p:cNvSpPr/>
              <p:nvPr/>
            </p:nvSpPr>
            <p:spPr>
              <a:xfrm>
                <a:off x="683568" y="537321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 smtClean="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1331457" y="5229200"/>
              <a:ext cx="216024" cy="1008112"/>
              <a:chOff x="683568" y="4653136"/>
              <a:chExt cx="216024" cy="1008112"/>
            </a:xfrm>
          </p:grpSpPr>
          <p:sp>
            <p:nvSpPr>
              <p:cNvPr id="87" name="Rounded Rectangle 86"/>
              <p:cNvSpPr/>
              <p:nvPr/>
            </p:nvSpPr>
            <p:spPr>
              <a:xfrm>
                <a:off x="683568" y="465313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 smtClea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88" name="Rounded Rectangle 87"/>
              <p:cNvSpPr/>
              <p:nvPr/>
            </p:nvSpPr>
            <p:spPr>
              <a:xfrm>
                <a:off x="683568" y="501317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 smtClea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89" name="Rounded Rectangle 88"/>
              <p:cNvSpPr/>
              <p:nvPr/>
            </p:nvSpPr>
            <p:spPr>
              <a:xfrm>
                <a:off x="683568" y="537321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 smtClean="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4532248" y="5229200"/>
              <a:ext cx="216024" cy="1008112"/>
              <a:chOff x="683568" y="4653136"/>
              <a:chExt cx="216024" cy="1008112"/>
            </a:xfrm>
          </p:grpSpPr>
          <p:sp>
            <p:nvSpPr>
              <p:cNvPr id="84" name="Rounded Rectangle 83"/>
              <p:cNvSpPr/>
              <p:nvPr/>
            </p:nvSpPr>
            <p:spPr>
              <a:xfrm>
                <a:off x="683568" y="465313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 smtClea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85" name="Rounded Rectangle 84"/>
              <p:cNvSpPr/>
              <p:nvPr/>
            </p:nvSpPr>
            <p:spPr>
              <a:xfrm>
                <a:off x="683568" y="501317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 smtClea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86" name="Rounded Rectangle 85"/>
              <p:cNvSpPr/>
              <p:nvPr/>
            </p:nvSpPr>
            <p:spPr>
              <a:xfrm>
                <a:off x="683568" y="537321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 smtClean="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grpSp>
          <p:nvGrpSpPr>
            <p:cNvPr id="24" name="Group 23"/>
            <p:cNvGrpSpPr/>
            <p:nvPr/>
          </p:nvGrpSpPr>
          <p:grpSpPr>
            <a:xfrm>
              <a:off x="1211341" y="2186597"/>
              <a:ext cx="3479254" cy="1001391"/>
              <a:chOff x="3620909" y="3933056"/>
              <a:chExt cx="3479254" cy="1001391"/>
            </a:xfrm>
          </p:grpSpPr>
          <p:sp>
            <p:nvSpPr>
              <p:cNvPr id="82" name="Freeform 81"/>
              <p:cNvSpPr/>
              <p:nvPr/>
            </p:nvSpPr>
            <p:spPr>
              <a:xfrm rot="10800000">
                <a:off x="3620909" y="4365104"/>
                <a:ext cx="3467819" cy="569343"/>
              </a:xfrm>
              <a:custGeom>
                <a:avLst/>
                <a:gdLst>
                  <a:gd name="connsiteX0" fmla="*/ 60385 w 3467819"/>
                  <a:gd name="connsiteY0" fmla="*/ 198407 h 569343"/>
                  <a:gd name="connsiteX1" fmla="*/ 60385 w 3467819"/>
                  <a:gd name="connsiteY1" fmla="*/ 198407 h 569343"/>
                  <a:gd name="connsiteX2" fmla="*/ 146649 w 3467819"/>
                  <a:gd name="connsiteY2" fmla="*/ 189781 h 569343"/>
                  <a:gd name="connsiteX3" fmla="*/ 198407 w 3467819"/>
                  <a:gd name="connsiteY3" fmla="*/ 155275 h 569343"/>
                  <a:gd name="connsiteX4" fmla="*/ 224287 w 3467819"/>
                  <a:gd name="connsiteY4" fmla="*/ 138022 h 569343"/>
                  <a:gd name="connsiteX5" fmla="*/ 250166 w 3467819"/>
                  <a:gd name="connsiteY5" fmla="*/ 120769 h 569343"/>
                  <a:gd name="connsiteX6" fmla="*/ 276045 w 3467819"/>
                  <a:gd name="connsiteY6" fmla="*/ 112143 h 569343"/>
                  <a:gd name="connsiteX7" fmla="*/ 379562 w 3467819"/>
                  <a:gd name="connsiteY7" fmla="*/ 60384 h 569343"/>
                  <a:gd name="connsiteX8" fmla="*/ 405441 w 3467819"/>
                  <a:gd name="connsiteY8" fmla="*/ 51758 h 569343"/>
                  <a:gd name="connsiteX9" fmla="*/ 431321 w 3467819"/>
                  <a:gd name="connsiteY9" fmla="*/ 60384 h 569343"/>
                  <a:gd name="connsiteX10" fmla="*/ 508958 w 3467819"/>
                  <a:gd name="connsiteY10" fmla="*/ 103517 h 569343"/>
                  <a:gd name="connsiteX11" fmla="*/ 552090 w 3467819"/>
                  <a:gd name="connsiteY11" fmla="*/ 94890 h 569343"/>
                  <a:gd name="connsiteX12" fmla="*/ 603849 w 3467819"/>
                  <a:gd name="connsiteY12" fmla="*/ 60384 h 569343"/>
                  <a:gd name="connsiteX13" fmla="*/ 629728 w 3467819"/>
                  <a:gd name="connsiteY13" fmla="*/ 51758 h 569343"/>
                  <a:gd name="connsiteX14" fmla="*/ 681487 w 3467819"/>
                  <a:gd name="connsiteY14" fmla="*/ 77637 h 569343"/>
                  <a:gd name="connsiteX15" fmla="*/ 733245 w 3467819"/>
                  <a:gd name="connsiteY15" fmla="*/ 103517 h 569343"/>
                  <a:gd name="connsiteX16" fmla="*/ 1000664 w 3467819"/>
                  <a:gd name="connsiteY16" fmla="*/ 103517 h 569343"/>
                  <a:gd name="connsiteX17" fmla="*/ 1017917 w 3467819"/>
                  <a:gd name="connsiteY17" fmla="*/ 129396 h 569343"/>
                  <a:gd name="connsiteX18" fmla="*/ 1069675 w 3467819"/>
                  <a:gd name="connsiteY18" fmla="*/ 146649 h 569343"/>
                  <a:gd name="connsiteX19" fmla="*/ 1173192 w 3467819"/>
                  <a:gd name="connsiteY19" fmla="*/ 138022 h 569343"/>
                  <a:gd name="connsiteX20" fmla="*/ 1216324 w 3467819"/>
                  <a:gd name="connsiteY20" fmla="*/ 94890 h 569343"/>
                  <a:gd name="connsiteX21" fmla="*/ 1242204 w 3467819"/>
                  <a:gd name="connsiteY21" fmla="*/ 86264 h 569343"/>
                  <a:gd name="connsiteX22" fmla="*/ 1285336 w 3467819"/>
                  <a:gd name="connsiteY22" fmla="*/ 94890 h 569343"/>
                  <a:gd name="connsiteX23" fmla="*/ 1311215 w 3467819"/>
                  <a:gd name="connsiteY23" fmla="*/ 112143 h 569343"/>
                  <a:gd name="connsiteX24" fmla="*/ 1354347 w 3467819"/>
                  <a:gd name="connsiteY24" fmla="*/ 129396 h 569343"/>
                  <a:gd name="connsiteX25" fmla="*/ 1380226 w 3467819"/>
                  <a:gd name="connsiteY25" fmla="*/ 155275 h 569343"/>
                  <a:gd name="connsiteX26" fmla="*/ 1457864 w 3467819"/>
                  <a:gd name="connsiteY26" fmla="*/ 94890 h 569343"/>
                  <a:gd name="connsiteX27" fmla="*/ 1475117 w 3467819"/>
                  <a:gd name="connsiteY27" fmla="*/ 69011 h 569343"/>
                  <a:gd name="connsiteX28" fmla="*/ 1500996 w 3467819"/>
                  <a:gd name="connsiteY28" fmla="*/ 60384 h 569343"/>
                  <a:gd name="connsiteX29" fmla="*/ 1544128 w 3467819"/>
                  <a:gd name="connsiteY29" fmla="*/ 94890 h 569343"/>
                  <a:gd name="connsiteX30" fmla="*/ 1570007 w 3467819"/>
                  <a:gd name="connsiteY30" fmla="*/ 103517 h 569343"/>
                  <a:gd name="connsiteX31" fmla="*/ 1578634 w 3467819"/>
                  <a:gd name="connsiteY31" fmla="*/ 129396 h 569343"/>
                  <a:gd name="connsiteX32" fmla="*/ 1682151 w 3467819"/>
                  <a:gd name="connsiteY32" fmla="*/ 77637 h 569343"/>
                  <a:gd name="connsiteX33" fmla="*/ 1708030 w 3467819"/>
                  <a:gd name="connsiteY33" fmla="*/ 60384 h 569343"/>
                  <a:gd name="connsiteX34" fmla="*/ 1725283 w 3467819"/>
                  <a:gd name="connsiteY34" fmla="*/ 34505 h 569343"/>
                  <a:gd name="connsiteX35" fmla="*/ 1733909 w 3467819"/>
                  <a:gd name="connsiteY35" fmla="*/ 60384 h 569343"/>
                  <a:gd name="connsiteX36" fmla="*/ 1759788 w 3467819"/>
                  <a:gd name="connsiteY36" fmla="*/ 77637 h 569343"/>
                  <a:gd name="connsiteX37" fmla="*/ 1785668 w 3467819"/>
                  <a:gd name="connsiteY37" fmla="*/ 86264 h 569343"/>
                  <a:gd name="connsiteX38" fmla="*/ 1811547 w 3467819"/>
                  <a:gd name="connsiteY38" fmla="*/ 103517 h 569343"/>
                  <a:gd name="connsiteX39" fmla="*/ 1863305 w 3467819"/>
                  <a:gd name="connsiteY39" fmla="*/ 112143 h 569343"/>
                  <a:gd name="connsiteX40" fmla="*/ 1975449 w 3467819"/>
                  <a:gd name="connsiteY40" fmla="*/ 155275 h 569343"/>
                  <a:gd name="connsiteX41" fmla="*/ 2018581 w 3467819"/>
                  <a:gd name="connsiteY41" fmla="*/ 146649 h 569343"/>
                  <a:gd name="connsiteX42" fmla="*/ 2044460 w 3467819"/>
                  <a:gd name="connsiteY42" fmla="*/ 120769 h 569343"/>
                  <a:gd name="connsiteX43" fmla="*/ 2070339 w 3467819"/>
                  <a:gd name="connsiteY43" fmla="*/ 103517 h 569343"/>
                  <a:gd name="connsiteX44" fmla="*/ 2130724 w 3467819"/>
                  <a:gd name="connsiteY44" fmla="*/ 60384 h 569343"/>
                  <a:gd name="connsiteX45" fmla="*/ 2208362 w 3467819"/>
                  <a:gd name="connsiteY45" fmla="*/ 0 h 569343"/>
                  <a:gd name="connsiteX46" fmla="*/ 2260121 w 3467819"/>
                  <a:gd name="connsiteY46" fmla="*/ 8626 h 569343"/>
                  <a:gd name="connsiteX47" fmla="*/ 2277373 w 3467819"/>
                  <a:gd name="connsiteY47" fmla="*/ 34505 h 569343"/>
                  <a:gd name="connsiteX48" fmla="*/ 2303253 w 3467819"/>
                  <a:gd name="connsiteY48" fmla="*/ 43132 h 569343"/>
                  <a:gd name="connsiteX49" fmla="*/ 2363638 w 3467819"/>
                  <a:gd name="connsiteY49" fmla="*/ 120769 h 569343"/>
                  <a:gd name="connsiteX50" fmla="*/ 2389517 w 3467819"/>
                  <a:gd name="connsiteY50" fmla="*/ 129396 h 569343"/>
                  <a:gd name="connsiteX51" fmla="*/ 2493034 w 3467819"/>
                  <a:gd name="connsiteY51" fmla="*/ 112143 h 569343"/>
                  <a:gd name="connsiteX52" fmla="*/ 2518913 w 3467819"/>
                  <a:gd name="connsiteY52" fmla="*/ 94890 h 569343"/>
                  <a:gd name="connsiteX53" fmla="*/ 2536166 w 3467819"/>
                  <a:gd name="connsiteY53" fmla="*/ 69011 h 569343"/>
                  <a:gd name="connsiteX54" fmla="*/ 2544792 w 3467819"/>
                  <a:gd name="connsiteY54" fmla="*/ 43132 h 569343"/>
                  <a:gd name="connsiteX55" fmla="*/ 2579298 w 3467819"/>
                  <a:gd name="connsiteY55" fmla="*/ 51758 h 569343"/>
                  <a:gd name="connsiteX56" fmla="*/ 2613804 w 3467819"/>
                  <a:gd name="connsiteY56" fmla="*/ 86264 h 569343"/>
                  <a:gd name="connsiteX57" fmla="*/ 2639683 w 3467819"/>
                  <a:gd name="connsiteY57" fmla="*/ 103517 h 569343"/>
                  <a:gd name="connsiteX58" fmla="*/ 2656936 w 3467819"/>
                  <a:gd name="connsiteY58" fmla="*/ 129396 h 569343"/>
                  <a:gd name="connsiteX59" fmla="*/ 2734573 w 3467819"/>
                  <a:gd name="connsiteY59" fmla="*/ 146649 h 569343"/>
                  <a:gd name="connsiteX60" fmla="*/ 2794958 w 3467819"/>
                  <a:gd name="connsiteY60" fmla="*/ 120769 h 569343"/>
                  <a:gd name="connsiteX61" fmla="*/ 2872596 w 3467819"/>
                  <a:gd name="connsiteY61" fmla="*/ 86264 h 569343"/>
                  <a:gd name="connsiteX62" fmla="*/ 2924354 w 3467819"/>
                  <a:gd name="connsiteY62" fmla="*/ 51758 h 569343"/>
                  <a:gd name="connsiteX63" fmla="*/ 2984739 w 3467819"/>
                  <a:gd name="connsiteY63" fmla="*/ 34505 h 569343"/>
                  <a:gd name="connsiteX64" fmla="*/ 3071004 w 3467819"/>
                  <a:gd name="connsiteY64" fmla="*/ 86264 h 569343"/>
                  <a:gd name="connsiteX65" fmla="*/ 3096883 w 3467819"/>
                  <a:gd name="connsiteY65" fmla="*/ 103517 h 569343"/>
                  <a:gd name="connsiteX66" fmla="*/ 3131388 w 3467819"/>
                  <a:gd name="connsiteY66" fmla="*/ 112143 h 569343"/>
                  <a:gd name="connsiteX67" fmla="*/ 3174521 w 3467819"/>
                  <a:gd name="connsiteY67" fmla="*/ 103517 h 569343"/>
                  <a:gd name="connsiteX68" fmla="*/ 3278038 w 3467819"/>
                  <a:gd name="connsiteY68" fmla="*/ 60384 h 569343"/>
                  <a:gd name="connsiteX69" fmla="*/ 3303917 w 3467819"/>
                  <a:gd name="connsiteY69" fmla="*/ 77637 h 569343"/>
                  <a:gd name="connsiteX70" fmla="*/ 3329796 w 3467819"/>
                  <a:gd name="connsiteY70" fmla="*/ 129396 h 569343"/>
                  <a:gd name="connsiteX71" fmla="*/ 3355675 w 3467819"/>
                  <a:gd name="connsiteY71" fmla="*/ 138022 h 569343"/>
                  <a:gd name="connsiteX72" fmla="*/ 3424687 w 3467819"/>
                  <a:gd name="connsiteY72" fmla="*/ 120769 h 569343"/>
                  <a:gd name="connsiteX73" fmla="*/ 3467819 w 3467819"/>
                  <a:gd name="connsiteY73" fmla="*/ 103517 h 569343"/>
                  <a:gd name="connsiteX74" fmla="*/ 3467819 w 3467819"/>
                  <a:gd name="connsiteY74" fmla="*/ 293298 h 569343"/>
                  <a:gd name="connsiteX75" fmla="*/ 3200400 w 3467819"/>
                  <a:gd name="connsiteY75" fmla="*/ 457200 h 569343"/>
                  <a:gd name="connsiteX76" fmla="*/ 3105509 w 3467819"/>
                  <a:gd name="connsiteY76" fmla="*/ 370935 h 569343"/>
                  <a:gd name="connsiteX77" fmla="*/ 2838090 w 3467819"/>
                  <a:gd name="connsiteY77" fmla="*/ 414067 h 569343"/>
                  <a:gd name="connsiteX78" fmla="*/ 2579298 w 3467819"/>
                  <a:gd name="connsiteY78" fmla="*/ 569343 h 569343"/>
                  <a:gd name="connsiteX79" fmla="*/ 2501660 w 3467819"/>
                  <a:gd name="connsiteY79" fmla="*/ 491705 h 569343"/>
                  <a:gd name="connsiteX80" fmla="*/ 2216988 w 3467819"/>
                  <a:gd name="connsiteY80" fmla="*/ 388188 h 569343"/>
                  <a:gd name="connsiteX81" fmla="*/ 2182483 w 3467819"/>
                  <a:gd name="connsiteY81" fmla="*/ 448573 h 569343"/>
                  <a:gd name="connsiteX82" fmla="*/ 1871932 w 3467819"/>
                  <a:gd name="connsiteY82" fmla="*/ 508958 h 569343"/>
                  <a:gd name="connsiteX83" fmla="*/ 1802921 w 3467819"/>
                  <a:gd name="connsiteY83" fmla="*/ 431320 h 569343"/>
                  <a:gd name="connsiteX84" fmla="*/ 1518249 w 3467819"/>
                  <a:gd name="connsiteY84" fmla="*/ 353683 h 569343"/>
                  <a:gd name="connsiteX85" fmla="*/ 1406105 w 3467819"/>
                  <a:gd name="connsiteY85" fmla="*/ 414067 h 569343"/>
                  <a:gd name="connsiteX86" fmla="*/ 1026543 w 3467819"/>
                  <a:gd name="connsiteY86" fmla="*/ 327803 h 569343"/>
                  <a:gd name="connsiteX87" fmla="*/ 776377 w 3467819"/>
                  <a:gd name="connsiteY87" fmla="*/ 422694 h 569343"/>
                  <a:gd name="connsiteX88" fmla="*/ 448573 w 3467819"/>
                  <a:gd name="connsiteY88" fmla="*/ 405441 h 569343"/>
                  <a:gd name="connsiteX89" fmla="*/ 345056 w 3467819"/>
                  <a:gd name="connsiteY89" fmla="*/ 310550 h 569343"/>
                  <a:gd name="connsiteX90" fmla="*/ 198407 w 3467819"/>
                  <a:gd name="connsiteY90" fmla="*/ 379562 h 569343"/>
                  <a:gd name="connsiteX91" fmla="*/ 69011 w 3467819"/>
                  <a:gd name="connsiteY91" fmla="*/ 388188 h 569343"/>
                  <a:gd name="connsiteX92" fmla="*/ 0 w 3467819"/>
                  <a:gd name="connsiteY92" fmla="*/ 224286 h 569343"/>
                  <a:gd name="connsiteX93" fmla="*/ 60385 w 3467819"/>
                  <a:gd name="connsiteY93" fmla="*/ 198407 h 5693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</a:cxnLst>
                <a:rect l="l" t="t" r="r" b="b"/>
                <a:pathLst>
                  <a:path w="3467819" h="569343">
                    <a:moveTo>
                      <a:pt x="60385" y="198407"/>
                    </a:moveTo>
                    <a:lnTo>
                      <a:pt x="60385" y="198407"/>
                    </a:lnTo>
                    <a:cubicBezTo>
                      <a:pt x="89140" y="195532"/>
                      <a:pt x="119066" y="198401"/>
                      <a:pt x="146649" y="189781"/>
                    </a:cubicBezTo>
                    <a:cubicBezTo>
                      <a:pt x="166440" y="183596"/>
                      <a:pt x="181154" y="166777"/>
                      <a:pt x="198407" y="155275"/>
                    </a:cubicBezTo>
                    <a:lnTo>
                      <a:pt x="224287" y="138022"/>
                    </a:lnTo>
                    <a:cubicBezTo>
                      <a:pt x="232913" y="132271"/>
                      <a:pt x="240330" y="124047"/>
                      <a:pt x="250166" y="120769"/>
                    </a:cubicBezTo>
                    <a:lnTo>
                      <a:pt x="276045" y="112143"/>
                    </a:lnTo>
                    <a:cubicBezTo>
                      <a:pt x="342934" y="67550"/>
                      <a:pt x="308134" y="84193"/>
                      <a:pt x="379562" y="60384"/>
                    </a:cubicBezTo>
                    <a:lnTo>
                      <a:pt x="405441" y="51758"/>
                    </a:lnTo>
                    <a:cubicBezTo>
                      <a:pt x="414068" y="54633"/>
                      <a:pt x="423372" y="55968"/>
                      <a:pt x="431321" y="60384"/>
                    </a:cubicBezTo>
                    <a:cubicBezTo>
                      <a:pt x="520315" y="109825"/>
                      <a:pt x="450397" y="83995"/>
                      <a:pt x="508958" y="103517"/>
                    </a:cubicBezTo>
                    <a:cubicBezTo>
                      <a:pt x="523335" y="100641"/>
                      <a:pt x="538742" y="100957"/>
                      <a:pt x="552090" y="94890"/>
                    </a:cubicBezTo>
                    <a:cubicBezTo>
                      <a:pt x="570967" y="86309"/>
                      <a:pt x="584177" y="66941"/>
                      <a:pt x="603849" y="60384"/>
                    </a:cubicBezTo>
                    <a:lnTo>
                      <a:pt x="629728" y="51758"/>
                    </a:lnTo>
                    <a:cubicBezTo>
                      <a:pt x="694768" y="73437"/>
                      <a:pt x="614604" y="44195"/>
                      <a:pt x="681487" y="77637"/>
                    </a:cubicBezTo>
                    <a:cubicBezTo>
                      <a:pt x="752912" y="113350"/>
                      <a:pt x="659084" y="54075"/>
                      <a:pt x="733245" y="103517"/>
                    </a:cubicBezTo>
                    <a:cubicBezTo>
                      <a:pt x="782368" y="100931"/>
                      <a:pt x="937153" y="85371"/>
                      <a:pt x="1000664" y="103517"/>
                    </a:cubicBezTo>
                    <a:cubicBezTo>
                      <a:pt x="1010633" y="106365"/>
                      <a:pt x="1009125" y="123901"/>
                      <a:pt x="1017917" y="129396"/>
                    </a:cubicBezTo>
                    <a:cubicBezTo>
                      <a:pt x="1033339" y="139035"/>
                      <a:pt x="1069675" y="146649"/>
                      <a:pt x="1069675" y="146649"/>
                    </a:cubicBezTo>
                    <a:cubicBezTo>
                      <a:pt x="1104181" y="143773"/>
                      <a:pt x="1139239" y="144813"/>
                      <a:pt x="1173192" y="138022"/>
                    </a:cubicBezTo>
                    <a:cubicBezTo>
                      <a:pt x="1207698" y="131121"/>
                      <a:pt x="1193320" y="113293"/>
                      <a:pt x="1216324" y="94890"/>
                    </a:cubicBezTo>
                    <a:cubicBezTo>
                      <a:pt x="1223425" y="89210"/>
                      <a:pt x="1233577" y="89139"/>
                      <a:pt x="1242204" y="86264"/>
                    </a:cubicBezTo>
                    <a:cubicBezTo>
                      <a:pt x="1256581" y="89139"/>
                      <a:pt x="1271608" y="89742"/>
                      <a:pt x="1285336" y="94890"/>
                    </a:cubicBezTo>
                    <a:cubicBezTo>
                      <a:pt x="1295044" y="98530"/>
                      <a:pt x="1301942" y="107506"/>
                      <a:pt x="1311215" y="112143"/>
                    </a:cubicBezTo>
                    <a:cubicBezTo>
                      <a:pt x="1325065" y="119068"/>
                      <a:pt x="1339970" y="123645"/>
                      <a:pt x="1354347" y="129396"/>
                    </a:cubicBezTo>
                    <a:cubicBezTo>
                      <a:pt x="1362973" y="138022"/>
                      <a:pt x="1368101" y="156622"/>
                      <a:pt x="1380226" y="155275"/>
                    </a:cubicBezTo>
                    <a:cubicBezTo>
                      <a:pt x="1397893" y="153312"/>
                      <a:pt x="1443352" y="112304"/>
                      <a:pt x="1457864" y="94890"/>
                    </a:cubicBezTo>
                    <a:cubicBezTo>
                      <a:pt x="1464501" y="86925"/>
                      <a:pt x="1467021" y="75488"/>
                      <a:pt x="1475117" y="69011"/>
                    </a:cubicBezTo>
                    <a:cubicBezTo>
                      <a:pt x="1482217" y="63331"/>
                      <a:pt x="1492370" y="63260"/>
                      <a:pt x="1500996" y="60384"/>
                    </a:cubicBezTo>
                    <a:cubicBezTo>
                      <a:pt x="1566044" y="82068"/>
                      <a:pt x="1488386" y="50296"/>
                      <a:pt x="1544128" y="94890"/>
                    </a:cubicBezTo>
                    <a:cubicBezTo>
                      <a:pt x="1551228" y="100570"/>
                      <a:pt x="1561381" y="100641"/>
                      <a:pt x="1570007" y="103517"/>
                    </a:cubicBezTo>
                    <a:cubicBezTo>
                      <a:pt x="1572883" y="112143"/>
                      <a:pt x="1569632" y="128110"/>
                      <a:pt x="1578634" y="129396"/>
                    </a:cubicBezTo>
                    <a:cubicBezTo>
                      <a:pt x="1608046" y="133597"/>
                      <a:pt x="1663169" y="90292"/>
                      <a:pt x="1682151" y="77637"/>
                    </a:cubicBezTo>
                    <a:lnTo>
                      <a:pt x="1708030" y="60384"/>
                    </a:lnTo>
                    <a:cubicBezTo>
                      <a:pt x="1713781" y="51758"/>
                      <a:pt x="1714915" y="34505"/>
                      <a:pt x="1725283" y="34505"/>
                    </a:cubicBezTo>
                    <a:cubicBezTo>
                      <a:pt x="1734376" y="34505"/>
                      <a:pt x="1728229" y="53284"/>
                      <a:pt x="1733909" y="60384"/>
                    </a:cubicBezTo>
                    <a:cubicBezTo>
                      <a:pt x="1740386" y="68480"/>
                      <a:pt x="1750515" y="73000"/>
                      <a:pt x="1759788" y="77637"/>
                    </a:cubicBezTo>
                    <a:cubicBezTo>
                      <a:pt x="1767921" y="81704"/>
                      <a:pt x="1777535" y="82197"/>
                      <a:pt x="1785668" y="86264"/>
                    </a:cubicBezTo>
                    <a:cubicBezTo>
                      <a:pt x="1794941" y="90901"/>
                      <a:pt x="1801711" y="100238"/>
                      <a:pt x="1811547" y="103517"/>
                    </a:cubicBezTo>
                    <a:cubicBezTo>
                      <a:pt x="1828140" y="109048"/>
                      <a:pt x="1846052" y="109268"/>
                      <a:pt x="1863305" y="112143"/>
                    </a:cubicBezTo>
                    <a:cubicBezTo>
                      <a:pt x="1953143" y="142089"/>
                      <a:pt x="1916544" y="125822"/>
                      <a:pt x="1975449" y="155275"/>
                    </a:cubicBezTo>
                    <a:cubicBezTo>
                      <a:pt x="1989826" y="152400"/>
                      <a:pt x="2005467" y="153206"/>
                      <a:pt x="2018581" y="146649"/>
                    </a:cubicBezTo>
                    <a:cubicBezTo>
                      <a:pt x="2029493" y="141193"/>
                      <a:pt x="2035088" y="128579"/>
                      <a:pt x="2044460" y="120769"/>
                    </a:cubicBezTo>
                    <a:cubicBezTo>
                      <a:pt x="2052424" y="114132"/>
                      <a:pt x="2062467" y="110264"/>
                      <a:pt x="2070339" y="103517"/>
                    </a:cubicBezTo>
                    <a:cubicBezTo>
                      <a:pt x="2122441" y="58859"/>
                      <a:pt x="2083172" y="76236"/>
                      <a:pt x="2130724" y="60384"/>
                    </a:cubicBezTo>
                    <a:cubicBezTo>
                      <a:pt x="2188913" y="2196"/>
                      <a:pt x="2159336" y="16341"/>
                      <a:pt x="2208362" y="0"/>
                    </a:cubicBezTo>
                    <a:cubicBezTo>
                      <a:pt x="2225615" y="2875"/>
                      <a:pt x="2244477" y="804"/>
                      <a:pt x="2260121" y="8626"/>
                    </a:cubicBezTo>
                    <a:cubicBezTo>
                      <a:pt x="2269394" y="13262"/>
                      <a:pt x="2269277" y="28028"/>
                      <a:pt x="2277373" y="34505"/>
                    </a:cubicBezTo>
                    <a:cubicBezTo>
                      <a:pt x="2284474" y="40186"/>
                      <a:pt x="2294626" y="40256"/>
                      <a:pt x="2303253" y="43132"/>
                    </a:cubicBezTo>
                    <a:cubicBezTo>
                      <a:pt x="2316966" y="63702"/>
                      <a:pt x="2339311" y="104551"/>
                      <a:pt x="2363638" y="120769"/>
                    </a:cubicBezTo>
                    <a:cubicBezTo>
                      <a:pt x="2371204" y="125813"/>
                      <a:pt x="2380891" y="126520"/>
                      <a:pt x="2389517" y="129396"/>
                    </a:cubicBezTo>
                    <a:cubicBezTo>
                      <a:pt x="2404727" y="127495"/>
                      <a:pt x="2469568" y="122200"/>
                      <a:pt x="2493034" y="112143"/>
                    </a:cubicBezTo>
                    <a:cubicBezTo>
                      <a:pt x="2502563" y="108059"/>
                      <a:pt x="2510287" y="100641"/>
                      <a:pt x="2518913" y="94890"/>
                    </a:cubicBezTo>
                    <a:cubicBezTo>
                      <a:pt x="2524664" y="86264"/>
                      <a:pt x="2531529" y="78284"/>
                      <a:pt x="2536166" y="69011"/>
                    </a:cubicBezTo>
                    <a:cubicBezTo>
                      <a:pt x="2540232" y="60878"/>
                      <a:pt x="2536349" y="46509"/>
                      <a:pt x="2544792" y="43132"/>
                    </a:cubicBezTo>
                    <a:cubicBezTo>
                      <a:pt x="2555800" y="38729"/>
                      <a:pt x="2567796" y="48883"/>
                      <a:pt x="2579298" y="51758"/>
                    </a:cubicBezTo>
                    <a:cubicBezTo>
                      <a:pt x="2590800" y="63260"/>
                      <a:pt x="2601454" y="75678"/>
                      <a:pt x="2613804" y="86264"/>
                    </a:cubicBezTo>
                    <a:cubicBezTo>
                      <a:pt x="2621676" y="93011"/>
                      <a:pt x="2632352" y="96186"/>
                      <a:pt x="2639683" y="103517"/>
                    </a:cubicBezTo>
                    <a:cubicBezTo>
                      <a:pt x="2647014" y="110848"/>
                      <a:pt x="2648310" y="123645"/>
                      <a:pt x="2656936" y="129396"/>
                    </a:cubicBezTo>
                    <a:cubicBezTo>
                      <a:pt x="2662155" y="132875"/>
                      <a:pt x="2733626" y="146460"/>
                      <a:pt x="2734573" y="146649"/>
                    </a:cubicBezTo>
                    <a:cubicBezTo>
                      <a:pt x="2806393" y="128693"/>
                      <a:pt x="2735380" y="150558"/>
                      <a:pt x="2794958" y="120769"/>
                    </a:cubicBezTo>
                    <a:cubicBezTo>
                      <a:pt x="2846877" y="94810"/>
                      <a:pt x="2826858" y="113707"/>
                      <a:pt x="2872596" y="86264"/>
                    </a:cubicBezTo>
                    <a:cubicBezTo>
                      <a:pt x="2890376" y="75596"/>
                      <a:pt x="2904238" y="56787"/>
                      <a:pt x="2924354" y="51758"/>
                    </a:cubicBezTo>
                    <a:cubicBezTo>
                      <a:pt x="2967682" y="40927"/>
                      <a:pt x="2947613" y="46881"/>
                      <a:pt x="2984739" y="34505"/>
                    </a:cubicBezTo>
                    <a:cubicBezTo>
                      <a:pt x="3037790" y="61031"/>
                      <a:pt x="3008547" y="44626"/>
                      <a:pt x="3071004" y="86264"/>
                    </a:cubicBezTo>
                    <a:cubicBezTo>
                      <a:pt x="3079630" y="92015"/>
                      <a:pt x="3086825" y="101003"/>
                      <a:pt x="3096883" y="103517"/>
                    </a:cubicBezTo>
                    <a:lnTo>
                      <a:pt x="3131388" y="112143"/>
                    </a:lnTo>
                    <a:cubicBezTo>
                      <a:pt x="3145766" y="109268"/>
                      <a:pt x="3160836" y="108780"/>
                      <a:pt x="3174521" y="103517"/>
                    </a:cubicBezTo>
                    <a:cubicBezTo>
                      <a:pt x="3322393" y="46644"/>
                      <a:pt x="3187116" y="83116"/>
                      <a:pt x="3278038" y="60384"/>
                    </a:cubicBezTo>
                    <a:cubicBezTo>
                      <a:pt x="3286664" y="66135"/>
                      <a:pt x="3297441" y="69541"/>
                      <a:pt x="3303917" y="77637"/>
                    </a:cubicBezTo>
                    <a:cubicBezTo>
                      <a:pt x="3331698" y="112365"/>
                      <a:pt x="3289397" y="97077"/>
                      <a:pt x="3329796" y="129396"/>
                    </a:cubicBezTo>
                    <a:cubicBezTo>
                      <a:pt x="3336896" y="135076"/>
                      <a:pt x="3347049" y="135147"/>
                      <a:pt x="3355675" y="138022"/>
                    </a:cubicBezTo>
                    <a:cubicBezTo>
                      <a:pt x="3372086" y="134740"/>
                      <a:pt x="3407000" y="129612"/>
                      <a:pt x="3424687" y="120769"/>
                    </a:cubicBezTo>
                    <a:cubicBezTo>
                      <a:pt x="3465572" y="100327"/>
                      <a:pt x="3434529" y="103517"/>
                      <a:pt x="3467819" y="103517"/>
                    </a:cubicBezTo>
                    <a:lnTo>
                      <a:pt x="3467819" y="293298"/>
                    </a:lnTo>
                    <a:lnTo>
                      <a:pt x="3200400" y="457200"/>
                    </a:lnTo>
                    <a:lnTo>
                      <a:pt x="3105509" y="370935"/>
                    </a:lnTo>
                    <a:lnTo>
                      <a:pt x="2838090" y="414067"/>
                    </a:lnTo>
                    <a:lnTo>
                      <a:pt x="2579298" y="569343"/>
                    </a:lnTo>
                    <a:lnTo>
                      <a:pt x="2501660" y="491705"/>
                    </a:lnTo>
                    <a:lnTo>
                      <a:pt x="2216988" y="388188"/>
                    </a:lnTo>
                    <a:lnTo>
                      <a:pt x="2182483" y="448573"/>
                    </a:lnTo>
                    <a:lnTo>
                      <a:pt x="1871932" y="508958"/>
                    </a:lnTo>
                    <a:lnTo>
                      <a:pt x="1802921" y="431320"/>
                    </a:lnTo>
                    <a:lnTo>
                      <a:pt x="1518249" y="353683"/>
                    </a:lnTo>
                    <a:lnTo>
                      <a:pt x="1406105" y="414067"/>
                    </a:lnTo>
                    <a:lnTo>
                      <a:pt x="1026543" y="327803"/>
                    </a:lnTo>
                    <a:lnTo>
                      <a:pt x="776377" y="422694"/>
                    </a:lnTo>
                    <a:lnTo>
                      <a:pt x="448573" y="405441"/>
                    </a:lnTo>
                    <a:lnTo>
                      <a:pt x="345056" y="310550"/>
                    </a:lnTo>
                    <a:lnTo>
                      <a:pt x="198407" y="379562"/>
                    </a:lnTo>
                    <a:cubicBezTo>
                      <a:pt x="103623" y="390093"/>
                      <a:pt x="146808" y="388188"/>
                      <a:pt x="69011" y="388188"/>
                    </a:cubicBezTo>
                    <a:lnTo>
                      <a:pt x="0" y="224286"/>
                    </a:lnTo>
                    <a:lnTo>
                      <a:pt x="60385" y="19840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dk1">
                      <a:tint val="62000"/>
                      <a:satMod val="180000"/>
                      <a:alpha val="44000"/>
                    </a:schemeClr>
                  </a:gs>
                  <a:gs pos="65000">
                    <a:schemeClr val="dk1">
                      <a:tint val="32000"/>
                      <a:satMod val="250000"/>
                      <a:alpha val="44000"/>
                    </a:schemeClr>
                  </a:gs>
                  <a:gs pos="100000">
                    <a:schemeClr val="dk1">
                      <a:tint val="23000"/>
                      <a:satMod val="300000"/>
                      <a:alpha val="44000"/>
                    </a:schemeClr>
                  </a:gs>
                </a:gsLst>
                <a:lin ang="16200000" scaled="0"/>
                <a:tileRect/>
              </a:gradFill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>
                <a:normAutofit/>
              </a:bodyPr>
              <a:lstStyle/>
              <a:p>
                <a:pPr algn="ctr"/>
                <a:endParaRPr lang="en-US" dirty="0" smtClea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83" name="Freeform 82"/>
              <p:cNvSpPr/>
              <p:nvPr/>
            </p:nvSpPr>
            <p:spPr>
              <a:xfrm>
                <a:off x="3632344" y="3933056"/>
                <a:ext cx="3467819" cy="569343"/>
              </a:xfrm>
              <a:custGeom>
                <a:avLst/>
                <a:gdLst>
                  <a:gd name="connsiteX0" fmla="*/ 60385 w 3467819"/>
                  <a:gd name="connsiteY0" fmla="*/ 198407 h 569343"/>
                  <a:gd name="connsiteX1" fmla="*/ 60385 w 3467819"/>
                  <a:gd name="connsiteY1" fmla="*/ 198407 h 569343"/>
                  <a:gd name="connsiteX2" fmla="*/ 146649 w 3467819"/>
                  <a:gd name="connsiteY2" fmla="*/ 189781 h 569343"/>
                  <a:gd name="connsiteX3" fmla="*/ 198407 w 3467819"/>
                  <a:gd name="connsiteY3" fmla="*/ 155275 h 569343"/>
                  <a:gd name="connsiteX4" fmla="*/ 224287 w 3467819"/>
                  <a:gd name="connsiteY4" fmla="*/ 138022 h 569343"/>
                  <a:gd name="connsiteX5" fmla="*/ 250166 w 3467819"/>
                  <a:gd name="connsiteY5" fmla="*/ 120769 h 569343"/>
                  <a:gd name="connsiteX6" fmla="*/ 276045 w 3467819"/>
                  <a:gd name="connsiteY6" fmla="*/ 112143 h 569343"/>
                  <a:gd name="connsiteX7" fmla="*/ 379562 w 3467819"/>
                  <a:gd name="connsiteY7" fmla="*/ 60384 h 569343"/>
                  <a:gd name="connsiteX8" fmla="*/ 405441 w 3467819"/>
                  <a:gd name="connsiteY8" fmla="*/ 51758 h 569343"/>
                  <a:gd name="connsiteX9" fmla="*/ 431321 w 3467819"/>
                  <a:gd name="connsiteY9" fmla="*/ 60384 h 569343"/>
                  <a:gd name="connsiteX10" fmla="*/ 508958 w 3467819"/>
                  <a:gd name="connsiteY10" fmla="*/ 103517 h 569343"/>
                  <a:gd name="connsiteX11" fmla="*/ 552090 w 3467819"/>
                  <a:gd name="connsiteY11" fmla="*/ 94890 h 569343"/>
                  <a:gd name="connsiteX12" fmla="*/ 603849 w 3467819"/>
                  <a:gd name="connsiteY12" fmla="*/ 60384 h 569343"/>
                  <a:gd name="connsiteX13" fmla="*/ 629728 w 3467819"/>
                  <a:gd name="connsiteY13" fmla="*/ 51758 h 569343"/>
                  <a:gd name="connsiteX14" fmla="*/ 681487 w 3467819"/>
                  <a:gd name="connsiteY14" fmla="*/ 77637 h 569343"/>
                  <a:gd name="connsiteX15" fmla="*/ 733245 w 3467819"/>
                  <a:gd name="connsiteY15" fmla="*/ 103517 h 569343"/>
                  <a:gd name="connsiteX16" fmla="*/ 1000664 w 3467819"/>
                  <a:gd name="connsiteY16" fmla="*/ 103517 h 569343"/>
                  <a:gd name="connsiteX17" fmla="*/ 1017917 w 3467819"/>
                  <a:gd name="connsiteY17" fmla="*/ 129396 h 569343"/>
                  <a:gd name="connsiteX18" fmla="*/ 1069675 w 3467819"/>
                  <a:gd name="connsiteY18" fmla="*/ 146649 h 569343"/>
                  <a:gd name="connsiteX19" fmla="*/ 1173192 w 3467819"/>
                  <a:gd name="connsiteY19" fmla="*/ 138022 h 569343"/>
                  <a:gd name="connsiteX20" fmla="*/ 1216324 w 3467819"/>
                  <a:gd name="connsiteY20" fmla="*/ 94890 h 569343"/>
                  <a:gd name="connsiteX21" fmla="*/ 1242204 w 3467819"/>
                  <a:gd name="connsiteY21" fmla="*/ 86264 h 569343"/>
                  <a:gd name="connsiteX22" fmla="*/ 1285336 w 3467819"/>
                  <a:gd name="connsiteY22" fmla="*/ 94890 h 569343"/>
                  <a:gd name="connsiteX23" fmla="*/ 1311215 w 3467819"/>
                  <a:gd name="connsiteY23" fmla="*/ 112143 h 569343"/>
                  <a:gd name="connsiteX24" fmla="*/ 1354347 w 3467819"/>
                  <a:gd name="connsiteY24" fmla="*/ 129396 h 569343"/>
                  <a:gd name="connsiteX25" fmla="*/ 1380226 w 3467819"/>
                  <a:gd name="connsiteY25" fmla="*/ 155275 h 569343"/>
                  <a:gd name="connsiteX26" fmla="*/ 1457864 w 3467819"/>
                  <a:gd name="connsiteY26" fmla="*/ 94890 h 569343"/>
                  <a:gd name="connsiteX27" fmla="*/ 1475117 w 3467819"/>
                  <a:gd name="connsiteY27" fmla="*/ 69011 h 569343"/>
                  <a:gd name="connsiteX28" fmla="*/ 1500996 w 3467819"/>
                  <a:gd name="connsiteY28" fmla="*/ 60384 h 569343"/>
                  <a:gd name="connsiteX29" fmla="*/ 1544128 w 3467819"/>
                  <a:gd name="connsiteY29" fmla="*/ 94890 h 569343"/>
                  <a:gd name="connsiteX30" fmla="*/ 1570007 w 3467819"/>
                  <a:gd name="connsiteY30" fmla="*/ 103517 h 569343"/>
                  <a:gd name="connsiteX31" fmla="*/ 1578634 w 3467819"/>
                  <a:gd name="connsiteY31" fmla="*/ 129396 h 569343"/>
                  <a:gd name="connsiteX32" fmla="*/ 1682151 w 3467819"/>
                  <a:gd name="connsiteY32" fmla="*/ 77637 h 569343"/>
                  <a:gd name="connsiteX33" fmla="*/ 1708030 w 3467819"/>
                  <a:gd name="connsiteY33" fmla="*/ 60384 h 569343"/>
                  <a:gd name="connsiteX34" fmla="*/ 1725283 w 3467819"/>
                  <a:gd name="connsiteY34" fmla="*/ 34505 h 569343"/>
                  <a:gd name="connsiteX35" fmla="*/ 1733909 w 3467819"/>
                  <a:gd name="connsiteY35" fmla="*/ 60384 h 569343"/>
                  <a:gd name="connsiteX36" fmla="*/ 1759788 w 3467819"/>
                  <a:gd name="connsiteY36" fmla="*/ 77637 h 569343"/>
                  <a:gd name="connsiteX37" fmla="*/ 1785668 w 3467819"/>
                  <a:gd name="connsiteY37" fmla="*/ 86264 h 569343"/>
                  <a:gd name="connsiteX38" fmla="*/ 1811547 w 3467819"/>
                  <a:gd name="connsiteY38" fmla="*/ 103517 h 569343"/>
                  <a:gd name="connsiteX39" fmla="*/ 1863305 w 3467819"/>
                  <a:gd name="connsiteY39" fmla="*/ 112143 h 569343"/>
                  <a:gd name="connsiteX40" fmla="*/ 1975449 w 3467819"/>
                  <a:gd name="connsiteY40" fmla="*/ 155275 h 569343"/>
                  <a:gd name="connsiteX41" fmla="*/ 2018581 w 3467819"/>
                  <a:gd name="connsiteY41" fmla="*/ 146649 h 569343"/>
                  <a:gd name="connsiteX42" fmla="*/ 2044460 w 3467819"/>
                  <a:gd name="connsiteY42" fmla="*/ 120769 h 569343"/>
                  <a:gd name="connsiteX43" fmla="*/ 2070339 w 3467819"/>
                  <a:gd name="connsiteY43" fmla="*/ 103517 h 569343"/>
                  <a:gd name="connsiteX44" fmla="*/ 2130724 w 3467819"/>
                  <a:gd name="connsiteY44" fmla="*/ 60384 h 569343"/>
                  <a:gd name="connsiteX45" fmla="*/ 2208362 w 3467819"/>
                  <a:gd name="connsiteY45" fmla="*/ 0 h 569343"/>
                  <a:gd name="connsiteX46" fmla="*/ 2260121 w 3467819"/>
                  <a:gd name="connsiteY46" fmla="*/ 8626 h 569343"/>
                  <a:gd name="connsiteX47" fmla="*/ 2277373 w 3467819"/>
                  <a:gd name="connsiteY47" fmla="*/ 34505 h 569343"/>
                  <a:gd name="connsiteX48" fmla="*/ 2303253 w 3467819"/>
                  <a:gd name="connsiteY48" fmla="*/ 43132 h 569343"/>
                  <a:gd name="connsiteX49" fmla="*/ 2363638 w 3467819"/>
                  <a:gd name="connsiteY49" fmla="*/ 120769 h 569343"/>
                  <a:gd name="connsiteX50" fmla="*/ 2389517 w 3467819"/>
                  <a:gd name="connsiteY50" fmla="*/ 129396 h 569343"/>
                  <a:gd name="connsiteX51" fmla="*/ 2493034 w 3467819"/>
                  <a:gd name="connsiteY51" fmla="*/ 112143 h 569343"/>
                  <a:gd name="connsiteX52" fmla="*/ 2518913 w 3467819"/>
                  <a:gd name="connsiteY52" fmla="*/ 94890 h 569343"/>
                  <a:gd name="connsiteX53" fmla="*/ 2536166 w 3467819"/>
                  <a:gd name="connsiteY53" fmla="*/ 69011 h 569343"/>
                  <a:gd name="connsiteX54" fmla="*/ 2544792 w 3467819"/>
                  <a:gd name="connsiteY54" fmla="*/ 43132 h 569343"/>
                  <a:gd name="connsiteX55" fmla="*/ 2579298 w 3467819"/>
                  <a:gd name="connsiteY55" fmla="*/ 51758 h 569343"/>
                  <a:gd name="connsiteX56" fmla="*/ 2613804 w 3467819"/>
                  <a:gd name="connsiteY56" fmla="*/ 86264 h 569343"/>
                  <a:gd name="connsiteX57" fmla="*/ 2639683 w 3467819"/>
                  <a:gd name="connsiteY57" fmla="*/ 103517 h 569343"/>
                  <a:gd name="connsiteX58" fmla="*/ 2656936 w 3467819"/>
                  <a:gd name="connsiteY58" fmla="*/ 129396 h 569343"/>
                  <a:gd name="connsiteX59" fmla="*/ 2734573 w 3467819"/>
                  <a:gd name="connsiteY59" fmla="*/ 146649 h 569343"/>
                  <a:gd name="connsiteX60" fmla="*/ 2794958 w 3467819"/>
                  <a:gd name="connsiteY60" fmla="*/ 120769 h 569343"/>
                  <a:gd name="connsiteX61" fmla="*/ 2872596 w 3467819"/>
                  <a:gd name="connsiteY61" fmla="*/ 86264 h 569343"/>
                  <a:gd name="connsiteX62" fmla="*/ 2924354 w 3467819"/>
                  <a:gd name="connsiteY62" fmla="*/ 51758 h 569343"/>
                  <a:gd name="connsiteX63" fmla="*/ 2984739 w 3467819"/>
                  <a:gd name="connsiteY63" fmla="*/ 34505 h 569343"/>
                  <a:gd name="connsiteX64" fmla="*/ 3071004 w 3467819"/>
                  <a:gd name="connsiteY64" fmla="*/ 86264 h 569343"/>
                  <a:gd name="connsiteX65" fmla="*/ 3096883 w 3467819"/>
                  <a:gd name="connsiteY65" fmla="*/ 103517 h 569343"/>
                  <a:gd name="connsiteX66" fmla="*/ 3131388 w 3467819"/>
                  <a:gd name="connsiteY66" fmla="*/ 112143 h 569343"/>
                  <a:gd name="connsiteX67" fmla="*/ 3174521 w 3467819"/>
                  <a:gd name="connsiteY67" fmla="*/ 103517 h 569343"/>
                  <a:gd name="connsiteX68" fmla="*/ 3278038 w 3467819"/>
                  <a:gd name="connsiteY68" fmla="*/ 60384 h 569343"/>
                  <a:gd name="connsiteX69" fmla="*/ 3303917 w 3467819"/>
                  <a:gd name="connsiteY69" fmla="*/ 77637 h 569343"/>
                  <a:gd name="connsiteX70" fmla="*/ 3329796 w 3467819"/>
                  <a:gd name="connsiteY70" fmla="*/ 129396 h 569343"/>
                  <a:gd name="connsiteX71" fmla="*/ 3355675 w 3467819"/>
                  <a:gd name="connsiteY71" fmla="*/ 138022 h 569343"/>
                  <a:gd name="connsiteX72" fmla="*/ 3424687 w 3467819"/>
                  <a:gd name="connsiteY72" fmla="*/ 120769 h 569343"/>
                  <a:gd name="connsiteX73" fmla="*/ 3467819 w 3467819"/>
                  <a:gd name="connsiteY73" fmla="*/ 103517 h 569343"/>
                  <a:gd name="connsiteX74" fmla="*/ 3467819 w 3467819"/>
                  <a:gd name="connsiteY74" fmla="*/ 293298 h 569343"/>
                  <a:gd name="connsiteX75" fmla="*/ 3200400 w 3467819"/>
                  <a:gd name="connsiteY75" fmla="*/ 457200 h 569343"/>
                  <a:gd name="connsiteX76" fmla="*/ 3105509 w 3467819"/>
                  <a:gd name="connsiteY76" fmla="*/ 370935 h 569343"/>
                  <a:gd name="connsiteX77" fmla="*/ 2838090 w 3467819"/>
                  <a:gd name="connsiteY77" fmla="*/ 414067 h 569343"/>
                  <a:gd name="connsiteX78" fmla="*/ 2579298 w 3467819"/>
                  <a:gd name="connsiteY78" fmla="*/ 569343 h 569343"/>
                  <a:gd name="connsiteX79" fmla="*/ 2501660 w 3467819"/>
                  <a:gd name="connsiteY79" fmla="*/ 491705 h 569343"/>
                  <a:gd name="connsiteX80" fmla="*/ 2216988 w 3467819"/>
                  <a:gd name="connsiteY80" fmla="*/ 388188 h 569343"/>
                  <a:gd name="connsiteX81" fmla="*/ 2182483 w 3467819"/>
                  <a:gd name="connsiteY81" fmla="*/ 448573 h 569343"/>
                  <a:gd name="connsiteX82" fmla="*/ 1871932 w 3467819"/>
                  <a:gd name="connsiteY82" fmla="*/ 508958 h 569343"/>
                  <a:gd name="connsiteX83" fmla="*/ 1802921 w 3467819"/>
                  <a:gd name="connsiteY83" fmla="*/ 431320 h 569343"/>
                  <a:gd name="connsiteX84" fmla="*/ 1518249 w 3467819"/>
                  <a:gd name="connsiteY84" fmla="*/ 353683 h 569343"/>
                  <a:gd name="connsiteX85" fmla="*/ 1406105 w 3467819"/>
                  <a:gd name="connsiteY85" fmla="*/ 414067 h 569343"/>
                  <a:gd name="connsiteX86" fmla="*/ 1026543 w 3467819"/>
                  <a:gd name="connsiteY86" fmla="*/ 327803 h 569343"/>
                  <a:gd name="connsiteX87" fmla="*/ 776377 w 3467819"/>
                  <a:gd name="connsiteY87" fmla="*/ 422694 h 569343"/>
                  <a:gd name="connsiteX88" fmla="*/ 448573 w 3467819"/>
                  <a:gd name="connsiteY88" fmla="*/ 405441 h 569343"/>
                  <a:gd name="connsiteX89" fmla="*/ 345056 w 3467819"/>
                  <a:gd name="connsiteY89" fmla="*/ 310550 h 569343"/>
                  <a:gd name="connsiteX90" fmla="*/ 198407 w 3467819"/>
                  <a:gd name="connsiteY90" fmla="*/ 379562 h 569343"/>
                  <a:gd name="connsiteX91" fmla="*/ 69011 w 3467819"/>
                  <a:gd name="connsiteY91" fmla="*/ 388188 h 569343"/>
                  <a:gd name="connsiteX92" fmla="*/ 0 w 3467819"/>
                  <a:gd name="connsiteY92" fmla="*/ 224286 h 569343"/>
                  <a:gd name="connsiteX93" fmla="*/ 60385 w 3467819"/>
                  <a:gd name="connsiteY93" fmla="*/ 198407 h 5693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</a:cxnLst>
                <a:rect l="l" t="t" r="r" b="b"/>
                <a:pathLst>
                  <a:path w="3467819" h="569343">
                    <a:moveTo>
                      <a:pt x="60385" y="198407"/>
                    </a:moveTo>
                    <a:lnTo>
                      <a:pt x="60385" y="198407"/>
                    </a:lnTo>
                    <a:cubicBezTo>
                      <a:pt x="89140" y="195532"/>
                      <a:pt x="119066" y="198401"/>
                      <a:pt x="146649" y="189781"/>
                    </a:cubicBezTo>
                    <a:cubicBezTo>
                      <a:pt x="166440" y="183596"/>
                      <a:pt x="181154" y="166777"/>
                      <a:pt x="198407" y="155275"/>
                    </a:cubicBezTo>
                    <a:lnTo>
                      <a:pt x="224287" y="138022"/>
                    </a:lnTo>
                    <a:cubicBezTo>
                      <a:pt x="232913" y="132271"/>
                      <a:pt x="240330" y="124047"/>
                      <a:pt x="250166" y="120769"/>
                    </a:cubicBezTo>
                    <a:lnTo>
                      <a:pt x="276045" y="112143"/>
                    </a:lnTo>
                    <a:cubicBezTo>
                      <a:pt x="342934" y="67550"/>
                      <a:pt x="308134" y="84193"/>
                      <a:pt x="379562" y="60384"/>
                    </a:cubicBezTo>
                    <a:lnTo>
                      <a:pt x="405441" y="51758"/>
                    </a:lnTo>
                    <a:cubicBezTo>
                      <a:pt x="414068" y="54633"/>
                      <a:pt x="423372" y="55968"/>
                      <a:pt x="431321" y="60384"/>
                    </a:cubicBezTo>
                    <a:cubicBezTo>
                      <a:pt x="520315" y="109825"/>
                      <a:pt x="450397" y="83995"/>
                      <a:pt x="508958" y="103517"/>
                    </a:cubicBezTo>
                    <a:cubicBezTo>
                      <a:pt x="523335" y="100641"/>
                      <a:pt x="538742" y="100957"/>
                      <a:pt x="552090" y="94890"/>
                    </a:cubicBezTo>
                    <a:cubicBezTo>
                      <a:pt x="570967" y="86309"/>
                      <a:pt x="584177" y="66941"/>
                      <a:pt x="603849" y="60384"/>
                    </a:cubicBezTo>
                    <a:lnTo>
                      <a:pt x="629728" y="51758"/>
                    </a:lnTo>
                    <a:cubicBezTo>
                      <a:pt x="694768" y="73437"/>
                      <a:pt x="614604" y="44195"/>
                      <a:pt x="681487" y="77637"/>
                    </a:cubicBezTo>
                    <a:cubicBezTo>
                      <a:pt x="752912" y="113350"/>
                      <a:pt x="659084" y="54075"/>
                      <a:pt x="733245" y="103517"/>
                    </a:cubicBezTo>
                    <a:cubicBezTo>
                      <a:pt x="782368" y="100931"/>
                      <a:pt x="937153" y="85371"/>
                      <a:pt x="1000664" y="103517"/>
                    </a:cubicBezTo>
                    <a:cubicBezTo>
                      <a:pt x="1010633" y="106365"/>
                      <a:pt x="1009125" y="123901"/>
                      <a:pt x="1017917" y="129396"/>
                    </a:cubicBezTo>
                    <a:cubicBezTo>
                      <a:pt x="1033339" y="139035"/>
                      <a:pt x="1069675" y="146649"/>
                      <a:pt x="1069675" y="146649"/>
                    </a:cubicBezTo>
                    <a:cubicBezTo>
                      <a:pt x="1104181" y="143773"/>
                      <a:pt x="1139239" y="144813"/>
                      <a:pt x="1173192" y="138022"/>
                    </a:cubicBezTo>
                    <a:cubicBezTo>
                      <a:pt x="1207698" y="131121"/>
                      <a:pt x="1193320" y="113293"/>
                      <a:pt x="1216324" y="94890"/>
                    </a:cubicBezTo>
                    <a:cubicBezTo>
                      <a:pt x="1223425" y="89210"/>
                      <a:pt x="1233577" y="89139"/>
                      <a:pt x="1242204" y="86264"/>
                    </a:cubicBezTo>
                    <a:cubicBezTo>
                      <a:pt x="1256581" y="89139"/>
                      <a:pt x="1271608" y="89742"/>
                      <a:pt x="1285336" y="94890"/>
                    </a:cubicBezTo>
                    <a:cubicBezTo>
                      <a:pt x="1295044" y="98530"/>
                      <a:pt x="1301942" y="107506"/>
                      <a:pt x="1311215" y="112143"/>
                    </a:cubicBezTo>
                    <a:cubicBezTo>
                      <a:pt x="1325065" y="119068"/>
                      <a:pt x="1339970" y="123645"/>
                      <a:pt x="1354347" y="129396"/>
                    </a:cubicBezTo>
                    <a:cubicBezTo>
                      <a:pt x="1362973" y="138022"/>
                      <a:pt x="1368101" y="156622"/>
                      <a:pt x="1380226" y="155275"/>
                    </a:cubicBezTo>
                    <a:cubicBezTo>
                      <a:pt x="1397893" y="153312"/>
                      <a:pt x="1443352" y="112304"/>
                      <a:pt x="1457864" y="94890"/>
                    </a:cubicBezTo>
                    <a:cubicBezTo>
                      <a:pt x="1464501" y="86925"/>
                      <a:pt x="1467021" y="75488"/>
                      <a:pt x="1475117" y="69011"/>
                    </a:cubicBezTo>
                    <a:cubicBezTo>
                      <a:pt x="1482217" y="63331"/>
                      <a:pt x="1492370" y="63260"/>
                      <a:pt x="1500996" y="60384"/>
                    </a:cubicBezTo>
                    <a:cubicBezTo>
                      <a:pt x="1566044" y="82068"/>
                      <a:pt x="1488386" y="50296"/>
                      <a:pt x="1544128" y="94890"/>
                    </a:cubicBezTo>
                    <a:cubicBezTo>
                      <a:pt x="1551228" y="100570"/>
                      <a:pt x="1561381" y="100641"/>
                      <a:pt x="1570007" y="103517"/>
                    </a:cubicBezTo>
                    <a:cubicBezTo>
                      <a:pt x="1572883" y="112143"/>
                      <a:pt x="1569632" y="128110"/>
                      <a:pt x="1578634" y="129396"/>
                    </a:cubicBezTo>
                    <a:cubicBezTo>
                      <a:pt x="1608046" y="133597"/>
                      <a:pt x="1663169" y="90292"/>
                      <a:pt x="1682151" y="77637"/>
                    </a:cubicBezTo>
                    <a:lnTo>
                      <a:pt x="1708030" y="60384"/>
                    </a:lnTo>
                    <a:cubicBezTo>
                      <a:pt x="1713781" y="51758"/>
                      <a:pt x="1714915" y="34505"/>
                      <a:pt x="1725283" y="34505"/>
                    </a:cubicBezTo>
                    <a:cubicBezTo>
                      <a:pt x="1734376" y="34505"/>
                      <a:pt x="1728229" y="53284"/>
                      <a:pt x="1733909" y="60384"/>
                    </a:cubicBezTo>
                    <a:cubicBezTo>
                      <a:pt x="1740386" y="68480"/>
                      <a:pt x="1750515" y="73000"/>
                      <a:pt x="1759788" y="77637"/>
                    </a:cubicBezTo>
                    <a:cubicBezTo>
                      <a:pt x="1767921" y="81704"/>
                      <a:pt x="1777535" y="82197"/>
                      <a:pt x="1785668" y="86264"/>
                    </a:cubicBezTo>
                    <a:cubicBezTo>
                      <a:pt x="1794941" y="90901"/>
                      <a:pt x="1801711" y="100238"/>
                      <a:pt x="1811547" y="103517"/>
                    </a:cubicBezTo>
                    <a:cubicBezTo>
                      <a:pt x="1828140" y="109048"/>
                      <a:pt x="1846052" y="109268"/>
                      <a:pt x="1863305" y="112143"/>
                    </a:cubicBezTo>
                    <a:cubicBezTo>
                      <a:pt x="1953143" y="142089"/>
                      <a:pt x="1916544" y="125822"/>
                      <a:pt x="1975449" y="155275"/>
                    </a:cubicBezTo>
                    <a:cubicBezTo>
                      <a:pt x="1989826" y="152400"/>
                      <a:pt x="2005467" y="153206"/>
                      <a:pt x="2018581" y="146649"/>
                    </a:cubicBezTo>
                    <a:cubicBezTo>
                      <a:pt x="2029493" y="141193"/>
                      <a:pt x="2035088" y="128579"/>
                      <a:pt x="2044460" y="120769"/>
                    </a:cubicBezTo>
                    <a:cubicBezTo>
                      <a:pt x="2052424" y="114132"/>
                      <a:pt x="2062467" y="110264"/>
                      <a:pt x="2070339" y="103517"/>
                    </a:cubicBezTo>
                    <a:cubicBezTo>
                      <a:pt x="2122441" y="58859"/>
                      <a:pt x="2083172" y="76236"/>
                      <a:pt x="2130724" y="60384"/>
                    </a:cubicBezTo>
                    <a:cubicBezTo>
                      <a:pt x="2188913" y="2196"/>
                      <a:pt x="2159336" y="16341"/>
                      <a:pt x="2208362" y="0"/>
                    </a:cubicBezTo>
                    <a:cubicBezTo>
                      <a:pt x="2225615" y="2875"/>
                      <a:pt x="2244477" y="804"/>
                      <a:pt x="2260121" y="8626"/>
                    </a:cubicBezTo>
                    <a:cubicBezTo>
                      <a:pt x="2269394" y="13262"/>
                      <a:pt x="2269277" y="28028"/>
                      <a:pt x="2277373" y="34505"/>
                    </a:cubicBezTo>
                    <a:cubicBezTo>
                      <a:pt x="2284474" y="40186"/>
                      <a:pt x="2294626" y="40256"/>
                      <a:pt x="2303253" y="43132"/>
                    </a:cubicBezTo>
                    <a:cubicBezTo>
                      <a:pt x="2316966" y="63702"/>
                      <a:pt x="2339311" y="104551"/>
                      <a:pt x="2363638" y="120769"/>
                    </a:cubicBezTo>
                    <a:cubicBezTo>
                      <a:pt x="2371204" y="125813"/>
                      <a:pt x="2380891" y="126520"/>
                      <a:pt x="2389517" y="129396"/>
                    </a:cubicBezTo>
                    <a:cubicBezTo>
                      <a:pt x="2404727" y="127495"/>
                      <a:pt x="2469568" y="122200"/>
                      <a:pt x="2493034" y="112143"/>
                    </a:cubicBezTo>
                    <a:cubicBezTo>
                      <a:pt x="2502563" y="108059"/>
                      <a:pt x="2510287" y="100641"/>
                      <a:pt x="2518913" y="94890"/>
                    </a:cubicBezTo>
                    <a:cubicBezTo>
                      <a:pt x="2524664" y="86264"/>
                      <a:pt x="2531529" y="78284"/>
                      <a:pt x="2536166" y="69011"/>
                    </a:cubicBezTo>
                    <a:cubicBezTo>
                      <a:pt x="2540232" y="60878"/>
                      <a:pt x="2536349" y="46509"/>
                      <a:pt x="2544792" y="43132"/>
                    </a:cubicBezTo>
                    <a:cubicBezTo>
                      <a:pt x="2555800" y="38729"/>
                      <a:pt x="2567796" y="48883"/>
                      <a:pt x="2579298" y="51758"/>
                    </a:cubicBezTo>
                    <a:cubicBezTo>
                      <a:pt x="2590800" y="63260"/>
                      <a:pt x="2601454" y="75678"/>
                      <a:pt x="2613804" y="86264"/>
                    </a:cubicBezTo>
                    <a:cubicBezTo>
                      <a:pt x="2621676" y="93011"/>
                      <a:pt x="2632352" y="96186"/>
                      <a:pt x="2639683" y="103517"/>
                    </a:cubicBezTo>
                    <a:cubicBezTo>
                      <a:pt x="2647014" y="110848"/>
                      <a:pt x="2648310" y="123645"/>
                      <a:pt x="2656936" y="129396"/>
                    </a:cubicBezTo>
                    <a:cubicBezTo>
                      <a:pt x="2662155" y="132875"/>
                      <a:pt x="2733626" y="146460"/>
                      <a:pt x="2734573" y="146649"/>
                    </a:cubicBezTo>
                    <a:cubicBezTo>
                      <a:pt x="2806393" y="128693"/>
                      <a:pt x="2735380" y="150558"/>
                      <a:pt x="2794958" y="120769"/>
                    </a:cubicBezTo>
                    <a:cubicBezTo>
                      <a:pt x="2846877" y="94810"/>
                      <a:pt x="2826858" y="113707"/>
                      <a:pt x="2872596" y="86264"/>
                    </a:cubicBezTo>
                    <a:cubicBezTo>
                      <a:pt x="2890376" y="75596"/>
                      <a:pt x="2904238" y="56787"/>
                      <a:pt x="2924354" y="51758"/>
                    </a:cubicBezTo>
                    <a:cubicBezTo>
                      <a:pt x="2967682" y="40927"/>
                      <a:pt x="2947613" y="46881"/>
                      <a:pt x="2984739" y="34505"/>
                    </a:cubicBezTo>
                    <a:cubicBezTo>
                      <a:pt x="3037790" y="61031"/>
                      <a:pt x="3008547" y="44626"/>
                      <a:pt x="3071004" y="86264"/>
                    </a:cubicBezTo>
                    <a:cubicBezTo>
                      <a:pt x="3079630" y="92015"/>
                      <a:pt x="3086825" y="101003"/>
                      <a:pt x="3096883" y="103517"/>
                    </a:cubicBezTo>
                    <a:lnTo>
                      <a:pt x="3131388" y="112143"/>
                    </a:lnTo>
                    <a:cubicBezTo>
                      <a:pt x="3145766" y="109268"/>
                      <a:pt x="3160836" y="108780"/>
                      <a:pt x="3174521" y="103517"/>
                    </a:cubicBezTo>
                    <a:cubicBezTo>
                      <a:pt x="3322393" y="46644"/>
                      <a:pt x="3187116" y="83116"/>
                      <a:pt x="3278038" y="60384"/>
                    </a:cubicBezTo>
                    <a:cubicBezTo>
                      <a:pt x="3286664" y="66135"/>
                      <a:pt x="3297441" y="69541"/>
                      <a:pt x="3303917" y="77637"/>
                    </a:cubicBezTo>
                    <a:cubicBezTo>
                      <a:pt x="3331698" y="112365"/>
                      <a:pt x="3289397" y="97077"/>
                      <a:pt x="3329796" y="129396"/>
                    </a:cubicBezTo>
                    <a:cubicBezTo>
                      <a:pt x="3336896" y="135076"/>
                      <a:pt x="3347049" y="135147"/>
                      <a:pt x="3355675" y="138022"/>
                    </a:cubicBezTo>
                    <a:cubicBezTo>
                      <a:pt x="3372086" y="134740"/>
                      <a:pt x="3407000" y="129612"/>
                      <a:pt x="3424687" y="120769"/>
                    </a:cubicBezTo>
                    <a:cubicBezTo>
                      <a:pt x="3465572" y="100327"/>
                      <a:pt x="3434529" y="103517"/>
                      <a:pt x="3467819" y="103517"/>
                    </a:cubicBezTo>
                    <a:lnTo>
                      <a:pt x="3467819" y="293298"/>
                    </a:lnTo>
                    <a:lnTo>
                      <a:pt x="3200400" y="457200"/>
                    </a:lnTo>
                    <a:lnTo>
                      <a:pt x="3105509" y="370935"/>
                    </a:lnTo>
                    <a:lnTo>
                      <a:pt x="2838090" y="414067"/>
                    </a:lnTo>
                    <a:lnTo>
                      <a:pt x="2579298" y="569343"/>
                    </a:lnTo>
                    <a:lnTo>
                      <a:pt x="2501660" y="491705"/>
                    </a:lnTo>
                    <a:lnTo>
                      <a:pt x="2216988" y="388188"/>
                    </a:lnTo>
                    <a:lnTo>
                      <a:pt x="2182483" y="448573"/>
                    </a:lnTo>
                    <a:lnTo>
                      <a:pt x="1871932" y="508958"/>
                    </a:lnTo>
                    <a:lnTo>
                      <a:pt x="1802921" y="431320"/>
                    </a:lnTo>
                    <a:lnTo>
                      <a:pt x="1518249" y="353683"/>
                    </a:lnTo>
                    <a:lnTo>
                      <a:pt x="1406105" y="414067"/>
                    </a:lnTo>
                    <a:lnTo>
                      <a:pt x="1026543" y="327803"/>
                    </a:lnTo>
                    <a:lnTo>
                      <a:pt x="776377" y="422694"/>
                    </a:lnTo>
                    <a:lnTo>
                      <a:pt x="448573" y="405441"/>
                    </a:lnTo>
                    <a:lnTo>
                      <a:pt x="345056" y="310550"/>
                    </a:lnTo>
                    <a:lnTo>
                      <a:pt x="198407" y="379562"/>
                    </a:lnTo>
                    <a:cubicBezTo>
                      <a:pt x="103623" y="390093"/>
                      <a:pt x="146808" y="388188"/>
                      <a:pt x="69011" y="388188"/>
                    </a:cubicBezTo>
                    <a:lnTo>
                      <a:pt x="0" y="224286"/>
                    </a:lnTo>
                    <a:lnTo>
                      <a:pt x="60385" y="19840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dk1">
                      <a:tint val="62000"/>
                      <a:satMod val="180000"/>
                      <a:alpha val="44000"/>
                    </a:schemeClr>
                  </a:gs>
                  <a:gs pos="65000">
                    <a:schemeClr val="dk1">
                      <a:tint val="32000"/>
                      <a:satMod val="250000"/>
                      <a:alpha val="44000"/>
                    </a:schemeClr>
                  </a:gs>
                  <a:gs pos="100000">
                    <a:schemeClr val="dk1">
                      <a:tint val="23000"/>
                      <a:satMod val="300000"/>
                      <a:alpha val="44000"/>
                    </a:schemeClr>
                  </a:gs>
                </a:gsLst>
                <a:lin ang="16200000" scaled="0"/>
                <a:tileRect/>
              </a:gradFill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>
                <a:normAutofit/>
              </a:bodyPr>
              <a:lstStyle/>
              <a:p>
                <a:pPr algn="ctr"/>
                <a:endParaRPr lang="en-US" dirty="0" smtClean="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cxnSp>
          <p:nvCxnSpPr>
            <p:cNvPr id="25" name="Straight Arrow Connector 24"/>
            <p:cNvCxnSpPr/>
            <p:nvPr/>
          </p:nvCxnSpPr>
          <p:spPr>
            <a:xfrm rot="5400000">
              <a:off x="805904" y="2618046"/>
              <a:ext cx="12600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rot="5400000">
              <a:off x="1027128" y="2618046"/>
              <a:ext cx="12600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rot="5400000">
              <a:off x="1248352" y="2618046"/>
              <a:ext cx="12600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 rot="5400000">
              <a:off x="1469576" y="2618046"/>
              <a:ext cx="12600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 rot="5400000">
              <a:off x="1690800" y="2618046"/>
              <a:ext cx="12600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 rot="5400000">
              <a:off x="1912024" y="2618046"/>
              <a:ext cx="12600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 rot="5400000">
              <a:off x="2796920" y="2618046"/>
              <a:ext cx="12600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 rot="5400000">
              <a:off x="3460592" y="2618046"/>
              <a:ext cx="12600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 rot="5400000">
              <a:off x="3681816" y="2618046"/>
              <a:ext cx="1260000" cy="1588"/>
            </a:xfrm>
            <a:prstGeom prst="straightConnector1">
              <a:avLst/>
            </a:prstGeom>
            <a:ln>
              <a:headEnd type="none"/>
              <a:tailEnd type="arrow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 rot="5400000">
              <a:off x="3903042" y="2618046"/>
              <a:ext cx="1260000" cy="1588"/>
            </a:xfrm>
            <a:prstGeom prst="straightConnector1">
              <a:avLst/>
            </a:prstGeom>
            <a:ln>
              <a:headEnd type="none"/>
              <a:tailEnd type="arrow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 rot="5400000">
              <a:off x="2133248" y="2618046"/>
              <a:ext cx="12600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 rot="5400000">
              <a:off x="2354472" y="2618046"/>
              <a:ext cx="12600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sp>
          <p:nvSpPr>
            <p:cNvPr id="37" name="TextBox 36"/>
            <p:cNvSpPr txBox="1"/>
            <p:nvPr/>
          </p:nvSpPr>
          <p:spPr>
            <a:xfrm>
              <a:off x="1336615" y="3266212"/>
              <a:ext cx="3275256" cy="369332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sz="1800" dirty="0" smtClean="0">
                  <a:solidFill>
                    <a:srgbClr val="000000"/>
                  </a:solidFill>
                  <a:latin typeface="Calibri"/>
                </a:rPr>
                <a:t>Eventbuilder PCs + software  LLT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2294574" y="5517232"/>
              <a:ext cx="1691388" cy="646331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sz="1800" dirty="0" smtClean="0">
                  <a:solidFill>
                    <a:prstClr val="black"/>
                  </a:solidFill>
                  <a:latin typeface="Calibri"/>
                </a:rPr>
                <a:t>Eventfilter Farm</a:t>
              </a:r>
            </a:p>
            <a:p>
              <a:r>
                <a:rPr lang="en-US" sz="1800" dirty="0" smtClean="0">
                  <a:solidFill>
                    <a:prstClr val="black"/>
                  </a:solidFill>
                  <a:latin typeface="Calibri"/>
                </a:rPr>
                <a:t>~ 80 subfarms</a:t>
              </a:r>
            </a:p>
          </p:txBody>
        </p:sp>
        <p:cxnSp>
          <p:nvCxnSpPr>
            <p:cNvPr id="39" name="Straight Arrow Connector 38"/>
            <p:cNvCxnSpPr>
              <a:endCxn id="19" idx="1"/>
            </p:cNvCxnSpPr>
            <p:nvPr/>
          </p:nvCxnSpPr>
          <p:spPr>
            <a:xfrm>
              <a:off x="1419058" y="3698260"/>
              <a:ext cx="819694" cy="550852"/>
            </a:xfrm>
            <a:prstGeom prst="straightConnector1">
              <a:avLst/>
            </a:prstGeom>
            <a:ln w="38100" cmpd="sng">
              <a:headEnd type="triangle"/>
              <a:tailEnd type="triangle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40" name="Straight Arrow Connector 39"/>
            <p:cNvCxnSpPr>
              <a:endCxn id="19" idx="1"/>
            </p:cNvCxnSpPr>
            <p:nvPr/>
          </p:nvCxnSpPr>
          <p:spPr>
            <a:xfrm>
              <a:off x="1771185" y="3698260"/>
              <a:ext cx="467567" cy="550852"/>
            </a:xfrm>
            <a:prstGeom prst="straightConnector1">
              <a:avLst/>
            </a:prstGeom>
            <a:ln w="38100" cmpd="sng">
              <a:noFill/>
              <a:headEnd type="triangle"/>
              <a:tailEnd type="triangle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41" name="Straight Arrow Connector 40"/>
            <p:cNvCxnSpPr/>
            <p:nvPr/>
          </p:nvCxnSpPr>
          <p:spPr>
            <a:xfrm>
              <a:off x="2123312" y="3698260"/>
              <a:ext cx="261992" cy="360041"/>
            </a:xfrm>
            <a:prstGeom prst="straightConnector1">
              <a:avLst/>
            </a:prstGeom>
            <a:ln w="38100" cmpd="sng">
              <a:headEnd type="triangle"/>
              <a:tailEnd type="triangle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42" name="Straight Arrow Connector 41"/>
            <p:cNvCxnSpPr/>
            <p:nvPr/>
          </p:nvCxnSpPr>
          <p:spPr>
            <a:xfrm rot="5400000">
              <a:off x="2294625" y="3877486"/>
              <a:ext cx="360040" cy="1588"/>
            </a:xfrm>
            <a:prstGeom prst="straightConnector1">
              <a:avLst/>
            </a:prstGeom>
            <a:ln w="38100" cmpd="sng">
              <a:headEnd type="triangle"/>
              <a:tailEnd type="triangle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 rot="5400000">
              <a:off x="2646752" y="3877486"/>
              <a:ext cx="360040" cy="1588"/>
            </a:xfrm>
            <a:prstGeom prst="straightConnector1">
              <a:avLst/>
            </a:prstGeom>
            <a:ln w="38100" cmpd="sng">
              <a:headEnd type="triangle"/>
              <a:tailEnd type="triangle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 rot="5400000">
              <a:off x="2998879" y="3877486"/>
              <a:ext cx="360040" cy="1588"/>
            </a:xfrm>
            <a:prstGeom prst="straightConnector1">
              <a:avLst/>
            </a:prstGeom>
            <a:ln w="38100" cmpd="sng">
              <a:headEnd type="triangle"/>
              <a:tailEnd type="triangle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45" name="Straight Arrow Connector 44"/>
            <p:cNvCxnSpPr/>
            <p:nvPr/>
          </p:nvCxnSpPr>
          <p:spPr>
            <a:xfrm rot="5400000">
              <a:off x="3351006" y="3877486"/>
              <a:ext cx="360040" cy="1588"/>
            </a:xfrm>
            <a:prstGeom prst="straightConnector1">
              <a:avLst/>
            </a:prstGeom>
            <a:ln w="38100" cmpd="sng">
              <a:headEnd type="triangle"/>
              <a:tailEnd type="triangle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46" name="Straight Arrow Connector 45"/>
            <p:cNvCxnSpPr/>
            <p:nvPr/>
          </p:nvCxnSpPr>
          <p:spPr>
            <a:xfrm flipH="1">
              <a:off x="3831679" y="3698260"/>
              <a:ext cx="52268" cy="372331"/>
            </a:xfrm>
            <a:prstGeom prst="straightConnector1">
              <a:avLst/>
            </a:prstGeom>
            <a:ln w="38100" cmpd="sng">
              <a:headEnd type="triangle"/>
              <a:tailEnd type="triangle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47" name="Straight Arrow Connector 46"/>
            <p:cNvCxnSpPr>
              <a:endCxn id="19" idx="3"/>
            </p:cNvCxnSpPr>
            <p:nvPr/>
          </p:nvCxnSpPr>
          <p:spPr>
            <a:xfrm flipH="1">
              <a:off x="3831679" y="3698260"/>
              <a:ext cx="404395" cy="550852"/>
            </a:xfrm>
            <a:prstGeom prst="straightConnector1">
              <a:avLst/>
            </a:prstGeom>
            <a:ln w="38100" cmpd="sng">
              <a:headEnd type="triangle"/>
              <a:tailEnd type="triangle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48" name="Straight Arrow Connector 47"/>
            <p:cNvCxnSpPr/>
            <p:nvPr/>
          </p:nvCxnSpPr>
          <p:spPr>
            <a:xfrm rot="5400000">
              <a:off x="2575696" y="2618046"/>
              <a:ext cx="12600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49" name="Straight Arrow Connector 48"/>
            <p:cNvCxnSpPr/>
            <p:nvPr/>
          </p:nvCxnSpPr>
          <p:spPr>
            <a:xfrm rot="5400000">
              <a:off x="3018144" y="2618046"/>
              <a:ext cx="12600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50" name="Straight Arrow Connector 49"/>
            <p:cNvCxnSpPr/>
            <p:nvPr/>
          </p:nvCxnSpPr>
          <p:spPr>
            <a:xfrm rot="5400000">
              <a:off x="3239368" y="2618046"/>
              <a:ext cx="12600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51" name="Straight Arrow Connector 50"/>
            <p:cNvCxnSpPr/>
            <p:nvPr/>
          </p:nvCxnSpPr>
          <p:spPr>
            <a:xfrm rot="5400000">
              <a:off x="881912" y="5089420"/>
              <a:ext cx="313141" cy="794"/>
            </a:xfrm>
            <a:prstGeom prst="straightConnector1">
              <a:avLst/>
            </a:prstGeom>
            <a:ln w="38100" cmpd="sng">
              <a:prstDash val="sysDash"/>
              <a:headEnd type="none"/>
              <a:tailEnd type="arrow" w="sm" len="sm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52" name="Straight Arrow Connector 51"/>
            <p:cNvCxnSpPr/>
            <p:nvPr/>
          </p:nvCxnSpPr>
          <p:spPr>
            <a:xfrm rot="5400000">
              <a:off x="1174306" y="5089420"/>
              <a:ext cx="313141" cy="794"/>
            </a:xfrm>
            <a:prstGeom prst="straightConnector1">
              <a:avLst/>
            </a:prstGeom>
            <a:ln w="38100" cmpd="sng">
              <a:prstDash val="sysDash"/>
              <a:headEnd type="none"/>
              <a:tailEnd type="arrow" w="sm" len="sm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sp>
          <p:nvSpPr>
            <p:cNvPr id="53" name="TextBox 52"/>
            <p:cNvSpPr txBox="1"/>
            <p:nvPr/>
          </p:nvSpPr>
          <p:spPr>
            <a:xfrm rot="16200000">
              <a:off x="5754470" y="1594735"/>
              <a:ext cx="8130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0000"/>
                  </a:solidFill>
                  <a:latin typeface="+mn-lt"/>
                </a:rPr>
                <a:t>UX85B</a:t>
              </a:r>
            </a:p>
          </p:txBody>
        </p:sp>
        <p:sp>
          <p:nvSpPr>
            <p:cNvPr id="54" name="TextBox 53"/>
            <p:cNvSpPr txBox="1"/>
            <p:nvPr/>
          </p:nvSpPr>
          <p:spPr>
            <a:xfrm rot="16200000">
              <a:off x="4870604" y="4383046"/>
              <a:ext cx="26191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000000"/>
                  </a:solidFill>
                  <a:latin typeface="+mn-lt"/>
                </a:rPr>
                <a:t>Point 8 surface</a:t>
              </a:r>
            </a:p>
          </p:txBody>
        </p:sp>
        <p:sp>
          <p:nvSpPr>
            <p:cNvPr id="55" name="Rounded Rectangle 54"/>
            <p:cNvSpPr/>
            <p:nvPr/>
          </p:nvSpPr>
          <p:spPr>
            <a:xfrm>
              <a:off x="738830" y="4669059"/>
              <a:ext cx="808651" cy="353565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70000"/>
                </a:lnSpc>
              </a:pPr>
              <a:r>
                <a:rPr lang="en-US" sz="1000" dirty="0" smtClean="0">
                  <a:solidFill>
                    <a:prstClr val="black"/>
                  </a:solidFill>
                  <a:latin typeface="Calibri"/>
                </a:rPr>
                <a:t>subfarm</a:t>
              </a:r>
              <a:r>
                <a:rPr lang="en-US" sz="1000" dirty="0">
                  <a:solidFill>
                    <a:prstClr val="black"/>
                  </a:solidFill>
                  <a:latin typeface="Calibri"/>
                </a:rPr>
                <a:t> </a:t>
              </a:r>
              <a:r>
                <a:rPr lang="en-US" sz="1000" dirty="0" smtClean="0">
                  <a:solidFill>
                    <a:prstClr val="black"/>
                  </a:solidFill>
                  <a:latin typeface="Calibri"/>
                </a:rPr>
                <a:t>switch</a:t>
              </a:r>
            </a:p>
          </p:txBody>
        </p:sp>
        <p:sp>
          <p:nvSpPr>
            <p:cNvPr id="56" name="Rounded Rectangle 55"/>
            <p:cNvSpPr/>
            <p:nvPr/>
          </p:nvSpPr>
          <p:spPr>
            <a:xfrm>
              <a:off x="5520642" y="3262046"/>
              <a:ext cx="509512" cy="432048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>
              <a:noAutofit/>
            </a:bodyPr>
            <a:lstStyle/>
            <a:p>
              <a:pPr algn="ctr"/>
              <a:r>
                <a:rPr lang="en-US" sz="1400" dirty="0" smtClean="0">
                  <a:solidFill>
                    <a:prstClr val="black"/>
                  </a:solidFill>
                  <a:latin typeface="Calibri"/>
                </a:rPr>
                <a:t>TFC</a:t>
              </a:r>
            </a:p>
          </p:txBody>
        </p:sp>
        <p:cxnSp>
          <p:nvCxnSpPr>
            <p:cNvPr id="57" name="Elbow Connector 56"/>
            <p:cNvCxnSpPr>
              <a:stCxn id="10" idx="3"/>
              <a:endCxn id="56" idx="0"/>
            </p:cNvCxnSpPr>
            <p:nvPr/>
          </p:nvCxnSpPr>
          <p:spPr>
            <a:xfrm>
              <a:off x="4748272" y="1628800"/>
              <a:ext cx="1027126" cy="1633246"/>
            </a:xfrm>
            <a:prstGeom prst="bentConnector2">
              <a:avLst/>
            </a:prstGeom>
            <a:ln w="19050" cmpd="sng">
              <a:solidFill>
                <a:schemeClr val="bg1"/>
              </a:solidFill>
              <a:headEnd type="arrow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8" name="Group 57"/>
            <p:cNvGrpSpPr/>
            <p:nvPr/>
          </p:nvGrpSpPr>
          <p:grpSpPr>
            <a:xfrm>
              <a:off x="4810588" y="5234656"/>
              <a:ext cx="216024" cy="1008112"/>
              <a:chOff x="683568" y="4653136"/>
              <a:chExt cx="216024" cy="1008112"/>
            </a:xfrm>
          </p:grpSpPr>
          <p:sp>
            <p:nvSpPr>
              <p:cNvPr id="79" name="Rounded Rectangle 78"/>
              <p:cNvSpPr/>
              <p:nvPr/>
            </p:nvSpPr>
            <p:spPr>
              <a:xfrm>
                <a:off x="683568" y="465313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 smtClea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80" name="Rounded Rectangle 79"/>
              <p:cNvSpPr/>
              <p:nvPr/>
            </p:nvSpPr>
            <p:spPr>
              <a:xfrm>
                <a:off x="683568" y="501317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 smtClea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81" name="Rounded Rectangle 80"/>
              <p:cNvSpPr/>
              <p:nvPr/>
            </p:nvSpPr>
            <p:spPr>
              <a:xfrm>
                <a:off x="683568" y="537321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 smtClean="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grpSp>
          <p:nvGrpSpPr>
            <p:cNvPr id="59" name="Group 58"/>
            <p:cNvGrpSpPr/>
            <p:nvPr/>
          </p:nvGrpSpPr>
          <p:grpSpPr>
            <a:xfrm>
              <a:off x="5115302" y="5229200"/>
              <a:ext cx="216024" cy="1008112"/>
              <a:chOff x="683568" y="4653136"/>
              <a:chExt cx="216024" cy="1008112"/>
            </a:xfrm>
          </p:grpSpPr>
          <p:sp>
            <p:nvSpPr>
              <p:cNvPr id="76" name="Rounded Rectangle 75"/>
              <p:cNvSpPr/>
              <p:nvPr/>
            </p:nvSpPr>
            <p:spPr>
              <a:xfrm>
                <a:off x="683568" y="465313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 smtClea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77" name="Rounded Rectangle 76"/>
              <p:cNvSpPr/>
              <p:nvPr/>
            </p:nvSpPr>
            <p:spPr>
              <a:xfrm>
                <a:off x="683568" y="501317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 smtClea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78" name="Rounded Rectangle 77"/>
              <p:cNvSpPr/>
              <p:nvPr/>
            </p:nvSpPr>
            <p:spPr>
              <a:xfrm>
                <a:off x="683568" y="537321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 smtClean="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cxnSp>
          <p:nvCxnSpPr>
            <p:cNvPr id="60" name="Straight Arrow Connector 59"/>
            <p:cNvCxnSpPr/>
            <p:nvPr/>
          </p:nvCxnSpPr>
          <p:spPr>
            <a:xfrm rot="5400000">
              <a:off x="4701483" y="5099338"/>
              <a:ext cx="360040" cy="1588"/>
            </a:xfrm>
            <a:prstGeom prst="straightConnector1">
              <a:avLst/>
            </a:prstGeom>
            <a:ln w="28575" cmpd="sng">
              <a:solidFill>
                <a:srgbClr val="000000"/>
              </a:solidFill>
              <a:prstDash val="sys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TextBox 60"/>
            <p:cNvSpPr txBox="1"/>
            <p:nvPr/>
          </p:nvSpPr>
          <p:spPr>
            <a:xfrm>
              <a:off x="490196" y="3288543"/>
              <a:ext cx="535724" cy="369332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sz="1800" dirty="0" smtClean="0">
                  <a:solidFill>
                    <a:srgbClr val="000000"/>
                  </a:solidFill>
                  <a:latin typeface="Calibri"/>
                </a:rPr>
                <a:t>500</a:t>
              </a:r>
            </a:p>
          </p:txBody>
        </p:sp>
        <p:cxnSp>
          <p:nvCxnSpPr>
            <p:cNvPr id="62" name="Straight Arrow Connector 61"/>
            <p:cNvCxnSpPr/>
            <p:nvPr/>
          </p:nvCxnSpPr>
          <p:spPr>
            <a:xfrm rot="5400000">
              <a:off x="4998198" y="5088164"/>
              <a:ext cx="360040" cy="1588"/>
            </a:xfrm>
            <a:prstGeom prst="straightConnector1">
              <a:avLst/>
            </a:prstGeom>
            <a:ln w="28575" cmpd="sng">
              <a:solidFill>
                <a:srgbClr val="000000"/>
              </a:solidFill>
              <a:prstDash val="sys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Arrow Connector 62"/>
            <p:cNvCxnSpPr>
              <a:stCxn id="17" idx="2"/>
              <a:endCxn id="65" idx="0"/>
            </p:cNvCxnSpPr>
            <p:nvPr/>
          </p:nvCxnSpPr>
          <p:spPr>
            <a:xfrm>
              <a:off x="4072274" y="3698260"/>
              <a:ext cx="850399" cy="988491"/>
            </a:xfrm>
            <a:prstGeom prst="straightConnector1">
              <a:avLst/>
            </a:prstGeom>
            <a:ln w="38100" cmpd="dbl">
              <a:tailEnd type="arrow" w="sm" len="sm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sp>
          <p:nvSpPr>
            <p:cNvPr id="64" name="TextBox 63"/>
            <p:cNvSpPr txBox="1"/>
            <p:nvPr/>
          </p:nvSpPr>
          <p:spPr>
            <a:xfrm>
              <a:off x="4222660" y="3992063"/>
              <a:ext cx="869084" cy="184666"/>
            </a:xfrm>
            <a:prstGeom prst="rect">
              <a:avLst/>
            </a:prstGeom>
            <a:solidFill>
              <a:srgbClr val="D9D9D9">
                <a:alpha val="67000"/>
              </a:srgbClr>
            </a:solidFill>
            <a:ln>
              <a:noFill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lIns="0" tIns="0" rIns="0" bIns="0" rtlCol="0">
              <a:spAutoFit/>
            </a:bodyPr>
            <a:lstStyle/>
            <a:p>
              <a:r>
                <a:rPr lang="en-US" sz="1200" dirty="0" smtClean="0">
                  <a:solidFill>
                    <a:srgbClr val="000000"/>
                  </a:solidFill>
                  <a:latin typeface="Calibri"/>
                </a:rPr>
                <a:t>6 x 100 Gbit/s</a:t>
              </a:r>
            </a:p>
          </p:txBody>
        </p:sp>
        <p:sp>
          <p:nvSpPr>
            <p:cNvPr id="65" name="Rounded Rectangle 64"/>
            <p:cNvSpPr/>
            <p:nvPr/>
          </p:nvSpPr>
          <p:spPr>
            <a:xfrm>
              <a:off x="4518347" y="4686751"/>
              <a:ext cx="808651" cy="353565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70000"/>
                </a:lnSpc>
              </a:pPr>
              <a:r>
                <a:rPr lang="en-US" sz="1000" dirty="0" smtClean="0">
                  <a:solidFill>
                    <a:prstClr val="black"/>
                  </a:solidFill>
                  <a:latin typeface="Calibri"/>
                </a:rPr>
                <a:t>subfarm</a:t>
              </a:r>
              <a:r>
                <a:rPr lang="en-US" sz="1000" dirty="0">
                  <a:solidFill>
                    <a:prstClr val="black"/>
                  </a:solidFill>
                  <a:latin typeface="Calibri"/>
                </a:rPr>
                <a:t> </a:t>
              </a:r>
              <a:r>
                <a:rPr lang="en-US" sz="1000" dirty="0" smtClean="0">
                  <a:solidFill>
                    <a:prstClr val="black"/>
                  </a:solidFill>
                  <a:latin typeface="Calibri"/>
                </a:rPr>
                <a:t>switch</a:t>
              </a:r>
            </a:p>
          </p:txBody>
        </p:sp>
        <p:sp>
          <p:nvSpPr>
            <p:cNvPr id="66" name="Magnetic Disk 65"/>
            <p:cNvSpPr/>
            <p:nvPr/>
          </p:nvSpPr>
          <p:spPr>
            <a:xfrm>
              <a:off x="2655136" y="4845843"/>
              <a:ext cx="663672" cy="671390"/>
            </a:xfrm>
            <a:prstGeom prst="flowChartMagneticDisk">
              <a:avLst/>
            </a:prstGeom>
            <a:solidFill>
              <a:schemeClr val="tx1">
                <a:lumMod val="65000"/>
              </a:schemeClr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55000" lnSpcReduction="20000"/>
            </a:bodyPr>
            <a:lstStyle/>
            <a:p>
              <a:pPr algn="ctr"/>
              <a:r>
                <a:rPr lang="en-GB" dirty="0" smtClean="0">
                  <a:solidFill>
                    <a:srgbClr val="000000"/>
                  </a:solidFill>
                </a:rPr>
                <a:t>Online storage</a:t>
              </a:r>
            </a:p>
          </p:txBody>
        </p:sp>
        <p:cxnSp>
          <p:nvCxnSpPr>
            <p:cNvPr id="67" name="Straight Arrow Connector 66"/>
            <p:cNvCxnSpPr>
              <a:stCxn id="55" idx="3"/>
              <a:endCxn id="66" idx="2"/>
            </p:cNvCxnSpPr>
            <p:nvPr/>
          </p:nvCxnSpPr>
          <p:spPr>
            <a:xfrm>
              <a:off x="1547481" y="4845842"/>
              <a:ext cx="1107655" cy="335696"/>
            </a:xfrm>
            <a:prstGeom prst="straightConnector1">
              <a:avLst/>
            </a:prstGeom>
            <a:ln w="28575" cmpd="sng">
              <a:solidFill>
                <a:srgbClr val="000000"/>
              </a:solidFill>
              <a:prstDash val="sys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Arrow Connector 67"/>
            <p:cNvCxnSpPr>
              <a:stCxn id="65" idx="1"/>
              <a:endCxn id="66" idx="4"/>
            </p:cNvCxnSpPr>
            <p:nvPr/>
          </p:nvCxnSpPr>
          <p:spPr>
            <a:xfrm flipH="1">
              <a:off x="3318808" y="4863534"/>
              <a:ext cx="1199539" cy="318004"/>
            </a:xfrm>
            <a:prstGeom prst="straightConnector1">
              <a:avLst/>
            </a:prstGeom>
            <a:ln w="28575" cmpd="sng">
              <a:solidFill>
                <a:srgbClr val="000000"/>
              </a:solidFill>
              <a:prstDash val="sys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TextBox 68"/>
            <p:cNvSpPr txBox="1"/>
            <p:nvPr/>
          </p:nvSpPr>
          <p:spPr>
            <a:xfrm rot="5400000">
              <a:off x="4813070" y="2293015"/>
              <a:ext cx="164765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000000"/>
                  </a:solidFill>
                  <a:latin typeface="+mn-lt"/>
                </a:rPr>
                <a:t>Clock &amp; fast commands</a:t>
              </a: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-11805" y="2423526"/>
              <a:ext cx="1329595" cy="486287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600" dirty="0" smtClean="0">
                  <a:solidFill>
                    <a:srgbClr val="000000"/>
                  </a:solidFill>
                  <a:latin typeface="Calibri"/>
                </a:rPr>
                <a:t>8800</a:t>
              </a:r>
            </a:p>
            <a:p>
              <a:pPr algn="ctr">
                <a:lnSpc>
                  <a:spcPct val="80000"/>
                </a:lnSpc>
              </a:pPr>
              <a:r>
                <a:rPr lang="en-US" sz="1600" dirty="0" smtClean="0">
                  <a:solidFill>
                    <a:srgbClr val="000000"/>
                  </a:solidFill>
                  <a:latin typeface="Calibri"/>
                </a:rPr>
                <a:t>Versatile Link </a:t>
              </a:r>
            </a:p>
          </p:txBody>
        </p:sp>
        <p:cxnSp>
          <p:nvCxnSpPr>
            <p:cNvPr id="71" name="Straight Arrow Connector 70"/>
            <p:cNvCxnSpPr/>
            <p:nvPr/>
          </p:nvCxnSpPr>
          <p:spPr>
            <a:xfrm flipH="1">
              <a:off x="4723999" y="3390176"/>
              <a:ext cx="790010" cy="0"/>
            </a:xfrm>
            <a:prstGeom prst="straightConnector1">
              <a:avLst/>
            </a:prstGeom>
            <a:ln>
              <a:headEnd type="none"/>
              <a:tailEnd type="arrow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72" name="Straight Arrow Connector 71"/>
            <p:cNvCxnSpPr/>
            <p:nvPr/>
          </p:nvCxnSpPr>
          <p:spPr>
            <a:xfrm flipH="1" flipV="1">
              <a:off x="4729097" y="3634636"/>
              <a:ext cx="791545" cy="908"/>
            </a:xfrm>
            <a:prstGeom prst="straightConnector1">
              <a:avLst/>
            </a:prstGeom>
            <a:ln>
              <a:headEnd type="arrow"/>
              <a:tailEnd type="none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sp>
          <p:nvSpPr>
            <p:cNvPr id="73" name="TextBox 72"/>
            <p:cNvSpPr txBox="1"/>
            <p:nvPr/>
          </p:nvSpPr>
          <p:spPr>
            <a:xfrm>
              <a:off x="4648412" y="3649390"/>
              <a:ext cx="1144064" cy="326243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>
                <a:lnSpc>
                  <a:spcPct val="60000"/>
                </a:lnSpc>
              </a:pPr>
              <a:r>
                <a:rPr lang="en-US" sz="1200" dirty="0" smtClean="0">
                  <a:solidFill>
                    <a:srgbClr val="000000"/>
                  </a:solidFill>
                  <a:latin typeface="Calibri"/>
                </a:rPr>
                <a:t>throttle from PCIe40</a:t>
              </a: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4724708" y="3113864"/>
              <a:ext cx="942297" cy="3262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60000"/>
                </a:lnSpc>
              </a:pPr>
              <a:r>
                <a:rPr lang="en-US" sz="1200" dirty="0" smtClean="0">
                  <a:solidFill>
                    <a:srgbClr val="000000"/>
                  </a:solidFill>
                  <a:latin typeface="+mn-lt"/>
                </a:rPr>
                <a:t>Clock &amp; fast commands</a:t>
              </a: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1020712" y="4138984"/>
              <a:ext cx="869084" cy="184666"/>
            </a:xfrm>
            <a:prstGeom prst="rect">
              <a:avLst/>
            </a:prstGeom>
            <a:solidFill>
              <a:schemeClr val="tx1">
                <a:lumMod val="85000"/>
                <a:alpha val="67000"/>
              </a:schemeClr>
            </a:solidFill>
            <a:ln>
              <a:noFill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lIns="0" tIns="0" rIns="0" bIns="0" rtlCol="0">
              <a:spAutoFit/>
            </a:bodyPr>
            <a:lstStyle/>
            <a:p>
              <a:r>
                <a:rPr lang="en-US" sz="1200" dirty="0" smtClean="0">
                  <a:solidFill>
                    <a:srgbClr val="000000"/>
                  </a:solidFill>
                  <a:latin typeface="Calibri"/>
                </a:rPr>
                <a:t>6 x 100 Gbit/s</a:t>
              </a:r>
            </a:p>
          </p:txBody>
        </p:sp>
      </p:grpSp>
      <p:sp>
        <p:nvSpPr>
          <p:cNvPr id="96" name="Title 95"/>
          <p:cNvSpPr>
            <a:spLocks noGrp="1"/>
          </p:cNvSpPr>
          <p:nvPr>
            <p:ph type="title"/>
          </p:nvPr>
        </p:nvSpPr>
        <p:spPr>
          <a:xfrm>
            <a:off x="381000" y="116632"/>
            <a:ext cx="8382000" cy="677108"/>
          </a:xfrm>
        </p:spPr>
        <p:txBody>
          <a:bodyPr/>
          <a:lstStyle/>
          <a:p>
            <a:r>
              <a:rPr lang="en-GB" dirty="0" smtClean="0"/>
              <a:t>Readout Architecture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1675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77108"/>
          </a:xfrm>
        </p:spPr>
        <p:txBody>
          <a:bodyPr/>
          <a:lstStyle/>
          <a:p>
            <a:r>
              <a:rPr lang="en-US" dirty="0" smtClean="0"/>
              <a:t>Challenges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200 </a:t>
            </a:r>
            <a:r>
              <a:rPr lang="en-US" dirty="0" err="1" smtClean="0"/>
              <a:t>Gbit</a:t>
            </a:r>
            <a:r>
              <a:rPr lang="en-US" dirty="0" smtClean="0"/>
              <a:t>/s full duplex in PC (including opportunistic use of idle CPU resources)</a:t>
            </a:r>
          </a:p>
          <a:p>
            <a:r>
              <a:rPr lang="en-US" dirty="0" smtClean="0"/>
              <a:t>100 </a:t>
            </a:r>
            <a:r>
              <a:rPr lang="en-US" dirty="0" err="1" smtClean="0"/>
              <a:t>Gbit</a:t>
            </a:r>
            <a:r>
              <a:rPr lang="en-US" dirty="0" smtClean="0"/>
              <a:t>/s FPGA receiver card</a:t>
            </a:r>
          </a:p>
          <a:p>
            <a:r>
              <a:rPr lang="en-US" dirty="0" smtClean="0"/>
              <a:t>300 m operation of Versatile Link</a:t>
            </a:r>
          </a:p>
          <a:p>
            <a:r>
              <a:rPr lang="en-US" dirty="0" smtClean="0"/>
              <a:t>40 </a:t>
            </a:r>
            <a:r>
              <a:rPr lang="en-US" dirty="0" err="1" smtClean="0"/>
              <a:t>Tbit</a:t>
            </a:r>
            <a:r>
              <a:rPr lang="en-US" dirty="0" smtClean="0"/>
              <a:t>/s event-building network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HL-LHC Trigger, Online and Offline Computing WG Topical Workshop                    Niko Neufeld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D3B80-C1EA-4C81-BEE3-60D1A3D71893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2717592"/>
      </p:ext>
    </p:extLst>
  </p:cSld>
  <p:clrMapOvr>
    <a:masterClrMapping/>
  </p:clrMapOvr>
  <p:transition xmlns:p14="http://schemas.microsoft.com/office/powerpoint/2010/main">
    <p:fade/>
  </p:transition>
</p:sld>
</file>

<file path=ppt/theme/theme1.xml><?xml version="1.0" encoding="utf-8"?>
<a:theme xmlns:a="http://schemas.openxmlformats.org/drawingml/2006/main" name="niko-new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99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36" tIns="45718" rIns="91436" bIns="45718" numCol="1" rtlCol="0" anchor="ctr" anchorCtr="0" compatLnSpc="1">
        <a:prstTxWarp prst="textNoShape">
          <a:avLst/>
        </a:prstTxWarp>
      </a:bodyPr>
      <a:lstStyle>
        <a:defPPr algn="ctr" defTabSz="914099" fontAlgn="base">
          <a:spcBef>
            <a:spcPct val="0"/>
          </a:spcBef>
          <a:spcAft>
            <a:spcPct val="0"/>
          </a:spcAft>
          <a:defRPr sz="2300" dirty="0" smtClean="0"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White with Courier font for code slides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FF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109728" tIns="54864" rIns="109728" bIns="54864" numCol="1" rtlCol="0" anchor="ctr" anchorCtr="0" compatLnSpc="1">
        <a:prstTxWarp prst="textNoShape">
          <a:avLst/>
        </a:prstTxWarp>
      </a:bodyPr>
      <a:lstStyle>
        <a:defPPr marL="0" marR="0" indent="0" algn="ctr" defTabSz="10969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40D0B258-D147-424B-B8AF-C11BAD1E293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niko-new</Template>
  <TotalTime>5034</TotalTime>
  <Words>1485</Words>
  <Application>Microsoft Macintosh PowerPoint</Application>
  <PresentationFormat>On-screen Show (4:3)</PresentationFormat>
  <Paragraphs>239</Paragraphs>
  <Slides>22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niko-new</vt:lpstr>
      <vt:lpstr>White with Courier font for code slides</vt:lpstr>
      <vt:lpstr>LHCb DAQ for Run3 and beyond</vt:lpstr>
      <vt:lpstr>LHCb after LS2</vt:lpstr>
      <vt:lpstr>Recap - requirements</vt:lpstr>
      <vt:lpstr>In one number…</vt:lpstr>
      <vt:lpstr>40 Tbit/s DAQ in practice</vt:lpstr>
      <vt:lpstr>Architecture considerations</vt:lpstr>
      <vt:lpstr>The evolution of Network Interconnects</vt:lpstr>
      <vt:lpstr>Readout Architecture</vt:lpstr>
      <vt:lpstr>Challenges</vt:lpstr>
      <vt:lpstr>Long-distance optical fibres</vt:lpstr>
      <vt:lpstr>Long distance versatile link lab tests</vt:lpstr>
      <vt:lpstr>PCIe40</vt:lpstr>
      <vt:lpstr>Latency measurements</vt:lpstr>
      <vt:lpstr>Performance results – eventbuilder PC</vt:lpstr>
      <vt:lpstr>Network building &amp; testing</vt:lpstr>
      <vt:lpstr>Current and future DAQ</vt:lpstr>
      <vt:lpstr>Talking about BIG DATA</vt:lpstr>
      <vt:lpstr>Summary</vt:lpstr>
      <vt:lpstr>More material</vt:lpstr>
      <vt:lpstr>Event-filter farm</vt:lpstr>
      <vt:lpstr>Cost</vt:lpstr>
      <vt:lpstr>Performance tests  I/O Setup (2)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Report from the Referees  Readout System Review</dc:title>
  <dc:creator>Niko Neufeld</dc:creator>
  <cp:lastModifiedBy>Niko Neufeld</cp:lastModifiedBy>
  <cp:revision>68</cp:revision>
  <cp:lastPrinted>2014-05-15T17:27:50Z</cp:lastPrinted>
  <dcterms:created xsi:type="dcterms:W3CDTF">2014-03-14T14:54:21Z</dcterms:created>
  <dcterms:modified xsi:type="dcterms:W3CDTF">2014-09-04T08:08:37Z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TC102867079990</vt:lpwstr>
  </property>
</Properties>
</file>