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7" r:id="rId2"/>
    <p:sldId id="301" r:id="rId3"/>
    <p:sldId id="309" r:id="rId4"/>
    <p:sldId id="308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16" autoAdjust="0"/>
    <p:restoredTop sz="90929"/>
  </p:normalViewPr>
  <p:slideViewPr>
    <p:cSldViewPr>
      <p:cViewPr varScale="1">
        <p:scale>
          <a:sx n="90" d="100"/>
          <a:sy n="90" d="100"/>
        </p:scale>
        <p:origin x="-5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8A392F-1FFC-1445-B692-C9C47AA9EF17}" type="slidenum">
              <a:rPr lang="en-US">
                <a:ea typeface="Arial"/>
                <a:cs typeface="Arial"/>
              </a:rPr>
              <a:pPr/>
              <a:t>‹#›</a:t>
            </a:fld>
            <a:endParaRPr lang="en-US" dirty="0"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340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/>
                <a:cs typeface="Arial"/>
              </a:defRPr>
            </a:lvl1pPr>
          </a:lstStyle>
          <a:p>
            <a:fld id="{529FFE41-C176-1849-833F-08F5F182CB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6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E8149A-BF5A-124A-947E-72C6AEDABBE0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5403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3312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152650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05550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1572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305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22893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22910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4047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8661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5610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11527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98514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66484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3000" y="76200"/>
            <a:ext cx="7696200" cy="914400"/>
          </a:xfrm>
          <a:prstGeom prst="rect">
            <a:avLst/>
          </a:prstGeom>
          <a:gradFill rotWithShape="0">
            <a:gsLst>
              <a:gs pos="0">
                <a:srgbClr val="FAFAFF"/>
              </a:gs>
              <a:gs pos="50000">
                <a:srgbClr val="9999FF"/>
              </a:gs>
              <a:gs pos="100000">
                <a:srgbClr val="FAFA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6200" y="6565900"/>
            <a:ext cx="2952732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altLang="zh-CN" sz="900" b="1" dirty="0">
                <a:solidFill>
                  <a:schemeClr val="tx2"/>
                </a:solidFill>
                <a:ea typeface="Arial"/>
                <a:cs typeface="Arial"/>
              </a:rPr>
              <a:t>Wesley Smith, </a:t>
            </a:r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Graeme Stewart, September </a:t>
            </a:r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5, </a:t>
            </a:r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2014</a:t>
            </a:r>
            <a:endParaRPr lang="en-US" altLang="zh-CN" sz="900" b="1" dirty="0">
              <a:solidFill>
                <a:schemeClr val="tx2"/>
              </a:solidFill>
              <a:ea typeface="Arial"/>
              <a:cs typeface="Arial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37300" y="6553200"/>
            <a:ext cx="2578100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r"/>
            <a:r>
              <a:rPr lang="en-US" altLang="zh-CN" sz="900" b="1" dirty="0" smtClean="0">
                <a:solidFill>
                  <a:schemeClr val="tx2"/>
                </a:solidFill>
                <a:ea typeface="Arial"/>
                <a:cs typeface="Arial"/>
              </a:rPr>
              <a:t>ECFA HL-LHC - TOOC </a:t>
            </a:r>
            <a:r>
              <a:rPr lang="en-US" altLang="zh-CN" sz="900" b="1" dirty="0">
                <a:solidFill>
                  <a:schemeClr val="tx2"/>
                </a:solidFill>
                <a:ea typeface="Arial"/>
                <a:cs typeface="Arial"/>
              </a:rPr>
              <a:t>-  </a:t>
            </a:r>
            <a:fld id="{CF0224CA-8626-AF4D-9550-63DDB0F1898C}" type="slidenum">
              <a:rPr lang="en-US" altLang="zh-CN" sz="900" b="1">
                <a:solidFill>
                  <a:schemeClr val="tx2"/>
                </a:solidFill>
                <a:ea typeface="Arial"/>
                <a:cs typeface="Arial"/>
              </a:rPr>
              <a:pPr algn="r"/>
              <a:t>‹#›</a:t>
            </a:fld>
            <a:endParaRPr lang="en-US" altLang="zh-CN" sz="900" b="1" dirty="0">
              <a:solidFill>
                <a:schemeClr val="tx2"/>
              </a:solidFill>
              <a:ea typeface="Arial"/>
              <a:cs typeface="Arial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2400" y="6565900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ea typeface="Arial"/>
              <a:cs typeface="Arial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10600" cy="544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0"/>
            <a:ext cx="7315200" cy="9144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76263" y="6418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800" b="1" dirty="0">
              <a:ea typeface="Arial"/>
              <a:cs typeface="Arial"/>
            </a:endParaRPr>
          </a:p>
        </p:txBody>
      </p:sp>
      <p:pic>
        <p:nvPicPr>
          <p:cNvPr id="3081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9080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lhcdipo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152400"/>
            <a:ext cx="8382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Arial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rgbClr val="0000FF"/>
          </a:solidFill>
          <a:latin typeface="+mn-lt"/>
          <a:ea typeface="Arial"/>
          <a:cs typeface="+mn-cs"/>
        </a:defRPr>
      </a:lvl1pPr>
      <a:lvl2pPr marL="6286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800000"/>
          </a:solidFill>
          <a:latin typeface="+mn-lt"/>
          <a:ea typeface="Arial"/>
        </a:defRPr>
      </a:lvl2pPr>
      <a:lvl3pPr marL="9715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>
          <a:solidFill>
            <a:srgbClr val="006600"/>
          </a:solidFill>
          <a:latin typeface="+mn-lt"/>
          <a:ea typeface="Arial"/>
        </a:defRPr>
      </a:lvl3pPr>
      <a:lvl4pPr marL="12573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rgbClr val="FF0000"/>
          </a:solidFill>
          <a:latin typeface="+mn-lt"/>
          <a:ea typeface="Arial"/>
        </a:defRPr>
      </a:lvl4pPr>
      <a:lvl5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Arial"/>
        </a:defRPr>
      </a:lvl5pPr>
      <a:lvl6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6pPr>
      <a:lvl7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7pPr>
      <a:lvl8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8pPr>
      <a:lvl9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dirty="0"/>
              <a:t>	</a:t>
            </a:r>
            <a:r>
              <a:rPr lang="en-US" dirty="0" smtClean="0"/>
              <a:t>      </a:t>
            </a:r>
            <a:r>
              <a:rPr lang="en-US" sz="4000" dirty="0" smtClean="0"/>
              <a:t>ECFA - TOOC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3200" dirty="0" smtClean="0"/>
              <a:t>ECFA HL-LHC </a:t>
            </a:r>
            <a:r>
              <a:rPr lang="en-US" sz="3200" dirty="0" smtClean="0"/>
              <a:t>Workshop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PG7: </a:t>
            </a:r>
            <a:r>
              <a:rPr lang="en-GB" sz="3200" dirty="0" smtClean="0"/>
              <a:t>Trigger, Online, Offline and Computing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smtClean="0"/>
              <a:t>Preparatory Group </a:t>
            </a:r>
            <a:r>
              <a:rPr lang="en-US" sz="3200" dirty="0" smtClean="0"/>
              <a:t>Workshop: L1 Trigger:</a:t>
            </a:r>
            <a:endParaRPr lang="en-US" sz="3200" dirty="0" smtClean="0"/>
          </a:p>
          <a:p>
            <a:pPr algn="ctr">
              <a:lnSpc>
                <a:spcPct val="80000"/>
              </a:lnSpc>
            </a:pPr>
            <a:r>
              <a:rPr lang="en-US" sz="3200" dirty="0" smtClean="0"/>
              <a:t>Welcome and Introduction</a:t>
            </a:r>
          </a:p>
          <a:p>
            <a:pPr algn="ctr">
              <a:lnSpc>
                <a:spcPct val="80000"/>
              </a:lnSpc>
            </a:pPr>
            <a:endParaRPr lang="en-US" sz="3200" dirty="0" smtClean="0"/>
          </a:p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800040"/>
                </a:solidFill>
              </a:rPr>
              <a:t>Wesley </a:t>
            </a:r>
            <a:r>
              <a:rPr lang="en-US" dirty="0">
                <a:solidFill>
                  <a:srgbClr val="800040"/>
                </a:solidFill>
              </a:rPr>
              <a:t>H. Smith</a:t>
            </a:r>
            <a:endParaRPr lang="en-US" dirty="0">
              <a:solidFill>
                <a:srgbClr val="FF0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U. Wisconsin - Madison</a:t>
            </a:r>
            <a:endParaRPr lang="en-US" sz="3200" dirty="0" smtClean="0"/>
          </a:p>
          <a:p>
            <a:pPr algn="ctr"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Graeme Stewart</a:t>
            </a:r>
          </a:p>
          <a:p>
            <a:pPr algn="ctr">
              <a:lnSpc>
                <a:spcPct val="80000"/>
              </a:lnSpc>
            </a:pPr>
            <a:r>
              <a:rPr lang="en-US" i="1" dirty="0" smtClean="0">
                <a:solidFill>
                  <a:srgbClr val="FF0000"/>
                </a:solidFill>
              </a:rPr>
              <a:t>U. Glasgow</a:t>
            </a:r>
            <a:endParaRPr lang="en-US" i="1" dirty="0" smtClean="0">
              <a:solidFill>
                <a:srgbClr val="0000FF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rgbClr val="008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September </a:t>
            </a:r>
            <a:r>
              <a:rPr lang="en-US" sz="2800" dirty="0" smtClean="0">
                <a:solidFill>
                  <a:srgbClr val="008000"/>
                </a:solidFill>
              </a:rPr>
              <a:t>5, </a:t>
            </a:r>
            <a:r>
              <a:rPr lang="en-US" sz="2800" dirty="0" smtClean="0">
                <a:solidFill>
                  <a:srgbClr val="008000"/>
                </a:solidFill>
              </a:rPr>
              <a:t>2014</a:t>
            </a:r>
            <a:endParaRPr lang="en-US" sz="2000" dirty="0">
              <a:solidFill>
                <a:srgbClr val="FF00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endParaRPr lang="en-US" dirty="0">
              <a:solidFill>
                <a:srgbClr val="006600"/>
              </a:solidFill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endParaRPr lang="en-US" sz="1800" dirty="0">
              <a:solidFill>
                <a:srgbClr val="0066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4450"/>
            <a:ext cx="1266825" cy="9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76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16" descr="Logo-ATL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80963"/>
            <a:ext cx="6937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9064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ECFA TOOC </a:t>
            </a:r>
            <a:r>
              <a:rPr lang="fr-FR" dirty="0" err="1" smtClean="0"/>
              <a:t>Membership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41950"/>
          </a:xfrm>
        </p:spPr>
        <p:txBody>
          <a:bodyPr/>
          <a:lstStyle/>
          <a:p>
            <a:pPr marL="0" indent="0"/>
            <a:r>
              <a:rPr lang="fr-FR" dirty="0" smtClean="0"/>
              <a:t>ALICE: </a:t>
            </a:r>
            <a:r>
              <a:rPr lang="fr-FR" dirty="0" err="1"/>
              <a:t>Latchezar</a:t>
            </a:r>
            <a:r>
              <a:rPr lang="fr-FR" dirty="0"/>
              <a:t> </a:t>
            </a:r>
            <a:r>
              <a:rPr lang="fr-FR" dirty="0" err="1" smtClean="0"/>
              <a:t>Betev</a:t>
            </a:r>
            <a:r>
              <a:rPr lang="fr-FR" dirty="0" smtClean="0"/>
              <a:t>, </a:t>
            </a:r>
            <a:r>
              <a:rPr lang="fr-FR" dirty="0" err="1" smtClean="0"/>
              <a:t>Mikolaj</a:t>
            </a:r>
            <a:r>
              <a:rPr lang="fr-FR" dirty="0" smtClean="0"/>
              <a:t> </a:t>
            </a:r>
            <a:r>
              <a:rPr lang="fr-FR" dirty="0" err="1" smtClean="0"/>
              <a:t>Krzewicki</a:t>
            </a:r>
            <a:r>
              <a:rPr lang="fr-FR" dirty="0" smtClean="0"/>
              <a:t>, Pierre Vande </a:t>
            </a:r>
            <a:r>
              <a:rPr lang="fr-FR" dirty="0" err="1" smtClean="0"/>
              <a:t>Vyvre</a:t>
            </a:r>
            <a:r>
              <a:rPr lang="fr-FR" dirty="0" smtClean="0"/>
              <a:t>, </a:t>
            </a:r>
          </a:p>
          <a:p>
            <a:pPr marL="0" indent="0"/>
            <a:endParaRPr lang="fr-FR" dirty="0"/>
          </a:p>
          <a:p>
            <a:pPr marL="0" indent="0"/>
            <a:r>
              <a:rPr lang="fr-FR" dirty="0" smtClean="0"/>
              <a:t>ATLAS: </a:t>
            </a:r>
            <a:r>
              <a:rPr lang="fr-FR" u="sng" dirty="0" smtClean="0"/>
              <a:t>Graeme Stewart</a:t>
            </a:r>
            <a:r>
              <a:rPr lang="fr-FR" dirty="0" smtClean="0"/>
              <a:t>, Benedetto </a:t>
            </a:r>
            <a:r>
              <a:rPr lang="fr-FR" dirty="0" err="1" smtClean="0"/>
              <a:t>Gorini</a:t>
            </a:r>
            <a:r>
              <a:rPr lang="fr-FR" dirty="0" smtClean="0"/>
              <a:t>, Nikos </a:t>
            </a:r>
            <a:r>
              <a:rPr lang="fr-FR" dirty="0" err="1" smtClean="0"/>
              <a:t>Konstantinidis</a:t>
            </a:r>
            <a:r>
              <a:rPr lang="fr-FR" dirty="0"/>
              <a:t>, </a:t>
            </a:r>
            <a:r>
              <a:rPr lang="fr-FR" dirty="0" smtClean="0"/>
              <a:t>Imma </a:t>
            </a:r>
            <a:r>
              <a:rPr lang="fr-FR" dirty="0" err="1" smtClean="0"/>
              <a:t>Riu</a:t>
            </a:r>
            <a:r>
              <a:rPr lang="fr-FR" dirty="0" smtClean="0"/>
              <a:t>, Stefano Veneziano</a:t>
            </a:r>
          </a:p>
          <a:p>
            <a:endParaRPr lang="fr-FR" dirty="0"/>
          </a:p>
          <a:p>
            <a:r>
              <a:rPr lang="fr-FR" dirty="0" smtClean="0"/>
              <a:t>CMS: </a:t>
            </a:r>
            <a:r>
              <a:rPr lang="fr-FR" u="sng" dirty="0" smtClean="0"/>
              <a:t>Wesley Smith</a:t>
            </a:r>
            <a:r>
              <a:rPr lang="fr-FR" dirty="0" smtClean="0"/>
              <a:t>, Maria </a:t>
            </a:r>
            <a:r>
              <a:rPr lang="fr-FR" dirty="0" err="1" smtClean="0"/>
              <a:t>Girone</a:t>
            </a:r>
            <a:r>
              <a:rPr lang="fr-FR" dirty="0" smtClean="0"/>
              <a:t>, David Lange, Frans Meijers</a:t>
            </a:r>
          </a:p>
          <a:p>
            <a:r>
              <a:rPr lang="fr-FR" dirty="0" smtClean="0"/>
              <a:t> </a:t>
            </a:r>
          </a:p>
          <a:p>
            <a:r>
              <a:rPr lang="fr-FR" dirty="0" err="1" smtClean="0"/>
              <a:t>LHCb</a:t>
            </a:r>
            <a:r>
              <a:rPr lang="fr-FR" dirty="0" smtClean="0"/>
              <a:t>: Peter Clarke, </a:t>
            </a:r>
            <a:r>
              <a:rPr lang="fr-FR" dirty="0" err="1" smtClean="0"/>
              <a:t>Vava</a:t>
            </a:r>
            <a:r>
              <a:rPr lang="fr-FR" dirty="0" smtClean="0"/>
              <a:t> Gligorov, Niko </a:t>
            </a:r>
            <a:r>
              <a:rPr lang="fr-FR" dirty="0" err="1" smtClean="0"/>
              <a:t>Neufeld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Topics</a:t>
            </a:r>
            <a:r>
              <a:rPr lang="en-US" dirty="0" smtClean="0"/>
              <a:t>: L1/L0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419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Novel </a:t>
            </a:r>
            <a:r>
              <a:rPr lang="en-US" dirty="0" smtClean="0"/>
              <a:t>technologies such </a:t>
            </a:r>
            <a:r>
              <a:rPr lang="en-US" dirty="0"/>
              <a:t>as associative memory devices and </a:t>
            </a:r>
            <a:r>
              <a:rPr lang="en-US" dirty="0" smtClean="0"/>
              <a:t>track triggers</a:t>
            </a:r>
          </a:p>
          <a:p>
            <a:r>
              <a:rPr lang="en-US" dirty="0"/>
              <a:t>Multi-</a:t>
            </a:r>
            <a:r>
              <a:rPr lang="en-US" dirty="0" err="1"/>
              <a:t>variate</a:t>
            </a:r>
            <a:r>
              <a:rPr lang="en-US" dirty="0"/>
              <a:t> trigger </a:t>
            </a:r>
            <a:r>
              <a:rPr lang="en-US" dirty="0" smtClean="0"/>
              <a:t>strategy</a:t>
            </a:r>
          </a:p>
          <a:p>
            <a:r>
              <a:rPr lang="en-US" dirty="0" smtClean="0"/>
              <a:t>Real </a:t>
            </a:r>
            <a:r>
              <a:rPr lang="en-US" dirty="0"/>
              <a:t>time </a:t>
            </a:r>
            <a:r>
              <a:rPr lang="en-US" dirty="0" smtClean="0"/>
              <a:t>alignment and calibration strategy</a:t>
            </a:r>
          </a:p>
          <a:p>
            <a:r>
              <a:rPr lang="en-US" dirty="0"/>
              <a:t>Architecture Comparisons: L0 (if applicable), L1, L2 (if applicable) rates and latencies. Justification of differences.</a:t>
            </a:r>
          </a:p>
          <a:p>
            <a:r>
              <a:rPr lang="en-US" dirty="0" smtClean="0"/>
              <a:t>Performance </a:t>
            </a:r>
            <a:r>
              <a:rPr lang="en-US" dirty="0"/>
              <a:t>Comparisons: Predicted trigger rates for various benchmark signals with and without a tracking trigger. Specific rate reductions from tracking trigger.</a:t>
            </a:r>
          </a:p>
          <a:p>
            <a:r>
              <a:rPr lang="en-US" dirty="0" smtClean="0"/>
              <a:t>Triggering </a:t>
            </a:r>
            <a:r>
              <a:rPr lang="en-US" dirty="0"/>
              <a:t>using Pixels.</a:t>
            </a:r>
          </a:p>
          <a:p>
            <a:r>
              <a:rPr lang="en-US" dirty="0" smtClean="0"/>
              <a:t>Use </a:t>
            </a:r>
            <a:r>
              <a:rPr lang="en-US" dirty="0"/>
              <a:t>of timing information.</a:t>
            </a:r>
          </a:p>
          <a:p>
            <a:r>
              <a:rPr lang="en-US" dirty="0" smtClean="0"/>
              <a:t>Simulation </a:t>
            </a:r>
            <a:r>
              <a:rPr lang="en-US" dirty="0"/>
              <a:t>of trigger (e.g. associative memories)</a:t>
            </a:r>
          </a:p>
          <a:p>
            <a:r>
              <a:rPr lang="en-US" dirty="0" smtClean="0"/>
              <a:t>IBM's </a:t>
            </a:r>
            <a:r>
              <a:rPr lang="en-US" dirty="0"/>
              <a:t>Power initiative and in general non-x86 FPGA/CPU hybrids including </a:t>
            </a:r>
            <a:r>
              <a:rPr lang="en-US" dirty="0" err="1"/>
              <a:t>OpenCL</a:t>
            </a:r>
            <a:r>
              <a:rPr lang="en-US" dirty="0"/>
              <a:t> for FPGAs</a:t>
            </a:r>
          </a:p>
        </p:txBody>
      </p:sp>
    </p:spTree>
    <p:extLst>
      <p:ext uri="{BB962C8B-B14F-4D97-AF65-F5344CB8AC3E}">
        <p14:creationId xmlns:p14="http://schemas.microsoft.com/office/powerpoint/2010/main" val="2550627516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04 at 11.57.19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599"/>
            <a:ext cx="8909724" cy="5562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62799" y="1066800"/>
            <a:ext cx="1969911" cy="1323439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Timing is tight.</a:t>
            </a:r>
          </a:p>
          <a:p>
            <a:r>
              <a:rPr lang="en-US" sz="2000" dirty="0" smtClean="0"/>
              <a:t>Speakers are asked to keep to their times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019809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smith_lhcstart_dis08_apr08_v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00040"/>
      </a:hlink>
      <a:folHlink>
        <a:srgbClr val="FF0080"/>
      </a:folHlink>
    </a:clrScheme>
    <a:fontScheme name="smith_lhcstart_dis08_apr08_v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800040"/>
            </a:solidFill>
            <a:effectLst/>
            <a:latin typeface="Arial" charset="0"/>
            <a:ea typeface="ＭＳ Ｐゴシック" charset="0"/>
            <a:cs typeface="Geneva" charset="0"/>
          </a:defRPr>
        </a:defPPr>
      </a:lstStyle>
    </a:lnDef>
  </a:objectDefaults>
  <a:extraClrSchemeLst>
    <a:extraClrScheme>
      <a:clrScheme name="smith_lhcstart_dis08_apr08_v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ith_lhcstart_dis08_apr08_v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ith_lhcstart_dis08_apr08_v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Orchid:Users:wsmith:Documents:Documents-ws:Wesley:Conferences:DIS08:smith_lhcstart_dis08_apr08_v5.ppt</Template>
  <TotalTime>461</TotalTime>
  <Words>185</Words>
  <Application>Microsoft Macintosh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smith_lhcstart_dis08_apr08_v5</vt:lpstr>
      <vt:lpstr>       ECFA - TOOC</vt:lpstr>
      <vt:lpstr>ECFA TOOC Membership</vt:lpstr>
      <vt:lpstr>Identified Topics: L1/L0 Trigger</vt:lpstr>
      <vt:lpstr>Agenda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LHC Startup</dc:title>
  <dc:creator>Wesley H. Smith</dc:creator>
  <cp:lastModifiedBy>Wesley Smith</cp:lastModifiedBy>
  <cp:revision>62</cp:revision>
  <dcterms:created xsi:type="dcterms:W3CDTF">2013-05-22T06:27:29Z</dcterms:created>
  <dcterms:modified xsi:type="dcterms:W3CDTF">2014-09-04T09:59:28Z</dcterms:modified>
</cp:coreProperties>
</file>