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93479" r:id="rId4"/>
  </p:sldMasterIdLst>
  <p:notesMasterIdLst>
    <p:notesMasterId r:id="rId29"/>
  </p:notesMasterIdLst>
  <p:handoutMasterIdLst>
    <p:handoutMasterId r:id="rId30"/>
  </p:handoutMasterIdLst>
  <p:sldIdLst>
    <p:sldId id="256" r:id="rId5"/>
    <p:sldId id="298" r:id="rId6"/>
    <p:sldId id="301" r:id="rId7"/>
    <p:sldId id="302" r:id="rId8"/>
    <p:sldId id="299" r:id="rId9"/>
    <p:sldId id="306" r:id="rId10"/>
    <p:sldId id="281" r:id="rId11"/>
    <p:sldId id="307" r:id="rId12"/>
    <p:sldId id="308" r:id="rId13"/>
    <p:sldId id="311" r:id="rId14"/>
    <p:sldId id="342" r:id="rId15"/>
    <p:sldId id="313" r:id="rId16"/>
    <p:sldId id="314" r:id="rId17"/>
    <p:sldId id="316" r:id="rId18"/>
    <p:sldId id="330" r:id="rId19"/>
    <p:sldId id="286" r:id="rId20"/>
    <p:sldId id="269" r:id="rId21"/>
    <p:sldId id="336" r:id="rId22"/>
    <p:sldId id="333" r:id="rId23"/>
    <p:sldId id="338" r:id="rId24"/>
    <p:sldId id="339" r:id="rId25"/>
    <p:sldId id="340" r:id="rId26"/>
    <p:sldId id="273" r:id="rId27"/>
    <p:sldId id="305" r:id="rId28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  <p15:guide id="3" orient="horz" pos="408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2597" autoAdjust="0"/>
    <p:restoredTop sz="94673" autoAdjust="0"/>
  </p:normalViewPr>
  <p:slideViewPr>
    <p:cSldViewPr snapToGrid="0" snapToObjects="1">
      <p:cViewPr varScale="1">
        <p:scale>
          <a:sx n="152" d="100"/>
          <a:sy n="152" d="100"/>
        </p:scale>
        <p:origin x="1908" y="132"/>
      </p:cViewPr>
      <p:guideLst>
        <p:guide orient="horz" pos="2160"/>
        <p:guide pos="2880"/>
        <p:guide orient="horz" pos="408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1728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slide" Target="slides/slide22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34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33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notesMaster" Target="notesMasters/notes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slide" Target="slides/slide24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slide" Target="slides/slide23.xml"/><Relationship Id="rId30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C04340-A823-F847-9A64-5CE827D27A95}" type="datetime1">
              <a:rPr lang="fr-CH" smtClean="0"/>
              <a:pPr/>
              <a:t>04.09.2014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B88BA4-820C-1F41-B1C6-33FCFCE27015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17727794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020894D-6BA4-834C-9315-28D496F075A1}" type="datetime1">
              <a:rPr lang="fr-CH" smtClean="0"/>
              <a:pPr/>
              <a:t>04.09.2014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fr-FR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fr-CH" smtClean="0"/>
              <a:t>Cliquez pour modifier les styles du texte du masque</a:t>
            </a:r>
          </a:p>
          <a:p>
            <a:pPr lvl="1"/>
            <a:r>
              <a:rPr lang="fr-CH" smtClean="0"/>
              <a:t>Deuxième niveau</a:t>
            </a:r>
          </a:p>
          <a:p>
            <a:pPr lvl="2"/>
            <a:r>
              <a:rPr lang="fr-CH" smtClean="0"/>
              <a:t>Troisième niveau</a:t>
            </a:r>
          </a:p>
          <a:p>
            <a:pPr lvl="3"/>
            <a:r>
              <a:rPr lang="fr-CH" smtClean="0"/>
              <a:t>Quatrième niveau</a:t>
            </a:r>
          </a:p>
          <a:p>
            <a:pPr lvl="4"/>
            <a:r>
              <a:rPr lang="fr-CH" smtClean="0"/>
              <a:t>Cinquième niveau</a:t>
            </a:r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BB179DC-8756-8245-8B47-59551A7A4C7E}" type="slidenum">
              <a:rPr lang="fr-FR" smtClean="0"/>
              <a:pPr/>
              <a:t>‹#›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2205125559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363608265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BB179DC-8756-8245-8B47-59551A7A4C7E}" type="slidenum">
              <a:rPr lang="fr-FR" smtClean="0"/>
              <a:pPr/>
              <a:t>10</a:t>
            </a:fld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6895624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e de titre">
    <p:bg>
      <p:bgPr>
        <a:blipFill dpi="0" rotWithShape="1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re 6"/>
          <p:cNvSpPr>
            <a:spLocks noGrp="1"/>
          </p:cNvSpPr>
          <p:nvPr>
            <p:ph type="title" hasCustomPrompt="1"/>
          </p:nvPr>
        </p:nvSpPr>
        <p:spPr>
          <a:xfrm>
            <a:off x="596368" y="3188772"/>
            <a:ext cx="8229600" cy="1143000"/>
          </a:xfrm>
        </p:spPr>
        <p:txBody>
          <a:bodyPr>
            <a:normAutofit/>
          </a:bodyPr>
          <a:lstStyle>
            <a:lvl1pPr algn="l">
              <a:defRPr sz="3500" b="1"/>
            </a:lvl1pPr>
          </a:lstStyle>
          <a:p>
            <a:r>
              <a:rPr lang="fr-CH" dirty="0" smtClean="0"/>
              <a:t>YOUR TITLE</a:t>
            </a:r>
            <a:br>
              <a:rPr lang="fr-CH" dirty="0" smtClean="0"/>
            </a:br>
            <a:r>
              <a:rPr lang="fr-CH" dirty="0" smtClean="0"/>
              <a:t>HERE</a:t>
            </a:r>
            <a:endParaRPr lang="fr-FR" dirty="0"/>
          </a:p>
        </p:txBody>
      </p:sp>
      <p:sp>
        <p:nvSpPr>
          <p:cNvPr id="3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4456323" y="6614556"/>
            <a:ext cx="4687677" cy="2434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8585522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re et contenu PV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rmAutofit/>
          </a:bodyPr>
          <a:lstStyle>
            <a:lvl1pPr marL="285750" indent="-285750">
              <a:lnSpc>
                <a:spcPct val="150000"/>
              </a:lnSpc>
              <a:buFont typeface="Arial" panose="020B0604020202020204" pitchFamily="34" charset="0"/>
              <a:buChar char="•"/>
              <a:defRPr sz="2800" baseline="0"/>
            </a:lvl1pPr>
          </a:lstStyle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87418" y="6634716"/>
            <a:ext cx="484382" cy="2411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628379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re et contenu pvv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487418" y="6634716"/>
            <a:ext cx="484382" cy="2411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934131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1607687"/>
            <a:ext cx="7794315" cy="4420051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20000"/>
              </a:lnSpc>
              <a:buNone/>
              <a:defRPr sz="20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613451"/>
            <a:ext cx="484382" cy="24454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859426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4" name="Espace réservé du contenu 23"/>
          <p:cNvSpPr>
            <a:spLocks noGrp="1"/>
          </p:cNvSpPr>
          <p:nvPr>
            <p:ph sz="quarter" idx="10" hasCustomPrompt="1"/>
          </p:nvPr>
        </p:nvSpPr>
        <p:spPr>
          <a:xfrm>
            <a:off x="634258" y="1219343"/>
            <a:ext cx="7211534" cy="399656"/>
          </a:xfrm>
        </p:spPr>
        <p:txBody>
          <a:bodyPr>
            <a:normAutofit/>
          </a:bodyPr>
          <a:lstStyle>
            <a:lvl1pPr marL="0" indent="0">
              <a:buNone/>
              <a:defRPr sz="1800" b="1"/>
            </a:lvl1pPr>
          </a:lstStyle>
          <a:p>
            <a:pPr lvl="0"/>
            <a:r>
              <a:rPr lang="fr-CH" dirty="0" smtClean="0"/>
              <a:t>YOUR SUBTITLE HERE IF NEEDED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2027238"/>
            <a:ext cx="7794315" cy="4000500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50000"/>
              </a:lnSpc>
              <a:buNone/>
              <a:defRPr sz="13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202482" y="6356350"/>
            <a:ext cx="507821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O2 Project | Thorsten Kollegger | LHCC Referee Meeting, CERN | 02.12.2013 </a:t>
            </a:r>
            <a:endParaRPr lang="en-US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9955874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1607687"/>
            <a:ext cx="7794315" cy="4420051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20000"/>
              </a:lnSpc>
              <a:buNone/>
              <a:defRPr sz="20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56513" y="6356350"/>
            <a:ext cx="6524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O2 Project | Pierre VANDE VYVRE | WUT, Warsaw | 11.03.2014 </a:t>
            </a:r>
            <a:endParaRPr lang="en-US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5786664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1607687"/>
            <a:ext cx="7794315" cy="4420051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20000"/>
              </a:lnSpc>
              <a:buNone/>
              <a:defRPr sz="20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56513" y="6356350"/>
            <a:ext cx="6524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O2 Project | Thorsten Kollegger | LHCC Referee Meeting, CERN | 02.12.2013 </a:t>
            </a:r>
            <a:endParaRPr lang="en-US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183229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Espace réservé du titre 1"/>
          <p:cNvSpPr>
            <a:spLocks noGrp="1"/>
          </p:cNvSpPr>
          <p:nvPr>
            <p:ph type="title" hasCustomPrompt="1"/>
          </p:nvPr>
        </p:nvSpPr>
        <p:spPr>
          <a:xfrm>
            <a:off x="634257" y="850257"/>
            <a:ext cx="7211567" cy="612409"/>
          </a:xfrm>
          <a:prstGeom prst="rect">
            <a:avLst/>
          </a:prstGeom>
        </p:spPr>
        <p:txBody>
          <a:bodyPr vert="horz" lIns="91440" tIns="0" rIns="91440" bIns="0" rtlCol="0" anchor="t" anchorCtr="0">
            <a:normAutofit/>
          </a:bodyPr>
          <a:lstStyle>
            <a:lvl1pPr algn="l">
              <a:defRPr sz="2300" b="1" baseline="0"/>
            </a:lvl1pPr>
          </a:lstStyle>
          <a:p>
            <a:r>
              <a:rPr lang="fr-CH" dirty="0" smtClean="0"/>
              <a:t>YOUR TITLE HERE</a:t>
            </a:r>
            <a:endParaRPr lang="fr-FR" dirty="0"/>
          </a:p>
        </p:txBody>
      </p:sp>
      <p:sp>
        <p:nvSpPr>
          <p:cNvPr id="26" name="Espace réservé du contenu 25"/>
          <p:cNvSpPr>
            <a:spLocks noGrp="1"/>
          </p:cNvSpPr>
          <p:nvPr>
            <p:ph sz="quarter" idx="11" hasCustomPrompt="1"/>
          </p:nvPr>
        </p:nvSpPr>
        <p:spPr>
          <a:xfrm>
            <a:off x="634257" y="1607687"/>
            <a:ext cx="7794315" cy="4420051"/>
          </a:xfrm>
        </p:spPr>
        <p:txBody>
          <a:bodyPr lIns="108000" tIns="0" rIns="108000" bIns="0">
            <a:noAutofit/>
          </a:bodyPr>
          <a:lstStyle>
            <a:lvl1pPr marL="0" indent="0">
              <a:lnSpc>
                <a:spcPct val="120000"/>
              </a:lnSpc>
              <a:buNone/>
              <a:defRPr sz="2000" baseline="0"/>
            </a:lvl1pPr>
          </a:lstStyle>
          <a:p>
            <a:pPr lvl="0"/>
            <a:r>
              <a:rPr lang="fr-FR" dirty="0" err="1" smtClean="0"/>
              <a:t>Your</a:t>
            </a:r>
            <a:r>
              <a:rPr lang="fr-FR" dirty="0" smtClean="0"/>
              <a:t> </a:t>
            </a:r>
            <a:r>
              <a:rPr lang="fr-FR" dirty="0" err="1" smtClean="0"/>
              <a:t>text</a:t>
            </a:r>
            <a:r>
              <a:rPr lang="fr-FR" dirty="0" smtClean="0"/>
              <a:t> </a:t>
            </a:r>
            <a:r>
              <a:rPr lang="fr-FR" dirty="0" err="1" smtClean="0"/>
              <a:t>here</a:t>
            </a:r>
            <a:endParaRPr lang="fr-FR" dirty="0"/>
          </a:p>
        </p:txBody>
      </p:sp>
      <p:sp>
        <p:nvSpPr>
          <p:cNvPr id="28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1756513" y="6356350"/>
            <a:ext cx="652418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O2 Project | Thorsten Kollegger | LHCC Referee Meeting, CERN | 02.12.2013 </a:t>
            </a:r>
            <a:endParaRPr lang="en-US" dirty="0"/>
          </a:p>
        </p:txBody>
      </p:sp>
      <p:sp>
        <p:nvSpPr>
          <p:cNvPr id="29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202418" y="6356350"/>
            <a:ext cx="48438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145477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image" Target="../media/image2.png"/><Relationship Id="rId5" Type="http://schemas.openxmlformats.org/officeDocument/2006/relationships/slideLayout" Target="../slideLayouts/slideLayout5.xml"/><Relationship Id="rId10" Type="http://schemas.openxmlformats.org/officeDocument/2006/relationships/image" Target="../media/image1.png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0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243143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CH" dirty="0" smtClean="0"/>
              <a:t>Cliquez pour modifier les styles du texte du masque</a:t>
            </a:r>
          </a:p>
          <a:p>
            <a:pPr lvl="1"/>
            <a:r>
              <a:rPr lang="fr-CH" dirty="0" smtClean="0"/>
              <a:t>Deuxième niveau</a:t>
            </a:r>
          </a:p>
          <a:p>
            <a:pPr lvl="2"/>
            <a:r>
              <a:rPr lang="fr-CH" dirty="0" smtClean="0"/>
              <a:t>Troisième niveau</a:t>
            </a:r>
          </a:p>
          <a:p>
            <a:pPr lvl="3"/>
            <a:r>
              <a:rPr lang="fr-CH" dirty="0" smtClean="0"/>
              <a:t>Quatrième niveau</a:t>
            </a:r>
          </a:p>
          <a:p>
            <a:pPr lvl="4"/>
            <a:r>
              <a:rPr lang="fr-CH" dirty="0" smtClean="0"/>
              <a:t>Cinquième niveau</a:t>
            </a:r>
            <a:endParaRPr lang="fr-FR" dirty="0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363968" y="6650180"/>
            <a:ext cx="805006" cy="27226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66355A-084C-D24E-9AD2-7E4FC41EA627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7992581" y="513107"/>
            <a:ext cx="18466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endParaRPr lang="en-US" dirty="0"/>
          </a:p>
        </p:txBody>
      </p:sp>
      <p:sp>
        <p:nvSpPr>
          <p:cNvPr id="9" name="Footer Placeholder 4"/>
          <p:cNvSpPr txBox="1">
            <a:spLocks/>
          </p:cNvSpPr>
          <p:nvPr userDrawn="1"/>
        </p:nvSpPr>
        <p:spPr>
          <a:xfrm>
            <a:off x="-14875" y="6614555"/>
            <a:ext cx="5255718" cy="272268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marL="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r>
              <a:rPr lang="en-US" sz="11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ALICE </a:t>
            </a:r>
            <a:r>
              <a:rPr lang="en-US" sz="1100" baseline="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O2 </a:t>
            </a:r>
            <a:r>
              <a:rPr lang="en-US" sz="11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2014 |  Pierre Vande Vyvre</a:t>
            </a:r>
            <a:endParaRPr lang="en-US" sz="1100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CH" dirty="0" smtClean="0"/>
              <a:t>Cliquez et modifiez le titre</a:t>
            </a:r>
            <a:endParaRPr lang="fr-FR" dirty="0"/>
          </a:p>
        </p:txBody>
      </p:sp>
      <p:pic>
        <p:nvPicPr>
          <p:cNvPr id="4" name="Picture 3"/>
          <p:cNvPicPr>
            <a:picLocks noChangeAspect="1"/>
          </p:cNvPicPr>
          <p:nvPr userDrawn="1"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490858" y="381648"/>
            <a:ext cx="605642" cy="7747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947230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93480" r:id="rId1"/>
    <p:sldLayoutId id="2147493481" r:id="rId2"/>
    <p:sldLayoutId id="2147493482" r:id="rId3"/>
    <p:sldLayoutId id="2147493483" r:id="rId4"/>
    <p:sldLayoutId id="2147493484" r:id="rId5"/>
    <p:sldLayoutId id="2147493486" r:id="rId6"/>
    <p:sldLayoutId id="2147493499" r:id="rId7"/>
    <p:sldLayoutId id="2147493502" r:id="rId8"/>
  </p:sldLayoutIdLst>
  <p:timing>
    <p:tnLst>
      <p:par>
        <p:cTn id="1" dur="indefinite" restart="never" nodeType="tmRoot"/>
      </p:par>
    </p:tnLst>
  </p:timing>
  <p:hf hdr="0" ftr="0" dt="0"/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2.jpeg"/><Relationship Id="rId3" Type="http://schemas.openxmlformats.org/officeDocument/2006/relationships/image" Target="../media/image27.JPG"/><Relationship Id="rId7" Type="http://schemas.openxmlformats.org/officeDocument/2006/relationships/image" Target="../media/image31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0.jpeg"/><Relationship Id="rId5" Type="http://schemas.openxmlformats.org/officeDocument/2006/relationships/image" Target="../media/image29.JPG"/><Relationship Id="rId4" Type="http://schemas.openxmlformats.org/officeDocument/2006/relationships/image" Target="../media/image28.jp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jpg"/><Relationship Id="rId3" Type="http://schemas.openxmlformats.org/officeDocument/2006/relationships/image" Target="../media/image35.jpg"/><Relationship Id="rId7" Type="http://schemas.openxmlformats.org/officeDocument/2006/relationships/image" Target="../media/image39.jpeg"/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38.jpeg"/><Relationship Id="rId5" Type="http://schemas.openxmlformats.org/officeDocument/2006/relationships/image" Target="../media/image37.jpeg"/><Relationship Id="rId4" Type="http://schemas.openxmlformats.org/officeDocument/2006/relationships/image" Target="../media/image36.jpeg"/><Relationship Id="rId9" Type="http://schemas.openxmlformats.org/officeDocument/2006/relationships/image" Target="../media/image41.gi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2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png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0" y="2295331"/>
            <a:ext cx="9144000" cy="3209987"/>
          </a:xfrm>
        </p:spPr>
        <p:txBody>
          <a:bodyPr>
            <a:noAutofit/>
          </a:bodyPr>
          <a:lstStyle/>
          <a:p>
            <a:pPr algn="r">
              <a:lnSpc>
                <a:spcPct val="80000"/>
              </a:lnSpc>
            </a:pPr>
            <a:r>
              <a:rPr lang="en-US" sz="3600" dirty="0" smtClean="0"/>
              <a:t>O</a:t>
            </a:r>
            <a:r>
              <a:rPr lang="en-US" sz="3600" baseline="30000" dirty="0" smtClean="0"/>
              <a:t>2</a:t>
            </a:r>
            <a:r>
              <a:rPr lang="en-US" sz="3600" dirty="0" smtClean="0"/>
              <a:t> Project :Upgrade </a:t>
            </a:r>
            <a:r>
              <a:rPr lang="en-US" sz="3600" dirty="0"/>
              <a:t>of 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>the </a:t>
            </a:r>
            <a:r>
              <a:rPr lang="en-US" sz="3600" dirty="0"/>
              <a:t>online and offline computing</a:t>
            </a: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US" sz="3600" dirty="0" smtClean="0"/>
              <a:t/>
            </a:r>
            <a:br>
              <a:rPr lang="en-US" sz="3600" dirty="0" smtClean="0"/>
            </a:br>
            <a:r>
              <a:rPr lang="en-GB" sz="2400" b="0" dirty="0" smtClean="0"/>
              <a:t>ECFA </a:t>
            </a:r>
            <a:r>
              <a:rPr lang="en-GB" sz="2400" b="0" dirty="0"/>
              <a:t>HL-LHC Workshop</a:t>
            </a:r>
            <a:br>
              <a:rPr lang="en-GB" sz="2400" b="0" dirty="0"/>
            </a:br>
            <a:r>
              <a:rPr lang="en-GB" sz="2400" b="0" dirty="0"/>
              <a:t>PG7: Trigger, Online, Offline </a:t>
            </a:r>
            <a:r>
              <a:rPr lang="en-GB" sz="2400" b="0"/>
              <a:t>and </a:t>
            </a:r>
            <a:r>
              <a:rPr lang="en-GB" sz="2400" b="0" smtClean="0"/>
              <a:t>Computing</a:t>
            </a:r>
            <a:r>
              <a:rPr lang="en-GB" sz="2400" b="0" dirty="0" smtClean="0"/>
              <a:t/>
            </a:r>
            <a:br>
              <a:rPr lang="en-GB" sz="2400" b="0" dirty="0" smtClean="0"/>
            </a:br>
            <a:r>
              <a:rPr lang="en-GB" sz="2400" b="0" dirty="0"/>
              <a:t/>
            </a:r>
            <a:br>
              <a:rPr lang="en-GB" sz="2400" b="0" dirty="0"/>
            </a:br>
            <a:r>
              <a:rPr lang="en-US" sz="2400" b="0" dirty="0"/>
              <a:t>Pierre VANDE </a:t>
            </a:r>
            <a:r>
              <a:rPr lang="en-US" sz="2400" b="0" dirty="0" smtClean="0"/>
              <a:t>VYVRE for </a:t>
            </a:r>
            <a:r>
              <a:rPr lang="en-US" sz="2400" b="0" dirty="0"/>
              <a:t>the O</a:t>
            </a:r>
            <a:r>
              <a:rPr lang="en-US" sz="2400" b="0" baseline="30000" dirty="0"/>
              <a:t>2</a:t>
            </a:r>
            <a:r>
              <a:rPr lang="en-US" sz="2400" b="0" dirty="0"/>
              <a:t> </a:t>
            </a:r>
            <a:r>
              <a:rPr lang="en-US" sz="2400" b="0" dirty="0" smtClean="0"/>
              <a:t>project</a:t>
            </a:r>
            <a:r>
              <a:rPr lang="en-US" sz="2400" b="0" dirty="0" smtClean="0"/>
              <a:t/>
            </a:r>
            <a:br>
              <a:rPr lang="en-US" sz="2400" b="0" dirty="0" smtClean="0"/>
            </a:br>
            <a:endParaRPr lang="en-US" sz="3200" b="0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AutoShape 6" descr="data:image/jpeg;base64,/9j/4AAQSkZJRgABAQAAAQABAAD/2wCEAAkGBxQSEhUUExQWFBUWFxwbGRgYGBsgGhkYHBweHSEaHSAYKCghHSAmHBofIjIhJSorLi4uHB8zODMsNygtLisBCgoKDg0OGxAQGzckICYsLCw0LCwtNCwsLCwvNC8sLDQsLCw0LCwvLCwvLCwsLCwsLCwsLCwsLCwsLCwsLCwsLP/AABEIAIIBhAMBEQACEQEDEQH/xAAbAAEAAgMBAQAAAAAAAAAAAAAABQYDBAcCAf/EAEkQAAIBAwIDBAcFBQQIBgMBAAECAwAEERIhBQYxEyJBURQWUlNhcZEyNIGj0gcjQoKyQ6GxsyRzkqLB0eHxFTNiY3LTg5PwRP/EABoBAQADAQEBAAAAAAAAAAAAAAABAgMEBQb/xAAzEQACAQICBwcDBAMBAAAAAAAAAQIDEQRSEhMVITGRoQU0QVGBsdEUYfAiMnHBQuHxI//aAAwDAQACEQMRAD8A6Byxy9bzWySSR6nYtk63GcOw8DjoK8XA4GhVoRnON27+L8z3Mfj8RSxEoQlZK26y8kSvqjae6/Mk/VXVszDZerOPauLz9F8D1RtPdfmSfqpszDZerG1cXn6L4Hqjae6/Mk/VTZmGy9WNq4vP0XwPVG090f8A9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FE5jgWG5kjjyqKVwMk9UUnqc9TXz+NgqNaUIbkfS9nTdfDqdTe9/gvMvfJP3OL+f8AzGr6Dszu0fX3Pmu1e9z9PZE5XoHnnl2AGScAeJoCr8Y5wSMlI1Z2GM6QMgE4B8sE4/vrCddJ2RrGk3xK/ec63AViIpe6rnu9mx7rBemfM5AGSQarGs7lnSSK9xH9ptxHK6LOg0nBEkcgcNgZDBYmAwcjZiNupq+tfkUcFfiYR+1G88JIW/8AxT//AE01r8vb5I0fuej+1O9HuT847j/6RTXfbqvkaB7H7Vr7wS3/ABgu/wDgopro/jXyNAnuXv2h3UrAS28ZB8VSZPA++GPLx8+u1HWX40NA6aK2KH2gFAKAUAoBQCgFAKAUAoBQCgFAKAUAoBQCgFAKAUAoBQCgFAKAUBVeLc6rbgvJbXCwrP2BkIUd7ONaqW1NHn+IDfwBrSNJy3J77XKuRaqzLCgFAa1xMdwvh1Pl8BQEFxaCbSWRZZPgjDP4amX+6gIXlzm/vYdmePVpbWCJIm6d4NhhjxB/D4gdAFAKA5Zzl99m+a/0LXyXafeZeh9l2R3SPr7l35J+5xfz/wCY1e72Z3aPr7nzvave5+nsicr0Dzytc4cQKqI1OC3UjfHzUdR4746fOsK07I1pRuznMys2w2G/j1JxqO++CRnTnFeTUr3e5/7OxQMAsSN8AY8v+lZKbb3FreJszCUA4c6thsmo5ZwqkttkHcdc5wD411Klf9zMXJeBEXL3BP7u6Qbt3X1IwAYgZDDfpvjbOdzWqoU1xMnUaPIsrsnHpb58lgkI/wBoqBVtCll6ldZIsnLcXEISAhncEjU5iGk753JcnGNsBfE/OtIWjujEq5aXE6tYFuzTtPt6Rq2xvjfbwrsXAzNipAoBQCgKv+0PjElvbKtu2m4uJo4ITjOHdt2wdtlDdds4rahGMpfq4LeyGRvJ/H55LC7Wd9V3ZvPG76VGpkyyOFAxjGw230+NTWpxU048HYJ7iS5E4nLccLgnlfXK0bFmwBkgsAcKAPAeFVrRUajignuKbY863jcKsNDq97fTPEsrquEAlZS+lRpOkaRjHx36HodCCqSv+1K5F9xY7qxv7K2u5n4gbkJaSsuqGNWSdVLK6ldiux7rA+HXesU4TlFaNt5O8jf2d8TkuvR5JOLiaRkLyWgSDPQjB0AONJIP4VbEQUW4qNvuQiZ/aJxia29A7F9Ha30MUmynVG2cr3gcZx1G9Z0YKV7+RLZA80f+IwX1pAnEnCXkkv8AYQ/ulQBgBkd77WN/KtqerdOUnHhbxIfE+c08YuLW5s7Se/aCF4nZ7zsow0smo4Q5BSMAad8eO/WlOEZxclG78gy/8ARxAgknFy2Ce2CqokUklThO79nAyNjjPjXLK13ZWLFe/Z5xia5N/wBs+vsb6aKPZRpjXGF7oGceZ3rWtBR0beKIRFcs88GKxnub53kVL54QyquUTKhchdOVXJJO5+dXnQvNRh5JkJ7ic4PzzDPcNbtFcW0gjMq9vHo7SIdXXcn44IB6+RxnKjJR0uJNzUt/2ixu9uq2l5pumKwSdnHocDq+76guO9uAcb4qXQaTd+HEXNiy58hlu3tI4LlpI5WjkYR5jj09HZgThWIIXx7pyBtk6ElFSb4i4h57j7WGOW2u7dbh9EUk0aqjOeikaiylvAMoPyqFRbi2ne28XNLmjnyJPS4I47l2hiYSTxJmOF2Q6dTA6gQepA2/A4tToN6LbW8NjgPNYgsOHiQTXNzcxDRGnelkKrlnJcgYA3LMaVKV6krbkmE9xYuW+YY71HZFeNo5DHJHIAHjdeoIBIOxBBBI/vrKpTcHvJRFcb57S1MjS2t2IInCPcdkoiBJC6hqYMy5ONQUjPTNXhRcuDVyLmTjnPENtcC27K4mmaESosMYfWpYrgb7EBSxJwMDrnakKMpR0uCFzGv7QbX0H00iUL2nZdkVHbGbOOyC5wW8evSp+nlp6H5YXIbgfMUlzxzTi5gQWBLW8wK4kEw7+gEoSUYYYZ228CKvKlGNG/F34kX3nnj3EJLzjUfDhI8dvFEZJhG7I0rachSyEMFGpNgfFvhhCKjSc/Eq98rGG4uZOG8atoI5JGtbtcGKSR3CSZYZQyEld9O2cbt8MSkqlJyfFC+jKxk5k472l2e1sr6aG1bMMcdq5Sacf2rMdiqnZQNurb90CsIWjuau/uS3vOkiucufaA1b/iEUC65XVF82PX4DzPwFVlJR4svTpTqO0Fcjbm+ZImdI2mfqI1IBYk9MnYefyFJOyuiacFKejJ2XmQN5zxcQDXccNmjj8XWRXx88DA/EisnVkt7iehT7Po1Xo0qyb8mmvki+OPDcmO+tvszBkkBGDqTGNQ9oDb5AY2rWMlJXRxYjDzoVHTqLei78p3JktYyeqgqf5Tgf3YqxgS9Acs5y++zfNf6Fr5LtPvMvQ+y7I7pH19y78k/c4v5/8xq93szu0fX3Pne1e9z9PZE5XoHnlN5jj1ykHw6ZC7Z8seGB47715WPqaMWduHhcilsR/wD3/SvE0zt0TIthk7bHw+11zgdD0rrwm9uRhXdkZ05aB69PIdB8gBt9avLENvccRutw5IVBdtIyFBIycnOAM6j5nAqI1Kk3oxJsa54pBEQRqbBz1wDjzz/xFdFGE41E5lXwJ+34w8ukxW8hRsHW5VRg+IBOT9Pxr1FVm5WUHbz/ADeS6UVC7mr+Xz4G3Ydt3u10/wDp0/8AH/ua6paP+Jyw07vSN2qGgoBQCgKNzTy7cX3Ebc6pILa3id1midAxuHIXSFbJ2QZ1FcdRnet6dWMKb8W/YhreR9lyldWl7d9m0lzBd2hDyyvHrFwoYIGxpJGk4yF/i3Oxq0q0Z00uDT6EW3mTkL/xK3t4bKfh3Zxojq1x6TE2NmYfu1yd2IXrtnNK7pyk5xlx8LBX4ETZ8j3q8KsAirHe2MzyrG7KVYGVm0FkJXcaT1x1Bx4afUQdSV+EkLbiyT3PEb22u4ZrFbUPaSombhHZ5nTSoGjZV3OSx8vjWK1cJxad9/kTvNXkFLy3S2t5uFiIImh7nt4CRgHfSmWOSAMZ8amu4SblGXpYIkf2h8GmufQexTX2N9DLJ3lGmNc5bvEZxnoMn4VSjUUL38VYNDmzg803EeGTRpqjt3mMralGgMqhdiQTkg9AamnUUacovi7B8TJzhLckmIcNj4hbugO8sakSAnZll8OhDLuN6ilorfpWYZ6/ZnwCWxsI4JiNYZ2KqSVTUxOgE9cePxJ69anEVFUm5RCVkQNlZ8Q4bPeC3sxew3M7TxsJ0jKO/VHEnUfEeXx2u3TqRjd2aViLNELzFwCay4GEkKG4kvElfGdAkeQYHngYGcfGtqc4zrX8LW6ENWRK3dveS3j395AlnDZ2cwXMglEjsramwm5QDJ0kA9PEnTkpQjDQi7tskr3J03ov/hctzbyukmmK2f0wSCN5RjWsGkFQQd+82np1wK1qrSc1F9Ai+8qcGuIG4mWURme6kkhYlWBUrhWIUnAz4HB+Fc1ScZKK8lYlbilw8qX8jWDS28xlgu4pLiaW8Dh1D5LRxlyoAUZ2Ct0ADb431tNaVnuastxFmTD8I4hby8RhgtkmivneRJ2lVVjMikMHX7Rx4YH47nFNOnJQcna24WNS75NuRFwuQwNM1tAYp4EuOyk7wG6SIwGx6jVvsPlZV4vTV7X3ixcuR+FiFJW9Ea0MkmSr3Bmd8KAHZizaT1GkMemfHA5qs3LxuSihc08q8Rulvo3hlnkkmLW8vpemBYAVZYxDqA190r3lxk51bZPTTq04OMk+C8vEi1y4W/BJxxiO5KfuV4cIS+pf/NEurTjOrpvnGPjWLqR1Wh43uTbeViTk699Ek0xDt4uLNeRxs6YljHQagSFzn+LHT4it9fDT+2jYixO8Dsb2Xiwvri2FvGbNoQvao7KRKGGvT4tlj3cgADJztWU5QjT0Iu++5Nt9zV5g4XNa8Zj4jHDJPBJH2cwiUtIhxp1aB3mGyHug/Zb4ZmM1Kk4N2ZRpqVw/DpeI8Xt7rspIrW0TZpkZGlk3PdR8OACRuQPsnzFFJQpON97JteVzo9cxcUBiupdCM2M6VJwPHAziqydk2WitKSRzfg19a3M7TX8qlhjs0k2jHjnfunG2Afnudx5eFqwnJzqvf4fY+ixmFxFGmqeHi9Hxa4v+fGxu2/NlvCx1TIQjEZU6tS+BGnOdjXoPEU1/keXT7KxdThTfru9yH5l50l4gDaWMLkSbMxHeZfEY6Ip8WY9PKuedd1P0wR7OF7Jhg7V8VJK3Bff+39kTVny36Fw8RuQz5eRyOgcqBgfAAAfGumlDQjZnido4tYqu5pbuC/j7k7yKv+i583b/AJf4itThLDQHLOcvvs3zX+ha+S7T7zL0PsuyO6R9fcu/JX3OL+f/ADGr3ezO7R9fc+d7V73P09kTea9A88r15aFpGwNvlgdSfHr16j415eNwtWrupq/D+zopYqlTX6mYHiRB35FX8a56fYdeX73YrPtWmt0U2fIpkzlA7fHGlNt+p69Oma66WCwtBOMql2/Iwliq9b9sLIzy8PuZCSbgRoeixpk4/wDm2P8ACvMnh05uzdj0KdelCCvTvL7vdyMcvKsLKe0eVzj7byHI+nd/uq9OhGMk7Xf3JljarVo2S+ySNKabhtqPso7eH8bHzwX2z8AfwrpvOTucZHcV/aIyjuRrGPBpDudv4UA1Z+BFdirTe5IrZGflTjdw2q4uZAkB/il7gPloXOB/ifIbVrHSjvkxYlOF89W1zOIodTg9JMEBvio6lR4scDcYz4WjUu7WDjYs5lGdORnrjO+PlWpU95oDDDdI5YI6sUOlgpBKt1w2Ohx4GlrAzUAoDx2ozpyM4zjO+POgCyqc4IONjv0I8/KgPqOCMg5HmKA9UBgtr2OQuI3VzGxR9LA6XGCVbHQgEbHzo9wMxNAYbK8jmQSROsiN9l0YFTg42I2O4xUtNOzBnqAKA1eIcPinXRNGsi5DaWGRqByDv4g1Kk09wPfao+pMqx6MuQdvIj/nUb0CJ4fy5YQTaobe2jmG4KogcZ8sbjbyq7nNreyNxNGQAgEgE9Bnc48vOqEiSULuxA+Zx/jQHugNa64hFFjtJEjz01uq5+WTUpN8CLmdHBAIOQehHQ1BJja7QHBdQR4ahU2ZF0ekmU7Ag7Z2Ph5/KoJPqyA5wQcHBx4HyoAkqsMggjzB2oD4J127w36bjf5edAencAZJAHmelAfDKMasjHnnb60+wBlAxuN+m/X5edBc8+kJnTqXPlkZ+lLEXIHiPJVpMxZo9JO50Erk/hXJLB0pO9j06Ha2KorRjLd9yJ4h+zO3ZMQs0b5yC3fB+BB8PiDkbdehlYSkvA2l27jGraVv4Rq2HK13bqUjJAbrolIBPn/Cf7q6IxUdyR5lWtUqy0pu7+5I833Ihtkh1FmIAJJJJC4JJJ3O+BVjIlLa6jsbSMSEKVXcH2j3iPick7DegNnlvjS3kPaqpXDlSD8P+YIP40BQecvvs3zX+ha+S7T7zL0PsuyO6R9fctXLdw6WUOhGckvsP9Y3UnYV9D2QovDR0n5+58v23rPqpaH29kboiupOuiIfE6mH4Lt/vV6msprgrnj/AE9SX7mYbvhhBGuVmB6joPjgLv8A71cmKxNSMP8AzsvzidNLCUv8t5lg4eibhQD5+P1O9fI18VXqO1STO6MIR/ajYMX4Hz/71lTm4SUkWbMHpzIcEDzwWwdz4H7OPgSD1617lOrCrG6Zm4kLzHxiQoUQiIHALggle8B0wdjv/Dj4itIWT3jRKBPZTbu5Swhxu8hzM2PH2juPJRjocVMq0L2itJ9CFFsh5eIWsHehj7Zj/wD6Lr7J/wBXHvr+Gz/MVdU6s/3Oy8kT+lG5wnl3iHFmDnUIvCecYUDb/wAqLpjxH2vLK1106Kiijn5HXuUuToLBSUzJK325X3ZuvTyG/Ty8a2SSKXOX8c5gg9Nk4j2o7a3vEjRMMc2cYMcmCBp7zO7deg+Nd8IS0dC25rr4GGlvuXrmDmCeG9QPIbezYRdnMIO0jkdmwySuD+6zkBTsNyc7YrnjBOP3Lt7zXj4z2Q4k2uG2K3qxrIINbMWWP+CPDSyEsQDv+IFHC+j/AAL8SMfni6jt+KZbW9kbdo3khMTssxBKvGehABAOBkEGtFRi3H73Iu7MsHAuLXicTayupIpg1oLlWjjKdme17MxjJYsPHUTnYVnKMdDSXnYsm/Ew81SC04rZ3hwEkhnt5Wz0CqZk/wB5WpTWlBr1Ie53KJw66ltLW9jYky8RtIriMdP3ty5icD4gyofMYroklKSaXB25FeBb4Lm7DXNrZyxW8XDIYkUNHrMrdlq7xJGhcDGRv1OfCsdGKSclxLbz7acy3l7LZxwPFb9vYi4ctHr0kOFIQZGc5A3OwyetHTjFNvwdhdtkbwTjMqX9xaRMsXb8SmZpXXIKRxxkxR+Bkb47AZO52q04JwUn4IhPfYn+GcduPT3gunMGZJBBCYP3c0SqSrJNnd8d4g/EafEZuC0U47yb+ZV+R+J3lracLbtImtrifsOx7M6gGaQ9oZM7tlTsABjHzrWrGDnLzRWF0kSV9zVfei3PEUkhWG3nZBbGPJeNJAhLSZyrnOQAMDbrmqqnDSUHxa4lrvibXFeN37zcRW3mhhjskjkGuLWz6oe00E5AUZDZbBO4xjG8RhBKN/EjSu39i48u8RN1aQTsukzRI5UdAWUEgfDesZx0ZNeRdb0UHhHAbduLwtw6IRQWKulxKmdMsjLpEOonMjL1YnPXffFdDm1San48Clt+4hIrRDw2K/0j01uIhjN/aFjcFNGrrp0baOnwq9/1uPhb+iPC5auO8NSPjvDJV1F5RdaizMdlhAVVB2VRqOwxuxNZQf8A4yX8EtfqRUf2t8aguvS43lUNa6I4IcnU8pkQyykdMLH3Fz/7nmK1w8Wrfe5E2dY4xxxY7GW8jIkRYGlQ+DjRqX8Dt9a5IxvJRNG9xyi+kMCXTlrVp4lgV2uYlklurm4RWY5c5SNA40qo0gI2RgV1RV7cfHh4IzZe/wBn8SpNxCOAj0WO4URBfsK5iQyqmNgO0P2RsCTWNXhG/EvHxIjnblu0PEuG5t4j6RNOZu4P3h7PV3vPfer05y1ct/l7kNb0HM1txmRLK1jlC2MK9mZREqIHbGO62fLFRZOknJ+LH+W4ieF8Za24RxKQ4jmkvp41AOdMspVTggd7TknONwvSruClVilwsQnZO5u/s6vLeGa9sbaQPAYlnhPeG+gRyjvY/iCn8TUVYtpTa38CItb0jT5cH+j8u/62X+h6mSV6n54k+RYv2p8Qh/0S0nfRFcTa5jg/+TD3yvd37z6F+tUoRlvkvAmbXBlXj4isvLt1AW7T0WVYc9NcQmQxtjqAUIH8taaLjWT895Ru8TI8rQS2nDJTlrXiUDwE/wAdq4k0Y8yh7h/CltJOovFdQ9zSJXhPLdpd3HFjdQxvi5x2hGGReyU5Vuq461SU5RULeX9l7XuWD9ld7JNwu3eZi7YddbZyyq7KrHO+SoG561nXSVR2JjwLbWRYj+M8UW3TLEAnp/xPyH/KgOVcU40ZZu0PQEaQfIbjP47n50BKcD4HNxF+1nZhCD16FvNUHgPNv8TkgDpdpbJEipGoVVGAB0FAcy5y++zfNf6Fr5LtPvMvQ+y7I7pH19y78k/c4v5/8xq93szu0fX3Pne1e9z9PZE5XoHnmOZNQxVZK6sSnYi1fQdJ+WwOB8CfD4E18/jMG73X/ToTuZ815TTW5kmvc3CKO9jA8/8ArUwUm7R4llG5zvnDmaSPV6MEijQ6JJShBVyfsjA1NqByMEZ89wa9qhglZOpvZWTsU7hPBLviEuYkZzneef7KnbcLuqeBGdT79MV6lOjZeX8GLmdT5X/ZjbWx7Wf/AEqfxaTdQfgpzn+bbbIArdJLgZtt8S9AVIPLjII338qAi7fly3Sz9CVMW5Rk0ZP2Wznfrkkk565q2slpaXiQkrWNOXkq1bsw3bMkYjAjM8vZt2WNBdNWliNI6jfG+aKo0RZGW75StZFmVkb99KJmIdgwlXADqQcoRpHTFSqkkybI1/Uaz7O4jKSMLkIJi8sjO/ZklSWYls5PXPkOgFNbK6fkRoolRwaL0r0vSe37HsdWTjstevGOn2t89arpO1vAkxcycu29/EIblC6BgwAYqQwBGcrg9GI/GphOUHeIaTMXEeVbWeW3lkjy9tjssMwC4IIyAcMAVBGfKiqSSaXiLIwcY5LtLmV5ZFkDSKEl7OWRBKg2CyCNgHGNt/DbwFTGrKKsiNFG/b8CgSZJkTS8cPYJgkKsWQdIUbdVH0qrm3uZNjTuOULVw4aM9+4FySHYMs4wA6kHK7ADA+NSqkv6Isj3DyrbrOLj967qWZA80rpGz51FEdiqZBI2G2dsU03awsj5BynbJFbQqjaLWQSRDW2VcajknOW+2djR1JNt+ZNka83Itm0rSGN8PJ2rxiWQQvKN9bRA6CcgHpvU62VrEaKIyfkJLi8vZrkExz9iEEcsiEqsel1kCYBUsBtk9PCtNc4xio+FyuhvbLlFbKqCNQFQKFCjYBQMADHTaue74lyu8I5DtLUoYe3QRtqVfSJtGc53QtpPyIrWVaUuP9EaKMickWYnE/ZtkS9sEMj9kJj/AGgjzoDeOcU1s7WGijzxPke1uJu3k7ftN8FbiZdGQAdAVgEyBvjGahVZKOiuA0UyV47waK8ga3nUtE+nUAxBOlgw3XfqoqsZOLuiWkzY4jZpPFJFIMpIjIw81YYP9xopWd0HvKfFydcoNImspR2fZdrPZa5zD0EbsJFDgDA3G+NxWjqp/wDSti5WdokSBIkWNF6KihVHyC7Csrt8SxrX/B4ppYJnUl7dmaM5IwWGk5A2O3nUqTSaXiLH2PhES3LXIU9s8YjY5OCikkDHTqetNJ2sLeJoQ8oWqFSEPduWuQC7Edu4wXwT9B0FWdSXSxGijbveBwyzxXDqe1iV1UhiO7IMMCBsw+fQ71Cm0rImyI6fki0aCCDQ4S2JMWmWRWUnOe8pDHr51KqyTb8yNFG1wrliC3kWVBIZFiMQZ5HchC5kI75PVj18gB0FQ6jaswkjHfco2sxuGdGzdCMTYdgG7IgodjsRgbjrUqrJW+wcUzPxTlu3uJoJ5Y9UtucxsGYY3B3wcMMjODnx8zURqSSaXiTZMj73kOylklkdJCZm1SKJ5QjnAHeRWCnp0xVlWklYjRRYrWBY0VEUIigKqqMBQNgAB0GKzbu7ssZaA5L+0iSVLsq7Eo6hk/8AiNiv4Nk/iKA2eTeTWnxNcArF1VOhk+J8l/vPy6gdPjQKAAAABgAdAB4CgPVAcs5y++zfNf6Fr5LtPvMvQ+y7I7pH19y78k/c4v5/8xq93szu0fX3Pne1e9z9PZE5XoHnigNW8slkG/XGM9dvkdj+NUnBSVmSnYjG4ZINlbHXGDkDPTZunyGP8c8M8Fpf73mqqojrzl+aTI1bHV8NiMaT8Op2xSng3HyL65Hiz5DiyDNuq7CNNlIyGGthhnIIHlnG+rFd0IKKMZTuW23gWNQiKEVRgKoAAHkANhVyhkoBQGnfcNimx2qK+nOM+Gf+1VcUzSnVnT/a7EFFbWhMh9FAijLK0p06dS7EAZ1bHu5x1B+dXdBK3m/Aqu0Kzvvdl4n14uHDTlIxq6AowOzBTkEZXDEA5xjNPp2+ESX2jNf5nmNOHlWYxBVV2RiY2wChwSdtl/8AUdvPFS8PZ2sQu0ptX03xsZJIOHLrJjTEZw5CMQpGc5IGBjByfDbPUVCoXtu4kvtCav8Ar4Hzi1nZ24Qm3Vg7Ad0Dur4yHJ+yuRnHnSFBTvYVO0KsLXk956e34crMhWIMgYtkEBdIDNk9NlIOM9N6Kg2r6I2hNNpz4GvB6AwkYwqqRyaNRRvdo5Y7ZQDXglsYxUvDWtu4lV2lUd3p8GZOJ2lrFIsYs+1YxvJ3AuyoVB+0Rk5cbUhQUouX3tzuWn2hWjK1291zFZNw+R2Tso1wRpJGzqYlmz8O6x2O/dY+FTLDOKvb8vYrHtOcnbTf4rmcQ8OwTojACsxyrDCoFYkg7/ZZT8QQRmq6h5S20J5zxdQWaQPN6MjBZCmFxkntOz6kgDfrnpvUrDpyUfzzIfaNVQc9J/m4+WqWDIrNCqFmZcFc/YbSWymRo1Y7+cbjx2pLDWdrXEe0qjSbk1/ozPbcPA1GNMaio7jd5hnIXA72MHJXIGD5GqqhvtYttCdr6ZguTw1AT2aNjRnQhbaTTpO22DrB+PhmrRwzfh+IpLtOcf8AN/8ATdn4ZZIyq0SAvjHcbGTsAT0BJ2AJ3qipJ+Bo8dVW5zZqxpw1gWVYyBp6K2TrJC4GMtkgjbO4PlVvp3lK7RnnMMgshBHMbZMSPpXoBkkgEsxAAOnqfEgeNWWGTm4+RV9pVdBS0nvNoWvD9fZmOMONiuk5DaNZXI2zoOcA9AcdKpqN17bi20Kl7ae82bPhFlKCUhQ4OCCpBB2OCGwQcEHceIqHSS4ovHG1ZcJkVbvYMZP3CqsTOsjkDShWQxgHB6sQSPIDJxkZ0eFtbdx6mK7TqO/6nu4/YzXqWEaO3YqSsZk0lGXUoxnBYY21DPlkZxUQw2k0reNi0+0qkU3pPzM1tZ2MkiokMbZDnoQQYygI0nf+0H93nVXQsrtFo4+rJ2Umeb7h9vHLHGLIP2hwGBQDIBJzqIOwGamNGEot7txE8fXjJK73mLh62EqauxQMACyBGZhkkDAUZbcEbA4wameH0XwIh2jUkv3M+MllrjVYI2WQrhh5NHLIGx5YiI/H4VP0253Vrf6+SNpVLq0r3/2/6Mjpw5RlkRdyCCjBgVAYgqRqGFIbcdDnpVVh2/AttGec+tBY9skKwxuzMQcDZcIX69DtjYHI1A+NNR+lyaG0amkoqT3kn6uWvuE+lU0I+Rr9XWzMerlr7hPpTQj5D6utmY9XLX3CfSmhHyH1dbMx6uWvuE+lNCPkPq62Zmez4PBE2qOJUbGMgeFFBLgUnXqTVpO6N6rGRpcQ4TDOUMsSSGM5QsASp8cfA4GR0OBmgN2gFAKA5Zzl99m+a/0LXyXafeZeh9l2R3SPr7l35J+5xfz/AOY1e72Z3aPr7nzvave5+nsicr0DzxQCgFAKAUAoBQCgPhoCGm5dRu1XtJBHKSTF3NAdjkuMqWzq3wSVznatVVatu3rxMHQW9X3PwPictxhSuWGUZTpEa7MwYnCKBnIAzj/nTXSCw8Uvz+TFf8qRzK6tJLpZpDpBTA7X7WNSnfO4Y5YZIBwcVMa8k07fiKzw0ZJq/wCMy3/LUcqGNncKzyMcFTvJnIwykbZ2OMjzqI1pRd19uhaeHjKOj/Jl4hwCKY/vNTARGMDOAFb7R28TgZzt3RtURqyjw87kzoRnx8rGKXluN0ZHaRgxYsSRkl4uyPQD+EZ28fpUqtJP887kfTxas/zdY17vlGOVXWSWZu0LFiTHklo0jzjRpBCxjBAyCTg4OKsq8k00uHzcq8LFqzbN/iXBRNIsnayRlUZDoK95HKkg6lJG6jdSD8apCo4q1vvyNJ0VJ3v9jA3LMOMd4Lr1aQRj7v6Pp6Z09nv1znxxtU66X5/N/cq8PDrfpYxjlWLQqZbCyB8hY1LYXSVbs0AZSNjtn49KnXyvcj6aNkvvc25OBo0LQktpaUyHcZ1GXtcdMY1bdOn1quselpfa39F9THRcfvfrc1pOVoWKnfusxAIjZQrsGKAOpwoYbY3GSM4qdfK1in08bp/m8++rahi6yyI5cuGXsxgkFSANGk5DHJIJO2+wprnazQ+nV7p7z2vLkaxPEjOisYyCCCUMQQLp1Aj+zU97OTmjrSctJ/fqT9PFRcV9uh7v+BJLKkrM+U0EDu4yjagdwSpJ2OkjIxnoKiNRxTS+5MqKlJSbMI5aQBAskimNI1VgVyOzLEHdSCTrIORjHgKnXS338b9SPp42VvC3QztwUdgIFkkVRnJHZlmBzkHWpUjfy8BUax6elYl0f0aFzQg5UUM+ZHEerMaK2NP+jrAGLY1awobBzjcHGRWjxDaW78vczWFV3d7v9WNzhXA/R2/dudBZndSEGpyqIPsBQAAmcAbk9aznU01vNKdHQe5mIcrxAsQ0g1szPgr3i0vbAHb+FiQPHDN1zmra+T9PixX6aPP5uLrleOR5HZ5MyK6nddg+nODp1baRgEnGTika8opJLy6CWHjJtt8b9QvLulu0SV+1OvVI2nJEjRajhVAyEhVVxsPEGodW6s1u/wC/I1Ft6e/zJSezDvG5JzGSRjodSld/wNZqTSa8zVwTafkRr8tRlQuuQAKq9VOQrF9wVIOScEEYx8d601rvvM3QVjGnKsQCAPINCqBhgD3UljG4GQcTMcjG4X45l4ibu/zwf9FfpYJJfnl/Z9tOV44wwDOdRcn7A+3GsZ2VQBsgPTqT1o60n+fe5McPFGa34AiSLIHkwraghK6dRj7Mn7OrcfHGfLeqyquSs/zxLRoJSun+cCYrM2FAKAUAoBQCgFAKAUByznL77N81/oWvku0+8y9D7LsjukfX3LvyT9zi/n/zGr3ezO7R9fc+d7V73P09kTlegeeKAUAoBQCgFAKAUAoBQCgFAKAUAoBQGpxHiMcChpDgM6oNie8xwOnx8atCEpu0Sk5qCuzTl5jgWKaUudEEhjkOltnBAIxjJ3YbirqhUclG29q6/gpr4aLlfcnZnt+PwCSaMv34E7SQYOyY1ZHtYBHTPUVGpm0pW3N29Rr4XavwV/QwS80QAxgdq5liEqiOKRz2Z6MQoJG/nVlh573ws7b2lvIeJhuS33V9y8Ddl4pGkPbSExpjP7wFSPgVbfPwxmqKnJy0VvZd1IqOk9yMM3HoVjikyzCYAxqqMzsNOrZQM7LufKpVKbbXkVdeCipeZu212skayKe4yhgSCNiM5IOCPxqjTTszSMk46XgR6cyW5illEgMcT6GYAkattlwO9ksAMZya0dCopKNt73mSxFNxck9yNnhvFI59egtlG0urKVZTjOCGwdwc5qs4Sha/iXp1YzvbwNbiHMUELsjswKBS5CMVjDHCl2UYXPxqYUZyV1/0rOvCDs/bgffWKDtey1HOsR6tDaO1Iz2evGnVjwz8Ou1TqZ6Olb7+g+ohpaNzYtuLxSTPCjhpIwCwHQZOME9M/Dr0qrpzUVJrcyyqxcnFPeha8ViklkhRtTxY1gA4GrOBnoTtuPCjpyjFSa3MRqxlJxT3o3qoaCgFAKAUAoBQCgFAKAUAoBQCgFAKAUByznL77N81/oWvku0+8y9D7LsjukfX3LvyT9zi/n/zGr3ezO7R9fc+d7V73P09kTlegeeKAUAoBQCgFAKAUAoBQCgNLh1+JTKApHZSGM58SADkfWs4T0m15FnG1jdrQqKAUAoCq8c4ddzyCPEZg7eKRZNWCipgspXGWOQcHPj4V1Up04LS8bNczkq06s3o+F0yP4hy7csl3bKiGO6uO17XXjQGZWYFcZJGjAx1zWka8Lwm+MVa3PxMp4eo1KCW6Tvf/R64xyrNLNeSoVVnWMQnPUCNo5EbyDA4+YU+FRTxMYxhF8Fe/PcKmFlKU5Li7W/s8Hl6dZLZuzaQR2aQsI7homEinJ7yEEr8Oh/AVLrwcZK/GV+F9wVCalF24RtxsWG84d21oUaIdoI2CCRtZRyhUHW2STv9rOdzXNCehUvc6pQ06dmt5DXXLshiscoJDbxGOSLXpzqjC5DdDhlFbqvG8/DSd+pzvDycYeNlYk+E8EmWKJLicyAR6JIiqNHJkEd4uus7EDrvp+JrKpUg5NxVt+5/m42pUpqKUnf7EXLy5N6PexIEHbXJdFzs0Xc7ucdwkKQDjb4da2WIjpwk/BW9d5i8PPQnFeLv6Gfg8E1o7Yh7lxcDSgfU0S6O9I7YOrJXOCdh0PQVSpKNRLfvS5k0oypN7uL5HrmOyuJpQvYiS2ABZVkVTK4OQHJ30D2R18/CopThCN7/AKvb/ZatCc52t+n3NX1dn1mMBeza+F12mrcLsTHp66sjGemPpWn1EOPjo6Jn9PP9vhpXJGDgbJdTvEFhje3CIUC919TEkL02zn41k6qdOKe9p39jZUWqkmtyaseOXeASW1w51K0RiRQdOGZgzkk7k5y2Sx+0W+FTVrRnBK2+7K0aEqdRu+6xZ65jrFAKAUAoBQCgFAKAUAoBQCgFAKAUAoDlnOX32b5r/QtfJdp95l6H2XZHdI+vuXfkn7nF/P8A5jV7vZndo+vufO9q97n6eyJyvQPPFAKAUAoBQCgFAKAUAoDDdzhEZzsFBP0qsnZNhEHwWyNu6AuW7SNi2T/aBl+p7xGevdrnpQ1ct74mk5aS4cCxV1GYoBQCgFAKAUAoBQCgFAKA+YoD7QCgFAKAUAoBQEdxvjEVpEZZWwo2AG7M3gqjxJ8v+FVlJRV2bUKE689CC+EvNlcHH+IEauxtYgeiSPJrUE4AbQpAb4fPpg1mp1H4I7XRwUXoucm/NJW9N/AzW/NM0MipfRxxpIcJNEzGMP7D6gCpPgen/BGq/wDIiWDp1IOWGk21xTVnbzVuJbRWx5p9oBQCgFAKAUAoBQCgFAcs5y++zfNf6Fr5LtPvMvQ+y7I7pH19y78k/c4v5/8AMavd7M7tH19z53tXvc/T2ROV6B54oBQCgFAKAUAoBQCgFAQHED6TN6OMhI9Lu3g3/t/iD1+B8q5p/wDpPQ8EaR/StIpP7PLa4u0v5ZJT3b92hQkYSRNRI6DAJdc//HOM7nSrT0l/G8rGVmdH4NxEXEYkAK7kFT1Hln5qQfxFTSqacb2Eo6Lsb1aFRQCgFAaacUhP9ovl1wPqdqxWIpN20i2izbVgdxuK1TTKmOa5RN2ZV+ZA/wAarKpCPFkpNkKvMAedEj7yk4bbc56EfAeP/SuP6zSqqMFuL6u0bsnhXeZn2gFARs3HYEkaKSRY3ABw50hgxwCpbZt9sDcH8Ko5xTszeOGqzhpxjdfbfb+SPuuaNE7wi2nfSCQ6oSjAIrnB6Zw2AM7kEfGrmBCcS53uNuwtJhswYSQMcPoDqch1yM904ByT9oYwQN2bmqbtCwtpuzTSCmjvOz9rupO2FEan+cjrigJi35ih7FZZiLfUGOiVlDYUkHbO/TO3hVZSjHizWlQqVf2Rb/hEjZXQlRZFBCsMjUCDg9Dg7jI333qU7q5WcHCTi+KM9SUFAUO/QPxK4aTU/o8UXZDchDIGLMMfZJ0jv4yPpjCX736Hq6ThgoKO7Sbv97Wt6fYguPcbMbaRvurHbfA+Hy2B+Q8K5pVZQlaxpQwkZx0myT4PeC7TDIHSUYYZUgr5YyCQPPYg4IxiuinbR0Wcc06M9KD3ry8Cf/Z27eiFSxYRzSouo5IRXIUZPkNqvS/bzL9ppa+6XFRfq1vLPWp54oBQCgFAKAUAoBQCgOWc5ffZvmv9C18l2n3mXofZdkd0j6+5d+SfucX8/wDmNXu9md2j6+5872r3ufp7InK9A88UAoBQCgFAKAUAoBQEdx7iPo8LOME7AZ6ZP+OOuPHHh1rOrPQjc2oUnVmold4rOx1QBtMTqMlT3nV93cEg9SzADIzht9iK55VHGVlwGgRlhbxwOZbcRwMAyERIFVoiFYFlwS5BXu7bBpOmRVNfO3EnQRY4eK6JICwUNOMMM+IOFcZOO9q8snK77Vsqlmr+JaNByhJrwLGK6TmFAKA15b1FzlhkeHjtVHOK4sWZUGusuGEKk97Y40Z36ajkajg9B1J2Oc8rp4dy0oyXK4U6lrWMt1pkVdMSxuSSy9oNlA8CNsk7Dw86vKnhpbtLkFOolwM1vG0agvZo3TLZXHQ97fORnHl16bDOqoUYK7at5ldZUfgTvC7hpASYxGAcLhlOoeY09B8K0Sha8XclN+KN+pJFAKAhOZuDxzRtIYxJJGh0glhq8dJK77+B8M/MHOpBNXsdeDxE6c1FSsm9/wAlb5CtxOknaPrjBTskJIaMFBndTupAHTbKtWWHbd2zt7XjCMoqMbPfd+D39CQ5lkt7Vosw6jLJ38M/dToz7HzI28d61qVNCxyYTBvEKTTtZc35EzNwiAgtpGTk5LMRk+PXHU1c41x4FJ5T4cLqaQXAE5UEtLqIDAu4UKAfst3m389gCSa5KS021LefQ46rqKUXQein4eivd/bhuOlooAwNgK7D5173c+0AoCjczQPa3L3ZUyW8qosujOuEpkCTA+0m5yMePw3xneL0l/w9TD6GJoqhe0k215Sv4fz5GnxHgy3C61XWmFZCg7p1MBqGPxHw+INU1KdvG/iYRqzotxe58LHq7ZLTQqoXnkOI4E2aVh4n2UBG7bZx5De19Xu4+Relh3iJObejFcX4L/f2LTyhwp7a3CSsrSM7SPpHdDOdRAzuQM4zWlOLjGzMsbXjWq6UFuSSX8LcTVXOQUAoBQCgFAKAUAoBQHLOcvvs3zX+ha+S7T7zL0PsuyO6R9fcu/JP3OL+f/Mavd7M7tH19z53tXvc/T2ROV6B54oBQCgFAKAUAoBQCgIPiUiydpBcrpRsaGGcEE7b+DhgCdsDK7+dZwU46LNKVWVKanHiiuPy9fRYWJ0miByoIXYZU7CQEDYEbH+LFee6FeG6Luj2Vi8DW31Y2l9vPf5ehgThvEyB3EBGBnTBtgOMjA8yp29mqqnifxIu59mR37+v2/2SfDuFiCT0i9nR5ckKNWcNgnAzgkhScADYZPia6aOHaenUd2cWKx0JQ1VCOjHqy0cLmkeMNKgRj4A528CfI/DfHma6zzDboBQGD0ROukEnzGeu3j8KroLyFz76KnsL/simivIHk2Ufu0/2RUOnF+BN2ak3BkIIVnQHqAxwfn4n61jLDRasnYnSZn4dY9kCNRbJzvgAbY2A+VXo0dWmrkSlc3K2IFAKA+GgK3d8mwtJ2iPLE2ot+7YY1HxGoEr8QCAcnasXRi3c9CHaVWMdGSUla29eBCcd5VuXkR+17diVUtgIUALEZxnIGo7/ABO29Z1KMm73OzCdoUIQcdHR3X87+ZKLygzxpHNcyMkYARUVVVQBjBBBD48CR+Faam6s2c20VGbnTppN8b7+XkT3CeFR2yaIwQCSSSSSxPiSf+w8K0jFRVkcVevOtLSmzeqxiKAUBVuJ82rFeLakQkM0aENMBMxlzgpFpOtBtk5HVvZ3WIvvK5dcv2ptYbmKyQmd4wUNzOiqZnCDToBGAzDbAwM48qo6MLnobWxSX7uaXvY3uDxRWourq2tIxFEJ17Rp3MrNBqDAB1YKhkQrs2dgceUxpxjwMa+Nr11ozluXhw9i2cvcRa4hEjoEJJ7o7TGB/rUjb/dx5E1dnKiSqCRQCgFAKAUAoBQCgFAcs5y++zfNf6Fr5LtPvMvQ+y7I7pH19y7ck/c4v5/8xq93szu0fX3Pne1e9z9PZE7XoHnigFAKAUAoBQCgFAKAxT26uNLqGHkwBH99ARj8tw7aO0iwcjs5HGDv0326kfI0B5bluM/aluG2x3pnO2xx57kAnzwKA2bPgcERBRO8P4iST4eLE+IB+YzQEjQCgFAKAUAoBQCgFAKAUAoBQHzFAfaAUAoBQCgNCbhETsWZclnjkPeb7cWCh2PhgbdD45pcGi3KVsYhD+/7NXDqBczjSy4xgh8gAgEKNgRkDO9LkWM0vLVuzSMVf96HDqJZAh1rpZtAbQGI/iAz133pcWN3h1isCCNC5UdNcju3+1IS2PhnalyTaoBQCgFAKAUAoBQCgFAct5y++zfNf6Fr5LtLvMvQ+y7I7rH19yH7ZhsGIHwJrk05R3Jne6UJb3Fcj7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Ac7nc1F297FlHcj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7" name="AutoShape 8" descr="data:image/jpeg;base64,/9j/4AAQSkZJRgABAQAAAQABAAD/2wCEAAkGBxQSEhUUExQWFBUWFxwbGRgYGBsgGhkYHBweHSEaHSAYKCghHSAmHBofIjIhJSorLi4uHB8zODMsNygtLisBCgoKDg0OGxAQGzckICYsLCw0LCwtNCwsLCwvNC8sLDQsLCw0LCwvLCwvLCwsLCwsLCwsLCwsLCwsLCwsLCwsLP/AABEIAIIBhAMBEQACEQEDEQH/xAAbAAEAAgMBAQAAAAAAAAAAAAAABQYDBAcCAf/EAEkQAAIBAwIDBAcFBQQIBgMBAAECAwAEERIhBQYxEyJBURQWUlNhcZEyNIGj0gcjQoKyQ6GxsyRzkqLB0eHxFTNiY3LTg5PwRP/EABoBAQADAQEBAAAAAAAAAAAAAAABAgMEBQb/xAAzEQACAQICBwcDBAMBAAAAAAAAAQIDEQRSEhMVITGRoQU0QVGBsdEUYfAiMnHBQuHxI//aAAwDAQACEQMRAD8A6Byxy9bzWySSR6nYtk63GcOw8DjoK8XA4GhVoRnON27+L8z3Mfj8RSxEoQlZK26y8kSvqjae6/Mk/VXVszDZerOPauLz9F8D1RtPdfmSfqpszDZerG1cXn6L4Hqjae6/Mk/VTZmGy9WNq4vP0XwPVG090f8A9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D1RtPdfmSfqpszDZerG1cXn6L4Hqjae6/Mk/VTZmGy9WNq4vP0XwPVG091+ZJ+qmzMNl6sbVxefovgeqNp7r8yT9VNmYbL1Y2ri8/RfA9UbT3X5kn6qbMw2XqxtXF5+i+B6o2nuvzJP1U2ZhsvVjauLz9F8FE5jgWG5kjjyqKVwMk9UUnqc9TXz+NgqNaUIbkfS9nTdfDqdTe9/gvMvfJP3OL+f8AzGr6Dszu0fX3Pmu1e9z9PZE5XoHnnl2AGScAeJoCr8Y5wSMlI1Z2GM6QMgE4B8sE4/vrCddJ2RrGk3xK/ec63AViIpe6rnu9mx7rBemfM5AGSQarGs7lnSSK9xH9ptxHK6LOg0nBEkcgcNgZDBYmAwcjZiNupq+tfkUcFfiYR+1G88JIW/8AxT//AE01r8vb5I0fuej+1O9HuT847j/6RTXfbqvkaB7H7Vr7wS3/ABgu/wDgopro/jXyNAnuXv2h3UrAS28ZB8VSZPA++GPLx8+u1HWX40NA6aK2KH2gFAKAUAoBQCgFAKAUAoBQCgFAKAUAoBQCgFAKAUAoBQCgFAKAUBVeLc6rbgvJbXCwrP2BkIUd7ONaqW1NHn+IDfwBrSNJy3J77XKuRaqzLCgFAa1xMdwvh1Pl8BQEFxaCbSWRZZPgjDP4amX+6gIXlzm/vYdmePVpbWCJIm6d4NhhjxB/D4gdAFAKA5Zzl99m+a/0LXyXafeZeh9l2R3SPr7l35J+5xfz/wCY1e72Z3aPr7nzvave5+nsicr0Dzytc4cQKqI1OC3UjfHzUdR4746fOsK07I1pRuznMys2w2G/j1JxqO++CRnTnFeTUr3e5/7OxQMAsSN8AY8v+lZKbb3FreJszCUA4c6thsmo5ZwqkttkHcdc5wD411Klf9zMXJeBEXL3BP7u6Qbt3X1IwAYgZDDfpvjbOdzWqoU1xMnUaPIsrsnHpb58lgkI/wBoqBVtCll6ldZIsnLcXEISAhncEjU5iGk753JcnGNsBfE/OtIWjujEq5aXE6tYFuzTtPt6Rq2xvjfbwrsXAzNipAoBQCgKv+0PjElvbKtu2m4uJo4ITjOHdt2wdtlDdds4rahGMpfq4LeyGRvJ/H55LC7Wd9V3ZvPG76VGpkyyOFAxjGw230+NTWpxU048HYJ7iS5E4nLccLgnlfXK0bFmwBkgsAcKAPAeFVrRUajignuKbY863jcKsNDq97fTPEsrquEAlZS+lRpOkaRjHx36HodCCqSv+1K5F9xY7qxv7K2u5n4gbkJaSsuqGNWSdVLK6ldiux7rA+HXesU4TlFaNt5O8jf2d8TkuvR5JOLiaRkLyWgSDPQjB0AONJIP4VbEQUW4qNvuQiZ/aJxia29A7F9Ha30MUmynVG2cr3gcZx1G9Z0YKV7+RLZA80f+IwX1pAnEnCXkkv8AYQ/ulQBgBkd77WN/KtqerdOUnHhbxIfE+c08YuLW5s7Se/aCF4nZ7zsow0smo4Q5BSMAad8eO/WlOEZxclG78gy/8ARxAgknFy2Ce2CqokUklThO79nAyNjjPjXLK13ZWLFe/Z5xia5N/wBs+vsb6aKPZRpjXGF7oGceZ3rWtBR0beKIRFcs88GKxnub53kVL54QyquUTKhchdOVXJJO5+dXnQvNRh5JkJ7ic4PzzDPcNbtFcW0gjMq9vHo7SIdXXcn44IB6+RxnKjJR0uJNzUt/2ixu9uq2l5pumKwSdnHocDq+76guO9uAcb4qXQaTd+HEXNiy58hlu3tI4LlpI5WjkYR5jj09HZgThWIIXx7pyBtk6ElFSb4i4h57j7WGOW2u7dbh9EUk0aqjOeikaiylvAMoPyqFRbi2ne28XNLmjnyJPS4I47l2hiYSTxJmOF2Q6dTA6gQepA2/A4tToN6LbW8NjgPNYgsOHiQTXNzcxDRGnelkKrlnJcgYA3LMaVKV6krbkmE9xYuW+YY71HZFeNo5DHJHIAHjdeoIBIOxBBBI/vrKpTcHvJRFcb57S1MjS2t2IInCPcdkoiBJC6hqYMy5ONQUjPTNXhRcuDVyLmTjnPENtcC27K4mmaESosMYfWpYrgb7EBSxJwMDrnakKMpR0uCFzGv7QbX0H00iUL2nZdkVHbGbOOyC5wW8evSp+nlp6H5YXIbgfMUlzxzTi5gQWBLW8wK4kEw7+gEoSUYYYZ228CKvKlGNG/F34kX3nnj3EJLzjUfDhI8dvFEZJhG7I0rachSyEMFGpNgfFvhhCKjSc/Eq98rGG4uZOG8atoI5JGtbtcGKSR3CSZYZQyEld9O2cbt8MSkqlJyfFC+jKxk5k472l2e1sr6aG1bMMcdq5Sacf2rMdiqnZQNurb90CsIWjuau/uS3vOkiucufaA1b/iEUC65XVF82PX4DzPwFVlJR4svTpTqO0Fcjbm+ZImdI2mfqI1IBYk9MnYefyFJOyuiacFKejJ2XmQN5zxcQDXccNmjj8XWRXx88DA/EisnVkt7iehT7Po1Xo0qyb8mmvki+OPDcmO+tvszBkkBGDqTGNQ9oDb5AY2rWMlJXRxYjDzoVHTqLei78p3JktYyeqgqf5Tgf3YqxgS9Acs5y++zfNf6Fr5LtPvMvQ+y7I7pH19y78k/c4v5/8xq93szu0fX3Pne1e9z9PZE5XoHnlN5jj1ykHw6ZC7Z8seGB47715WPqaMWduHhcilsR/wD3/SvE0zt0TIthk7bHw+11zgdD0rrwm9uRhXdkZ05aB69PIdB8gBt9avLENvccRutw5IVBdtIyFBIycnOAM6j5nAqI1Kk3oxJsa54pBEQRqbBz1wDjzz/xFdFGE41E5lXwJ+34w8ukxW8hRsHW5VRg+IBOT9Pxr1FVm5WUHbz/ADeS6UVC7mr+Xz4G3Ydt3u10/wDp0/8AH/ua6paP+Jyw07vSN2qGgoBQCgKNzTy7cX3Ebc6pILa3id1midAxuHIXSFbJ2QZ1FcdRnet6dWMKb8W/YhreR9lyldWl7d9m0lzBd2hDyyvHrFwoYIGxpJGk4yF/i3Oxq0q0Z00uDT6EW3mTkL/xK3t4bKfh3Zxojq1x6TE2NmYfu1yd2IXrtnNK7pyk5xlx8LBX4ETZ8j3q8KsAirHe2MzyrG7KVYGVm0FkJXcaT1x1Bx4afUQdSV+EkLbiyT3PEb22u4ZrFbUPaSombhHZ5nTSoGjZV3OSx8vjWK1cJxad9/kTvNXkFLy3S2t5uFiIImh7nt4CRgHfSmWOSAMZ8amu4SblGXpYIkf2h8GmufQexTX2N9DLJ3lGmNc5bvEZxnoMn4VSjUUL38VYNDmzg803EeGTRpqjt3mMralGgMqhdiQTkg9AamnUUacovi7B8TJzhLckmIcNj4hbugO8sakSAnZll8OhDLuN6ilorfpWYZ6/ZnwCWxsI4JiNYZ2KqSVTUxOgE9cePxJ69anEVFUm5RCVkQNlZ8Q4bPeC3sxew3M7TxsJ0jKO/VHEnUfEeXx2u3TqRjd2aViLNELzFwCay4GEkKG4kvElfGdAkeQYHngYGcfGtqc4zrX8LW6ENWRK3dveS3j395AlnDZ2cwXMglEjsramwm5QDJ0kA9PEnTkpQjDQi7tskr3J03ov/hctzbyukmmK2f0wSCN5RjWsGkFQQd+82np1wK1qrSc1F9Ai+8qcGuIG4mWURme6kkhYlWBUrhWIUnAz4HB+Fc1ScZKK8lYlbilw8qX8jWDS28xlgu4pLiaW8Dh1D5LRxlyoAUZ2Ct0ADb431tNaVnuastxFmTD8I4hby8RhgtkmivneRJ2lVVjMikMHX7Rx4YH47nFNOnJQcna24WNS75NuRFwuQwNM1tAYp4EuOyk7wG6SIwGx6jVvsPlZV4vTV7X3ixcuR+FiFJW9Ea0MkmSr3Bmd8KAHZizaT1GkMemfHA5qs3LxuSihc08q8Rulvo3hlnkkmLW8vpemBYAVZYxDqA190r3lxk51bZPTTq04OMk+C8vEi1y4W/BJxxiO5KfuV4cIS+pf/NEurTjOrpvnGPjWLqR1Wh43uTbeViTk699Ek0xDt4uLNeRxs6YljHQagSFzn+LHT4it9fDT+2jYixO8Dsb2Xiwvri2FvGbNoQvao7KRKGGvT4tlj3cgADJztWU5QjT0Iu++5Nt9zV5g4XNa8Zj4jHDJPBJH2cwiUtIhxp1aB3mGyHug/Zb4ZmM1Kk4N2ZRpqVw/DpeI8Xt7rspIrW0TZpkZGlk3PdR8OACRuQPsnzFFJQpON97JteVzo9cxcUBiupdCM2M6VJwPHAziqydk2WitKSRzfg19a3M7TX8qlhjs0k2jHjnfunG2Afnudx5eFqwnJzqvf4fY+ixmFxFGmqeHi9Hxa4v+fGxu2/NlvCx1TIQjEZU6tS+BGnOdjXoPEU1/keXT7KxdThTfru9yH5l50l4gDaWMLkSbMxHeZfEY6Ip8WY9PKuedd1P0wR7OF7Jhg7V8VJK3Bff+39kTVny36Fw8RuQz5eRyOgcqBgfAAAfGumlDQjZnido4tYqu5pbuC/j7k7yKv+i583b/AJf4itThLDQHLOcvvs3zX+ha+S7T7zL0PsuyO6R9fcu/JX3OL+f/ADGr3ezO7R9fc+d7V73P09kTea9A88r15aFpGwNvlgdSfHr16j415eNwtWrupq/D+zopYqlTX6mYHiRB35FX8a56fYdeX73YrPtWmt0U2fIpkzlA7fHGlNt+p69Oma66WCwtBOMql2/Iwliq9b9sLIzy8PuZCSbgRoeixpk4/wDm2P8ACvMnh05uzdj0KdelCCvTvL7vdyMcvKsLKe0eVzj7byHI+nd/uq9OhGMk7Xf3JljarVo2S+ySNKabhtqPso7eH8bHzwX2z8AfwrpvOTucZHcV/aIyjuRrGPBpDudv4UA1Z+BFdirTe5IrZGflTjdw2q4uZAkB/il7gPloXOB/ifIbVrHSjvkxYlOF89W1zOIodTg9JMEBvio6lR4scDcYz4WjUu7WDjYs5lGdORnrjO+PlWpU95oDDDdI5YI6sUOlgpBKt1w2Ohx4GlrAzUAoDx2ozpyM4zjO+POgCyqc4IONjv0I8/KgPqOCMg5HmKA9UBgtr2OQuI3VzGxR9LA6XGCVbHQgEbHzo9wMxNAYbK8jmQSROsiN9l0YFTg42I2O4xUtNOzBnqAKA1eIcPinXRNGsi5DaWGRqByDv4g1Kk09wPfao+pMqx6MuQdvIj/nUb0CJ4fy5YQTaobe2jmG4KogcZ8sbjbyq7nNreyNxNGQAgEgE9Bnc48vOqEiSULuxA+Zx/jQHugNa64hFFjtJEjz01uq5+WTUpN8CLmdHBAIOQehHQ1BJja7QHBdQR4ahU2ZF0ekmU7Ag7Z2Ph5/KoJPqyA5wQcHBx4HyoAkqsMggjzB2oD4J127w36bjf5edAencAZJAHmelAfDKMasjHnnb60+wBlAxuN+m/X5edBc8+kJnTqXPlkZ+lLEXIHiPJVpMxZo9JO50Erk/hXJLB0pO9j06Ha2KorRjLd9yJ4h+zO3ZMQs0b5yC3fB+BB8PiDkbdehlYSkvA2l27jGraVv4Rq2HK13bqUjJAbrolIBPn/Cf7q6IxUdyR5lWtUqy0pu7+5I833Ihtkh1FmIAJJJJC4JJJ3O+BVjIlLa6jsbSMSEKVXcH2j3iPick7DegNnlvjS3kPaqpXDlSD8P+YIP40BQecvvs3zX+ha+S7T7zL0PsuyO6R9fctXLdw6WUOhGckvsP9Y3UnYV9D2QovDR0n5+58v23rPqpaH29kboiupOuiIfE6mH4Lt/vV6msprgrnj/AE9SX7mYbvhhBGuVmB6joPjgLv8A71cmKxNSMP8AzsvzidNLCUv8t5lg4eibhQD5+P1O9fI18VXqO1STO6MIR/ajYMX4Hz/71lTm4SUkWbMHpzIcEDzwWwdz4H7OPgSD1617lOrCrG6Zm4kLzHxiQoUQiIHALggle8B0wdjv/Dj4itIWT3jRKBPZTbu5Swhxu8hzM2PH2juPJRjocVMq0L2itJ9CFFsh5eIWsHehj7Zj/wD6Lr7J/wBXHvr+Gz/MVdU6s/3Oy8kT+lG5wnl3iHFmDnUIvCecYUDb/wAqLpjxH2vLK1106Kiijn5HXuUuToLBSUzJK325X3ZuvTyG/Ty8a2SSKXOX8c5gg9Nk4j2o7a3vEjRMMc2cYMcmCBp7zO7deg+Nd8IS0dC25rr4GGlvuXrmDmCeG9QPIbezYRdnMIO0jkdmwySuD+6zkBTsNyc7YrnjBOP3Lt7zXj4z2Q4k2uG2K3qxrIINbMWWP+CPDSyEsQDv+IFHC+j/AAL8SMfni6jt+KZbW9kbdo3khMTssxBKvGehABAOBkEGtFRi3H73Iu7MsHAuLXicTayupIpg1oLlWjjKdme17MxjJYsPHUTnYVnKMdDSXnYsm/Ew81SC04rZ3hwEkhnt5Wz0CqZk/wB5WpTWlBr1Ie53KJw66ltLW9jYky8RtIriMdP3ty5icD4gyofMYroklKSaXB25FeBb4Lm7DXNrZyxW8XDIYkUNHrMrdlq7xJGhcDGRv1OfCsdGKSclxLbz7acy3l7LZxwPFb9vYi4ctHr0kOFIQZGc5A3OwyetHTjFNvwdhdtkbwTjMqX9xaRMsXb8SmZpXXIKRxxkxR+Bkb47AZO52q04JwUn4IhPfYn+GcduPT3gunMGZJBBCYP3c0SqSrJNnd8d4g/EafEZuC0U47yb+ZV+R+J3lracLbtImtrifsOx7M6gGaQ9oZM7tlTsABjHzrWrGDnLzRWF0kSV9zVfei3PEUkhWG3nZBbGPJeNJAhLSZyrnOQAMDbrmqqnDSUHxa4lrvibXFeN37zcRW3mhhjskjkGuLWz6oe00E5AUZDZbBO4xjG8RhBKN/EjSu39i48u8RN1aQTsukzRI5UdAWUEgfDesZx0ZNeRdb0UHhHAbduLwtw6IRQWKulxKmdMsjLpEOonMjL1YnPXffFdDm1San48Clt+4hIrRDw2K/0j01uIhjN/aFjcFNGrrp0baOnwq9/1uPhb+iPC5auO8NSPjvDJV1F5RdaizMdlhAVVB2VRqOwxuxNZQf8A4yX8EtfqRUf2t8aguvS43lUNa6I4IcnU8pkQyykdMLH3Fz/7nmK1w8Wrfe5E2dY4xxxY7GW8jIkRYGlQ+DjRqX8Dt9a5IxvJRNG9xyi+kMCXTlrVp4lgV2uYlklurm4RWY5c5SNA40qo0gI2RgV1RV7cfHh4IzZe/wBn8SpNxCOAj0WO4URBfsK5iQyqmNgO0P2RsCTWNXhG/EvHxIjnblu0PEuG5t4j6RNOZu4P3h7PV3vPfer05y1ct/l7kNb0HM1txmRLK1jlC2MK9mZREqIHbGO62fLFRZOknJ+LH+W4ieF8Za24RxKQ4jmkvp41AOdMspVTggd7TknONwvSruClVilwsQnZO5u/s6vLeGa9sbaQPAYlnhPeG+gRyjvY/iCn8TUVYtpTa38CItb0jT5cH+j8u/62X+h6mSV6n54k+RYv2p8Qh/0S0nfRFcTa5jg/+TD3yvd37z6F+tUoRlvkvAmbXBlXj4isvLt1AW7T0WVYc9NcQmQxtjqAUIH8taaLjWT895Ru8TI8rQS2nDJTlrXiUDwE/wAdq4k0Y8yh7h/CltJOovFdQ9zSJXhPLdpd3HFjdQxvi5x2hGGReyU5Vuq461SU5RULeX9l7XuWD9ld7JNwu3eZi7YddbZyyq7KrHO+SoG561nXSVR2JjwLbWRYj+M8UW3TLEAnp/xPyH/KgOVcU40ZZu0PQEaQfIbjP47n50BKcD4HNxF+1nZhCD16FvNUHgPNv8TkgDpdpbJEipGoVVGAB0FAcy5y++zfNf6Fr5LtPvMvQ+y7I7pH19y78k/c4v5/8xq93szu0fX3Pne1e9z9PZE5XoHnmOZNQxVZK6sSnYi1fQdJ+WwOB8CfD4E18/jMG73X/ToTuZ815TTW5kmvc3CKO9jA8/8ArUwUm7R4llG5zvnDmaSPV6MEijQ6JJShBVyfsjA1NqByMEZ89wa9qhglZOpvZWTsU7hPBLviEuYkZzneef7KnbcLuqeBGdT79MV6lOjZeX8GLmdT5X/ZjbWx7Wf/AEqfxaTdQfgpzn+bbbIArdJLgZtt8S9AVIPLjII338qAi7fly3Sz9CVMW5Rk0ZP2Wznfrkkk565q2slpaXiQkrWNOXkq1bsw3bMkYjAjM8vZt2WNBdNWliNI6jfG+aKo0RZGW75StZFmVkb99KJmIdgwlXADqQcoRpHTFSqkkybI1/Uaz7O4jKSMLkIJi8sjO/ZklSWYls5PXPkOgFNbK6fkRoolRwaL0r0vSe37HsdWTjstevGOn2t89arpO1vAkxcycu29/EIblC6BgwAYqQwBGcrg9GI/GphOUHeIaTMXEeVbWeW3lkjy9tjssMwC4IIyAcMAVBGfKiqSSaXiLIwcY5LtLmV5ZFkDSKEl7OWRBKg2CyCNgHGNt/DbwFTGrKKsiNFG/b8CgSZJkTS8cPYJgkKsWQdIUbdVH0qrm3uZNjTuOULVw4aM9+4FySHYMs4wA6kHK7ADA+NSqkv6Isj3DyrbrOLj967qWZA80rpGz51FEdiqZBI2G2dsU03awsj5BynbJFbQqjaLWQSRDW2VcajknOW+2djR1JNt+ZNka83Itm0rSGN8PJ2rxiWQQvKN9bRA6CcgHpvU62VrEaKIyfkJLi8vZrkExz9iEEcsiEqsel1kCYBUsBtk9PCtNc4xio+FyuhvbLlFbKqCNQFQKFCjYBQMADHTaue74lyu8I5DtLUoYe3QRtqVfSJtGc53QtpPyIrWVaUuP9EaKMickWYnE/ZtkS9sEMj9kJj/AGgjzoDeOcU1s7WGijzxPke1uJu3k7ftN8FbiZdGQAdAVgEyBvjGahVZKOiuA0UyV47waK8ga3nUtE+nUAxBOlgw3XfqoqsZOLuiWkzY4jZpPFJFIMpIjIw81YYP9xopWd0HvKfFydcoNImspR2fZdrPZa5zD0EbsJFDgDA3G+NxWjqp/wDSti5WdokSBIkWNF6KihVHyC7Csrt8SxrX/B4ppYJnUl7dmaM5IwWGk5A2O3nUqTSaXiLH2PhES3LXIU9s8YjY5OCikkDHTqetNJ2sLeJoQ8oWqFSEPduWuQC7Edu4wXwT9B0FWdSXSxGijbveBwyzxXDqe1iV1UhiO7IMMCBsw+fQ71Cm0rImyI6fki0aCCDQ4S2JMWmWRWUnOe8pDHr51KqyTb8yNFG1wrliC3kWVBIZFiMQZ5HchC5kI75PVj18gB0FQ6jaswkjHfco2sxuGdGzdCMTYdgG7IgodjsRgbjrUqrJW+wcUzPxTlu3uJoJ5Y9UtucxsGYY3B3wcMMjODnx8zURqSSaXiTZMj73kOylklkdJCZm1SKJ5QjnAHeRWCnp0xVlWklYjRRYrWBY0VEUIigKqqMBQNgAB0GKzbu7ssZaA5L+0iSVLsq7Eo6hk/8AiNiv4Nk/iKA2eTeTWnxNcArF1VOhk+J8l/vPy6gdPjQKAAAABgAdAB4CgPVAcs5y++zfNf6Fr5LtPvMvQ+y7I7pH19y78k/c4v5/8xq93szu0fX3Pne1e9z9PZE5XoHnigNW8slkG/XGM9dvkdj+NUnBSVmSnYjG4ZINlbHXGDkDPTZunyGP8c8M8Fpf73mqqojrzl+aTI1bHV8NiMaT8Op2xSng3HyL65Hiz5DiyDNuq7CNNlIyGGthhnIIHlnG+rFd0IKKMZTuW23gWNQiKEVRgKoAAHkANhVyhkoBQGnfcNimx2qK+nOM+Gf+1VcUzSnVnT/a7EFFbWhMh9FAijLK0p06dS7EAZ1bHu5x1B+dXdBK3m/Aqu0Kzvvdl4n14uHDTlIxq6AowOzBTkEZXDEA5xjNPp2+ESX2jNf5nmNOHlWYxBVV2RiY2wChwSdtl/8AUdvPFS8PZ2sQu0ptX03xsZJIOHLrJjTEZw5CMQpGc5IGBjByfDbPUVCoXtu4kvtCav8Ar4Hzi1nZ24Qm3Vg7Ad0Dur4yHJ+yuRnHnSFBTvYVO0KsLXk956e34crMhWIMgYtkEBdIDNk9NlIOM9N6Kg2r6I2hNNpz4GvB6AwkYwqqRyaNRRvdo5Y7ZQDXglsYxUvDWtu4lV2lUd3p8GZOJ2lrFIsYs+1YxvJ3AuyoVB+0Rk5cbUhQUouX3tzuWn2hWjK1291zFZNw+R2Tso1wRpJGzqYlmz8O6x2O/dY+FTLDOKvb8vYrHtOcnbTf4rmcQ8OwTojACsxyrDCoFYkg7/ZZT8QQRmq6h5S20J5zxdQWaQPN6MjBZCmFxkntOz6kgDfrnpvUrDpyUfzzIfaNVQc9J/m4+WqWDIrNCqFmZcFc/YbSWymRo1Y7+cbjx2pLDWdrXEe0qjSbk1/ozPbcPA1GNMaio7jd5hnIXA72MHJXIGD5GqqhvtYttCdr6ZguTw1AT2aNjRnQhbaTTpO22DrB+PhmrRwzfh+IpLtOcf8AN/8ATdn4ZZIyq0SAvjHcbGTsAT0BJ2AJ3qipJ+Bo8dVW5zZqxpw1gWVYyBp6K2TrJC4GMtkgjbO4PlVvp3lK7RnnMMgshBHMbZMSPpXoBkkgEsxAAOnqfEgeNWWGTm4+RV9pVdBS0nvNoWvD9fZmOMONiuk5DaNZXI2zoOcA9AcdKpqN17bi20Kl7ae82bPhFlKCUhQ4OCCpBB2OCGwQcEHceIqHSS4ovHG1ZcJkVbvYMZP3CqsTOsjkDShWQxgHB6sQSPIDJxkZ0eFtbdx6mK7TqO/6nu4/YzXqWEaO3YqSsZk0lGXUoxnBYY21DPlkZxUQw2k0reNi0+0qkU3pPzM1tZ2MkiokMbZDnoQQYygI0nf+0H93nVXQsrtFo4+rJ2Umeb7h9vHLHGLIP2hwGBQDIBJzqIOwGamNGEot7txE8fXjJK73mLh62EqauxQMACyBGZhkkDAUZbcEbA4wameH0XwIh2jUkv3M+MllrjVYI2WQrhh5NHLIGx5YiI/H4VP0253Vrf6+SNpVLq0r3/2/6Mjpw5RlkRdyCCjBgVAYgqRqGFIbcdDnpVVh2/AttGec+tBY9skKwxuzMQcDZcIX69DtjYHI1A+NNR+lyaG0amkoqT3kn6uWvuE+lU0I+Rr9XWzMerlr7hPpTQj5D6utmY9XLX3CfSmhHyH1dbMx6uWvuE+lNCPkPq62Zmez4PBE2qOJUbGMgeFFBLgUnXqTVpO6N6rGRpcQ4TDOUMsSSGM5QsASp8cfA4GR0OBmgN2gFAKA5Zzl99m+a/0LXyXafeZeh9l2R3SPr7l35J+5xfz/AOY1e72Z3aPr7nzvave5+nsicr0DzxQCgFAKAUAoBQCgPhoCGm5dRu1XtJBHKSTF3NAdjkuMqWzq3wSVznatVVatu3rxMHQW9X3PwPictxhSuWGUZTpEa7MwYnCKBnIAzj/nTXSCw8Uvz+TFf8qRzK6tJLpZpDpBTA7X7WNSnfO4Y5YZIBwcVMa8k07fiKzw0ZJq/wCMy3/LUcqGNncKzyMcFTvJnIwykbZ2OMjzqI1pRd19uhaeHjKOj/Jl4hwCKY/vNTARGMDOAFb7R28TgZzt3RtURqyjw87kzoRnx8rGKXluN0ZHaRgxYsSRkl4uyPQD+EZ28fpUqtJP887kfTxas/zdY17vlGOVXWSWZu0LFiTHklo0jzjRpBCxjBAyCTg4OKsq8k00uHzcq8LFqzbN/iXBRNIsnayRlUZDoK95HKkg6lJG6jdSD8apCo4q1vvyNJ0VJ3v9jA3LMOMd4Lr1aQRj7v6Pp6Z09nv1znxxtU66X5/N/cq8PDrfpYxjlWLQqZbCyB8hY1LYXSVbs0AZSNjtn49KnXyvcj6aNkvvc25OBo0LQktpaUyHcZ1GXtcdMY1bdOn1quselpfa39F9THRcfvfrc1pOVoWKnfusxAIjZQrsGKAOpwoYbY3GSM4qdfK1in08bp/m8++rahi6yyI5cuGXsxgkFSANGk5DHJIJO2+wprnazQ+nV7p7z2vLkaxPEjOisYyCCCUMQQLp1Aj+zU97OTmjrSctJ/fqT9PFRcV9uh7v+BJLKkrM+U0EDu4yjagdwSpJ2OkjIxnoKiNRxTS+5MqKlJSbMI5aQBAskimNI1VgVyOzLEHdSCTrIORjHgKnXS338b9SPp42VvC3QztwUdgIFkkVRnJHZlmBzkHWpUjfy8BUax6elYl0f0aFzQg5UUM+ZHEerMaK2NP+jrAGLY1awobBzjcHGRWjxDaW78vczWFV3d7v9WNzhXA/R2/dudBZndSEGpyqIPsBQAAmcAbk9aznU01vNKdHQe5mIcrxAsQ0g1szPgr3i0vbAHb+FiQPHDN1zmra+T9PixX6aPP5uLrleOR5HZ5MyK6nddg+nODp1baRgEnGTika8opJLy6CWHjJtt8b9QvLulu0SV+1OvVI2nJEjRajhVAyEhVVxsPEGodW6s1u/wC/I1Ft6e/zJSezDvG5JzGSRjodSld/wNZqTSa8zVwTafkRr8tRlQuuQAKq9VOQrF9wVIOScEEYx8d601rvvM3QVjGnKsQCAPINCqBhgD3UljG4GQcTMcjG4X45l4ibu/zwf9FfpYJJfnl/Z9tOV44wwDOdRcn7A+3GsZ2VQBsgPTqT1o60n+fe5McPFGa34AiSLIHkwraghK6dRj7Mn7OrcfHGfLeqyquSs/zxLRoJSun+cCYrM2FAKAUAoBQCgFAKAUByznL77N81/oWvku0+8y9D7LsjukfX3LvyT9zi/n/zGr3ezO7R9fc+d7V73P09kTlegeeKAUAoBQCgFAKAUAoBQCgFAKAUAoBQGpxHiMcChpDgM6oNie8xwOnx8atCEpu0Sk5qCuzTl5jgWKaUudEEhjkOltnBAIxjJ3YbirqhUclG29q6/gpr4aLlfcnZnt+PwCSaMv34E7SQYOyY1ZHtYBHTPUVGpm0pW3N29Rr4XavwV/QwS80QAxgdq5liEqiOKRz2Z6MQoJG/nVlh573ws7b2lvIeJhuS33V9y8Ddl4pGkPbSExpjP7wFSPgVbfPwxmqKnJy0VvZd1IqOk9yMM3HoVjikyzCYAxqqMzsNOrZQM7LufKpVKbbXkVdeCipeZu212skayKe4yhgSCNiM5IOCPxqjTTszSMk46XgR6cyW5illEgMcT6GYAkattlwO9ksAMZya0dCopKNt73mSxFNxck9yNnhvFI59egtlG0urKVZTjOCGwdwc5qs4Sha/iXp1YzvbwNbiHMUELsjswKBS5CMVjDHCl2UYXPxqYUZyV1/0rOvCDs/bgffWKDtey1HOsR6tDaO1Iz2evGnVjwz8Ou1TqZ6Olb7+g+ohpaNzYtuLxSTPCjhpIwCwHQZOME9M/Dr0qrpzUVJrcyyqxcnFPeha8ViklkhRtTxY1gA4GrOBnoTtuPCjpyjFSa3MRqxlJxT3o3qoaCgFAKAUAoBQCgFAKAUAoBQCgFAKAUByznL77N81/oWvku0+8y9D7LsjukfX3LvyT9zi/n/zGr3ezO7R9fc+d7V73P09kTlegeeKAUAoBQCgFAKAUAoBQCgNLh1+JTKApHZSGM58SADkfWs4T0m15FnG1jdrQqKAUAoCq8c4ddzyCPEZg7eKRZNWCipgspXGWOQcHPj4V1Up04LS8bNczkq06s3o+F0yP4hy7csl3bKiGO6uO17XXjQGZWYFcZJGjAx1zWka8Lwm+MVa3PxMp4eo1KCW6Tvf/R64xyrNLNeSoVVnWMQnPUCNo5EbyDA4+YU+FRTxMYxhF8Fe/PcKmFlKU5Li7W/s8Hl6dZLZuzaQR2aQsI7homEinJ7yEEr8Oh/AVLrwcZK/GV+F9wVCalF24RtxsWG84d21oUaIdoI2CCRtZRyhUHW2STv9rOdzXNCehUvc6pQ06dmt5DXXLshiscoJDbxGOSLXpzqjC5DdDhlFbqvG8/DSd+pzvDycYeNlYk+E8EmWKJLicyAR6JIiqNHJkEd4uus7EDrvp+JrKpUg5NxVt+5/m42pUpqKUnf7EXLy5N6PexIEHbXJdFzs0Xc7ucdwkKQDjb4da2WIjpwk/BW9d5i8PPQnFeLv6Gfg8E1o7Yh7lxcDSgfU0S6O9I7YOrJXOCdh0PQVSpKNRLfvS5k0oypN7uL5HrmOyuJpQvYiS2ABZVkVTK4OQHJ30D2R18/CopThCN7/AKvb/ZatCc52t+n3NX1dn1mMBeza+F12mrcLsTHp66sjGemPpWn1EOPjo6Jn9PP9vhpXJGDgbJdTvEFhje3CIUC919TEkL02zn41k6qdOKe9p39jZUWqkmtyaseOXeASW1w51K0RiRQdOGZgzkk7k5y2Sx+0W+FTVrRnBK2+7K0aEqdRu+6xZ65jrFAKAUAoBQCgFAKAUAoBQCgFAKAUAoDlnOX32b5r/QtfJdp95l6H2XZHdI+vuXfkn7nF/P8A5jV7vZndo+vufO9q97n6eyJyvQPPFAKAUAoBQCgFAKAUAoDDdzhEZzsFBP0qsnZNhEHwWyNu6AuW7SNi2T/aBl+p7xGevdrnpQ1ct74mk5aS4cCxV1GYoBQCgFAKAUAoBQCgFAKA+YoD7QCgFAKAUAoBQEdxvjEVpEZZWwo2AG7M3gqjxJ8v+FVlJRV2bUKE689CC+EvNlcHH+IEauxtYgeiSPJrUE4AbQpAb4fPpg1mp1H4I7XRwUXoucm/NJW9N/AzW/NM0MipfRxxpIcJNEzGMP7D6gCpPgen/BGq/wDIiWDp1IOWGk21xTVnbzVuJbRWx5p9oBQCgFAKAUAoBQCgFAcs5y++zfNf6Fr5LtPvMvQ+y7I7pH19y78k/c4v5/8AMavd7M7tH19z53tXvc/T2ROV6B54oBQCgFAKAUAoBQCgFAQHED6TN6OMhI9Lu3g3/t/iD1+B8q5p/wDpPQ8EaR/StIpP7PLa4u0v5ZJT3b92hQkYSRNRI6DAJdc//HOM7nSrT0l/G8rGVmdH4NxEXEYkAK7kFT1Hln5qQfxFTSqacb2Eo6Lsb1aFRQCgFAaacUhP9ovl1wPqdqxWIpN20i2izbVgdxuK1TTKmOa5RN2ZV+ZA/wAarKpCPFkpNkKvMAedEj7yk4bbc56EfAeP/SuP6zSqqMFuL6u0bsnhXeZn2gFARs3HYEkaKSRY3ABw50hgxwCpbZt9sDcH8Ko5xTszeOGqzhpxjdfbfb+SPuuaNE7wi2nfSCQ6oSjAIrnB6Zw2AM7kEfGrmBCcS53uNuwtJhswYSQMcPoDqch1yM904ByT9oYwQN2bmqbtCwtpuzTSCmjvOz9rupO2FEan+cjrigJi35ih7FZZiLfUGOiVlDYUkHbO/TO3hVZSjHizWlQqVf2Rb/hEjZXQlRZFBCsMjUCDg9Dg7jI333qU7q5WcHCTi+KM9SUFAUO/QPxK4aTU/o8UXZDchDIGLMMfZJ0jv4yPpjCX736Hq6ThgoKO7Sbv97Wt6fYguPcbMbaRvurHbfA+Hy2B+Q8K5pVZQlaxpQwkZx0myT4PeC7TDIHSUYYZUgr5YyCQPPYg4IxiuinbR0Wcc06M9KD3ry8Cf/Z27eiFSxYRzSouo5IRXIUZPkNqvS/bzL9ppa+6XFRfq1vLPWp54oBQCgFAKAUAoBQCgOWc5ffZvmv9C18l2n3mXofZdkd0j6+5d+SfucX8/wDmNXu9md2j6+5872r3ufp7InK9A88UAoBQCgFAKAUAoBQEdx7iPo8LOME7AZ6ZP+OOuPHHh1rOrPQjc2oUnVmold4rOx1QBtMTqMlT3nV93cEg9SzADIzht9iK55VHGVlwGgRlhbxwOZbcRwMAyERIFVoiFYFlwS5BXu7bBpOmRVNfO3EnQRY4eK6JICwUNOMMM+IOFcZOO9q8snK77Vsqlmr+JaNByhJrwLGK6TmFAKA15b1FzlhkeHjtVHOK4sWZUGusuGEKk97Y40Z36ajkajg9B1J2Oc8rp4dy0oyXK4U6lrWMt1pkVdMSxuSSy9oNlA8CNsk7Dw86vKnhpbtLkFOolwM1vG0agvZo3TLZXHQ97fORnHl16bDOqoUYK7at5ldZUfgTvC7hpASYxGAcLhlOoeY09B8K0Sha8XclN+KN+pJFAKAhOZuDxzRtIYxJJGh0glhq8dJK77+B8M/MHOpBNXsdeDxE6c1FSsm9/wAlb5CtxOknaPrjBTskJIaMFBndTupAHTbKtWWHbd2zt7XjCMoqMbPfd+D39CQ5lkt7Vosw6jLJ38M/dToz7HzI28d61qVNCxyYTBvEKTTtZc35EzNwiAgtpGTk5LMRk+PXHU1c41x4FJ5T4cLqaQXAE5UEtLqIDAu4UKAfst3m389gCSa5KS021LefQ46rqKUXQein4eivd/bhuOlooAwNgK7D5173c+0AoCjczQPa3L3ZUyW8qosujOuEpkCTA+0m5yMePw3xneL0l/w9TD6GJoqhe0k215Sv4fz5GnxHgy3C61XWmFZCg7p1MBqGPxHw+INU1KdvG/iYRqzotxe58LHq7ZLTQqoXnkOI4E2aVh4n2UBG7bZx5De19Xu4+Relh3iJObejFcX4L/f2LTyhwp7a3CSsrSM7SPpHdDOdRAzuQM4zWlOLjGzMsbXjWq6UFuSSX8LcTVXOQUAoBQCgFAKAUAoBQHLOcvvs3zX+ha+S7T7zL0PsuyO6R9fcu/JP3OL+f/Mavd7M7tH19z53tXvc/T2ROV6B54oBQCgFAKAUAoBQCgIPiUiydpBcrpRsaGGcEE7b+DhgCdsDK7+dZwU46LNKVWVKanHiiuPy9fRYWJ0miByoIXYZU7CQEDYEbH+LFee6FeG6Luj2Vi8DW31Y2l9vPf5ehgThvEyB3EBGBnTBtgOMjA8yp29mqqnifxIu59mR37+v2/2SfDuFiCT0i9nR5ckKNWcNgnAzgkhScADYZPia6aOHaenUd2cWKx0JQ1VCOjHqy0cLmkeMNKgRj4A528CfI/DfHma6zzDboBQGD0ROukEnzGeu3j8KroLyFz76KnsL/simivIHk2Ufu0/2RUOnF+BN2ak3BkIIVnQHqAxwfn4n61jLDRasnYnSZn4dY9kCNRbJzvgAbY2A+VXo0dWmrkSlc3K2IFAKA+GgK3d8mwtJ2iPLE2ot+7YY1HxGoEr8QCAcnasXRi3c9CHaVWMdGSUla29eBCcd5VuXkR+17diVUtgIUALEZxnIGo7/ABO29Z1KMm73OzCdoUIQcdHR3X87+ZKLygzxpHNcyMkYARUVVVQBjBBBD48CR+Faam6s2c20VGbnTppN8b7+XkT3CeFR2yaIwQCSSSSSxPiSf+w8K0jFRVkcVevOtLSmzeqxiKAUBVuJ82rFeLakQkM0aENMBMxlzgpFpOtBtk5HVvZ3WIvvK5dcv2ptYbmKyQmd4wUNzOiqZnCDToBGAzDbAwM48qo6MLnobWxSX7uaXvY3uDxRWourq2tIxFEJ17Rp3MrNBqDAB1YKhkQrs2dgceUxpxjwMa+Nr11ozluXhw9i2cvcRa4hEjoEJJ7o7TGB/rUjb/dx5E1dnKiSqCRQCgFAKAUAoBQCgFAcs5y++zfNf6Fr5LtPvMvQ+y7I7pH19y7ck/c4v5/8xq93szu0fX3Pne1e9z9PZE7XoHnigFAKAUAoBQCgFAKAxT26uNLqGHkwBH99ARj8tw7aO0iwcjs5HGDv0326kfI0B5bluM/aluG2x3pnO2xx57kAnzwKA2bPgcERBRO8P4iST4eLE+IB+YzQEjQCgFAKAUAoBQCgFAKAUAoBQHzFAfaAUAoBQCgNCbhETsWZclnjkPeb7cWCh2PhgbdD45pcGi3KVsYhD+/7NXDqBczjSy4xgh8gAgEKNgRkDO9LkWM0vLVuzSMVf96HDqJZAh1rpZtAbQGI/iAz133pcWN3h1isCCNC5UdNcju3+1IS2PhnalyTaoBQCgFAKAUAoBQCgFAct5y++zfNf6Fr5LtLvMvQ+y7I7rH19yH7ZhsGIHwJrk05R3Jne6UJb3Fcj7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PSG9pvqaa2eZ8xqKeVch6Q3tN9TTWzzPmNRTyrkAc7nc1F297FlHcj//Z"/>
          <p:cNvSpPr>
            <a:spLocks noChangeAspect="1" noChangeArrowheads="1"/>
          </p:cNvSpPr>
          <p:nvPr/>
        </p:nvSpPr>
        <p:spPr bwMode="auto">
          <a:xfrm>
            <a:off x="307975" y="7937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00666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0257"/>
            <a:ext cx="7211567" cy="612409"/>
          </a:xfrm>
        </p:spPr>
        <p:txBody>
          <a:bodyPr/>
          <a:lstStyle/>
          <a:p>
            <a:r>
              <a:rPr lang="en-US" dirty="0" smtClean="0"/>
              <a:t>Hardware Architecture: FLP buffer size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1168" y="6498850"/>
            <a:ext cx="484382" cy="365125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10</a:t>
            </a:fld>
            <a:endParaRPr lang="en-US" dirty="0"/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4447366" y="1322376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Arrow Connector 6"/>
          <p:cNvCxnSpPr>
            <a:endCxn id="8" idx="3"/>
          </p:cNvCxnSpPr>
          <p:nvPr/>
        </p:nvCxnSpPr>
        <p:spPr bwMode="auto">
          <a:xfrm>
            <a:off x="1976250" y="1407846"/>
            <a:ext cx="1083651" cy="755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Rectangle 7"/>
          <p:cNvSpPr>
            <a:spLocks noChangeArrowheads="1"/>
          </p:cNvSpPr>
          <p:nvPr/>
        </p:nvSpPr>
        <p:spPr bwMode="auto">
          <a:xfrm flipH="1">
            <a:off x="3059901" y="1224845"/>
            <a:ext cx="978864" cy="381102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2439577" y="1315502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1" name="Straight Arrow Connector 10"/>
          <p:cNvCxnSpPr>
            <a:stCxn id="8" idx="1"/>
            <a:endCxn id="82" idx="1"/>
          </p:cNvCxnSpPr>
          <p:nvPr/>
        </p:nvCxnSpPr>
        <p:spPr bwMode="auto">
          <a:xfrm>
            <a:off x="4038765" y="1415396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 flipH="1">
            <a:off x="3059901" y="2472768"/>
            <a:ext cx="978864" cy="402456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stCxn id="12" idx="1"/>
            <a:endCxn id="84" idx="1"/>
          </p:cNvCxnSpPr>
          <p:nvPr/>
        </p:nvCxnSpPr>
        <p:spPr bwMode="auto">
          <a:xfrm>
            <a:off x="4038765" y="2673996"/>
            <a:ext cx="885104" cy="38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13"/>
          <p:cNvSpPr>
            <a:spLocks noChangeArrowheads="1"/>
          </p:cNvSpPr>
          <p:nvPr/>
        </p:nvSpPr>
        <p:spPr bwMode="auto">
          <a:xfrm flipH="1">
            <a:off x="3059901" y="4993776"/>
            <a:ext cx="978864" cy="39484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>
            <a:stCxn id="14" idx="1"/>
            <a:endCxn id="85" idx="1"/>
          </p:cNvCxnSpPr>
          <p:nvPr/>
        </p:nvCxnSpPr>
        <p:spPr bwMode="auto">
          <a:xfrm>
            <a:off x="4038765" y="5191196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19" name="Straight Arrow Connector 18"/>
          <p:cNvCxnSpPr>
            <a:endCxn id="12" idx="3"/>
          </p:cNvCxnSpPr>
          <p:nvPr/>
        </p:nvCxnSpPr>
        <p:spPr bwMode="auto">
          <a:xfrm flipV="1">
            <a:off x="1976250" y="2673996"/>
            <a:ext cx="1083651" cy="31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endCxn id="14" idx="3"/>
          </p:cNvCxnSpPr>
          <p:nvPr/>
        </p:nvCxnSpPr>
        <p:spPr bwMode="auto">
          <a:xfrm>
            <a:off x="1976250" y="5190515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3" name="Rectangle 22"/>
          <p:cNvSpPr>
            <a:spLocks noChangeArrowheads="1"/>
          </p:cNvSpPr>
          <p:nvPr/>
        </p:nvSpPr>
        <p:spPr bwMode="auto">
          <a:xfrm flipH="1">
            <a:off x="3050687" y="3090589"/>
            <a:ext cx="988078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4" name="Straight Arrow Connector 23"/>
          <p:cNvCxnSpPr>
            <a:stCxn id="23" idx="1"/>
            <a:endCxn id="86" idx="1"/>
          </p:cNvCxnSpPr>
          <p:nvPr/>
        </p:nvCxnSpPr>
        <p:spPr bwMode="auto">
          <a:xfrm>
            <a:off x="4038765" y="3303296"/>
            <a:ext cx="880497" cy="70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6" name="Straight Arrow Connector 25"/>
          <p:cNvCxnSpPr>
            <a:endCxn id="23" idx="3"/>
          </p:cNvCxnSpPr>
          <p:nvPr/>
        </p:nvCxnSpPr>
        <p:spPr bwMode="auto">
          <a:xfrm flipV="1">
            <a:off x="1971643" y="3303296"/>
            <a:ext cx="1079044" cy="6326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Rectangle 26"/>
          <p:cNvSpPr>
            <a:spLocks noChangeArrowheads="1"/>
          </p:cNvSpPr>
          <p:nvPr/>
        </p:nvSpPr>
        <p:spPr bwMode="auto">
          <a:xfrm flipH="1">
            <a:off x="3049743" y="1852896"/>
            <a:ext cx="989022" cy="38360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8" name="Straight Arrow Connector 27"/>
          <p:cNvCxnSpPr>
            <a:stCxn id="27" idx="1"/>
            <a:endCxn id="87" idx="1"/>
          </p:cNvCxnSpPr>
          <p:nvPr/>
        </p:nvCxnSpPr>
        <p:spPr bwMode="auto">
          <a:xfrm>
            <a:off x="4038765" y="2044696"/>
            <a:ext cx="880025" cy="130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0" name="Straight Arrow Connector 29"/>
          <p:cNvCxnSpPr>
            <a:endCxn id="27" idx="3"/>
          </p:cNvCxnSpPr>
          <p:nvPr/>
        </p:nvCxnSpPr>
        <p:spPr bwMode="auto">
          <a:xfrm>
            <a:off x="1971171" y="2038395"/>
            <a:ext cx="1078572" cy="630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Rectangle 30"/>
          <p:cNvSpPr>
            <a:spLocks noChangeArrowheads="1"/>
          </p:cNvSpPr>
          <p:nvPr/>
        </p:nvSpPr>
        <p:spPr bwMode="auto">
          <a:xfrm flipH="1">
            <a:off x="3059901" y="5621082"/>
            <a:ext cx="978864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2" name="Straight Arrow Connector 31"/>
          <p:cNvCxnSpPr>
            <a:stCxn id="31" idx="1"/>
            <a:endCxn id="88" idx="1"/>
          </p:cNvCxnSpPr>
          <p:nvPr/>
        </p:nvCxnSpPr>
        <p:spPr bwMode="auto">
          <a:xfrm flipV="1">
            <a:off x="4038765" y="5829605"/>
            <a:ext cx="885104" cy="418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endCxn id="31" idx="3"/>
          </p:cNvCxnSpPr>
          <p:nvPr/>
        </p:nvCxnSpPr>
        <p:spPr bwMode="auto">
          <a:xfrm>
            <a:off x="1976250" y="5833108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Rectangle 33"/>
          <p:cNvSpPr>
            <a:spLocks noChangeArrowheads="1"/>
          </p:cNvSpPr>
          <p:nvPr/>
        </p:nvSpPr>
        <p:spPr bwMode="auto">
          <a:xfrm flipH="1">
            <a:off x="3029421" y="4366009"/>
            <a:ext cx="1009344" cy="39177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5" name="Straight Arrow Connector 34"/>
          <p:cNvCxnSpPr>
            <a:stCxn id="34" idx="1"/>
            <a:endCxn id="89" idx="1"/>
          </p:cNvCxnSpPr>
          <p:nvPr/>
        </p:nvCxnSpPr>
        <p:spPr bwMode="auto">
          <a:xfrm flipV="1">
            <a:off x="4038765" y="4560363"/>
            <a:ext cx="886694" cy="1533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7" name="Straight Arrow Connector 36"/>
          <p:cNvCxnSpPr>
            <a:endCxn id="34" idx="3"/>
          </p:cNvCxnSpPr>
          <p:nvPr/>
        </p:nvCxnSpPr>
        <p:spPr bwMode="auto">
          <a:xfrm>
            <a:off x="1961010" y="4559682"/>
            <a:ext cx="1068411" cy="221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Rectangle 37"/>
          <p:cNvSpPr>
            <a:spLocks noChangeArrowheads="1"/>
          </p:cNvSpPr>
          <p:nvPr/>
        </p:nvSpPr>
        <p:spPr bwMode="auto">
          <a:xfrm flipH="1">
            <a:off x="3029421" y="3736544"/>
            <a:ext cx="1009344" cy="39210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9" name="Straight Arrow Connector 38"/>
          <p:cNvCxnSpPr>
            <a:stCxn id="38" idx="1"/>
            <a:endCxn id="90" idx="1"/>
          </p:cNvCxnSpPr>
          <p:nvPr/>
        </p:nvCxnSpPr>
        <p:spPr bwMode="auto">
          <a:xfrm>
            <a:off x="4038765" y="3932596"/>
            <a:ext cx="886694" cy="157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1" name="Straight Arrow Connector 40"/>
          <p:cNvCxnSpPr>
            <a:endCxn id="38" idx="3"/>
          </p:cNvCxnSpPr>
          <p:nvPr/>
        </p:nvCxnSpPr>
        <p:spPr bwMode="auto">
          <a:xfrm>
            <a:off x="1961010" y="3930547"/>
            <a:ext cx="1068411" cy="204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8" name="TextBox 47"/>
          <p:cNvSpPr txBox="1"/>
          <p:nvPr/>
        </p:nvSpPr>
        <p:spPr>
          <a:xfrm>
            <a:off x="1029534" y="6096034"/>
            <a:ext cx="150073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25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00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DDL3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434752" y="6096034"/>
            <a:ext cx="2214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FLPs</a:t>
            </a:r>
            <a:endParaRPr lang="fr-FR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First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Level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Processors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7" name="Straight Arrow Connector 56"/>
          <p:cNvCxnSpPr>
            <a:stCxn id="91" idx="3"/>
            <a:endCxn id="60" idx="3"/>
          </p:cNvCxnSpPr>
          <p:nvPr/>
        </p:nvCxnSpPr>
        <p:spPr bwMode="auto">
          <a:xfrm>
            <a:off x="5830644" y="2071467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5920288" y="2012734"/>
            <a:ext cx="72643" cy="127888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Rectangle 58"/>
          <p:cNvSpPr>
            <a:spLocks noChangeArrowheads="1"/>
          </p:cNvSpPr>
          <p:nvPr/>
        </p:nvSpPr>
        <p:spPr bwMode="auto">
          <a:xfrm flipH="1">
            <a:off x="6151394" y="3055973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 flipH="1">
            <a:off x="6151394" y="1953866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5" name="Straight Arrow Connector 64"/>
          <p:cNvCxnSpPr>
            <a:stCxn id="60" idx="1"/>
          </p:cNvCxnSpPr>
          <p:nvPr/>
        </p:nvCxnSpPr>
        <p:spPr bwMode="auto">
          <a:xfrm>
            <a:off x="6848588" y="2074225"/>
            <a:ext cx="307576" cy="675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6" name="Straight Arrow Connector 65"/>
          <p:cNvCxnSpPr>
            <a:stCxn id="59" idx="1"/>
          </p:cNvCxnSpPr>
          <p:nvPr/>
        </p:nvCxnSpPr>
        <p:spPr bwMode="auto">
          <a:xfrm flipV="1">
            <a:off x="6848588" y="3175373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7" name="Straight Arrow Connector 66"/>
          <p:cNvCxnSpPr>
            <a:stCxn id="93" idx="3"/>
            <a:endCxn id="70" idx="3"/>
          </p:cNvCxnSpPr>
          <p:nvPr/>
        </p:nvCxnSpPr>
        <p:spPr bwMode="auto">
          <a:xfrm>
            <a:off x="5828255" y="4272250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8" name="Rectangle 67"/>
          <p:cNvSpPr>
            <a:spLocks noChangeArrowheads="1"/>
          </p:cNvSpPr>
          <p:nvPr/>
        </p:nvSpPr>
        <p:spPr bwMode="auto">
          <a:xfrm flipH="1">
            <a:off x="6149005" y="5263410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9" name="Straight Arrow Connector 68"/>
          <p:cNvCxnSpPr>
            <a:stCxn id="94" idx="3"/>
            <a:endCxn id="68" idx="3"/>
          </p:cNvCxnSpPr>
          <p:nvPr/>
        </p:nvCxnSpPr>
        <p:spPr bwMode="auto">
          <a:xfrm flipV="1">
            <a:off x="5830057" y="5383769"/>
            <a:ext cx="318948" cy="33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0" name="Rectangle 69"/>
          <p:cNvSpPr>
            <a:spLocks noChangeArrowheads="1"/>
          </p:cNvSpPr>
          <p:nvPr/>
        </p:nvSpPr>
        <p:spPr bwMode="auto">
          <a:xfrm flipH="1">
            <a:off x="6149005" y="4154648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79" name="Straight Arrow Connector 78"/>
          <p:cNvCxnSpPr>
            <a:stCxn id="70" idx="1"/>
          </p:cNvCxnSpPr>
          <p:nvPr/>
        </p:nvCxnSpPr>
        <p:spPr bwMode="auto">
          <a:xfrm>
            <a:off x="6846199" y="4275008"/>
            <a:ext cx="307576" cy="6475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80" name="Straight Arrow Connector 79"/>
          <p:cNvCxnSpPr>
            <a:stCxn id="68" idx="1"/>
          </p:cNvCxnSpPr>
          <p:nvPr/>
        </p:nvCxnSpPr>
        <p:spPr bwMode="auto">
          <a:xfrm flipV="1">
            <a:off x="6846199" y="5382810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81" name="Group 80"/>
          <p:cNvGrpSpPr/>
          <p:nvPr/>
        </p:nvGrpSpPr>
        <p:grpSpPr>
          <a:xfrm>
            <a:off x="4918790" y="1140728"/>
            <a:ext cx="911854" cy="5210568"/>
            <a:chOff x="4847540" y="1021978"/>
            <a:chExt cx="911854" cy="5210568"/>
          </a:xfrm>
        </p:grpSpPr>
        <p:sp>
          <p:nvSpPr>
            <p:cNvPr id="82" name="Rectangle 81"/>
            <p:cNvSpPr/>
            <p:nvPr/>
          </p:nvSpPr>
          <p:spPr bwMode="auto">
            <a:xfrm>
              <a:off x="4852619" y="11823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3" name="Rounded Rectangle 82"/>
            <p:cNvSpPr/>
            <p:nvPr/>
          </p:nvSpPr>
          <p:spPr bwMode="auto">
            <a:xfrm>
              <a:off x="4852319" y="1021978"/>
              <a:ext cx="900781" cy="5210568"/>
            </a:xfrm>
            <a:prstGeom prst="roundRect">
              <a:avLst/>
            </a:prstGeom>
            <a:solidFill>
              <a:srgbClr val="00AE00">
                <a:lumMod val="60000"/>
                <a:lumOff val="40000"/>
              </a:srgbClr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182562" tIns="46038" rIns="182562" bIns="46038" rtlCol="0" anchor="ctr" anchorCtr="1"/>
            <a:lstStyle/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Farm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Network</a:t>
              </a: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4852619" y="24447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4852619" y="49581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4848012" y="30772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4847540" y="18129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4852619" y="5596555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4854209" y="432731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4854209" y="370111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5497941" y="186116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5497939" y="2969637"/>
              <a:ext cx="261452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5495553" y="4061943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5497354" y="517679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95" name="Straight Arrow Connector 94"/>
          <p:cNvCxnSpPr>
            <a:stCxn id="92" idx="3"/>
            <a:endCxn id="59" idx="3"/>
          </p:cNvCxnSpPr>
          <p:nvPr/>
        </p:nvCxnSpPr>
        <p:spPr bwMode="auto">
          <a:xfrm flipV="1">
            <a:off x="5830641" y="3176333"/>
            <a:ext cx="320753" cy="361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97" name="Straight Connector 96"/>
          <p:cNvCxnSpPr/>
          <p:nvPr/>
        </p:nvCxnSpPr>
        <p:spPr bwMode="auto">
          <a:xfrm flipH="1">
            <a:off x="2433880" y="197381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 flipH="1">
            <a:off x="2431643" y="2596005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 flipH="1">
            <a:off x="2411002" y="323245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 flipH="1">
            <a:off x="2431643" y="386327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 flipH="1">
            <a:off x="2431643" y="4479839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 flipH="1">
            <a:off x="2431643" y="5120300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H="1">
            <a:off x="2431643" y="5764357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103"/>
          <p:cNvSpPr txBox="1"/>
          <p:nvPr/>
        </p:nvSpPr>
        <p:spPr>
          <a:xfrm>
            <a:off x="5052591" y="6096034"/>
            <a:ext cx="2855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1250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EPNs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Event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Processing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Nodes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7282637" y="1909604"/>
            <a:ext cx="1393671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05" name="Rectangle 104"/>
          <p:cNvSpPr/>
          <p:nvPr/>
        </p:nvSpPr>
        <p:spPr>
          <a:xfrm>
            <a:off x="7282637" y="3022355"/>
            <a:ext cx="1393671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2" name="Rectangle 111"/>
          <p:cNvSpPr/>
          <p:nvPr/>
        </p:nvSpPr>
        <p:spPr>
          <a:xfrm>
            <a:off x="1344061" y="1874785"/>
            <a:ext cx="420456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3" name="Rectangle 112"/>
          <p:cNvSpPr/>
          <p:nvPr/>
        </p:nvSpPr>
        <p:spPr>
          <a:xfrm>
            <a:off x="1140955" y="1874785"/>
            <a:ext cx="2020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4" name="Rectangle 113"/>
          <p:cNvSpPr/>
          <p:nvPr/>
        </p:nvSpPr>
        <p:spPr>
          <a:xfrm>
            <a:off x="803299" y="1874785"/>
            <a:ext cx="337656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5" name="Rectangle 114"/>
          <p:cNvSpPr/>
          <p:nvPr/>
        </p:nvSpPr>
        <p:spPr>
          <a:xfrm>
            <a:off x="371902" y="1874785"/>
            <a:ext cx="424842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6" name="Rectangle 115"/>
          <p:cNvSpPr/>
          <p:nvPr/>
        </p:nvSpPr>
        <p:spPr>
          <a:xfrm>
            <a:off x="1292507" y="2524320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7" name="Rectangle 116"/>
          <p:cNvSpPr/>
          <p:nvPr/>
        </p:nvSpPr>
        <p:spPr>
          <a:xfrm>
            <a:off x="1140955" y="2524320"/>
            <a:ext cx="1515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8" name="Rectangle 117"/>
          <p:cNvSpPr/>
          <p:nvPr/>
        </p:nvSpPr>
        <p:spPr>
          <a:xfrm>
            <a:off x="713655" y="2524320"/>
            <a:ext cx="427300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19" name="Rectangle 118"/>
          <p:cNvSpPr/>
          <p:nvPr/>
        </p:nvSpPr>
        <p:spPr>
          <a:xfrm>
            <a:off x="371902" y="2524320"/>
            <a:ext cx="341753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0" name="Rectangle 119"/>
          <p:cNvSpPr/>
          <p:nvPr/>
        </p:nvSpPr>
        <p:spPr>
          <a:xfrm>
            <a:off x="1263706" y="3143378"/>
            <a:ext cx="501866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1" name="Rectangle 120"/>
          <p:cNvSpPr/>
          <p:nvPr/>
        </p:nvSpPr>
        <p:spPr>
          <a:xfrm>
            <a:off x="1142010" y="3143378"/>
            <a:ext cx="121696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2" name="Rectangle 121"/>
          <p:cNvSpPr/>
          <p:nvPr/>
        </p:nvSpPr>
        <p:spPr>
          <a:xfrm>
            <a:off x="566512" y="3143378"/>
            <a:ext cx="575498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3" name="Rectangle 122"/>
          <p:cNvSpPr/>
          <p:nvPr/>
        </p:nvSpPr>
        <p:spPr>
          <a:xfrm>
            <a:off x="372957" y="3143378"/>
            <a:ext cx="193555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4" name="Rectangle 123"/>
          <p:cNvSpPr/>
          <p:nvPr/>
        </p:nvSpPr>
        <p:spPr>
          <a:xfrm>
            <a:off x="1292506" y="3766648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5" name="Rectangle 124"/>
          <p:cNvSpPr/>
          <p:nvPr/>
        </p:nvSpPr>
        <p:spPr>
          <a:xfrm>
            <a:off x="1140954" y="3766648"/>
            <a:ext cx="1515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6" name="Rectangle 125"/>
          <p:cNvSpPr/>
          <p:nvPr/>
        </p:nvSpPr>
        <p:spPr>
          <a:xfrm>
            <a:off x="713654" y="3766648"/>
            <a:ext cx="427300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7" name="Rectangle 126"/>
          <p:cNvSpPr/>
          <p:nvPr/>
        </p:nvSpPr>
        <p:spPr>
          <a:xfrm>
            <a:off x="371901" y="3766648"/>
            <a:ext cx="341753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8" name="Rectangle 127"/>
          <p:cNvSpPr/>
          <p:nvPr/>
        </p:nvSpPr>
        <p:spPr>
          <a:xfrm>
            <a:off x="1293561" y="4385706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9" name="Rectangle 128"/>
          <p:cNvSpPr/>
          <p:nvPr/>
        </p:nvSpPr>
        <p:spPr>
          <a:xfrm>
            <a:off x="1178055" y="4385706"/>
            <a:ext cx="115506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0" name="Rectangle 129"/>
          <p:cNvSpPr/>
          <p:nvPr/>
        </p:nvSpPr>
        <p:spPr>
          <a:xfrm>
            <a:off x="627489" y="4385706"/>
            <a:ext cx="550566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1" name="Rectangle 130"/>
          <p:cNvSpPr/>
          <p:nvPr/>
        </p:nvSpPr>
        <p:spPr>
          <a:xfrm>
            <a:off x="372956" y="4385706"/>
            <a:ext cx="261301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6" name="Rectangle 135"/>
          <p:cNvSpPr/>
          <p:nvPr/>
        </p:nvSpPr>
        <p:spPr>
          <a:xfrm>
            <a:off x="1293561" y="5659555"/>
            <a:ext cx="47201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7" name="Rectangle 136"/>
          <p:cNvSpPr/>
          <p:nvPr/>
        </p:nvSpPr>
        <p:spPr>
          <a:xfrm>
            <a:off x="1142009" y="5659555"/>
            <a:ext cx="1515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8" name="Rectangle 137"/>
          <p:cNvSpPr/>
          <p:nvPr/>
        </p:nvSpPr>
        <p:spPr>
          <a:xfrm>
            <a:off x="714709" y="5659555"/>
            <a:ext cx="427300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9" name="Rectangle 138"/>
          <p:cNvSpPr/>
          <p:nvPr/>
        </p:nvSpPr>
        <p:spPr>
          <a:xfrm>
            <a:off x="372956" y="5659555"/>
            <a:ext cx="341753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0" name="Rectangle 139"/>
          <p:cNvSpPr/>
          <p:nvPr/>
        </p:nvSpPr>
        <p:spPr>
          <a:xfrm>
            <a:off x="1345111" y="5035240"/>
            <a:ext cx="420456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1" name="Rectangle 140"/>
          <p:cNvSpPr/>
          <p:nvPr/>
        </p:nvSpPr>
        <p:spPr>
          <a:xfrm>
            <a:off x="1142005" y="5035240"/>
            <a:ext cx="202052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2" name="Rectangle 141"/>
          <p:cNvSpPr/>
          <p:nvPr/>
        </p:nvSpPr>
        <p:spPr>
          <a:xfrm>
            <a:off x="804349" y="5035240"/>
            <a:ext cx="337656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3" name="Rectangle 142"/>
          <p:cNvSpPr/>
          <p:nvPr/>
        </p:nvSpPr>
        <p:spPr>
          <a:xfrm>
            <a:off x="372952" y="5035240"/>
            <a:ext cx="424842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cxnSp>
        <p:nvCxnSpPr>
          <p:cNvPr id="17" name="Curved Connector 16"/>
          <p:cNvCxnSpPr>
            <a:endCxn id="60" idx="3"/>
          </p:cNvCxnSpPr>
          <p:nvPr/>
        </p:nvCxnSpPr>
        <p:spPr>
          <a:xfrm>
            <a:off x="4038765" y="1407846"/>
            <a:ext cx="2112629" cy="666380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2" name="Curved Connector 131"/>
          <p:cNvCxnSpPr>
            <a:endCxn id="59" idx="3"/>
          </p:cNvCxnSpPr>
          <p:nvPr/>
        </p:nvCxnSpPr>
        <p:spPr>
          <a:xfrm>
            <a:off x="4038765" y="1412776"/>
            <a:ext cx="2112629" cy="1763557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4" name="Curved Connector 133"/>
          <p:cNvCxnSpPr>
            <a:stCxn id="8" idx="1"/>
            <a:endCxn id="68" idx="3"/>
          </p:cNvCxnSpPr>
          <p:nvPr/>
        </p:nvCxnSpPr>
        <p:spPr>
          <a:xfrm>
            <a:off x="4038765" y="1415396"/>
            <a:ext cx="2110240" cy="3968374"/>
          </a:xfrm>
          <a:prstGeom prst="curvedConnector3">
            <a:avLst>
              <a:gd name="adj1" fmla="val 50000"/>
            </a:avLst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5" name="Rectangle 54"/>
          <p:cNvSpPr/>
          <p:nvPr/>
        </p:nvSpPr>
        <p:spPr>
          <a:xfrm>
            <a:off x="277472" y="3776638"/>
            <a:ext cx="4378055" cy="2592173"/>
          </a:xfrm>
          <a:prstGeom prst="rect">
            <a:avLst/>
          </a:prstGeom>
          <a:solidFill>
            <a:schemeClr val="bg1">
              <a:lumMod val="90000"/>
            </a:schemeClr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en-GB" sz="1200" dirty="0" smtClean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  <a:p>
            <a:r>
              <a:rPr lang="en-GB" sz="1400" b="1" dirty="0" smtClean="0">
                <a:solidFill>
                  <a:schemeClr val="tx1"/>
                </a:solidFill>
              </a:rPr>
              <a:t>Time frame for the continuous detector readout</a:t>
            </a:r>
            <a:endParaRPr lang="en-GB" sz="1400" dirty="0">
              <a:solidFill>
                <a:schemeClr val="tx1"/>
              </a:solidFill>
            </a:endParaRPr>
          </a:p>
          <a:p>
            <a:r>
              <a:rPr lang="en-GB" sz="1200" dirty="0">
                <a:solidFill>
                  <a:schemeClr val="tx1"/>
                </a:solidFill>
              </a:rPr>
              <a:t>TPC FLP </a:t>
            </a:r>
            <a:r>
              <a:rPr lang="en-GB" sz="1200" dirty="0" err="1">
                <a:solidFill>
                  <a:schemeClr val="tx1"/>
                </a:solidFill>
              </a:rPr>
              <a:t>subEventSize</a:t>
            </a:r>
            <a:r>
              <a:rPr lang="en-GB" sz="1200" dirty="0">
                <a:solidFill>
                  <a:schemeClr val="tx1"/>
                </a:solidFill>
              </a:rPr>
              <a:t> = 20 MB / 200 = 0.1 MB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TPC </a:t>
            </a:r>
            <a:r>
              <a:rPr lang="en-GB" sz="1200" dirty="0">
                <a:solidFill>
                  <a:schemeClr val="tx1"/>
                </a:solidFill>
              </a:rPr>
              <a:t>drift time 100 us, 5 overlapping events at 50 kHz</a:t>
            </a:r>
          </a:p>
          <a:p>
            <a:r>
              <a:rPr lang="en-GB" sz="1200" dirty="0" err="1">
                <a:solidFill>
                  <a:schemeClr val="tx1"/>
                </a:solidFill>
              </a:rPr>
              <a:t>Nb</a:t>
            </a:r>
            <a:r>
              <a:rPr lang="en-GB" sz="1200" dirty="0">
                <a:solidFill>
                  <a:schemeClr val="tx1"/>
                </a:solidFill>
              </a:rPr>
              <a:t> event frame &gt;&gt; </a:t>
            </a:r>
            <a:r>
              <a:rPr lang="en-GB" sz="1200" dirty="0" err="1">
                <a:solidFill>
                  <a:schemeClr val="tx1"/>
                </a:solidFill>
              </a:rPr>
              <a:t>Nb</a:t>
            </a:r>
            <a:r>
              <a:rPr lang="en-GB" sz="1200" dirty="0">
                <a:solidFill>
                  <a:schemeClr val="tx1"/>
                </a:solidFill>
              </a:rPr>
              <a:t> event at the “borders”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>
                <a:solidFill>
                  <a:schemeClr val="tx1"/>
                </a:solidFill>
              </a:rPr>
              <a:t>Number events &gt;&gt; ~4 (@50 kHz)</a:t>
            </a:r>
          </a:p>
          <a:p>
            <a:r>
              <a:rPr lang="en-GB" sz="1200" dirty="0" smtClean="0">
                <a:solidFill>
                  <a:schemeClr val="tx1"/>
                </a:solidFill>
              </a:rPr>
              <a:t>1000 events </a:t>
            </a:r>
            <a:r>
              <a:rPr lang="en-GB" sz="1200" dirty="0">
                <a:solidFill>
                  <a:schemeClr val="tx1"/>
                </a:solidFill>
              </a:rPr>
              <a:t>→ </a:t>
            </a:r>
            <a:r>
              <a:rPr lang="en-GB" sz="1200" dirty="0" smtClean="0">
                <a:solidFill>
                  <a:schemeClr val="tx1"/>
                </a:solidFill>
              </a:rPr>
              <a:t>100 </a:t>
            </a:r>
            <a:r>
              <a:rPr lang="en-GB" sz="1200" dirty="0">
                <a:solidFill>
                  <a:schemeClr val="tx1"/>
                </a:solidFill>
              </a:rPr>
              <a:t>MB timeframe / FLP</a:t>
            </a:r>
            <a:br>
              <a:rPr lang="en-GB" sz="1200" dirty="0">
                <a:solidFill>
                  <a:schemeClr val="tx1"/>
                </a:solidFill>
              </a:rPr>
            </a:br>
            <a:r>
              <a:rPr lang="en-GB" sz="1200" dirty="0" smtClean="0">
                <a:solidFill>
                  <a:schemeClr val="tx1"/>
                </a:solidFill>
              </a:rPr>
              <a:t>256 </a:t>
            </a:r>
            <a:r>
              <a:rPr lang="en-GB" sz="1200" dirty="0">
                <a:solidFill>
                  <a:schemeClr val="tx1"/>
                </a:solidFill>
              </a:rPr>
              <a:t>FLPs → ~25 GB timeframe / EPN</a:t>
            </a:r>
          </a:p>
          <a:p>
            <a:endParaRPr lang="en-GB" sz="1200" dirty="0" smtClean="0">
              <a:solidFill>
                <a:schemeClr val="tx1"/>
              </a:solidFill>
            </a:endParaRPr>
          </a:p>
          <a:p>
            <a:r>
              <a:rPr lang="en-GB" sz="1400" b="1" dirty="0" smtClean="0">
                <a:solidFill>
                  <a:schemeClr val="tx1"/>
                </a:solidFill>
              </a:rPr>
              <a:t>FLP Buffer usage</a:t>
            </a:r>
          </a:p>
          <a:p>
            <a:pPr marL="171450" indent="-171450">
              <a:buFontTx/>
              <a:buChar char="-"/>
            </a:pPr>
            <a:r>
              <a:rPr lang="en-GB" sz="1200" dirty="0" smtClean="0">
                <a:solidFill>
                  <a:schemeClr val="tx1"/>
                </a:solidFill>
              </a:rPr>
              <a:t>Input buffer for partial timeframes aggregation</a:t>
            </a:r>
          </a:p>
          <a:p>
            <a:pPr marL="171450" indent="-171450">
              <a:buFontTx/>
              <a:buChar char="-"/>
            </a:pPr>
            <a:r>
              <a:rPr lang="en-GB" sz="1200" dirty="0" smtClean="0">
                <a:solidFill>
                  <a:schemeClr val="tx1"/>
                </a:solidFill>
              </a:rPr>
              <a:t>Data waiting to be processed</a:t>
            </a:r>
          </a:p>
          <a:p>
            <a:pPr marL="171450" indent="-171450">
              <a:buFontTx/>
              <a:buChar char="-"/>
            </a:pPr>
            <a:r>
              <a:rPr lang="en-GB" sz="1200" dirty="0" smtClean="0">
                <a:solidFill>
                  <a:schemeClr val="tx1"/>
                </a:solidFill>
              </a:rPr>
              <a:t>Data processing buffers</a:t>
            </a:r>
          </a:p>
          <a:p>
            <a:pPr marL="171450" indent="-171450">
              <a:buFontTx/>
              <a:buChar char="-"/>
            </a:pPr>
            <a:r>
              <a:rPr lang="en-GB" sz="1200" dirty="0" smtClean="0">
                <a:solidFill>
                  <a:schemeClr val="tx1"/>
                </a:solidFill>
              </a:rPr>
              <a:t>Output buffer for timeframes being sent to EPNs</a:t>
            </a:r>
            <a:endParaRPr lang="en-GB" sz="1200" dirty="0">
              <a:solidFill>
                <a:schemeClr val="tx1"/>
              </a:solidFill>
            </a:endParaRPr>
          </a:p>
          <a:p>
            <a:endParaRPr lang="en-GB" sz="1200" dirty="0">
              <a:solidFill>
                <a:schemeClr val="tx1"/>
              </a:solidFill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4255279" y="1000495"/>
            <a:ext cx="51809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r>
              <a:rPr lang="en-GB" dirty="0" smtClean="0"/>
              <a:t>in</a:t>
            </a:r>
            <a:endParaRPr lang="en-GB" dirty="0"/>
          </a:p>
        </p:txBody>
      </p:sp>
      <p:sp>
        <p:nvSpPr>
          <p:cNvPr id="147" name="TextBox 146"/>
          <p:cNvSpPr txBox="1"/>
          <p:nvPr/>
        </p:nvSpPr>
        <p:spPr>
          <a:xfrm>
            <a:off x="5795646" y="1557097"/>
            <a:ext cx="65915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B</a:t>
            </a:r>
            <a:r>
              <a:rPr lang="en-GB" dirty="0" smtClean="0"/>
              <a:t>out</a:t>
            </a:r>
            <a:endParaRPr lang="en-GB" dirty="0"/>
          </a:p>
        </p:txBody>
      </p:sp>
      <p:sp>
        <p:nvSpPr>
          <p:cNvPr id="151" name="TextBox 150"/>
          <p:cNvSpPr txBox="1"/>
          <p:nvPr/>
        </p:nvSpPr>
        <p:spPr>
          <a:xfrm>
            <a:off x="3983108" y="1412776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40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53" name="TextBox 152"/>
          <p:cNvSpPr txBox="1"/>
          <p:nvPr/>
        </p:nvSpPr>
        <p:spPr>
          <a:xfrm>
            <a:off x="5762004" y="2105771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sz="1600" kern="0" dirty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4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154" name="Rectangle 153"/>
          <p:cNvSpPr/>
          <p:nvPr/>
        </p:nvSpPr>
        <p:spPr>
          <a:xfrm>
            <a:off x="1502622" y="1255727"/>
            <a:ext cx="260840" cy="304851"/>
          </a:xfrm>
          <a:prstGeom prst="rect">
            <a:avLst/>
          </a:prstGeom>
          <a:solidFill>
            <a:srgbClr val="99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5" name="Rectangle 154"/>
          <p:cNvSpPr/>
          <p:nvPr/>
        </p:nvSpPr>
        <p:spPr>
          <a:xfrm>
            <a:off x="1139899" y="1255727"/>
            <a:ext cx="362723" cy="304851"/>
          </a:xfrm>
          <a:prstGeom prst="rect">
            <a:avLst/>
          </a:prstGeom>
          <a:solidFill>
            <a:srgbClr val="FFCC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6" name="Rectangle 155"/>
          <p:cNvSpPr/>
          <p:nvPr/>
        </p:nvSpPr>
        <p:spPr>
          <a:xfrm>
            <a:off x="634258" y="1255727"/>
            <a:ext cx="505642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7" name="Rectangle 156"/>
          <p:cNvSpPr/>
          <p:nvPr/>
        </p:nvSpPr>
        <p:spPr>
          <a:xfrm>
            <a:off x="151174" y="1255727"/>
            <a:ext cx="483084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8" name="TextBox 157"/>
          <p:cNvSpPr txBox="1"/>
          <p:nvPr/>
        </p:nvSpPr>
        <p:spPr>
          <a:xfrm>
            <a:off x="90973" y="932168"/>
            <a:ext cx="18437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baseline="-25000" dirty="0" smtClean="0"/>
              <a:t>i+3</a:t>
            </a:r>
            <a:r>
              <a:rPr lang="en-GB" dirty="0" smtClean="0"/>
              <a:t>  E</a:t>
            </a:r>
            <a:r>
              <a:rPr lang="en-GB" baseline="-25000" dirty="0" smtClean="0"/>
              <a:t>i</a:t>
            </a:r>
            <a:r>
              <a:rPr lang="en-GB" baseline="-25000" dirty="0"/>
              <a:t>+</a:t>
            </a:r>
            <a:r>
              <a:rPr lang="en-GB" baseline="-25000" dirty="0" smtClean="0"/>
              <a:t>2</a:t>
            </a:r>
            <a:r>
              <a:rPr lang="en-GB" dirty="0" smtClean="0"/>
              <a:t>  E</a:t>
            </a:r>
            <a:r>
              <a:rPr lang="en-GB" baseline="-25000" dirty="0" smtClean="0"/>
              <a:t>i+1</a:t>
            </a:r>
            <a:r>
              <a:rPr lang="en-GB" dirty="0" smtClean="0"/>
              <a:t>  </a:t>
            </a:r>
            <a:r>
              <a:rPr lang="en-GB" dirty="0" err="1" smtClean="0"/>
              <a:t>E</a:t>
            </a:r>
            <a:r>
              <a:rPr lang="en-GB" baseline="-25000" dirty="0" err="1" smtClean="0"/>
              <a:t>i</a:t>
            </a:r>
            <a:endParaRPr lang="en-GB" baseline="-25000" dirty="0"/>
          </a:p>
        </p:txBody>
      </p:sp>
      <p:sp>
        <p:nvSpPr>
          <p:cNvPr id="159" name="TextBox 158"/>
          <p:cNvSpPr txBox="1"/>
          <p:nvPr/>
        </p:nvSpPr>
        <p:spPr>
          <a:xfrm>
            <a:off x="1712539" y="1419558"/>
            <a:ext cx="14077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10 x 10 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33" name="Curved Connector 132"/>
          <p:cNvCxnSpPr>
            <a:stCxn id="8" idx="1"/>
            <a:endCxn id="70" idx="3"/>
          </p:cNvCxnSpPr>
          <p:nvPr/>
        </p:nvCxnSpPr>
        <p:spPr>
          <a:xfrm>
            <a:off x="4038765" y="1415396"/>
            <a:ext cx="2110240" cy="2859612"/>
          </a:xfrm>
          <a:prstGeom prst="curvedConnector3">
            <a:avLst/>
          </a:prstGeom>
          <a:ln>
            <a:tailEnd type="triangle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5" name="TextBox 134"/>
          <p:cNvSpPr txBox="1"/>
          <p:nvPr/>
        </p:nvSpPr>
        <p:spPr>
          <a:xfrm>
            <a:off x="8638765" y="1885111"/>
            <a:ext cx="615242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 err="1" smtClean="0"/>
              <a:t>E</a:t>
            </a:r>
            <a:r>
              <a:rPr lang="en-GB" baseline="-25000" dirty="0" err="1" smtClean="0"/>
              <a:t>i</a:t>
            </a:r>
            <a:r>
              <a:rPr lang="en-GB" dirty="0" smtClean="0"/>
              <a:t>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/>
          </a:p>
          <a:p>
            <a:r>
              <a:rPr lang="en-GB" dirty="0" smtClean="0"/>
              <a:t>E</a:t>
            </a:r>
            <a:r>
              <a:rPr lang="en-GB" baseline="-25000" dirty="0" smtClean="0"/>
              <a:t>i+1</a:t>
            </a:r>
            <a:r>
              <a:rPr lang="en-GB" dirty="0" smtClean="0"/>
              <a:t>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</a:t>
            </a:r>
            <a:r>
              <a:rPr lang="en-GB" baseline="-25000" dirty="0" smtClean="0"/>
              <a:t>i+2</a:t>
            </a:r>
            <a:r>
              <a:rPr lang="en-GB" dirty="0" smtClean="0"/>
              <a:t>  </a:t>
            </a:r>
          </a:p>
          <a:p>
            <a:endParaRPr lang="en-GB" dirty="0"/>
          </a:p>
          <a:p>
            <a:endParaRPr lang="en-GB" dirty="0" smtClean="0"/>
          </a:p>
          <a:p>
            <a:endParaRPr lang="en-GB" dirty="0" smtClean="0"/>
          </a:p>
          <a:p>
            <a:r>
              <a:rPr lang="en-GB" dirty="0" smtClean="0"/>
              <a:t>E</a:t>
            </a:r>
            <a:r>
              <a:rPr lang="en-GB" baseline="-25000" dirty="0" smtClean="0"/>
              <a:t>i+3</a:t>
            </a:r>
            <a:endParaRPr lang="en-GB" baseline="-25000" dirty="0"/>
          </a:p>
        </p:txBody>
      </p:sp>
      <p:sp>
        <p:nvSpPr>
          <p:cNvPr id="144" name="Rectangle 143"/>
          <p:cNvSpPr/>
          <p:nvPr/>
        </p:nvSpPr>
        <p:spPr>
          <a:xfrm>
            <a:off x="7282637" y="4119823"/>
            <a:ext cx="1393671" cy="304851"/>
          </a:xfrm>
          <a:prstGeom prst="rect">
            <a:avLst/>
          </a:prstGeom>
          <a:solidFill>
            <a:srgbClr val="CC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5" name="Rectangle 144"/>
          <p:cNvSpPr/>
          <p:nvPr/>
        </p:nvSpPr>
        <p:spPr>
          <a:xfrm>
            <a:off x="7282637" y="5239211"/>
            <a:ext cx="1393671" cy="304851"/>
          </a:xfrm>
          <a:prstGeom prst="rect">
            <a:avLst/>
          </a:prstGeom>
          <a:solidFill>
            <a:srgbClr val="FFFF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340564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FLP-EPN Dataflow </a:t>
            </a:r>
            <a:r>
              <a:rPr lang="en-US" dirty="0" smtClean="0"/>
              <a:t>simulation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US" dirty="0" smtClean="0"/>
              <a:t>FLP </a:t>
            </a:r>
            <a:r>
              <a:rPr lang="en-US" dirty="0"/>
              <a:t>buffer size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11</a:t>
            </a:fld>
            <a:endParaRPr lang="en-US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914" y="1695450"/>
            <a:ext cx="8824886" cy="470494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309644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82" y="850257"/>
            <a:ext cx="7211567" cy="612409"/>
          </a:xfrm>
        </p:spPr>
        <p:txBody>
          <a:bodyPr/>
          <a:lstStyle/>
          <a:p>
            <a:r>
              <a:rPr lang="en-US" dirty="0" smtClean="0"/>
              <a:t>FLP-EPN </a:t>
            </a:r>
            <a:r>
              <a:rPr lang="en-US" dirty="0"/>
              <a:t>Dataflow simulation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144883" y="1219343"/>
            <a:ext cx="7211534" cy="399656"/>
          </a:xfrm>
        </p:spPr>
        <p:txBody>
          <a:bodyPr/>
          <a:lstStyle/>
          <a:p>
            <a:r>
              <a:rPr lang="en-GB" dirty="0" smtClean="0"/>
              <a:t>System scalability study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12</a:t>
            </a:fld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" y="677467"/>
            <a:ext cx="1059554" cy="815396"/>
          </a:xfrm>
          <a:prstGeom prst="rect">
            <a:avLst/>
          </a:prstGeom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35312"/>
          <a:stretch/>
        </p:blipFill>
        <p:spPr bwMode="auto">
          <a:xfrm>
            <a:off x="3623008" y="1977332"/>
            <a:ext cx="5401957" cy="4115125"/>
          </a:xfrm>
          <a:prstGeom prst="rect">
            <a:avLst/>
          </a:prstGeom>
          <a:noFill/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0"/>
          <p:cNvSpPr txBox="1"/>
          <p:nvPr/>
        </p:nvSpPr>
        <p:spPr>
          <a:xfrm>
            <a:off x="6186508" y="1709845"/>
            <a:ext cx="2695151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GB" sz="1200" dirty="0" smtClean="0"/>
              <a:t>Configuration 40 Mbps 250x288</a:t>
            </a:r>
            <a:endParaRPr lang="en-GB" sz="1200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1"/>
          </p:nvPr>
        </p:nvSpPr>
        <p:spPr>
          <a:xfrm>
            <a:off x="35546" y="2289836"/>
            <a:ext cx="3682567" cy="3313522"/>
          </a:xfr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/>
          <a:p>
            <a:pPr>
              <a:lnSpc>
                <a:spcPct val="100000"/>
              </a:lnSpc>
            </a:pPr>
            <a:r>
              <a:rPr lang="en-US" sz="2000" dirty="0" smtClean="0"/>
              <a:t>System scalability study</a:t>
            </a:r>
            <a:r>
              <a:rPr lang="en-GB" sz="2000" dirty="0" smtClean="0"/>
              <a:t> </a:t>
            </a:r>
          </a:p>
          <a:p>
            <a:pPr>
              <a:lnSpc>
                <a:spcPct val="100000"/>
              </a:lnSpc>
            </a:pPr>
            <a:r>
              <a:rPr lang="en-GB" sz="2000" dirty="0" smtClean="0"/>
              <a:t>System studied on </a:t>
            </a:r>
            <a:br>
              <a:rPr lang="en-GB" sz="2000" dirty="0" smtClean="0"/>
            </a:br>
            <a:r>
              <a:rPr lang="en-GB" sz="2000" dirty="0" smtClean="0"/>
              <a:t>a ¼ of the entire system</a:t>
            </a:r>
            <a:br>
              <a:rPr lang="en-GB" sz="2000" dirty="0" smtClean="0"/>
            </a:br>
            <a:r>
              <a:rPr lang="en-GB" sz="2000" dirty="0" smtClean="0"/>
              <a:t>and lower bandwidth</a:t>
            </a:r>
            <a:br>
              <a:rPr lang="en-GB" sz="2000" dirty="0" smtClean="0"/>
            </a:br>
            <a:r>
              <a:rPr lang="en-GB" sz="2000" dirty="0" smtClean="0"/>
              <a:t>to limit the simulation time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System scales at up to</a:t>
            </a:r>
            <a:br>
              <a:rPr lang="en-US" sz="2000" dirty="0" smtClean="0"/>
            </a:br>
            <a:r>
              <a:rPr lang="en-US" sz="2000" dirty="0" smtClean="0"/>
              <a:t>166 kHz of MB interactions</a:t>
            </a:r>
            <a:endParaRPr lang="en-GB" sz="2000" dirty="0" smtClean="0"/>
          </a:p>
          <a:p>
            <a:pPr>
              <a:lnSpc>
                <a:spcPct val="100000"/>
              </a:lnSpc>
            </a:pPr>
            <a:endParaRPr lang="en-US" sz="2000" dirty="0" smtClean="0"/>
          </a:p>
        </p:txBody>
      </p:sp>
      <p:sp>
        <p:nvSpPr>
          <p:cNvPr id="12" name="TextBox 11"/>
          <p:cNvSpPr txBox="1"/>
          <p:nvPr/>
        </p:nvSpPr>
        <p:spPr>
          <a:xfrm>
            <a:off x="7070135" y="1104387"/>
            <a:ext cx="207620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S. </a:t>
            </a:r>
            <a:r>
              <a:rPr lang="en-US" sz="1400" i="1" dirty="0" err="1" smtClean="0"/>
              <a:t>Chapeland</a:t>
            </a:r>
            <a:r>
              <a:rPr lang="en-US" sz="1400" i="1" dirty="0" smtClean="0"/>
              <a:t>, C. Delort</a:t>
            </a:r>
            <a:endParaRPr lang="en-GB" sz="1400" i="1" dirty="0"/>
          </a:p>
        </p:txBody>
      </p:sp>
    </p:spTree>
    <p:extLst>
      <p:ext uri="{BB962C8B-B14F-4D97-AF65-F5344CB8AC3E}">
        <p14:creationId xmlns:p14="http://schemas.microsoft.com/office/powerpoint/2010/main" val="19534672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Data storage needs of the O</a:t>
            </a:r>
            <a:r>
              <a:rPr lang="en-GB" baseline="30000" dirty="0" smtClean="0"/>
              <a:t>2</a:t>
            </a:r>
            <a:r>
              <a:rPr lang="en-GB" dirty="0" smtClean="0"/>
              <a:t> facility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8" y="2027238"/>
            <a:ext cx="1133128" cy="4000500"/>
          </a:xfrm>
        </p:spPr>
        <p:txBody>
          <a:bodyPr/>
          <a:lstStyle/>
          <a:p>
            <a:r>
              <a:rPr lang="en-GB" dirty="0" err="1" smtClean="0"/>
              <a:t>dk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13</a:t>
            </a:fld>
            <a:endParaRPr lang="en-US" dirty="0"/>
          </a:p>
        </p:txBody>
      </p:sp>
      <p:sp>
        <p:nvSpPr>
          <p:cNvPr id="8" name="Rectangle 7"/>
          <p:cNvSpPr/>
          <p:nvPr/>
        </p:nvSpPr>
        <p:spPr>
          <a:xfrm>
            <a:off x="2286000" y="2967335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en-GB" dirty="0">
              <a:latin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</a:endParaRPr>
          </a:p>
          <a:p>
            <a:endParaRPr lang="en-GB" dirty="0">
              <a:latin typeface="Times New Roman" panose="02020603050405020304" pitchFamily="18" charset="0"/>
            </a:endParaRPr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 rotWithShape="1">
          <a:blip r:embed="rId2"/>
          <a:srcRect l="4429" t="10230" r="35295" b="31168"/>
          <a:stretch/>
        </p:blipFill>
        <p:spPr>
          <a:xfrm>
            <a:off x="-1" y="1522413"/>
            <a:ext cx="9144001" cy="4539561"/>
          </a:xfrm>
          <a:prstGeom prst="rect">
            <a:avLst/>
          </a:prstGeom>
        </p:spPr>
      </p:pic>
      <p:sp>
        <p:nvSpPr>
          <p:cNvPr id="10" name="TextBox 9"/>
          <p:cNvSpPr txBox="1"/>
          <p:nvPr/>
        </p:nvSpPr>
        <p:spPr>
          <a:xfrm>
            <a:off x="1523988" y="6152783"/>
            <a:ext cx="6105465" cy="338554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r>
              <a:rPr lang="en-GB" sz="1600" dirty="0" smtClean="0"/>
              <a:t>Need of ~25 PB of local data storage for 1 year of data taking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411154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9341" y="669496"/>
            <a:ext cx="7016484" cy="612409"/>
          </a:xfrm>
        </p:spPr>
        <p:txBody>
          <a:bodyPr>
            <a:normAutofit/>
          </a:bodyPr>
          <a:lstStyle/>
          <a:p>
            <a:r>
              <a:rPr lang="fr-CH" sz="2400" dirty="0" smtClean="0"/>
              <a:t>Architecture</a:t>
            </a:r>
            <a:endParaRPr lang="en-GB" sz="2400" dirty="0"/>
          </a:p>
        </p:txBody>
      </p:sp>
      <p:pic>
        <p:nvPicPr>
          <p:cNvPr id="332" name="Content Placeholder 331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4284" y="1238410"/>
            <a:ext cx="6117412" cy="5507665"/>
          </a:xfrm>
        </p:spPr>
      </p:pic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14</a:t>
            </a:fld>
            <a:endParaRPr lang="en-US" dirty="0"/>
          </a:p>
        </p:txBody>
      </p:sp>
      <p:sp>
        <p:nvSpPr>
          <p:cNvPr id="333" name="Content Placeholder 2"/>
          <p:cNvSpPr txBox="1">
            <a:spLocks/>
          </p:cNvSpPr>
          <p:nvPr/>
        </p:nvSpPr>
        <p:spPr>
          <a:xfrm>
            <a:off x="846918" y="924282"/>
            <a:ext cx="7211534" cy="399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GB" dirty="0" smtClean="0"/>
              <a:t>O</a:t>
            </a:r>
            <a:r>
              <a:rPr lang="en-GB" baseline="30000" dirty="0" smtClean="0"/>
              <a:t>2</a:t>
            </a:r>
            <a:r>
              <a:rPr lang="fr-CH" dirty="0" smtClean="0"/>
              <a:t> Architecture and data flow</a:t>
            </a:r>
            <a:endParaRPr lang="en-GB" dirty="0"/>
          </a:p>
        </p:txBody>
      </p:sp>
      <p:pic>
        <p:nvPicPr>
          <p:cNvPr id="334" name="Picture 33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113" y="248579"/>
            <a:ext cx="637033" cy="1078994"/>
          </a:xfrm>
          <a:prstGeom prst="rect">
            <a:avLst/>
          </a:prstGeom>
        </p:spPr>
      </p:pic>
      <p:sp>
        <p:nvSpPr>
          <p:cNvPr id="335" name="Content Placeholder 3"/>
          <p:cNvSpPr txBox="1">
            <a:spLocks/>
          </p:cNvSpPr>
          <p:nvPr/>
        </p:nvSpPr>
        <p:spPr>
          <a:xfrm>
            <a:off x="5142569" y="5809116"/>
            <a:ext cx="2060668" cy="655969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 fontScale="25000" lnSpcReduction="20000"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lvl="1" indent="0">
              <a:buNone/>
            </a:pPr>
            <a:r>
              <a:rPr lang="en-GB" sz="1200" dirty="0"/>
              <a:t>I</a:t>
            </a:r>
            <a:r>
              <a:rPr lang="en-GB" sz="1200" dirty="0" smtClean="0"/>
              <a:t>ncludes asynchronous </a:t>
            </a:r>
            <a:r>
              <a:rPr lang="en-GB" sz="1200" dirty="0"/>
              <a:t>processing </a:t>
            </a:r>
            <a:r>
              <a:rPr lang="en-GB" sz="1200" dirty="0" smtClean="0"/>
              <a:t>and </a:t>
            </a:r>
            <a:r>
              <a:rPr lang="en-GB" sz="1200" dirty="0"/>
              <a:t>offloading </a:t>
            </a:r>
            <a:r>
              <a:rPr lang="en-GB" sz="1200" dirty="0" smtClean="0"/>
              <a:t/>
            </a:r>
            <a:br>
              <a:rPr lang="en-GB" sz="1200" dirty="0" smtClean="0"/>
            </a:br>
            <a:r>
              <a:rPr lang="en-GB" sz="1200" dirty="0" smtClean="0"/>
              <a:t>peaks to </a:t>
            </a:r>
            <a:r>
              <a:rPr lang="en-GB" sz="1200" dirty="0"/>
              <a:t>other </a:t>
            </a:r>
            <a:r>
              <a:rPr lang="en-GB" sz="1200" dirty="0" smtClean="0"/>
              <a:t>sites</a:t>
            </a:r>
            <a:r>
              <a:rPr lang="en-US" sz="1100" dirty="0" smtClean="0"/>
              <a:t>.</a:t>
            </a:r>
          </a:p>
          <a:p>
            <a:r>
              <a:rPr lang="en-US" b="1" dirty="0"/>
              <a:t>Storage</a:t>
            </a:r>
          </a:p>
          <a:p>
            <a:r>
              <a:rPr lang="en-US" dirty="0"/>
              <a:t>“Intermediate” format:</a:t>
            </a:r>
          </a:p>
          <a:p>
            <a:pPr marL="285750" indent="-285750"/>
            <a:r>
              <a:rPr lang="en-US" dirty="0"/>
              <a:t>Local storage in O2 system</a:t>
            </a:r>
          </a:p>
          <a:p>
            <a:pPr marL="285750" indent="-285750"/>
            <a:r>
              <a:rPr lang="en-US" dirty="0"/>
              <a:t>Permanent storage in</a:t>
            </a:r>
            <a:br>
              <a:rPr lang="en-US" dirty="0"/>
            </a:br>
            <a:r>
              <a:rPr lang="en-US" dirty="0"/>
              <a:t>computing center</a:t>
            </a:r>
          </a:p>
          <a:p>
            <a:pPr marL="285750" indent="-285750"/>
            <a:endParaRPr lang="en-US" dirty="0"/>
          </a:p>
          <a:p>
            <a:r>
              <a:rPr lang="en-US" dirty="0"/>
              <a:t>GRID storage</a:t>
            </a:r>
          </a:p>
          <a:p>
            <a:pPr marL="285750" indent="-285750"/>
            <a:r>
              <a:rPr lang="en-US" dirty="0"/>
              <a:t>AODs</a:t>
            </a:r>
          </a:p>
          <a:p>
            <a:pPr marL="285750" indent="-285750"/>
            <a:r>
              <a:rPr lang="en-US" dirty="0"/>
              <a:t>Simulations</a:t>
            </a:r>
          </a:p>
          <a:p>
            <a:pPr marL="0" lvl="1" indent="0">
              <a:buNone/>
            </a:pPr>
            <a:endParaRPr lang="en-US" sz="1100" dirty="0" smtClean="0"/>
          </a:p>
        </p:txBody>
      </p:sp>
      <p:sp>
        <p:nvSpPr>
          <p:cNvPr id="3" name="Down Arrow 2"/>
          <p:cNvSpPr/>
          <p:nvPr/>
        </p:nvSpPr>
        <p:spPr>
          <a:xfrm>
            <a:off x="6457924" y="1228245"/>
            <a:ext cx="2028498" cy="138736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9" name="Down Arrow 8"/>
          <p:cNvSpPr/>
          <p:nvPr/>
        </p:nvSpPr>
        <p:spPr>
          <a:xfrm>
            <a:off x="6708482" y="2615609"/>
            <a:ext cx="1527382" cy="1789814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/>
          </a:p>
        </p:txBody>
      </p:sp>
      <p:sp>
        <p:nvSpPr>
          <p:cNvPr id="10" name="Down Arrow 9"/>
          <p:cNvSpPr/>
          <p:nvPr/>
        </p:nvSpPr>
        <p:spPr>
          <a:xfrm>
            <a:off x="7127775" y="4394791"/>
            <a:ext cx="688796" cy="1026295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Down Arrow 14"/>
          <p:cNvSpPr/>
          <p:nvPr/>
        </p:nvSpPr>
        <p:spPr>
          <a:xfrm>
            <a:off x="7255366" y="5421086"/>
            <a:ext cx="433614" cy="830842"/>
          </a:xfrm>
          <a:prstGeom prst="down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TextBox 6"/>
          <p:cNvSpPr txBox="1"/>
          <p:nvPr/>
        </p:nvSpPr>
        <p:spPr>
          <a:xfrm>
            <a:off x="7914184" y="1228245"/>
            <a:ext cx="1197764" cy="480131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 smtClean="0"/>
              <a:t>TPC Data</a:t>
            </a:r>
          </a:p>
          <a:p>
            <a:pPr algn="ctr"/>
            <a:r>
              <a:rPr lang="en-US" dirty="0" smtClean="0"/>
              <a:t>1 TB/s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/>
          </a:p>
          <a:p>
            <a:pPr algn="ctr"/>
            <a:r>
              <a:rPr lang="en-US" dirty="0" smtClean="0"/>
              <a:t>250 GB/s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r>
              <a:rPr lang="en-US" dirty="0" smtClean="0"/>
              <a:t>125 GB/s</a:t>
            </a:r>
          </a:p>
          <a:p>
            <a:pPr algn="ctr"/>
            <a:endParaRPr lang="en-US" dirty="0"/>
          </a:p>
          <a:p>
            <a:pPr algn="ctr"/>
            <a:endParaRPr lang="en-US" dirty="0" smtClean="0"/>
          </a:p>
          <a:p>
            <a:pPr algn="ctr"/>
            <a:endParaRPr lang="en-US" dirty="0" smtClean="0"/>
          </a:p>
          <a:p>
            <a:pPr algn="ctr"/>
            <a:r>
              <a:rPr lang="en-US" dirty="0"/>
              <a:t>8</a:t>
            </a:r>
            <a:r>
              <a:rPr lang="en-US" dirty="0" smtClean="0"/>
              <a:t>0 GB/s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20195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" name="Picture 1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54665" y="2074333"/>
            <a:ext cx="3047999" cy="1185333"/>
          </a:xfrm>
          <a:prstGeom prst="rect">
            <a:avLst/>
          </a:prstGeom>
        </p:spPr>
      </p:pic>
      <p:sp>
        <p:nvSpPr>
          <p:cNvPr id="2" name="object 2"/>
          <p:cNvSpPr txBox="1">
            <a:spLocks noGrp="1"/>
          </p:cNvSpPr>
          <p:nvPr>
            <p:ph type="title"/>
          </p:nvPr>
        </p:nvSpPr>
        <p:spPr>
          <a:xfrm>
            <a:off x="634257" y="850257"/>
            <a:ext cx="7211567" cy="353943"/>
          </a:xfrm>
          <a:prstGeom prst="rect">
            <a:avLst/>
          </a:prstGeom>
        </p:spPr>
        <p:txBody>
          <a:bodyPr vert="horz" wrap="square" lIns="0" tIns="0" rIns="0" bIns="0" rtlCol="0">
            <a:spAutoFit/>
          </a:bodyPr>
          <a:lstStyle/>
          <a:p>
            <a:pPr marL="209667"/>
            <a:r>
              <a:rPr lang="de-DE" dirty="0" smtClean="0"/>
              <a:t>FLP and Network prototyping</a:t>
            </a:r>
            <a:endParaRPr spc="204" dirty="0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4"/>
          </p:nvPr>
        </p:nvSpPr>
        <p:spPr>
          <a:xfrm>
            <a:off x="8202418" y="6604000"/>
            <a:ext cx="484382" cy="264232"/>
          </a:xfrm>
        </p:spPr>
        <p:txBody>
          <a:bodyPr/>
          <a:lstStyle/>
          <a:p>
            <a:fld id="{B6F15528-21DE-4FAA-801E-634DDDAF4B2B}" type="slidenum">
              <a:rPr lang="en-US" smtClean="0"/>
              <a:t>15</a:t>
            </a:fld>
            <a:endParaRPr lang="en-US"/>
          </a:p>
        </p:txBody>
      </p:sp>
      <p:sp>
        <p:nvSpPr>
          <p:cNvPr id="9" name="object 8"/>
          <p:cNvSpPr/>
          <p:nvPr/>
        </p:nvSpPr>
        <p:spPr>
          <a:xfrm>
            <a:off x="3732028" y="3019647"/>
            <a:ext cx="5070478" cy="3531090"/>
          </a:xfrm>
          <a:prstGeom prst="rect">
            <a:avLst/>
          </a:prstGeom>
          <a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lIns="0" tIns="0" rIns="0" bIns="0" rtlCol="0">
            <a:spAutoFit/>
          </a:bodyPr>
          <a:lstStyle/>
          <a:p>
            <a:endParaRPr/>
          </a:p>
        </p:txBody>
      </p:sp>
      <p:sp>
        <p:nvSpPr>
          <p:cNvPr id="8" name="TextBox 7"/>
          <p:cNvSpPr txBox="1"/>
          <p:nvPr/>
        </p:nvSpPr>
        <p:spPr>
          <a:xfrm>
            <a:off x="202128" y="1147771"/>
            <a:ext cx="4897559" cy="507831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FLP requirements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Input </a:t>
            </a:r>
            <a:r>
              <a:rPr lang="en-US" dirty="0"/>
              <a:t>100 </a:t>
            </a:r>
            <a:r>
              <a:rPr lang="en-US" dirty="0" err="1"/>
              <a:t>Gbit</a:t>
            </a:r>
            <a:r>
              <a:rPr lang="en-US" dirty="0"/>
              <a:t>/s (10 x 10 </a:t>
            </a:r>
            <a:r>
              <a:rPr lang="en-US" dirty="0" err="1" smtClean="0"/>
              <a:t>Gbit</a:t>
            </a:r>
            <a:r>
              <a:rPr lang="en-US" dirty="0" smtClean="0"/>
              <a:t>/s)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Local </a:t>
            </a:r>
            <a:r>
              <a:rPr lang="en-US" dirty="0"/>
              <a:t>processing </a:t>
            </a:r>
            <a:r>
              <a:rPr lang="en-US" dirty="0" smtClean="0"/>
              <a:t>capability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Output </a:t>
            </a:r>
            <a:r>
              <a:rPr lang="en-US" dirty="0"/>
              <a:t>with ~20 </a:t>
            </a:r>
            <a:r>
              <a:rPr lang="en-US" dirty="0" err="1"/>
              <a:t>Gbit</a:t>
            </a:r>
            <a:r>
              <a:rPr lang="en-US" dirty="0"/>
              <a:t>/s</a:t>
            </a:r>
          </a:p>
          <a:p>
            <a:endParaRPr lang="en-US" i="1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Two network technologies under evaluation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10/40 </a:t>
            </a:r>
            <a:r>
              <a:rPr lang="en-US" dirty="0" err="1" smtClean="0"/>
              <a:t>Gbit</a:t>
            </a:r>
            <a:r>
              <a:rPr lang="en-US" dirty="0" smtClean="0"/>
              <a:t>/s Ethernet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Infiniband</a:t>
            </a:r>
            <a:r>
              <a:rPr lang="en-US" dirty="0" smtClean="0"/>
              <a:t> FDR (56 </a:t>
            </a:r>
            <a:r>
              <a:rPr lang="en-US" dirty="0" err="1" smtClean="0"/>
              <a:t>Gbit</a:t>
            </a:r>
            <a:r>
              <a:rPr lang="en-US" dirty="0" smtClean="0"/>
              <a:t>/s)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 smtClean="0"/>
              <a:t>Both used already </a:t>
            </a:r>
            <a:br>
              <a:rPr lang="en-US" dirty="0" smtClean="0"/>
            </a:br>
            <a:r>
              <a:rPr lang="en-US" dirty="0" smtClean="0"/>
              <a:t>(DAQ/HLT)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Benchmark example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err="1" smtClean="0"/>
              <a:t>Chelsio</a:t>
            </a:r>
            <a:r>
              <a:rPr lang="en-US" dirty="0" smtClean="0"/>
              <a:t> T580-LP-CR with</a:t>
            </a:r>
            <a:br>
              <a:rPr lang="en-US" dirty="0" smtClean="0"/>
            </a:br>
            <a:r>
              <a:rPr lang="en-US" dirty="0" smtClean="0"/>
              <a:t>TCP/UDP Offload engine</a:t>
            </a:r>
            <a:br>
              <a:rPr lang="en-US" dirty="0" smtClean="0"/>
            </a:br>
            <a:r>
              <a:rPr lang="en-US" dirty="0" smtClean="0"/>
              <a:t>1, 2 and 3 TCP streams,</a:t>
            </a:r>
            <a:br>
              <a:rPr lang="en-US" dirty="0" smtClean="0"/>
            </a:br>
            <a:r>
              <a:rPr lang="en-US" dirty="0" smtClean="0"/>
              <a:t> </a:t>
            </a:r>
            <a:r>
              <a:rPr lang="en-US" dirty="0" err="1" smtClean="0"/>
              <a:t>iperf</a:t>
            </a:r>
            <a:r>
              <a:rPr lang="en-US" dirty="0" smtClean="0"/>
              <a:t> measurements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endParaRPr lang="en-US" dirty="0" smtClean="0"/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462889" y="1333202"/>
            <a:ext cx="2573607" cy="9474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71331" y="727948"/>
            <a:ext cx="819914" cy="10789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9834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886" y="731507"/>
            <a:ext cx="6852188" cy="612409"/>
          </a:xfrm>
        </p:spPr>
        <p:txBody>
          <a:bodyPr/>
          <a:lstStyle/>
          <a:p>
            <a:r>
              <a:rPr lang="en-US" dirty="0" smtClean="0"/>
              <a:t>CWG5: Computing Platforms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265"/>
            <a:ext cx="1064886" cy="760019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259644" y="1376654"/>
            <a:ext cx="8884356" cy="5244937"/>
          </a:xfrm>
        </p:spPr>
        <p:txBody>
          <a:bodyPr>
            <a:noAutofit/>
          </a:bodyPr>
          <a:lstStyle/>
          <a:p>
            <a:r>
              <a:rPr lang="en-US" sz="1400" dirty="0"/>
              <a:t>Shift from 1 to many platforms</a:t>
            </a:r>
            <a:endParaRPr lang="de-DE" sz="1400" dirty="0" smtClean="0"/>
          </a:p>
          <a:p>
            <a:r>
              <a:rPr lang="de-DE" sz="1400" dirty="0" smtClean="0"/>
              <a:t>Speedup </a:t>
            </a:r>
            <a:r>
              <a:rPr lang="de-DE" sz="1400" dirty="0"/>
              <a:t>of CPU Multithreading:</a:t>
            </a:r>
          </a:p>
          <a:p>
            <a:pPr lvl="1"/>
            <a:r>
              <a:rPr lang="de-DE" sz="1400" dirty="0"/>
              <a:t>Task takes </a:t>
            </a:r>
            <a:r>
              <a:rPr lang="de-DE" sz="1400" b="1" dirty="0">
                <a:solidFill>
                  <a:srgbClr val="FF0000"/>
                </a:solidFill>
              </a:rPr>
              <a:t>n1</a:t>
            </a:r>
            <a:r>
              <a:rPr lang="de-DE" sz="1400" dirty="0"/>
              <a:t> seconds on </a:t>
            </a:r>
            <a:r>
              <a:rPr lang="de-DE" sz="1400" b="1" dirty="0">
                <a:solidFill>
                  <a:srgbClr val="FF0000"/>
                </a:solidFill>
              </a:rPr>
              <a:t>1</a:t>
            </a:r>
            <a:r>
              <a:rPr lang="de-DE" sz="1400" dirty="0"/>
              <a:t> core, </a:t>
            </a:r>
            <a:r>
              <a:rPr lang="de-DE" sz="1400" b="1" dirty="0">
                <a:solidFill>
                  <a:srgbClr val="FF0000"/>
                </a:solidFill>
              </a:rPr>
              <a:t>n2</a:t>
            </a:r>
            <a:r>
              <a:rPr lang="de-DE" sz="1400" dirty="0"/>
              <a:t> seconds on </a:t>
            </a:r>
            <a:r>
              <a:rPr lang="de-DE" sz="1400" b="1" dirty="0">
                <a:solidFill>
                  <a:srgbClr val="FF0000"/>
                </a:solidFill>
              </a:rPr>
              <a:t>x</a:t>
            </a:r>
            <a:r>
              <a:rPr lang="de-DE" sz="1400" dirty="0"/>
              <a:t> cores</a:t>
            </a:r>
          </a:p>
          <a:p>
            <a:pPr lvl="1">
              <a:buFont typeface="Wingdings"/>
              <a:buChar char="à"/>
            </a:pPr>
            <a:r>
              <a:rPr lang="de-DE" sz="1400" dirty="0">
                <a:sym typeface="Wingdings" panose="05000000000000000000" pitchFamily="2" charset="2"/>
              </a:rPr>
              <a:t>Speedup is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n1</a:t>
            </a:r>
            <a:r>
              <a:rPr lang="de-DE" sz="1400" dirty="0">
                <a:sym typeface="Wingdings" panose="05000000000000000000" pitchFamily="2" charset="2"/>
              </a:rPr>
              <a:t>/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n2</a:t>
            </a:r>
            <a:r>
              <a:rPr lang="de-DE" sz="1400" dirty="0">
                <a:sym typeface="Wingdings" panose="05000000000000000000" pitchFamily="2" charset="2"/>
              </a:rPr>
              <a:t> for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>
                <a:sym typeface="Wingdings" panose="05000000000000000000" pitchFamily="2" charset="2"/>
              </a:rPr>
              <a:t> cores, Factors are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n1</a:t>
            </a:r>
            <a:r>
              <a:rPr lang="de-DE" sz="1400" dirty="0">
                <a:sym typeface="Wingdings" panose="05000000000000000000" pitchFamily="2" charset="2"/>
              </a:rPr>
              <a:t>/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n2</a:t>
            </a:r>
            <a:r>
              <a:rPr lang="de-DE" sz="1400" dirty="0">
                <a:sym typeface="Wingdings" panose="05000000000000000000" pitchFamily="2" charset="2"/>
              </a:rPr>
              <a:t> and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>
                <a:sym typeface="Wingdings" panose="05000000000000000000" pitchFamily="2" charset="2"/>
              </a:rPr>
              <a:t>/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1</a:t>
            </a:r>
          </a:p>
          <a:p>
            <a:pPr lvl="1">
              <a:buFont typeface="Wingdings"/>
              <a:buChar char="à"/>
            </a:pPr>
            <a:endParaRPr lang="de-DE" sz="1400" b="1" dirty="0">
              <a:solidFill>
                <a:srgbClr val="FF0000"/>
              </a:solidFill>
              <a:sym typeface="Wingdings" panose="05000000000000000000" pitchFamily="2" charset="2"/>
            </a:endParaRPr>
          </a:p>
          <a:p>
            <a:pPr lvl="1"/>
            <a:r>
              <a:rPr lang="de-DE" sz="1400" dirty="0">
                <a:sym typeface="Wingdings" panose="05000000000000000000" pitchFamily="2" charset="2"/>
              </a:rPr>
              <a:t>With Hyperthreading: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n2‘</a:t>
            </a:r>
            <a:r>
              <a:rPr lang="de-DE" sz="1400" dirty="0">
                <a:sym typeface="Wingdings" panose="05000000000000000000" pitchFamily="2" charset="2"/>
              </a:rPr>
              <a:t> seconds on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x‘</a:t>
            </a:r>
            <a:r>
              <a:rPr lang="de-DE" sz="1400" dirty="0">
                <a:sym typeface="Wingdings" panose="05000000000000000000" pitchFamily="2" charset="2"/>
              </a:rPr>
              <a:t> threads on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>
                <a:sym typeface="Wingdings" panose="05000000000000000000" pitchFamily="2" charset="2"/>
              </a:rPr>
              <a:t> cores. (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x‘</a:t>
            </a:r>
            <a:r>
              <a:rPr lang="de-DE" sz="1400" dirty="0">
                <a:sym typeface="Wingdings" panose="05000000000000000000" pitchFamily="2" charset="2"/>
              </a:rPr>
              <a:t> &gt;= 2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>
                <a:sym typeface="Wingdings" panose="05000000000000000000" pitchFamily="2" charset="2"/>
              </a:rPr>
              <a:t>)</a:t>
            </a:r>
          </a:p>
          <a:p>
            <a:pPr lvl="1">
              <a:buFont typeface="Wingdings"/>
              <a:buChar char="à"/>
            </a:pPr>
            <a:r>
              <a:rPr lang="de-DE" sz="1400" dirty="0">
                <a:sym typeface="Wingdings" panose="05000000000000000000" pitchFamily="2" charset="2"/>
              </a:rPr>
              <a:t>Will not scale linearly, needed to compare to full CPU performance.</a:t>
            </a:r>
          </a:p>
          <a:p>
            <a:pPr lvl="2"/>
            <a:r>
              <a:rPr lang="de-DE" sz="1400" dirty="0">
                <a:sym typeface="Wingdings" panose="05000000000000000000" pitchFamily="2" charset="2"/>
              </a:rPr>
              <a:t>Factors are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n1 </a:t>
            </a:r>
            <a:r>
              <a:rPr lang="de-DE" sz="1400" dirty="0">
                <a:sym typeface="Wingdings" panose="05000000000000000000" pitchFamily="2" charset="2"/>
              </a:rPr>
              <a:t>/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n2‘ </a:t>
            </a:r>
            <a:r>
              <a:rPr lang="de-DE" sz="1400" dirty="0">
                <a:sym typeface="Wingdings" panose="05000000000000000000" pitchFamily="2" charset="2"/>
              </a:rPr>
              <a:t>and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x </a:t>
            </a:r>
            <a:r>
              <a:rPr lang="de-DE" sz="1400" dirty="0">
                <a:sym typeface="Wingdings" panose="05000000000000000000" pitchFamily="2" charset="2"/>
              </a:rPr>
              <a:t>/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1</a:t>
            </a:r>
            <a:r>
              <a:rPr lang="de-DE" sz="1400" dirty="0">
                <a:sym typeface="Wingdings" panose="05000000000000000000" pitchFamily="2" charset="2"/>
              </a:rPr>
              <a:t> (Be carefull: Not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x‘</a:t>
            </a:r>
            <a:r>
              <a:rPr lang="de-DE" sz="1400" dirty="0">
                <a:sym typeface="Wingdings" panose="05000000000000000000" pitchFamily="2" charset="2"/>
              </a:rPr>
              <a:t> /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1</a:t>
            </a:r>
            <a:r>
              <a:rPr lang="de-DE" sz="1400" dirty="0">
                <a:sym typeface="Wingdings" panose="05000000000000000000" pitchFamily="2" charset="2"/>
              </a:rPr>
              <a:t>, we still use only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>
                <a:sym typeface="Wingdings" panose="05000000000000000000" pitchFamily="2" charset="2"/>
              </a:rPr>
              <a:t> cores</a:t>
            </a:r>
            <a:r>
              <a:rPr lang="de-DE" sz="1400" dirty="0" smtClean="0">
                <a:sym typeface="Wingdings" panose="05000000000000000000" pitchFamily="2" charset="2"/>
              </a:rPr>
              <a:t>.)</a:t>
            </a:r>
            <a:endParaRPr lang="de-DE" sz="1400" dirty="0"/>
          </a:p>
          <a:p>
            <a:r>
              <a:rPr lang="de-DE" sz="1400" dirty="0"/>
              <a:t>Speedup of GPU v.s. CPU:</a:t>
            </a:r>
          </a:p>
          <a:p>
            <a:pPr lvl="1"/>
            <a:r>
              <a:rPr lang="de-DE" sz="1400" dirty="0"/>
              <a:t>Should take into account full CPU power (i.e. all cores, hyperthreading).</a:t>
            </a:r>
          </a:p>
          <a:p>
            <a:pPr lvl="1"/>
            <a:r>
              <a:rPr lang="de-DE" sz="1400" dirty="0">
                <a:sym typeface="Wingdings" panose="05000000000000000000" pitchFamily="2" charset="2"/>
              </a:rPr>
              <a:t>Task on the GPU might also need CPU resources.</a:t>
            </a:r>
          </a:p>
          <a:p>
            <a:pPr lvl="2"/>
            <a:r>
              <a:rPr lang="de-DE" sz="1400" dirty="0">
                <a:sym typeface="Wingdings" panose="05000000000000000000" pitchFamily="2" charset="2"/>
              </a:rPr>
              <a:t>Assume this occupies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y</a:t>
            </a:r>
            <a:r>
              <a:rPr lang="de-DE" sz="1400" dirty="0">
                <a:sym typeface="Wingdings" panose="05000000000000000000" pitchFamily="2" charset="2"/>
              </a:rPr>
              <a:t> CPU cores.</a:t>
            </a:r>
          </a:p>
          <a:p>
            <a:pPr lvl="1"/>
            <a:r>
              <a:rPr lang="de-DE" sz="1400" dirty="0">
                <a:sym typeface="Wingdings" panose="05000000000000000000" pitchFamily="2" charset="2"/>
              </a:rPr>
              <a:t>Task takes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n3</a:t>
            </a:r>
            <a:r>
              <a:rPr lang="de-DE" sz="1400" dirty="0">
                <a:sym typeface="Wingdings" panose="05000000000000000000" pitchFamily="2" charset="2"/>
              </a:rPr>
              <a:t> seconds on GPU.</a:t>
            </a:r>
          </a:p>
          <a:p>
            <a:pPr lvl="1"/>
            <a:r>
              <a:rPr lang="de-DE" sz="1400" dirty="0">
                <a:sym typeface="Wingdings" panose="05000000000000000000" pitchFamily="2" charset="2"/>
              </a:rPr>
              <a:t>Speedup is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n2‘</a:t>
            </a:r>
            <a:r>
              <a:rPr lang="de-DE" sz="1400" dirty="0">
                <a:sym typeface="Wingdings" panose="05000000000000000000" pitchFamily="2" charset="2"/>
              </a:rPr>
              <a:t>/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n3</a:t>
            </a:r>
            <a:r>
              <a:rPr lang="de-DE" sz="1400" dirty="0">
                <a:sym typeface="Wingdings" panose="05000000000000000000" pitchFamily="2" charset="2"/>
              </a:rPr>
              <a:t>, Factors are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n2‘</a:t>
            </a:r>
            <a:r>
              <a:rPr lang="de-DE" sz="1400" dirty="0">
                <a:sym typeface="Wingdings" panose="05000000000000000000" pitchFamily="2" charset="2"/>
              </a:rPr>
              <a:t>/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n3</a:t>
            </a:r>
            <a:r>
              <a:rPr lang="de-DE" sz="1400" dirty="0">
                <a:sym typeface="Wingdings" panose="05000000000000000000" pitchFamily="2" charset="2"/>
              </a:rPr>
              <a:t> and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y</a:t>
            </a:r>
            <a:r>
              <a:rPr lang="de-DE" sz="1400" dirty="0">
                <a:sym typeface="Wingdings" panose="05000000000000000000" pitchFamily="2" charset="2"/>
              </a:rPr>
              <a:t>/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>
                <a:sym typeface="Wingdings" panose="05000000000000000000" pitchFamily="2" charset="2"/>
              </a:rPr>
              <a:t>. (Again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dirty="0">
                <a:sym typeface="Wingdings" panose="05000000000000000000" pitchFamily="2" charset="2"/>
              </a:rPr>
              <a:t> not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x</a:t>
            </a:r>
            <a:r>
              <a:rPr lang="de-DE" sz="1400" b="1" dirty="0" smtClean="0">
                <a:solidFill>
                  <a:srgbClr val="FF0000"/>
                </a:solidFill>
                <a:sym typeface="Wingdings" panose="05000000000000000000" pitchFamily="2" charset="2"/>
              </a:rPr>
              <a:t>‘</a:t>
            </a:r>
            <a:r>
              <a:rPr lang="de-DE" sz="1400" dirty="0" smtClean="0">
                <a:sym typeface="Wingdings" panose="05000000000000000000" pitchFamily="2" charset="2"/>
              </a:rPr>
              <a:t>.)</a:t>
            </a:r>
            <a:endParaRPr lang="de-DE" sz="1400" dirty="0">
              <a:sym typeface="Wingdings" panose="05000000000000000000" pitchFamily="2" charset="2"/>
            </a:endParaRPr>
          </a:p>
          <a:p>
            <a:r>
              <a:rPr lang="de-DE" sz="1400" dirty="0">
                <a:sym typeface="Wingdings" panose="05000000000000000000" pitchFamily="2" charset="2"/>
              </a:rPr>
              <a:t>How many CPU cores does the GPU save:</a:t>
            </a:r>
          </a:p>
          <a:p>
            <a:pPr lvl="1"/>
            <a:r>
              <a:rPr lang="de-DE" sz="1400" dirty="0">
                <a:sym typeface="Wingdings" panose="05000000000000000000" pitchFamily="2" charset="2"/>
              </a:rPr>
              <a:t>Compare to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y</a:t>
            </a:r>
            <a:r>
              <a:rPr lang="de-DE" sz="1400" dirty="0">
                <a:sym typeface="Wingdings" panose="05000000000000000000" pitchFamily="2" charset="2"/>
              </a:rPr>
              <a:t> CPU cores, since the GPU needs that much resources.</a:t>
            </a:r>
          </a:p>
          <a:p>
            <a:pPr lvl="1"/>
            <a:r>
              <a:rPr lang="de-DE" sz="1400" dirty="0">
                <a:sym typeface="Wingdings" panose="05000000000000000000" pitchFamily="2" charset="2"/>
              </a:rPr>
              <a:t>Speedup is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n1 </a:t>
            </a:r>
            <a:r>
              <a:rPr lang="de-DE" sz="1400" dirty="0">
                <a:sym typeface="Wingdings" panose="05000000000000000000" pitchFamily="2" charset="2"/>
              </a:rPr>
              <a:t>/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n3</a:t>
            </a:r>
            <a:r>
              <a:rPr lang="de-DE" sz="1400" dirty="0">
                <a:sym typeface="Wingdings" panose="05000000000000000000" pitchFamily="2" charset="2"/>
              </a:rPr>
              <a:t>, GPU Saves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n1 </a:t>
            </a:r>
            <a:r>
              <a:rPr lang="de-DE" sz="1400" dirty="0">
                <a:sym typeface="Wingdings" panose="05000000000000000000" pitchFamily="2" charset="2"/>
              </a:rPr>
              <a:t>/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n3</a:t>
            </a:r>
            <a:r>
              <a:rPr lang="de-DE" sz="1400" dirty="0">
                <a:sym typeface="Wingdings" panose="05000000000000000000" pitchFamily="2" charset="2"/>
              </a:rPr>
              <a:t> –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y</a:t>
            </a:r>
            <a:r>
              <a:rPr lang="de-DE" sz="1400" dirty="0">
                <a:sym typeface="Wingdings" panose="05000000000000000000" pitchFamily="2" charset="2"/>
              </a:rPr>
              <a:t> CPU cores.</a:t>
            </a:r>
          </a:p>
          <a:p>
            <a:pPr marL="457200" lvl="1" indent="0">
              <a:buNone/>
            </a:pPr>
            <a:r>
              <a:rPr lang="de-DE" sz="1400" dirty="0">
                <a:sym typeface="Wingdings" panose="05000000000000000000" pitchFamily="2" charset="2"/>
              </a:rPr>
              <a:t> Factors are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n1 </a:t>
            </a:r>
            <a:r>
              <a:rPr lang="de-DE" sz="1400" dirty="0">
                <a:sym typeface="Wingdings" panose="05000000000000000000" pitchFamily="2" charset="2"/>
              </a:rPr>
              <a:t>/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n3</a:t>
            </a:r>
            <a:r>
              <a:rPr lang="de-DE" sz="1400" dirty="0">
                <a:sym typeface="Wingdings" panose="05000000000000000000" pitchFamily="2" charset="2"/>
              </a:rPr>
              <a:t>,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y </a:t>
            </a:r>
            <a:r>
              <a:rPr lang="de-DE" sz="1400" dirty="0">
                <a:sym typeface="Wingdings" panose="05000000000000000000" pitchFamily="2" charset="2"/>
              </a:rPr>
              <a:t>/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1</a:t>
            </a:r>
            <a:r>
              <a:rPr lang="de-DE" sz="1400" dirty="0">
                <a:sym typeface="Wingdings" panose="05000000000000000000" pitchFamily="2" charset="2"/>
              </a:rPr>
              <a:t>, and 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n1 </a:t>
            </a:r>
            <a:r>
              <a:rPr lang="de-DE" sz="1400" dirty="0">
                <a:sym typeface="Wingdings" panose="05000000000000000000" pitchFamily="2" charset="2"/>
              </a:rPr>
              <a:t>/</a:t>
            </a:r>
            <a:r>
              <a:rPr lang="de-DE" sz="1400" b="1" dirty="0">
                <a:solidFill>
                  <a:srgbClr val="FF0000"/>
                </a:solidFill>
                <a:sym typeface="Wingdings" panose="05000000000000000000" pitchFamily="2" charset="2"/>
              </a:rPr>
              <a:t> n3 - y</a:t>
            </a:r>
            <a:r>
              <a:rPr lang="de-DE" sz="1400" dirty="0">
                <a:sym typeface="Wingdings" panose="05000000000000000000" pitchFamily="2" charset="2"/>
              </a:rPr>
              <a:t>.</a:t>
            </a:r>
          </a:p>
          <a:p>
            <a:r>
              <a:rPr lang="en-US" sz="1400" dirty="0" smtClean="0"/>
              <a:t>Benchmarks: </a:t>
            </a:r>
            <a:r>
              <a:rPr lang="de-DE" sz="1400" dirty="0"/>
              <a:t>Track </a:t>
            </a:r>
            <a:r>
              <a:rPr lang="de-DE" sz="1400" dirty="0" smtClean="0"/>
              <a:t>Finder, Track Fit, DGEMM </a:t>
            </a:r>
            <a:r>
              <a:rPr lang="de-DE" sz="1400" dirty="0"/>
              <a:t>(Matrix Multiplication – Synthetic</a:t>
            </a:r>
            <a:r>
              <a:rPr lang="de-DE" sz="1400" dirty="0" smtClean="0"/>
              <a:t>)</a:t>
            </a:r>
            <a:endParaRPr lang="de-DE" sz="14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16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10508" y="1112468"/>
            <a:ext cx="7211534" cy="399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None/>
            </a:pPr>
            <a:r>
              <a:rPr lang="en-US" sz="1800" b="1" dirty="0"/>
              <a:t>The Conversion factors </a:t>
            </a:r>
            <a:endParaRPr lang="en-US" sz="1800" b="1" dirty="0" smtClean="0"/>
          </a:p>
          <a:p>
            <a:pPr lvl="1"/>
            <a:endParaRPr lang="en-US" sz="1800" b="1" dirty="0" smtClean="0"/>
          </a:p>
          <a:p>
            <a:pPr lvl="1"/>
            <a:endParaRPr lang="en-US" sz="1800" b="1" dirty="0"/>
          </a:p>
        </p:txBody>
      </p:sp>
      <p:pic>
        <p:nvPicPr>
          <p:cNvPr id="8" name="Picture 7" descr="9250.JP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30983" y="3117325"/>
            <a:ext cx="1391011" cy="909271"/>
          </a:xfrm>
          <a:prstGeom prst="rect">
            <a:avLst/>
          </a:prstGeom>
        </p:spPr>
      </p:pic>
      <p:pic>
        <p:nvPicPr>
          <p:cNvPr id="9" name="Picture 8" descr="45492_intel-xeon-processor.jp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99926" y="1177237"/>
            <a:ext cx="1253124" cy="969736"/>
          </a:xfrm>
          <a:prstGeom prst="rect">
            <a:avLst/>
          </a:prstGeom>
        </p:spPr>
      </p:pic>
      <p:pic>
        <p:nvPicPr>
          <p:cNvPr id="10" name="Picture 9" descr="ARM_processor.JPG"/>
          <p:cNvPicPr>
            <a:picLocks noChangeAspect="1"/>
          </p:cNvPicPr>
          <p:nvPr/>
        </p:nvPicPr>
        <p:blipFill>
          <a:blip r:embed="rId5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62306" y="5111567"/>
            <a:ext cx="928365" cy="755529"/>
          </a:xfrm>
          <a:prstGeom prst="rect">
            <a:avLst/>
          </a:prstGeom>
        </p:spPr>
      </p:pic>
      <p:pic>
        <p:nvPicPr>
          <p:cNvPr id="11" name="Picture 4" descr="Intel Xeon Phi 5110P PCIe Card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7964" y="2266398"/>
            <a:ext cx="1137049" cy="731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6" descr="NVIDIA Tesla K20 GPU Accelerator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7663" y="4146021"/>
            <a:ext cx="1057651" cy="8461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6" descr="http://t2.gstatic.com/images?q=tbn:ANd9GcQxaeZUizFkOVMM2b57_PlSVCcR5txzA_1jy46cO0P8MmAuFmymG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92369" y="5986522"/>
            <a:ext cx="1068238" cy="6350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09646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2" name="Tabelle 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46792139"/>
              </p:ext>
            </p:extLst>
          </p:nvPr>
        </p:nvGraphicFramePr>
        <p:xfrm>
          <a:off x="598633" y="5034878"/>
          <a:ext cx="8361292" cy="18135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813896"/>
                <a:gridCol w="1366750"/>
                <a:gridCol w="2090323"/>
                <a:gridCol w="2090323"/>
              </a:tblGrid>
              <a:tr h="183297">
                <a:tc gridSpan="4"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3</a:t>
                      </a:r>
                      <a:r>
                        <a:rPr lang="de-DE" sz="1100" baseline="0" dirty="0" smtClean="0"/>
                        <a:t> CPU Cores + GPU – All </a:t>
                      </a:r>
                      <a:r>
                        <a:rPr lang="de-DE" sz="1100" baseline="0" dirty="0" err="1" smtClean="0"/>
                        <a:t>Compared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to</a:t>
                      </a:r>
                      <a:r>
                        <a:rPr lang="de-DE" sz="1100" baseline="0" dirty="0" smtClean="0"/>
                        <a:t> Sandy Bridge System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sz="1200" dirty="0"/>
                    </a:p>
                  </a:txBody>
                  <a:tcPr/>
                </a:tc>
              </a:tr>
              <a:tr h="183297"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err="1" smtClean="0"/>
                        <a:t>Factor</a:t>
                      </a:r>
                      <a:r>
                        <a:rPr lang="de-DE" sz="1100" b="1" dirty="0" smtClean="0"/>
                        <a:t> </a:t>
                      </a:r>
                      <a:r>
                        <a:rPr lang="de-DE" sz="1100" b="1" dirty="0" err="1" smtClean="0"/>
                        <a:t>vs</a:t>
                      </a:r>
                      <a:r>
                        <a:rPr lang="de-DE" sz="1100" b="1" baseline="0" dirty="0" smtClean="0"/>
                        <a:t> x‘ (</a:t>
                      </a:r>
                      <a:r>
                        <a:rPr lang="de-DE" sz="1100" b="1" baseline="0" dirty="0" err="1" smtClean="0"/>
                        <a:t>Full</a:t>
                      </a:r>
                      <a:r>
                        <a:rPr lang="de-DE" sz="1100" b="1" baseline="0" dirty="0" smtClean="0"/>
                        <a:t> CPU)</a:t>
                      </a:r>
                      <a:endParaRPr lang="en-US" sz="1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err="1" smtClean="0"/>
                        <a:t>Factor</a:t>
                      </a:r>
                      <a:r>
                        <a:rPr lang="de-DE" sz="1100" b="1" dirty="0" smtClean="0"/>
                        <a:t> </a:t>
                      </a:r>
                      <a:r>
                        <a:rPr lang="de-DE" sz="1100" b="1" dirty="0" err="1" smtClean="0"/>
                        <a:t>vs</a:t>
                      </a:r>
                      <a:r>
                        <a:rPr lang="de-DE" sz="1100" b="1" dirty="0" smtClean="0"/>
                        <a:t> 1 (1 CPU Core)</a:t>
                      </a:r>
                      <a:endParaRPr lang="en-US" sz="1100" b="1" dirty="0"/>
                    </a:p>
                  </a:txBody>
                  <a:tcPr/>
                </a:tc>
              </a:tr>
              <a:tr h="183297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GTX580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174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1,8 / 0,19</a:t>
                      </a:r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26 / 3 / 23</a:t>
                      </a:r>
                      <a:endParaRPr lang="en-US" sz="1100" b="0" dirty="0"/>
                    </a:p>
                  </a:txBody>
                  <a:tcPr/>
                </a:tc>
              </a:tr>
              <a:tr h="183297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GTX780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151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2,11 / 0,19</a:t>
                      </a:r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30 / 3 / 27</a:t>
                      </a:r>
                      <a:endParaRPr lang="en-US" sz="1100" b="0" dirty="0"/>
                    </a:p>
                  </a:txBody>
                  <a:tcPr/>
                </a:tc>
              </a:tr>
              <a:tr h="183297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Titan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143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2,38 / 0,19</a:t>
                      </a:r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32 / 3 / 29</a:t>
                      </a:r>
                      <a:endParaRPr lang="en-US" sz="1100" b="0" dirty="0"/>
                    </a:p>
                  </a:txBody>
                  <a:tcPr/>
                </a:tc>
              </a:tr>
              <a:tr h="244396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S9000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160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2 / 0,19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28 / 3 / 25</a:t>
                      </a:r>
                      <a:endParaRPr lang="en-US" sz="1100" dirty="0"/>
                    </a:p>
                  </a:txBody>
                  <a:tcPr/>
                </a:tc>
              </a:tr>
              <a:tr h="183297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S10000 (Dual GPU </a:t>
                      </a:r>
                      <a:r>
                        <a:rPr lang="de-DE" sz="1100" dirty="0" err="1" smtClean="0"/>
                        <a:t>with</a:t>
                      </a:r>
                      <a:r>
                        <a:rPr lang="de-DE" sz="1100" dirty="0" smtClean="0"/>
                        <a:t> 6 CPU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cores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85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3,79</a:t>
                      </a:r>
                      <a:r>
                        <a:rPr lang="de-DE" sz="1100" b="0" baseline="0" dirty="0" smtClean="0"/>
                        <a:t> / 0,38</a:t>
                      </a:r>
                      <a:endParaRPr lang="en-US" sz="1100" b="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0" dirty="0" smtClean="0"/>
                        <a:t>54 /</a:t>
                      </a:r>
                      <a:r>
                        <a:rPr lang="de-DE" sz="1100" b="0" baseline="0" dirty="0" smtClean="0"/>
                        <a:t> 6 / 48</a:t>
                      </a:r>
                      <a:endParaRPr lang="en-US" sz="1100" b="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64886" y="695883"/>
            <a:ext cx="6852188" cy="416586"/>
          </a:xfrm>
        </p:spPr>
        <p:txBody>
          <a:bodyPr/>
          <a:lstStyle/>
          <a:p>
            <a:r>
              <a:rPr lang="en-US" dirty="0" smtClean="0"/>
              <a:t>CWG5: Computing Platforms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265"/>
            <a:ext cx="1064886" cy="760019"/>
          </a:xfrm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17</a:t>
            </a:fld>
            <a:endParaRPr lang="en-US" dirty="0"/>
          </a:p>
        </p:txBody>
      </p:sp>
      <p:sp>
        <p:nvSpPr>
          <p:cNvPr id="7" name="Content Placeholder 4"/>
          <p:cNvSpPr txBox="1">
            <a:spLocks/>
          </p:cNvSpPr>
          <p:nvPr/>
        </p:nvSpPr>
        <p:spPr>
          <a:xfrm>
            <a:off x="610508" y="1011671"/>
            <a:ext cx="7211534" cy="39965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457200" rtl="0" eaLnBrk="1" latinLnBrk="0" hangingPunct="1">
              <a:spcBef>
                <a:spcPct val="20000"/>
              </a:spcBef>
              <a:buFont typeface="Arial"/>
              <a:buNone/>
              <a:defRPr sz="1800" b="1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lvl="1" indent="0">
              <a:buFont typeface="Arial"/>
              <a:buNone/>
            </a:pPr>
            <a:r>
              <a:rPr lang="en-US" sz="1800" b="1" dirty="0" smtClean="0"/>
              <a:t>Track finder </a:t>
            </a:r>
          </a:p>
          <a:p>
            <a:pPr lvl="1"/>
            <a:endParaRPr lang="en-US" sz="1800" b="1" dirty="0" smtClean="0"/>
          </a:p>
          <a:p>
            <a:pPr lvl="1"/>
            <a:endParaRPr lang="en-US" sz="1800" b="1" dirty="0"/>
          </a:p>
        </p:txBody>
      </p:sp>
      <p:graphicFrame>
        <p:nvGraphicFramePr>
          <p:cNvPr id="8" name="Tabel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01827408"/>
              </p:ext>
            </p:extLst>
          </p:nvPr>
        </p:nvGraphicFramePr>
        <p:xfrm>
          <a:off x="610508" y="2419482"/>
          <a:ext cx="8361291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097"/>
                <a:gridCol w="2787097"/>
                <a:gridCol w="2787097"/>
              </a:tblGrid>
              <a:tr h="172818">
                <a:tc gridSpan="3">
                  <a:txBody>
                    <a:bodyPr/>
                    <a:lstStyle/>
                    <a:p>
                      <a:pPr algn="ctr"/>
                      <a:r>
                        <a:rPr lang="de-DE" sz="1100" dirty="0" err="1" smtClean="0"/>
                        <a:t>Westmere</a:t>
                      </a:r>
                      <a:r>
                        <a:rPr lang="de-DE" sz="1100" dirty="0" smtClean="0"/>
                        <a:t> 6-Core 3.6</a:t>
                      </a:r>
                      <a:r>
                        <a:rPr lang="de-DE" sz="1100" baseline="0" dirty="0" smtClean="0"/>
                        <a:t> GHz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172818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 Thread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4735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err="1" smtClean="0"/>
                        <a:t>Factors</a:t>
                      </a:r>
                      <a:r>
                        <a:rPr lang="de-DE" sz="1100" b="1" dirty="0" smtClean="0"/>
                        <a:t>:</a:t>
                      </a:r>
                      <a:endParaRPr lang="en-US" sz="1100" b="1" dirty="0"/>
                    </a:p>
                  </a:txBody>
                  <a:tcPr/>
                </a:tc>
              </a:tr>
              <a:tr h="172818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6 Threads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853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5.55</a:t>
                      </a:r>
                      <a:r>
                        <a:rPr lang="de-DE" sz="1100" baseline="0" dirty="0" smtClean="0"/>
                        <a:t> / 6</a:t>
                      </a:r>
                      <a:endParaRPr lang="en-US" sz="1100" dirty="0" smtClean="0"/>
                    </a:p>
                  </a:txBody>
                  <a:tcPr/>
                </a:tc>
              </a:tr>
              <a:tr h="172818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12 Threads (x = 4, x‘ = 12)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506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9,36 / 6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9" name="Tabel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90048786"/>
              </p:ext>
            </p:extLst>
          </p:nvPr>
        </p:nvGraphicFramePr>
        <p:xfrm>
          <a:off x="610508" y="1379514"/>
          <a:ext cx="8361291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097"/>
                <a:gridCol w="2787097"/>
                <a:gridCol w="2787097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de-DE" sz="1100" dirty="0" err="1" smtClean="0"/>
                        <a:t>Nehalem</a:t>
                      </a:r>
                      <a:r>
                        <a:rPr lang="de-DE" sz="1100" dirty="0" smtClean="0"/>
                        <a:t> 4-Core 3,6</a:t>
                      </a:r>
                      <a:r>
                        <a:rPr lang="de-DE" sz="1100" baseline="0" dirty="0" smtClean="0"/>
                        <a:t> GHz (</a:t>
                      </a:r>
                      <a:r>
                        <a:rPr lang="de-DE" sz="1100" baseline="0" dirty="0" err="1" smtClean="0"/>
                        <a:t>Smaller</a:t>
                      </a:r>
                      <a:r>
                        <a:rPr lang="de-DE" sz="1100" baseline="0" dirty="0" smtClean="0"/>
                        <a:t> Event </a:t>
                      </a:r>
                      <a:r>
                        <a:rPr lang="de-DE" sz="1100" baseline="0" dirty="0" err="1" smtClean="0"/>
                        <a:t>than</a:t>
                      </a:r>
                      <a:r>
                        <a:rPr lang="de-DE" sz="1100" baseline="0" dirty="0" smtClean="0"/>
                        <a:t> </a:t>
                      </a:r>
                      <a:r>
                        <a:rPr lang="de-DE" sz="1100" baseline="0" dirty="0" err="1" smtClean="0"/>
                        <a:t>others</a:t>
                      </a:r>
                      <a:r>
                        <a:rPr lang="de-DE" sz="1100" baseline="0" dirty="0" smtClean="0"/>
                        <a:t>)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 Thread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3921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err="1" smtClean="0"/>
                        <a:t>Factors</a:t>
                      </a:r>
                      <a:r>
                        <a:rPr lang="de-DE" sz="1100" b="1" dirty="0" smtClean="0"/>
                        <a:t>:</a:t>
                      </a:r>
                      <a:endParaRPr lang="en-US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4 Threads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1039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3,77 / 4</a:t>
                      </a:r>
                      <a:endParaRPr lang="en-US" sz="11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12 Threads (x = 4, x‘ = 12)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816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4,80 /</a:t>
                      </a:r>
                      <a:r>
                        <a:rPr lang="de-DE" sz="1100" baseline="0" dirty="0" smtClean="0"/>
                        <a:t> 4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0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6986491"/>
              </p:ext>
            </p:extLst>
          </p:nvPr>
        </p:nvGraphicFramePr>
        <p:xfrm>
          <a:off x="610508" y="3464735"/>
          <a:ext cx="8361291" cy="103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097"/>
                <a:gridCol w="2787097"/>
                <a:gridCol w="2787097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Dual</a:t>
                      </a:r>
                      <a:r>
                        <a:rPr lang="de-DE" sz="1100" baseline="0" dirty="0" smtClean="0"/>
                        <a:t> Sandy-Bridge 2 * 8-Core 2 GHz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 Thread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4526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b="1" dirty="0" err="1" smtClean="0"/>
                        <a:t>Factors</a:t>
                      </a:r>
                      <a:r>
                        <a:rPr lang="de-DE" sz="1100" b="1" dirty="0" smtClean="0"/>
                        <a:t>:</a:t>
                      </a:r>
                      <a:endParaRPr lang="en-US" sz="1100" b="1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16 Threads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403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100" dirty="0" smtClean="0"/>
                        <a:t>11,1 / 16</a:t>
                      </a:r>
                      <a:endParaRPr lang="en-US" sz="1100" dirty="0" smtClean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36 Threads (x = 16, x‘ = 36)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320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14,1 / 16</a:t>
                      </a:r>
                      <a:endParaRPr lang="en-US" sz="11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11" name="Tabelle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21052226"/>
              </p:ext>
            </p:extLst>
          </p:nvPr>
        </p:nvGraphicFramePr>
        <p:xfrm>
          <a:off x="610508" y="4506314"/>
          <a:ext cx="8361291" cy="51816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87097"/>
                <a:gridCol w="2787097"/>
                <a:gridCol w="2787097"/>
              </a:tblGrid>
              <a:tr h="0">
                <a:tc gridSpan="3">
                  <a:txBody>
                    <a:bodyPr/>
                    <a:lstStyle/>
                    <a:p>
                      <a:pPr algn="ctr"/>
                      <a:r>
                        <a:rPr lang="de-DE" sz="1100" dirty="0" smtClean="0"/>
                        <a:t>Dual AMD </a:t>
                      </a:r>
                      <a:r>
                        <a:rPr lang="de-DE" sz="1100" dirty="0" err="1" smtClean="0"/>
                        <a:t>Magny</a:t>
                      </a:r>
                      <a:r>
                        <a:rPr lang="de-DE" sz="1100" dirty="0" smtClean="0"/>
                        <a:t>-Cours</a:t>
                      </a:r>
                      <a:r>
                        <a:rPr lang="de-DE" sz="1100" baseline="0" dirty="0" smtClean="0"/>
                        <a:t> 2 * 12-Core 2,1 GHz</a:t>
                      </a:r>
                      <a:endParaRPr lang="en-US" sz="1100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/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36 Threads (x = 24, x‘ = 36)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sz="1100" dirty="0" smtClean="0"/>
                        <a:t>495 </a:t>
                      </a:r>
                      <a:r>
                        <a:rPr lang="de-DE" sz="1100" dirty="0" err="1" smtClean="0"/>
                        <a:t>ms</a:t>
                      </a:r>
                      <a:endParaRPr lang="en-US" sz="1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en-US" sz="11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930776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6412" y="680129"/>
            <a:ext cx="7211567" cy="612409"/>
          </a:xfrm>
        </p:spPr>
        <p:txBody>
          <a:bodyPr/>
          <a:lstStyle/>
          <a:p>
            <a:r>
              <a:rPr lang="en-GB" dirty="0" smtClean="0"/>
              <a:t>Computing Platforms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006413" y="1049215"/>
            <a:ext cx="7211534" cy="399656"/>
          </a:xfrm>
        </p:spPr>
        <p:txBody>
          <a:bodyPr/>
          <a:lstStyle/>
          <a:p>
            <a:r>
              <a:rPr lang="en-GB" dirty="0" smtClean="0"/>
              <a:t>ITS Cluster Finder</a:t>
            </a:r>
            <a:endParaRPr lang="en-GB" dirty="0"/>
          </a:p>
        </p:txBody>
      </p:sp>
      <p:pic>
        <p:nvPicPr>
          <p:cNvPr id="8" name="Content Placeholder 7"/>
          <p:cNvPicPr>
            <a:picLocks noGrp="1" noChangeAspect="1"/>
          </p:cNvPicPr>
          <p:nvPr>
            <p:ph sz="quarter" idx="1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0246" y="3931018"/>
            <a:ext cx="6030774" cy="2712008"/>
          </a:xfrm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</p:pic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18</a:t>
            </a:fld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634257" y="1427086"/>
            <a:ext cx="7639085" cy="923330"/>
          </a:xfrm>
          <a:prstGeom prst="rect">
            <a:avLst/>
          </a:prstGeom>
          <a:solidFill>
            <a:schemeClr val="bg1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buFontTx/>
              <a:buChar char="-"/>
            </a:pPr>
            <a:r>
              <a:rPr lang="en-US" dirty="0" smtClean="0"/>
              <a:t>Use the ITS cluster finder as optimization use case and</a:t>
            </a:r>
            <a:r>
              <a:rPr lang="en-US" dirty="0"/>
              <a:t> </a:t>
            </a:r>
            <a:r>
              <a:rPr lang="en-US" dirty="0" smtClean="0"/>
              <a:t>as benchmark</a:t>
            </a:r>
          </a:p>
          <a:p>
            <a:pPr marL="285750" indent="-285750">
              <a:buFontTx/>
              <a:buChar char="-"/>
            </a:pPr>
            <a:r>
              <a:rPr lang="en-US" dirty="0" smtClean="0"/>
              <a:t>Initial version memory-bound</a:t>
            </a:r>
          </a:p>
          <a:p>
            <a:pPr marL="285750" indent="-285750">
              <a:buFontTx/>
              <a:buChar char="-"/>
            </a:pPr>
            <a:r>
              <a:rPr lang="en-US" dirty="0"/>
              <a:t>S</a:t>
            </a:r>
            <a:r>
              <a:rPr lang="en-US" dirty="0" smtClean="0"/>
              <a:t>everal data structure and algorithms optimizations applied  </a:t>
            </a:r>
            <a:endParaRPr lang="en-GB" dirty="0"/>
          </a:p>
        </p:txBody>
      </p:sp>
      <p:sp>
        <p:nvSpPr>
          <p:cNvPr id="9" name="TextBox 8"/>
          <p:cNvSpPr txBox="1"/>
          <p:nvPr/>
        </p:nvSpPr>
        <p:spPr>
          <a:xfrm>
            <a:off x="7701901" y="6306358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i="1" dirty="0" smtClean="0"/>
              <a:t>S. </a:t>
            </a:r>
            <a:r>
              <a:rPr lang="en-US" sz="1400" i="1" dirty="0" err="1" smtClean="0"/>
              <a:t>Chapeland</a:t>
            </a:r>
            <a:endParaRPr lang="en-GB" sz="1400" i="1" dirty="0"/>
          </a:p>
        </p:txBody>
      </p:sp>
      <p:pic>
        <p:nvPicPr>
          <p:cNvPr id="10" name="Content Placeholder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6265"/>
            <a:ext cx="1064886" cy="760019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2594662" y="6434799"/>
            <a:ext cx="217880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Number of parallel processes</a:t>
            </a:r>
            <a:endParaRPr lang="en-GB" sz="1200" dirty="0"/>
          </a:p>
        </p:txBody>
      </p:sp>
      <p:sp>
        <p:nvSpPr>
          <p:cNvPr id="12" name="TextBox 11"/>
          <p:cNvSpPr txBox="1"/>
          <p:nvPr/>
        </p:nvSpPr>
        <p:spPr>
          <a:xfrm rot="16200000">
            <a:off x="839046" y="5128177"/>
            <a:ext cx="1568058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Events processed/s</a:t>
            </a:r>
            <a:endParaRPr lang="en-GB" sz="1200" dirty="0"/>
          </a:p>
        </p:txBody>
      </p:sp>
    </p:spTree>
    <p:extLst>
      <p:ext uri="{BB962C8B-B14F-4D97-AF65-F5344CB8AC3E}">
        <p14:creationId xmlns:p14="http://schemas.microsoft.com/office/powerpoint/2010/main" val="15700616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Software Framework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02418" y="6592711"/>
            <a:ext cx="484382" cy="275521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19</a:t>
            </a:fld>
            <a:endParaRPr lang="en-US" dirty="0"/>
          </a:p>
        </p:txBody>
      </p:sp>
      <p:pic>
        <p:nvPicPr>
          <p:cNvPr id="6" name="Picture 5" descr="13_Software_framework_S_130822.png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415996" y="997329"/>
            <a:ext cx="946449" cy="930674"/>
          </a:xfrm>
          <a:prstGeom prst="rect">
            <a:avLst/>
          </a:prstGeom>
        </p:spPr>
      </p:pic>
      <p:grpSp>
        <p:nvGrpSpPr>
          <p:cNvPr id="29" name="Group 28"/>
          <p:cNvGrpSpPr/>
          <p:nvPr/>
        </p:nvGrpSpPr>
        <p:grpSpPr>
          <a:xfrm>
            <a:off x="257732" y="2130583"/>
            <a:ext cx="5834045" cy="3801036"/>
            <a:chOff x="791907" y="1604678"/>
            <a:chExt cx="6215772" cy="4256011"/>
          </a:xfrm>
        </p:grpSpPr>
        <p:pic>
          <p:nvPicPr>
            <p:cNvPr id="7" name="Picture 6" descr="cloud.jpg"/>
            <p:cNvPicPr>
              <a:picLocks noChangeAspect="1"/>
            </p:cNvPicPr>
            <p:nvPr/>
          </p:nvPicPr>
          <p:blipFill>
            <a:blip r:embed="rId3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alphaModFix amt="46000"/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1851620" y="2239712"/>
              <a:ext cx="3823350" cy="2878584"/>
            </a:xfrm>
            <a:prstGeom prst="rect">
              <a:avLst/>
            </a:prstGeom>
          </p:spPr>
        </p:pic>
        <p:grpSp>
          <p:nvGrpSpPr>
            <p:cNvPr id="8" name="Group 7"/>
            <p:cNvGrpSpPr/>
            <p:nvPr/>
          </p:nvGrpSpPr>
          <p:grpSpPr>
            <a:xfrm>
              <a:off x="1668185" y="1925476"/>
              <a:ext cx="1485271" cy="975658"/>
              <a:chOff x="1023412" y="3129912"/>
              <a:chExt cx="1485271" cy="975658"/>
            </a:xfrm>
          </p:grpSpPr>
          <p:sp>
            <p:nvSpPr>
              <p:cNvPr id="9" name="Rectangle 8"/>
              <p:cNvSpPr/>
              <p:nvPr/>
            </p:nvSpPr>
            <p:spPr>
              <a:xfrm>
                <a:off x="1023412" y="3129912"/>
                <a:ext cx="1196066" cy="635034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Clusters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0" name="Picture 9" descr="fpga.jpg"/>
              <p:cNvPicPr>
                <a:picLocks noChangeAspect="1"/>
              </p:cNvPicPr>
              <p:nvPr/>
            </p:nvPicPr>
            <p:blipFill>
              <a:blip r:embed="rId4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1847480" y="3632032"/>
                <a:ext cx="661203" cy="473538"/>
              </a:xfrm>
              <a:prstGeom prst="rect">
                <a:avLst/>
              </a:prstGeom>
            </p:spPr>
          </p:pic>
        </p:grpSp>
        <p:grpSp>
          <p:nvGrpSpPr>
            <p:cNvPr id="11" name="Group 10"/>
            <p:cNvGrpSpPr/>
            <p:nvPr/>
          </p:nvGrpSpPr>
          <p:grpSpPr>
            <a:xfrm>
              <a:off x="791907" y="3277916"/>
              <a:ext cx="1618914" cy="1255470"/>
              <a:chOff x="2500870" y="4075530"/>
              <a:chExt cx="1618914" cy="1255470"/>
            </a:xfrm>
          </p:grpSpPr>
          <p:sp>
            <p:nvSpPr>
              <p:cNvPr id="12" name="Rectangle 11"/>
              <p:cNvSpPr/>
              <p:nvPr/>
            </p:nvSpPr>
            <p:spPr>
              <a:xfrm>
                <a:off x="2500870" y="4075530"/>
                <a:ext cx="1196066" cy="635034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Tracking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3" name="Picture 12" descr="9250.JPG"/>
              <p:cNvPicPr>
                <a:picLocks noChangeAspect="1"/>
              </p:cNvPicPr>
              <p:nvPr/>
            </p:nvPicPr>
            <p:blipFill>
              <a:blip r:embed="rId5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3098903" y="4663674"/>
                <a:ext cx="1020881" cy="667326"/>
              </a:xfrm>
              <a:prstGeom prst="rect">
                <a:avLst/>
              </a:prstGeom>
            </p:spPr>
          </p:pic>
        </p:grpSp>
        <p:grpSp>
          <p:nvGrpSpPr>
            <p:cNvPr id="14" name="Group 13"/>
            <p:cNvGrpSpPr/>
            <p:nvPr/>
          </p:nvGrpSpPr>
          <p:grpSpPr>
            <a:xfrm>
              <a:off x="1851620" y="4858808"/>
              <a:ext cx="1623975" cy="1001881"/>
              <a:chOff x="4664752" y="4663674"/>
              <a:chExt cx="1623975" cy="1001881"/>
            </a:xfrm>
          </p:grpSpPr>
          <p:sp>
            <p:nvSpPr>
              <p:cNvPr id="15" name="Rectangle 14"/>
              <p:cNvSpPr/>
              <p:nvPr/>
            </p:nvSpPr>
            <p:spPr>
              <a:xfrm>
                <a:off x="4664752" y="4663674"/>
                <a:ext cx="1196066" cy="635034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PID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6" name="Picture 15" descr="012.jpg"/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5399359" y="4923162"/>
                <a:ext cx="889368" cy="742393"/>
              </a:xfrm>
              <a:prstGeom prst="rect">
                <a:avLst/>
              </a:prstGeom>
            </p:spPr>
          </p:pic>
        </p:grpSp>
        <p:grpSp>
          <p:nvGrpSpPr>
            <p:cNvPr id="17" name="Group 16"/>
            <p:cNvGrpSpPr/>
            <p:nvPr/>
          </p:nvGrpSpPr>
          <p:grpSpPr>
            <a:xfrm>
              <a:off x="4098381" y="4858808"/>
              <a:ext cx="1623975" cy="1001881"/>
              <a:chOff x="6578443" y="4758045"/>
              <a:chExt cx="1623975" cy="1001881"/>
            </a:xfrm>
          </p:grpSpPr>
          <p:sp>
            <p:nvSpPr>
              <p:cNvPr id="18" name="Rectangle 17"/>
              <p:cNvSpPr/>
              <p:nvPr/>
            </p:nvSpPr>
            <p:spPr>
              <a:xfrm>
                <a:off x="6578443" y="4758045"/>
                <a:ext cx="1196066" cy="635034"/>
              </a:xfrm>
              <a:prstGeom prst="rect">
                <a:avLst/>
              </a:prstGeom>
              <a:solidFill>
                <a:srgbClr val="0000FF"/>
              </a:solidFill>
              <a:ln>
                <a:solidFill>
                  <a:srgbClr val="0000FF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ESD</a:t>
                </a:r>
              </a:p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AOD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19" name="Picture 18" descr="012.jpg"/>
              <p:cNvPicPr>
                <a:picLocks noChangeAspect="1"/>
              </p:cNvPicPr>
              <p:nvPr/>
            </p:nvPicPr>
            <p:blipFill>
              <a:blip r:embed="rId6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313050" y="5017533"/>
                <a:ext cx="889368" cy="742393"/>
              </a:xfrm>
              <a:prstGeom prst="rect">
                <a:avLst/>
              </a:prstGeom>
            </p:spPr>
          </p:pic>
        </p:grpSp>
        <p:grpSp>
          <p:nvGrpSpPr>
            <p:cNvPr id="20" name="Group 19"/>
            <p:cNvGrpSpPr/>
            <p:nvPr/>
          </p:nvGrpSpPr>
          <p:grpSpPr>
            <a:xfrm>
              <a:off x="5524282" y="3866060"/>
              <a:ext cx="1379365" cy="1088509"/>
              <a:chOff x="6577941" y="3246749"/>
              <a:chExt cx="1379365" cy="1088509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6577941" y="3246749"/>
                <a:ext cx="1196066" cy="635034"/>
              </a:xfrm>
              <a:prstGeom prst="rect">
                <a:avLst/>
              </a:prstGeom>
              <a:solidFill>
                <a:srgbClr val="FF0000"/>
              </a:solidFill>
              <a:ln>
                <a:solidFill>
                  <a:schemeClr val="accent1"/>
                </a:solidFill>
              </a:ln>
            </p:spPr>
            <p:style>
              <a:lnRef idx="1">
                <a:schemeClr val="accent1"/>
              </a:lnRef>
              <a:fillRef idx="3">
                <a:schemeClr val="accent1"/>
              </a:fillRef>
              <a:effectRef idx="2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r>
                  <a:rPr lang="en-US" dirty="0" smtClean="0">
                    <a:solidFill>
                      <a:schemeClr val="bg1"/>
                    </a:solidFill>
                  </a:rPr>
                  <a:t>Analysis</a:t>
                </a:r>
                <a:endParaRPr lang="en-US" dirty="0">
                  <a:solidFill>
                    <a:schemeClr val="bg1"/>
                  </a:solidFill>
                </a:endParaRPr>
              </a:p>
            </p:txBody>
          </p:sp>
          <p:pic>
            <p:nvPicPr>
              <p:cNvPr id="22" name="Picture 21" descr="45492_intel-xeon-processor.jpg"/>
              <p:cNvPicPr>
                <a:picLocks noChangeAspect="1"/>
              </p:cNvPicPr>
              <p:nvPr/>
            </p:nvPicPr>
            <p:blipFill>
              <a:blip r:embed="rId7" cstate="screen">
                <a:clrChange>
                  <a:clrFrom>
                    <a:srgbClr val="FFFFFF"/>
                  </a:clrFrom>
                  <a:clrTo>
                    <a:srgbClr val="FFFFFF">
                      <a:alpha val="0"/>
                    </a:srgbClr>
                  </a:clrTo>
                </a:clrChange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p:blipFill>
            <p:spPr>
              <a:xfrm>
                <a:off x="7050899" y="3633831"/>
                <a:ext cx="906407" cy="701427"/>
              </a:xfrm>
              <a:prstGeom prst="rect">
                <a:avLst/>
              </a:prstGeom>
            </p:spPr>
          </p:pic>
        </p:grpSp>
        <p:sp>
          <p:nvSpPr>
            <p:cNvPr id="23" name="Rectangle 22"/>
            <p:cNvSpPr/>
            <p:nvPr/>
          </p:nvSpPr>
          <p:spPr>
            <a:xfrm>
              <a:off x="3378704" y="1604678"/>
              <a:ext cx="1196066" cy="635034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bg1"/>
                  </a:solidFill>
                </a:rPr>
                <a:t>Analysis</a:t>
              </a:r>
              <a:endParaRPr lang="en-US" dirty="0">
                <a:solidFill>
                  <a:schemeClr val="bg1"/>
                </a:solidFill>
              </a:endParaRPr>
            </a:p>
          </p:txBody>
        </p:sp>
        <p:pic>
          <p:nvPicPr>
            <p:cNvPr id="24" name="Picture 23" descr="images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3804051" y="2009176"/>
              <a:ext cx="1285323" cy="839970"/>
            </a:xfrm>
            <a:prstGeom prst="rect">
              <a:avLst/>
            </a:prstGeom>
          </p:spPr>
        </p:pic>
        <p:sp>
          <p:nvSpPr>
            <p:cNvPr id="25" name="Rectangle 24"/>
            <p:cNvSpPr/>
            <p:nvPr/>
          </p:nvSpPr>
          <p:spPr>
            <a:xfrm>
              <a:off x="5284383" y="2427596"/>
              <a:ext cx="1348466" cy="635034"/>
            </a:xfrm>
            <a:prstGeom prst="rect">
              <a:avLst/>
            </a:prstGeom>
            <a:solidFill>
              <a:srgbClr val="FFFF00"/>
            </a:solidFill>
            <a:ln>
              <a:solidFill>
                <a:schemeClr val="bg1">
                  <a:lumMod val="50000"/>
                </a:schemeClr>
              </a:solidFill>
            </a:ln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US" dirty="0" smtClean="0">
                  <a:solidFill>
                    <a:schemeClr val="tx1"/>
                  </a:solidFill>
                </a:rPr>
                <a:t>Simulation</a:t>
              </a:r>
              <a:endParaRPr lang="en-US" dirty="0">
                <a:solidFill>
                  <a:schemeClr val="tx1"/>
                </a:solidFill>
              </a:endParaRPr>
            </a:p>
          </p:txBody>
        </p:sp>
        <p:pic>
          <p:nvPicPr>
            <p:cNvPr id="26" name="Picture 25" descr="images.jpg"/>
            <p:cNvPicPr>
              <a:picLocks noChangeAspect="1"/>
            </p:cNvPicPr>
            <p:nvPr/>
          </p:nvPicPr>
          <p:blipFill>
            <a:blip r:embed="rId8" cstate="screen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722356" y="2703918"/>
              <a:ext cx="1285323" cy="839970"/>
            </a:xfrm>
            <a:prstGeom prst="rect">
              <a:avLst/>
            </a:prstGeom>
          </p:spPr>
        </p:pic>
        <p:pic>
          <p:nvPicPr>
            <p:cNvPr id="27" name="Picture 26" descr="0mq.gif"/>
            <p:cNvPicPr>
              <a:picLocks noChangeAspect="1"/>
            </p:cNvPicPr>
            <p:nvPr/>
          </p:nvPicPr>
          <p:blipFill>
            <a:blip r:embed="rId9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2586227" y="3297230"/>
              <a:ext cx="2338456" cy="735878"/>
            </a:xfrm>
            <a:prstGeom prst="rect">
              <a:avLst/>
            </a:prstGeom>
          </p:spPr>
        </p:pic>
      </p:grpSp>
      <p:sp>
        <p:nvSpPr>
          <p:cNvPr id="3" name="TextBox 2"/>
          <p:cNvSpPr txBox="1"/>
          <p:nvPr/>
        </p:nvSpPr>
        <p:spPr>
          <a:xfrm>
            <a:off x="704659" y="1249230"/>
            <a:ext cx="2871299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Multi-platforms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Multi-applications</a:t>
            </a:r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US" dirty="0" smtClean="0"/>
              <a:t>Public-domain software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973227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</a:t>
            </a:r>
            <a:r>
              <a:rPr lang="en-GB" baseline="30000" dirty="0"/>
              <a:t>2</a:t>
            </a:r>
            <a:r>
              <a:rPr lang="en-GB" dirty="0" smtClean="0"/>
              <a:t>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634258" y="1123646"/>
            <a:ext cx="7211534" cy="399656"/>
          </a:xfrm>
        </p:spPr>
        <p:txBody>
          <a:bodyPr/>
          <a:lstStyle/>
          <a:p>
            <a:r>
              <a:rPr lang="en-GB" dirty="0" smtClean="0"/>
              <a:t>Institutes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97982" y="1123646"/>
            <a:ext cx="1673818" cy="1371600"/>
          </a:xfrm>
          <a:prstGeom prst="rect">
            <a:avLst/>
          </a:prstGeom>
        </p:spPr>
      </p:pic>
      <p:sp>
        <p:nvSpPr>
          <p:cNvPr id="8" name="Content Placeholder 3"/>
          <p:cNvSpPr>
            <a:spLocks noGrp="1"/>
          </p:cNvSpPr>
          <p:nvPr>
            <p:ph sz="quarter" idx="11"/>
          </p:nvPr>
        </p:nvSpPr>
        <p:spPr>
          <a:xfrm>
            <a:off x="2175331" y="1116082"/>
            <a:ext cx="7794315" cy="5489911"/>
          </a:xfrm>
        </p:spPr>
        <p:txBody>
          <a:bodyPr>
            <a:normAutofit fontScale="47500" lnSpcReduction="20000"/>
          </a:bodyPr>
          <a:lstStyle/>
          <a:p>
            <a:r>
              <a:rPr lang="en-US" dirty="0" smtClean="0">
                <a:cs typeface="Arial"/>
              </a:rPr>
              <a:t>Institutes</a:t>
            </a:r>
            <a:endParaRPr lang="en-US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FIAS, Frankfurt, </a:t>
            </a:r>
            <a:r>
              <a:rPr lang="en-US" dirty="0" smtClean="0">
                <a:cs typeface="Arial"/>
              </a:rPr>
              <a:t>Germany </a:t>
            </a:r>
          </a:p>
          <a:p>
            <a:pPr lvl="1"/>
            <a:r>
              <a:rPr lang="en-US" dirty="0" smtClean="0">
                <a:cs typeface="Arial"/>
              </a:rPr>
              <a:t>GSI, Darmstadt, Germany </a:t>
            </a:r>
          </a:p>
          <a:p>
            <a:pPr lvl="1"/>
            <a:r>
              <a:rPr lang="en-US" dirty="0" smtClean="0">
                <a:cs typeface="Arial"/>
              </a:rPr>
              <a:t>IIT</a:t>
            </a:r>
            <a:r>
              <a:rPr lang="en-US" dirty="0">
                <a:cs typeface="Arial"/>
              </a:rPr>
              <a:t>, </a:t>
            </a:r>
            <a:r>
              <a:rPr lang="en-US" dirty="0" err="1">
                <a:cs typeface="Arial"/>
              </a:rPr>
              <a:t>Mumbay</a:t>
            </a:r>
            <a:r>
              <a:rPr lang="en-US" dirty="0">
                <a:cs typeface="Arial"/>
              </a:rPr>
              <a:t>, </a:t>
            </a:r>
            <a:r>
              <a:rPr lang="en-US" dirty="0" smtClean="0">
                <a:cs typeface="Arial"/>
              </a:rPr>
              <a:t>India</a:t>
            </a:r>
            <a:endParaRPr lang="en-US" dirty="0">
              <a:cs typeface="Arial"/>
            </a:endParaRPr>
          </a:p>
          <a:p>
            <a:pPr lvl="1"/>
            <a:r>
              <a:rPr lang="en-US" dirty="0" smtClean="0">
                <a:cs typeface="Arial"/>
              </a:rPr>
              <a:t>IPNO</a:t>
            </a:r>
            <a:r>
              <a:rPr lang="en-US" dirty="0">
                <a:cs typeface="Arial"/>
              </a:rPr>
              <a:t>, </a:t>
            </a:r>
            <a:r>
              <a:rPr lang="en-US" dirty="0" err="1">
                <a:cs typeface="Arial"/>
              </a:rPr>
              <a:t>Orsay</a:t>
            </a:r>
            <a:r>
              <a:rPr lang="en-US" dirty="0">
                <a:cs typeface="Arial"/>
              </a:rPr>
              <a:t>, </a:t>
            </a:r>
            <a:r>
              <a:rPr lang="en-US" dirty="0" smtClean="0">
                <a:cs typeface="Arial"/>
              </a:rPr>
              <a:t>France</a:t>
            </a:r>
            <a:endParaRPr lang="en-US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IRI, Frankfurt, </a:t>
            </a:r>
            <a:r>
              <a:rPr lang="en-US" dirty="0" smtClean="0">
                <a:cs typeface="Arial"/>
              </a:rPr>
              <a:t>Germany</a:t>
            </a:r>
            <a:endParaRPr lang="en-US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Jammu University, Jammu, </a:t>
            </a:r>
            <a:r>
              <a:rPr lang="en-US" dirty="0" smtClean="0">
                <a:cs typeface="Arial"/>
              </a:rPr>
              <a:t>India</a:t>
            </a:r>
            <a:endParaRPr lang="en-US" i="1" dirty="0">
              <a:cs typeface="Arial"/>
            </a:endParaRPr>
          </a:p>
          <a:p>
            <a:pPr lvl="1"/>
            <a:r>
              <a:rPr lang="en-US" dirty="0" err="1" smtClean="0">
                <a:cs typeface="Arial"/>
              </a:rPr>
              <a:t>Rudjer</a:t>
            </a:r>
            <a:r>
              <a:rPr lang="en-US" dirty="0" smtClean="0">
                <a:cs typeface="Arial"/>
              </a:rPr>
              <a:t> </a:t>
            </a:r>
            <a:r>
              <a:rPr lang="en-US" dirty="0" err="1">
                <a:cs typeface="Arial"/>
              </a:rPr>
              <a:t>Bošković</a:t>
            </a:r>
            <a:r>
              <a:rPr lang="en-US" dirty="0">
                <a:cs typeface="Arial"/>
              </a:rPr>
              <a:t> Institute, Zagreb, </a:t>
            </a:r>
            <a:r>
              <a:rPr lang="en-US" dirty="0" smtClean="0">
                <a:cs typeface="Arial"/>
              </a:rPr>
              <a:t>Croatia</a:t>
            </a:r>
            <a:endParaRPr lang="en-US" i="1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SUP, Sao Paulo, </a:t>
            </a:r>
            <a:r>
              <a:rPr lang="en-US" dirty="0" err="1" smtClean="0">
                <a:cs typeface="Arial"/>
              </a:rPr>
              <a:t>Brasil</a:t>
            </a:r>
            <a:endParaRPr lang="en-US" i="1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University Of Technology, Warsaw, </a:t>
            </a:r>
            <a:r>
              <a:rPr lang="en-US" dirty="0" smtClean="0">
                <a:cs typeface="Arial"/>
              </a:rPr>
              <a:t>Poland</a:t>
            </a:r>
            <a:endParaRPr lang="en-US" i="1" dirty="0">
              <a:cs typeface="Arial"/>
            </a:endParaRPr>
          </a:p>
          <a:p>
            <a:pPr lvl="1"/>
            <a:r>
              <a:rPr lang="en-US" dirty="0" err="1">
                <a:cs typeface="Arial"/>
              </a:rPr>
              <a:t>Wiegner</a:t>
            </a:r>
            <a:r>
              <a:rPr lang="en-US" dirty="0">
                <a:cs typeface="Arial"/>
              </a:rPr>
              <a:t> Institute, Budapest, </a:t>
            </a:r>
            <a:r>
              <a:rPr lang="en-US" dirty="0" smtClean="0">
                <a:cs typeface="Arial"/>
              </a:rPr>
              <a:t>Hungary</a:t>
            </a:r>
            <a:endParaRPr lang="en-US" dirty="0">
              <a:cs typeface="Arial"/>
            </a:endParaRPr>
          </a:p>
          <a:p>
            <a:pPr lvl="1"/>
            <a:r>
              <a:rPr lang="en-US" dirty="0">
                <a:cs typeface="Arial"/>
              </a:rPr>
              <a:t>CERN, Geneva, </a:t>
            </a:r>
            <a:r>
              <a:rPr lang="en-US" dirty="0" smtClean="0">
                <a:cs typeface="Arial"/>
              </a:rPr>
              <a:t>Switzerland 	</a:t>
            </a:r>
            <a:endParaRPr lang="en-US" sz="2800" i="1" dirty="0">
              <a:cs typeface="Arial"/>
            </a:endParaRPr>
          </a:p>
          <a:p>
            <a:r>
              <a:rPr lang="en-US" dirty="0" smtClean="0">
                <a:cs typeface="Arial"/>
              </a:rPr>
              <a:t>Active interest from</a:t>
            </a:r>
            <a:endParaRPr lang="en-US" i="1" dirty="0" smtClean="0">
              <a:cs typeface="Arial"/>
            </a:endParaRPr>
          </a:p>
          <a:p>
            <a:pPr lvl="1"/>
            <a:r>
              <a:rPr lang="en-GB" dirty="0" smtClean="0"/>
              <a:t>Creighton University, Omaha, US</a:t>
            </a:r>
            <a:endParaRPr lang="en-GB" i="1" dirty="0"/>
          </a:p>
          <a:p>
            <a:pPr lvl="1"/>
            <a:r>
              <a:rPr lang="en-US" dirty="0" smtClean="0"/>
              <a:t>KISTI, </a:t>
            </a:r>
            <a:r>
              <a:rPr lang="en-GB" dirty="0" smtClean="0"/>
              <a:t>Daejeon, Korea </a:t>
            </a:r>
          </a:p>
          <a:p>
            <a:pPr lvl="1"/>
            <a:r>
              <a:rPr lang="en-GB" dirty="0" smtClean="0"/>
              <a:t>KMUTT (King </a:t>
            </a:r>
            <a:r>
              <a:rPr lang="en-GB" dirty="0" err="1"/>
              <a:t>Mongkut's</a:t>
            </a:r>
            <a:r>
              <a:rPr lang="en-GB" dirty="0"/>
              <a:t> University of Technology </a:t>
            </a:r>
            <a:r>
              <a:rPr lang="en-GB" dirty="0" err="1" smtClean="0"/>
              <a:t>Thonburi</a:t>
            </a:r>
            <a:r>
              <a:rPr lang="en-GB" dirty="0" smtClean="0"/>
              <a:t>), </a:t>
            </a:r>
            <a:r>
              <a:rPr lang="en-GB" dirty="0"/>
              <a:t>Bangkok, </a:t>
            </a:r>
            <a:r>
              <a:rPr lang="en-GB" dirty="0" smtClean="0"/>
              <a:t>Thailand</a:t>
            </a:r>
            <a:endParaRPr lang="en-GB" i="1" dirty="0" smtClean="0"/>
          </a:p>
          <a:p>
            <a:pPr lvl="1"/>
            <a:r>
              <a:rPr lang="en-GB" dirty="0" smtClean="0"/>
              <a:t>KTO </a:t>
            </a:r>
            <a:r>
              <a:rPr lang="en-GB" dirty="0" err="1"/>
              <a:t>Karatay</a:t>
            </a:r>
            <a:r>
              <a:rPr lang="en-GB" dirty="0"/>
              <a:t> </a:t>
            </a:r>
            <a:r>
              <a:rPr lang="en-GB" dirty="0" smtClean="0"/>
              <a:t>University, Turkey</a:t>
            </a:r>
          </a:p>
          <a:p>
            <a:pPr lvl="1"/>
            <a:r>
              <a:rPr lang="en-GB" dirty="0" smtClean="0"/>
              <a:t>Lawrence </a:t>
            </a:r>
            <a:r>
              <a:rPr lang="en-GB" dirty="0"/>
              <a:t>Berkeley National Lab</a:t>
            </a:r>
            <a:r>
              <a:rPr lang="en-GB" dirty="0" smtClean="0"/>
              <a:t>., US</a:t>
            </a:r>
          </a:p>
          <a:p>
            <a:pPr lvl="1"/>
            <a:r>
              <a:rPr lang="en-US" dirty="0" smtClean="0"/>
              <a:t>LIPI, </a:t>
            </a:r>
            <a:r>
              <a:rPr lang="en-GB" dirty="0" smtClean="0"/>
              <a:t>Bandung, </a:t>
            </a:r>
            <a:r>
              <a:rPr lang="en-US" dirty="0" smtClean="0"/>
              <a:t>Indonesia</a:t>
            </a:r>
            <a:endParaRPr lang="en-GB" dirty="0" smtClean="0"/>
          </a:p>
          <a:p>
            <a:pPr lvl="1"/>
            <a:r>
              <a:rPr lang="en-GB" dirty="0"/>
              <a:t>Oak Ridge National Laboratory,  </a:t>
            </a:r>
            <a:r>
              <a:rPr lang="en-GB" dirty="0" smtClean="0"/>
              <a:t>US</a:t>
            </a:r>
            <a:endParaRPr lang="en-GB" dirty="0"/>
          </a:p>
          <a:p>
            <a:pPr lvl="1"/>
            <a:r>
              <a:rPr lang="en-GB" dirty="0" err="1"/>
              <a:t>Thammasat</a:t>
            </a:r>
            <a:r>
              <a:rPr lang="en-GB" dirty="0"/>
              <a:t> University, Bangkok, </a:t>
            </a:r>
            <a:r>
              <a:rPr lang="en-GB" dirty="0" smtClean="0"/>
              <a:t>Thailand</a:t>
            </a:r>
            <a:endParaRPr lang="en-GB" i="1" dirty="0" smtClean="0"/>
          </a:p>
          <a:p>
            <a:pPr lvl="1"/>
            <a:r>
              <a:rPr lang="en-US" dirty="0" smtClean="0"/>
              <a:t>University </a:t>
            </a:r>
            <a:r>
              <a:rPr lang="en-US" dirty="0"/>
              <a:t>of Cape Town, South </a:t>
            </a:r>
            <a:r>
              <a:rPr lang="en-US" dirty="0" smtClean="0"/>
              <a:t>Africa</a:t>
            </a:r>
            <a:endParaRPr lang="en-US" i="1" dirty="0" smtClean="0"/>
          </a:p>
          <a:p>
            <a:pPr lvl="1"/>
            <a:r>
              <a:rPr lang="en-GB" dirty="0" smtClean="0"/>
              <a:t>University </a:t>
            </a:r>
            <a:r>
              <a:rPr lang="en-GB" dirty="0"/>
              <a:t>of </a:t>
            </a:r>
            <a:r>
              <a:rPr lang="en-GB" dirty="0" smtClean="0"/>
              <a:t>Houston, US</a:t>
            </a:r>
            <a:endParaRPr lang="en-GB" i="1" dirty="0" smtClean="0"/>
          </a:p>
          <a:p>
            <a:pPr lvl="1"/>
            <a:r>
              <a:rPr lang="en-GB" dirty="0" smtClean="0"/>
              <a:t>University of Talca</a:t>
            </a:r>
            <a:r>
              <a:rPr lang="en-GB" dirty="0"/>
              <a:t>, </a:t>
            </a:r>
            <a:r>
              <a:rPr lang="en-GB" dirty="0" smtClean="0"/>
              <a:t>Chile</a:t>
            </a:r>
            <a:endParaRPr lang="en-GB" i="1" dirty="0" smtClean="0"/>
          </a:p>
          <a:p>
            <a:pPr lvl="1"/>
            <a:r>
              <a:rPr lang="en-GB" dirty="0"/>
              <a:t>University of Tennessee, </a:t>
            </a:r>
            <a:r>
              <a:rPr lang="en-GB" dirty="0" smtClean="0"/>
              <a:t>US</a:t>
            </a:r>
            <a:endParaRPr lang="en-GB" dirty="0"/>
          </a:p>
          <a:p>
            <a:pPr lvl="1"/>
            <a:r>
              <a:rPr lang="en-GB" dirty="0" smtClean="0"/>
              <a:t>University of Texas, US</a:t>
            </a:r>
            <a:endParaRPr lang="en-GB" i="1" dirty="0" smtClean="0"/>
          </a:p>
          <a:p>
            <a:pPr lvl="1"/>
            <a:r>
              <a:rPr lang="en-GB" dirty="0" smtClean="0"/>
              <a:t>Wayne State University, US</a:t>
            </a:r>
            <a:endParaRPr lang="en-GB" i="1" dirty="0" smtClean="0"/>
          </a:p>
          <a:p>
            <a:pPr lvl="1"/>
            <a:endParaRPr lang="en-US" dirty="0"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913655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7900" y="761357"/>
            <a:ext cx="6867924" cy="612409"/>
          </a:xfrm>
        </p:spPr>
        <p:txBody>
          <a:bodyPr/>
          <a:lstStyle/>
          <a:p>
            <a:r>
              <a:rPr lang="en-GB" dirty="0" smtClean="0"/>
              <a:t>Software Framework Development</a:t>
            </a:r>
            <a:endParaRPr lang="en-GB" dirty="0"/>
          </a:p>
        </p:txBody>
      </p:sp>
      <p:pic>
        <p:nvPicPr>
          <p:cNvPr id="6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6" y="650232"/>
            <a:ext cx="707763" cy="695968"/>
          </a:xfrm>
        </p:spPr>
      </p:pic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-6085" y="1374283"/>
            <a:ext cx="7794315" cy="4040391"/>
          </a:xfrm>
        </p:spPr>
        <p:txBody>
          <a:bodyPr>
            <a:noAutofit/>
          </a:bodyPr>
          <a:lstStyle/>
          <a:p>
            <a:pPr>
              <a:lnSpc>
                <a:spcPct val="100000"/>
              </a:lnSpc>
            </a:pPr>
            <a:r>
              <a:rPr lang="en-US" sz="1800" dirty="0" smtClean="0"/>
              <a:t>Design and development of a new </a:t>
            </a:r>
            <a:r>
              <a:rPr lang="en-US" sz="1800" dirty="0"/>
              <a:t>modern framework targeting Run3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Should work in Offline and Online environment</a:t>
            </a:r>
          </a:p>
          <a:p>
            <a:pPr lvl="1"/>
            <a:r>
              <a:rPr lang="en-US" sz="1600" dirty="0"/>
              <a:t>Has to comply with </a:t>
            </a:r>
            <a:r>
              <a:rPr lang="en-GB" sz="1600" dirty="0"/>
              <a:t>O</a:t>
            </a:r>
            <a:r>
              <a:rPr lang="en-GB" sz="1600" baseline="30000" dirty="0"/>
              <a:t>2</a:t>
            </a:r>
            <a:r>
              <a:rPr lang="en-US" sz="1600" dirty="0" smtClean="0"/>
              <a:t> requirements </a:t>
            </a:r>
            <a:r>
              <a:rPr lang="en-US" sz="1600" dirty="0"/>
              <a:t>and architecture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Based on new </a:t>
            </a:r>
            <a:r>
              <a:rPr lang="en-US" sz="1800" dirty="0" smtClean="0"/>
              <a:t>technologies</a:t>
            </a:r>
            <a:endParaRPr lang="en-US" sz="1800" dirty="0"/>
          </a:p>
          <a:p>
            <a:pPr lvl="1"/>
            <a:r>
              <a:rPr lang="en-US" sz="1600" dirty="0"/>
              <a:t>Root 6.x, C++11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Optimized for I/O</a:t>
            </a:r>
          </a:p>
          <a:p>
            <a:pPr lvl="1"/>
            <a:r>
              <a:rPr lang="en-US" sz="1600" dirty="0"/>
              <a:t>New data model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Capable of utilizing hardware accelerators</a:t>
            </a:r>
          </a:p>
          <a:p>
            <a:pPr lvl="1"/>
            <a:r>
              <a:rPr lang="en-US" sz="1600" dirty="0"/>
              <a:t>FPGA, GPU, MIC…</a:t>
            </a:r>
          </a:p>
          <a:p>
            <a:pPr>
              <a:lnSpc>
                <a:spcPct val="100000"/>
              </a:lnSpc>
            </a:pPr>
            <a:r>
              <a:rPr lang="en-US" sz="1800" dirty="0"/>
              <a:t>Support for </a:t>
            </a:r>
            <a:r>
              <a:rPr lang="en-US" sz="1800" dirty="0" smtClean="0"/>
              <a:t>concurrency and distributed environment</a:t>
            </a:r>
            <a:endParaRPr lang="en-US" sz="1800" dirty="0"/>
          </a:p>
          <a:p>
            <a:pPr>
              <a:lnSpc>
                <a:spcPct val="100000"/>
              </a:lnSpc>
            </a:pPr>
            <a:r>
              <a:rPr lang="en-US" sz="1800" dirty="0"/>
              <a:t>B</a:t>
            </a:r>
            <a:r>
              <a:rPr lang="en-US" sz="1800" dirty="0" smtClean="0"/>
              <a:t>ased </a:t>
            </a:r>
            <a:r>
              <a:rPr lang="en-US" sz="1800" dirty="0"/>
              <a:t>on  </a:t>
            </a:r>
            <a:r>
              <a:rPr lang="en-US" sz="1800" dirty="0" smtClean="0"/>
              <a:t>ALFA </a:t>
            </a:r>
            <a:r>
              <a:rPr lang="en-US" sz="1800" dirty="0"/>
              <a:t>- common software foundation </a:t>
            </a:r>
            <a:r>
              <a:rPr lang="en-US" sz="1800" dirty="0" smtClean="0"/>
              <a:t/>
            </a:r>
            <a:br>
              <a:rPr lang="en-US" sz="1800" dirty="0" smtClean="0"/>
            </a:br>
            <a:r>
              <a:rPr lang="en-US" sz="1800" dirty="0" smtClean="0"/>
              <a:t>developed </a:t>
            </a:r>
            <a:r>
              <a:rPr lang="en-US" sz="1800" dirty="0"/>
              <a:t>jointly between ALICE &amp; GSI/FAIR</a:t>
            </a:r>
          </a:p>
          <a:p>
            <a:pPr>
              <a:lnSpc>
                <a:spcPct val="100000"/>
              </a:lnSpc>
            </a:pPr>
            <a:endParaRPr lang="en-GB" sz="18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20</a:t>
            </a:fld>
            <a:endParaRPr lang="en-US" dirty="0"/>
          </a:p>
        </p:txBody>
      </p:sp>
      <p:grpSp>
        <p:nvGrpSpPr>
          <p:cNvPr id="7" name="Group 6"/>
          <p:cNvGrpSpPr/>
          <p:nvPr/>
        </p:nvGrpSpPr>
        <p:grpSpPr>
          <a:xfrm>
            <a:off x="5711473" y="2266950"/>
            <a:ext cx="3489968" cy="4464050"/>
            <a:chOff x="5632450" y="2266950"/>
            <a:chExt cx="3489968" cy="4464050"/>
          </a:xfrm>
        </p:grpSpPr>
        <p:sp>
          <p:nvSpPr>
            <p:cNvPr id="8" name="Rounded Rectangle 7"/>
            <p:cNvSpPr/>
            <p:nvPr/>
          </p:nvSpPr>
          <p:spPr>
            <a:xfrm>
              <a:off x="5632450" y="2266950"/>
              <a:ext cx="3339350" cy="527050"/>
            </a:xfrm>
            <a:prstGeom prst="roundRect">
              <a:avLst/>
            </a:prstGeom>
            <a:solidFill>
              <a:srgbClr val="FFC00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sz="1600" dirty="0" smtClean="0"/>
                <a:t>ALFA</a:t>
              </a:r>
              <a:br>
                <a:rPr lang="en-GB" sz="1600" dirty="0" smtClean="0"/>
              </a:br>
              <a:r>
                <a:rPr lang="en-GB" sz="1600" dirty="0" smtClean="0"/>
                <a:t>Common Software Foundations</a:t>
              </a:r>
              <a:endParaRPr lang="en-GB" sz="1600" dirty="0"/>
            </a:p>
          </p:txBody>
        </p:sp>
        <p:sp>
          <p:nvSpPr>
            <p:cNvPr id="9" name="Rounded Rectangle 8"/>
            <p:cNvSpPr/>
            <p:nvPr/>
          </p:nvSpPr>
          <p:spPr>
            <a:xfrm>
              <a:off x="5632450" y="3606510"/>
              <a:ext cx="1543050" cy="1098550"/>
            </a:xfrm>
            <a:prstGeom prst="roundRect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/>
                <a:t>O</a:t>
              </a:r>
              <a:r>
                <a:rPr lang="en-GB" baseline="30000" dirty="0"/>
                <a:t>2</a:t>
              </a:r>
              <a:r>
                <a:rPr lang="en-GB" dirty="0" smtClean="0"/>
                <a:t/>
              </a:r>
              <a:br>
                <a:rPr lang="en-GB" dirty="0" smtClean="0"/>
              </a:br>
              <a:r>
                <a:rPr lang="en-GB" dirty="0" smtClean="0"/>
                <a:t>Software</a:t>
              </a:r>
            </a:p>
            <a:p>
              <a:pPr algn="ctr"/>
              <a:r>
                <a:rPr lang="en-GB" dirty="0" smtClean="0"/>
                <a:t>Framework</a:t>
              </a:r>
            </a:p>
          </p:txBody>
        </p:sp>
        <p:sp>
          <p:nvSpPr>
            <p:cNvPr id="10" name="Rounded Rectangle 9"/>
            <p:cNvSpPr/>
            <p:nvPr/>
          </p:nvSpPr>
          <p:spPr>
            <a:xfrm>
              <a:off x="7428750" y="3614738"/>
              <a:ext cx="1543050" cy="1098550"/>
            </a:xfrm>
            <a:prstGeom prst="roundRect">
              <a:avLst/>
            </a:prstGeom>
            <a:solidFill>
              <a:srgbClr val="0070C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FairRoot</a:t>
              </a:r>
              <a:endParaRPr lang="en-GB" dirty="0" smtClean="0"/>
            </a:p>
          </p:txBody>
        </p:sp>
        <p:sp>
          <p:nvSpPr>
            <p:cNvPr id="11" name="Rounded Rectangle 10"/>
            <p:cNvSpPr/>
            <p:nvPr/>
          </p:nvSpPr>
          <p:spPr>
            <a:xfrm>
              <a:off x="7629418" y="5534024"/>
              <a:ext cx="1493000" cy="431800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GB" dirty="0"/>
            </a:p>
          </p:txBody>
        </p:sp>
        <p:sp>
          <p:nvSpPr>
            <p:cNvPr id="12" name="Rounded Rectangle 11"/>
            <p:cNvSpPr/>
            <p:nvPr/>
          </p:nvSpPr>
          <p:spPr>
            <a:xfrm>
              <a:off x="7428750" y="5916612"/>
              <a:ext cx="1493000" cy="431800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PandaRoot</a:t>
              </a:r>
              <a:endParaRPr lang="en-GB" dirty="0"/>
            </a:p>
          </p:txBody>
        </p:sp>
        <p:sp>
          <p:nvSpPr>
            <p:cNvPr id="13" name="Rounded Rectangle 12"/>
            <p:cNvSpPr/>
            <p:nvPr/>
          </p:nvSpPr>
          <p:spPr>
            <a:xfrm>
              <a:off x="7131050" y="6299200"/>
              <a:ext cx="1493000" cy="431800"/>
            </a:xfrm>
            <a:prstGeom prst="roundRect">
              <a:avLst/>
            </a:prstGeom>
            <a:solidFill>
              <a:srgbClr val="00B0F0"/>
            </a:solidFill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en-GB" dirty="0" err="1" smtClean="0"/>
                <a:t>CbmRoot</a:t>
              </a:r>
              <a:endParaRPr lang="en-GB" dirty="0"/>
            </a:p>
          </p:txBody>
        </p:sp>
        <p:cxnSp>
          <p:nvCxnSpPr>
            <p:cNvPr id="14" name="Straight Arrow Connector 13"/>
            <p:cNvCxnSpPr/>
            <p:nvPr/>
          </p:nvCxnSpPr>
          <p:spPr>
            <a:xfrm flipV="1">
              <a:off x="6407150" y="2885066"/>
              <a:ext cx="0" cy="582034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/>
            <p:cNvCxnSpPr/>
            <p:nvPr/>
          </p:nvCxnSpPr>
          <p:spPr>
            <a:xfrm flipV="1">
              <a:off x="8188325" y="2913352"/>
              <a:ext cx="0" cy="582034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Arrow Connector 15"/>
            <p:cNvCxnSpPr/>
            <p:nvPr/>
          </p:nvCxnSpPr>
          <p:spPr>
            <a:xfrm flipV="1">
              <a:off x="8220075" y="4832640"/>
              <a:ext cx="0" cy="582034"/>
            </a:xfrm>
            <a:prstGeom prst="straightConnector1">
              <a:avLst/>
            </a:prstGeom>
            <a:ln w="38100">
              <a:solidFill>
                <a:srgbClr val="0070C0"/>
              </a:solidFill>
              <a:tailEnd type="triangle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35949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71550" y="761357"/>
            <a:ext cx="6874274" cy="612409"/>
          </a:xfrm>
        </p:spPr>
        <p:txBody>
          <a:bodyPr/>
          <a:lstStyle/>
          <a:p>
            <a:r>
              <a:rPr lang="en-GB" dirty="0" smtClean="0"/>
              <a:t>Software </a:t>
            </a:r>
            <a:r>
              <a:rPr lang="en-GB" dirty="0"/>
              <a:t>Framework Development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971548" y="1028842"/>
            <a:ext cx="6874243" cy="399656"/>
          </a:xfrm>
        </p:spPr>
        <p:txBody>
          <a:bodyPr/>
          <a:lstStyle/>
          <a:p>
            <a:r>
              <a:rPr lang="en-GB" dirty="0" smtClean="0"/>
              <a:t>ALICE + FAIR = ALFA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634257" y="1225296"/>
            <a:ext cx="7794315" cy="4775451"/>
          </a:xfrm>
        </p:spPr>
        <p:txBody>
          <a:bodyPr>
            <a:normAutofit fontScale="85000" lnSpcReduction="20000"/>
          </a:bodyPr>
          <a:lstStyle/>
          <a:p>
            <a:r>
              <a:rPr lang="en-US" dirty="0" smtClean="0"/>
              <a:t>Expected benefits</a:t>
            </a:r>
          </a:p>
          <a:p>
            <a:pPr lvl="1"/>
            <a:r>
              <a:rPr lang="en-US" dirty="0" smtClean="0"/>
              <a:t>Development cost optimization</a:t>
            </a:r>
            <a:endParaRPr lang="en-US" dirty="0"/>
          </a:p>
          <a:p>
            <a:pPr lvl="1"/>
            <a:r>
              <a:rPr lang="en-US" dirty="0"/>
              <a:t>Better coverage and testing of the code</a:t>
            </a:r>
          </a:p>
          <a:p>
            <a:pPr lvl="1"/>
            <a:r>
              <a:rPr lang="en-US" dirty="0"/>
              <a:t>Documentation, training and examples</a:t>
            </a:r>
            <a:r>
              <a:rPr lang="en-US" dirty="0" smtClean="0"/>
              <a:t>.</a:t>
            </a:r>
            <a:endParaRPr lang="en-US" dirty="0"/>
          </a:p>
          <a:p>
            <a:pPr lvl="1"/>
            <a:r>
              <a:rPr lang="en-US" b="1" dirty="0"/>
              <a:t>ALICE</a:t>
            </a:r>
            <a:r>
              <a:rPr lang="en-US" dirty="0"/>
              <a:t> </a:t>
            </a:r>
            <a:r>
              <a:rPr lang="en-US" dirty="0" smtClean="0"/>
              <a:t>: </a:t>
            </a:r>
            <a:r>
              <a:rPr lang="en-US" dirty="0"/>
              <a:t>work already performed by the </a:t>
            </a:r>
            <a:r>
              <a:rPr lang="en-US" dirty="0" err="1"/>
              <a:t>FairRoot</a:t>
            </a:r>
            <a:r>
              <a:rPr lang="en-US" dirty="0"/>
              <a:t> team concerning features (e.g. the continuous read-out), which are part of the ongoing </a:t>
            </a:r>
            <a:r>
              <a:rPr lang="en-US" dirty="0" err="1"/>
              <a:t>FairRoot</a:t>
            </a:r>
            <a:r>
              <a:rPr lang="en-US" dirty="0"/>
              <a:t> development.</a:t>
            </a:r>
          </a:p>
          <a:p>
            <a:pPr lvl="1"/>
            <a:r>
              <a:rPr lang="en-US" b="1" dirty="0"/>
              <a:t>FAIR</a:t>
            </a:r>
            <a:r>
              <a:rPr lang="en-US" dirty="0"/>
              <a:t> experiments </a:t>
            </a:r>
            <a:r>
              <a:rPr lang="en-US" dirty="0" smtClean="0"/>
              <a:t>: ALFA </a:t>
            </a:r>
            <a:r>
              <a:rPr lang="en-US" dirty="0"/>
              <a:t>could be tested with real data and existing detectors before the start of the FAIR facility</a:t>
            </a:r>
            <a:r>
              <a:rPr lang="en-US" dirty="0" smtClean="0"/>
              <a:t>.</a:t>
            </a:r>
          </a:p>
          <a:p>
            <a:r>
              <a:rPr lang="en-US" dirty="0"/>
              <a:t>The proposed architecture will </a:t>
            </a:r>
            <a:r>
              <a:rPr lang="en-US" dirty="0" smtClean="0"/>
              <a:t>rely:</a:t>
            </a:r>
          </a:p>
          <a:p>
            <a:pPr lvl="1"/>
            <a:r>
              <a:rPr lang="en-US" dirty="0" smtClean="0"/>
              <a:t>A dataflow </a:t>
            </a:r>
            <a:r>
              <a:rPr lang="en-US" dirty="0"/>
              <a:t>based </a:t>
            </a:r>
            <a:r>
              <a:rPr lang="en-US" dirty="0" smtClean="0"/>
              <a:t>model</a:t>
            </a:r>
            <a:endParaRPr lang="en-US" dirty="0"/>
          </a:p>
          <a:p>
            <a:pPr lvl="1"/>
            <a:r>
              <a:rPr lang="en-US" dirty="0" smtClean="0"/>
              <a:t>A process-based paradigm for the parallelism</a:t>
            </a:r>
          </a:p>
          <a:p>
            <a:pPr lvl="2"/>
            <a:r>
              <a:rPr lang="en-US" dirty="0"/>
              <a:t>F</a:t>
            </a:r>
            <a:r>
              <a:rPr lang="en-US" dirty="0" smtClean="0"/>
              <a:t>iner grain than a simple match 1 batch on 1 core</a:t>
            </a:r>
          </a:p>
          <a:p>
            <a:pPr lvl="2"/>
            <a:r>
              <a:rPr lang="en-US" dirty="0" smtClean="0"/>
              <a:t>Coarser grain than a massively thread-based solution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21</a:t>
            </a:fld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396" y="650232"/>
            <a:ext cx="707763" cy="695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717643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Prototyping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Software components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22</a:t>
            </a:fld>
            <a:endParaRPr lang="en-US" dirty="0"/>
          </a:p>
        </p:txBody>
      </p:sp>
      <p:sp>
        <p:nvSpPr>
          <p:cNvPr id="58" name="Rectangle 57"/>
          <p:cNvSpPr/>
          <p:nvPr/>
        </p:nvSpPr>
        <p:spPr>
          <a:xfrm>
            <a:off x="3020233" y="3316522"/>
            <a:ext cx="1653419" cy="855135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Merger</a:t>
            </a:r>
          </a:p>
        </p:txBody>
      </p:sp>
      <p:sp>
        <p:nvSpPr>
          <p:cNvPr id="59" name="Rectangle 58"/>
          <p:cNvSpPr/>
          <p:nvPr/>
        </p:nvSpPr>
        <p:spPr>
          <a:xfrm>
            <a:off x="683161" y="1691590"/>
            <a:ext cx="1226457" cy="722083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FLP</a:t>
            </a:r>
          </a:p>
        </p:txBody>
      </p:sp>
      <p:sp>
        <p:nvSpPr>
          <p:cNvPr id="60" name="Rectangle 59"/>
          <p:cNvSpPr/>
          <p:nvPr/>
        </p:nvSpPr>
        <p:spPr>
          <a:xfrm>
            <a:off x="683162" y="2695493"/>
            <a:ext cx="1226457" cy="722083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FLP</a:t>
            </a:r>
          </a:p>
        </p:txBody>
      </p:sp>
      <p:sp>
        <p:nvSpPr>
          <p:cNvPr id="61" name="Rectangle 60"/>
          <p:cNvSpPr/>
          <p:nvPr/>
        </p:nvSpPr>
        <p:spPr>
          <a:xfrm>
            <a:off x="683160" y="3694563"/>
            <a:ext cx="1226457" cy="722083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FLP</a:t>
            </a:r>
          </a:p>
        </p:txBody>
      </p:sp>
      <p:sp>
        <p:nvSpPr>
          <p:cNvPr id="62" name="Rectangle 61"/>
          <p:cNvSpPr/>
          <p:nvPr/>
        </p:nvSpPr>
        <p:spPr>
          <a:xfrm>
            <a:off x="3006544" y="1736883"/>
            <a:ext cx="1653419" cy="855135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Merger</a:t>
            </a:r>
          </a:p>
        </p:txBody>
      </p:sp>
      <p:cxnSp>
        <p:nvCxnSpPr>
          <p:cNvPr id="63" name="Straight Connector 62"/>
          <p:cNvCxnSpPr>
            <a:stCxn id="59" idx="3"/>
            <a:endCxn id="62" idx="1"/>
          </p:cNvCxnSpPr>
          <p:nvPr/>
        </p:nvCxnSpPr>
        <p:spPr>
          <a:xfrm>
            <a:off x="1909618" y="2052632"/>
            <a:ext cx="1096926" cy="111819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4" name="Straight Connector 63"/>
          <p:cNvCxnSpPr>
            <a:stCxn id="60" idx="3"/>
            <a:endCxn id="62" idx="1"/>
          </p:cNvCxnSpPr>
          <p:nvPr/>
        </p:nvCxnSpPr>
        <p:spPr>
          <a:xfrm flipV="1">
            <a:off x="1909619" y="2164451"/>
            <a:ext cx="1096925" cy="892084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65" name="Straight Connector 64"/>
          <p:cNvCxnSpPr>
            <a:stCxn id="61" idx="3"/>
            <a:endCxn id="62" idx="1"/>
          </p:cNvCxnSpPr>
          <p:nvPr/>
        </p:nvCxnSpPr>
        <p:spPr>
          <a:xfrm flipV="1">
            <a:off x="1909617" y="2164451"/>
            <a:ext cx="1096927" cy="1891154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66" name="Rectangle 65"/>
          <p:cNvSpPr/>
          <p:nvPr/>
        </p:nvSpPr>
        <p:spPr>
          <a:xfrm>
            <a:off x="798671" y="1840370"/>
            <a:ext cx="158448" cy="419704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7" name="Rectangle 66"/>
          <p:cNvSpPr/>
          <p:nvPr/>
        </p:nvSpPr>
        <p:spPr>
          <a:xfrm>
            <a:off x="786575" y="1842780"/>
            <a:ext cx="158448" cy="419704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68" name="Rectangle 67"/>
          <p:cNvSpPr/>
          <p:nvPr/>
        </p:nvSpPr>
        <p:spPr>
          <a:xfrm>
            <a:off x="6296890" y="1529022"/>
            <a:ext cx="1286932" cy="438554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 EPN	</a:t>
            </a:r>
          </a:p>
        </p:txBody>
      </p:sp>
      <p:sp>
        <p:nvSpPr>
          <p:cNvPr id="69" name="Rectangle 68"/>
          <p:cNvSpPr/>
          <p:nvPr/>
        </p:nvSpPr>
        <p:spPr>
          <a:xfrm>
            <a:off x="6296890" y="2226598"/>
            <a:ext cx="1286932" cy="438554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EPN</a:t>
            </a:r>
          </a:p>
        </p:txBody>
      </p:sp>
      <p:sp>
        <p:nvSpPr>
          <p:cNvPr id="70" name="Rectangle 69"/>
          <p:cNvSpPr/>
          <p:nvPr/>
        </p:nvSpPr>
        <p:spPr>
          <a:xfrm>
            <a:off x="6296890" y="2924174"/>
            <a:ext cx="1286932" cy="438554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  EPN</a:t>
            </a:r>
          </a:p>
        </p:txBody>
      </p:sp>
      <p:sp>
        <p:nvSpPr>
          <p:cNvPr id="71" name="Rectangle 70"/>
          <p:cNvSpPr/>
          <p:nvPr/>
        </p:nvSpPr>
        <p:spPr>
          <a:xfrm>
            <a:off x="6296890" y="3621750"/>
            <a:ext cx="1286932" cy="438554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EPN</a:t>
            </a:r>
          </a:p>
        </p:txBody>
      </p:sp>
      <p:cxnSp>
        <p:nvCxnSpPr>
          <p:cNvPr id="72" name="Straight Connector 71"/>
          <p:cNvCxnSpPr>
            <a:stCxn id="62" idx="3"/>
            <a:endCxn id="68" idx="1"/>
          </p:cNvCxnSpPr>
          <p:nvPr/>
        </p:nvCxnSpPr>
        <p:spPr>
          <a:xfrm flipV="1">
            <a:off x="4659963" y="1748299"/>
            <a:ext cx="1636927" cy="416152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3" name="Straight Connector 72"/>
          <p:cNvCxnSpPr>
            <a:stCxn id="62" idx="3"/>
            <a:endCxn id="69" idx="1"/>
          </p:cNvCxnSpPr>
          <p:nvPr/>
        </p:nvCxnSpPr>
        <p:spPr>
          <a:xfrm>
            <a:off x="4659963" y="2164451"/>
            <a:ext cx="1636927" cy="281424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4" name="Straight Connector 73"/>
          <p:cNvCxnSpPr>
            <a:stCxn id="58" idx="3"/>
            <a:endCxn id="70" idx="1"/>
          </p:cNvCxnSpPr>
          <p:nvPr/>
        </p:nvCxnSpPr>
        <p:spPr>
          <a:xfrm flipV="1">
            <a:off x="4673652" y="3143451"/>
            <a:ext cx="1623238" cy="600639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5" name="Straight Connector 74"/>
          <p:cNvCxnSpPr>
            <a:stCxn id="58" idx="3"/>
            <a:endCxn id="71" idx="1"/>
          </p:cNvCxnSpPr>
          <p:nvPr/>
        </p:nvCxnSpPr>
        <p:spPr>
          <a:xfrm>
            <a:off x="4673652" y="3744090"/>
            <a:ext cx="1623238" cy="96937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76" name="Rectangle 75"/>
          <p:cNvSpPr/>
          <p:nvPr/>
        </p:nvSpPr>
        <p:spPr>
          <a:xfrm>
            <a:off x="6296890" y="4319327"/>
            <a:ext cx="1286932" cy="438554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EPN</a:t>
            </a:r>
          </a:p>
        </p:txBody>
      </p:sp>
      <p:sp>
        <p:nvSpPr>
          <p:cNvPr id="77" name="Rectangle 76"/>
          <p:cNvSpPr/>
          <p:nvPr/>
        </p:nvSpPr>
        <p:spPr>
          <a:xfrm>
            <a:off x="6296890" y="831446"/>
            <a:ext cx="1286932" cy="438554"/>
          </a:xfrm>
          <a:prstGeom prst="rect">
            <a:avLst/>
          </a:prstGeom>
          <a:gradFill rotWithShape="1">
            <a:gsLst>
              <a:gs pos="0">
                <a:srgbClr val="4F81BD">
                  <a:tint val="100000"/>
                  <a:shade val="100000"/>
                  <a:satMod val="130000"/>
                </a:srgbClr>
              </a:gs>
              <a:gs pos="100000">
                <a:srgbClr val="4F81BD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4F81BD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8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rPr>
              <a:t>    EPN</a:t>
            </a:r>
          </a:p>
        </p:txBody>
      </p:sp>
      <p:cxnSp>
        <p:nvCxnSpPr>
          <p:cNvPr id="78" name="Straight Connector 77"/>
          <p:cNvCxnSpPr>
            <a:stCxn id="58" idx="3"/>
            <a:endCxn id="76" idx="1"/>
          </p:cNvCxnSpPr>
          <p:nvPr/>
        </p:nvCxnSpPr>
        <p:spPr>
          <a:xfrm>
            <a:off x="4673652" y="3744090"/>
            <a:ext cx="1623238" cy="794514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79" name="Straight Connector 78"/>
          <p:cNvCxnSpPr>
            <a:stCxn id="77" idx="1"/>
            <a:endCxn id="62" idx="3"/>
          </p:cNvCxnSpPr>
          <p:nvPr/>
        </p:nvCxnSpPr>
        <p:spPr>
          <a:xfrm flipH="1">
            <a:off x="4659963" y="1050723"/>
            <a:ext cx="1636927" cy="111372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80" name="Straight Connector 79"/>
          <p:cNvCxnSpPr>
            <a:stCxn id="59" idx="3"/>
            <a:endCxn id="58" idx="1"/>
          </p:cNvCxnSpPr>
          <p:nvPr/>
        </p:nvCxnSpPr>
        <p:spPr>
          <a:xfrm>
            <a:off x="1909618" y="2052632"/>
            <a:ext cx="1110615" cy="1691458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81" name="Straight Connector 80"/>
          <p:cNvCxnSpPr>
            <a:stCxn id="61" idx="3"/>
            <a:endCxn id="58" idx="1"/>
          </p:cNvCxnSpPr>
          <p:nvPr/>
        </p:nvCxnSpPr>
        <p:spPr>
          <a:xfrm flipV="1">
            <a:off x="1909617" y="3744090"/>
            <a:ext cx="1110616" cy="311515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82" name="Straight Connector 81"/>
          <p:cNvCxnSpPr>
            <a:stCxn id="60" idx="3"/>
            <a:endCxn id="58" idx="1"/>
          </p:cNvCxnSpPr>
          <p:nvPr/>
        </p:nvCxnSpPr>
        <p:spPr>
          <a:xfrm>
            <a:off x="1909619" y="3056535"/>
            <a:ext cx="1110614" cy="687555"/>
          </a:xfrm>
          <a:prstGeom prst="line">
            <a:avLst/>
          </a:prstGeom>
          <a:noFill/>
          <a:ln w="25400" cap="flat" cmpd="sng" algn="ctr">
            <a:solidFill>
              <a:srgbClr val="4F81BD"/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83" name="Rectangle 82"/>
          <p:cNvSpPr/>
          <p:nvPr/>
        </p:nvSpPr>
        <p:spPr>
          <a:xfrm>
            <a:off x="798671" y="2844273"/>
            <a:ext cx="158448" cy="419704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786575" y="2846683"/>
            <a:ext cx="158448" cy="419704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786575" y="3843343"/>
            <a:ext cx="158448" cy="419704"/>
          </a:xfrm>
          <a:prstGeom prst="rect">
            <a:avLst/>
          </a:prstGeom>
          <a:gradFill rotWithShape="1">
            <a:gsLst>
              <a:gs pos="0">
                <a:srgbClr val="F79646">
                  <a:tint val="100000"/>
                  <a:shade val="100000"/>
                  <a:satMod val="130000"/>
                </a:srgbClr>
              </a:gs>
              <a:gs pos="100000">
                <a:srgbClr val="F79646">
                  <a:tint val="50000"/>
                  <a:shade val="100000"/>
                  <a:satMod val="350000"/>
                </a:srgbClr>
              </a:gs>
            </a:gsLst>
            <a:lin ang="16200000" scaled="0"/>
          </a:gradFill>
          <a:ln w="9525" cap="flat" cmpd="sng" algn="ctr">
            <a:solidFill>
              <a:srgbClr val="F79646">
                <a:shade val="95000"/>
                <a:satMod val="105000"/>
              </a:srgbClr>
            </a:solidFill>
            <a:prstDash val="solid"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74479" y="3845753"/>
            <a:ext cx="158448" cy="419704"/>
          </a:xfrm>
          <a:prstGeom prst="rect">
            <a:avLst/>
          </a:prstGeom>
          <a:gradFill rotWithShape="1">
            <a:gsLst>
              <a:gs pos="0">
                <a:srgbClr val="9BBB59">
                  <a:tint val="50000"/>
                  <a:satMod val="300000"/>
                </a:srgbClr>
              </a:gs>
              <a:gs pos="35000">
                <a:srgbClr val="9BBB59">
                  <a:tint val="37000"/>
                  <a:satMod val="300000"/>
                </a:srgbClr>
              </a:gs>
              <a:gs pos="100000">
                <a:srgbClr val="9BBB59">
                  <a:tint val="15000"/>
                  <a:satMod val="350000"/>
                </a:srgbClr>
              </a:gs>
            </a:gsLst>
            <a:lin ang="16200000" scaled="1"/>
          </a:gradFill>
          <a:ln w="9525" cap="flat" cmpd="sng" algn="ctr">
            <a:solidFill>
              <a:srgbClr val="9BBB59">
                <a:shade val="95000"/>
                <a:satMod val="105000"/>
              </a:srgbClr>
            </a:solidFill>
            <a:prstDash val="soli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  <a:ea typeface="+mn-ea"/>
              <a:cs typeface="+mn-cs"/>
            </a:endParaRPr>
          </a:p>
        </p:txBody>
      </p:sp>
      <p:grpSp>
        <p:nvGrpSpPr>
          <p:cNvPr id="87" name="Group 86"/>
          <p:cNvGrpSpPr/>
          <p:nvPr/>
        </p:nvGrpSpPr>
        <p:grpSpPr>
          <a:xfrm>
            <a:off x="3075983" y="3530363"/>
            <a:ext cx="475344" cy="419704"/>
            <a:chOff x="3361871" y="2307483"/>
            <a:chExt cx="475344" cy="419704"/>
          </a:xfrm>
        </p:grpSpPr>
        <p:sp>
          <p:nvSpPr>
            <p:cNvPr id="88" name="Rectangle 87"/>
            <p:cNvSpPr/>
            <p:nvPr/>
          </p:nvSpPr>
          <p:spPr>
            <a:xfrm>
              <a:off x="3361871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89" name="Rectangle 88"/>
            <p:cNvSpPr/>
            <p:nvPr/>
          </p:nvSpPr>
          <p:spPr>
            <a:xfrm>
              <a:off x="3520319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0" name="Rectangle 89"/>
            <p:cNvSpPr/>
            <p:nvPr/>
          </p:nvSpPr>
          <p:spPr>
            <a:xfrm>
              <a:off x="3678767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1" name="Group 90"/>
          <p:cNvGrpSpPr/>
          <p:nvPr/>
        </p:nvGrpSpPr>
        <p:grpSpPr>
          <a:xfrm>
            <a:off x="3061907" y="1954599"/>
            <a:ext cx="475344" cy="419704"/>
            <a:chOff x="3361871" y="2307483"/>
            <a:chExt cx="475344" cy="419704"/>
          </a:xfrm>
        </p:grpSpPr>
        <p:sp>
          <p:nvSpPr>
            <p:cNvPr id="92" name="Rectangle 91"/>
            <p:cNvSpPr/>
            <p:nvPr/>
          </p:nvSpPr>
          <p:spPr>
            <a:xfrm>
              <a:off x="3361871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3" name="Rectangle 92"/>
            <p:cNvSpPr/>
            <p:nvPr/>
          </p:nvSpPr>
          <p:spPr>
            <a:xfrm>
              <a:off x="3520319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4" name="Rectangle 93"/>
            <p:cNvSpPr/>
            <p:nvPr/>
          </p:nvSpPr>
          <p:spPr>
            <a:xfrm>
              <a:off x="3678767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5" name="Group 94"/>
          <p:cNvGrpSpPr/>
          <p:nvPr/>
        </p:nvGrpSpPr>
        <p:grpSpPr>
          <a:xfrm>
            <a:off x="3061907" y="1946471"/>
            <a:ext cx="475344" cy="419704"/>
            <a:chOff x="3361871" y="2307483"/>
            <a:chExt cx="475344" cy="419704"/>
          </a:xfrm>
        </p:grpSpPr>
        <p:sp>
          <p:nvSpPr>
            <p:cNvPr id="96" name="Rectangle 95"/>
            <p:cNvSpPr/>
            <p:nvPr/>
          </p:nvSpPr>
          <p:spPr>
            <a:xfrm>
              <a:off x="3361871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7" name="Rectangle 96"/>
            <p:cNvSpPr/>
            <p:nvPr/>
          </p:nvSpPr>
          <p:spPr>
            <a:xfrm>
              <a:off x="3520319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98" name="Rectangle 97"/>
            <p:cNvSpPr/>
            <p:nvPr/>
          </p:nvSpPr>
          <p:spPr>
            <a:xfrm>
              <a:off x="3678767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99" name="Group 98"/>
          <p:cNvGrpSpPr/>
          <p:nvPr/>
        </p:nvGrpSpPr>
        <p:grpSpPr>
          <a:xfrm>
            <a:off x="3067018" y="1946471"/>
            <a:ext cx="475344" cy="419704"/>
            <a:chOff x="3361871" y="2307483"/>
            <a:chExt cx="475344" cy="419704"/>
          </a:xfrm>
        </p:grpSpPr>
        <p:sp>
          <p:nvSpPr>
            <p:cNvPr id="100" name="Rectangle 99"/>
            <p:cNvSpPr/>
            <p:nvPr/>
          </p:nvSpPr>
          <p:spPr>
            <a:xfrm>
              <a:off x="3361871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1" name="Rectangle 100"/>
            <p:cNvSpPr/>
            <p:nvPr/>
          </p:nvSpPr>
          <p:spPr>
            <a:xfrm>
              <a:off x="3520319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2" name="Rectangle 101"/>
            <p:cNvSpPr/>
            <p:nvPr/>
          </p:nvSpPr>
          <p:spPr>
            <a:xfrm>
              <a:off x="3678767" y="2307483"/>
              <a:ext cx="158448" cy="419704"/>
            </a:xfrm>
            <a:prstGeom prst="rect">
              <a:avLst/>
            </a:prstGeom>
            <a:solidFill>
              <a:srgbClr val="F79646"/>
            </a:solidFill>
            <a:ln w="25400" cap="flat" cmpd="sng" algn="ctr">
              <a:solidFill>
                <a:srgbClr val="F79646">
                  <a:shade val="50000"/>
                </a:srgbClr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3" name="Group 102"/>
          <p:cNvGrpSpPr/>
          <p:nvPr/>
        </p:nvGrpSpPr>
        <p:grpSpPr>
          <a:xfrm>
            <a:off x="3061907" y="3530363"/>
            <a:ext cx="475344" cy="419704"/>
            <a:chOff x="3361871" y="2307483"/>
            <a:chExt cx="475344" cy="419704"/>
          </a:xfrm>
        </p:grpSpPr>
        <p:sp>
          <p:nvSpPr>
            <p:cNvPr id="104" name="Rectangle 103"/>
            <p:cNvSpPr/>
            <p:nvPr/>
          </p:nvSpPr>
          <p:spPr>
            <a:xfrm>
              <a:off x="3361871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5" name="Rectangle 104"/>
            <p:cNvSpPr/>
            <p:nvPr/>
          </p:nvSpPr>
          <p:spPr>
            <a:xfrm>
              <a:off x="3520319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6" name="Rectangle 105"/>
            <p:cNvSpPr/>
            <p:nvPr/>
          </p:nvSpPr>
          <p:spPr>
            <a:xfrm>
              <a:off x="3678767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grpSp>
        <p:nvGrpSpPr>
          <p:cNvPr id="107" name="Group 106"/>
          <p:cNvGrpSpPr/>
          <p:nvPr/>
        </p:nvGrpSpPr>
        <p:grpSpPr>
          <a:xfrm>
            <a:off x="3090276" y="3499358"/>
            <a:ext cx="475344" cy="419704"/>
            <a:chOff x="3361871" y="2307483"/>
            <a:chExt cx="475344" cy="419704"/>
          </a:xfrm>
        </p:grpSpPr>
        <p:sp>
          <p:nvSpPr>
            <p:cNvPr id="108" name="Rectangle 107"/>
            <p:cNvSpPr/>
            <p:nvPr/>
          </p:nvSpPr>
          <p:spPr>
            <a:xfrm>
              <a:off x="3361871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09" name="Rectangle 108"/>
            <p:cNvSpPr/>
            <p:nvPr/>
          </p:nvSpPr>
          <p:spPr>
            <a:xfrm>
              <a:off x="3520319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  <p:sp>
          <p:nvSpPr>
            <p:cNvPr id="110" name="Rectangle 109"/>
            <p:cNvSpPr/>
            <p:nvPr/>
          </p:nvSpPr>
          <p:spPr>
            <a:xfrm>
              <a:off x="3678767" y="2307483"/>
              <a:ext cx="158448" cy="419704"/>
            </a:xfrm>
            <a:prstGeom prst="rect">
              <a:avLst/>
            </a:prstGeom>
            <a:gradFill rotWithShape="1">
              <a:gsLst>
                <a:gs pos="0">
                  <a:srgbClr val="9BBB59">
                    <a:tint val="50000"/>
                    <a:satMod val="300000"/>
                  </a:srgbClr>
                </a:gs>
                <a:gs pos="35000">
                  <a:srgbClr val="9BBB59">
                    <a:tint val="37000"/>
                    <a:satMod val="300000"/>
                  </a:srgbClr>
                </a:gs>
                <a:gs pos="100000">
                  <a:srgbClr val="9BBB59">
                    <a:tint val="15000"/>
                    <a:satMod val="350000"/>
                  </a:srgbClr>
                </a:gs>
              </a:gsLst>
              <a:lin ang="16200000" scaled="1"/>
            </a:gradFill>
            <a:ln w="9525" cap="flat" cmpd="sng" algn="ctr">
              <a:solidFill>
                <a:srgbClr val="9BBB59">
                  <a:shade val="95000"/>
                  <a:satMod val="105000"/>
                </a:srgbClr>
              </a:solidFill>
              <a:prstDash val="solid"/>
            </a:ln>
            <a:effectLst>
              <a:outerShdw blurRad="40000" dist="20000" dir="5400000" rotWithShape="0">
                <a:srgbClr val="000000">
                  <a:alpha val="38000"/>
                </a:srgbClr>
              </a:outerShdw>
            </a:effectLst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en-US" sz="1800" b="0" i="0" u="none" strike="noStrike" kern="0" cap="none" spc="0" normalizeH="0" baseline="0" noProof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ea typeface="+mn-ea"/>
                <a:cs typeface="+mn-cs"/>
              </a:endParaRPr>
            </a:p>
          </p:txBody>
        </p:sp>
      </p:grpSp>
      <p:sp>
        <p:nvSpPr>
          <p:cNvPr id="123" name="Content Placeholder 3"/>
          <p:cNvSpPr txBox="1">
            <a:spLocks/>
          </p:cNvSpPr>
          <p:nvPr/>
        </p:nvSpPr>
        <p:spPr>
          <a:xfrm>
            <a:off x="504880" y="4508883"/>
            <a:ext cx="8337543" cy="2267985"/>
          </a:xfrm>
          <a:prstGeom prst="rect">
            <a:avLst/>
          </a:prstGeom>
        </p:spPr>
        <p:txBody>
          <a:bodyPr>
            <a:noAutofit/>
          </a:bodyPr>
          <a:lstStyle>
            <a:lvl1pPr marL="342900" indent="-3429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457200" rtl="0" eaLnBrk="1" latinLnBrk="0" hangingPunct="1">
              <a:spcBef>
                <a:spcPct val="20000"/>
              </a:spcBef>
              <a:buFont typeface="Arial"/>
              <a:buChar char="–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457200" rtl="0" eaLnBrk="1" latinLnBrk="0" hangingPunct="1">
              <a:spcBef>
                <a:spcPct val="20000"/>
              </a:spcBef>
              <a:buFont typeface="Arial"/>
              <a:buChar char="»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457200" rtl="0" eaLnBrk="1" latinLnBrk="0" hangingPunct="1">
              <a:spcBef>
                <a:spcPct val="20000"/>
              </a:spcBef>
              <a:buFont typeface="Arial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600" dirty="0" smtClean="0"/>
              <a:t>CERN </a:t>
            </a:r>
            <a:r>
              <a:rPr lang="en-US" sz="1600" dirty="0"/>
              <a:t>t</a:t>
            </a:r>
            <a:r>
              <a:rPr lang="en-US" sz="1600" dirty="0" smtClean="0"/>
              <a:t>est set-up</a:t>
            </a:r>
            <a:endParaRPr lang="en-GB" sz="1600" dirty="0" smtClean="0"/>
          </a:p>
          <a:p>
            <a:pPr lvl="1"/>
            <a:r>
              <a:rPr lang="en-GB" sz="1400" dirty="0" smtClean="0"/>
              <a:t>8 machines : </a:t>
            </a:r>
            <a:r>
              <a:rPr lang="en-GB" sz="1200" dirty="0" smtClean="0"/>
              <a:t>Sandy Bridge-EP, dual E5-2690 @ 2.90GHz, </a:t>
            </a:r>
            <a:r>
              <a:rPr lang="en-US" sz="1200" dirty="0" smtClean="0"/>
              <a:t>2x8 </a:t>
            </a:r>
            <a:r>
              <a:rPr lang="en-US" sz="1200" dirty="0" err="1" smtClean="0"/>
              <a:t>hw</a:t>
            </a:r>
            <a:r>
              <a:rPr lang="en-US" sz="1200" dirty="0" smtClean="0"/>
              <a:t> cores - 32 threads</a:t>
            </a:r>
            <a:r>
              <a:rPr lang="en-GB" sz="1200" dirty="0" smtClean="0"/>
              <a:t>, 64GB RAM</a:t>
            </a:r>
            <a:endParaRPr lang="en-US" sz="1200" dirty="0" smtClean="0"/>
          </a:p>
          <a:p>
            <a:pPr lvl="1"/>
            <a:r>
              <a:rPr lang="en-GB" sz="1400" dirty="0" smtClean="0"/>
              <a:t>Network : </a:t>
            </a:r>
            <a:r>
              <a:rPr lang="en-GB" sz="1200" dirty="0" smtClean="0"/>
              <a:t>4 nodes with 40 G Ethernet, 4 nodes with 10 G Ethernet</a:t>
            </a:r>
          </a:p>
          <a:p>
            <a:r>
              <a:rPr lang="en-US" sz="1600" dirty="0" smtClean="0"/>
              <a:t>GSI test set-up</a:t>
            </a:r>
          </a:p>
          <a:p>
            <a:r>
              <a:rPr lang="en-US" sz="1600" dirty="0" smtClean="0"/>
              <a:t>Software framework prototype by members of DAQ, HLT, Offline, </a:t>
            </a:r>
            <a:r>
              <a:rPr lang="en-US" sz="1600" dirty="0" err="1" smtClean="0"/>
              <a:t>FairRoot</a:t>
            </a:r>
            <a:r>
              <a:rPr lang="en-US" sz="1600" dirty="0" smtClean="0"/>
              <a:t> teams</a:t>
            </a:r>
          </a:p>
          <a:p>
            <a:pPr lvl="1"/>
            <a:r>
              <a:rPr lang="en-US" sz="1400" dirty="0" smtClean="0"/>
              <a:t>Data exchange messaging system</a:t>
            </a:r>
          </a:p>
          <a:p>
            <a:pPr lvl="1"/>
            <a:r>
              <a:rPr lang="en-US" sz="1400" dirty="0" smtClean="0"/>
              <a:t>Interfaces to existing algorithmic code from offline and HLT</a:t>
            </a:r>
            <a:endParaRPr lang="en-GB" sz="1400" dirty="0" smtClean="0"/>
          </a:p>
          <a:p>
            <a:endParaRPr lang="en-GB" sz="1600" dirty="0" smtClean="0"/>
          </a:p>
          <a:p>
            <a:pPr lvl="1"/>
            <a:endParaRPr lang="en-GB" sz="1400" dirty="0"/>
          </a:p>
        </p:txBody>
      </p:sp>
    </p:spTree>
    <p:extLst>
      <p:ext uri="{BB962C8B-B14F-4D97-AF65-F5344CB8AC3E}">
        <p14:creationId xmlns:p14="http://schemas.microsoft.com/office/powerpoint/2010/main" val="34119075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repeatCount="indefinite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33333E-6 -7.40741E-7 C 0.03454 0.00069 0.06527 0.00162 0.09843 0.00162 L 0.2184 0.01504 L 0.24739 0.01689 " pathEditMode="relative" ptsTypes="fAAA">
                                      <p:cBhvr>
                                        <p:cTn id="6" dur="2000" fill="hold"/>
                                        <p:tgtEl>
                                          <p:spTgt spid="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7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2.59259E-6 L 0.10608 0.00162 L 0.22483 -0.12615 L 0.25 -0.12963 " pathEditMode="relative" ptsTypes="AAAA">
                                      <p:cBhvr>
                                        <p:cTn id="8" dur="2000" fill="hold"/>
                                        <p:tgtEl>
                                          <p:spTgt spid="8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9" presetID="0" presetClass="path" presetSubtype="0" repeatCount="indefinite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1406 -2.22222E-6 L 0.11371 0.00162 L 0.23125 -0.27778 L 0.26267 -0.27778 " pathEditMode="relative" rAng="0" ptsTypes="AAAA">
                                      <p:cBhvr>
                                        <p:cTn id="10" dur="2000" fill="hold"/>
                                        <p:tgtEl>
                                          <p:spTgt spid="8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431" y="-13819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0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1.38889E-6 -7.03704E-6 L 0.11666 -7.03704E-6 L 0.23889 0.24559 L 0.26111 0.24444 " pathEditMode="relative" ptsTypes="AAAA">
                                      <p:cBhvr>
                                        <p:cTn id="12" dur="20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3" presetID="0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2.77778E-7 -1.85185E-6 L 0.10642 -1.85185E-6 L 0.22778 0.09769 L 0.25087 0.09769 " pathEditMode="relative" ptsTypes="AAAA">
                                      <p:cBhvr>
                                        <p:cTn id="14" dur="2000" fill="hold"/>
                                        <p:tgtEl>
                                          <p:spTgt spid="8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5" presetID="0" presetClass="path" presetSubtype="0" repeatCount="indefinite" accel="50000" decel="5000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animMotion origin="layout" path="M 6.11111E-6 4.81481E-6 L 0.11667 0.00115 L 0.23803 -0.04445 L 0.2639 -0.047 " pathEditMode="relative" ptsTypes="AAAA">
                                      <p:cBhvr>
                                        <p:cTn id="16" dur="2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7" presetID="0" presetClass="path" presetSubtype="0" repeatCount="indefinite" accel="5000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animMotion origin="layout" path="M 8.33333E-7 -7.40741E-7 L 0.1625 -7.40741E-7 L 0.34496 -0.1625 L 0.37274 -0.1625 " pathEditMode="relative" rAng="0" ptsTypes="AAAA">
                                      <p:cBhvr>
                                        <p:cTn id="18" dur="3000" fill="hold"/>
                                        <p:tgtEl>
                                          <p:spTgt spid="9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628" y="-8125"/>
                                    </p:animMotion>
                                  </p:childTnLst>
                                </p:cTn>
                              </p:par>
                              <p:par>
                                <p:cTn id="19" presetID="0" presetClass="path" presetSubtype="0" repeatCount="indefinite" accel="50000" decel="5000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animMotion origin="layout" path="M -0.01754 0.00139 L 0.14097 -0.00301 L 0.32986 -0.05602 L 0.35295 -0.05602 " pathEditMode="relative" rAng="0" ptsTypes="AAAA">
                                      <p:cBhvr>
                                        <p:cTn id="20" dur="3000" fill="hold"/>
                                        <p:tgtEl>
                                          <p:spTgt spid="9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524" y="-2870"/>
                                    </p:animMotion>
                                  </p:childTnLst>
                                </p:cTn>
                              </p:par>
                              <p:par>
                                <p:cTn id="21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8.33333E-7 7.40741E-7 L 0.15347 -0.00139 L 0.33663 0.03912 L 0.36858 0.0412 " pathEditMode="relative" rAng="0" ptsTypes="AAAA">
                                      <p:cBhvr>
                                        <p:cTn id="22" dur="3000" fill="hold"/>
                                        <p:tgtEl>
                                          <p:spTgt spid="9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8420" y="1991"/>
                                    </p:animMotion>
                                  </p:childTnLst>
                                </p:cTn>
                              </p:par>
                              <p:par>
                                <p:cTn id="23" presetID="0" presetClass="path" presetSubtype="0" repeatCount="indefinite" accel="50000" decel="50000" fill="hold" nodeType="withEffect">
                                  <p:stCondLst>
                                    <p:cond delay="3000"/>
                                  </p:stCondLst>
                                  <p:childTnLst>
                                    <p:animMotion origin="layout" path="M 3.61111E-6 -3.7037E-7 L 0.35781 -0.08866 " pathEditMode="relative" rAng="0" ptsTypes="AA">
                                      <p:cBhvr>
                                        <p:cTn id="24" dur="3000" fill="hold"/>
                                        <p:tgtEl>
                                          <p:spTgt spid="8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882" y="-4444"/>
                                    </p:animMotion>
                                  </p:childTnLst>
                                </p:cTn>
                              </p:par>
                              <p:par>
                                <p:cTn id="25" presetID="0" presetClass="path" presetSubtype="0" repeatCount="indefinite" accel="50000" decel="5000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0.00504 -0.00162 L 0.14531 -0.00162 L 0.32465 0.0132 L 0.35364 0.0132 " pathEditMode="relative" rAng="0" ptsTypes="AAAA">
                                      <p:cBhvr>
                                        <p:cTn id="26" dur="30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934" y="741"/>
                                    </p:animMotion>
                                  </p:childTnLst>
                                </p:cTn>
                              </p:par>
                              <p:par>
                                <p:cTn id="27" presetID="0" presetClass="path" presetSubtype="0" repeatCount="indefinite" accel="50000" decel="50000" fill="hold" nodeType="with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-0.00816 0.00301 L 0.14028 0.00486 L 0.31476 0.12408 L 0.3467 0.12338 " pathEditMode="relative" rAng="0" ptsTypes="AAAA">
                                      <p:cBhvr>
                                        <p:cTn id="28" dur="3000" fill="hold"/>
                                        <p:tgtEl>
                                          <p:spTgt spid="10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7743" y="604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6" grpId="0" animBg="1"/>
      <p:bldP spid="67" grpId="0" animBg="1"/>
      <p:bldP spid="83" grpId="0" animBg="1"/>
      <p:bldP spid="84" grpId="0" animBg="1"/>
      <p:bldP spid="85" grpId="0" animBg="1"/>
      <p:bldP spid="86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Left Brace 128"/>
          <p:cNvSpPr/>
          <p:nvPr/>
        </p:nvSpPr>
        <p:spPr>
          <a:xfrm rot="16200000">
            <a:off x="8189037" y="5737936"/>
            <a:ext cx="297023" cy="1612903"/>
          </a:xfrm>
          <a:prstGeom prst="lef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7" name="Rounded Rectangle 106"/>
          <p:cNvSpPr/>
          <p:nvPr/>
        </p:nvSpPr>
        <p:spPr>
          <a:xfrm>
            <a:off x="1473200" y="1104900"/>
            <a:ext cx="7670800" cy="5384800"/>
          </a:xfrm>
          <a:prstGeom prst="roundRect">
            <a:avLst>
              <a:gd name="adj" fmla="val 0"/>
            </a:avLst>
          </a:prstGeom>
          <a:noFill/>
          <a:ln w="38100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27450" y="289802"/>
            <a:ext cx="6940410" cy="506067"/>
          </a:xfrm>
        </p:spPr>
        <p:txBody>
          <a:bodyPr>
            <a:normAutofit/>
          </a:bodyPr>
          <a:lstStyle/>
          <a:p>
            <a:r>
              <a:rPr lang="en-US" sz="2000" dirty="0"/>
              <a:t>Calibration/reconstruction flow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23</a:t>
            </a:fld>
            <a:endParaRPr lang="en-US" dirty="0"/>
          </a:p>
        </p:txBody>
      </p:sp>
      <p:sp>
        <p:nvSpPr>
          <p:cNvPr id="70" name="Rectangle 69"/>
          <p:cNvSpPr/>
          <p:nvPr/>
        </p:nvSpPr>
        <p:spPr>
          <a:xfrm>
            <a:off x="1809541" y="1535534"/>
            <a:ext cx="1124159" cy="3823866"/>
          </a:xfrm>
          <a:prstGeom prst="rect">
            <a:avLst/>
          </a:prstGeom>
          <a:solidFill>
            <a:srgbClr val="4F81BD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fr-FR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214421" y="3164096"/>
            <a:ext cx="985652" cy="380009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Raw data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2" name="Rectangle 71"/>
          <p:cNvSpPr/>
          <p:nvPr/>
        </p:nvSpPr>
        <p:spPr>
          <a:xfrm>
            <a:off x="117439" y="3827134"/>
            <a:ext cx="1177637" cy="607619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Clusterization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/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Calibration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3" name="Rectangle 72"/>
          <p:cNvSpPr/>
          <p:nvPr/>
        </p:nvSpPr>
        <p:spPr>
          <a:xfrm>
            <a:off x="1925161" y="2361038"/>
            <a:ext cx="906939" cy="455218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TPC 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track finding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4" name="Rectangle 73"/>
          <p:cNvSpPr/>
          <p:nvPr/>
        </p:nvSpPr>
        <p:spPr>
          <a:xfrm>
            <a:off x="1929117" y="2917196"/>
            <a:ext cx="902983" cy="789707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ITS track finding/fitting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Vertexing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5" name="Rectangle 74"/>
          <p:cNvSpPr/>
          <p:nvPr/>
        </p:nvSpPr>
        <p:spPr>
          <a:xfrm>
            <a:off x="1803603" y="1517725"/>
            <a:ext cx="1130097" cy="260275"/>
          </a:xfrm>
          <a:prstGeom prst="rect">
            <a:avLst/>
          </a:prstGeom>
          <a:solidFill>
            <a:srgbClr val="0070C0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Standalone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6" name="Rectangle 75"/>
          <p:cNvSpPr/>
          <p:nvPr/>
        </p:nvSpPr>
        <p:spPr>
          <a:xfrm>
            <a:off x="1915263" y="4462461"/>
            <a:ext cx="916837" cy="506678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MFT track finding/fitting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7" name="Rectangle 76"/>
          <p:cNvSpPr/>
          <p:nvPr/>
        </p:nvSpPr>
        <p:spPr>
          <a:xfrm>
            <a:off x="1913285" y="3778640"/>
            <a:ext cx="918815" cy="577459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MOUN track finding/fitting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8" name="Rectangle 77"/>
          <p:cNvSpPr/>
          <p:nvPr/>
        </p:nvSpPr>
        <p:spPr>
          <a:xfrm>
            <a:off x="1901409" y="5025057"/>
            <a:ext cx="1044991" cy="245443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…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79" name="Rectangle 78"/>
          <p:cNvSpPr/>
          <p:nvPr/>
        </p:nvSpPr>
        <p:spPr>
          <a:xfrm>
            <a:off x="3105763" y="2159001"/>
            <a:ext cx="996338" cy="774700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TRD seeded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track finding and matching with TPC 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0" name="Rectangle 79"/>
          <p:cNvSpPr/>
          <p:nvPr/>
        </p:nvSpPr>
        <p:spPr>
          <a:xfrm>
            <a:off x="1604362" y="5642247"/>
            <a:ext cx="1531916" cy="685804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Compressed data storage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1" name="Rectangle 80"/>
          <p:cNvSpPr/>
          <p:nvPr/>
        </p:nvSpPr>
        <p:spPr>
          <a:xfrm>
            <a:off x="5359400" y="2844801"/>
            <a:ext cx="973451" cy="914400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C0504D"/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Final TPC calibration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(constrained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by ITS, TRD)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2" name="Rectangle 81"/>
          <p:cNvSpPr/>
          <p:nvPr/>
        </p:nvSpPr>
        <p:spPr>
          <a:xfrm>
            <a:off x="3080365" y="3101264"/>
            <a:ext cx="1021735" cy="423551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TPC-ITS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matching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3" name="Rectangle 82"/>
          <p:cNvSpPr/>
          <p:nvPr/>
        </p:nvSpPr>
        <p:spPr>
          <a:xfrm>
            <a:off x="7714205" y="1981200"/>
            <a:ext cx="1238992" cy="605165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Matching to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TOF, HMPID,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calorimeters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4" name="Rectangle 83"/>
          <p:cNvSpPr/>
          <p:nvPr/>
        </p:nvSpPr>
        <p:spPr>
          <a:xfrm>
            <a:off x="6571673" y="2844800"/>
            <a:ext cx="923308" cy="901700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Final 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ITS-TPC matching,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outward refitting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5" name="Rectangle 84"/>
          <p:cNvSpPr/>
          <p:nvPr/>
        </p:nvSpPr>
        <p:spPr>
          <a:xfrm>
            <a:off x="3080194" y="4102100"/>
            <a:ext cx="920306" cy="546100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MUON/MFT 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matching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6" name="Rectangle 85"/>
          <p:cNvSpPr/>
          <p:nvPr/>
        </p:nvSpPr>
        <p:spPr>
          <a:xfrm>
            <a:off x="7712227" y="2819399"/>
            <a:ext cx="1238992" cy="466779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Global track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inward fitting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7" name="Rectangle 86"/>
          <p:cNvSpPr/>
          <p:nvPr/>
        </p:nvSpPr>
        <p:spPr>
          <a:xfrm>
            <a:off x="7799148" y="4127500"/>
            <a:ext cx="1052752" cy="466448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V0, Cascade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finding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8" name="Rectangle 87"/>
          <p:cNvSpPr/>
          <p:nvPr/>
        </p:nvSpPr>
        <p:spPr>
          <a:xfrm>
            <a:off x="7591631" y="4902199"/>
            <a:ext cx="1463469" cy="575637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Event building:</a:t>
            </a:r>
            <a:b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</a:b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(vertex, track, </a:t>
            </a: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trigg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association)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89" name="Rectangle 88"/>
          <p:cNvSpPr/>
          <p:nvPr/>
        </p:nvSpPr>
        <p:spPr>
          <a:xfrm>
            <a:off x="7559566" y="5729125"/>
            <a:ext cx="1531916" cy="685804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alibri"/>
              </a:rPr>
              <a:t>AOD storage</a:t>
            </a:r>
            <a:endParaRPr kumimoji="0" lang="fr-FR" sz="14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cxnSp>
        <p:nvCxnSpPr>
          <p:cNvPr id="90" name="Straight Arrow Connector 89"/>
          <p:cNvCxnSpPr>
            <a:stCxn id="71" idx="2"/>
            <a:endCxn id="72" idx="0"/>
          </p:cNvCxnSpPr>
          <p:nvPr/>
        </p:nvCxnSpPr>
        <p:spPr>
          <a:xfrm flipH="1">
            <a:off x="706258" y="3544105"/>
            <a:ext cx="989" cy="283029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1" name="Straight Arrow Connector 90"/>
          <p:cNvCxnSpPr>
            <a:stCxn id="72" idx="3"/>
          </p:cNvCxnSpPr>
          <p:nvPr/>
        </p:nvCxnSpPr>
        <p:spPr>
          <a:xfrm flipV="1">
            <a:off x="1295076" y="3968167"/>
            <a:ext cx="501765" cy="162777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2" name="Straight Arrow Connector 91"/>
          <p:cNvCxnSpPr>
            <a:stCxn id="70" idx="2"/>
            <a:endCxn id="80" idx="0"/>
          </p:cNvCxnSpPr>
          <p:nvPr/>
        </p:nvCxnSpPr>
        <p:spPr>
          <a:xfrm rot="5400000">
            <a:off x="2229548" y="5500173"/>
            <a:ext cx="282847" cy="1301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3" name="Straight Arrow Connector 92"/>
          <p:cNvCxnSpPr>
            <a:stCxn id="73" idx="3"/>
            <a:endCxn id="79" idx="1"/>
          </p:cNvCxnSpPr>
          <p:nvPr/>
        </p:nvCxnSpPr>
        <p:spPr>
          <a:xfrm flipV="1">
            <a:off x="2832100" y="2546351"/>
            <a:ext cx="273663" cy="42296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4" name="Straight Arrow Connector 93"/>
          <p:cNvCxnSpPr>
            <a:stCxn id="74" idx="3"/>
            <a:endCxn id="82" idx="1"/>
          </p:cNvCxnSpPr>
          <p:nvPr/>
        </p:nvCxnSpPr>
        <p:spPr>
          <a:xfrm>
            <a:off x="2832100" y="3312050"/>
            <a:ext cx="248265" cy="990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5" name="Straight Arrow Connector 94"/>
          <p:cNvCxnSpPr>
            <a:stCxn id="77" idx="3"/>
            <a:endCxn id="85" idx="1"/>
          </p:cNvCxnSpPr>
          <p:nvPr/>
        </p:nvCxnSpPr>
        <p:spPr>
          <a:xfrm>
            <a:off x="2832100" y="4067370"/>
            <a:ext cx="248094" cy="307780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6" name="Straight Arrow Connector 95"/>
          <p:cNvCxnSpPr>
            <a:stCxn id="76" idx="3"/>
            <a:endCxn id="85" idx="1"/>
          </p:cNvCxnSpPr>
          <p:nvPr/>
        </p:nvCxnSpPr>
        <p:spPr>
          <a:xfrm flipV="1">
            <a:off x="2832100" y="4375150"/>
            <a:ext cx="248094" cy="340650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7" name="Straight Arrow Connector 96"/>
          <p:cNvCxnSpPr>
            <a:stCxn id="82" idx="3"/>
            <a:endCxn id="81" idx="1"/>
          </p:cNvCxnSpPr>
          <p:nvPr/>
        </p:nvCxnSpPr>
        <p:spPr>
          <a:xfrm flipV="1">
            <a:off x="4102100" y="3302001"/>
            <a:ext cx="1257300" cy="11039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8" name="Straight Arrow Connector 97"/>
          <p:cNvCxnSpPr>
            <a:stCxn id="81" idx="3"/>
            <a:endCxn id="84" idx="1"/>
          </p:cNvCxnSpPr>
          <p:nvPr/>
        </p:nvCxnSpPr>
        <p:spPr>
          <a:xfrm flipV="1">
            <a:off x="6332851" y="3295650"/>
            <a:ext cx="238822" cy="6351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99" name="Straight Arrow Connector 98"/>
          <p:cNvCxnSpPr>
            <a:stCxn id="84" idx="3"/>
            <a:endCxn id="83" idx="1"/>
          </p:cNvCxnSpPr>
          <p:nvPr/>
        </p:nvCxnSpPr>
        <p:spPr>
          <a:xfrm flipV="1">
            <a:off x="7494981" y="2283783"/>
            <a:ext cx="219224" cy="1011867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100" name="Straight Arrow Connector 99"/>
          <p:cNvCxnSpPr>
            <a:stCxn id="83" idx="2"/>
            <a:endCxn id="86" idx="0"/>
          </p:cNvCxnSpPr>
          <p:nvPr/>
        </p:nvCxnSpPr>
        <p:spPr>
          <a:xfrm rot="5400000">
            <a:off x="8216195" y="2701893"/>
            <a:ext cx="233034" cy="1978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101" name="Straight Arrow Connector 100"/>
          <p:cNvCxnSpPr>
            <a:stCxn id="86" idx="2"/>
            <a:endCxn id="87" idx="0"/>
          </p:cNvCxnSpPr>
          <p:nvPr/>
        </p:nvCxnSpPr>
        <p:spPr>
          <a:xfrm rot="5400000">
            <a:off x="7907963" y="3703740"/>
            <a:ext cx="841322" cy="6199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102" name="Straight Arrow Connector 101"/>
          <p:cNvCxnSpPr>
            <a:stCxn id="87" idx="2"/>
            <a:endCxn id="88" idx="0"/>
          </p:cNvCxnSpPr>
          <p:nvPr/>
        </p:nvCxnSpPr>
        <p:spPr>
          <a:xfrm rot="5400000">
            <a:off x="8170320" y="4746994"/>
            <a:ext cx="308251" cy="2158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103" name="Straight Arrow Connector 81"/>
          <p:cNvCxnSpPr>
            <a:stCxn id="88" idx="2"/>
            <a:endCxn id="89" idx="0"/>
          </p:cNvCxnSpPr>
          <p:nvPr/>
        </p:nvCxnSpPr>
        <p:spPr>
          <a:xfrm rot="16200000" flipH="1">
            <a:off x="8198801" y="5602401"/>
            <a:ext cx="251289" cy="2158"/>
          </a:xfrm>
          <a:prstGeom prst="bentConnector3">
            <a:avLst>
              <a:gd name="adj1" fmla="val 50000"/>
            </a:avLst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cxnSp>
        <p:nvCxnSpPr>
          <p:cNvPr id="104" name="Straight Arrow Connector 103"/>
          <p:cNvCxnSpPr>
            <a:stCxn id="85" idx="3"/>
            <a:endCxn id="88" idx="1"/>
          </p:cNvCxnSpPr>
          <p:nvPr/>
        </p:nvCxnSpPr>
        <p:spPr>
          <a:xfrm>
            <a:off x="4000500" y="4375150"/>
            <a:ext cx="3591131" cy="814868"/>
          </a:xfrm>
          <a:prstGeom prst="straightConnector1">
            <a:avLst/>
          </a:prstGeom>
          <a:noFill/>
          <a:ln w="57150" cap="flat" cmpd="sng" algn="ctr">
            <a:solidFill>
              <a:srgbClr val="4F81BD">
                <a:lumMod val="75000"/>
              </a:srgbClr>
            </a:solidFill>
            <a:prstDash val="solid"/>
            <a:headEnd type="none" w="med" len="med"/>
            <a:tailEnd type="triangle" w="med" len="med"/>
          </a:ln>
          <a:effectLst/>
        </p:spPr>
      </p:cxnSp>
      <p:sp>
        <p:nvSpPr>
          <p:cNvPr id="105" name="Rounded Rectangle 104"/>
          <p:cNvSpPr/>
          <p:nvPr/>
        </p:nvSpPr>
        <p:spPr>
          <a:xfrm>
            <a:off x="25400" y="3035300"/>
            <a:ext cx="1333500" cy="1498600"/>
          </a:xfrm>
          <a:prstGeom prst="roundRect">
            <a:avLst/>
          </a:prstGeom>
          <a:noFill/>
          <a:ln w="38100" cap="flat" cmpd="sng" algn="ctr">
            <a:solidFill>
              <a:srgbClr val="FF66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4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06" name="TextBox 105"/>
          <p:cNvSpPr txBox="1"/>
          <p:nvPr/>
        </p:nvSpPr>
        <p:spPr>
          <a:xfrm>
            <a:off x="317500" y="2768600"/>
            <a:ext cx="625561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100" b="1" dirty="0" smtClean="0">
                <a:solidFill>
                  <a:srgbClr val="FF6600"/>
                </a:solidFill>
                <a:latin typeface="Calibri"/>
              </a:rPr>
              <a:t>All </a:t>
            </a:r>
            <a:r>
              <a:rPr lang="en-US" sz="1100" b="1" dirty="0" err="1" smtClean="0">
                <a:solidFill>
                  <a:srgbClr val="FF6600"/>
                </a:solidFill>
                <a:latin typeface="Calibri"/>
              </a:rPr>
              <a:t>FLPs</a:t>
            </a:r>
            <a:endParaRPr lang="en-US" sz="1100" b="1" dirty="0">
              <a:solidFill>
                <a:srgbClr val="FF6600"/>
              </a:solidFill>
              <a:latin typeface="Calibri"/>
            </a:endParaRPr>
          </a:p>
        </p:txBody>
      </p:sp>
      <p:sp>
        <p:nvSpPr>
          <p:cNvPr id="108" name="TextBox 107"/>
          <p:cNvSpPr txBox="1"/>
          <p:nvPr/>
        </p:nvSpPr>
        <p:spPr>
          <a:xfrm>
            <a:off x="4914900" y="774700"/>
            <a:ext cx="697627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100" b="1" dirty="0" smtClean="0">
                <a:solidFill>
                  <a:srgbClr val="008000"/>
                </a:solidFill>
                <a:latin typeface="Calibri"/>
              </a:rPr>
              <a:t>One EPN</a:t>
            </a:r>
            <a:endParaRPr lang="en-US" sz="1100" b="1" dirty="0">
              <a:solidFill>
                <a:srgbClr val="008000"/>
              </a:solidFill>
              <a:latin typeface="Calibri"/>
            </a:endParaRPr>
          </a:p>
        </p:txBody>
      </p:sp>
      <p:sp>
        <p:nvSpPr>
          <p:cNvPr id="109" name="TextBox 108"/>
          <p:cNvSpPr txBox="1"/>
          <p:nvPr/>
        </p:nvSpPr>
        <p:spPr>
          <a:xfrm>
            <a:off x="50800" y="63500"/>
            <a:ext cx="1587500" cy="261610"/>
          </a:xfrm>
          <a:prstGeom prst="rect">
            <a:avLst/>
          </a:prstGeom>
          <a:noFill/>
          <a:ln w="28575" cap="flat" cmpd="sng" algn="ctr">
            <a:solidFill>
              <a:srgbClr val="8064A2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MC Reference TPC map </a:t>
            </a:r>
          </a:p>
        </p:txBody>
      </p:sp>
      <p:sp>
        <p:nvSpPr>
          <p:cNvPr id="110" name="TextBox 109"/>
          <p:cNvSpPr txBox="1"/>
          <p:nvPr/>
        </p:nvSpPr>
        <p:spPr>
          <a:xfrm>
            <a:off x="1206500" y="368300"/>
            <a:ext cx="2634054" cy="2616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100" dirty="0" smtClean="0">
                <a:solidFill>
                  <a:srgbClr val="604A7B"/>
                </a:solidFill>
                <a:latin typeface="Calibri"/>
              </a:rPr>
              <a:t>Adjusted accounting for current luminosity</a:t>
            </a:r>
            <a:endParaRPr lang="en-US" sz="1100" dirty="0">
              <a:solidFill>
                <a:srgbClr val="604A7B"/>
              </a:solidFill>
              <a:latin typeface="Calibri"/>
            </a:endParaRPr>
          </a:p>
        </p:txBody>
      </p:sp>
      <p:cxnSp>
        <p:nvCxnSpPr>
          <p:cNvPr id="111" name="Straight Arrow Connector 110"/>
          <p:cNvCxnSpPr>
            <a:stCxn id="110" idx="1"/>
          </p:cNvCxnSpPr>
          <p:nvPr/>
        </p:nvCxnSpPr>
        <p:spPr>
          <a:xfrm rot="10800000" flipV="1">
            <a:off x="914400" y="499105"/>
            <a:ext cx="292100" cy="8894"/>
          </a:xfrm>
          <a:prstGeom prst="straightConnector1">
            <a:avLst/>
          </a:prstGeom>
          <a:noFill/>
          <a:ln w="25400" cap="flat" cmpd="sng" algn="ctr">
            <a:solidFill>
              <a:srgbClr val="604A7B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2" name="TextBox 111"/>
          <p:cNvSpPr txBox="1"/>
          <p:nvPr/>
        </p:nvSpPr>
        <p:spPr>
          <a:xfrm>
            <a:off x="254000" y="673100"/>
            <a:ext cx="1180450" cy="261610"/>
          </a:xfrm>
          <a:prstGeom prst="rect">
            <a:avLst/>
          </a:prstGeom>
          <a:noFill/>
          <a:ln w="28575" cap="flat" cmpd="sng" algn="ctr">
            <a:solidFill>
              <a:srgbClr val="8064A2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Average TPC map </a:t>
            </a:r>
          </a:p>
        </p:txBody>
      </p:sp>
      <p:cxnSp>
        <p:nvCxnSpPr>
          <p:cNvPr id="113" name="Straight Arrow Connector 112"/>
          <p:cNvCxnSpPr>
            <a:stCxn id="109" idx="2"/>
            <a:endCxn id="112" idx="0"/>
          </p:cNvCxnSpPr>
          <p:nvPr/>
        </p:nvCxnSpPr>
        <p:spPr>
          <a:xfrm rot="5400000">
            <a:off x="670393" y="498943"/>
            <a:ext cx="347990" cy="325"/>
          </a:xfrm>
          <a:prstGeom prst="straightConnector1">
            <a:avLst/>
          </a:prstGeom>
          <a:noFill/>
          <a:ln w="25400" cap="flat" cmpd="sng" algn="ctr">
            <a:solidFill>
              <a:srgbClr val="604A7B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4" name="Rectangle 113"/>
          <p:cNvSpPr/>
          <p:nvPr/>
        </p:nvSpPr>
        <p:spPr>
          <a:xfrm>
            <a:off x="1937861" y="1853038"/>
            <a:ext cx="894239" cy="455218"/>
          </a:xfrm>
          <a:prstGeom prst="rect">
            <a:avLst/>
          </a:prstGeom>
          <a:solidFill>
            <a:srgbClr val="4BACC6">
              <a:lumMod val="20000"/>
              <a:lumOff val="80000"/>
            </a:srgbClr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FIT </a:t>
            </a:r>
            <a:r>
              <a:rPr kumimoji="0" lang="en-US" sz="1100" b="0" i="0" u="none" strike="noStrike" kern="0" cap="none" spc="0" normalizeH="0" baseline="0" noProof="0" dirty="0" err="1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  <a:sym typeface="Wingdings"/>
              </a:rPr>
              <a:t>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 </a:t>
            </a: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604A7B"/>
                </a:solidFill>
                <a:effectLst/>
                <a:uLnTx/>
                <a:uFillTx/>
                <a:latin typeface="Calibri"/>
              </a:rPr>
              <a:t>multiplicity</a:t>
            </a:r>
            <a:endParaRPr kumimoji="0" lang="fr-FR" sz="1100" b="0" i="0" u="none" strike="noStrike" kern="0" cap="none" spc="0" normalizeH="0" baseline="0" noProof="0" dirty="0" smtClean="0">
              <a:ln>
                <a:noFill/>
              </a:ln>
              <a:solidFill>
                <a:srgbClr val="604A7B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15" name="TextBox 114"/>
          <p:cNvSpPr txBox="1"/>
          <p:nvPr/>
        </p:nvSpPr>
        <p:spPr>
          <a:xfrm>
            <a:off x="228600" y="1511300"/>
            <a:ext cx="1221846" cy="261610"/>
          </a:xfrm>
          <a:prstGeom prst="rect">
            <a:avLst/>
          </a:prstGeom>
          <a:noFill/>
          <a:ln w="28575" cap="flat" cmpd="sng" algn="ctr">
            <a:solidFill>
              <a:srgbClr val="8064A2">
                <a:lumMod val="75000"/>
              </a:srgbClr>
            </a:solidFill>
            <a:prstDash val="solid"/>
            <a:round/>
            <a:headEnd type="none" w="med" len="med"/>
            <a:tailEnd type="none" w="med" len="med"/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rgbClr val="8064A2">
                    <a:lumMod val="75000"/>
                  </a:srgbClr>
                </a:solidFill>
                <a:effectLst/>
                <a:uLnTx/>
                <a:uFillTx/>
                <a:latin typeface="Calibri"/>
              </a:rPr>
              <a:t>Rescaled TPC map </a:t>
            </a:r>
          </a:p>
        </p:txBody>
      </p:sp>
      <p:cxnSp>
        <p:nvCxnSpPr>
          <p:cNvPr id="116" name="Straight Arrow Connector 115"/>
          <p:cNvCxnSpPr>
            <a:stCxn id="112" idx="2"/>
            <a:endCxn id="115" idx="0"/>
          </p:cNvCxnSpPr>
          <p:nvPr/>
        </p:nvCxnSpPr>
        <p:spPr>
          <a:xfrm rot="5400000">
            <a:off x="553579" y="1220654"/>
            <a:ext cx="576590" cy="4702"/>
          </a:xfrm>
          <a:prstGeom prst="straightConnector1">
            <a:avLst/>
          </a:prstGeom>
          <a:noFill/>
          <a:ln w="25400" cap="flat" cmpd="sng" algn="ctr">
            <a:solidFill>
              <a:srgbClr val="604A7B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cxnSp>
        <p:nvCxnSpPr>
          <p:cNvPr id="117" name="Straight Arrow Connector 75"/>
          <p:cNvCxnSpPr>
            <a:stCxn id="115" idx="2"/>
            <a:endCxn id="73" idx="1"/>
          </p:cNvCxnSpPr>
          <p:nvPr/>
        </p:nvCxnSpPr>
        <p:spPr>
          <a:xfrm rot="16200000" flipH="1">
            <a:off x="974474" y="1637959"/>
            <a:ext cx="815737" cy="1085638"/>
          </a:xfrm>
          <a:prstGeom prst="bentConnector2">
            <a:avLst/>
          </a:prstGeom>
          <a:noFill/>
          <a:ln w="25400" cap="flat" cmpd="sng" algn="ctr">
            <a:solidFill>
              <a:srgbClr val="604A7B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18" name="TextBox 117"/>
          <p:cNvSpPr txBox="1"/>
          <p:nvPr/>
        </p:nvSpPr>
        <p:spPr>
          <a:xfrm>
            <a:off x="-63499" y="1866900"/>
            <a:ext cx="1016000" cy="4308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100" dirty="0" smtClean="0">
                <a:solidFill>
                  <a:srgbClr val="604A7B"/>
                </a:solidFill>
                <a:latin typeface="Calibri"/>
              </a:rPr>
              <a:t>Adjusted with multiplicity</a:t>
            </a:r>
            <a:endParaRPr lang="en-US" sz="1100" dirty="0">
              <a:solidFill>
                <a:srgbClr val="604A7B"/>
              </a:solidFill>
              <a:latin typeface="Calibri"/>
            </a:endParaRPr>
          </a:p>
        </p:txBody>
      </p:sp>
      <p:cxnSp>
        <p:nvCxnSpPr>
          <p:cNvPr id="119" name="Straight Arrow Connector 118"/>
          <p:cNvCxnSpPr>
            <a:stCxn id="114" idx="1"/>
            <a:endCxn id="118" idx="3"/>
          </p:cNvCxnSpPr>
          <p:nvPr/>
        </p:nvCxnSpPr>
        <p:spPr>
          <a:xfrm rot="10800000" flipV="1">
            <a:off x="952501" y="2080646"/>
            <a:ext cx="985360" cy="1697"/>
          </a:xfrm>
          <a:prstGeom prst="straightConnector1">
            <a:avLst/>
          </a:prstGeom>
          <a:noFill/>
          <a:ln w="25400" cap="flat" cmpd="sng" algn="ctr">
            <a:solidFill>
              <a:srgbClr val="604A7B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0" name="TextBox 119"/>
          <p:cNvSpPr txBox="1"/>
          <p:nvPr/>
        </p:nvSpPr>
        <p:spPr>
          <a:xfrm>
            <a:off x="7823200" y="3530600"/>
            <a:ext cx="1041400" cy="253916"/>
          </a:xfrm>
          <a:prstGeom prst="rect">
            <a:avLst/>
          </a:prstGeom>
          <a:noFill/>
          <a:ln w="28575" cap="flat" cmpd="sng" algn="ctr">
            <a:solidFill>
              <a:srgbClr val="1F497D"/>
            </a:solidFill>
            <a:prstDash val="dash"/>
            <a:round/>
            <a:headEnd type="none" w="med" len="med"/>
            <a:tailEnd type="none" w="med" len="med"/>
          </a:ln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PID calibrations</a:t>
            </a:r>
          </a:p>
        </p:txBody>
      </p:sp>
      <p:sp>
        <p:nvSpPr>
          <p:cNvPr id="121" name="TextBox 120"/>
          <p:cNvSpPr txBox="1"/>
          <p:nvPr/>
        </p:nvSpPr>
        <p:spPr>
          <a:xfrm>
            <a:off x="1016000" y="2692400"/>
            <a:ext cx="697627" cy="261610"/>
          </a:xfrm>
          <a:prstGeom prst="rect">
            <a:avLst/>
          </a:prstGeom>
          <a:noFill/>
          <a:ln w="28575" cmpd="sng">
            <a:solidFill>
              <a:sysClr val="windowText" lastClr="000000"/>
            </a:solidFill>
          </a:ln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050" b="0" i="0" u="none" strike="noStrike" kern="0" cap="none" spc="0" normalizeH="0" baseline="0" noProof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/>
              </a:rPr>
              <a:t>DCS data</a:t>
            </a:r>
          </a:p>
        </p:txBody>
      </p:sp>
      <p:cxnSp>
        <p:nvCxnSpPr>
          <p:cNvPr id="122" name="Straight Arrow Connector 121"/>
          <p:cNvCxnSpPr>
            <a:stCxn id="121" idx="3"/>
          </p:cNvCxnSpPr>
          <p:nvPr/>
        </p:nvCxnSpPr>
        <p:spPr>
          <a:xfrm flipV="1">
            <a:off x="1713627" y="2641600"/>
            <a:ext cx="165973" cy="181605"/>
          </a:xfrm>
          <a:prstGeom prst="straightConnector1">
            <a:avLst/>
          </a:prstGeom>
          <a:noFill/>
          <a:ln w="25400" cap="flat" cmpd="sng" algn="ctr">
            <a:solidFill>
              <a:sysClr val="windowText" lastClr="000000"/>
            </a:solidFill>
            <a:prstDash val="solid"/>
            <a:tailEnd type="arrow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</p:cxnSp>
      <p:sp>
        <p:nvSpPr>
          <p:cNvPr id="123" name="Left Brace 122"/>
          <p:cNvSpPr/>
          <p:nvPr/>
        </p:nvSpPr>
        <p:spPr>
          <a:xfrm rot="16200000">
            <a:off x="2222500" y="5753100"/>
            <a:ext cx="279400" cy="1600200"/>
          </a:xfrm>
          <a:prstGeom prst="lef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4" name="TextBox 123"/>
          <p:cNvSpPr txBox="1"/>
          <p:nvPr/>
        </p:nvSpPr>
        <p:spPr>
          <a:xfrm>
            <a:off x="2108200" y="6642100"/>
            <a:ext cx="5155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defTabSz="914400"/>
            <a:r>
              <a:rPr lang="en-US" sz="1000" b="1" dirty="0" smtClean="0">
                <a:solidFill>
                  <a:srgbClr val="FF0000"/>
                </a:solidFill>
                <a:latin typeface="Calibri"/>
              </a:rPr>
              <a:t>Step 1</a:t>
            </a:r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25" name="Left Brace 124"/>
          <p:cNvSpPr/>
          <p:nvPr/>
        </p:nvSpPr>
        <p:spPr>
          <a:xfrm rot="16200000">
            <a:off x="3617039" y="5979240"/>
            <a:ext cx="271621" cy="1130300"/>
          </a:xfrm>
          <a:prstGeom prst="lef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6" name="TextBox 125"/>
          <p:cNvSpPr txBox="1"/>
          <p:nvPr/>
        </p:nvSpPr>
        <p:spPr>
          <a:xfrm>
            <a:off x="3467100" y="6637180"/>
            <a:ext cx="5927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 smtClean="0">
                <a:solidFill>
                  <a:srgbClr val="FF0000"/>
                </a:solidFill>
                <a:latin typeface="Calibri"/>
              </a:rPr>
              <a:t>Step 2</a:t>
            </a:r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27" name="Left Brace 126"/>
          <p:cNvSpPr/>
          <p:nvPr/>
        </p:nvSpPr>
        <p:spPr>
          <a:xfrm rot="16200000">
            <a:off x="5782389" y="4944187"/>
            <a:ext cx="271622" cy="3200401"/>
          </a:xfrm>
          <a:prstGeom prst="leftBrace">
            <a:avLst/>
          </a:prstGeom>
          <a:noFill/>
          <a:ln w="28575" cap="flat" cmpd="sng" algn="ctr">
            <a:solidFill>
              <a:srgbClr val="FF0000"/>
            </a:solidFill>
            <a:prstDash val="solid"/>
            <a:round/>
            <a:headEnd type="none" w="med" len="med"/>
            <a:tailEnd type="none" w="med" len="med"/>
          </a:ln>
          <a:effectLst>
            <a:outerShdw blurRad="40000" dist="20000" dir="5400000" rotWithShape="0">
              <a:srgbClr val="000000">
                <a:alpha val="38000"/>
              </a:srgbClr>
            </a:outerShdw>
          </a:effectLst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0" cap="none" spc="0" normalizeH="0" baseline="0" noProof="0" dirty="0" smtClean="0">
              <a:ln>
                <a:noFill/>
              </a:ln>
              <a:solidFill>
                <a:prstClr val="black"/>
              </a:solidFill>
              <a:effectLst/>
              <a:uLnTx/>
              <a:uFillTx/>
              <a:latin typeface="Calibri"/>
            </a:endParaRPr>
          </a:p>
        </p:txBody>
      </p:sp>
      <p:sp>
        <p:nvSpPr>
          <p:cNvPr id="128" name="TextBox 127"/>
          <p:cNvSpPr txBox="1"/>
          <p:nvPr/>
        </p:nvSpPr>
        <p:spPr>
          <a:xfrm>
            <a:off x="5638800" y="6599079"/>
            <a:ext cx="5927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dirty="0" smtClean="0">
                <a:solidFill>
                  <a:srgbClr val="FF0000"/>
                </a:solidFill>
                <a:latin typeface="Calibri"/>
              </a:rPr>
              <a:t>Step 3</a:t>
            </a:r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30" name="TextBox 129"/>
          <p:cNvSpPr txBox="1"/>
          <p:nvPr/>
        </p:nvSpPr>
        <p:spPr>
          <a:xfrm>
            <a:off x="8051800" y="6611779"/>
            <a:ext cx="592748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000" b="1" smtClean="0">
                <a:solidFill>
                  <a:srgbClr val="FF0000"/>
                </a:solidFill>
                <a:latin typeface="Calibri"/>
              </a:rPr>
              <a:t>Step 4</a:t>
            </a:r>
            <a:endParaRPr lang="en-US" sz="1000" b="1" dirty="0">
              <a:solidFill>
                <a:srgbClr val="FF0000"/>
              </a:solidFill>
              <a:latin typeface="Calibri"/>
            </a:endParaRPr>
          </a:p>
        </p:txBody>
      </p:sp>
      <p:sp>
        <p:nvSpPr>
          <p:cNvPr id="131" name="TextBox 130"/>
          <p:cNvSpPr txBox="1"/>
          <p:nvPr/>
        </p:nvSpPr>
        <p:spPr>
          <a:xfrm>
            <a:off x="4230806" y="1214650"/>
            <a:ext cx="463124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defTabSz="914400"/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Exact partitioning of some components between </a:t>
            </a:r>
            <a:br>
              <a:rPr lang="en-US" sz="1600" dirty="0" smtClean="0">
                <a:solidFill>
                  <a:prstClr val="black"/>
                </a:solidFill>
                <a:latin typeface="Calibri"/>
              </a:rPr>
            </a:br>
            <a:r>
              <a:rPr lang="en-US" sz="1600" dirty="0" smtClean="0">
                <a:solidFill>
                  <a:prstClr val="black"/>
                </a:solidFill>
                <a:latin typeface="Calibri"/>
              </a:rPr>
              <a:t>real-time, quasi-online and offline processing depends on (unknown) component CPU performance</a:t>
            </a:r>
            <a:endParaRPr lang="en-US" sz="1600" dirty="0">
              <a:solidFill>
                <a:prstClr val="black"/>
              </a:solidFill>
              <a:latin typeface="Calibri"/>
            </a:endParaRPr>
          </a:p>
        </p:txBody>
      </p:sp>
      <p:pic>
        <p:nvPicPr>
          <p:cNvPr id="132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2166" y="4760534"/>
            <a:ext cx="575396" cy="774488"/>
          </a:xfrm>
        </p:spPr>
      </p:pic>
      <p:pic>
        <p:nvPicPr>
          <p:cNvPr id="133" name="Content Placeholder 5"/>
          <p:cNvPicPr>
            <a:picLocks noGrp="1" noChangeAspect="1"/>
          </p:cNvPicPr>
          <p:nvPr>
            <p:ph sz="quarter" idx="10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6304" y="5729976"/>
            <a:ext cx="878923" cy="869103"/>
          </a:xfrm>
        </p:spPr>
      </p:pic>
    </p:spTree>
    <p:extLst>
      <p:ext uri="{BB962C8B-B14F-4D97-AF65-F5344CB8AC3E}">
        <p14:creationId xmlns:p14="http://schemas.microsoft.com/office/powerpoint/2010/main" val="1409952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Future steps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1"/>
          </p:nvPr>
        </p:nvSpPr>
        <p:spPr>
          <a:xfrm>
            <a:off x="379075" y="1501357"/>
            <a:ext cx="8340410" cy="4883601"/>
          </a:xfrm>
        </p:spPr>
        <p:txBody>
          <a:bodyPr/>
          <a:lstStyle/>
          <a:p>
            <a:pPr marL="342900" indent="-342900">
              <a:buFontTx/>
              <a:buChar char="-"/>
            </a:pPr>
            <a:r>
              <a:rPr lang="en-GB" dirty="0" smtClean="0"/>
              <a:t>A new computing system (O</a:t>
            </a:r>
            <a:r>
              <a:rPr lang="en-GB" baseline="30000" dirty="0" smtClean="0"/>
              <a:t>2</a:t>
            </a:r>
            <a:r>
              <a:rPr lang="en-GB" dirty="0" smtClean="0"/>
              <a:t>) </a:t>
            </a:r>
            <a:r>
              <a:rPr lang="en-GB" dirty="0"/>
              <a:t>should be ready for the ALICE upgrade during the LHC LS2 (currently scheduled in 2018-19).</a:t>
            </a:r>
          </a:p>
          <a:p>
            <a:pPr marL="342900" indent="-342900">
              <a:buFontTx/>
              <a:buChar char="-"/>
            </a:pPr>
            <a:r>
              <a:rPr lang="en-GB" dirty="0" smtClean="0"/>
              <a:t>The </a:t>
            </a:r>
            <a:r>
              <a:rPr lang="en-GB" dirty="0"/>
              <a:t>ALICE O</a:t>
            </a:r>
            <a:r>
              <a:rPr lang="en-GB" baseline="30000" dirty="0"/>
              <a:t>2 </a:t>
            </a:r>
            <a:r>
              <a:rPr lang="en-GB" dirty="0" smtClean="0"/>
              <a:t>R&amp;D effort has started in 2013 and is progressing well</a:t>
            </a:r>
          </a:p>
          <a:p>
            <a:pPr marL="1085850" lvl="1" indent="-342900">
              <a:buFontTx/>
              <a:buChar char="-"/>
            </a:pPr>
            <a:r>
              <a:rPr lang="en-US" sz="2000" dirty="0" smtClean="0"/>
              <a:t>Design, modelling, benchmarks, prototype</a:t>
            </a:r>
          </a:p>
          <a:p>
            <a:pPr marL="1085850" lvl="1" indent="-342900">
              <a:buFontTx/>
              <a:buChar char="-"/>
            </a:pPr>
            <a:r>
              <a:rPr lang="en-US" sz="2000" dirty="0" smtClean="0"/>
              <a:t>Development of the Alfa framework in collaboration with the </a:t>
            </a:r>
            <a:r>
              <a:rPr lang="en-US" sz="2000" dirty="0" err="1" smtClean="0"/>
              <a:t>sottware</a:t>
            </a:r>
            <a:r>
              <a:rPr lang="en-US" sz="2000" dirty="0" smtClean="0"/>
              <a:t> team of GSI</a:t>
            </a:r>
          </a:p>
          <a:p>
            <a:pPr marL="342900" indent="-342900">
              <a:buFontTx/>
              <a:buChar char="-"/>
            </a:pPr>
            <a:r>
              <a:rPr lang="en-US" dirty="0" smtClean="0"/>
              <a:t>Schedule</a:t>
            </a:r>
          </a:p>
          <a:p>
            <a:pPr marL="1085850" lvl="1" indent="-342900">
              <a:buFontTx/>
              <a:buChar char="-"/>
            </a:pPr>
            <a:r>
              <a:rPr lang="en-US" sz="2000" dirty="0" smtClean="0"/>
              <a:t>June ‘15 : submission of TDR, finalize the project funding</a:t>
            </a:r>
          </a:p>
          <a:p>
            <a:pPr marL="1085850" lvl="1" indent="-342900">
              <a:buFontTx/>
              <a:buChar char="-"/>
            </a:pPr>
            <a:r>
              <a:rPr lang="en-US" sz="2000" dirty="0" smtClean="0"/>
              <a:t>‘16 – ’17: technology choices and software development</a:t>
            </a:r>
          </a:p>
          <a:p>
            <a:pPr marL="1085850" lvl="1" indent="-342900">
              <a:buFontTx/>
              <a:buChar char="-"/>
            </a:pPr>
            <a:r>
              <a:rPr lang="en-US" sz="2000" dirty="0" smtClean="0"/>
              <a:t>June ’18 – June ’20: installation and commissioning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02418" y="6626578"/>
            <a:ext cx="484382" cy="252943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24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86633" y="701749"/>
            <a:ext cx="998893" cy="6826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49597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Requirements</a:t>
            </a:r>
            <a:endParaRPr lang="en-US" dirty="0"/>
          </a:p>
        </p:txBody>
      </p:sp>
      <p:sp>
        <p:nvSpPr>
          <p:cNvPr id="4" name="Espace réservé du contenu 3"/>
          <p:cNvSpPr>
            <a:spLocks noGrp="1"/>
          </p:cNvSpPr>
          <p:nvPr>
            <p:ph sz="quarter" idx="11"/>
          </p:nvPr>
        </p:nvSpPr>
        <p:spPr>
          <a:xfrm>
            <a:off x="634257" y="1607687"/>
            <a:ext cx="8504103" cy="4420051"/>
          </a:xfrm>
        </p:spPr>
        <p:txBody>
          <a:bodyPr/>
          <a:lstStyle/>
          <a:p>
            <a:pPr>
              <a:lnSpc>
                <a:spcPct val="100000"/>
              </a:lnSpc>
              <a:spcBef>
                <a:spcPts val="2000"/>
              </a:spcBef>
            </a:pPr>
            <a:r>
              <a:rPr lang="en-US" dirty="0" smtClean="0"/>
              <a:t>Focus of ALICE upgrade on physics probes </a:t>
            </a:r>
            <a:br>
              <a:rPr lang="en-US" dirty="0" smtClean="0"/>
            </a:br>
            <a:r>
              <a:rPr lang="en-US" dirty="0" smtClean="0"/>
              <a:t>requiring high statistics: sample 10 nb</a:t>
            </a:r>
            <a:r>
              <a:rPr lang="en-US" baseline="30000" dirty="0" smtClean="0"/>
              <a:t>-1</a:t>
            </a:r>
            <a:endParaRPr lang="en-US" dirty="0" smtClean="0"/>
          </a:p>
          <a:p>
            <a:pPr>
              <a:lnSpc>
                <a:spcPct val="100000"/>
              </a:lnSpc>
              <a:spcBef>
                <a:spcPts val="2000"/>
              </a:spcBef>
            </a:pPr>
            <a:r>
              <a:rPr lang="en-US" b="1" dirty="0" smtClean="0"/>
              <a:t>Online System Requirements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Sample full 50kHz </a:t>
            </a:r>
            <a:r>
              <a:rPr lang="en-US" dirty="0" err="1" smtClean="0"/>
              <a:t>Pb-Pb</a:t>
            </a:r>
            <a:r>
              <a:rPr lang="en-US" dirty="0" smtClean="0"/>
              <a:t> interaction rate 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current limit at ~500Hz, factor 100 increase</a:t>
            </a:r>
          </a:p>
          <a:p>
            <a:pPr marL="342900" indent="-342900">
              <a:lnSpc>
                <a:spcPct val="100000"/>
              </a:lnSpc>
              <a:spcBef>
                <a:spcPts val="0"/>
              </a:spcBef>
              <a:buFont typeface="Arial"/>
              <a:buChar char="•"/>
            </a:pPr>
            <a:r>
              <a:rPr lang="en-US" dirty="0" smtClean="0"/>
              <a:t>system to scale up to 100 kHz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 smtClean="0"/>
              <a:t>TPC drift time &gt;&gt; minimum bias rate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dirty="0" smtClean="0"/>
              <a:t>Continuous (trigger-less) read-out</a:t>
            </a:r>
          </a:p>
          <a:p>
            <a:pPr>
              <a:lnSpc>
                <a:spcPct val="100000"/>
              </a:lnSpc>
              <a:spcBef>
                <a:spcPts val="0"/>
              </a:spcBef>
            </a:pPr>
            <a:endParaRPr lang="en-US" dirty="0" smtClean="0"/>
          </a:p>
          <a:p>
            <a:pPr>
              <a:lnSpc>
                <a:spcPct val="100000"/>
              </a:lnSpc>
              <a:spcBef>
                <a:spcPts val="0"/>
              </a:spcBef>
            </a:pPr>
            <a:r>
              <a:rPr lang="en-US" b="1" dirty="0" smtClean="0">
                <a:sym typeface="Wingdings"/>
              </a:rPr>
              <a:t> ~</a:t>
            </a:r>
            <a:r>
              <a:rPr lang="en-US" b="1" dirty="0" smtClean="0"/>
              <a:t>1.1 </a:t>
            </a:r>
            <a:r>
              <a:rPr lang="en-US" b="1" dirty="0" err="1" smtClean="0"/>
              <a:t>TByte</a:t>
            </a:r>
            <a:r>
              <a:rPr lang="en-US" b="1" dirty="0" smtClean="0"/>
              <a:t>/s detector readout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i="1" dirty="0" smtClean="0"/>
              <a:t>However: 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 Storage bandwidth limited to a much lower value (design decision/cost)</a:t>
            </a:r>
          </a:p>
          <a:p>
            <a:pPr>
              <a:lnSpc>
                <a:spcPct val="100000"/>
              </a:lnSpc>
              <a:spcBef>
                <a:spcPts val="0"/>
              </a:spcBef>
              <a:buFont typeface="Arial" pitchFamily="34" charset="0"/>
              <a:buChar char="•"/>
            </a:pPr>
            <a:r>
              <a:rPr lang="en-US" dirty="0" smtClean="0"/>
              <a:t> Many physics probes have low S/B:</a:t>
            </a:r>
            <a:br>
              <a:rPr lang="en-US" dirty="0" smtClean="0"/>
            </a:br>
            <a:r>
              <a:rPr lang="en-US" dirty="0" smtClean="0"/>
              <a:t>  classical trigger/event filter approach not efficient</a:t>
            </a:r>
            <a:br>
              <a:rPr lang="en-US" dirty="0" smtClean="0"/>
            </a:br>
            <a:r>
              <a:rPr lang="en-US" dirty="0" smtClean="0"/>
              <a:t>  </a:t>
            </a:r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8653978" y="6536974"/>
            <a:ext cx="484382" cy="365125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3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596" y="1332302"/>
            <a:ext cx="975573" cy="165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28202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</a:t>
            </a:r>
            <a:r>
              <a:rPr lang="en-US" baseline="30000" dirty="0" smtClean="0"/>
              <a:t>2</a:t>
            </a:r>
            <a:r>
              <a:rPr lang="en-US" dirty="0" smtClean="0"/>
              <a:t> System from the Letter of Intent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28822" y="1516135"/>
            <a:ext cx="8715178" cy="4421291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sz="2000" b="1" dirty="0" smtClean="0"/>
              <a:t>Design Guidelines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Handle </a:t>
            </a:r>
            <a:r>
              <a:rPr lang="en-US" sz="2000" dirty="0"/>
              <a:t>&gt;</a:t>
            </a:r>
            <a:r>
              <a:rPr lang="en-US" sz="2000" dirty="0" smtClean="0"/>
              <a:t>1 </a:t>
            </a:r>
            <a:r>
              <a:rPr lang="en-US" sz="2000" dirty="0" err="1" smtClean="0"/>
              <a:t>TByte</a:t>
            </a:r>
            <a:r>
              <a:rPr lang="en-US" sz="2000" dirty="0" smtClean="0"/>
              <a:t>/s detector </a:t>
            </a:r>
            <a:r>
              <a:rPr lang="en-US" sz="2000" dirty="0"/>
              <a:t>i</a:t>
            </a:r>
            <a:r>
              <a:rPr lang="en-US" sz="2000" dirty="0" smtClean="0"/>
              <a:t>nput</a:t>
            </a:r>
          </a:p>
          <a:p>
            <a:pPr>
              <a:lnSpc>
                <a:spcPct val="100000"/>
              </a:lnSpc>
            </a:pPr>
            <a:r>
              <a:rPr lang="en-US" sz="2000" dirty="0" smtClean="0"/>
              <a:t>Produce (timely) </a:t>
            </a:r>
            <a:r>
              <a:rPr lang="en-US" sz="2000" dirty="0"/>
              <a:t>p</a:t>
            </a:r>
            <a:r>
              <a:rPr lang="en-US" sz="2000" dirty="0" smtClean="0"/>
              <a:t>hysics result</a:t>
            </a:r>
          </a:p>
          <a:p>
            <a:pPr marL="342900" indent="-342900">
              <a:lnSpc>
                <a:spcPct val="100000"/>
              </a:lnSpc>
              <a:buFont typeface="Arial"/>
              <a:buChar char="•"/>
            </a:pPr>
            <a:endParaRPr lang="en-US" sz="2000" dirty="0" smtClean="0"/>
          </a:p>
          <a:p>
            <a:pPr>
              <a:lnSpc>
                <a:spcPct val="100000"/>
              </a:lnSpc>
            </a:pPr>
            <a:r>
              <a:rPr lang="en-US" sz="2000" dirty="0" smtClean="0"/>
              <a:t>Minimize “risk” for physics results</a:t>
            </a:r>
          </a:p>
          <a:p>
            <a:pPr marL="1085850" lvl="1" indent="-342900">
              <a:buFont typeface="Lucida Grande"/>
              <a:buChar char="➪"/>
            </a:pPr>
            <a:r>
              <a:rPr lang="en-US" sz="2000" dirty="0" smtClean="0"/>
              <a:t>Allow for reconstruction with improved calibration,</a:t>
            </a:r>
            <a:br>
              <a:rPr lang="en-US" sz="2000" dirty="0" smtClean="0"/>
            </a:br>
            <a:r>
              <a:rPr lang="en-US" sz="2000" dirty="0" smtClean="0"/>
              <a:t>e.g. store clusters associated to tracks instead of tracks</a:t>
            </a:r>
          </a:p>
          <a:p>
            <a:pPr marL="1085850" lvl="1" indent="-342900">
              <a:buFont typeface="Lucida Grande"/>
              <a:buChar char="➪"/>
            </a:pPr>
            <a:r>
              <a:rPr lang="en-US" sz="2000" dirty="0" smtClean="0"/>
              <a:t>Minimize dependence on initial calibration accuracy</a:t>
            </a:r>
          </a:p>
          <a:p>
            <a:pPr>
              <a:lnSpc>
                <a:spcPct val="100000"/>
              </a:lnSpc>
            </a:pPr>
            <a:endParaRPr lang="en-US" sz="2000" dirty="0" smtClean="0"/>
          </a:p>
          <a:p>
            <a:pPr>
              <a:lnSpc>
                <a:spcPct val="100000"/>
              </a:lnSpc>
            </a:pPr>
            <a:r>
              <a:rPr lang="en-US" sz="2000" dirty="0" smtClean="0"/>
              <a:t>Keep cost “reasonable”</a:t>
            </a:r>
          </a:p>
          <a:p>
            <a:pPr marL="1085850" lvl="1" indent="-342900">
              <a:buFont typeface="Lucida Grande"/>
              <a:buChar char="➪"/>
            </a:pPr>
            <a:r>
              <a:rPr lang="en-US" sz="2000" dirty="0" smtClean="0"/>
              <a:t>Limit storage system bandwidth </a:t>
            </a:r>
            <a:br>
              <a:rPr lang="en-US" sz="2000" dirty="0" smtClean="0"/>
            </a:br>
            <a:r>
              <a:rPr lang="en-US" sz="2000" dirty="0" smtClean="0"/>
              <a:t>to </a:t>
            </a:r>
            <a:r>
              <a:rPr lang="en-US" sz="2000" dirty="0"/>
              <a:t>~80 GB/s peak and 20 </a:t>
            </a:r>
            <a:r>
              <a:rPr lang="en-US" sz="2000" dirty="0" err="1"/>
              <a:t>GByte</a:t>
            </a:r>
            <a:r>
              <a:rPr lang="en-US" sz="2000" dirty="0"/>
              <a:t>/s average </a:t>
            </a:r>
            <a:endParaRPr lang="en-US" sz="2000" dirty="0" smtClean="0"/>
          </a:p>
          <a:p>
            <a:pPr marL="1085850" lvl="1" indent="-342900">
              <a:buFont typeface="Lucida Grande"/>
              <a:buChar char="➪"/>
            </a:pPr>
            <a:r>
              <a:rPr lang="en-US" sz="2000" dirty="0" smtClean="0"/>
              <a:t>Optimal usage of compute nodes</a:t>
            </a:r>
          </a:p>
          <a:p>
            <a:pPr>
              <a:lnSpc>
                <a:spcPct val="100000"/>
              </a:lnSpc>
            </a:pPr>
            <a:endParaRPr lang="en-US" sz="2000" dirty="0" smtClean="0"/>
          </a:p>
          <a:p>
            <a:pPr marL="342900" indent="-342900">
              <a:buFont typeface="Arial"/>
              <a:buChar char="•"/>
            </a:pPr>
            <a:endParaRPr lang="en-US" sz="2000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41644" y="6504869"/>
            <a:ext cx="484382" cy="365125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Right Brace 6"/>
          <p:cNvSpPr/>
          <p:nvPr/>
        </p:nvSpPr>
        <p:spPr>
          <a:xfrm>
            <a:off x="4303398" y="1973635"/>
            <a:ext cx="244809" cy="657879"/>
          </a:xfrm>
          <a:prstGeom prst="rightBrace">
            <a:avLst/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TextBox 7"/>
          <p:cNvSpPr txBox="1"/>
          <p:nvPr/>
        </p:nvSpPr>
        <p:spPr>
          <a:xfrm>
            <a:off x="4685912" y="1787360"/>
            <a:ext cx="2993177" cy="101566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dirty="0" smtClean="0"/>
              <a:t>Online Reconstruction to</a:t>
            </a:r>
            <a:br>
              <a:rPr lang="en-US" sz="2000" dirty="0" smtClean="0"/>
            </a:br>
            <a:r>
              <a:rPr lang="en-US" sz="2000" dirty="0" smtClean="0"/>
              <a:t>reduce data volume</a:t>
            </a:r>
            <a:br>
              <a:rPr lang="en-US" sz="2000" dirty="0" smtClean="0"/>
            </a:br>
            <a:r>
              <a:rPr lang="en-US" sz="2000" dirty="0" smtClean="0"/>
              <a:t>Output of System AODs</a:t>
            </a:r>
            <a:endParaRPr lang="en-US" sz="2000" dirty="0"/>
          </a:p>
        </p:txBody>
      </p:sp>
      <p:pic>
        <p:nvPicPr>
          <p:cNvPr id="9" name="Picture 8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596" y="1332302"/>
            <a:ext cx="975573" cy="165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4565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O</a:t>
            </a:r>
            <a:r>
              <a:rPr lang="en-GB" baseline="30000" dirty="0" smtClean="0"/>
              <a:t>2</a:t>
            </a:r>
            <a:r>
              <a:rPr lang="en-GB" dirty="0" smtClean="0"/>
              <a:t> Project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Requirements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5" name="Pentagon 4"/>
          <p:cNvSpPr/>
          <p:nvPr/>
        </p:nvSpPr>
        <p:spPr>
          <a:xfrm rot="1815686">
            <a:off x="2203888" y="3607564"/>
            <a:ext cx="4634220" cy="511023"/>
          </a:xfrm>
          <a:prstGeom prst="homePlate">
            <a:avLst/>
          </a:prstGeom>
          <a:solidFill>
            <a:srgbClr val="3366FF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3366FF"/>
              </a:solidFill>
            </a:endParaRPr>
          </a:p>
        </p:txBody>
      </p:sp>
      <p:pic>
        <p:nvPicPr>
          <p:cNvPr id="6" name="Content Placeholder 14"/>
          <p:cNvPicPr>
            <a:picLocks noChangeAspect="1"/>
          </p:cNvPicPr>
          <p:nvPr/>
        </p:nvPicPr>
        <p:blipFill>
          <a:blip r:embed="rId2"/>
          <a:srcRect t="7466" b="7466"/>
          <a:stretch>
            <a:fillRect/>
          </a:stretch>
        </p:blipFill>
        <p:spPr>
          <a:xfrm>
            <a:off x="634257" y="1607688"/>
            <a:ext cx="2592551" cy="1470201"/>
          </a:xfrm>
          <a:prstGeom prst="rect">
            <a:avLst/>
          </a:prstGeom>
        </p:spPr>
      </p:pic>
      <p:grpSp>
        <p:nvGrpSpPr>
          <p:cNvPr id="7" name="Group 6"/>
          <p:cNvGrpSpPr/>
          <p:nvPr/>
        </p:nvGrpSpPr>
        <p:grpSpPr>
          <a:xfrm>
            <a:off x="3314393" y="3078040"/>
            <a:ext cx="2772744" cy="1859954"/>
            <a:chOff x="5895586" y="3396280"/>
            <a:chExt cx="3293533" cy="2154767"/>
          </a:xfrm>
        </p:grpSpPr>
        <p:pic>
          <p:nvPicPr>
            <p:cNvPr id="8" name="Picture 11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895586" y="3396280"/>
              <a:ext cx="3293533" cy="21547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12700" cap="flat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" name="Picture 8" descr="newlogo2.jpg"/>
            <p:cNvPicPr>
              <a:picLocks noChangeAspect="1"/>
            </p:cNvPicPr>
            <p:nvPr/>
          </p:nvPicPr>
          <p:blipFill>
            <a:blip r:embed="rId4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7154120" y="3669695"/>
              <a:ext cx="855811" cy="1062633"/>
            </a:xfrm>
            <a:prstGeom prst="rect">
              <a:avLst/>
            </a:prstGeom>
          </p:spPr>
        </p:pic>
      </p:grpSp>
      <p:pic>
        <p:nvPicPr>
          <p:cNvPr id="10" name="Picture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552175" y="4241865"/>
            <a:ext cx="1942306" cy="2114485"/>
          </a:xfrm>
          <a:prstGeom prst="rect">
            <a:avLst/>
          </a:prstGeom>
        </p:spPr>
      </p:pic>
      <p:graphicFrame>
        <p:nvGraphicFramePr>
          <p:cNvPr id="11" name="Content Placeholder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139745367"/>
              </p:ext>
            </p:extLst>
          </p:nvPr>
        </p:nvGraphicFramePr>
        <p:xfrm>
          <a:off x="2724151" y="825104"/>
          <a:ext cx="5184863" cy="2227581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{5C22544A-7EE6-4342-B048-85BDC9FD1C3A}</a:tableStyleId>
              </a:tblPr>
              <a:tblGrid>
                <a:gridCol w="1120189"/>
                <a:gridCol w="1081952"/>
                <a:gridCol w="1619831"/>
                <a:gridCol w="1362891"/>
              </a:tblGrid>
              <a:tr h="852531"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+mn-lt"/>
                          <a:cs typeface="Calibri" pitchFamily="34" charset="0"/>
                        </a:rPr>
                        <a:t>Detector</a:t>
                      </a:r>
                    </a:p>
                    <a:p>
                      <a:pPr algn="ctr"/>
                      <a:endParaRPr lang="en-US" sz="1200" b="0" dirty="0" smtClean="0">
                        <a:latin typeface="+mn-lt"/>
                        <a:cs typeface="Calibri" pitchFamily="34" charset="0"/>
                      </a:endParaRPr>
                    </a:p>
                    <a:p>
                      <a:pPr algn="ctr"/>
                      <a:endParaRPr lang="en-US" sz="1200" b="0" dirty="0" smtClean="0">
                        <a:latin typeface="+mn-lt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dirty="0" smtClean="0">
                          <a:latin typeface="+mn-lt"/>
                          <a:cs typeface="Calibri" pitchFamily="34" charset="0"/>
                        </a:rPr>
                        <a:t>Input to Online System (</a:t>
                      </a:r>
                      <a:r>
                        <a:rPr lang="en-US" sz="1200" b="0" dirty="0" err="1" smtClean="0">
                          <a:latin typeface="+mn-lt"/>
                          <a:cs typeface="Calibri" pitchFamily="34" charset="0"/>
                        </a:rPr>
                        <a:t>GByte</a:t>
                      </a:r>
                      <a:r>
                        <a:rPr lang="en-US" sz="1200" b="0" dirty="0" smtClean="0">
                          <a:latin typeface="+mn-lt"/>
                          <a:cs typeface="Calibri" pitchFamily="34" charset="0"/>
                        </a:rPr>
                        <a:t>/s)</a:t>
                      </a:r>
                      <a:endParaRPr lang="en-GB" sz="1200" b="0" dirty="0">
                        <a:latin typeface="+mn-lt"/>
                        <a:cs typeface="Calibri" pitchFamily="34" charset="0"/>
                      </a:endParaRP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1200" b="0" baseline="0" dirty="0" smtClean="0">
                          <a:latin typeface="+mn-lt"/>
                          <a:cs typeface="Calibri" pitchFamily="34" charset="0"/>
                        </a:rPr>
                        <a:t>Peak</a:t>
                      </a:r>
                      <a:r>
                        <a:rPr lang="en-US" sz="1200" b="0" dirty="0" smtClean="0">
                          <a:latin typeface="+mn-lt"/>
                          <a:cs typeface="Calibri" pitchFamily="34" charset="0"/>
                        </a:rPr>
                        <a:t> Output to Local Data</a:t>
                      </a:r>
                      <a:r>
                        <a:rPr lang="en-US" sz="1200" b="0" baseline="0" dirty="0" smtClean="0">
                          <a:latin typeface="+mn-lt"/>
                          <a:cs typeface="Calibri" pitchFamily="34" charset="0"/>
                        </a:rPr>
                        <a:t> Storage (</a:t>
                      </a:r>
                      <a:r>
                        <a:rPr lang="en-US" sz="1200" b="0" baseline="0" dirty="0" err="1" smtClean="0">
                          <a:latin typeface="+mn-lt"/>
                          <a:cs typeface="Calibri" pitchFamily="34" charset="0"/>
                        </a:rPr>
                        <a:t>GByte</a:t>
                      </a:r>
                      <a:r>
                        <a:rPr lang="en-US" sz="1200" b="0" baseline="0" dirty="0" smtClean="0">
                          <a:latin typeface="+mn-lt"/>
                          <a:cs typeface="Calibri" pitchFamily="34" charset="0"/>
                        </a:rPr>
                        <a:t>/s)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200" b="0" baseline="0" dirty="0" smtClean="0">
                          <a:latin typeface="+mn-lt"/>
                          <a:cs typeface="Calibri" pitchFamily="34" charset="0"/>
                        </a:rPr>
                        <a:t>Avg. </a:t>
                      </a:r>
                      <a:r>
                        <a:rPr lang="en-US" sz="1200" b="0" dirty="0" smtClean="0">
                          <a:latin typeface="+mn-lt"/>
                          <a:cs typeface="Calibri" pitchFamily="34" charset="0"/>
                        </a:rPr>
                        <a:t>Output to Computing</a:t>
                      </a:r>
                      <a:br>
                        <a:rPr lang="en-US" sz="1200" b="0" dirty="0" smtClean="0">
                          <a:latin typeface="+mn-lt"/>
                          <a:cs typeface="Calibri" pitchFamily="34" charset="0"/>
                        </a:rPr>
                      </a:br>
                      <a:r>
                        <a:rPr lang="en-US" sz="1200" b="0" dirty="0" smtClean="0">
                          <a:latin typeface="+mn-lt"/>
                          <a:cs typeface="Calibri" pitchFamily="34" charset="0"/>
                        </a:rPr>
                        <a:t>Center</a:t>
                      </a:r>
                      <a:r>
                        <a:rPr lang="en-US" sz="1200" b="0" baseline="0" dirty="0" smtClean="0">
                          <a:latin typeface="+mn-lt"/>
                          <a:cs typeface="Calibri" pitchFamily="34" charset="0"/>
                        </a:rPr>
                        <a:t> (</a:t>
                      </a:r>
                      <a:r>
                        <a:rPr lang="en-US" sz="1200" b="0" baseline="0" dirty="0" err="1" smtClean="0">
                          <a:latin typeface="+mn-lt"/>
                          <a:cs typeface="Calibri" pitchFamily="34" charset="0"/>
                        </a:rPr>
                        <a:t>GByte</a:t>
                      </a:r>
                      <a:r>
                        <a:rPr lang="en-US" sz="1200" b="0" baseline="0" dirty="0" smtClean="0">
                          <a:latin typeface="+mn-lt"/>
                          <a:cs typeface="Calibri" pitchFamily="34" charset="0"/>
                        </a:rPr>
                        <a:t>/s)</a:t>
                      </a:r>
                    </a:p>
                  </a:txBody>
                  <a:tcPr anchor="ctr">
                    <a:solidFill>
                      <a:srgbClr val="0070C0"/>
                    </a:solidFill>
                  </a:tcPr>
                </a:tc>
              </a:tr>
              <a:tr h="2750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TPC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1000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50.0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8.0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</a:tr>
              <a:tr h="2750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TRD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81.5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solidFill>
                            <a:schemeClr val="dk1"/>
                          </a:solidFill>
                          <a:latin typeface="+mn-lt"/>
                          <a:cs typeface="Calibri" pitchFamily="34" charset="0"/>
                        </a:rPr>
                        <a:t>10.0</a:t>
                      </a:r>
                      <a:endParaRPr lang="en-GB" sz="1200" dirty="0">
                        <a:solidFill>
                          <a:srgbClr val="FF0000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1.6</a:t>
                      </a:r>
                      <a:endParaRPr lang="en-GB" sz="1200" dirty="0">
                        <a:solidFill>
                          <a:srgbClr val="FF0000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</a:tr>
              <a:tr h="2750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ITS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40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10.0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1.6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</a:tr>
              <a:tr h="275010">
                <a:tc>
                  <a:txBody>
                    <a:bodyPr/>
                    <a:lstStyle/>
                    <a:p>
                      <a:pPr algn="ct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Others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25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12.5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dirty="0" smtClean="0">
                          <a:latin typeface="+mn-lt"/>
                          <a:cs typeface="Calibri" pitchFamily="34" charset="0"/>
                        </a:rPr>
                        <a:t>2.0</a:t>
                      </a:r>
                      <a:endParaRPr lang="en-GB" sz="1200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</a:tr>
              <a:tr h="275010">
                <a:tc>
                  <a:txBody>
                    <a:bodyPr/>
                    <a:lstStyle/>
                    <a:p>
                      <a:pPr algn="ctr"/>
                      <a:r>
                        <a:rPr lang="en-US" sz="1200" b="1" dirty="0" smtClean="0">
                          <a:latin typeface="+mn-lt"/>
                          <a:cs typeface="Calibri" pitchFamily="34" charset="0"/>
                        </a:rPr>
                        <a:t>Total</a:t>
                      </a:r>
                      <a:endParaRPr lang="en-GB" sz="1200" b="1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+mn-lt"/>
                          <a:cs typeface="Calibri" pitchFamily="34" charset="0"/>
                        </a:rPr>
                        <a:t>1146.5</a:t>
                      </a:r>
                      <a:endParaRPr lang="en-GB" sz="1200" b="1" dirty="0"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solidFill>
                            <a:schemeClr val="dk1"/>
                          </a:solidFill>
                          <a:latin typeface="+mn-lt"/>
                          <a:cs typeface="Calibri" pitchFamily="34" charset="0"/>
                        </a:rPr>
                        <a:t>82.5</a:t>
                      </a:r>
                      <a:endParaRPr lang="en-GB" sz="1200" b="1" dirty="0">
                        <a:solidFill>
                          <a:srgbClr val="FF0000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/>
                      <a:r>
                        <a:rPr lang="en-US" sz="1200" b="1" dirty="0" smtClean="0">
                          <a:latin typeface="+mn-lt"/>
                          <a:cs typeface="Calibri" pitchFamily="34" charset="0"/>
                        </a:rPr>
                        <a:t>13.2</a:t>
                      </a:r>
                      <a:endParaRPr lang="en-GB" sz="1200" b="1" dirty="0">
                        <a:solidFill>
                          <a:srgbClr val="FF0000"/>
                        </a:solidFill>
                        <a:latin typeface="+mn-lt"/>
                        <a:cs typeface="Calibri" pitchFamily="34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12" name="TextBox 11"/>
          <p:cNvSpPr txBox="1"/>
          <p:nvPr/>
        </p:nvSpPr>
        <p:spPr>
          <a:xfrm>
            <a:off x="648708" y="4984321"/>
            <a:ext cx="5156200" cy="1477328"/>
          </a:xfrm>
          <a:prstGeom prst="rect">
            <a:avLst/>
          </a:prstGeom>
          <a:solidFill>
            <a:schemeClr val="bg2">
              <a:lumMod val="90000"/>
            </a:schemeClr>
          </a:solidFill>
          <a:ln>
            <a:solidFill>
              <a:schemeClr val="tx1"/>
            </a:solidFill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dirty="0" smtClean="0"/>
              <a:t>Handle </a:t>
            </a:r>
            <a:r>
              <a:rPr lang="en-US" dirty="0"/>
              <a:t>&gt;1 </a:t>
            </a:r>
            <a:r>
              <a:rPr lang="en-US" dirty="0" err="1"/>
              <a:t>TByte</a:t>
            </a:r>
            <a:r>
              <a:rPr lang="en-US" dirty="0"/>
              <a:t>/s detector </a:t>
            </a:r>
            <a:r>
              <a:rPr lang="en-US" dirty="0" smtClean="0"/>
              <a:t>input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dirty="0" smtClean="0"/>
              <a:t>Support for continuous read-out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dirty="0" smtClean="0"/>
              <a:t>Online reconstruction to reduce </a:t>
            </a:r>
            <a:r>
              <a:rPr lang="en-US" dirty="0"/>
              <a:t>data </a:t>
            </a:r>
            <a:r>
              <a:rPr lang="en-US" dirty="0" smtClean="0"/>
              <a:t>volume</a:t>
            </a:r>
          </a:p>
          <a:p>
            <a:pPr marL="285750" indent="-285750">
              <a:lnSpc>
                <a:spcPct val="100000"/>
              </a:lnSpc>
              <a:buFontTx/>
              <a:buChar char="-"/>
            </a:pPr>
            <a:r>
              <a:rPr lang="en-US" dirty="0" smtClean="0"/>
              <a:t>Common </a:t>
            </a:r>
            <a:r>
              <a:rPr lang="en-US" dirty="0" err="1" smtClean="0"/>
              <a:t>hw</a:t>
            </a:r>
            <a:r>
              <a:rPr lang="en-US" dirty="0" smtClean="0"/>
              <a:t> and </a:t>
            </a:r>
            <a:r>
              <a:rPr lang="en-US" dirty="0" err="1" smtClean="0"/>
              <a:t>sw</a:t>
            </a:r>
            <a:r>
              <a:rPr lang="en-US" dirty="0" smtClean="0"/>
              <a:t> system developed by the DAQ, HLT, Offline teams</a:t>
            </a:r>
            <a:endParaRPr lang="en-US" dirty="0"/>
          </a:p>
        </p:txBody>
      </p:sp>
      <p:pic>
        <p:nvPicPr>
          <p:cNvPr id="13" name="Picture 12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289" y="1474301"/>
            <a:ext cx="1226158" cy="16136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52265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9496"/>
            <a:ext cx="7211567" cy="612409"/>
          </a:xfrm>
        </p:spPr>
        <p:txBody>
          <a:bodyPr/>
          <a:lstStyle/>
          <a:p>
            <a:r>
              <a:rPr lang="en-GB" dirty="0"/>
              <a:t>O</a:t>
            </a:r>
            <a:r>
              <a:rPr lang="en-GB" baseline="30000" dirty="0"/>
              <a:t>2</a:t>
            </a:r>
            <a:r>
              <a:rPr lang="en-US" dirty="0" smtClean="0"/>
              <a:t> Project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424706" y="1387950"/>
            <a:ext cx="5493494" cy="5297858"/>
          </a:xfrm>
        </p:spPr>
        <p:txBody>
          <a:bodyPr>
            <a:noAutofit/>
          </a:bodyPr>
          <a:lstStyle/>
          <a:p>
            <a:pPr marL="0" indent="0">
              <a:lnSpc>
                <a:spcPct val="100000"/>
              </a:lnSpc>
              <a:buNone/>
            </a:pPr>
            <a:r>
              <a:rPr lang="en-US" sz="1400" b="1" dirty="0" smtClean="0"/>
              <a:t>PLs</a:t>
            </a:r>
            <a:r>
              <a:rPr lang="en-US" sz="1400" dirty="0" smtClean="0"/>
              <a:t>: P. Buncic, T. Kollegger, P. Vande Vyvre</a:t>
            </a:r>
            <a:br>
              <a:rPr lang="en-US" sz="1400" dirty="0" smtClean="0"/>
            </a:br>
            <a:endParaRPr lang="en-US" sz="1400" dirty="0" smtClean="0"/>
          </a:p>
          <a:p>
            <a:pPr marL="0" indent="0">
              <a:lnSpc>
                <a:spcPct val="100000"/>
              </a:lnSpc>
              <a:buNone/>
            </a:pPr>
            <a:r>
              <a:rPr lang="en-US" sz="1400" b="1" dirty="0" smtClean="0"/>
              <a:t>Computing Working Group	(CWG)		Chair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Architecture					S. </a:t>
            </a:r>
            <a:r>
              <a:rPr lang="en-US" sz="1400" dirty="0" err="1" smtClean="0"/>
              <a:t>Chapeland</a:t>
            </a:r>
            <a:endParaRPr lang="en-GB" sz="1400" dirty="0" smtClean="0"/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Tools &amp; Procedures				A. Telesca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Dataflow						T</a:t>
            </a:r>
            <a:r>
              <a:rPr lang="en-US" sz="1400" dirty="0"/>
              <a:t>. </a:t>
            </a:r>
            <a:r>
              <a:rPr lang="en-US" sz="1400" dirty="0" smtClean="0"/>
              <a:t>Breitner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Data Model					A. Gheata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Computing Platforms				M. Kretz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Calibration						C. </a:t>
            </a:r>
            <a:r>
              <a:rPr lang="en-GB" sz="1400" dirty="0" smtClean="0"/>
              <a:t>Zampolli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Reconstruction 					R. </a:t>
            </a:r>
            <a:r>
              <a:rPr lang="en-GB" sz="1400" dirty="0" smtClean="0"/>
              <a:t>Shahoyan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Physics Simulation				A. Morsch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QA, DQM, Visualization			B. von Haller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Control, Configuration, Monitoring		V. Chibante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Software Lifecycle				A. Grigoras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Hardware						H. Engel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r>
              <a:rPr lang="en-US" sz="1400" dirty="0" smtClean="0"/>
              <a:t>Software framework				P. Hristov</a:t>
            </a:r>
          </a:p>
          <a:p>
            <a:pPr marL="514350" indent="-514350">
              <a:lnSpc>
                <a:spcPct val="100000"/>
              </a:lnSpc>
              <a:buFont typeface="+mj-lt"/>
              <a:buAutoNum type="arabicPeriod"/>
            </a:pPr>
            <a:endParaRPr lang="en-US" sz="1400" dirty="0"/>
          </a:p>
          <a:p>
            <a:pPr marL="0" indent="0">
              <a:lnSpc>
                <a:spcPct val="100000"/>
              </a:lnSpc>
              <a:buNone/>
            </a:pPr>
            <a:r>
              <a:rPr lang="en-US" sz="1400" b="1" dirty="0"/>
              <a:t>Editorial Committee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400" dirty="0" smtClean="0"/>
              <a:t>L. Betev, P. Buncic, S. </a:t>
            </a:r>
            <a:r>
              <a:rPr lang="en-US" sz="1400" dirty="0" err="1" smtClean="0"/>
              <a:t>Chapeland</a:t>
            </a:r>
            <a:r>
              <a:rPr lang="en-US" sz="1400" dirty="0" smtClean="0"/>
              <a:t>, F. Cliff, P. Hristov, T. Kollegger, </a:t>
            </a:r>
            <a:r>
              <a:rPr lang="en-GB" sz="1400" dirty="0" smtClean="0"/>
              <a:t>M. Krzewicki, </a:t>
            </a:r>
            <a:r>
              <a:rPr lang="en-US" sz="1400" dirty="0" smtClean="0"/>
              <a:t>K. Read, J. Thaeder, B. </a:t>
            </a:r>
            <a:r>
              <a:rPr lang="en-US" sz="1400" dirty="0"/>
              <a:t>von </a:t>
            </a:r>
            <a:r>
              <a:rPr lang="en-US" sz="1400" dirty="0" smtClean="0"/>
              <a:t>Haller, P. </a:t>
            </a:r>
            <a:r>
              <a:rPr lang="en-US" sz="1400" dirty="0"/>
              <a:t>Vande Vyvre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400" dirty="0"/>
              <a:t>Physics requirement chapter: Andrea Dainese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400" dirty="0" smtClean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Content Placeholder 2"/>
          <p:cNvSpPr>
            <a:spLocks noGrp="1"/>
          </p:cNvSpPr>
          <p:nvPr>
            <p:ph sz="quarter" idx="10"/>
          </p:nvPr>
        </p:nvSpPr>
        <p:spPr>
          <a:xfrm>
            <a:off x="634258" y="1038582"/>
            <a:ext cx="7211534" cy="399656"/>
          </a:xfrm>
        </p:spPr>
        <p:txBody>
          <a:bodyPr/>
          <a:lstStyle/>
          <a:p>
            <a:r>
              <a:rPr lang="en-GB" dirty="0" smtClean="0"/>
              <a:t>Project Organization</a:t>
            </a:r>
            <a:endParaRPr lang="en-GB" dirty="0"/>
          </a:p>
        </p:txBody>
      </p:sp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7015" y="149318"/>
            <a:ext cx="1195716" cy="160668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3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0279" y="2085391"/>
            <a:ext cx="1229188" cy="17363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0" name="Right Arrow 19"/>
          <p:cNvSpPr/>
          <p:nvPr/>
        </p:nvSpPr>
        <p:spPr>
          <a:xfrm rot="5400000">
            <a:off x="6658859" y="1858491"/>
            <a:ext cx="252028" cy="144016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6189031" y="5037719"/>
            <a:ext cx="1191684" cy="1736335"/>
          </a:xfrm>
          <a:prstGeom prst="rect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O</a:t>
            </a:r>
            <a:r>
              <a:rPr kumimoji="0" lang="en-US" sz="1600" b="0" i="0" u="none" strike="noStrike" kern="0" cap="none" spc="0" normalizeH="0" baseline="3000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2</a:t>
            </a: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Technical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Design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latin typeface="Century Gothic"/>
                <a:ea typeface="+mn-ea"/>
                <a:cs typeface="+mn-cs"/>
              </a:rPr>
              <a:t>Report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2" name="Right Arrow 21"/>
          <p:cNvSpPr/>
          <p:nvPr/>
        </p:nvSpPr>
        <p:spPr>
          <a:xfrm rot="5400000">
            <a:off x="6590832" y="3918621"/>
            <a:ext cx="388083" cy="144016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3" name="Right Arrow 22"/>
          <p:cNvSpPr/>
          <p:nvPr/>
        </p:nvSpPr>
        <p:spPr>
          <a:xfrm rot="8161037">
            <a:off x="6205800" y="3916603"/>
            <a:ext cx="405434" cy="148053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4" name="Right Arrow 23"/>
          <p:cNvSpPr/>
          <p:nvPr/>
        </p:nvSpPr>
        <p:spPr>
          <a:xfrm rot="2654176">
            <a:off x="6963773" y="3917019"/>
            <a:ext cx="405434" cy="148053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5" name="Right Arrow 24"/>
          <p:cNvSpPr/>
          <p:nvPr/>
        </p:nvSpPr>
        <p:spPr>
          <a:xfrm rot="8161037">
            <a:off x="6962031" y="4760800"/>
            <a:ext cx="405434" cy="148053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6" name="Right Arrow 25"/>
          <p:cNvSpPr/>
          <p:nvPr/>
        </p:nvSpPr>
        <p:spPr>
          <a:xfrm rot="2654176">
            <a:off x="6213142" y="4760384"/>
            <a:ext cx="405434" cy="148053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7" name="Right Arrow 26"/>
          <p:cNvSpPr/>
          <p:nvPr/>
        </p:nvSpPr>
        <p:spPr>
          <a:xfrm rot="5400000">
            <a:off x="6590832" y="4756731"/>
            <a:ext cx="388082" cy="156194"/>
          </a:xfrm>
          <a:prstGeom prst="rightArrow">
            <a:avLst/>
          </a:prstGeom>
          <a:solidFill>
            <a:srgbClr val="4F81BD"/>
          </a:solidFill>
          <a:ln w="25400" cap="flat" cmpd="sng" algn="ctr">
            <a:solidFill>
              <a:srgbClr val="4F81BD">
                <a:shade val="50000"/>
              </a:srgbClr>
            </a:solidFill>
            <a:prstDash val="solid"/>
          </a:ln>
          <a:effectLst/>
        </p:spPr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GB" sz="1800" b="0" i="0" u="none" strike="noStrike" kern="0" cap="none" spc="0" normalizeH="0" baseline="0" noProof="0" smtClean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entury Gothic"/>
              <a:ea typeface="+mn-ea"/>
              <a:cs typeface="+mn-cs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6274345" y="4257882"/>
            <a:ext cx="100380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 defTabSz="914400"/>
            <a:r>
              <a:rPr lang="en-GB" sz="1400" dirty="0"/>
              <a:t>O</a:t>
            </a:r>
            <a:r>
              <a:rPr lang="en-GB" sz="1400" baseline="30000" dirty="0"/>
              <a:t>2 </a:t>
            </a:r>
            <a:r>
              <a:rPr lang="en-US" sz="1400" dirty="0" smtClean="0">
                <a:solidFill>
                  <a:prstClr val="black"/>
                </a:solidFill>
              </a:rPr>
              <a:t> CWGs</a:t>
            </a:r>
            <a:endParaRPr lang="en-GB" sz="1400" dirty="0">
              <a:solidFill>
                <a:prstClr val="black"/>
              </a:solidFill>
            </a:endParaRPr>
          </a:p>
        </p:txBody>
      </p:sp>
      <p:sp>
        <p:nvSpPr>
          <p:cNvPr id="3" name="Right Brace 2"/>
          <p:cNvSpPr/>
          <p:nvPr/>
        </p:nvSpPr>
        <p:spPr>
          <a:xfrm>
            <a:off x="4805916" y="1809582"/>
            <a:ext cx="1112284" cy="3740613"/>
          </a:xfrm>
          <a:prstGeom prst="rightBrace">
            <a:avLst>
              <a:gd name="adj1" fmla="val 8333"/>
              <a:gd name="adj2" fmla="val 69622"/>
            </a:avLst>
          </a:prstGeom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29" name="Picture 2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920596" y="1332302"/>
            <a:ext cx="975573" cy="16524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12242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4257" y="660257"/>
            <a:ext cx="7211567" cy="612409"/>
          </a:xfrm>
        </p:spPr>
        <p:txBody>
          <a:bodyPr/>
          <a:lstStyle/>
          <a:p>
            <a:r>
              <a:rPr lang="en-US" dirty="0" smtClean="0"/>
              <a:t>Hardware Architecture</a:t>
            </a:r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4"/>
          </p:nvPr>
        </p:nvSpPr>
        <p:spPr>
          <a:xfrm>
            <a:off x="8511168" y="6612948"/>
            <a:ext cx="484382" cy="251027"/>
          </a:xfrm>
        </p:spPr>
        <p:txBody>
          <a:bodyPr/>
          <a:lstStyle/>
          <a:p>
            <a:fld id="{2066355A-084C-D24E-9AD2-7E4FC41EA627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983108" y="1412776"/>
            <a:ext cx="10454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2 x 10 or 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40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6" name="Straight Connector 5"/>
          <p:cNvCxnSpPr/>
          <p:nvPr/>
        </p:nvCxnSpPr>
        <p:spPr bwMode="auto">
          <a:xfrm flipH="1">
            <a:off x="4447366" y="1322376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7" name="Straight Arrow Connector 6"/>
          <p:cNvCxnSpPr>
            <a:stCxn id="16" idx="3"/>
            <a:endCxn id="8" idx="3"/>
          </p:cNvCxnSpPr>
          <p:nvPr/>
        </p:nvCxnSpPr>
        <p:spPr bwMode="auto">
          <a:xfrm>
            <a:off x="1976250" y="1407846"/>
            <a:ext cx="1083651" cy="755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Rectangle 7"/>
          <p:cNvSpPr>
            <a:spLocks noChangeArrowheads="1"/>
          </p:cNvSpPr>
          <p:nvPr/>
        </p:nvSpPr>
        <p:spPr bwMode="auto">
          <a:xfrm flipH="1">
            <a:off x="3059901" y="1224845"/>
            <a:ext cx="978864" cy="381102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9" name="Straight Connector 8"/>
          <p:cNvCxnSpPr/>
          <p:nvPr/>
        </p:nvCxnSpPr>
        <p:spPr bwMode="auto">
          <a:xfrm flipH="1">
            <a:off x="2439577" y="1315502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" name="TextBox 9"/>
          <p:cNvSpPr txBox="1"/>
          <p:nvPr/>
        </p:nvSpPr>
        <p:spPr>
          <a:xfrm>
            <a:off x="2032258" y="2065385"/>
            <a:ext cx="96212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10 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1" name="Straight Arrow Connector 10"/>
          <p:cNvCxnSpPr>
            <a:stCxn id="8" idx="1"/>
            <a:endCxn id="82" idx="1"/>
          </p:cNvCxnSpPr>
          <p:nvPr/>
        </p:nvCxnSpPr>
        <p:spPr bwMode="auto">
          <a:xfrm>
            <a:off x="4038765" y="1415396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2" name="Rectangle 11"/>
          <p:cNvSpPr>
            <a:spLocks noChangeArrowheads="1"/>
          </p:cNvSpPr>
          <p:nvPr/>
        </p:nvSpPr>
        <p:spPr bwMode="auto">
          <a:xfrm flipH="1">
            <a:off x="3059901" y="2472768"/>
            <a:ext cx="978864" cy="402456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3" name="Straight Arrow Connector 12"/>
          <p:cNvCxnSpPr>
            <a:stCxn id="12" idx="1"/>
            <a:endCxn id="84" idx="1"/>
          </p:cNvCxnSpPr>
          <p:nvPr/>
        </p:nvCxnSpPr>
        <p:spPr bwMode="auto">
          <a:xfrm>
            <a:off x="4038765" y="2673996"/>
            <a:ext cx="885104" cy="38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4" name="Rectangle 13"/>
          <p:cNvSpPr>
            <a:spLocks noChangeArrowheads="1"/>
          </p:cNvSpPr>
          <p:nvPr/>
        </p:nvSpPr>
        <p:spPr bwMode="auto">
          <a:xfrm flipH="1">
            <a:off x="3059901" y="4993776"/>
            <a:ext cx="978864" cy="39484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5" name="Straight Arrow Connector 14"/>
          <p:cNvCxnSpPr>
            <a:stCxn id="14" idx="1"/>
            <a:endCxn id="85" idx="1"/>
          </p:cNvCxnSpPr>
          <p:nvPr/>
        </p:nvCxnSpPr>
        <p:spPr bwMode="auto">
          <a:xfrm>
            <a:off x="4038765" y="5191196"/>
            <a:ext cx="885104" cy="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16" name="Rectangle 6"/>
          <p:cNvSpPr>
            <a:spLocks noChangeArrowheads="1"/>
          </p:cNvSpPr>
          <p:nvPr/>
        </p:nvSpPr>
        <p:spPr bwMode="auto">
          <a:xfrm>
            <a:off x="696090" y="1209745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ITS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7" name="Rectangle 6"/>
          <p:cNvSpPr>
            <a:spLocks noChangeArrowheads="1"/>
          </p:cNvSpPr>
          <p:nvPr/>
        </p:nvSpPr>
        <p:spPr bwMode="auto">
          <a:xfrm>
            <a:off x="696090" y="2479022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TRD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18" name="Rectangle 6"/>
          <p:cNvSpPr>
            <a:spLocks noChangeArrowheads="1"/>
          </p:cNvSpPr>
          <p:nvPr/>
        </p:nvSpPr>
        <p:spPr bwMode="auto">
          <a:xfrm>
            <a:off x="696090" y="4992414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Muon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19" name="Straight Arrow Connector 18"/>
          <p:cNvCxnSpPr>
            <a:stCxn id="17" idx="3"/>
            <a:endCxn id="12" idx="3"/>
          </p:cNvCxnSpPr>
          <p:nvPr/>
        </p:nvCxnSpPr>
        <p:spPr bwMode="auto">
          <a:xfrm flipV="1">
            <a:off x="1976250" y="2673996"/>
            <a:ext cx="1083651" cy="31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20" name="Straight Arrow Connector 19"/>
          <p:cNvCxnSpPr>
            <a:stCxn id="18" idx="3"/>
            <a:endCxn id="14" idx="3"/>
          </p:cNvCxnSpPr>
          <p:nvPr/>
        </p:nvCxnSpPr>
        <p:spPr bwMode="auto">
          <a:xfrm>
            <a:off x="1976250" y="5190515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1" name="Rectangle 20"/>
          <p:cNvSpPr>
            <a:spLocks noChangeArrowheads="1"/>
          </p:cNvSpPr>
          <p:nvPr/>
        </p:nvSpPr>
        <p:spPr bwMode="auto">
          <a:xfrm flipH="1">
            <a:off x="696090" y="5608453"/>
            <a:ext cx="1280160" cy="378192"/>
          </a:xfrm>
          <a:prstGeom prst="rect">
            <a:avLst/>
          </a:prstGeom>
          <a:solidFill>
            <a:srgbClr val="FFCC66"/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FTP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3672" y="5326576"/>
            <a:ext cx="4122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L0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L1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23" name="Rectangle 22"/>
          <p:cNvSpPr>
            <a:spLocks noChangeArrowheads="1"/>
          </p:cNvSpPr>
          <p:nvPr/>
        </p:nvSpPr>
        <p:spPr bwMode="auto">
          <a:xfrm flipH="1">
            <a:off x="3050687" y="3090589"/>
            <a:ext cx="988078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4" name="Straight Arrow Connector 23"/>
          <p:cNvCxnSpPr>
            <a:stCxn id="23" idx="1"/>
            <a:endCxn id="86" idx="1"/>
          </p:cNvCxnSpPr>
          <p:nvPr/>
        </p:nvCxnSpPr>
        <p:spPr bwMode="auto">
          <a:xfrm>
            <a:off x="4038765" y="3303296"/>
            <a:ext cx="880497" cy="700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5" name="Rectangle 6"/>
          <p:cNvSpPr>
            <a:spLocks noChangeArrowheads="1"/>
          </p:cNvSpPr>
          <p:nvPr/>
        </p:nvSpPr>
        <p:spPr bwMode="auto">
          <a:xfrm>
            <a:off x="691483" y="3111521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EMC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6" name="Straight Arrow Connector 25"/>
          <p:cNvCxnSpPr>
            <a:stCxn id="25" idx="3"/>
            <a:endCxn id="23" idx="3"/>
          </p:cNvCxnSpPr>
          <p:nvPr/>
        </p:nvCxnSpPr>
        <p:spPr bwMode="auto">
          <a:xfrm flipV="1">
            <a:off x="1971643" y="3303296"/>
            <a:ext cx="1079044" cy="6326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7" name="Rectangle 26"/>
          <p:cNvSpPr>
            <a:spLocks noChangeArrowheads="1"/>
          </p:cNvSpPr>
          <p:nvPr/>
        </p:nvSpPr>
        <p:spPr bwMode="auto">
          <a:xfrm flipH="1">
            <a:off x="3049743" y="1852896"/>
            <a:ext cx="989022" cy="383600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28" name="Straight Arrow Connector 27"/>
          <p:cNvCxnSpPr>
            <a:stCxn id="27" idx="1"/>
            <a:endCxn id="87" idx="1"/>
          </p:cNvCxnSpPr>
          <p:nvPr/>
        </p:nvCxnSpPr>
        <p:spPr bwMode="auto">
          <a:xfrm>
            <a:off x="4038765" y="2044696"/>
            <a:ext cx="880025" cy="130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29" name="Rectangle 6"/>
          <p:cNvSpPr>
            <a:spLocks noChangeArrowheads="1"/>
          </p:cNvSpPr>
          <p:nvPr/>
        </p:nvSpPr>
        <p:spPr bwMode="auto">
          <a:xfrm>
            <a:off x="691011" y="1840294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TPC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0" name="Straight Arrow Connector 29"/>
          <p:cNvCxnSpPr>
            <a:stCxn id="29" idx="3"/>
            <a:endCxn id="27" idx="3"/>
          </p:cNvCxnSpPr>
          <p:nvPr/>
        </p:nvCxnSpPr>
        <p:spPr bwMode="auto">
          <a:xfrm>
            <a:off x="1971171" y="2038395"/>
            <a:ext cx="1078572" cy="630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1" name="Rectangle 30"/>
          <p:cNvSpPr>
            <a:spLocks noChangeArrowheads="1"/>
          </p:cNvSpPr>
          <p:nvPr/>
        </p:nvSpPr>
        <p:spPr bwMode="auto">
          <a:xfrm flipH="1">
            <a:off x="3059901" y="5621082"/>
            <a:ext cx="978864" cy="42541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2" name="Straight Arrow Connector 31"/>
          <p:cNvCxnSpPr>
            <a:stCxn id="31" idx="1"/>
            <a:endCxn id="88" idx="1"/>
          </p:cNvCxnSpPr>
          <p:nvPr/>
        </p:nvCxnSpPr>
        <p:spPr bwMode="auto">
          <a:xfrm flipV="1">
            <a:off x="4038765" y="5829605"/>
            <a:ext cx="885104" cy="418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33" name="Straight Arrow Connector 32"/>
          <p:cNvCxnSpPr>
            <a:endCxn id="31" idx="3"/>
          </p:cNvCxnSpPr>
          <p:nvPr/>
        </p:nvCxnSpPr>
        <p:spPr bwMode="auto">
          <a:xfrm>
            <a:off x="1976250" y="5833108"/>
            <a:ext cx="1083651" cy="68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4" name="Rectangle 33"/>
          <p:cNvSpPr>
            <a:spLocks noChangeArrowheads="1"/>
          </p:cNvSpPr>
          <p:nvPr/>
        </p:nvSpPr>
        <p:spPr bwMode="auto">
          <a:xfrm flipH="1">
            <a:off x="3029421" y="4366009"/>
            <a:ext cx="1009344" cy="39177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5" name="Straight Arrow Connector 34"/>
          <p:cNvCxnSpPr>
            <a:stCxn id="34" idx="1"/>
            <a:endCxn id="89" idx="1"/>
          </p:cNvCxnSpPr>
          <p:nvPr/>
        </p:nvCxnSpPr>
        <p:spPr bwMode="auto">
          <a:xfrm flipV="1">
            <a:off x="4038765" y="4560363"/>
            <a:ext cx="886694" cy="1533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6" name="Rectangle 6"/>
          <p:cNvSpPr>
            <a:spLocks noChangeArrowheads="1"/>
          </p:cNvSpPr>
          <p:nvPr/>
        </p:nvSpPr>
        <p:spPr bwMode="auto">
          <a:xfrm>
            <a:off x="680850" y="4361581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TOF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7" name="Straight Arrow Connector 36"/>
          <p:cNvCxnSpPr>
            <a:stCxn id="36" idx="3"/>
            <a:endCxn id="34" idx="3"/>
          </p:cNvCxnSpPr>
          <p:nvPr/>
        </p:nvCxnSpPr>
        <p:spPr bwMode="auto">
          <a:xfrm>
            <a:off x="1961010" y="4559682"/>
            <a:ext cx="1068411" cy="2214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38" name="Rectangle 37"/>
          <p:cNvSpPr>
            <a:spLocks noChangeArrowheads="1"/>
          </p:cNvSpPr>
          <p:nvPr/>
        </p:nvSpPr>
        <p:spPr bwMode="auto">
          <a:xfrm flipH="1">
            <a:off x="3029421" y="3736544"/>
            <a:ext cx="1009344" cy="392104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FLP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39" name="Straight Arrow Connector 38"/>
          <p:cNvCxnSpPr>
            <a:stCxn id="38" idx="1"/>
            <a:endCxn id="90" idx="1"/>
          </p:cNvCxnSpPr>
          <p:nvPr/>
        </p:nvCxnSpPr>
        <p:spPr bwMode="auto">
          <a:xfrm>
            <a:off x="4038765" y="3932596"/>
            <a:ext cx="886694" cy="157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40" name="Rectangle 6"/>
          <p:cNvSpPr>
            <a:spLocks noChangeArrowheads="1"/>
          </p:cNvSpPr>
          <p:nvPr/>
        </p:nvSpPr>
        <p:spPr bwMode="auto">
          <a:xfrm>
            <a:off x="680850" y="3732446"/>
            <a:ext cx="1280160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7620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PHO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41" name="Straight Arrow Connector 40"/>
          <p:cNvCxnSpPr>
            <a:stCxn id="40" idx="3"/>
            <a:endCxn id="38" idx="3"/>
          </p:cNvCxnSpPr>
          <p:nvPr/>
        </p:nvCxnSpPr>
        <p:spPr bwMode="auto">
          <a:xfrm>
            <a:off x="1961010" y="3930547"/>
            <a:ext cx="1068411" cy="204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42" name="Straight Arrow Connector 41"/>
          <p:cNvCxnSpPr/>
          <p:nvPr/>
        </p:nvCxnSpPr>
        <p:spPr bwMode="auto">
          <a:xfrm>
            <a:off x="909450" y="5970296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43" name="Straight Arrow Connector 42"/>
          <p:cNvCxnSpPr/>
          <p:nvPr/>
        </p:nvCxnSpPr>
        <p:spPr bwMode="auto">
          <a:xfrm>
            <a:off x="1138050" y="5970296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44" name="Straight Arrow Connector 43"/>
          <p:cNvCxnSpPr/>
          <p:nvPr/>
        </p:nvCxnSpPr>
        <p:spPr bwMode="auto">
          <a:xfrm>
            <a:off x="1366650" y="5970296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45" name="Straight Arrow Connector 44"/>
          <p:cNvCxnSpPr/>
          <p:nvPr/>
        </p:nvCxnSpPr>
        <p:spPr bwMode="auto">
          <a:xfrm>
            <a:off x="1823850" y="5970296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cxnSp>
        <p:nvCxnSpPr>
          <p:cNvPr id="46" name="Straight Arrow Connector 45"/>
          <p:cNvCxnSpPr/>
          <p:nvPr/>
        </p:nvCxnSpPr>
        <p:spPr bwMode="auto">
          <a:xfrm>
            <a:off x="1595250" y="5970296"/>
            <a:ext cx="0" cy="279319"/>
          </a:xfrm>
          <a:prstGeom prst="straightConnector1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arrow" w="med" len="med"/>
            <a:tailEnd type="none" w="med" len="med"/>
          </a:ln>
          <a:effectLst/>
        </p:spPr>
      </p:cxnSp>
      <p:sp>
        <p:nvSpPr>
          <p:cNvPr id="47" name="Rectangle 6"/>
          <p:cNvSpPr>
            <a:spLocks noChangeArrowheads="1"/>
          </p:cNvSpPr>
          <p:nvPr/>
        </p:nvSpPr>
        <p:spPr bwMode="auto">
          <a:xfrm>
            <a:off x="488164" y="6216746"/>
            <a:ext cx="1716686" cy="396202"/>
          </a:xfrm>
          <a:prstGeom prst="rect">
            <a:avLst/>
          </a:prstGeom>
          <a:solidFill>
            <a:srgbClr val="618FFD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46038" tIns="46038" rIns="46038" bIns="46038" anchor="ctr" anchorCtr="1"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Trigger Detectors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1755939" y="1512071"/>
            <a:ext cx="150073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25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00 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DDL3</a:t>
            </a: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s</a:t>
            </a:r>
            <a:b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</a:b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in total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sp>
        <p:nvSpPr>
          <p:cNvPr id="49" name="TextBox 48"/>
          <p:cNvSpPr txBox="1"/>
          <p:nvPr/>
        </p:nvSpPr>
        <p:spPr>
          <a:xfrm>
            <a:off x="2434752" y="6120709"/>
            <a:ext cx="221406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FLPs</a:t>
            </a:r>
            <a:endParaRPr lang="fr-FR" sz="1600" kern="0" dirty="0">
              <a:solidFill>
                <a:sysClr val="windowText" lastClr="000000"/>
              </a:solidFill>
              <a:latin typeface="Arial" pitchFamily="34" charset="0"/>
              <a:cs typeface="Arial" pitchFamily="34" charset="0"/>
            </a:endParaRPr>
          </a:p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First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Level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Processors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0" name="Elbow Connector 35"/>
          <p:cNvCxnSpPr>
            <a:stCxn id="21" idx="3"/>
            <a:endCxn id="16" idx="1"/>
          </p:cNvCxnSpPr>
          <p:nvPr/>
        </p:nvCxnSpPr>
        <p:spPr bwMode="auto">
          <a:xfrm rot="10800000">
            <a:off x="696090" y="1407847"/>
            <a:ext cx="12700" cy="4389703"/>
          </a:xfrm>
          <a:prstGeom prst="bentConnector3">
            <a:avLst>
              <a:gd name="adj1" fmla="val 2473709"/>
            </a:avLst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1" name="Straight Arrow Connector 50"/>
          <p:cNvCxnSpPr>
            <a:endCxn id="29" idx="1"/>
          </p:cNvCxnSpPr>
          <p:nvPr/>
        </p:nvCxnSpPr>
        <p:spPr>
          <a:xfrm>
            <a:off x="394778" y="2038395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/>
          <p:cNvCxnSpPr/>
          <p:nvPr/>
        </p:nvCxnSpPr>
        <p:spPr>
          <a:xfrm>
            <a:off x="397797" y="2674948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3" name="Straight Arrow Connector 52"/>
          <p:cNvCxnSpPr/>
          <p:nvPr/>
        </p:nvCxnSpPr>
        <p:spPr>
          <a:xfrm>
            <a:off x="389168" y="3310878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4" name="Straight Arrow Connector 53"/>
          <p:cNvCxnSpPr/>
          <p:nvPr/>
        </p:nvCxnSpPr>
        <p:spPr>
          <a:xfrm>
            <a:off x="394778" y="3937432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/>
          <p:cNvCxnSpPr/>
          <p:nvPr/>
        </p:nvCxnSpPr>
        <p:spPr>
          <a:xfrm>
            <a:off x="394778" y="4574284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Straight Arrow Connector 55"/>
          <p:cNvCxnSpPr/>
          <p:nvPr/>
        </p:nvCxnSpPr>
        <p:spPr>
          <a:xfrm>
            <a:off x="394778" y="5184008"/>
            <a:ext cx="296233" cy="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7" name="Straight Arrow Connector 56"/>
          <p:cNvCxnSpPr>
            <a:stCxn id="91" idx="3"/>
            <a:endCxn id="60" idx="3"/>
          </p:cNvCxnSpPr>
          <p:nvPr/>
        </p:nvCxnSpPr>
        <p:spPr bwMode="auto">
          <a:xfrm>
            <a:off x="5830644" y="2071467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58" name="Straight Connector 57"/>
          <p:cNvCxnSpPr/>
          <p:nvPr/>
        </p:nvCxnSpPr>
        <p:spPr bwMode="auto">
          <a:xfrm flipH="1">
            <a:off x="5920288" y="2012734"/>
            <a:ext cx="72643" cy="127888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59" name="Rectangle 58"/>
          <p:cNvSpPr>
            <a:spLocks noChangeArrowheads="1"/>
          </p:cNvSpPr>
          <p:nvPr/>
        </p:nvSpPr>
        <p:spPr bwMode="auto">
          <a:xfrm flipH="1">
            <a:off x="6151394" y="3055973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sp>
        <p:nvSpPr>
          <p:cNvPr id="60" name="Rectangle 59"/>
          <p:cNvSpPr>
            <a:spLocks noChangeArrowheads="1"/>
          </p:cNvSpPr>
          <p:nvPr/>
        </p:nvSpPr>
        <p:spPr bwMode="auto">
          <a:xfrm flipH="1">
            <a:off x="6151394" y="1953866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1" name="Straight Arrow Connector 60"/>
          <p:cNvCxnSpPr>
            <a:stCxn id="73" idx="3"/>
            <a:endCxn id="62" idx="2"/>
          </p:cNvCxnSpPr>
          <p:nvPr/>
        </p:nvCxnSpPr>
        <p:spPr bwMode="auto">
          <a:xfrm>
            <a:off x="7908311" y="3266173"/>
            <a:ext cx="222065" cy="406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2" name="Flowchart: Magnetic Disk 61"/>
          <p:cNvSpPr/>
          <p:nvPr/>
        </p:nvSpPr>
        <p:spPr bwMode="auto">
          <a:xfrm>
            <a:off x="8130376" y="2972996"/>
            <a:ext cx="793488" cy="594491"/>
          </a:xfrm>
          <a:prstGeom prst="flowChartMagneticDisk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rtlCol="0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Storage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3" name="Straight Arrow Connector 62"/>
          <p:cNvCxnSpPr>
            <a:stCxn id="74" idx="3"/>
            <a:endCxn id="64" idx="2"/>
          </p:cNvCxnSpPr>
          <p:nvPr/>
        </p:nvCxnSpPr>
        <p:spPr bwMode="auto">
          <a:xfrm flipV="1">
            <a:off x="7908311" y="4177666"/>
            <a:ext cx="222065" cy="406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64" name="Flowchart: Magnetic Disk 63"/>
          <p:cNvSpPr/>
          <p:nvPr/>
        </p:nvSpPr>
        <p:spPr bwMode="auto">
          <a:xfrm>
            <a:off x="8130376" y="3869142"/>
            <a:ext cx="793488" cy="617049"/>
          </a:xfrm>
          <a:prstGeom prst="flowChartMagneticDisk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rtlCol="0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Data</a:t>
            </a:r>
            <a:b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</a:b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Storage</a:t>
            </a:r>
            <a:endParaRPr kumimoji="0" lang="en-GB" sz="1600" b="0" i="0" u="none" strike="noStrike" kern="0" cap="none" spc="0" normalizeH="0" baseline="0" noProof="0" dirty="0" smtClean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5" name="Straight Arrow Connector 64"/>
          <p:cNvCxnSpPr>
            <a:stCxn id="60" idx="1"/>
            <a:endCxn id="76" idx="1"/>
          </p:cNvCxnSpPr>
          <p:nvPr/>
        </p:nvCxnSpPr>
        <p:spPr bwMode="auto">
          <a:xfrm>
            <a:off x="6848588" y="2074225"/>
            <a:ext cx="307576" cy="6759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6" name="Straight Arrow Connector 65"/>
          <p:cNvCxnSpPr>
            <a:stCxn id="59" idx="1"/>
            <a:endCxn id="75" idx="1"/>
          </p:cNvCxnSpPr>
          <p:nvPr/>
        </p:nvCxnSpPr>
        <p:spPr bwMode="auto">
          <a:xfrm flipV="1">
            <a:off x="6848588" y="3175373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67" name="Straight Arrow Connector 66"/>
          <p:cNvCxnSpPr>
            <a:stCxn id="93" idx="3"/>
            <a:endCxn id="70" idx="3"/>
          </p:cNvCxnSpPr>
          <p:nvPr/>
        </p:nvCxnSpPr>
        <p:spPr bwMode="auto">
          <a:xfrm>
            <a:off x="5828255" y="4272250"/>
            <a:ext cx="320750" cy="2758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68" name="Rectangle 67"/>
          <p:cNvSpPr>
            <a:spLocks noChangeArrowheads="1"/>
          </p:cNvSpPr>
          <p:nvPr/>
        </p:nvSpPr>
        <p:spPr bwMode="auto">
          <a:xfrm flipH="1">
            <a:off x="6149005" y="5263410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cxnSp>
        <p:nvCxnSpPr>
          <p:cNvPr id="69" name="Straight Arrow Connector 68"/>
          <p:cNvCxnSpPr>
            <a:stCxn id="94" idx="3"/>
            <a:endCxn id="68" idx="3"/>
          </p:cNvCxnSpPr>
          <p:nvPr/>
        </p:nvCxnSpPr>
        <p:spPr bwMode="auto">
          <a:xfrm flipV="1">
            <a:off x="5830057" y="5383769"/>
            <a:ext cx="318948" cy="3327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70" name="Rectangle 69"/>
          <p:cNvSpPr>
            <a:spLocks noChangeArrowheads="1"/>
          </p:cNvSpPr>
          <p:nvPr/>
        </p:nvSpPr>
        <p:spPr bwMode="auto">
          <a:xfrm flipH="1">
            <a:off x="6149005" y="4154648"/>
            <a:ext cx="697194" cy="240719"/>
          </a:xfrm>
          <a:prstGeom prst="rect">
            <a:avLst/>
          </a:prstGeom>
          <a:solidFill>
            <a:srgbClr val="00AE00">
              <a:lumMod val="60000"/>
              <a:lumOff val="40000"/>
            </a:srgbClr>
          </a:solidFill>
          <a:ln>
            <a:noFill/>
            <a:headEnd/>
            <a:tailEnd/>
          </a:ln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p:spPr>
        <p:txBody>
          <a:bodyPr wrap="none" lIns="182562" tIns="46038" rIns="182562" bIns="46038" anchor="ctr" anchorCtr="1"/>
          <a:lstStyle/>
          <a:p>
            <a:pPr marL="0" marR="0" lvl="0" indent="0" algn="ctr" defTabSz="762000" eaLnBrk="0" fontAlgn="base" latinLnBrk="0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rgbClr val="FC0128"/>
              </a:buClr>
              <a:buSzPct val="70000"/>
              <a:buFont typeface="Wingdings" pitchFamily="2" charset="2"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rPr>
              <a:t>EPN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/>
              <a:ea typeface="+mn-ea"/>
              <a:cs typeface="+mn-cs"/>
            </a:endParaRPr>
          </a:p>
        </p:txBody>
      </p:sp>
      <p:grpSp>
        <p:nvGrpSpPr>
          <p:cNvPr id="71" name="Group 70"/>
          <p:cNvGrpSpPr/>
          <p:nvPr/>
        </p:nvGrpSpPr>
        <p:grpSpPr>
          <a:xfrm>
            <a:off x="7153776" y="1140728"/>
            <a:ext cx="758277" cy="5210568"/>
            <a:chOff x="7082526" y="1021978"/>
            <a:chExt cx="758277" cy="5210568"/>
          </a:xfrm>
        </p:grpSpPr>
        <p:sp>
          <p:nvSpPr>
            <p:cNvPr id="72" name="Rounded Rectangle 71"/>
            <p:cNvSpPr/>
            <p:nvPr/>
          </p:nvSpPr>
          <p:spPr bwMode="auto">
            <a:xfrm>
              <a:off x="7088194" y="1021978"/>
              <a:ext cx="752609" cy="5210568"/>
            </a:xfrm>
            <a:prstGeom prst="roundRect">
              <a:avLst/>
            </a:prstGeom>
            <a:solidFill>
              <a:srgbClr val="00AE00">
                <a:lumMod val="60000"/>
                <a:lumOff val="40000"/>
              </a:srgbClr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182562" tIns="46038" rIns="182562" bIns="46038" rtlCol="0" anchor="ctr" anchorCtr="1"/>
            <a:lstStyle/>
            <a:p>
              <a:pPr marL="0" marR="0" lvl="0" indent="0" algn="ctr" defTabSz="7620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Storage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7620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Network</a:t>
              </a:r>
            </a:p>
          </p:txBody>
        </p:sp>
        <p:sp>
          <p:nvSpPr>
            <p:cNvPr id="73" name="Rectangle 72"/>
            <p:cNvSpPr/>
            <p:nvPr/>
          </p:nvSpPr>
          <p:spPr bwMode="auto">
            <a:xfrm>
              <a:off x="7575608" y="3055866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4" name="Rectangle 73"/>
            <p:cNvSpPr/>
            <p:nvPr/>
          </p:nvSpPr>
          <p:spPr bwMode="auto">
            <a:xfrm>
              <a:off x="7575608" y="3971429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5" name="Rectangle 74"/>
            <p:cNvSpPr/>
            <p:nvPr/>
          </p:nvSpPr>
          <p:spPr bwMode="auto">
            <a:xfrm>
              <a:off x="7091607" y="2965066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6" name="Rectangle 75"/>
            <p:cNvSpPr/>
            <p:nvPr/>
          </p:nvSpPr>
          <p:spPr bwMode="auto">
            <a:xfrm>
              <a:off x="7084914" y="1870678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7" name="Rectangle 76"/>
            <p:cNvSpPr/>
            <p:nvPr/>
          </p:nvSpPr>
          <p:spPr bwMode="auto">
            <a:xfrm>
              <a:off x="7089218" y="5172504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78" name="Rectangle 77"/>
            <p:cNvSpPr/>
            <p:nvPr/>
          </p:nvSpPr>
          <p:spPr bwMode="auto">
            <a:xfrm>
              <a:off x="7082526" y="4071177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79" name="Straight Arrow Connector 78"/>
          <p:cNvCxnSpPr>
            <a:stCxn id="70" idx="1"/>
            <a:endCxn id="78" idx="1"/>
          </p:cNvCxnSpPr>
          <p:nvPr/>
        </p:nvCxnSpPr>
        <p:spPr bwMode="auto">
          <a:xfrm>
            <a:off x="6846199" y="4275008"/>
            <a:ext cx="307576" cy="6475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cxnSp>
        <p:nvCxnSpPr>
          <p:cNvPr id="80" name="Straight Arrow Connector 79"/>
          <p:cNvCxnSpPr>
            <a:stCxn id="68" idx="1"/>
            <a:endCxn id="77" idx="1"/>
          </p:cNvCxnSpPr>
          <p:nvPr/>
        </p:nvCxnSpPr>
        <p:spPr bwMode="auto">
          <a:xfrm flipV="1">
            <a:off x="6846199" y="5382810"/>
            <a:ext cx="314269" cy="960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grpSp>
        <p:nvGrpSpPr>
          <p:cNvPr id="81" name="Group 80"/>
          <p:cNvGrpSpPr/>
          <p:nvPr/>
        </p:nvGrpSpPr>
        <p:grpSpPr>
          <a:xfrm>
            <a:off x="4918790" y="1140728"/>
            <a:ext cx="911854" cy="5210568"/>
            <a:chOff x="4847540" y="1021978"/>
            <a:chExt cx="911854" cy="5210568"/>
          </a:xfrm>
        </p:grpSpPr>
        <p:sp>
          <p:nvSpPr>
            <p:cNvPr id="82" name="Rectangle 81"/>
            <p:cNvSpPr/>
            <p:nvPr/>
          </p:nvSpPr>
          <p:spPr bwMode="auto">
            <a:xfrm>
              <a:off x="4852619" y="11823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3" name="Rounded Rectangle 82"/>
            <p:cNvSpPr/>
            <p:nvPr/>
          </p:nvSpPr>
          <p:spPr bwMode="auto">
            <a:xfrm>
              <a:off x="4852319" y="1021978"/>
              <a:ext cx="900781" cy="5210568"/>
            </a:xfrm>
            <a:prstGeom prst="roundRect">
              <a:avLst/>
            </a:prstGeom>
            <a:solidFill>
              <a:srgbClr val="00AE00">
                <a:lumMod val="60000"/>
                <a:lumOff val="40000"/>
              </a:srgbClr>
            </a:solidFill>
            <a:ln>
              <a:noFill/>
              <a:headEnd/>
              <a:tailEnd/>
            </a:ln>
            <a:effectLst>
              <a:outerShdw blurRad="40000" dist="23000" dir="5400000" rotWithShape="0">
                <a:srgbClr val="000000">
                  <a:alpha val="35000"/>
                </a:srgbClr>
              </a:outerShdw>
            </a:effectLst>
            <a:scene3d>
              <a:camera prst="orthographicFront">
                <a:rot lat="0" lon="0" rev="0"/>
              </a:camera>
              <a:lightRig rig="threePt" dir="t">
                <a:rot lat="0" lon="0" rev="1200000"/>
              </a:lightRig>
            </a:scene3d>
            <a:sp3d>
              <a:bevelT w="63500" h="25400"/>
            </a:sp3d>
          </p:spPr>
          <p:txBody>
            <a:bodyPr wrap="none" lIns="182562" tIns="46038" rIns="182562" bIns="46038" rtlCol="0" anchor="ctr" anchorCtr="1"/>
            <a:lstStyle/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Farm</a:t>
              </a:r>
              <a:endParaRPr kumimoji="0" lang="en-GB" sz="1600" b="0" i="0" u="none" strike="noStrike" kern="0" cap="none" spc="0" normalizeH="0" baseline="0" noProof="0" dirty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/>
                <a:ea typeface="+mn-ea"/>
                <a:cs typeface="+mn-cs"/>
              </a:endParaRPr>
            </a:p>
            <a:p>
              <a:pPr marL="0" marR="0" lvl="0" indent="0" algn="ctr" defTabSz="7620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GB" sz="1600" b="0" i="0" u="none" strike="noStrike" kern="0" cap="none" spc="0" normalizeH="0" baseline="0" noProof="0" dirty="0" smtClean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/>
                  <a:ea typeface="+mn-ea"/>
                  <a:cs typeface="+mn-cs"/>
                </a:rPr>
                <a:t>Network</a:t>
              </a:r>
            </a:p>
          </p:txBody>
        </p:sp>
        <p:sp>
          <p:nvSpPr>
            <p:cNvPr id="84" name="Rectangle 83"/>
            <p:cNvSpPr/>
            <p:nvPr/>
          </p:nvSpPr>
          <p:spPr bwMode="auto">
            <a:xfrm>
              <a:off x="4852619" y="24447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5" name="Rectangle 84"/>
            <p:cNvSpPr/>
            <p:nvPr/>
          </p:nvSpPr>
          <p:spPr bwMode="auto">
            <a:xfrm>
              <a:off x="4852619" y="49581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6" name="Rectangle 85"/>
            <p:cNvSpPr/>
            <p:nvPr/>
          </p:nvSpPr>
          <p:spPr bwMode="auto">
            <a:xfrm>
              <a:off x="4848012" y="307725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7" name="Rectangle 86"/>
            <p:cNvSpPr/>
            <p:nvPr/>
          </p:nvSpPr>
          <p:spPr bwMode="auto">
            <a:xfrm>
              <a:off x="4847540" y="181294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8" name="Rectangle 87"/>
            <p:cNvSpPr/>
            <p:nvPr/>
          </p:nvSpPr>
          <p:spPr bwMode="auto">
            <a:xfrm>
              <a:off x="4852619" y="5596555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89" name="Rectangle 88"/>
            <p:cNvSpPr/>
            <p:nvPr/>
          </p:nvSpPr>
          <p:spPr bwMode="auto">
            <a:xfrm>
              <a:off x="4854209" y="4327313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0" name="Rectangle 89"/>
            <p:cNvSpPr/>
            <p:nvPr/>
          </p:nvSpPr>
          <p:spPr bwMode="auto">
            <a:xfrm>
              <a:off x="4854209" y="3701116"/>
              <a:ext cx="381000" cy="228600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rtl="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</a:endParaRPr>
            </a:p>
          </p:txBody>
        </p:sp>
        <p:sp>
          <p:nvSpPr>
            <p:cNvPr id="91" name="Rectangle 90"/>
            <p:cNvSpPr/>
            <p:nvPr/>
          </p:nvSpPr>
          <p:spPr bwMode="auto">
            <a:xfrm>
              <a:off x="5497941" y="186116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2" name="Rectangle 91"/>
            <p:cNvSpPr/>
            <p:nvPr/>
          </p:nvSpPr>
          <p:spPr bwMode="auto">
            <a:xfrm>
              <a:off x="5497939" y="2969637"/>
              <a:ext cx="261452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3" name="Rectangle 92"/>
            <p:cNvSpPr/>
            <p:nvPr/>
          </p:nvSpPr>
          <p:spPr bwMode="auto">
            <a:xfrm>
              <a:off x="5495553" y="4061943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  <p:sp>
          <p:nvSpPr>
            <p:cNvPr id="94" name="Rectangle 93"/>
            <p:cNvSpPr/>
            <p:nvPr/>
          </p:nvSpPr>
          <p:spPr bwMode="auto">
            <a:xfrm>
              <a:off x="5497354" y="5176791"/>
              <a:ext cx="261453" cy="183113"/>
            </a:xfrm>
            <a:prstGeom prst="rect">
              <a:avLst/>
            </a:prstGeom>
            <a:noFill/>
            <a:ln w="12700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2075" tIns="46038" rIns="92075" bIns="46038" numCol="1" rtlCol="0" anchor="t" anchorCtr="0" compatLnSpc="1">
              <a:prstTxWarp prst="textNoShape">
                <a:avLst/>
              </a:prstTxWarp>
            </a:bodyPr>
            <a:lstStyle/>
            <a:p>
              <a:pPr marL="571500" marR="0" lvl="0" indent="-571500" algn="ctr" defTabSz="914400" eaLnBrk="0" fontAlgn="base" latinLnBrk="0" hangingPunct="0">
                <a:lnSpc>
                  <a:spcPct val="90000"/>
                </a:lnSpc>
                <a:spcBef>
                  <a:spcPct val="30000"/>
                </a:spcBef>
                <a:spcAft>
                  <a:spcPct val="0"/>
                </a:spcAft>
                <a:buClr>
                  <a:srgbClr val="FC0128"/>
                </a:buClr>
                <a:buSzPct val="70000"/>
                <a:buFont typeface="Wingdings" pitchFamily="2" charset="2"/>
                <a:buNone/>
                <a:tabLst/>
                <a:defRPr/>
              </a:pPr>
              <a:endParaRPr kumimoji="0" lang="en-GB" sz="2400" b="0" i="0" u="none" strike="noStrike" kern="0" cap="none" spc="0" normalizeH="0" baseline="0" noProof="0" smtClean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</a:endParaRPr>
            </a:p>
          </p:txBody>
        </p:sp>
      </p:grpSp>
      <p:cxnSp>
        <p:nvCxnSpPr>
          <p:cNvPr id="95" name="Straight Arrow Connector 94"/>
          <p:cNvCxnSpPr>
            <a:stCxn id="92" idx="3"/>
            <a:endCxn id="59" idx="3"/>
          </p:cNvCxnSpPr>
          <p:nvPr/>
        </p:nvCxnSpPr>
        <p:spPr bwMode="auto">
          <a:xfrm flipV="1">
            <a:off x="5830641" y="3176333"/>
            <a:ext cx="320753" cy="3611"/>
          </a:xfrm>
          <a:prstGeom prst="straightConnector1">
            <a:avLst/>
          </a:prstGeom>
          <a:noFill/>
          <a:ln w="28575" cap="flat" cmpd="sng" algn="ctr">
            <a:solidFill>
              <a:srgbClr val="000000"/>
            </a:solidFill>
            <a:prstDash val="solid"/>
            <a:round/>
            <a:headEnd type="none" w="med" len="med"/>
            <a:tailEnd type="arrow" w="med" len="med"/>
          </a:ln>
          <a:effectLst/>
        </p:spPr>
      </p:cxnSp>
      <p:sp>
        <p:nvSpPr>
          <p:cNvPr id="96" name="TextBox 95"/>
          <p:cNvSpPr txBox="1"/>
          <p:nvPr/>
        </p:nvSpPr>
        <p:spPr>
          <a:xfrm>
            <a:off x="5830905" y="1573854"/>
            <a:ext cx="90441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10</a:t>
            </a:r>
            <a:r>
              <a:rPr kumimoji="0" lang="en-US" sz="1600" b="0" i="0" u="none" strike="noStrike" kern="0" cap="none" spc="0" normalizeH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 </a:t>
            </a:r>
            <a:r>
              <a:rPr kumimoji="0" lang="en-US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Gb/s</a:t>
            </a:r>
            <a:endParaRPr kumimoji="0" lang="en-GB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97" name="Straight Connector 96"/>
          <p:cNvCxnSpPr/>
          <p:nvPr/>
        </p:nvCxnSpPr>
        <p:spPr bwMode="auto">
          <a:xfrm flipH="1">
            <a:off x="2433880" y="197381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8" name="Straight Connector 97"/>
          <p:cNvCxnSpPr/>
          <p:nvPr/>
        </p:nvCxnSpPr>
        <p:spPr bwMode="auto">
          <a:xfrm flipH="1">
            <a:off x="2431643" y="2596005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99" name="Straight Connector 98"/>
          <p:cNvCxnSpPr/>
          <p:nvPr/>
        </p:nvCxnSpPr>
        <p:spPr bwMode="auto">
          <a:xfrm flipH="1">
            <a:off x="2411002" y="323245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0" name="Straight Connector 99"/>
          <p:cNvCxnSpPr/>
          <p:nvPr/>
        </p:nvCxnSpPr>
        <p:spPr bwMode="auto">
          <a:xfrm flipH="1">
            <a:off x="2431643" y="3863271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1" name="Straight Connector 100"/>
          <p:cNvCxnSpPr/>
          <p:nvPr/>
        </p:nvCxnSpPr>
        <p:spPr bwMode="auto">
          <a:xfrm flipH="1">
            <a:off x="2431643" y="4479839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2" name="Straight Connector 101"/>
          <p:cNvCxnSpPr/>
          <p:nvPr/>
        </p:nvCxnSpPr>
        <p:spPr bwMode="auto">
          <a:xfrm flipH="1">
            <a:off x="2431643" y="5120300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cxnSp>
        <p:nvCxnSpPr>
          <p:cNvPr id="103" name="Straight Connector 102"/>
          <p:cNvCxnSpPr/>
          <p:nvPr/>
        </p:nvCxnSpPr>
        <p:spPr bwMode="auto">
          <a:xfrm flipH="1">
            <a:off x="2431643" y="5764357"/>
            <a:ext cx="90689" cy="159657"/>
          </a:xfrm>
          <a:prstGeom prst="line">
            <a:avLst/>
          </a:prstGeom>
          <a:noFill/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  <a:effectLst/>
        </p:spPr>
      </p:cxnSp>
      <p:sp>
        <p:nvSpPr>
          <p:cNvPr id="104" name="TextBox 103"/>
          <p:cNvSpPr txBox="1"/>
          <p:nvPr/>
        </p:nvSpPr>
        <p:spPr>
          <a:xfrm>
            <a:off x="5052591" y="6120709"/>
            <a:ext cx="2855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1600" b="0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~ 1250 </a:t>
            </a:r>
            <a:r>
              <a:rPr kumimoji="0" lang="fr-FR" sz="1600" b="0" i="0" u="none" strike="noStrike" kern="0" cap="none" spc="0" normalizeH="0" baseline="0" noProof="0" dirty="0" err="1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Arial" pitchFamily="34" charset="0"/>
                <a:cs typeface="Arial" pitchFamily="34" charset="0"/>
              </a:rPr>
              <a:t>EPNs</a:t>
            </a:r>
            <a:endParaRPr kumimoji="0" lang="fr-FR" sz="1600" b="0" i="0" u="none" strike="noStrike" kern="0" cap="none" spc="0" normalizeH="0" baseline="0" noProof="0" dirty="0" smtClean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Event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Processing</a:t>
            </a:r>
            <a:r>
              <a:rPr lang="fr-FR" sz="1600" kern="0" dirty="0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fr-FR" sz="1600" kern="0" dirty="0" err="1" smtClean="0">
                <a:solidFill>
                  <a:sysClr val="windowText" lastClr="000000"/>
                </a:solidFill>
                <a:latin typeface="Arial" pitchFamily="34" charset="0"/>
                <a:cs typeface="Arial" pitchFamily="34" charset="0"/>
              </a:rPr>
              <a:t>Nodes</a:t>
            </a:r>
            <a:endParaRPr kumimoji="0" lang="en-US" sz="16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515075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Design strategy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/>
        <p:txBody>
          <a:bodyPr/>
          <a:lstStyle/>
          <a:p>
            <a:r>
              <a:rPr lang="en-GB" dirty="0" smtClean="0"/>
              <a:t>Iterative process: design, benchmark, model, prototype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6" name="Oval 5"/>
          <p:cNvSpPr/>
          <p:nvPr/>
        </p:nvSpPr>
        <p:spPr>
          <a:xfrm>
            <a:off x="1595803" y="2219784"/>
            <a:ext cx="2345912" cy="741384"/>
          </a:xfrm>
          <a:prstGeom prst="ellipse">
            <a:avLst/>
          </a:prstGeom>
          <a:solidFill>
            <a:srgbClr val="66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Design</a:t>
            </a:r>
          </a:p>
        </p:txBody>
      </p:sp>
      <p:sp>
        <p:nvSpPr>
          <p:cNvPr id="7" name="Oval 6"/>
          <p:cNvSpPr/>
          <p:nvPr/>
        </p:nvSpPr>
        <p:spPr>
          <a:xfrm>
            <a:off x="2970225" y="3839037"/>
            <a:ext cx="2345912" cy="741384"/>
          </a:xfrm>
          <a:prstGeom prst="ellipse">
            <a:avLst/>
          </a:prstGeom>
          <a:solidFill>
            <a:srgbClr val="66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 smtClean="0">
                <a:solidFill>
                  <a:schemeClr val="tx1"/>
                </a:solidFill>
              </a:rPr>
              <a:t>Model</a:t>
            </a:r>
          </a:p>
        </p:txBody>
      </p:sp>
      <p:sp>
        <p:nvSpPr>
          <p:cNvPr id="8" name="Oval 7"/>
          <p:cNvSpPr/>
          <p:nvPr/>
        </p:nvSpPr>
        <p:spPr>
          <a:xfrm>
            <a:off x="1595803" y="5458290"/>
            <a:ext cx="2345912" cy="741384"/>
          </a:xfrm>
          <a:prstGeom prst="ellipse">
            <a:avLst/>
          </a:prstGeom>
          <a:solidFill>
            <a:srgbClr val="66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dirty="0">
                <a:solidFill>
                  <a:schemeClr val="tx1"/>
                </a:solidFill>
              </a:rPr>
              <a:t>Prototype</a:t>
            </a:r>
            <a:endParaRPr lang="en-GB" sz="2000" dirty="0" smtClean="0">
              <a:solidFill>
                <a:schemeClr val="tx1"/>
              </a:solidFill>
            </a:endParaRPr>
          </a:p>
        </p:txBody>
      </p:sp>
      <p:cxnSp>
        <p:nvCxnSpPr>
          <p:cNvPr id="10" name="Curved Connector 9"/>
          <p:cNvCxnSpPr>
            <a:stCxn id="6" idx="2"/>
            <a:endCxn id="17" idx="1"/>
          </p:cNvCxnSpPr>
          <p:nvPr/>
        </p:nvCxnSpPr>
        <p:spPr>
          <a:xfrm rot="10800000" flipV="1">
            <a:off x="564931" y="2590476"/>
            <a:ext cx="1030872" cy="1357134"/>
          </a:xfrm>
          <a:prstGeom prst="curvedConnector2">
            <a:avLst/>
          </a:prstGeom>
          <a:ln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urved Connector 10"/>
          <p:cNvCxnSpPr>
            <a:stCxn id="8" idx="6"/>
            <a:endCxn id="7" idx="5"/>
          </p:cNvCxnSpPr>
          <p:nvPr/>
        </p:nvCxnSpPr>
        <p:spPr>
          <a:xfrm flipV="1">
            <a:off x="3941715" y="4471848"/>
            <a:ext cx="1030871" cy="1357134"/>
          </a:xfrm>
          <a:prstGeom prst="curvedConnector2">
            <a:avLst/>
          </a:prstGeom>
          <a:ln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urved Connector 13"/>
          <p:cNvCxnSpPr>
            <a:stCxn id="7" idx="7"/>
            <a:endCxn id="6" idx="6"/>
          </p:cNvCxnSpPr>
          <p:nvPr/>
        </p:nvCxnSpPr>
        <p:spPr>
          <a:xfrm rot="16200000" flipV="1">
            <a:off x="3778584" y="2753607"/>
            <a:ext cx="1357134" cy="1030871"/>
          </a:xfrm>
          <a:prstGeom prst="curvedConnector2">
            <a:avLst/>
          </a:prstGeom>
          <a:ln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https://encrypted-tbn1.gstatic.com/images?q=tbn:ANd9GcQ6Y10Sok284kjbFRWhZ1loZIvHtWupO6Hx7R3_dUM8h2pgddzGiw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2670" y="2053250"/>
            <a:ext cx="981365" cy="9813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3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062670" y="4945810"/>
            <a:ext cx="981365" cy="981365"/>
          </a:xfrm>
          <a:prstGeom prst="rect">
            <a:avLst/>
          </a:prstGeom>
        </p:spPr>
      </p:pic>
      <p:pic>
        <p:nvPicPr>
          <p:cNvPr id="36" name="Picture 35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62670" y="3609212"/>
            <a:ext cx="981365" cy="762001"/>
          </a:xfrm>
          <a:prstGeom prst="rect">
            <a:avLst/>
          </a:prstGeom>
        </p:spPr>
      </p:pic>
      <p:cxnSp>
        <p:nvCxnSpPr>
          <p:cNvPr id="38" name="Curved Connector 37"/>
          <p:cNvCxnSpPr>
            <a:stCxn id="6" idx="0"/>
            <a:endCxn id="1026" idx="1"/>
          </p:cNvCxnSpPr>
          <p:nvPr/>
        </p:nvCxnSpPr>
        <p:spPr>
          <a:xfrm rot="16200000" flipH="1">
            <a:off x="4253639" y="734903"/>
            <a:ext cx="324149" cy="3293911"/>
          </a:xfrm>
          <a:prstGeom prst="curvedConnector4">
            <a:avLst>
              <a:gd name="adj1" fmla="val -70523"/>
              <a:gd name="adj2" fmla="val 67805"/>
            </a:avLst>
          </a:prstGeom>
          <a:ln w="12700">
            <a:solidFill>
              <a:schemeClr val="tx1"/>
            </a:solidFill>
            <a:prstDash val="lgDash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0" name="Curved Connector 39"/>
          <p:cNvCxnSpPr>
            <a:stCxn id="7" idx="6"/>
            <a:endCxn id="36" idx="1"/>
          </p:cNvCxnSpPr>
          <p:nvPr/>
        </p:nvCxnSpPr>
        <p:spPr>
          <a:xfrm flipV="1">
            <a:off x="5316137" y="3990213"/>
            <a:ext cx="746533" cy="219516"/>
          </a:xfrm>
          <a:prstGeom prst="curvedConnector3">
            <a:avLst>
              <a:gd name="adj1" fmla="val 50000"/>
            </a:avLst>
          </a:prstGeom>
          <a:ln w="12700">
            <a:solidFill>
              <a:schemeClr val="tx1"/>
            </a:solidFill>
            <a:prstDash val="lgDash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1" name="Curved Connector 60"/>
          <p:cNvCxnSpPr>
            <a:stCxn id="8" idx="4"/>
            <a:endCxn id="35" idx="1"/>
          </p:cNvCxnSpPr>
          <p:nvPr/>
        </p:nvCxnSpPr>
        <p:spPr>
          <a:xfrm rot="5400000" flipH="1" flipV="1">
            <a:off x="4034123" y="4171128"/>
            <a:ext cx="763181" cy="3293911"/>
          </a:xfrm>
          <a:prstGeom prst="curvedConnector4">
            <a:avLst>
              <a:gd name="adj1" fmla="val -29954"/>
              <a:gd name="adj2" fmla="val 67805"/>
            </a:avLst>
          </a:prstGeom>
          <a:ln w="12700">
            <a:solidFill>
              <a:schemeClr val="tx1"/>
            </a:solidFill>
            <a:prstDash val="lgDash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Oval 16"/>
          <p:cNvSpPr/>
          <p:nvPr/>
        </p:nvSpPr>
        <p:spPr>
          <a:xfrm>
            <a:off x="221380" y="3839037"/>
            <a:ext cx="2345912" cy="741384"/>
          </a:xfrm>
          <a:prstGeom prst="ellipse">
            <a:avLst/>
          </a:prstGeom>
          <a:solidFill>
            <a:srgbClr val="66FFFF"/>
          </a:solidFill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000" dirty="0" smtClean="0">
                <a:solidFill>
                  <a:schemeClr val="tx1"/>
                </a:solidFill>
              </a:rPr>
              <a:t>Technology</a:t>
            </a:r>
            <a:br>
              <a:rPr lang="en-US" sz="2000" dirty="0" smtClean="0">
                <a:solidFill>
                  <a:schemeClr val="tx1"/>
                </a:solidFill>
              </a:rPr>
            </a:br>
            <a:r>
              <a:rPr lang="en-US" sz="2000" dirty="0" smtClean="0">
                <a:solidFill>
                  <a:schemeClr val="tx1"/>
                </a:solidFill>
              </a:rPr>
              <a:t>benchmarks</a:t>
            </a:r>
            <a:endParaRPr lang="en-GB" sz="2000" dirty="0" smtClean="0">
              <a:solidFill>
                <a:schemeClr val="tx1"/>
              </a:solidFill>
            </a:endParaRPr>
          </a:p>
        </p:txBody>
      </p:sp>
      <p:cxnSp>
        <p:nvCxnSpPr>
          <p:cNvPr id="19" name="Curved Connector 18"/>
          <p:cNvCxnSpPr>
            <a:stCxn id="17" idx="3"/>
            <a:endCxn id="8" idx="2"/>
          </p:cNvCxnSpPr>
          <p:nvPr/>
        </p:nvCxnSpPr>
        <p:spPr>
          <a:xfrm rot="16200000" flipH="1">
            <a:off x="401800" y="4634979"/>
            <a:ext cx="1357134" cy="1030872"/>
          </a:xfrm>
          <a:prstGeom prst="curvedConnector2">
            <a:avLst/>
          </a:prstGeom>
          <a:ln>
            <a:headEnd type="triangle" w="lg" len="lg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9" name="Curved Connector 28"/>
          <p:cNvCxnSpPr>
            <a:stCxn id="17" idx="0"/>
          </p:cNvCxnSpPr>
          <p:nvPr/>
        </p:nvCxnSpPr>
        <p:spPr>
          <a:xfrm rot="5400000" flipH="1" flipV="1">
            <a:off x="3647309" y="1423678"/>
            <a:ext cx="162387" cy="4668333"/>
          </a:xfrm>
          <a:prstGeom prst="curvedConnector2">
            <a:avLst/>
          </a:prstGeom>
          <a:ln w="12700">
            <a:solidFill>
              <a:schemeClr val="tx1"/>
            </a:solidFill>
            <a:prstDash val="lgDash"/>
            <a:tailEnd type="triangle" w="lg" len="lg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9807846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4882" y="850257"/>
            <a:ext cx="7211567" cy="612409"/>
          </a:xfrm>
        </p:spPr>
        <p:txBody>
          <a:bodyPr/>
          <a:lstStyle/>
          <a:p>
            <a:r>
              <a:rPr lang="en-US" dirty="0"/>
              <a:t>D</a:t>
            </a:r>
            <a:r>
              <a:rPr lang="en-US" dirty="0" smtClean="0"/>
              <a:t>ataflow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1144883" y="1219343"/>
            <a:ext cx="7211534" cy="399656"/>
          </a:xfrm>
        </p:spPr>
        <p:txBody>
          <a:bodyPr/>
          <a:lstStyle/>
          <a:p>
            <a:r>
              <a:rPr lang="en-GB" dirty="0"/>
              <a:t>D</a:t>
            </a:r>
            <a:r>
              <a:rPr lang="en-GB" dirty="0" smtClean="0"/>
              <a:t>ataflow modelling 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11"/>
          </p:nvPr>
        </p:nvSpPr>
        <p:spPr>
          <a:xfrm>
            <a:off x="705507" y="2027238"/>
            <a:ext cx="8060121" cy="4000500"/>
          </a:xfrm>
        </p:spPr>
        <p:txBody>
          <a:bodyPr>
            <a:normAutofit/>
          </a:bodyPr>
          <a:lstStyle/>
          <a:p>
            <a:r>
              <a:rPr lang="en-US" sz="2000" dirty="0" smtClean="0"/>
              <a:t>Dataflow discrete event simulation implemented with </a:t>
            </a:r>
            <a:r>
              <a:rPr lang="en-US" sz="2000" dirty="0"/>
              <a:t>OMNET</a:t>
            </a:r>
            <a:r>
              <a:rPr lang="en-US" sz="2000" dirty="0" smtClean="0"/>
              <a:t>++</a:t>
            </a:r>
          </a:p>
          <a:p>
            <a:pPr lvl="1"/>
            <a:r>
              <a:rPr lang="en-US" sz="1800" dirty="0"/>
              <a:t>FLP-EPN data </a:t>
            </a:r>
            <a:r>
              <a:rPr lang="en-US" sz="1800" dirty="0" smtClean="0"/>
              <a:t>traffic and data buffering</a:t>
            </a:r>
            <a:endParaRPr lang="en-US" sz="1800" dirty="0"/>
          </a:p>
          <a:p>
            <a:pPr lvl="2"/>
            <a:r>
              <a:rPr lang="en-GB" sz="1600" dirty="0" smtClean="0"/>
              <a:t>Network topologies </a:t>
            </a:r>
            <a:r>
              <a:rPr lang="en-GB" sz="1600" dirty="0"/>
              <a:t>(central switch; spine-leaf), </a:t>
            </a:r>
            <a:endParaRPr lang="en-GB" sz="1600" dirty="0" smtClean="0"/>
          </a:p>
          <a:p>
            <a:pPr lvl="2"/>
            <a:r>
              <a:rPr lang="en-US" sz="1600" dirty="0" smtClean="0"/>
              <a:t>Data </a:t>
            </a:r>
            <a:r>
              <a:rPr lang="en-US" sz="1600" dirty="0"/>
              <a:t>distribution schemes </a:t>
            </a:r>
            <a:r>
              <a:rPr lang="en-US" sz="1600" dirty="0" smtClean="0"/>
              <a:t>(time </a:t>
            </a:r>
            <a:r>
              <a:rPr lang="en-GB" sz="1600" dirty="0"/>
              <a:t>frames, </a:t>
            </a:r>
            <a:r>
              <a:rPr lang="en-GB" sz="1600" dirty="0" smtClean="0"/>
              <a:t>parallelism)</a:t>
            </a:r>
          </a:p>
          <a:p>
            <a:pPr lvl="2"/>
            <a:r>
              <a:rPr lang="en-US" sz="1600" dirty="0" smtClean="0"/>
              <a:t>Buffering needs</a:t>
            </a:r>
          </a:p>
          <a:p>
            <a:pPr lvl="2"/>
            <a:r>
              <a:rPr lang="en-US" sz="1600" dirty="0" smtClean="0"/>
              <a:t>System dimensions</a:t>
            </a:r>
            <a:endParaRPr lang="en-GB" sz="1600" dirty="0"/>
          </a:p>
          <a:p>
            <a:pPr lvl="1"/>
            <a:r>
              <a:rPr lang="en-US" sz="1800" dirty="0" smtClean="0"/>
              <a:t>Heavy computing needs</a:t>
            </a:r>
          </a:p>
          <a:p>
            <a:pPr marL="457200" lvl="1" indent="0">
              <a:buNone/>
            </a:pPr>
            <a:r>
              <a:rPr lang="en-US" sz="1800" dirty="0" smtClean="0"/>
              <a:t>	Downscaling applied for some simulations:</a:t>
            </a:r>
          </a:p>
          <a:p>
            <a:pPr lvl="2"/>
            <a:r>
              <a:rPr lang="en-US" sz="1600" dirty="0"/>
              <a:t>R</a:t>
            </a:r>
            <a:r>
              <a:rPr lang="en-US" sz="1600" dirty="0" smtClean="0"/>
              <a:t>educe network bandwidth and buffer sizes</a:t>
            </a:r>
          </a:p>
          <a:p>
            <a:pPr lvl="2"/>
            <a:r>
              <a:rPr lang="en-US" sz="1600" dirty="0" smtClean="0"/>
              <a:t>Simulate a slice of the system</a:t>
            </a:r>
            <a:endParaRPr lang="en-US" sz="1600" dirty="0"/>
          </a:p>
          <a:p>
            <a:r>
              <a:rPr lang="en-GB" sz="2000" dirty="0" smtClean="0"/>
              <a:t>System global simulation with ad-hoc program</a:t>
            </a:r>
            <a:endParaRPr lang="en-GB" sz="2000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2066355A-084C-D24E-9AD2-7E4FC41EA627}" type="slidenum">
              <a:rPr lang="en-US" smtClean="0"/>
              <a:pPr/>
              <a:t>9</a:t>
            </a:fld>
            <a:endParaRPr lang="en-US" dirty="0"/>
          </a:p>
        </p:txBody>
      </p:sp>
      <p:pic>
        <p:nvPicPr>
          <p:cNvPr id="6" name="Content Placeholder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80" y="677467"/>
            <a:ext cx="1059554" cy="815396"/>
          </a:xfrm>
          <a:prstGeom prst="rect">
            <a:avLst/>
          </a:prstGeom>
        </p:spPr>
      </p:pic>
      <p:pic>
        <p:nvPicPr>
          <p:cNvPr id="7" name="Picture 12" descr="http://www.omnetpp.org/templates/omnetpp_bizcity_felix/images/logo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65353" y="3906551"/>
            <a:ext cx="2200275" cy="4381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705878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ALICE COLORS 1">
      <a:dk1>
        <a:srgbClr val="141313"/>
      </a:dk1>
      <a:lt1>
        <a:srgbClr val="FFFFFE"/>
      </a:lt1>
      <a:dk2>
        <a:srgbClr val="141313"/>
      </a:dk2>
      <a:lt2>
        <a:srgbClr val="FFFFFE"/>
      </a:lt2>
      <a:accent1>
        <a:srgbClr val="CD0920"/>
      </a:accent1>
      <a:accent2>
        <a:srgbClr val="DE6224"/>
      </a:accent2>
      <a:accent3>
        <a:srgbClr val="AA3639"/>
      </a:accent3>
      <a:accent4>
        <a:srgbClr val="1D262B"/>
      </a:accent4>
      <a:accent5>
        <a:srgbClr val="777877"/>
      </a:accent5>
      <a:accent6>
        <a:srgbClr val="777877"/>
      </a:accent6>
      <a:hlink>
        <a:srgbClr val="0000FF"/>
      </a:hlink>
      <a:folHlink>
        <a:srgbClr val="800080"/>
      </a:folHlink>
    </a:clrScheme>
    <a:fontScheme name="Office Classique 2">
      <a:maj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돋움"/>
        <a:font script="Hans" typeface="华文新魏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Thème Office">
  <a:themeElements>
    <a:clrScheme name="Bureau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Bureau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Bureau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Version xmlns="http://schemas.microsoft.com/sharepoint/v3/fields" xsi:nil="true"/>
    <_Status xmlns="http://schemas.microsoft.com/sharepoint/v3/fields">Not Started</_Status>
  </documentManagement>
</p:properti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0DE64AEEDD9B7A4D93545ACBE97D4615" ma:contentTypeVersion="2" ma:contentTypeDescription="Create a new document." ma:contentTypeScope="" ma:versionID="f49002b78e3a4a71b814eef46a983816">
  <xsd:schema xmlns:xsd="http://www.w3.org/2001/XMLSchema" xmlns:xs="http://www.w3.org/2001/XMLSchema" xmlns:p="http://schemas.microsoft.com/office/2006/metadata/properties" xmlns:ns2="http://schemas.microsoft.com/sharepoint/v3/fields" targetNamespace="http://schemas.microsoft.com/office/2006/metadata/properties" ma:root="true" ma:fieldsID="38f6db2dd0d9a0cf6a8dc37be32b365b" ns2:_="">
    <xsd:import namespace="http://schemas.microsoft.com/sharepoint/v3/fields"/>
    <xsd:element name="properties">
      <xsd:complexType>
        <xsd:sequence>
          <xsd:element name="documentManagement">
            <xsd:complexType>
              <xsd:all>
                <xsd:element ref="ns2:_Status" minOccurs="0"/>
                <xsd:element ref="ns2:_Vers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3/fields" elementFormDefault="qualified">
    <xsd:import namespace="http://schemas.microsoft.com/office/2006/documentManagement/types"/>
    <xsd:import namespace="http://schemas.microsoft.com/office/infopath/2007/PartnerControls"/>
    <xsd:element name="_Status" ma:index="8" nillable="true" ma:displayName="Status" ma:default="Not Started" ma:internalName="_Status">
      <xsd:simpleType>
        <xsd:union memberTypes="dms:Text">
          <xsd:simpleType>
            <xsd:restriction base="dms:Choice">
              <xsd:enumeration value="Not Started"/>
              <xsd:enumeration value="Draft"/>
              <xsd:enumeration value="Reviewed"/>
              <xsd:enumeration value="Scheduled"/>
              <xsd:enumeration value="Published"/>
              <xsd:enumeration value="Final"/>
              <xsd:enumeration value="Expired"/>
            </xsd:restriction>
          </xsd:simpleType>
        </xsd:union>
      </xsd:simpleType>
    </xsd:element>
    <xsd:element name="_Version" ma:index="9" nillable="true" ma:displayName="Version" ma:internalName="_Version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 ma:displayName="Status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7B6F2769-7194-4217-93D3-3AF3A4742282}">
  <ds:schemaRefs>
    <ds:schemaRef ds:uri="http://purl.org/dc/dcmitype/"/>
    <ds:schemaRef ds:uri="http://schemas.openxmlformats.org/package/2006/metadata/core-properties"/>
    <ds:schemaRef ds:uri="http://www.w3.org/XML/1998/namespace"/>
    <ds:schemaRef ds:uri="http://schemas.microsoft.com/office/infopath/2007/PartnerControls"/>
    <ds:schemaRef ds:uri="http://purl.org/dc/elements/1.1/"/>
    <ds:schemaRef ds:uri="http://schemas.microsoft.com/sharepoint/v3/fields"/>
    <ds:schemaRef ds:uri="http://schemas.microsoft.com/office/2006/documentManagement/types"/>
    <ds:schemaRef ds:uri="http://schemas.microsoft.com/office/2006/metadata/properties"/>
    <ds:schemaRef ds:uri="http://purl.org/dc/terms/"/>
  </ds:schemaRefs>
</ds:datastoreItem>
</file>

<file path=customXml/itemProps2.xml><?xml version="1.0" encoding="utf-8"?>
<ds:datastoreItem xmlns:ds="http://schemas.openxmlformats.org/officeDocument/2006/customXml" ds:itemID="{E4214858-785C-42F7-BE66-6D0E79395FC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microsoft.com/sharepoint/v3/fields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87D2A1B0-FF3E-4009-940D-AED0EB70AA20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13686</TotalTime>
  <Words>1528</Words>
  <Application>Microsoft Office PowerPoint</Application>
  <PresentationFormat>On-screen Show (4:3)</PresentationFormat>
  <Paragraphs>496</Paragraphs>
  <Slides>24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24</vt:i4>
      </vt:variant>
    </vt:vector>
  </HeadingPairs>
  <TitlesOfParts>
    <vt:vector size="31" baseType="lpstr">
      <vt:lpstr>Arial</vt:lpstr>
      <vt:lpstr>Calibri</vt:lpstr>
      <vt:lpstr>Century Gothic</vt:lpstr>
      <vt:lpstr>Lucida Grande</vt:lpstr>
      <vt:lpstr>Times New Roman</vt:lpstr>
      <vt:lpstr>Wingdings</vt:lpstr>
      <vt:lpstr>Thème Office</vt:lpstr>
      <vt:lpstr>O2 Project :Upgrade of  the online and offline computing  ECFA HL-LHC Workshop PG7: Trigger, Online, Offline and Computing  Pierre VANDE VYVRE for the O2 project </vt:lpstr>
      <vt:lpstr>O2 Project</vt:lpstr>
      <vt:lpstr>Requirements</vt:lpstr>
      <vt:lpstr>O2 System from the Letter of Intent</vt:lpstr>
      <vt:lpstr>O2 Project</vt:lpstr>
      <vt:lpstr>O2 Project</vt:lpstr>
      <vt:lpstr>Hardware Architecture</vt:lpstr>
      <vt:lpstr>Design strategy</vt:lpstr>
      <vt:lpstr>Dataflow</vt:lpstr>
      <vt:lpstr>Hardware Architecture: FLP buffer size</vt:lpstr>
      <vt:lpstr>FLP-EPN Dataflow simulation</vt:lpstr>
      <vt:lpstr>FLP-EPN Dataflow simulation</vt:lpstr>
      <vt:lpstr>Data storage needs of the O2 facility</vt:lpstr>
      <vt:lpstr>Architecture</vt:lpstr>
      <vt:lpstr>FLP and Network prototyping</vt:lpstr>
      <vt:lpstr>CWG5: Computing Platforms</vt:lpstr>
      <vt:lpstr>CWG5: Computing Platforms</vt:lpstr>
      <vt:lpstr>Computing Platforms</vt:lpstr>
      <vt:lpstr>Software Framework</vt:lpstr>
      <vt:lpstr>Software Framework Development</vt:lpstr>
      <vt:lpstr>Software Framework Development</vt:lpstr>
      <vt:lpstr>Prototyping</vt:lpstr>
      <vt:lpstr>Calibration/reconstruction flow</vt:lpstr>
      <vt:lpstr>Future steps</vt:lpstr>
    </vt:vector>
  </TitlesOfParts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FileNewTemplate</dc:title>
  <dc:creator>P. Vande Vyvre</dc:creator>
  <cp:lastModifiedBy>Pierre Vande Vyvre</cp:lastModifiedBy>
  <cp:revision>707</cp:revision>
  <dcterms:created xsi:type="dcterms:W3CDTF">2010-04-12T23:12:02Z</dcterms:created>
  <dcterms:modified xsi:type="dcterms:W3CDTF">2014-09-04T10:45:13Z</dcterms:modified>
  <cp:contentStatus>Draft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0x0101000DE64AEEDD9B7A4D93545ACBE97D4615</vt:lpwstr>
  </property>
</Properties>
</file>