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94" r:id="rId5"/>
    <p:sldId id="290" r:id="rId6"/>
    <p:sldId id="269" r:id="rId7"/>
    <p:sldId id="291" r:id="rId8"/>
    <p:sldId id="267" r:id="rId9"/>
    <p:sldId id="292" r:id="rId10"/>
    <p:sldId id="295" r:id="rId11"/>
    <p:sldId id="275" r:id="rId12"/>
    <p:sldId id="276" r:id="rId13"/>
    <p:sldId id="277" r:id="rId14"/>
    <p:sldId id="293" r:id="rId15"/>
    <p:sldId id="28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1" autoAdjust="0"/>
    <p:restoredTop sz="94660"/>
  </p:normalViewPr>
  <p:slideViewPr>
    <p:cSldViewPr>
      <p:cViewPr>
        <p:scale>
          <a:sx n="70" d="100"/>
          <a:sy n="70" d="100"/>
        </p:scale>
        <p:origin x="-1205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8C515D-FFAD-DA42-BB11-92D3525431EB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</dgm:pt>
    <dgm:pt modelId="{C242F431-D44C-3C4C-A931-6CAEF506F2D1}">
      <dgm:prSet phldrT="[Text]" custT="1"/>
      <dgm:spPr>
        <a:xfrm>
          <a:off x="21222" y="391834"/>
          <a:ext cx="910330" cy="522446"/>
        </a:xfr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Detector</a:t>
          </a:r>
          <a:endParaRPr lang="en-US" sz="1400" dirty="0">
            <a:solidFill>
              <a:srgbClr val="FFFFFF"/>
            </a:solidFill>
            <a:latin typeface="Franklin Gothic Book"/>
            <a:ea typeface="+mn-ea"/>
            <a:cs typeface="+mn-cs"/>
          </a:endParaRPr>
        </a:p>
      </dgm:t>
    </dgm:pt>
    <dgm:pt modelId="{B1C147A8-C277-8644-B329-8D37DE1351AB}" type="parTrans" cxnId="{8FFC9996-822A-1348-BFC1-0F270AA0BAAE}">
      <dgm:prSet/>
      <dgm:spPr/>
      <dgm:t>
        <a:bodyPr/>
        <a:lstStyle/>
        <a:p>
          <a:endParaRPr lang="en-US" sz="1200"/>
        </a:p>
      </dgm:t>
    </dgm:pt>
    <dgm:pt modelId="{77CD3452-13BE-0E4A-80B6-513F4A2BAFBA}" type="sibTrans" cxnId="{8FFC9996-822A-1348-BFC1-0F270AA0BAAE}">
      <dgm:prSet/>
      <dgm:spPr/>
      <dgm:t>
        <a:bodyPr/>
        <a:lstStyle/>
        <a:p>
          <a:endParaRPr lang="en-US" sz="1200"/>
        </a:p>
      </dgm:t>
    </dgm:pt>
    <dgm:pt modelId="{6A2891D9-9D2E-8F4C-B702-4B063808EB65}">
      <dgm:prSet phldrT="[Text]" custT="1"/>
      <dgm:spPr>
        <a:xfrm>
          <a:off x="997872" y="411802"/>
          <a:ext cx="1196779" cy="522446"/>
        </a:xfr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Cluster</a:t>
          </a:r>
        </a:p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finder</a:t>
          </a:r>
        </a:p>
      </dgm:t>
    </dgm:pt>
    <dgm:pt modelId="{028E3579-1090-1F41-B956-C81AC30092E8}" type="parTrans" cxnId="{CE40A552-7414-D84A-ABC9-D13ECEC64D88}">
      <dgm:prSet/>
      <dgm:spPr/>
      <dgm:t>
        <a:bodyPr/>
        <a:lstStyle/>
        <a:p>
          <a:endParaRPr lang="en-US" sz="1200"/>
        </a:p>
      </dgm:t>
    </dgm:pt>
    <dgm:pt modelId="{5A7CFD56-C4A3-F648-88A7-77ABDCA5EFFB}" type="sibTrans" cxnId="{CE40A552-7414-D84A-ABC9-D13ECEC64D88}">
      <dgm:prSet/>
      <dgm:spPr/>
      <dgm:t>
        <a:bodyPr/>
        <a:lstStyle/>
        <a:p>
          <a:endParaRPr lang="en-US" sz="1200"/>
        </a:p>
      </dgm:t>
    </dgm:pt>
    <dgm:pt modelId="{B2044868-8F5D-9540-9796-BB99EDEC54CF}">
      <dgm:prSet phldrT="[Text]" custT="1"/>
      <dgm:spPr>
        <a:xfrm>
          <a:off x="2268751" y="401818"/>
          <a:ext cx="1196779" cy="522446"/>
        </a:xfr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Data</a:t>
          </a:r>
        </a:p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Compression</a:t>
          </a:r>
          <a:endParaRPr lang="en-US" sz="1400" dirty="0">
            <a:solidFill>
              <a:srgbClr val="FFFFFF"/>
            </a:solidFill>
            <a:latin typeface="Franklin Gothic Book"/>
            <a:ea typeface="+mn-ea"/>
            <a:cs typeface="+mn-cs"/>
          </a:endParaRPr>
        </a:p>
      </dgm:t>
    </dgm:pt>
    <dgm:pt modelId="{83B2A646-5DD0-6F40-8C74-82F4C521903D}" type="parTrans" cxnId="{4100978B-6CDB-6444-9B4B-267C724F73EA}">
      <dgm:prSet/>
      <dgm:spPr/>
      <dgm:t>
        <a:bodyPr/>
        <a:lstStyle/>
        <a:p>
          <a:endParaRPr lang="en-US" sz="1200"/>
        </a:p>
      </dgm:t>
    </dgm:pt>
    <dgm:pt modelId="{5DCAD13A-4477-F84F-9E50-601E61DB0BF0}" type="sibTrans" cxnId="{4100978B-6CDB-6444-9B4B-267C724F73EA}">
      <dgm:prSet/>
      <dgm:spPr/>
      <dgm:t>
        <a:bodyPr/>
        <a:lstStyle/>
        <a:p>
          <a:endParaRPr lang="en-US" sz="1200"/>
        </a:p>
      </dgm:t>
    </dgm:pt>
    <dgm:pt modelId="{6AFF390C-0045-4945-960A-0AA47D56807B}" type="pres">
      <dgm:prSet presAssocID="{D28C515D-FFAD-DA42-BB11-92D3525431EB}" presName="CompostProcess" presStyleCnt="0">
        <dgm:presLayoutVars>
          <dgm:dir/>
          <dgm:resizeHandles val="exact"/>
        </dgm:presLayoutVars>
      </dgm:prSet>
      <dgm:spPr/>
    </dgm:pt>
    <dgm:pt modelId="{42ED5B02-5FC3-D348-8EF6-E63D6A579096}" type="pres">
      <dgm:prSet presAssocID="{D28C515D-FFAD-DA42-BB11-92D3525431EB}" presName="arrow" presStyleLbl="bgShp" presStyleIdx="0" presStyleCnt="1" custLinFactNeighborX="11576" custLinFactNeighborY="-16814"/>
      <dgm:spPr>
        <a:xfrm>
          <a:off x="557722" y="0"/>
          <a:ext cx="3160428" cy="1306115"/>
        </a:xfrm>
        <a:prstGeom prst="rightArrow">
          <a:avLst/>
        </a:prstGeom>
        <a:solidFill>
          <a:srgbClr val="797B7E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0FA858A1-285D-4940-ABC1-560061973459}" type="pres">
      <dgm:prSet presAssocID="{D28C515D-FFAD-DA42-BB11-92D3525431EB}" presName="linearProcess" presStyleCnt="0"/>
      <dgm:spPr/>
    </dgm:pt>
    <dgm:pt modelId="{4D5B176E-6401-0E40-A000-102C10A356CE}" type="pres">
      <dgm:prSet presAssocID="{C242F431-D44C-3C4C-A931-6CAEF506F2D1}" presName="textNode" presStyleLbl="node1" presStyleIdx="0" presStyleCnt="3" custScaleX="7606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6C0C902-7A3F-A64D-AE6D-D59B326A8902}" type="pres">
      <dgm:prSet presAssocID="{77CD3452-13BE-0E4A-80B6-513F4A2BAFBA}" presName="sibTrans" presStyleCnt="0"/>
      <dgm:spPr/>
    </dgm:pt>
    <dgm:pt modelId="{D0376B48-948F-E447-840A-25390790274D}" type="pres">
      <dgm:prSet presAssocID="{6A2891D9-9D2E-8F4C-B702-4B063808EB65}" presName="textNode" presStyleLbl="node1" presStyleIdx="1" presStyleCnt="3" custLinFactNeighborX="-64327" custLinFactNeighborY="382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6D07CFF-4A29-CA42-8EB9-76017AF7BC5A}" type="pres">
      <dgm:prSet presAssocID="{5A7CFD56-C4A3-F648-88A7-77ABDCA5EFFB}" presName="sibTrans" presStyleCnt="0"/>
      <dgm:spPr/>
    </dgm:pt>
    <dgm:pt modelId="{DFE85AA6-FBA0-6C46-9B60-59D7E2853106}" type="pres">
      <dgm:prSet presAssocID="{B2044868-8F5D-9540-9796-BB99EDEC54CF}" presName="textNode" presStyleLbl="node1" presStyleIdx="2" presStyleCnt="3" custLinFactX="-3801" custLinFactNeighborX="-100000" custLinFactNeighborY="191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FD42545B-F65A-4857-BF54-0FAA99307D99}" type="presOf" srcId="{B2044868-8F5D-9540-9796-BB99EDEC54CF}" destId="{DFE85AA6-FBA0-6C46-9B60-59D7E2853106}" srcOrd="0" destOrd="0" presId="urn:microsoft.com/office/officeart/2005/8/layout/hProcess9"/>
    <dgm:cxn modelId="{A4077B03-7C86-40AB-923D-2056FB521192}" type="presOf" srcId="{D28C515D-FFAD-DA42-BB11-92D3525431EB}" destId="{6AFF390C-0045-4945-960A-0AA47D56807B}" srcOrd="0" destOrd="0" presId="urn:microsoft.com/office/officeart/2005/8/layout/hProcess9"/>
    <dgm:cxn modelId="{8BA7AEDA-454C-4558-8D0C-DC76A5D356F1}" type="presOf" srcId="{6A2891D9-9D2E-8F4C-B702-4B063808EB65}" destId="{D0376B48-948F-E447-840A-25390790274D}" srcOrd="0" destOrd="0" presId="urn:microsoft.com/office/officeart/2005/8/layout/hProcess9"/>
    <dgm:cxn modelId="{4100978B-6CDB-6444-9B4B-267C724F73EA}" srcId="{D28C515D-FFAD-DA42-BB11-92D3525431EB}" destId="{B2044868-8F5D-9540-9796-BB99EDEC54CF}" srcOrd="2" destOrd="0" parTransId="{83B2A646-5DD0-6F40-8C74-82F4C521903D}" sibTransId="{5DCAD13A-4477-F84F-9E50-601E61DB0BF0}"/>
    <dgm:cxn modelId="{CE40A552-7414-D84A-ABC9-D13ECEC64D88}" srcId="{D28C515D-FFAD-DA42-BB11-92D3525431EB}" destId="{6A2891D9-9D2E-8F4C-B702-4B063808EB65}" srcOrd="1" destOrd="0" parTransId="{028E3579-1090-1F41-B956-C81AC30092E8}" sibTransId="{5A7CFD56-C4A3-F648-88A7-77ABDCA5EFFB}"/>
    <dgm:cxn modelId="{8FFC9996-822A-1348-BFC1-0F270AA0BAAE}" srcId="{D28C515D-FFAD-DA42-BB11-92D3525431EB}" destId="{C242F431-D44C-3C4C-A931-6CAEF506F2D1}" srcOrd="0" destOrd="0" parTransId="{B1C147A8-C277-8644-B329-8D37DE1351AB}" sibTransId="{77CD3452-13BE-0E4A-80B6-513F4A2BAFBA}"/>
    <dgm:cxn modelId="{61C81388-9139-428F-A50A-F7074EEE26F7}" type="presOf" srcId="{C242F431-D44C-3C4C-A931-6CAEF506F2D1}" destId="{4D5B176E-6401-0E40-A000-102C10A356CE}" srcOrd="0" destOrd="0" presId="urn:microsoft.com/office/officeart/2005/8/layout/hProcess9"/>
    <dgm:cxn modelId="{5F972C91-6F34-4911-9083-6973A199ADA0}" type="presParOf" srcId="{6AFF390C-0045-4945-960A-0AA47D56807B}" destId="{42ED5B02-5FC3-D348-8EF6-E63D6A579096}" srcOrd="0" destOrd="0" presId="urn:microsoft.com/office/officeart/2005/8/layout/hProcess9"/>
    <dgm:cxn modelId="{C2DB1401-CAB3-4F0A-AC93-5088D1D45758}" type="presParOf" srcId="{6AFF390C-0045-4945-960A-0AA47D56807B}" destId="{0FA858A1-285D-4940-ABC1-560061973459}" srcOrd="1" destOrd="0" presId="urn:microsoft.com/office/officeart/2005/8/layout/hProcess9"/>
    <dgm:cxn modelId="{A1BC8A40-3FBB-4E33-AD8F-2CFBC95DBE82}" type="presParOf" srcId="{0FA858A1-285D-4940-ABC1-560061973459}" destId="{4D5B176E-6401-0E40-A000-102C10A356CE}" srcOrd="0" destOrd="0" presId="urn:microsoft.com/office/officeart/2005/8/layout/hProcess9"/>
    <dgm:cxn modelId="{DE1BEAD9-9268-492A-B9FB-A22403C14B4D}" type="presParOf" srcId="{0FA858A1-285D-4940-ABC1-560061973459}" destId="{36C0C902-7A3F-A64D-AE6D-D59B326A8902}" srcOrd="1" destOrd="0" presId="urn:microsoft.com/office/officeart/2005/8/layout/hProcess9"/>
    <dgm:cxn modelId="{B7A2D9EE-568F-4FD1-81E2-8FE8E6E089E1}" type="presParOf" srcId="{0FA858A1-285D-4940-ABC1-560061973459}" destId="{D0376B48-948F-E447-840A-25390790274D}" srcOrd="2" destOrd="0" presId="urn:microsoft.com/office/officeart/2005/8/layout/hProcess9"/>
    <dgm:cxn modelId="{CB570D05-939B-4EBF-A45E-5704377E6F69}" type="presParOf" srcId="{0FA858A1-285D-4940-ABC1-560061973459}" destId="{36D07CFF-4A29-CA42-8EB9-76017AF7BC5A}" srcOrd="3" destOrd="0" presId="urn:microsoft.com/office/officeart/2005/8/layout/hProcess9"/>
    <dgm:cxn modelId="{74B05D95-AB36-42D2-BA17-48AD43AD60FE}" type="presParOf" srcId="{0FA858A1-285D-4940-ABC1-560061973459}" destId="{DFE85AA6-FBA0-6C46-9B60-59D7E285310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7280B2-18AE-4E4D-9AC4-784B723C80C8}" type="doc">
      <dgm:prSet loTypeId="urn:microsoft.com/office/officeart/2005/8/layout/cycle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9F4065-E5DF-4149-896B-262BEF8DDB1C}">
      <dgm:prSet phldrT="[Text]" custT="1"/>
      <dgm:spPr>
        <a:xfrm>
          <a:off x="2752425" y="2431909"/>
          <a:ext cx="1588087" cy="756128"/>
        </a:xfr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Calibration</a:t>
          </a:r>
        </a:p>
      </dgm:t>
    </dgm:pt>
    <dgm:pt modelId="{23FB1B4D-DFE5-3143-98DB-0AFBCB2D4B66}" type="parTrans" cxnId="{98A77680-F68D-6149-9316-6A8F758E5246}">
      <dgm:prSet/>
      <dgm:spPr/>
      <dgm:t>
        <a:bodyPr/>
        <a:lstStyle/>
        <a:p>
          <a:endParaRPr lang="en-US" sz="2400"/>
        </a:p>
      </dgm:t>
    </dgm:pt>
    <dgm:pt modelId="{11B8047B-85FD-C547-B095-D1C101B00E71}" type="sibTrans" cxnId="{98A77680-F68D-6149-9316-6A8F758E5246}">
      <dgm:prSet/>
      <dgm:spPr/>
      <dgm:t>
        <a:bodyPr/>
        <a:lstStyle/>
        <a:p>
          <a:endParaRPr lang="en-US" sz="2400"/>
        </a:p>
      </dgm:t>
    </dgm:pt>
    <dgm:pt modelId="{53A011DA-28E0-224A-BAAF-EB54B25D445C}">
      <dgm:prSet phldrT="[Text]" custT="1"/>
      <dgm:spPr>
        <a:xfrm>
          <a:off x="619146" y="2401742"/>
          <a:ext cx="1506460" cy="810440"/>
        </a:xfr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Final Reconstruction</a:t>
          </a:r>
        </a:p>
      </dgm:t>
    </dgm:pt>
    <dgm:pt modelId="{03646D5B-FAAF-DF43-8E0B-E3AE50998F9C}" type="parTrans" cxnId="{AAB89A71-EBAE-BC44-A2C7-1894D3087BDB}">
      <dgm:prSet/>
      <dgm:spPr/>
      <dgm:t>
        <a:bodyPr/>
        <a:lstStyle/>
        <a:p>
          <a:endParaRPr lang="en-US" sz="2400"/>
        </a:p>
      </dgm:t>
    </dgm:pt>
    <dgm:pt modelId="{FA416C13-6663-3F48-B610-7E9205B66D6C}" type="sibTrans" cxnId="{AAB89A71-EBAE-BC44-A2C7-1894D3087BDB}">
      <dgm:prSet/>
      <dgm:spPr/>
      <dgm:t>
        <a:bodyPr/>
        <a:lstStyle/>
        <a:p>
          <a:endParaRPr lang="en-US" sz="2400"/>
        </a:p>
      </dgm:t>
    </dgm:pt>
    <dgm:pt modelId="{EC04E50A-39EB-CB4E-A1EE-80B1B027C110}">
      <dgm:prSet phldrT="[Text]" custT="1"/>
      <dgm:spPr>
        <a:xfrm>
          <a:off x="268963" y="1129283"/>
          <a:ext cx="1564790" cy="855772"/>
        </a:xfr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Data Compression</a:t>
          </a:r>
        </a:p>
      </dgm:t>
    </dgm:pt>
    <dgm:pt modelId="{076D1CFC-DF2D-084B-BD74-46267943430C}" type="parTrans" cxnId="{43943DCC-A893-3040-B47B-5295B665B0D6}">
      <dgm:prSet/>
      <dgm:spPr/>
      <dgm:t>
        <a:bodyPr/>
        <a:lstStyle/>
        <a:p>
          <a:endParaRPr lang="en-US" sz="2400"/>
        </a:p>
      </dgm:t>
    </dgm:pt>
    <dgm:pt modelId="{D788D6BF-6564-EE42-B710-E783537109AE}" type="sibTrans" cxnId="{43943DCC-A893-3040-B47B-5295B665B0D6}">
      <dgm:prSet/>
      <dgm:spPr/>
      <dgm:t>
        <a:bodyPr/>
        <a:lstStyle/>
        <a:p>
          <a:endParaRPr lang="en-US" sz="2400"/>
        </a:p>
      </dgm:t>
    </dgm:pt>
    <dgm:pt modelId="{D105A8E6-B15F-7546-A1D4-169B8F5EDF91}">
      <dgm:prSet phldrT="[Text]" custT="1"/>
      <dgm:spPr>
        <a:xfrm>
          <a:off x="1718581" y="-3008"/>
          <a:ext cx="1412778" cy="794043"/>
        </a:xfr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Fast Reconstruction</a:t>
          </a:r>
        </a:p>
      </dgm:t>
    </dgm:pt>
    <dgm:pt modelId="{5B399182-64EC-2949-8E65-93D748671AA1}" type="parTrans" cxnId="{C57158E2-AFA8-4E4C-A4CC-CD6412B97265}">
      <dgm:prSet/>
      <dgm:spPr/>
      <dgm:t>
        <a:bodyPr/>
        <a:lstStyle/>
        <a:p>
          <a:endParaRPr lang="en-US" sz="1600"/>
        </a:p>
      </dgm:t>
    </dgm:pt>
    <dgm:pt modelId="{210248F5-9343-AA4D-B35F-1A993AF9FA94}" type="sibTrans" cxnId="{C57158E2-AFA8-4E4C-A4CC-CD6412B97265}">
      <dgm:prSet/>
      <dgm:spPr>
        <a:xfrm>
          <a:off x="664862" y="26159"/>
          <a:ext cx="3520215" cy="3520215"/>
        </a:xfrm>
        <a:solidFill>
          <a:srgbClr val="4F81BD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en-US" sz="1600"/>
        </a:p>
      </dgm:t>
    </dgm:pt>
    <dgm:pt modelId="{6A48EC51-9EC0-4F4C-8563-64FB26A80613}">
      <dgm:prSet phldrT="[Text]" custT="1"/>
      <dgm:spPr>
        <a:xfrm>
          <a:off x="3058612" y="1034265"/>
          <a:ext cx="1588087" cy="794043"/>
        </a:xfr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Data compression</a:t>
          </a:r>
        </a:p>
      </dgm:t>
    </dgm:pt>
    <dgm:pt modelId="{99BA8790-18BA-EB4D-B9B4-4F90E798F222}" type="parTrans" cxnId="{5921B0A2-C991-C940-8814-78F943601E6B}">
      <dgm:prSet/>
      <dgm:spPr/>
      <dgm:t>
        <a:bodyPr/>
        <a:lstStyle/>
        <a:p>
          <a:endParaRPr lang="en-US" sz="1600"/>
        </a:p>
      </dgm:t>
    </dgm:pt>
    <dgm:pt modelId="{ACDE6FDD-8C36-5A45-983C-5D30C219647E}" type="sibTrans" cxnId="{5921B0A2-C991-C940-8814-78F943601E6B}">
      <dgm:prSet/>
      <dgm:spPr/>
      <dgm:t>
        <a:bodyPr/>
        <a:lstStyle/>
        <a:p>
          <a:endParaRPr lang="en-US" sz="1600"/>
        </a:p>
      </dgm:t>
    </dgm:pt>
    <dgm:pt modelId="{903C7DBE-2099-B842-BEC4-63433D18A681}" type="pres">
      <dgm:prSet presAssocID="{C17280B2-18AE-4E4D-9AC4-784B723C80C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E48CED-824F-8A4F-B47D-460B05217152}" type="pres">
      <dgm:prSet presAssocID="{C17280B2-18AE-4E4D-9AC4-784B723C80C8}" presName="cycle" presStyleCnt="0"/>
      <dgm:spPr/>
    </dgm:pt>
    <dgm:pt modelId="{37AE5030-1B02-5541-A22C-7732B03381FB}" type="pres">
      <dgm:prSet presAssocID="{D105A8E6-B15F-7546-A1D4-169B8F5EDF91}" presName="nodeFirstNode" presStyleLbl="node1" presStyleIdx="0" presStyleCnt="5" custScaleX="8896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21F3038-F002-9F4B-8B3F-29D312DDCDEB}" type="pres">
      <dgm:prSet presAssocID="{210248F5-9343-AA4D-B35F-1A993AF9FA94}" presName="sibTransFirstNode" presStyleLbl="bgShp" presStyleIdx="0" presStyleCnt="1"/>
      <dgm:spPr>
        <a:prstGeom prst="circularArrow">
          <a:avLst>
            <a:gd name="adj1" fmla="val 5544"/>
            <a:gd name="adj2" fmla="val 330680"/>
            <a:gd name="adj3" fmla="val 14099660"/>
            <a:gd name="adj4" fmla="val 17191931"/>
            <a:gd name="adj5" fmla="val 5757"/>
          </a:avLst>
        </a:prstGeom>
      </dgm:spPr>
      <dgm:t>
        <a:bodyPr/>
        <a:lstStyle/>
        <a:p>
          <a:endParaRPr lang="en-US"/>
        </a:p>
      </dgm:t>
    </dgm:pt>
    <dgm:pt modelId="{D0F1D75B-9815-E748-B340-90C08A4064F6}" type="pres">
      <dgm:prSet presAssocID="{6A48EC51-9EC0-4F4C-8563-64FB26A80613}" presName="nodeFollowingNodes" presStyleLbl="node1" presStyleIdx="1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E67DB973-11D6-9642-8603-E7D91C95248F}" type="pres">
      <dgm:prSet presAssocID="{109F4065-E5DF-4149-896B-262BEF8DDB1C}" presName="nodeFollowingNodes" presStyleLbl="node1" presStyleIdx="2" presStyleCnt="5" custScaleY="95225" custRadScaleRad="96411" custRadScaleInc="-2466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1D05F7A-85E9-3142-A0D9-55BC4E71DB2C}" type="pres">
      <dgm:prSet presAssocID="{53A011DA-28E0-224A-BAAF-EB54B25D445C}" presName="nodeFollowingNodes" presStyleLbl="node1" presStyleIdx="3" presStyleCnt="5" custScaleX="94860" custScaleY="102065" custRadScaleRad="92768" custRadScaleInc="2183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46DDF81-D993-BE4A-9222-2E103920E8D4}" type="pres">
      <dgm:prSet presAssocID="{EC04E50A-39EB-CB4E-A1EE-80B1B027C110}" presName="nodeFollowingNodes" presStyleLbl="node1" presStyleIdx="4" presStyleCnt="5" custScaleX="98533" custScaleY="107774" custRadScaleRad="94233" custRadScaleInc="-696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D5D3E140-DD2B-4F85-9CB0-7A3AD38BD58C}" type="presOf" srcId="{EC04E50A-39EB-CB4E-A1EE-80B1B027C110}" destId="{446DDF81-D993-BE4A-9222-2E103920E8D4}" srcOrd="0" destOrd="0" presId="urn:microsoft.com/office/officeart/2005/8/layout/cycle3"/>
    <dgm:cxn modelId="{C57158E2-AFA8-4E4C-A4CC-CD6412B97265}" srcId="{C17280B2-18AE-4E4D-9AC4-784B723C80C8}" destId="{D105A8E6-B15F-7546-A1D4-169B8F5EDF91}" srcOrd="0" destOrd="0" parTransId="{5B399182-64EC-2949-8E65-93D748671AA1}" sibTransId="{210248F5-9343-AA4D-B35F-1A993AF9FA94}"/>
    <dgm:cxn modelId="{5921B0A2-C991-C940-8814-78F943601E6B}" srcId="{C17280B2-18AE-4E4D-9AC4-784B723C80C8}" destId="{6A48EC51-9EC0-4F4C-8563-64FB26A80613}" srcOrd="1" destOrd="0" parTransId="{99BA8790-18BA-EB4D-B9B4-4F90E798F222}" sibTransId="{ACDE6FDD-8C36-5A45-983C-5D30C219647E}"/>
    <dgm:cxn modelId="{43943DCC-A893-3040-B47B-5295B665B0D6}" srcId="{C17280B2-18AE-4E4D-9AC4-784B723C80C8}" destId="{EC04E50A-39EB-CB4E-A1EE-80B1B027C110}" srcOrd="4" destOrd="0" parTransId="{076D1CFC-DF2D-084B-BD74-46267943430C}" sibTransId="{D788D6BF-6564-EE42-B710-E783537109AE}"/>
    <dgm:cxn modelId="{CA966CAF-C1AC-49A0-ABB0-C06FADA6FF39}" type="presOf" srcId="{109F4065-E5DF-4149-896B-262BEF8DDB1C}" destId="{E67DB973-11D6-9642-8603-E7D91C95248F}" srcOrd="0" destOrd="0" presId="urn:microsoft.com/office/officeart/2005/8/layout/cycle3"/>
    <dgm:cxn modelId="{700479F1-C104-4727-893C-64E912EF7E08}" type="presOf" srcId="{C17280B2-18AE-4E4D-9AC4-784B723C80C8}" destId="{903C7DBE-2099-B842-BEC4-63433D18A681}" srcOrd="0" destOrd="0" presId="urn:microsoft.com/office/officeart/2005/8/layout/cycle3"/>
    <dgm:cxn modelId="{2444DC5B-2154-423B-8BD4-EC53F5C7D558}" type="presOf" srcId="{53A011DA-28E0-224A-BAAF-EB54B25D445C}" destId="{61D05F7A-85E9-3142-A0D9-55BC4E71DB2C}" srcOrd="0" destOrd="0" presId="urn:microsoft.com/office/officeart/2005/8/layout/cycle3"/>
    <dgm:cxn modelId="{98A77680-F68D-6149-9316-6A8F758E5246}" srcId="{C17280B2-18AE-4E4D-9AC4-784B723C80C8}" destId="{109F4065-E5DF-4149-896B-262BEF8DDB1C}" srcOrd="2" destOrd="0" parTransId="{23FB1B4D-DFE5-3143-98DB-0AFBCB2D4B66}" sibTransId="{11B8047B-85FD-C547-B095-D1C101B00E71}"/>
    <dgm:cxn modelId="{71874E52-439B-49DA-A5C1-0A0FD6AA9E2A}" type="presOf" srcId="{D105A8E6-B15F-7546-A1D4-169B8F5EDF91}" destId="{37AE5030-1B02-5541-A22C-7732B03381FB}" srcOrd="0" destOrd="0" presId="urn:microsoft.com/office/officeart/2005/8/layout/cycle3"/>
    <dgm:cxn modelId="{F59FD774-3E9C-46FA-A265-6B71C6B1EE83}" type="presOf" srcId="{6A48EC51-9EC0-4F4C-8563-64FB26A80613}" destId="{D0F1D75B-9815-E748-B340-90C08A4064F6}" srcOrd="0" destOrd="0" presId="urn:microsoft.com/office/officeart/2005/8/layout/cycle3"/>
    <dgm:cxn modelId="{AAB89A71-EBAE-BC44-A2C7-1894D3087BDB}" srcId="{C17280B2-18AE-4E4D-9AC4-784B723C80C8}" destId="{53A011DA-28E0-224A-BAAF-EB54B25D445C}" srcOrd="3" destOrd="0" parTransId="{03646D5B-FAAF-DF43-8E0B-E3AE50998F9C}" sibTransId="{FA416C13-6663-3F48-B610-7E9205B66D6C}"/>
    <dgm:cxn modelId="{4B135BBD-C560-4CFB-AA4E-D88BE3CFB4EC}" type="presOf" srcId="{210248F5-9343-AA4D-B35F-1A993AF9FA94}" destId="{C21F3038-F002-9F4B-8B3F-29D312DDCDEB}" srcOrd="0" destOrd="0" presId="urn:microsoft.com/office/officeart/2005/8/layout/cycle3"/>
    <dgm:cxn modelId="{26E17852-D489-4795-B08C-AA6A567EE944}" type="presParOf" srcId="{903C7DBE-2099-B842-BEC4-63433D18A681}" destId="{77E48CED-824F-8A4F-B47D-460B05217152}" srcOrd="0" destOrd="0" presId="urn:microsoft.com/office/officeart/2005/8/layout/cycle3"/>
    <dgm:cxn modelId="{A59773B1-A547-4BF4-978F-99E017197372}" type="presParOf" srcId="{77E48CED-824F-8A4F-B47D-460B05217152}" destId="{37AE5030-1B02-5541-A22C-7732B03381FB}" srcOrd="0" destOrd="0" presId="urn:microsoft.com/office/officeart/2005/8/layout/cycle3"/>
    <dgm:cxn modelId="{1CC3D76F-6FE9-497E-AB9B-2FFD83860206}" type="presParOf" srcId="{77E48CED-824F-8A4F-B47D-460B05217152}" destId="{C21F3038-F002-9F4B-8B3F-29D312DDCDEB}" srcOrd="1" destOrd="0" presId="urn:microsoft.com/office/officeart/2005/8/layout/cycle3"/>
    <dgm:cxn modelId="{B3090A31-4B7B-4017-8B38-F5E2FF4C4A06}" type="presParOf" srcId="{77E48CED-824F-8A4F-B47D-460B05217152}" destId="{D0F1D75B-9815-E748-B340-90C08A4064F6}" srcOrd="2" destOrd="0" presId="urn:microsoft.com/office/officeart/2005/8/layout/cycle3"/>
    <dgm:cxn modelId="{0131E327-4142-418E-8787-A268DF85EE99}" type="presParOf" srcId="{77E48CED-824F-8A4F-B47D-460B05217152}" destId="{E67DB973-11D6-9642-8603-E7D91C95248F}" srcOrd="3" destOrd="0" presId="urn:microsoft.com/office/officeart/2005/8/layout/cycle3"/>
    <dgm:cxn modelId="{8F45B2E6-7C3B-4330-9E60-248BC8DBB29B}" type="presParOf" srcId="{77E48CED-824F-8A4F-B47D-460B05217152}" destId="{61D05F7A-85E9-3142-A0D9-55BC4E71DB2C}" srcOrd="4" destOrd="0" presId="urn:microsoft.com/office/officeart/2005/8/layout/cycle3"/>
    <dgm:cxn modelId="{CEB7936D-A2C1-4E42-A1F2-8F2CE3ADB477}" type="presParOf" srcId="{77E48CED-824F-8A4F-B47D-460B05217152}" destId="{446DDF81-D993-BE4A-9222-2E103920E8D4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7D7E07-B7F7-C84C-9799-3CF951FB673B}" type="doc">
      <dgm:prSet loTypeId="urn:microsoft.com/office/officeart/2005/8/layout/hProcess3" loCatId="" qsTypeId="urn:microsoft.com/office/officeart/2005/8/quickstyle/simple4" qsCatId="simple" csTypeId="urn:microsoft.com/office/officeart/2005/8/colors/accent1_2" csCatId="accent1" phldr="1"/>
      <dgm:spPr/>
    </dgm:pt>
    <dgm:pt modelId="{E369D893-D651-EB48-B27A-45A8B3CB7DBC}">
      <dgm:prSet phldrT="[Text]" custT="1"/>
      <dgm:spPr>
        <a:xfrm>
          <a:off x="0" y="330651"/>
          <a:ext cx="1396970" cy="576000"/>
        </a:xfrm>
        <a:noFill/>
        <a:ln>
          <a:noFill/>
        </a:ln>
        <a:effectLst/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Permanent storage</a:t>
          </a:r>
          <a:endParaRPr lang="en-US" sz="1400" dirty="0">
            <a:solidFill>
              <a:srgbClr val="FFFFFF"/>
            </a:solidFill>
            <a:latin typeface="Franklin Gothic Book"/>
            <a:ea typeface="+mn-ea"/>
            <a:cs typeface="+mn-cs"/>
          </a:endParaRPr>
        </a:p>
      </dgm:t>
    </dgm:pt>
    <dgm:pt modelId="{9DDF93C8-BC3A-6149-9FC2-F2D6475E267D}" type="parTrans" cxnId="{19EBB32D-30CD-964B-97AB-B55E2B9D44A1}">
      <dgm:prSet/>
      <dgm:spPr/>
      <dgm:t>
        <a:bodyPr/>
        <a:lstStyle/>
        <a:p>
          <a:endParaRPr lang="en-US" sz="1800"/>
        </a:p>
      </dgm:t>
    </dgm:pt>
    <dgm:pt modelId="{A2A002FC-F72D-BC4B-A4C4-959D8BB49449}" type="sibTrans" cxnId="{19EBB32D-30CD-964B-97AB-B55E2B9D44A1}">
      <dgm:prSet/>
      <dgm:spPr/>
      <dgm:t>
        <a:bodyPr/>
        <a:lstStyle/>
        <a:p>
          <a:endParaRPr lang="en-US" sz="1800"/>
        </a:p>
      </dgm:t>
    </dgm:pt>
    <dgm:pt modelId="{5676CC5F-1CCF-F642-84BB-C03C99F04E12}" type="pres">
      <dgm:prSet presAssocID="{807D7E07-B7F7-C84C-9799-3CF951FB673B}" presName="Name0" presStyleCnt="0">
        <dgm:presLayoutVars>
          <dgm:dir/>
          <dgm:animLvl val="lvl"/>
          <dgm:resizeHandles val="exact"/>
        </dgm:presLayoutVars>
      </dgm:prSet>
      <dgm:spPr/>
    </dgm:pt>
    <dgm:pt modelId="{047C52D4-0B02-D748-AB9F-90F9A8D542AA}" type="pres">
      <dgm:prSet presAssocID="{807D7E07-B7F7-C84C-9799-3CF951FB673B}" presName="dummy" presStyleCnt="0"/>
      <dgm:spPr/>
    </dgm:pt>
    <dgm:pt modelId="{7C79811E-FC1E-E548-A2F8-77FE19A71994}" type="pres">
      <dgm:prSet presAssocID="{807D7E07-B7F7-C84C-9799-3CF951FB673B}" presName="linH" presStyleCnt="0"/>
      <dgm:spPr/>
    </dgm:pt>
    <dgm:pt modelId="{143E80BF-2EA8-654A-A64B-4487E73943A0}" type="pres">
      <dgm:prSet presAssocID="{807D7E07-B7F7-C84C-9799-3CF951FB673B}" presName="padding1" presStyleCnt="0"/>
      <dgm:spPr/>
    </dgm:pt>
    <dgm:pt modelId="{E9E5253C-8F4D-AB43-BA92-F86EA4BC3C32}" type="pres">
      <dgm:prSet presAssocID="{E369D893-D651-EB48-B27A-45A8B3CB7DBC}" presName="linV" presStyleCnt="0"/>
      <dgm:spPr/>
    </dgm:pt>
    <dgm:pt modelId="{7E078F41-B28B-D042-BCA8-9918B4838B3F}" type="pres">
      <dgm:prSet presAssocID="{E369D893-D651-EB48-B27A-45A8B3CB7DBC}" presName="spVertical1" presStyleCnt="0"/>
      <dgm:spPr/>
    </dgm:pt>
    <dgm:pt modelId="{F0AF5FB7-DF1E-4749-8F1F-0F267959AFF6}" type="pres">
      <dgm:prSet presAssocID="{E369D893-D651-EB48-B27A-45A8B3CB7DBC}" presName="parTx" presStyleLbl="revTx" presStyleIdx="0" presStyleCnt="1" custLinFactNeighborX="-9845" custLinFactNeighborY="11553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80C3457-AD9F-DC47-A39A-C0361D5244B5}" type="pres">
      <dgm:prSet presAssocID="{E369D893-D651-EB48-B27A-45A8B3CB7DBC}" presName="spVertical2" presStyleCnt="0"/>
      <dgm:spPr/>
    </dgm:pt>
    <dgm:pt modelId="{904D9452-31D7-EB4B-A40F-25B2B745E066}" type="pres">
      <dgm:prSet presAssocID="{E369D893-D651-EB48-B27A-45A8B3CB7DBC}" presName="spVertical3" presStyleCnt="0"/>
      <dgm:spPr/>
    </dgm:pt>
    <dgm:pt modelId="{186DBB7B-96BA-1740-84D2-DA5CDD3EE131}" type="pres">
      <dgm:prSet presAssocID="{807D7E07-B7F7-C84C-9799-3CF951FB673B}" presName="padding2" presStyleCnt="0"/>
      <dgm:spPr/>
    </dgm:pt>
    <dgm:pt modelId="{20682025-D3B3-6C4E-9017-950EFE581798}" type="pres">
      <dgm:prSet presAssocID="{807D7E07-B7F7-C84C-9799-3CF951FB673B}" presName="negArrow" presStyleCnt="0"/>
      <dgm:spPr/>
    </dgm:pt>
    <dgm:pt modelId="{DB4776FD-3860-1845-8312-D21531BBF299}" type="pres">
      <dgm:prSet presAssocID="{807D7E07-B7F7-C84C-9799-3CF951FB673B}" presName="backgroundArrow" presStyleLbl="node1" presStyleIdx="0" presStyleCnt="1" custLinFactNeighborX="-759" custLinFactNeighborY="-13316"/>
      <dgm:spPr>
        <a:xfrm>
          <a:off x="0" y="0"/>
          <a:ext cx="1705003" cy="1152000"/>
        </a:xfrm>
        <a:prstGeom prst="rightArrow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</dgm:ptLst>
  <dgm:cxnLst>
    <dgm:cxn modelId="{44AE8E2E-5B49-47F5-AE7F-F1E389D79241}" type="presOf" srcId="{E369D893-D651-EB48-B27A-45A8B3CB7DBC}" destId="{F0AF5FB7-DF1E-4749-8F1F-0F267959AFF6}" srcOrd="0" destOrd="0" presId="urn:microsoft.com/office/officeart/2005/8/layout/hProcess3"/>
    <dgm:cxn modelId="{2BBD5611-80A8-420B-B76D-E253B76DD609}" type="presOf" srcId="{807D7E07-B7F7-C84C-9799-3CF951FB673B}" destId="{5676CC5F-1CCF-F642-84BB-C03C99F04E12}" srcOrd="0" destOrd="0" presId="urn:microsoft.com/office/officeart/2005/8/layout/hProcess3"/>
    <dgm:cxn modelId="{19EBB32D-30CD-964B-97AB-B55E2B9D44A1}" srcId="{807D7E07-B7F7-C84C-9799-3CF951FB673B}" destId="{E369D893-D651-EB48-B27A-45A8B3CB7DBC}" srcOrd="0" destOrd="0" parTransId="{9DDF93C8-BC3A-6149-9FC2-F2D6475E267D}" sibTransId="{A2A002FC-F72D-BC4B-A4C4-959D8BB49449}"/>
    <dgm:cxn modelId="{13C6CBA4-F0D5-4C5B-AD72-8AAC5D56E9DE}" type="presParOf" srcId="{5676CC5F-1CCF-F642-84BB-C03C99F04E12}" destId="{047C52D4-0B02-D748-AB9F-90F9A8D542AA}" srcOrd="0" destOrd="0" presId="urn:microsoft.com/office/officeart/2005/8/layout/hProcess3"/>
    <dgm:cxn modelId="{C8AF729A-26F8-41C8-B82A-697BD99AF3A5}" type="presParOf" srcId="{5676CC5F-1CCF-F642-84BB-C03C99F04E12}" destId="{7C79811E-FC1E-E548-A2F8-77FE19A71994}" srcOrd="1" destOrd="0" presId="urn:microsoft.com/office/officeart/2005/8/layout/hProcess3"/>
    <dgm:cxn modelId="{EBB464B7-161A-4417-9E4E-B00235741C16}" type="presParOf" srcId="{7C79811E-FC1E-E548-A2F8-77FE19A71994}" destId="{143E80BF-2EA8-654A-A64B-4487E73943A0}" srcOrd="0" destOrd="0" presId="urn:microsoft.com/office/officeart/2005/8/layout/hProcess3"/>
    <dgm:cxn modelId="{9159F0D8-1C00-44AB-9BBB-ED0BBF3C35FD}" type="presParOf" srcId="{7C79811E-FC1E-E548-A2F8-77FE19A71994}" destId="{E9E5253C-8F4D-AB43-BA92-F86EA4BC3C32}" srcOrd="1" destOrd="0" presId="urn:microsoft.com/office/officeart/2005/8/layout/hProcess3"/>
    <dgm:cxn modelId="{F4DBEA6D-0A5A-4834-B809-7226D110F976}" type="presParOf" srcId="{E9E5253C-8F4D-AB43-BA92-F86EA4BC3C32}" destId="{7E078F41-B28B-D042-BCA8-9918B4838B3F}" srcOrd="0" destOrd="0" presId="urn:microsoft.com/office/officeart/2005/8/layout/hProcess3"/>
    <dgm:cxn modelId="{189B748E-E49E-4E24-BD19-E555D630FDB3}" type="presParOf" srcId="{E9E5253C-8F4D-AB43-BA92-F86EA4BC3C32}" destId="{F0AF5FB7-DF1E-4749-8F1F-0F267959AFF6}" srcOrd="1" destOrd="0" presId="urn:microsoft.com/office/officeart/2005/8/layout/hProcess3"/>
    <dgm:cxn modelId="{8E62CD11-8320-4A61-9421-0816E1BFFF36}" type="presParOf" srcId="{E9E5253C-8F4D-AB43-BA92-F86EA4BC3C32}" destId="{580C3457-AD9F-DC47-A39A-C0361D5244B5}" srcOrd="2" destOrd="0" presId="urn:microsoft.com/office/officeart/2005/8/layout/hProcess3"/>
    <dgm:cxn modelId="{240301AE-42B0-43E6-B3F2-C8DD6DE86D49}" type="presParOf" srcId="{E9E5253C-8F4D-AB43-BA92-F86EA4BC3C32}" destId="{904D9452-31D7-EB4B-A40F-25B2B745E066}" srcOrd="3" destOrd="0" presId="urn:microsoft.com/office/officeart/2005/8/layout/hProcess3"/>
    <dgm:cxn modelId="{B47B7427-C501-4654-9DDB-55FF25CA69E0}" type="presParOf" srcId="{7C79811E-FC1E-E548-A2F8-77FE19A71994}" destId="{186DBB7B-96BA-1740-84D2-DA5CDD3EE131}" srcOrd="2" destOrd="0" presId="urn:microsoft.com/office/officeart/2005/8/layout/hProcess3"/>
    <dgm:cxn modelId="{8B90864B-5C03-4410-9245-13A2085B1174}" type="presParOf" srcId="{7C79811E-FC1E-E548-A2F8-77FE19A71994}" destId="{20682025-D3B3-6C4E-9017-950EFE581798}" srcOrd="3" destOrd="0" presId="urn:microsoft.com/office/officeart/2005/8/layout/hProcess3"/>
    <dgm:cxn modelId="{C7531BE7-15D3-4743-9480-516E5A102E83}" type="presParOf" srcId="{7C79811E-FC1E-E548-A2F8-77FE19A71994}" destId="{DB4776FD-3860-1845-8312-D21531BBF299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ED5B02-5FC3-D348-8EF6-E63D6A579096}">
      <dsp:nvSpPr>
        <dsp:cNvPr id="0" name=""/>
        <dsp:cNvSpPr/>
      </dsp:nvSpPr>
      <dsp:spPr>
        <a:xfrm>
          <a:off x="557722" y="0"/>
          <a:ext cx="3160428" cy="1306115"/>
        </a:xfrm>
        <a:prstGeom prst="rightArrow">
          <a:avLst/>
        </a:prstGeom>
        <a:solidFill>
          <a:srgbClr val="797B7E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5B176E-6401-0E40-A000-102C10A356CE}">
      <dsp:nvSpPr>
        <dsp:cNvPr id="0" name=""/>
        <dsp:cNvSpPr/>
      </dsp:nvSpPr>
      <dsp:spPr>
        <a:xfrm>
          <a:off x="21222" y="391834"/>
          <a:ext cx="910330" cy="522446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Detector</a:t>
          </a:r>
          <a:endParaRPr lang="en-US" sz="1400" kern="1200" dirty="0">
            <a:solidFill>
              <a:srgbClr val="FFFFFF"/>
            </a:solidFill>
            <a:latin typeface="Franklin Gothic Book"/>
            <a:ea typeface="+mn-ea"/>
            <a:cs typeface="+mn-cs"/>
          </a:endParaRPr>
        </a:p>
      </dsp:txBody>
      <dsp:txXfrm>
        <a:off x="46726" y="417338"/>
        <a:ext cx="859322" cy="471438"/>
      </dsp:txXfrm>
    </dsp:sp>
    <dsp:sp modelId="{D0376B48-948F-E447-840A-25390790274D}">
      <dsp:nvSpPr>
        <dsp:cNvPr id="0" name=""/>
        <dsp:cNvSpPr/>
      </dsp:nvSpPr>
      <dsp:spPr>
        <a:xfrm>
          <a:off x="997872" y="411802"/>
          <a:ext cx="1196779" cy="522446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Cluster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finder</a:t>
          </a:r>
        </a:p>
      </dsp:txBody>
      <dsp:txXfrm>
        <a:off x="1023376" y="437306"/>
        <a:ext cx="1145771" cy="471438"/>
      </dsp:txXfrm>
    </dsp:sp>
    <dsp:sp modelId="{DFE85AA6-FBA0-6C46-9B60-59D7E2853106}">
      <dsp:nvSpPr>
        <dsp:cNvPr id="0" name=""/>
        <dsp:cNvSpPr/>
      </dsp:nvSpPr>
      <dsp:spPr>
        <a:xfrm>
          <a:off x="2268751" y="401818"/>
          <a:ext cx="1196779" cy="522446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Data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Compression</a:t>
          </a:r>
          <a:endParaRPr lang="en-US" sz="1400" kern="1200" dirty="0">
            <a:solidFill>
              <a:srgbClr val="FFFFFF"/>
            </a:solidFill>
            <a:latin typeface="Franklin Gothic Book"/>
            <a:ea typeface="+mn-ea"/>
            <a:cs typeface="+mn-cs"/>
          </a:endParaRPr>
        </a:p>
      </dsp:txBody>
      <dsp:txXfrm>
        <a:off x="2294255" y="427322"/>
        <a:ext cx="1145771" cy="4714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1F3038-F002-9F4B-8B3F-29D312DDCDEB}">
      <dsp:nvSpPr>
        <dsp:cNvPr id="0" name=""/>
        <dsp:cNvSpPr/>
      </dsp:nvSpPr>
      <dsp:spPr>
        <a:xfrm>
          <a:off x="664862" y="26159"/>
          <a:ext cx="3520215" cy="3520215"/>
        </a:xfrm>
        <a:prstGeom prst="circularArrow">
          <a:avLst>
            <a:gd name="adj1" fmla="val 5544"/>
            <a:gd name="adj2" fmla="val 330680"/>
            <a:gd name="adj3" fmla="val 14099660"/>
            <a:gd name="adj4" fmla="val 17191931"/>
            <a:gd name="adj5" fmla="val 5757"/>
          </a:avLst>
        </a:prstGeom>
        <a:solidFill>
          <a:srgbClr val="4F81BD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AE5030-1B02-5541-A22C-7732B03381FB}">
      <dsp:nvSpPr>
        <dsp:cNvPr id="0" name=""/>
        <dsp:cNvSpPr/>
      </dsp:nvSpPr>
      <dsp:spPr>
        <a:xfrm>
          <a:off x="1718581" y="-3008"/>
          <a:ext cx="1412778" cy="794043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Fast Reconstruction</a:t>
          </a:r>
        </a:p>
      </dsp:txBody>
      <dsp:txXfrm>
        <a:off x="1757343" y="35754"/>
        <a:ext cx="1335254" cy="716519"/>
      </dsp:txXfrm>
    </dsp:sp>
    <dsp:sp modelId="{D0F1D75B-9815-E748-B340-90C08A4064F6}">
      <dsp:nvSpPr>
        <dsp:cNvPr id="0" name=""/>
        <dsp:cNvSpPr/>
      </dsp:nvSpPr>
      <dsp:spPr>
        <a:xfrm>
          <a:off x="3058612" y="1034265"/>
          <a:ext cx="1588087" cy="794043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Data compression</a:t>
          </a:r>
        </a:p>
      </dsp:txBody>
      <dsp:txXfrm>
        <a:off x="3097374" y="1073027"/>
        <a:ext cx="1510563" cy="716519"/>
      </dsp:txXfrm>
    </dsp:sp>
    <dsp:sp modelId="{E67DB973-11D6-9642-8603-E7D91C95248F}">
      <dsp:nvSpPr>
        <dsp:cNvPr id="0" name=""/>
        <dsp:cNvSpPr/>
      </dsp:nvSpPr>
      <dsp:spPr>
        <a:xfrm>
          <a:off x="2752425" y="2431909"/>
          <a:ext cx="1588087" cy="756128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Calibration</a:t>
          </a:r>
        </a:p>
      </dsp:txBody>
      <dsp:txXfrm>
        <a:off x="2789336" y="2468820"/>
        <a:ext cx="1514265" cy="682306"/>
      </dsp:txXfrm>
    </dsp:sp>
    <dsp:sp modelId="{61D05F7A-85E9-3142-A0D9-55BC4E71DB2C}">
      <dsp:nvSpPr>
        <dsp:cNvPr id="0" name=""/>
        <dsp:cNvSpPr/>
      </dsp:nvSpPr>
      <dsp:spPr>
        <a:xfrm>
          <a:off x="619146" y="2401742"/>
          <a:ext cx="1506460" cy="810440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Final Reconstruction</a:t>
          </a:r>
        </a:p>
      </dsp:txBody>
      <dsp:txXfrm>
        <a:off x="658708" y="2441304"/>
        <a:ext cx="1427336" cy="731316"/>
      </dsp:txXfrm>
    </dsp:sp>
    <dsp:sp modelId="{446DDF81-D993-BE4A-9222-2E103920E8D4}">
      <dsp:nvSpPr>
        <dsp:cNvPr id="0" name=""/>
        <dsp:cNvSpPr/>
      </dsp:nvSpPr>
      <dsp:spPr>
        <a:xfrm>
          <a:off x="268963" y="1129283"/>
          <a:ext cx="1564790" cy="855772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Data Compression</a:t>
          </a:r>
        </a:p>
      </dsp:txBody>
      <dsp:txXfrm>
        <a:off x="310738" y="1171058"/>
        <a:ext cx="1481240" cy="7722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4776FD-3860-1845-8312-D21531BBF299}">
      <dsp:nvSpPr>
        <dsp:cNvPr id="0" name=""/>
        <dsp:cNvSpPr/>
      </dsp:nvSpPr>
      <dsp:spPr>
        <a:xfrm>
          <a:off x="0" y="0"/>
          <a:ext cx="1705003" cy="1152000"/>
        </a:xfrm>
        <a:prstGeom prst="rightArrow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AF5FB7-DF1E-4749-8F1F-0F267959AFF6}">
      <dsp:nvSpPr>
        <dsp:cNvPr id="0" name=""/>
        <dsp:cNvSpPr/>
      </dsp:nvSpPr>
      <dsp:spPr>
        <a:xfrm>
          <a:off x="0" y="330651"/>
          <a:ext cx="1396970" cy="57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0" bIns="1422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Permanent storage</a:t>
          </a:r>
          <a:endParaRPr lang="en-US" sz="1400" kern="1200" dirty="0">
            <a:solidFill>
              <a:srgbClr val="FFFFFF"/>
            </a:solidFill>
            <a:latin typeface="Franklin Gothic Book"/>
            <a:ea typeface="+mn-ea"/>
            <a:cs typeface="+mn-cs"/>
          </a:endParaRPr>
        </a:p>
      </dsp:txBody>
      <dsp:txXfrm>
        <a:off x="0" y="330651"/>
        <a:ext cx="1396970" cy="57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9/5/2014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59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9/5/2014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646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9/5/2014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369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9/5/2014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55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9/5/2014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851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9/5/2014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731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9/5/2014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729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9/5/2014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460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9/5/2014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07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9/5/2014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447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9/5/2014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86968-969E-4EBC-A2FD-DA73B5C8C410}" type="datetimeFigureOut">
              <a:rPr lang="en-US" smtClean="0"/>
              <a:t>9/5/2014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41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6501" y="2447925"/>
            <a:ext cx="723480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 smtClean="0"/>
              <a:t>ALICE Upgrade for Run3: </a:t>
            </a:r>
          </a:p>
          <a:p>
            <a:pPr algn="ctr"/>
            <a:r>
              <a:rPr lang="en-US" sz="5400" dirty="0" smtClean="0"/>
              <a:t>Computing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1" y="4800600"/>
            <a:ext cx="807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HL-LHC Trigger, Online and Offline Computing Working Group Topical Workshop</a:t>
            </a:r>
            <a:br>
              <a:rPr lang="en-US" sz="3200" dirty="0"/>
            </a:br>
            <a:r>
              <a:rPr lang="en-US" sz="3200" dirty="0"/>
              <a:t> Sep 5</a:t>
            </a:r>
            <a:r>
              <a:rPr lang="en-US" sz="3200" baseline="30000" dirty="0"/>
              <a:t>th</a:t>
            </a:r>
            <a:r>
              <a:rPr lang="en-US" sz="3200" dirty="0"/>
              <a:t> </a:t>
            </a:r>
            <a:r>
              <a:rPr lang="en-US" sz="3200" dirty="0" smtClean="0"/>
              <a:t>2014</a:t>
            </a:r>
            <a:endParaRPr lang="en-GB" sz="3200" dirty="0"/>
          </a:p>
        </p:txBody>
      </p:sp>
      <p:pic>
        <p:nvPicPr>
          <p:cNvPr id="1026" name="Picture 2" descr="http://alicematters.web.cern.ch/sites/alicematters.web.cern.ch/files/images/newlogo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18049"/>
            <a:ext cx="1828800" cy="222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94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Preparations for Run3 – tests of processing chain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/>
          </a:bodyPr>
          <a:lstStyle/>
          <a:p>
            <a:r>
              <a:rPr lang="en-US" sz="2800" dirty="0"/>
              <a:t>Cluster finding in HLT for all </a:t>
            </a:r>
            <a:r>
              <a:rPr lang="en-US" sz="2800" dirty="0" smtClean="0"/>
              <a:t>detectors</a:t>
            </a:r>
          </a:p>
          <a:p>
            <a:pPr lvl="1"/>
            <a:r>
              <a:rPr lang="en-US" sz="2400" dirty="0" smtClean="0"/>
              <a:t>New, more powerful, HLT cluster</a:t>
            </a:r>
          </a:p>
          <a:p>
            <a:pPr lvl="1"/>
            <a:r>
              <a:rPr lang="en-US" sz="2400" dirty="0" smtClean="0"/>
              <a:t>System validated for TPC over 2 years of data taking in Run1</a:t>
            </a:r>
          </a:p>
          <a:p>
            <a:pPr lvl="1"/>
            <a:r>
              <a:rPr lang="en-US" sz="2400" dirty="0" smtClean="0"/>
              <a:t>Largest data compression factor (x4)</a:t>
            </a:r>
            <a:endParaRPr lang="en-US" dirty="0" smtClean="0"/>
          </a:p>
          <a:p>
            <a:pPr lvl="0"/>
            <a:r>
              <a:rPr lang="en-US" sz="2800" dirty="0" smtClean="0"/>
              <a:t>Detector calibration online</a:t>
            </a:r>
          </a:p>
          <a:p>
            <a:pPr lvl="1"/>
            <a:r>
              <a:rPr lang="en-US" sz="2400" dirty="0" smtClean="0"/>
              <a:t>Many detectors (currently offline) calibration algorithms in HLT</a:t>
            </a:r>
          </a:p>
          <a:p>
            <a:pPr lvl="1"/>
            <a:r>
              <a:rPr lang="en-US" sz="2400" dirty="0" smtClean="0"/>
              <a:t>Critical step for good quality tracking and data compression</a:t>
            </a:r>
          </a:p>
          <a:p>
            <a:r>
              <a:rPr lang="en-US" sz="2800" dirty="0" smtClean="0"/>
              <a:t>Preparation of O2 test cluster @10% of expected size</a:t>
            </a:r>
          </a:p>
          <a:p>
            <a:pPr lvl="1"/>
            <a:r>
              <a:rPr lang="en-US" sz="2400" dirty="0" err="1" smtClean="0"/>
              <a:t>Testbed</a:t>
            </a:r>
            <a:r>
              <a:rPr lang="en-US" sz="2400" dirty="0" smtClean="0"/>
              <a:t> for ALFA development</a:t>
            </a:r>
          </a:p>
          <a:p>
            <a:pPr lvl="0"/>
            <a:endParaRPr lang="en-US" sz="2700" dirty="0" smtClean="0"/>
          </a:p>
          <a:p>
            <a:pPr lvl="0"/>
            <a:endParaRPr lang="en-US" sz="2700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73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The Grid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General assumption and roles </a:t>
            </a:r>
          </a:p>
          <a:p>
            <a:pPr lvl="1"/>
            <a:r>
              <a:rPr lang="en-US" dirty="0" smtClean="0"/>
              <a:t>Will continue to do what it does now</a:t>
            </a:r>
          </a:p>
          <a:p>
            <a:pPr lvl="1"/>
            <a:r>
              <a:rPr lang="en-US" dirty="0" smtClean="0"/>
              <a:t>MC simulation, end-user and organized data analysis, raw data reconstruction (reduced)</a:t>
            </a:r>
          </a:p>
          <a:p>
            <a:pPr lvl="1"/>
            <a:r>
              <a:rPr lang="en-US" dirty="0" smtClean="0"/>
              <a:t>Custodial storage for RAW data – output of O2 compressed data stream</a:t>
            </a:r>
          </a:p>
          <a:p>
            <a:r>
              <a:rPr lang="en-US" dirty="0" smtClean="0"/>
              <a:t>Expected that the Grid will grow with the same rate</a:t>
            </a:r>
          </a:p>
          <a:p>
            <a:r>
              <a:rPr lang="en-US" dirty="0"/>
              <a:t>S</a:t>
            </a:r>
            <a:r>
              <a:rPr lang="en-US" dirty="0" smtClean="0"/>
              <a:t>earch for additional resources </a:t>
            </a:r>
          </a:p>
          <a:p>
            <a:pPr lvl="1"/>
            <a:r>
              <a:rPr lang="en-US" dirty="0" smtClean="0"/>
              <a:t>New sites</a:t>
            </a:r>
          </a:p>
          <a:p>
            <a:pPr lvl="1"/>
            <a:r>
              <a:rPr lang="en-US" dirty="0" smtClean="0"/>
              <a:t>Contributed resources from existing sites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738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Growth expectations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Based on ‘flat budget’ and modified Moore’s law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246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12</a:t>
            </a:fld>
            <a:endParaRPr lang="en-GB"/>
          </a:p>
        </p:txBody>
      </p:sp>
      <p:pic>
        <p:nvPicPr>
          <p:cNvPr id="2051" name="Picture 3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599"/>
            <a:ext cx="8153400" cy="464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3581400" y="3048000"/>
            <a:ext cx="0" cy="27755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257800" y="2590800"/>
            <a:ext cx="0" cy="32327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934200" y="2442865"/>
            <a:ext cx="0" cy="33806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22866" y="1981200"/>
            <a:ext cx="74591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cores growth by </a:t>
            </a:r>
            <a:r>
              <a:rPr lang="en-US" dirty="0" smtClean="0"/>
              <a:t>25</a:t>
            </a:r>
            <a:r>
              <a:rPr lang="en-US" dirty="0" smtClean="0"/>
              <a:t>%  year on </a:t>
            </a:r>
            <a:r>
              <a:rPr lang="en-US" dirty="0" smtClean="0"/>
              <a:t>year – power/core ~constant </a:t>
            </a:r>
          </a:p>
          <a:p>
            <a:r>
              <a:rPr lang="en-US" dirty="0" smtClean="0"/>
              <a:t>Storage growth at 20% per year</a:t>
            </a:r>
          </a:p>
          <a:p>
            <a:r>
              <a:rPr lang="en-US" dirty="0" smtClean="0"/>
              <a:t>Projected at 2020 =&gt; </a:t>
            </a:r>
            <a:r>
              <a:rPr lang="en-US" dirty="0" smtClean="0"/>
              <a:t>~3-4x </a:t>
            </a:r>
            <a:r>
              <a:rPr lang="en-US" dirty="0" smtClean="0"/>
              <a:t>the current power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05000" y="3048000"/>
            <a:ext cx="0" cy="27755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5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Grid upgrades – data processing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486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Assume sites will continue offering standard CPUs</a:t>
            </a:r>
          </a:p>
          <a:p>
            <a:pPr lvl="1"/>
            <a:r>
              <a:rPr lang="en-US" dirty="0" smtClean="0"/>
              <a:t>‘GPU ready’ algorithms have to cope</a:t>
            </a:r>
          </a:p>
          <a:p>
            <a:r>
              <a:rPr lang="en-US" dirty="0" smtClean="0"/>
              <a:t>Growth beyond ‘flat budget’ scenario necessitates finding new resources</a:t>
            </a:r>
          </a:p>
          <a:p>
            <a:pPr lvl="1"/>
            <a:r>
              <a:rPr lang="en-US" dirty="0" smtClean="0"/>
              <a:t> This is an ongoing process </a:t>
            </a:r>
          </a:p>
          <a:p>
            <a:r>
              <a:rPr lang="en-US" dirty="0" smtClean="0"/>
              <a:t>Contributed cycles from existing, non-standard sources</a:t>
            </a:r>
          </a:p>
          <a:p>
            <a:pPr lvl="1"/>
            <a:r>
              <a:rPr lang="en-US" dirty="0" smtClean="0"/>
              <a:t>Supercomputer back-fill – this can potentially bring equivalent of tens of thousand CPU cores for MC</a:t>
            </a:r>
          </a:p>
          <a:p>
            <a:pPr lvl="1"/>
            <a:r>
              <a:rPr lang="en-US" dirty="0" smtClean="0"/>
              <a:t>Ongoing collaborative work with ATLAS (</a:t>
            </a:r>
            <a:r>
              <a:rPr lang="en-US" dirty="0" err="1" smtClean="0"/>
              <a:t>PanDa</a:t>
            </a:r>
            <a:r>
              <a:rPr lang="en-US" dirty="0" smtClean="0"/>
              <a:t>)</a:t>
            </a:r>
          </a:p>
          <a:p>
            <a:r>
              <a:rPr lang="en-US" dirty="0" smtClean="0"/>
              <a:t>Support for various cluster configurations will continue and expand, as needed</a:t>
            </a:r>
          </a:p>
          <a:p>
            <a:pPr lvl="1"/>
            <a:r>
              <a:rPr lang="en-US" dirty="0" smtClean="0"/>
              <a:t>Standard </a:t>
            </a:r>
            <a:r>
              <a:rPr lang="en-US" dirty="0"/>
              <a:t>b</a:t>
            </a:r>
            <a:r>
              <a:rPr lang="en-US" dirty="0" smtClean="0"/>
              <a:t>atch/whole node/AI-cloud-on demand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ncreases flexibility, efficiency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69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Grid upgrades – data storage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Grid storage is expected to hold the analysis object data and compressed </a:t>
            </a:r>
            <a:r>
              <a:rPr lang="en-US" dirty="0" smtClean="0"/>
              <a:t>RAW (custodial)</a:t>
            </a:r>
            <a:endParaRPr lang="en-US" dirty="0" smtClean="0"/>
          </a:p>
          <a:p>
            <a:r>
              <a:rPr lang="en-US" dirty="0" smtClean="0"/>
              <a:t>The data volume to the Grid will be reduced to reasonable size by the O2 facility</a:t>
            </a:r>
          </a:p>
          <a:p>
            <a:r>
              <a:rPr lang="en-US" dirty="0" smtClean="0"/>
              <a:t>General expectation for cheaper storage driven by the needs of the ‘big players’ (insert Facebook here)</a:t>
            </a:r>
          </a:p>
          <a:p>
            <a:pPr lvl="1"/>
            <a:r>
              <a:rPr lang="en-US" dirty="0" smtClean="0"/>
              <a:t>May modify upward the current 20% yearly growth</a:t>
            </a:r>
          </a:p>
          <a:p>
            <a:pPr lvl="1"/>
            <a:r>
              <a:rPr lang="en-US" dirty="0" smtClean="0"/>
              <a:t>Perhaps slower media – need for more sophisticated data access models</a:t>
            </a:r>
          </a:p>
          <a:p>
            <a:pPr lvl="1"/>
            <a:r>
              <a:rPr lang="en-US" dirty="0" smtClean="0"/>
              <a:t>Biggest impact is on the cost of storage for the O2 facility</a:t>
            </a:r>
          </a:p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01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Summary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5486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ALICE upgrade for LHC Run3 (2020 </a:t>
            </a:r>
            <a:r>
              <a:rPr lang="en-US" smtClean="0"/>
              <a:t>and beyond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Event rate x 100, data volume x </a:t>
            </a:r>
            <a:r>
              <a:rPr lang="en-US" dirty="0" smtClean="0"/>
              <a:t>10 (of current rates)</a:t>
            </a:r>
          </a:p>
          <a:p>
            <a:r>
              <a:rPr lang="en-US" dirty="0"/>
              <a:t>D</a:t>
            </a:r>
            <a:r>
              <a:rPr lang="en-US" dirty="0" smtClean="0"/>
              <a:t>ata reduction to manageable levels - dedicated O2 computing facility, incorporating DAQ/HLT and Offline functions</a:t>
            </a:r>
          </a:p>
          <a:p>
            <a:pPr lvl="1"/>
            <a:r>
              <a:rPr lang="en-US" dirty="0" smtClean="0"/>
              <a:t>Heterogeneous hardware (CPU/GPU/FPGA)</a:t>
            </a:r>
          </a:p>
          <a:p>
            <a:pPr lvl="1"/>
            <a:r>
              <a:rPr lang="en-US" dirty="0" smtClean="0"/>
              <a:t>Data volume reduction by x10 to 13GB/sec, up to analysis-ready data containers</a:t>
            </a:r>
          </a:p>
          <a:p>
            <a:pPr lvl="1"/>
            <a:r>
              <a:rPr lang="en-US" dirty="0" smtClean="0"/>
              <a:t>Framework development, software demonstrators, test cluster in preparation</a:t>
            </a:r>
          </a:p>
          <a:p>
            <a:r>
              <a:rPr lang="en-US" dirty="0" smtClean="0"/>
              <a:t>Grid resources are expected to grow with the usual rate</a:t>
            </a:r>
          </a:p>
          <a:p>
            <a:pPr lvl="1"/>
            <a:r>
              <a:rPr lang="en-US" dirty="0" smtClean="0"/>
              <a:t>Intensive </a:t>
            </a:r>
            <a:r>
              <a:rPr lang="en-US" dirty="0" err="1" smtClean="0"/>
              <a:t>programme</a:t>
            </a:r>
            <a:r>
              <a:rPr lang="en-US" dirty="0" smtClean="0"/>
              <a:t> to incorporate new sites and contributed computing power on existing facilities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72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Timeline and resources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r>
              <a:rPr lang="en-GB" dirty="0" smtClean="0"/>
              <a:t>ALICE upgrade in Run3</a:t>
            </a:r>
            <a:endParaRPr lang="en-GB" dirty="0"/>
          </a:p>
          <a:p>
            <a:pPr lvl="1">
              <a:buFont typeface="Arial"/>
              <a:buChar char="•"/>
            </a:pPr>
            <a:r>
              <a:rPr lang="en-US" dirty="0"/>
              <a:t>CPU needs </a:t>
            </a:r>
            <a:r>
              <a:rPr lang="en-US" dirty="0" smtClean="0"/>
              <a:t>proportional to track multiplicity + pileup </a:t>
            </a:r>
            <a:endParaRPr lang="en-US" dirty="0"/>
          </a:p>
          <a:p>
            <a:pPr lvl="1">
              <a:buFont typeface="Arial"/>
              <a:buChar char="•"/>
            </a:pPr>
            <a:r>
              <a:rPr lang="en-US" dirty="0"/>
              <a:t>Storage </a:t>
            </a:r>
            <a:r>
              <a:rPr lang="en-US" dirty="0" smtClean="0"/>
              <a:t>needs proportional </a:t>
            </a:r>
            <a:r>
              <a:rPr lang="en-US" dirty="0"/>
              <a:t>to accumulated </a:t>
            </a:r>
            <a:r>
              <a:rPr lang="en-US" dirty="0" smtClean="0"/>
              <a:t>luminosity</a:t>
            </a:r>
          </a:p>
          <a:p>
            <a:pPr>
              <a:buFont typeface="Arial"/>
              <a:buChar char="•"/>
            </a:pPr>
            <a:r>
              <a:rPr lang="en-US" dirty="0" smtClean="0"/>
              <a:t>ALICE upgrade basic estimates 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Event rate 50KHz (</a:t>
            </a:r>
            <a:r>
              <a:rPr lang="en-US" dirty="0" err="1" smtClean="0"/>
              <a:t>Pb-Pb</a:t>
            </a:r>
            <a:r>
              <a:rPr lang="en-US" dirty="0" smtClean="0"/>
              <a:t>), 200KHz (p-p, p-</a:t>
            </a:r>
            <a:r>
              <a:rPr lang="en-US" dirty="0" err="1" smtClean="0"/>
              <a:t>Pb</a:t>
            </a:r>
            <a:r>
              <a:rPr lang="en-US" dirty="0" smtClean="0"/>
              <a:t>)</a:t>
            </a:r>
          </a:p>
          <a:p>
            <a:pPr lvl="1">
              <a:buFont typeface="Arial"/>
              <a:buChar char="•"/>
            </a:pPr>
            <a:r>
              <a:rPr lang="en-US" dirty="0"/>
              <a:t>E</a:t>
            </a:r>
            <a:r>
              <a:rPr lang="en-US" dirty="0" smtClean="0"/>
              <a:t>vent size 1.1TB/sec from detector; </a:t>
            </a:r>
            <a:r>
              <a:rPr lang="en-US" dirty="0" smtClean="0"/>
              <a:t>13GB/sec average processed </a:t>
            </a:r>
            <a:r>
              <a:rPr lang="en-US" dirty="0" smtClean="0"/>
              <a:t>and compressed to storage</a:t>
            </a:r>
            <a:endParaRPr lang="en-US" dirty="0"/>
          </a:p>
          <a:p>
            <a:endParaRPr lang="en-GB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40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Data processing and systems consolidation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RAW data rates and volume necessitate the creation of an online-offline facility (02) for data compression, incorporating</a:t>
            </a:r>
          </a:p>
          <a:p>
            <a:pPr lvl="1"/>
            <a:r>
              <a:rPr lang="en-US" dirty="0" smtClean="0"/>
              <a:t>DAQ functionality – detector readout, data transport and event building</a:t>
            </a:r>
          </a:p>
          <a:p>
            <a:pPr lvl="1"/>
            <a:r>
              <a:rPr lang="en-US" dirty="0" smtClean="0"/>
              <a:t>HLT functionality – data compression, clustering algorithms, tracking algorithms</a:t>
            </a:r>
          </a:p>
          <a:p>
            <a:pPr lvl="1"/>
            <a:r>
              <a:rPr lang="en-US" dirty="0" smtClean="0"/>
              <a:t>Offline functionality – calibration, full event processing and reconstruction, up to analysis objects data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398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dirty="0" smtClean="0"/>
              <a:t>Data flow and compression in O2</a:t>
            </a:r>
            <a:endParaRPr lang="en-US" dirty="0"/>
          </a:p>
        </p:txBody>
      </p:sp>
      <p:pic>
        <p:nvPicPr>
          <p:cNvPr id="4" name="Content Placeholder 331"/>
          <p:cNvPicPr>
            <a:picLocks noGrp="1" noChangeAspect="1"/>
          </p:cNvPicPr>
          <p:nvPr>
            <p:ph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14400"/>
            <a:ext cx="6477000" cy="5791200"/>
          </a:xfrm>
        </p:spPr>
      </p:pic>
      <p:sp>
        <p:nvSpPr>
          <p:cNvPr id="5" name="Content Placeholder 3"/>
          <p:cNvSpPr txBox="1">
            <a:spLocks/>
          </p:cNvSpPr>
          <p:nvPr/>
        </p:nvSpPr>
        <p:spPr>
          <a:xfrm>
            <a:off x="5562600" y="990600"/>
            <a:ext cx="3429000" cy="2057400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4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400" b="1" dirty="0" smtClean="0"/>
              <a:t>Internal O2 Storage</a:t>
            </a:r>
            <a:endParaRPr lang="en-US" sz="3400" b="1" dirty="0"/>
          </a:p>
          <a:p>
            <a:r>
              <a:rPr lang="en-US" sz="3400" dirty="0"/>
              <a:t>“Intermediate” format:</a:t>
            </a:r>
          </a:p>
          <a:p>
            <a:pPr marL="285750" indent="-285750"/>
            <a:r>
              <a:rPr lang="en-US" sz="3400" dirty="0" smtClean="0"/>
              <a:t>Synchronous and asynchronous RAW data processing with increased precision</a:t>
            </a:r>
            <a:r>
              <a:rPr lang="en-US" sz="3400" dirty="0"/>
              <a:t> </a:t>
            </a:r>
            <a:r>
              <a:rPr lang="en-US" sz="3400" dirty="0" smtClean="0"/>
              <a:t>– up to max compression</a:t>
            </a:r>
            <a:endParaRPr lang="en-US" sz="3400" dirty="0"/>
          </a:p>
          <a:p>
            <a:pPr marL="0" indent="0">
              <a:buNone/>
            </a:pPr>
            <a:r>
              <a:rPr lang="en-US" sz="3400" b="1" dirty="0"/>
              <a:t>GRID storage</a:t>
            </a:r>
          </a:p>
          <a:p>
            <a:pPr marL="285750" indent="-285750"/>
            <a:r>
              <a:rPr lang="en-US" sz="3400" dirty="0"/>
              <a:t>AODs</a:t>
            </a:r>
          </a:p>
          <a:p>
            <a:pPr marL="285750" indent="-285750"/>
            <a:r>
              <a:rPr lang="en-US" sz="3400" dirty="0" smtClean="0"/>
              <a:t>Simulations</a:t>
            </a:r>
          </a:p>
          <a:p>
            <a:pPr marL="285750" indent="-285750"/>
            <a:r>
              <a:rPr lang="en-US" sz="3400" dirty="0" smtClean="0"/>
              <a:t>Compressed RAW (custodial)</a:t>
            </a:r>
            <a:endParaRPr lang="en-US" sz="3400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17456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917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19102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003782" y="1160758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 x 10 or 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40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H="1">
            <a:off x="4468040" y="1070358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Arrow Connector 9"/>
          <p:cNvCxnSpPr>
            <a:stCxn id="19" idx="3"/>
            <a:endCxn id="11" idx="3"/>
          </p:cNvCxnSpPr>
          <p:nvPr/>
        </p:nvCxnSpPr>
        <p:spPr bwMode="auto">
          <a:xfrm>
            <a:off x="1996924" y="1155828"/>
            <a:ext cx="1083651" cy="755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Rectangle 10"/>
          <p:cNvSpPr>
            <a:spLocks noChangeArrowheads="1"/>
          </p:cNvSpPr>
          <p:nvPr/>
        </p:nvSpPr>
        <p:spPr bwMode="auto">
          <a:xfrm flipH="1">
            <a:off x="3080575" y="972827"/>
            <a:ext cx="978864" cy="381102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 flipH="1">
            <a:off x="2460251" y="1063484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052932" y="1813367"/>
            <a:ext cx="9621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10 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Arrow Connector 13"/>
          <p:cNvCxnSpPr>
            <a:stCxn id="11" idx="1"/>
            <a:endCxn id="84" idx="1"/>
          </p:cNvCxnSpPr>
          <p:nvPr/>
        </p:nvCxnSpPr>
        <p:spPr bwMode="auto">
          <a:xfrm>
            <a:off x="4059439" y="1163378"/>
            <a:ext cx="885104" cy="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Rectangle 14"/>
          <p:cNvSpPr>
            <a:spLocks noChangeArrowheads="1"/>
          </p:cNvSpPr>
          <p:nvPr/>
        </p:nvSpPr>
        <p:spPr bwMode="auto">
          <a:xfrm flipH="1">
            <a:off x="3080575" y="2220750"/>
            <a:ext cx="978864" cy="402456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Straight Arrow Connector 15"/>
          <p:cNvCxnSpPr>
            <a:stCxn id="15" idx="1"/>
            <a:endCxn id="86" idx="1"/>
          </p:cNvCxnSpPr>
          <p:nvPr/>
        </p:nvCxnSpPr>
        <p:spPr bwMode="auto">
          <a:xfrm>
            <a:off x="4059439" y="2421978"/>
            <a:ext cx="885104" cy="380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Rectangle 16"/>
          <p:cNvSpPr>
            <a:spLocks noChangeArrowheads="1"/>
          </p:cNvSpPr>
          <p:nvPr/>
        </p:nvSpPr>
        <p:spPr bwMode="auto">
          <a:xfrm flipH="1">
            <a:off x="3080575" y="4741758"/>
            <a:ext cx="978864" cy="394840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8" name="Straight Arrow Connector 17"/>
          <p:cNvCxnSpPr>
            <a:stCxn id="17" idx="1"/>
            <a:endCxn id="87" idx="1"/>
          </p:cNvCxnSpPr>
          <p:nvPr/>
        </p:nvCxnSpPr>
        <p:spPr bwMode="auto">
          <a:xfrm>
            <a:off x="4059439" y="4939178"/>
            <a:ext cx="885104" cy="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716764" y="957727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716764" y="2227004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TRD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716764" y="4740396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Muon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2" name="Straight Arrow Connector 21"/>
          <p:cNvCxnSpPr>
            <a:stCxn id="20" idx="3"/>
            <a:endCxn id="15" idx="3"/>
          </p:cNvCxnSpPr>
          <p:nvPr/>
        </p:nvCxnSpPr>
        <p:spPr bwMode="auto">
          <a:xfrm flipV="1">
            <a:off x="1996924" y="2421978"/>
            <a:ext cx="1083651" cy="312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>
            <a:stCxn id="21" idx="3"/>
            <a:endCxn id="17" idx="3"/>
          </p:cNvCxnSpPr>
          <p:nvPr/>
        </p:nvCxnSpPr>
        <p:spPr bwMode="auto">
          <a:xfrm>
            <a:off x="1996924" y="4938497"/>
            <a:ext cx="1083651" cy="68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Rectangle 23"/>
          <p:cNvSpPr>
            <a:spLocks noChangeArrowheads="1"/>
          </p:cNvSpPr>
          <p:nvPr/>
        </p:nvSpPr>
        <p:spPr bwMode="auto">
          <a:xfrm flipH="1">
            <a:off x="716764" y="5356435"/>
            <a:ext cx="1280160" cy="378192"/>
          </a:xfrm>
          <a:prstGeom prst="rect">
            <a:avLst/>
          </a:prstGeom>
          <a:solidFill>
            <a:srgbClr val="FFCC66"/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FTP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 flipH="1">
            <a:off x="3071361" y="2838571"/>
            <a:ext cx="988078" cy="42541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6" name="Straight Arrow Connector 25"/>
          <p:cNvCxnSpPr>
            <a:stCxn id="25" idx="1"/>
            <a:endCxn id="88" idx="1"/>
          </p:cNvCxnSpPr>
          <p:nvPr/>
        </p:nvCxnSpPr>
        <p:spPr bwMode="auto">
          <a:xfrm>
            <a:off x="4059439" y="3051278"/>
            <a:ext cx="880497" cy="700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712157" y="2859503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EMC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8" name="Straight Arrow Connector 27"/>
          <p:cNvCxnSpPr>
            <a:stCxn id="27" idx="3"/>
            <a:endCxn id="25" idx="3"/>
          </p:cNvCxnSpPr>
          <p:nvPr/>
        </p:nvCxnSpPr>
        <p:spPr bwMode="auto">
          <a:xfrm flipV="1">
            <a:off x="1992317" y="3051278"/>
            <a:ext cx="1079044" cy="6326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Rectangle 28"/>
          <p:cNvSpPr>
            <a:spLocks noChangeArrowheads="1"/>
          </p:cNvSpPr>
          <p:nvPr/>
        </p:nvSpPr>
        <p:spPr bwMode="auto">
          <a:xfrm flipH="1">
            <a:off x="3070417" y="1600878"/>
            <a:ext cx="989022" cy="383600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0" name="Straight Arrow Connector 29"/>
          <p:cNvCxnSpPr>
            <a:stCxn id="29" idx="1"/>
            <a:endCxn id="89" idx="1"/>
          </p:cNvCxnSpPr>
          <p:nvPr/>
        </p:nvCxnSpPr>
        <p:spPr bwMode="auto">
          <a:xfrm>
            <a:off x="4059439" y="1792678"/>
            <a:ext cx="880025" cy="130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711685" y="1588276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TPC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2" name="Straight Arrow Connector 31"/>
          <p:cNvCxnSpPr>
            <a:stCxn id="31" idx="3"/>
            <a:endCxn id="29" idx="3"/>
          </p:cNvCxnSpPr>
          <p:nvPr/>
        </p:nvCxnSpPr>
        <p:spPr bwMode="auto">
          <a:xfrm>
            <a:off x="1991845" y="1786377"/>
            <a:ext cx="1078572" cy="630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Rectangle 32"/>
          <p:cNvSpPr>
            <a:spLocks noChangeArrowheads="1"/>
          </p:cNvSpPr>
          <p:nvPr/>
        </p:nvSpPr>
        <p:spPr bwMode="auto">
          <a:xfrm flipH="1">
            <a:off x="3080575" y="5369064"/>
            <a:ext cx="978864" cy="42541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4" name="Straight Arrow Connector 33"/>
          <p:cNvCxnSpPr>
            <a:stCxn id="33" idx="1"/>
            <a:endCxn id="90" idx="1"/>
          </p:cNvCxnSpPr>
          <p:nvPr/>
        </p:nvCxnSpPr>
        <p:spPr bwMode="auto">
          <a:xfrm flipV="1">
            <a:off x="4059439" y="5577587"/>
            <a:ext cx="885104" cy="4184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>
            <a:endCxn id="33" idx="3"/>
          </p:cNvCxnSpPr>
          <p:nvPr/>
        </p:nvCxnSpPr>
        <p:spPr bwMode="auto">
          <a:xfrm>
            <a:off x="1996924" y="5581090"/>
            <a:ext cx="1083651" cy="68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Rectangle 35"/>
          <p:cNvSpPr>
            <a:spLocks noChangeArrowheads="1"/>
          </p:cNvSpPr>
          <p:nvPr/>
        </p:nvSpPr>
        <p:spPr bwMode="auto">
          <a:xfrm flipH="1">
            <a:off x="3050095" y="4113991"/>
            <a:ext cx="1009344" cy="39177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7" name="Straight Arrow Connector 36"/>
          <p:cNvCxnSpPr>
            <a:stCxn id="36" idx="1"/>
            <a:endCxn id="91" idx="1"/>
          </p:cNvCxnSpPr>
          <p:nvPr/>
        </p:nvCxnSpPr>
        <p:spPr bwMode="auto">
          <a:xfrm flipV="1">
            <a:off x="4059439" y="4308345"/>
            <a:ext cx="886694" cy="1533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Rectangle 6"/>
          <p:cNvSpPr>
            <a:spLocks noChangeArrowheads="1"/>
          </p:cNvSpPr>
          <p:nvPr/>
        </p:nvSpPr>
        <p:spPr bwMode="auto">
          <a:xfrm>
            <a:off x="701524" y="4109563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TOF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9" name="Straight Arrow Connector 38"/>
          <p:cNvCxnSpPr>
            <a:stCxn id="38" idx="3"/>
            <a:endCxn id="36" idx="3"/>
          </p:cNvCxnSpPr>
          <p:nvPr/>
        </p:nvCxnSpPr>
        <p:spPr bwMode="auto">
          <a:xfrm>
            <a:off x="1981684" y="4307664"/>
            <a:ext cx="1068411" cy="2214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Rectangle 39"/>
          <p:cNvSpPr>
            <a:spLocks noChangeArrowheads="1"/>
          </p:cNvSpPr>
          <p:nvPr/>
        </p:nvSpPr>
        <p:spPr bwMode="auto">
          <a:xfrm flipH="1">
            <a:off x="3050095" y="3484526"/>
            <a:ext cx="1009344" cy="39210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1" name="Straight Arrow Connector 40"/>
          <p:cNvCxnSpPr>
            <a:stCxn id="40" idx="1"/>
            <a:endCxn id="92" idx="1"/>
          </p:cNvCxnSpPr>
          <p:nvPr/>
        </p:nvCxnSpPr>
        <p:spPr bwMode="auto">
          <a:xfrm>
            <a:off x="4059439" y="3680578"/>
            <a:ext cx="886694" cy="157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Rectangle 6"/>
          <p:cNvSpPr>
            <a:spLocks noChangeArrowheads="1"/>
          </p:cNvSpPr>
          <p:nvPr/>
        </p:nvSpPr>
        <p:spPr bwMode="auto">
          <a:xfrm>
            <a:off x="701524" y="3480428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PHO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3" name="Straight Arrow Connector 42"/>
          <p:cNvCxnSpPr>
            <a:stCxn id="42" idx="3"/>
            <a:endCxn id="40" idx="3"/>
          </p:cNvCxnSpPr>
          <p:nvPr/>
        </p:nvCxnSpPr>
        <p:spPr bwMode="auto">
          <a:xfrm>
            <a:off x="1981684" y="3678529"/>
            <a:ext cx="1068411" cy="204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>
            <a:off x="930124" y="5718278"/>
            <a:ext cx="0" cy="27931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1158724" y="5718278"/>
            <a:ext cx="0" cy="27931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>
            <a:off x="1387324" y="5718278"/>
            <a:ext cx="0" cy="27931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>
            <a:off x="1844524" y="5718278"/>
            <a:ext cx="0" cy="27931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1615924" y="5718278"/>
            <a:ext cx="0" cy="27931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49" name="Rectangle 6"/>
          <p:cNvSpPr>
            <a:spLocks noChangeArrowheads="1"/>
          </p:cNvSpPr>
          <p:nvPr/>
        </p:nvSpPr>
        <p:spPr bwMode="auto">
          <a:xfrm>
            <a:off x="508838" y="5964728"/>
            <a:ext cx="1716686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Trigger Detectors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76613" y="1260053"/>
            <a:ext cx="1500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25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00 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DDL3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</a:t>
            </a:r>
            <a:b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 total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455426" y="5868691"/>
            <a:ext cx="22140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250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FLPs</a:t>
            </a:r>
            <a:endParaRPr lang="fr-FR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First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Level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Processors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2" name="Elbow Connector 35"/>
          <p:cNvCxnSpPr>
            <a:stCxn id="24" idx="3"/>
            <a:endCxn id="19" idx="1"/>
          </p:cNvCxnSpPr>
          <p:nvPr/>
        </p:nvCxnSpPr>
        <p:spPr bwMode="auto">
          <a:xfrm rot="10800000">
            <a:off x="716764" y="1155829"/>
            <a:ext cx="12700" cy="4389703"/>
          </a:xfrm>
          <a:prstGeom prst="bentConnector3">
            <a:avLst>
              <a:gd name="adj1" fmla="val 2473709"/>
            </a:avLst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31" idx="1"/>
          </p:cNvCxnSpPr>
          <p:nvPr/>
        </p:nvCxnSpPr>
        <p:spPr>
          <a:xfrm>
            <a:off x="415452" y="1786377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418471" y="2422930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409842" y="3058860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415452" y="3685414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415452" y="4322266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415452" y="4931990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93" idx="3"/>
            <a:endCxn id="62" idx="3"/>
          </p:cNvCxnSpPr>
          <p:nvPr/>
        </p:nvCxnSpPr>
        <p:spPr bwMode="auto">
          <a:xfrm>
            <a:off x="5851318" y="1819449"/>
            <a:ext cx="320750" cy="275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flipH="1">
            <a:off x="5940962" y="1760716"/>
            <a:ext cx="72643" cy="127888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Rectangle 60"/>
          <p:cNvSpPr>
            <a:spLocks noChangeArrowheads="1"/>
          </p:cNvSpPr>
          <p:nvPr/>
        </p:nvSpPr>
        <p:spPr bwMode="auto">
          <a:xfrm flipH="1">
            <a:off x="6172068" y="2803955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2" name="Rectangle 61"/>
          <p:cNvSpPr>
            <a:spLocks noChangeArrowheads="1"/>
          </p:cNvSpPr>
          <p:nvPr/>
        </p:nvSpPr>
        <p:spPr bwMode="auto">
          <a:xfrm flipH="1">
            <a:off x="6172068" y="1701848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3" name="Straight Arrow Connector 62"/>
          <p:cNvCxnSpPr>
            <a:stCxn id="75" idx="3"/>
            <a:endCxn id="64" idx="2"/>
          </p:cNvCxnSpPr>
          <p:nvPr/>
        </p:nvCxnSpPr>
        <p:spPr bwMode="auto">
          <a:xfrm>
            <a:off x="7928985" y="3014155"/>
            <a:ext cx="222065" cy="406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4" name="Flowchart: Magnetic Disk 63"/>
          <p:cNvSpPr/>
          <p:nvPr/>
        </p:nvSpPr>
        <p:spPr bwMode="auto">
          <a:xfrm>
            <a:off x="8151050" y="2720978"/>
            <a:ext cx="793488" cy="594491"/>
          </a:xfrm>
          <a:prstGeom prst="flowChartMagneticDisk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rtlCol="0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Storage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5" name="Straight Arrow Connector 64"/>
          <p:cNvCxnSpPr>
            <a:stCxn id="76" idx="3"/>
            <a:endCxn id="66" idx="2"/>
          </p:cNvCxnSpPr>
          <p:nvPr/>
        </p:nvCxnSpPr>
        <p:spPr bwMode="auto">
          <a:xfrm flipV="1">
            <a:off x="7928985" y="3925648"/>
            <a:ext cx="222065" cy="406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Flowchart: Magnetic Disk 65"/>
          <p:cNvSpPr/>
          <p:nvPr/>
        </p:nvSpPr>
        <p:spPr bwMode="auto">
          <a:xfrm>
            <a:off x="8151050" y="3617124"/>
            <a:ext cx="793488" cy="617049"/>
          </a:xfrm>
          <a:prstGeom prst="flowChartMagneticDisk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rtlCol="0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Storage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7" name="Straight Arrow Connector 66"/>
          <p:cNvCxnSpPr>
            <a:stCxn id="62" idx="1"/>
            <a:endCxn id="78" idx="1"/>
          </p:cNvCxnSpPr>
          <p:nvPr/>
        </p:nvCxnSpPr>
        <p:spPr bwMode="auto">
          <a:xfrm>
            <a:off x="6869262" y="1822207"/>
            <a:ext cx="307576" cy="675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8" name="Straight Arrow Connector 67"/>
          <p:cNvCxnSpPr>
            <a:stCxn id="61" idx="1"/>
            <a:endCxn id="77" idx="1"/>
          </p:cNvCxnSpPr>
          <p:nvPr/>
        </p:nvCxnSpPr>
        <p:spPr bwMode="auto">
          <a:xfrm flipV="1">
            <a:off x="6869262" y="2923355"/>
            <a:ext cx="314269" cy="96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9" name="Straight Arrow Connector 68"/>
          <p:cNvCxnSpPr>
            <a:stCxn id="95" idx="3"/>
            <a:endCxn id="72" idx="3"/>
          </p:cNvCxnSpPr>
          <p:nvPr/>
        </p:nvCxnSpPr>
        <p:spPr bwMode="auto">
          <a:xfrm>
            <a:off x="5848929" y="4020232"/>
            <a:ext cx="320750" cy="275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70" name="Rectangle 69"/>
          <p:cNvSpPr>
            <a:spLocks noChangeArrowheads="1"/>
          </p:cNvSpPr>
          <p:nvPr/>
        </p:nvSpPr>
        <p:spPr bwMode="auto">
          <a:xfrm flipH="1">
            <a:off x="6169679" y="5011392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1" name="Straight Arrow Connector 70"/>
          <p:cNvCxnSpPr>
            <a:stCxn id="96" idx="3"/>
            <a:endCxn id="70" idx="3"/>
          </p:cNvCxnSpPr>
          <p:nvPr/>
        </p:nvCxnSpPr>
        <p:spPr bwMode="auto">
          <a:xfrm flipV="1">
            <a:off x="5850731" y="5131751"/>
            <a:ext cx="318948" cy="332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72" name="Rectangle 71"/>
          <p:cNvSpPr>
            <a:spLocks noChangeArrowheads="1"/>
          </p:cNvSpPr>
          <p:nvPr/>
        </p:nvSpPr>
        <p:spPr bwMode="auto">
          <a:xfrm flipH="1">
            <a:off x="6169679" y="3902630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7174450" y="888710"/>
            <a:ext cx="758277" cy="5210568"/>
            <a:chOff x="7082526" y="1021978"/>
            <a:chExt cx="758277" cy="5210568"/>
          </a:xfrm>
        </p:grpSpPr>
        <p:sp>
          <p:nvSpPr>
            <p:cNvPr id="74" name="Rounded Rectangle 73"/>
            <p:cNvSpPr/>
            <p:nvPr/>
          </p:nvSpPr>
          <p:spPr bwMode="auto">
            <a:xfrm>
              <a:off x="7088194" y="1021978"/>
              <a:ext cx="752609" cy="5210568"/>
            </a:xfrm>
            <a:prstGeom prst="roundRect">
              <a:avLst/>
            </a:prstGeom>
            <a:solidFill>
              <a:srgbClr val="00AE00">
                <a:lumMod val="60000"/>
                <a:lumOff val="40000"/>
              </a:srgbClr>
            </a:soli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182562" tIns="46038" rIns="182562" bIns="46038" rtlCol="0" anchor="ctr" anchorCtr="1"/>
            <a:lstStyle/>
            <a:p>
              <a:pPr marL="0" marR="0" lvl="0" indent="0" algn="ctr" defTabSz="7620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Storage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7620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Network</a:t>
              </a: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7575608" y="3055866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7575608" y="3971429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7091607" y="2965066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7084914" y="1870678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7089218" y="5172504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7082526" y="4071177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81" name="Straight Arrow Connector 80"/>
          <p:cNvCxnSpPr>
            <a:stCxn id="72" idx="1"/>
            <a:endCxn id="80" idx="1"/>
          </p:cNvCxnSpPr>
          <p:nvPr/>
        </p:nvCxnSpPr>
        <p:spPr bwMode="auto">
          <a:xfrm>
            <a:off x="6866873" y="4022990"/>
            <a:ext cx="307576" cy="6475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82" name="Straight Arrow Connector 81"/>
          <p:cNvCxnSpPr>
            <a:stCxn id="70" idx="1"/>
            <a:endCxn id="79" idx="1"/>
          </p:cNvCxnSpPr>
          <p:nvPr/>
        </p:nvCxnSpPr>
        <p:spPr bwMode="auto">
          <a:xfrm flipV="1">
            <a:off x="6866873" y="5130792"/>
            <a:ext cx="314269" cy="96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grpSp>
        <p:nvGrpSpPr>
          <p:cNvPr id="83" name="Group 82"/>
          <p:cNvGrpSpPr/>
          <p:nvPr/>
        </p:nvGrpSpPr>
        <p:grpSpPr>
          <a:xfrm>
            <a:off x="4939464" y="888710"/>
            <a:ext cx="911854" cy="5210568"/>
            <a:chOff x="4847540" y="1021978"/>
            <a:chExt cx="911854" cy="5210568"/>
          </a:xfrm>
        </p:grpSpPr>
        <p:sp>
          <p:nvSpPr>
            <p:cNvPr id="84" name="Rectangle 83"/>
            <p:cNvSpPr/>
            <p:nvPr/>
          </p:nvSpPr>
          <p:spPr bwMode="auto">
            <a:xfrm>
              <a:off x="4852619" y="11823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5" name="Rounded Rectangle 84"/>
            <p:cNvSpPr/>
            <p:nvPr/>
          </p:nvSpPr>
          <p:spPr bwMode="auto">
            <a:xfrm>
              <a:off x="4852319" y="1021978"/>
              <a:ext cx="900781" cy="5210568"/>
            </a:xfrm>
            <a:prstGeom prst="roundRect">
              <a:avLst/>
            </a:prstGeom>
            <a:solidFill>
              <a:srgbClr val="00AE00">
                <a:lumMod val="60000"/>
                <a:lumOff val="40000"/>
              </a:srgbClr>
            </a:soli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182562" tIns="46038" rIns="182562" bIns="46038" rtlCol="0" anchor="ctr" anchorCtr="1"/>
            <a:lstStyle/>
            <a:p>
              <a:pPr marL="0" marR="0" lvl="0" indent="0" algn="ctr" defTabSz="7620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Farm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7620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Network</a:t>
              </a: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4852619" y="244475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4852619" y="49581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4848012" y="307725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4847540" y="18129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4852619" y="5596555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4854209" y="432731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2" name="Rectangle 91"/>
            <p:cNvSpPr/>
            <p:nvPr/>
          </p:nvSpPr>
          <p:spPr bwMode="auto">
            <a:xfrm>
              <a:off x="4854209" y="370111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5497941" y="1861161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5497939" y="2969637"/>
              <a:ext cx="261452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5495553" y="4061943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5497354" y="5176791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97" name="Straight Arrow Connector 96"/>
          <p:cNvCxnSpPr>
            <a:stCxn id="94" idx="3"/>
            <a:endCxn id="61" idx="3"/>
          </p:cNvCxnSpPr>
          <p:nvPr/>
        </p:nvCxnSpPr>
        <p:spPr bwMode="auto">
          <a:xfrm flipV="1">
            <a:off x="5851315" y="2924315"/>
            <a:ext cx="320753" cy="361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98" name="TextBox 97"/>
          <p:cNvSpPr txBox="1"/>
          <p:nvPr/>
        </p:nvSpPr>
        <p:spPr>
          <a:xfrm>
            <a:off x="5851579" y="1321836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10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9" name="Straight Connector 98"/>
          <p:cNvCxnSpPr/>
          <p:nvPr/>
        </p:nvCxnSpPr>
        <p:spPr bwMode="auto">
          <a:xfrm flipH="1">
            <a:off x="2454554" y="1721793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Straight Connector 99"/>
          <p:cNvCxnSpPr/>
          <p:nvPr/>
        </p:nvCxnSpPr>
        <p:spPr bwMode="auto">
          <a:xfrm flipH="1">
            <a:off x="2452317" y="2343987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 flipH="1">
            <a:off x="2431676" y="2980433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 flipH="1">
            <a:off x="2452317" y="3611253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 flipH="1">
            <a:off x="2452317" y="422782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 flipH="1">
            <a:off x="2452317" y="4868282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 flipH="1">
            <a:off x="2452317" y="5512339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6" name="TextBox 105"/>
          <p:cNvSpPr txBox="1"/>
          <p:nvPr/>
        </p:nvSpPr>
        <p:spPr>
          <a:xfrm>
            <a:off x="5073265" y="5868691"/>
            <a:ext cx="2855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1250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EPNs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Event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Processing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Nodes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5288190" y="5715000"/>
            <a:ext cx="2425870" cy="990600"/>
          </a:xfrm>
          <a:prstGeom prst="ellipse">
            <a:avLst/>
          </a:prstGeom>
          <a:solidFill>
            <a:srgbClr val="FF000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374730" y="5715000"/>
            <a:ext cx="2425870" cy="990600"/>
          </a:xfrm>
          <a:prstGeom prst="ellipse">
            <a:avLst/>
          </a:prstGeom>
          <a:solidFill>
            <a:srgbClr val="FF000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/>
          <a:lstStyle/>
          <a:p>
            <a:r>
              <a:rPr lang="en-US" dirty="0" smtClean="0"/>
              <a:t>Hardware architecture of O2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3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Software and process improvements for O2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/>
          </a:bodyPr>
          <a:lstStyle/>
          <a:p>
            <a:pPr lvl="0"/>
            <a:r>
              <a:rPr lang="en-US" sz="3100" dirty="0" smtClean="0"/>
              <a:t>‘Offline quality’ calibration </a:t>
            </a:r>
          </a:p>
          <a:p>
            <a:pPr lvl="1"/>
            <a:r>
              <a:rPr lang="en-US" sz="2700" dirty="0" smtClean="0"/>
              <a:t>Critical for the data compression</a:t>
            </a:r>
          </a:p>
          <a:p>
            <a:pPr lvl="1"/>
            <a:r>
              <a:rPr lang="en-US" sz="2700" dirty="0" smtClean="0"/>
              <a:t>Compressed data in format allowing reprocessing, i.e. finer-grain calibration is still possible</a:t>
            </a:r>
          </a:p>
          <a:p>
            <a:r>
              <a:rPr lang="en-US" sz="3100" dirty="0" smtClean="0"/>
              <a:t>Use of FPGAs, GPUs and CPUs in combination </a:t>
            </a:r>
          </a:p>
          <a:p>
            <a:pPr lvl="1"/>
            <a:r>
              <a:rPr lang="en-US" sz="2700" dirty="0" smtClean="0"/>
              <a:t>Software uses specific advantages of each</a:t>
            </a:r>
          </a:p>
          <a:p>
            <a:pPr lvl="1"/>
            <a:r>
              <a:rPr lang="en-US" sz="2700" dirty="0" smtClean="0"/>
              <a:t>A well-tested approach in production (current HLT)</a:t>
            </a:r>
          </a:p>
          <a:p>
            <a:r>
              <a:rPr lang="en-US" sz="3100" dirty="0"/>
              <a:t>N</a:t>
            </a:r>
            <a:r>
              <a:rPr lang="en-US" sz="3100" dirty="0" smtClean="0"/>
              <a:t>ew framework to incorporate all tasks</a:t>
            </a:r>
          </a:p>
          <a:p>
            <a:pPr lvl="1"/>
            <a:r>
              <a:rPr lang="en-US" sz="2700" dirty="0" smtClean="0"/>
              <a:t>ALFA (ALICE-FAIR) developed in collaboration with the FAIR collaboration at GSI Darmstadt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00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ALFA – online system for data processing</a:t>
            </a: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253772"/>
              </p:ext>
            </p:extLst>
          </p:nvPr>
        </p:nvGraphicFramePr>
        <p:xfrm>
          <a:off x="304800" y="1462666"/>
          <a:ext cx="3162300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23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Technical challenges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 transport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Cluster infrastructure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File systems and package distribution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 of large data sets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Process orchestration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513094"/>
              </p:ext>
            </p:extLst>
          </p:nvPr>
        </p:nvGraphicFramePr>
        <p:xfrm>
          <a:off x="5266176" y="2105285"/>
          <a:ext cx="3705624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562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Algorithmic challenges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Fast algorithms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Scalable processing instances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 model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253626"/>
              </p:ext>
            </p:extLst>
          </p:nvPr>
        </p:nvGraphicFramePr>
        <p:xfrm>
          <a:off x="2513826" y="4214307"/>
          <a:ext cx="3705624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562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Collaborative challenges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Combination of computer scientists (online) and physicists (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offine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Straight Arrow Connector 6"/>
          <p:cNvCxnSpPr>
            <a:endCxn id="6" idx="0"/>
          </p:cNvCxnSpPr>
          <p:nvPr/>
        </p:nvCxnSpPr>
        <p:spPr>
          <a:xfrm>
            <a:off x="1663700" y="3570865"/>
            <a:ext cx="2702938" cy="6434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endCxn id="6" idx="0"/>
          </p:cNvCxnSpPr>
          <p:nvPr/>
        </p:nvCxnSpPr>
        <p:spPr>
          <a:xfrm flipH="1">
            <a:off x="4366638" y="3390524"/>
            <a:ext cx="2564786" cy="82378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467100" y="2870200"/>
            <a:ext cx="179907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7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52400" y="54102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Technical/Algorithmic challenges are addressed in </a:t>
            </a:r>
          </a:p>
          <a:p>
            <a:r>
              <a:rPr lang="en-US" sz="2800" dirty="0" smtClean="0"/>
              <a:t>already formed Computing Working Groups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8936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Simplified data processing scheme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467600" cy="4038600"/>
          </a:xfrm>
        </p:spPr>
        <p:txBody>
          <a:bodyPr>
            <a:normAutofit/>
          </a:bodyPr>
          <a:lstStyle/>
          <a:p>
            <a:pPr lvl="0"/>
            <a:endParaRPr lang="en-US" sz="2700" dirty="0"/>
          </a:p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8</a:t>
            </a:fld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1112386" y="1155009"/>
            <a:ext cx="7793068" cy="4767509"/>
            <a:chOff x="123645" y="1335206"/>
            <a:chExt cx="7793068" cy="4767509"/>
          </a:xfrm>
        </p:grpSpPr>
        <p:graphicFrame>
          <p:nvGraphicFramePr>
            <p:cNvPr id="6" name="Diagram 5"/>
            <p:cNvGraphicFramePr/>
            <p:nvPr>
              <p:extLst>
                <p:ext uri="{D42A27DB-BD31-4B8C-83A1-F6EECF244321}">
                  <p14:modId xmlns:p14="http://schemas.microsoft.com/office/powerpoint/2010/main" val="1774291381"/>
                </p:ext>
              </p:extLst>
            </p:nvPr>
          </p:nvGraphicFramePr>
          <p:xfrm>
            <a:off x="123645" y="1335206"/>
            <a:ext cx="3718151" cy="130611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aphicFrame>
          <p:nvGraphicFramePr>
            <p:cNvPr id="7" name="Diagram 6"/>
            <p:cNvGraphicFramePr/>
            <p:nvPr>
              <p:extLst>
                <p:ext uri="{D42A27DB-BD31-4B8C-83A1-F6EECF244321}">
                  <p14:modId xmlns:p14="http://schemas.microsoft.com/office/powerpoint/2010/main" val="217450281"/>
                </p:ext>
              </p:extLst>
            </p:nvPr>
          </p:nvGraphicFramePr>
          <p:xfrm>
            <a:off x="2894421" y="1677661"/>
            <a:ext cx="4861590" cy="351184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aphicFrame>
          <p:nvGraphicFramePr>
            <p:cNvPr id="8" name="Diagram 7"/>
            <p:cNvGraphicFramePr/>
            <p:nvPr>
              <p:extLst>
                <p:ext uri="{D42A27DB-BD31-4B8C-83A1-F6EECF244321}">
                  <p14:modId xmlns:p14="http://schemas.microsoft.com/office/powerpoint/2010/main" val="664428287"/>
                </p:ext>
              </p:extLst>
            </p:nvPr>
          </p:nvGraphicFramePr>
          <p:xfrm>
            <a:off x="6211710" y="4931957"/>
            <a:ext cx="1705003" cy="117075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</p:grpSp>
      <p:sp>
        <p:nvSpPr>
          <p:cNvPr id="9" name="TextBox 8"/>
          <p:cNvSpPr txBox="1"/>
          <p:nvPr/>
        </p:nvSpPr>
        <p:spPr>
          <a:xfrm>
            <a:off x="1112386" y="2447521"/>
            <a:ext cx="19807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First Level </a:t>
            </a:r>
          </a:p>
          <a:p>
            <a:r>
              <a:rPr lang="en-US" sz="2800" b="1" dirty="0" smtClean="0"/>
              <a:t>Processor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71046" y="5007400"/>
            <a:ext cx="31980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Event Processing</a:t>
            </a:r>
          </a:p>
          <a:p>
            <a:r>
              <a:rPr lang="en-US" sz="2800" b="1" dirty="0" smtClean="0"/>
              <a:t>Node</a:t>
            </a: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28601" y="3352800"/>
            <a:ext cx="4267200" cy="26749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Focus on online processing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Develop and/or reuse code for data generation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D</a:t>
            </a:r>
            <a:r>
              <a:rPr lang="en-US" sz="2400" dirty="0" smtClean="0">
                <a:solidFill>
                  <a:schemeClr val="tx1"/>
                </a:solidFill>
              </a:rPr>
              <a:t>ata transport mechanism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P</a:t>
            </a:r>
            <a:r>
              <a:rPr lang="en-US" sz="2400" dirty="0" smtClean="0">
                <a:solidFill>
                  <a:schemeClr val="tx1"/>
                </a:solidFill>
              </a:rPr>
              <a:t>rocessing algorithms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Store the results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7796936">
            <a:off x="7538105" y="1712336"/>
            <a:ext cx="762000" cy="5396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153275" y="1069032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O2 storage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7593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261" y="152399"/>
            <a:ext cx="8229600" cy="897185"/>
          </a:xfrm>
        </p:spPr>
        <p:txBody>
          <a:bodyPr/>
          <a:lstStyle/>
          <a:p>
            <a:r>
              <a:rPr lang="en-US" dirty="0" smtClean="0"/>
              <a:t>Data transport prototype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8013" y="6471312"/>
            <a:ext cx="2133600" cy="365125"/>
          </a:xfrm>
        </p:spPr>
        <p:txBody>
          <a:bodyPr/>
          <a:lstStyle/>
          <a:p>
            <a:fld id="{E4106FE8-D272-C543-97C0-5E32A384D788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5" name="Group 97"/>
          <p:cNvGrpSpPr/>
          <p:nvPr/>
        </p:nvGrpSpPr>
        <p:grpSpPr>
          <a:xfrm>
            <a:off x="7286254" y="1112012"/>
            <a:ext cx="1741982" cy="2183398"/>
            <a:chOff x="7187758" y="17096"/>
            <a:chExt cx="1741982" cy="2183398"/>
          </a:xfrm>
        </p:grpSpPr>
        <p:sp>
          <p:nvSpPr>
            <p:cNvPr id="6" name="Rectangle 5"/>
            <p:cNvSpPr/>
            <p:nvPr/>
          </p:nvSpPr>
          <p:spPr>
            <a:xfrm>
              <a:off x="7187758" y="17096"/>
              <a:ext cx="1741982" cy="2183398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424333" y="131966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424333" y="625763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424333" y="1119560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424333" y="1613357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</p:grpSp>
      <p:grpSp>
        <p:nvGrpSpPr>
          <p:cNvPr id="11" name="Group 96"/>
          <p:cNvGrpSpPr/>
          <p:nvPr/>
        </p:nvGrpSpPr>
        <p:grpSpPr>
          <a:xfrm>
            <a:off x="5375206" y="1094916"/>
            <a:ext cx="1741982" cy="2183398"/>
            <a:chOff x="7301501" y="2177573"/>
            <a:chExt cx="1741982" cy="2183398"/>
          </a:xfrm>
        </p:grpSpPr>
        <p:sp>
          <p:nvSpPr>
            <p:cNvPr id="12" name="Rectangle 11"/>
            <p:cNvSpPr/>
            <p:nvPr/>
          </p:nvSpPr>
          <p:spPr>
            <a:xfrm>
              <a:off x="7301501" y="2177573"/>
              <a:ext cx="1741982" cy="2183398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538076" y="2292443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538076" y="2786240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538076" y="3280037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538076" y="3773834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</p:grpSp>
      <p:grpSp>
        <p:nvGrpSpPr>
          <p:cNvPr id="17" name="Group 108"/>
          <p:cNvGrpSpPr/>
          <p:nvPr/>
        </p:nvGrpSpPr>
        <p:grpSpPr>
          <a:xfrm>
            <a:off x="7222678" y="4454285"/>
            <a:ext cx="1741982" cy="2183398"/>
            <a:chOff x="7297124" y="4538077"/>
            <a:chExt cx="1741982" cy="2183398"/>
          </a:xfrm>
        </p:grpSpPr>
        <p:sp>
          <p:nvSpPr>
            <p:cNvPr id="18" name="Rectangle 17"/>
            <p:cNvSpPr/>
            <p:nvPr/>
          </p:nvSpPr>
          <p:spPr>
            <a:xfrm>
              <a:off x="7297124" y="4538077"/>
              <a:ext cx="1741982" cy="2183398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533699" y="4652947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533699" y="5146744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533699" y="5640541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533699" y="6134338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</p:grpSp>
      <p:grpSp>
        <p:nvGrpSpPr>
          <p:cNvPr id="23" name="Group 117"/>
          <p:cNvGrpSpPr/>
          <p:nvPr/>
        </p:nvGrpSpPr>
        <p:grpSpPr>
          <a:xfrm>
            <a:off x="5405456" y="4470477"/>
            <a:ext cx="1741982" cy="2183398"/>
            <a:chOff x="5361643" y="3967132"/>
            <a:chExt cx="1741982" cy="2183398"/>
          </a:xfrm>
        </p:grpSpPr>
        <p:sp>
          <p:nvSpPr>
            <p:cNvPr id="24" name="Rectangle 23"/>
            <p:cNvSpPr/>
            <p:nvPr/>
          </p:nvSpPr>
          <p:spPr>
            <a:xfrm>
              <a:off x="5361643" y="3967132"/>
              <a:ext cx="1741982" cy="2183398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98218" y="4089137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598218" y="4582934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598218" y="5076731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598218" y="5570528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3168013" y="3613321"/>
            <a:ext cx="1741982" cy="218339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168013" y="1418917"/>
            <a:ext cx="1741982" cy="218339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94218" y="2227479"/>
            <a:ext cx="1226457" cy="115510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FLP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397632" y="2366805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97632" y="2340201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97632" y="2366805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97632" y="2340201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91584" y="2887644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91584" y="2861040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91584" y="2887644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91584" y="2861040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1149050" y="2648036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149050" y="2648036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94218" y="4201090"/>
            <a:ext cx="1226457" cy="115510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FLP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397632" y="4340416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97632" y="4313812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97632" y="4340416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397632" y="4313812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91584" y="4861255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91584" y="4834651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91584" y="4861255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91584" y="4834651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149050" y="4621647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149050" y="4621647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3404588" y="1678297"/>
            <a:ext cx="1286932" cy="442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EPN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3404588" y="2172094"/>
            <a:ext cx="1286932" cy="442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EPN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3404588" y="2665891"/>
            <a:ext cx="1286932" cy="442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EPN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3404588" y="3159688"/>
            <a:ext cx="1286932" cy="442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EPN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3404588" y="3653485"/>
            <a:ext cx="1286932" cy="442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EPN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3404588" y="4147282"/>
            <a:ext cx="1286932" cy="442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EPN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3404588" y="4641079"/>
            <a:ext cx="1286932" cy="442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EPN</a:t>
            </a:r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>
            <a:off x="3404588" y="5134879"/>
            <a:ext cx="1286932" cy="442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EPN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1149050" y="2648036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149050" y="4609152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1149050" y="2648036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1149050" y="4621647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149050" y="2648036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1149050" y="4609152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1149050" y="2657880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1143002" y="4609088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1149050" y="2665891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149050" y="4609088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1143002" y="2665891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149050" y="4615374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1149050" y="2657880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1149050" y="4621647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1149050" y="2665891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1149050" y="4609088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1149050" y="2665891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1149050" y="4609088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3958106" y="1685187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3952058" y="1688099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3964154" y="2211564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3958106" y="2214476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3952058" y="2714099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3946010" y="2717011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3970202" y="3193617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3964154" y="3196529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4013138" y="3649030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4007090" y="3651942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019186" y="4175407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4013138" y="4178319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4007090" y="4677942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4001042" y="4680854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4025234" y="5157460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4019186" y="5160372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5623140" y="4018839"/>
            <a:ext cx="1264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aidrefma05</a:t>
            </a:r>
            <a:endParaRPr lang="en-US" dirty="0"/>
          </a:p>
        </p:txBody>
      </p:sp>
      <p:sp>
        <p:nvSpPr>
          <p:cNvPr id="96" name="Rectangle 95"/>
          <p:cNvSpPr/>
          <p:nvPr/>
        </p:nvSpPr>
        <p:spPr>
          <a:xfrm>
            <a:off x="294218" y="5372083"/>
            <a:ext cx="1264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aidrefma01</a:t>
            </a:r>
            <a:endParaRPr lang="en-US" dirty="0"/>
          </a:p>
        </p:txBody>
      </p:sp>
      <p:sp>
        <p:nvSpPr>
          <p:cNvPr id="97" name="Rectangle 96"/>
          <p:cNvSpPr/>
          <p:nvPr/>
        </p:nvSpPr>
        <p:spPr>
          <a:xfrm>
            <a:off x="282292" y="3382581"/>
            <a:ext cx="1264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aidrefma02</a:t>
            </a:r>
            <a:endParaRPr lang="en-US" dirty="0"/>
          </a:p>
        </p:txBody>
      </p:sp>
      <p:sp>
        <p:nvSpPr>
          <p:cNvPr id="98" name="Rectangle 97"/>
          <p:cNvSpPr/>
          <p:nvPr/>
        </p:nvSpPr>
        <p:spPr>
          <a:xfrm>
            <a:off x="3427307" y="5796719"/>
            <a:ext cx="1264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aidrefma03</a:t>
            </a:r>
            <a:endParaRPr lang="en-US" dirty="0"/>
          </a:p>
        </p:txBody>
      </p:sp>
      <p:sp>
        <p:nvSpPr>
          <p:cNvPr id="99" name="Rectangle 98"/>
          <p:cNvSpPr/>
          <p:nvPr/>
        </p:nvSpPr>
        <p:spPr>
          <a:xfrm>
            <a:off x="3368935" y="1049585"/>
            <a:ext cx="1264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aidrefma04</a:t>
            </a:r>
            <a:endParaRPr lang="en-US" dirty="0"/>
          </a:p>
        </p:txBody>
      </p:sp>
      <p:sp>
        <p:nvSpPr>
          <p:cNvPr id="100" name="Rectangle 99"/>
          <p:cNvSpPr/>
          <p:nvPr/>
        </p:nvSpPr>
        <p:spPr>
          <a:xfrm>
            <a:off x="7510213" y="4029697"/>
            <a:ext cx="1264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aidrefma07</a:t>
            </a:r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5634500" y="3278314"/>
            <a:ext cx="1264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aidrefma06</a:t>
            </a:r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7510213" y="3278314"/>
            <a:ext cx="1264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aidrefma08</a:t>
            </a:r>
            <a:endParaRPr lang="en-US" dirty="0"/>
          </a:p>
        </p:txBody>
      </p:sp>
      <p:sp>
        <p:nvSpPr>
          <p:cNvPr id="103" name="TextBox 102"/>
          <p:cNvSpPr txBox="1"/>
          <p:nvPr/>
        </p:nvSpPr>
        <p:spPr>
          <a:xfrm>
            <a:off x="391584" y="6110520"/>
            <a:ext cx="4675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Existing and tested to expected throughput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1057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4314E-7 1.49641E-6 L 0.0851 0.04887 " pathEditMode="relative" ptsTypes="AA">
                                      <p:cBhvr>
                                        <p:cTn id="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7985E-6 4.69307E-6 L 0.08597 -0.02688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0" y="-134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4314E-7 1.49641E-6 L 0.0851 0.04887 " pathEditMode="relative" ptsTypes="AA">
                                      <p:cBhvr>
                                        <p:cTn id="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7985E-6 4.69307E-6 L 0.08597 -0.02688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0" y="-13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0" presetClass="path" presetSubtype="0" repeatCount="indefinite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1.85185E-6 L 0.30886 -0.11667 " pathEditMode="relative" ptsTypes="AA">
                                      <p:cBhvr>
                                        <p:cTn id="15" dur="5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7037E-7 L 0.30902 -0.40856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51" y="-20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0" presetClass="path" presetSubtype="0" repeatCount="indefinite" accel="50000" decel="50000" fill="remove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296 0.00393 L 0.30226 -0.05417 " pathEditMode="relative" rAng="0" ptsTypes="AA">
                                      <p:cBhvr>
                                        <p:cTn id="20" dur="5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65" y="-291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296 0.00579 L 0.30539 -0.33425 " pathEditMode="relative" rAng="0" ptsTypes="AA">
                                      <p:cBhvr>
                                        <p:cTn id="22" dur="5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22" y="-17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800"/>
                            </p:stCondLst>
                            <p:childTnLst>
                              <p:par>
                                <p:cTn id="24" presetID="0" presetClass="path" presetSubtype="0" repeatCount="indefinite" accel="50000" decel="50000" fill="remove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296 0.00255 L 0.30539 0.01899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22" y="81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348 0.00579 L 0.30643 -0.25949 " pathEditMode="relative" rAng="0" ptsTypes="AA">
                                      <p:cBhvr>
                                        <p:cTn id="27" dur="5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39" y="-1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600"/>
                            </p:stCondLst>
                            <p:childTnLst>
                              <p:par>
                                <p:cTn id="29" presetID="0" presetClass="path" presetSubtype="0" repeatCount="indefinite" accel="50000" decel="50000" fill="remove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22222E-6 -4.81481E-6 L 0.29948 0.07848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65" y="3912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296 0.00579 L 0.30261 -0.19652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83" y="-10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400"/>
                            </p:stCondLst>
                            <p:childTnLst>
                              <p:par>
                                <p:cTn id="34" presetID="0" presetClass="path" presetSubtype="0" repeatCount="indefinite" accel="50000" decel="50000" fill="remove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348 0.00139 L 0.30365 0.1581 " pathEditMode="relative" rAng="0" ptsTypes="AA">
                                      <p:cBhvr>
                                        <p:cTn id="35" dur="5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782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296 0.00486 L 0.30261 -0.12107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83" y="-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200"/>
                            </p:stCondLst>
                            <p:childTnLst>
                              <p:par>
                                <p:cTn id="39" presetID="0" presetClass="path" presetSubtype="0" repeatCount="indefinite" accel="50000" decel="50000" fill="remove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1.38889E-6 0 L 0.29618 0.22616 " pathEditMode="relative" rAng="0" ptsTypes="AA">
                                      <p:cBhvr>
                                        <p:cTn id="40" dur="5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09" y="1129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22222E-6 -4.81481E-6 L 0.2934 -0.06365 " pathEditMode="relative" rAng="0" ptsTypes="AA">
                                      <p:cBhvr>
                                        <p:cTn id="42" dur="5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70" y="-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0"/>
                            </p:stCondLst>
                            <p:childTnLst>
                              <p:par>
                                <p:cTn id="44" presetID="0" presetClass="path" presetSubtype="0" repeatCount="indefinite" accel="50000" decel="50000" fill="remove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296 0.00139 L 0.30261 0.3044 " pathEditMode="relative" rAng="0" ptsTypes="AA">
                                      <p:cBhvr>
                                        <p:cTn id="45" dur="5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83" y="15139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296 0.00579 L 0.30261 0.02547 " pathEditMode="relative" rAng="0" ptsTypes="AA">
                                      <p:cBhvr>
                                        <p:cTn id="47" dur="5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83" y="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800"/>
                            </p:stCondLst>
                            <p:childTnLst>
                              <p:par>
                                <p:cTn id="49" presetID="0" presetClass="path" presetSubtype="0" repeatCount="indefinite" accel="50000" decel="50000" fill="remove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22222E-6 2.59259E-6 L 0.2967 0.36898 " pathEditMode="relative" rAng="0" ptsTypes="AA">
                                      <p:cBhvr>
                                        <p:cTn id="50" dur="5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26" y="18449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22222E-6 1.11111E-6 L 0.2967 0.08009 " pathEditMode="relative" rAng="0" ptsTypes="AA">
                                      <p:cBhvr>
                                        <p:cTn id="52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26" y="4005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0.22899 -0.07338 " pathEditMode="relative" ptsTypes="AA">
                                      <p:cBhvr>
                                        <p:cTn id="86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226 0.01018 L 0.40261 -0.06366 " pathEditMode="relative" rAng="0" ptsTypes="AA">
                                      <p:cBhvr>
                                        <p:cTn id="88" dur="5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17" y="-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7800"/>
                            </p:stCondLst>
                            <p:childTnLst>
                              <p:par>
                                <p:cTn id="90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0.22899 -0.07338 " pathEditMode="relative" ptsTypes="AA">
                                      <p:cBhvr>
                                        <p:cTn id="91" dur="5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226 0.01018 L 0.40261 -0.06366 " pathEditMode="relative" rAng="0" ptsTypes="AA">
                                      <p:cBhvr>
                                        <p:cTn id="93" dur="5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17" y="-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4800"/>
                            </p:stCondLst>
                            <p:childTnLst>
                              <p:par>
                                <p:cTn id="95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0.22899 -0.07338 " pathEditMode="relative" ptsTypes="AA">
                                      <p:cBhvr>
                                        <p:cTn id="96" dur="5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226 0.01018 L 0.40261 -0.06366 " pathEditMode="relative" rAng="0" ptsTypes="AA">
                                      <p:cBhvr>
                                        <p:cTn id="98" dur="5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17" y="-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1800"/>
                            </p:stCondLst>
                            <p:childTnLst>
                              <p:par>
                                <p:cTn id="100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0.22899 -0.07338 " pathEditMode="relative" ptsTypes="AA">
                                      <p:cBhvr>
                                        <p:cTn id="101" dur="5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226 0.01018 L 0.40261 -0.06366 " pathEditMode="relative" rAng="0" ptsTypes="AA">
                                      <p:cBhvr>
                                        <p:cTn id="103" dur="5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17" y="-3704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24 0.00139 L 0.22031 0.12801 " pathEditMode="relative" rAng="0" ptsTypes="AA">
                                      <p:cBhvr>
                                        <p:cTn id="105" dur="5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28" y="6319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8.33333E-7 1.48148E-6 L 0.40139 0.12986 " pathEditMode="relative" rAng="0" ptsTypes="AA">
                                      <p:cBhvr>
                                        <p:cTn id="107" dur="5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69" y="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8800"/>
                            </p:stCondLst>
                            <p:childTnLst>
                              <p:par>
                                <p:cTn id="109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71 -0.00834 L 0.21215 0.13518 " pathEditMode="relative" rAng="0" ptsTypes="AA">
                                      <p:cBhvr>
                                        <p:cTn id="110" dur="5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93" y="7176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72222E-6 -3.7037E-7 L 0.40069 0.12477 " pathEditMode="relative" rAng="0" ptsTypes="AA">
                                      <p:cBhvr>
                                        <p:cTn id="112" dur="5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35" y="6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5800"/>
                            </p:stCondLst>
                            <p:childTnLst>
                              <p:par>
                                <p:cTn id="114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9 -0.00232 L 0.22135 0.13264 " pathEditMode="relative" rAng="0" ptsTypes="AA">
                                      <p:cBhvr>
                                        <p:cTn id="115" dur="5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63" y="6736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1.11022E-16 L 0.40191 0.12292 " pathEditMode="relative" rAng="0" ptsTypes="AA">
                                      <p:cBhvr>
                                        <p:cTn id="117" dur="5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87" y="6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2800"/>
                            </p:stCondLst>
                            <p:childTnLst>
                              <p:par>
                                <p:cTn id="119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-0.00764 L 0.20521 0.12639 " pathEditMode="relative" rAng="0" ptsTypes="AA">
                                      <p:cBhvr>
                                        <p:cTn id="120" dur="5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46" y="669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88889E-6 -7.40741E-7 L 0.40209 0.12616 " pathEditMode="relative" rAng="0" ptsTypes="AA">
                                      <p:cBhvr>
                                        <p:cTn id="122" dur="5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04" y="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9" grpId="0" animBg="1"/>
      <p:bldP spid="46" grpId="0" animBg="1"/>
      <p:bldP spid="50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79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84" grpId="0" animBg="1"/>
      <p:bldP spid="84" grpId="1" animBg="1"/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  <p:bldP spid="92" grpId="0" animBg="1"/>
      <p:bldP spid="92" grpId="1" animBg="1"/>
      <p:bldP spid="93" grpId="0" animBg="1"/>
      <p:bldP spid="93" grpId="1" animBg="1"/>
      <p:bldP spid="94" grpId="0" animBg="1"/>
      <p:bldP spid="94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13730</TotalTime>
  <Words>935</Words>
  <Application>Microsoft Office PowerPoint</Application>
  <PresentationFormat>On-screen Show (4:3)</PresentationFormat>
  <Paragraphs>206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Timeline and resources consideration</vt:lpstr>
      <vt:lpstr>Data processing and systems consolidation</vt:lpstr>
      <vt:lpstr>Data flow and compression in O2</vt:lpstr>
      <vt:lpstr>Hardware architecture of O2</vt:lpstr>
      <vt:lpstr>Software and process improvements for O2</vt:lpstr>
      <vt:lpstr>ALFA – online system for data processing</vt:lpstr>
      <vt:lpstr>Simplified data processing scheme</vt:lpstr>
      <vt:lpstr>Data transport prototype</vt:lpstr>
      <vt:lpstr>Preparations for Run3 – tests of processing chain</vt:lpstr>
      <vt:lpstr>The Grid</vt:lpstr>
      <vt:lpstr>Growth expectations</vt:lpstr>
      <vt:lpstr>Grid upgrades – data processing</vt:lpstr>
      <vt:lpstr>Grid upgrades – data storage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lbetev</dc:creator>
  <cp:lastModifiedBy>lbetev</cp:lastModifiedBy>
  <cp:revision>110</cp:revision>
  <dcterms:created xsi:type="dcterms:W3CDTF">2014-03-20T14:58:22Z</dcterms:created>
  <dcterms:modified xsi:type="dcterms:W3CDTF">2014-09-05T11:33:41Z</dcterms:modified>
</cp:coreProperties>
</file>