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theme/themeOverride1.xml" ContentType="application/vnd.openxmlformats-officedocument.themeOverr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embedTrueTypeFonts="1" saveSubsetFonts="1" autoCompressPictures="0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3" r:id="rId4"/>
    <p:sldId id="259" r:id="rId5"/>
    <p:sldId id="262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es-ES"/>
    </a:defPPr>
    <a:lvl1pPr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5pPr>
    <a:lvl6pPr marL="22860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6pPr>
    <a:lvl7pPr marL="27432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7pPr>
    <a:lvl8pPr marL="32004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8pPr>
    <a:lvl9pPr marL="3657600" algn="l" defTabSz="457200" rtl="0" eaLnBrk="1" latinLnBrk="0" hangingPunct="1">
      <a:defRPr sz="2300" kern="1200">
        <a:solidFill>
          <a:schemeClr val="tx1"/>
        </a:solidFill>
        <a:latin typeface="Times" pitchFamily="-65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6EB3C7"/>
    <a:srgbClr val="64A2B4"/>
    <a:srgbClr val="639FB1"/>
    <a:srgbClr val="6AADC0"/>
    <a:srgbClr val="DBEBEF"/>
    <a:srgbClr val="008040"/>
    <a:srgbClr val="0000FF"/>
    <a:srgbClr val="004080"/>
    <a:srgbClr val="FF0000"/>
    <a:srgbClr val="EAEEF3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07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ED403951-BAA9-A84F-A0BD-D150E6E15FF1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448397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-65" charset="0"/>
              </a:defRPr>
            </a:lvl1pPr>
          </a:lstStyle>
          <a:p>
            <a:endParaRPr lang="es-E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-65" charset="0"/>
              </a:defRPr>
            </a:lvl1pPr>
          </a:lstStyle>
          <a:p>
            <a:fld id="{C2EFD2E4-D469-2447-B4ED-9BA5D4D7797E}" type="slidenum">
              <a:rPr lang="es-ES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27151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4.png"/><Relationship Id="rId5" Type="http://schemas.openxmlformats.org/officeDocument/2006/relationships/image" Target="../media/image2.png"/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dots-transp"/>
          <p:cNvPicPr>
            <a:picLocks noChangeArrowheads="1"/>
          </p:cNvPicPr>
          <p:nvPr/>
        </p:nvPicPr>
        <p:blipFill>
          <a:blip r:embed="rId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Rectangle 21"/>
          <p:cNvSpPr>
            <a:spLocks noChangeArrowheads="1"/>
          </p:cNvSpPr>
          <p:nvPr/>
        </p:nvSpPr>
        <p:spPr bwMode="auto">
          <a:xfrm rot="5400000">
            <a:off x="4067189" y="-1863712"/>
            <a:ext cx="1584298" cy="856932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2" name="Picture 22" descr="oval"/>
          <p:cNvPicPr>
            <a:picLocks noChangeAspect="1" noChangeArrowheads="1"/>
          </p:cNvPicPr>
          <p:nvPr/>
        </p:nvPicPr>
        <p:blipFill>
          <a:blip r:embed="rId4"/>
          <a:srcRect t="49965" r="49992"/>
          <a:stretch>
            <a:fillRect/>
          </a:stretch>
        </p:blipFill>
        <p:spPr bwMode="auto">
          <a:xfrm>
            <a:off x="3883025" y="1628800"/>
            <a:ext cx="5260975" cy="1590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35038" cy="6858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 rot="5400000">
            <a:off x="4889500" y="2606676"/>
            <a:ext cx="192087" cy="8316912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10477500" y="5591175"/>
            <a:ext cx="55563" cy="7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20035" tIns="10017" rIns="20035" bIns="10017">
            <a:prstTxWarp prst="textNoShape">
              <a:avLst/>
            </a:prstTxWarp>
            <a:spAutoFit/>
          </a:bodyPr>
          <a:lstStyle/>
          <a:p>
            <a:pPr defTabSz="200025"/>
            <a:endParaRPr lang="en-GB" sz="500"/>
          </a:p>
        </p:txBody>
      </p:sp>
      <p:pic>
        <p:nvPicPr>
          <p:cNvPr id="5134" name="Picture 14" descr="LHCb_logo"/>
          <p:cNvPicPr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4746625" y="1827213"/>
            <a:ext cx="4321175" cy="1296987"/>
          </a:xfrm>
        </p:spPr>
        <p:txBody>
          <a:bodyPr/>
          <a:lstStyle>
            <a:lvl1pPr defTabSz="200025">
              <a:defRPr sz="3200">
                <a:solidFill>
                  <a:srgbClr val="DBEBE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131" name="Rectangle 11"/>
          <p:cNvSpPr>
            <a:spLocks noChangeArrowheads="1"/>
          </p:cNvSpPr>
          <p:nvPr/>
        </p:nvSpPr>
        <p:spPr bwMode="auto">
          <a:xfrm rot="5400000">
            <a:off x="1994737" y="851737"/>
            <a:ext cx="647775" cy="2982750"/>
          </a:xfrm>
          <a:prstGeom prst="rect">
            <a:avLst/>
          </a:prstGeom>
          <a:solidFill>
            <a:srgbClr val="EAEEF3"/>
          </a:solidFill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algn="l" defTabSz="912813"/>
            <a:r>
              <a:rPr lang="en-US" sz="4400" b="0" i="1" dirty="0" smtClean="0">
                <a:solidFill>
                  <a:srgbClr val="6EB3C7"/>
                </a:solidFill>
                <a:latin typeface="VDub" pitchFamily="-65" charset="-52"/>
              </a:rPr>
              <a:t>LHCb</a:t>
            </a:r>
            <a:br>
              <a:rPr lang="en-US" sz="4400" b="0" i="1" dirty="0" smtClean="0">
                <a:solidFill>
                  <a:srgbClr val="6EB3C7"/>
                </a:solidFill>
                <a:latin typeface="VDub" pitchFamily="-65" charset="-52"/>
              </a:rPr>
            </a:br>
            <a:r>
              <a:rPr lang="en-US" sz="4400" b="0" i="1" dirty="0" smtClean="0">
                <a:solidFill>
                  <a:srgbClr val="6EB3C7"/>
                </a:solidFill>
                <a:latin typeface="VDub" pitchFamily="-65" charset="-52"/>
              </a:rPr>
              <a:t>Computing</a:t>
            </a:r>
            <a:endParaRPr lang="en-US" sz="4400" b="0" i="1" dirty="0">
              <a:solidFill>
                <a:srgbClr val="6EB3C7"/>
              </a:solidFill>
              <a:latin typeface="VDub" pitchFamily="-65" charset="-52"/>
            </a:endParaRPr>
          </a:p>
        </p:txBody>
      </p:sp>
      <p:sp>
        <p:nvSpPr>
          <p:cNvPr id="5144" name="Rectangle 2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Zapf Dingbats" pitchFamily="-65" charset="2"/>
              <a:buNone/>
              <a:defRPr sz="2400" i="1"/>
            </a:lvl1pPr>
          </a:lstStyle>
          <a:p>
            <a:r>
              <a:rPr lang="en-US" smtClean="0"/>
              <a:t>Click to edit Master subtitle style</a:t>
            </a:r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398FE38-B76E-804A-AFBB-25756A05CA6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2463" y="146050"/>
            <a:ext cx="1962150" cy="63785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6013" y="146050"/>
            <a:ext cx="5734050" cy="63785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BD210BA0-8A29-0646-8E1F-37D7AEAD18E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D9DC1D16-B8D6-0648-83C2-A52B7C2770D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AEA967B7-D4E6-204E-9DA3-18EA5EA3FC8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60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6513" y="981075"/>
            <a:ext cx="3848100" cy="55435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301B9787-258B-5048-9010-A02A04C62FA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C4282218-4019-EB4C-9A1B-ED926A4A1C9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033AEBD6-18F7-E54D-B208-721ED4172F7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6787EC4B-741C-9B40-9030-273E6EA55D1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E9C4BA91-BE2E-BD43-81BC-68D105AA015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fld id="{76E91A2B-68DF-0349-8D42-AFEE5EDB2E3F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FFFFFF"/>
            </a:gs>
            <a:gs pos="100000">
              <a:srgbClr val="FFFFFF">
                <a:gamma/>
                <a:tint val="0"/>
                <a:invGamma/>
              </a:srgb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0" name="Rectangle 14"/>
          <p:cNvSpPr>
            <a:spLocks noChangeArrowheads="1"/>
          </p:cNvSpPr>
          <p:nvPr/>
        </p:nvSpPr>
        <p:spPr bwMode="auto">
          <a:xfrm rot="5400000">
            <a:off x="4791869" y="2505869"/>
            <a:ext cx="244475" cy="8459787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0" name="Picture 4" descr="dots-transp"/>
          <p:cNvPicPr>
            <a:picLocks noChangeArrowheads="1"/>
          </p:cNvPicPr>
          <p:nvPr/>
        </p:nvPicPr>
        <p:blipFill>
          <a:blip r:embed="rId13">
            <a:lum bright="80000" contrast="-90000"/>
          </a:blip>
          <a:srcRect r="27658"/>
          <a:stretch>
            <a:fillRect/>
          </a:stretch>
        </p:blipFill>
        <p:spPr bwMode="auto">
          <a:xfrm>
            <a:off x="3613150" y="2060575"/>
            <a:ext cx="5499100" cy="398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 rot="5400000">
            <a:off x="4205287" y="-4205287"/>
            <a:ext cx="733425" cy="9144000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rot="10800000" vert="eaVert" wrap="none" anchor="ctr">
            <a:prstTxWarp prst="textNoShape">
              <a:avLst/>
            </a:prstTxWarp>
          </a:bodyPr>
          <a:lstStyle/>
          <a:p>
            <a:pPr defTabSz="912813"/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733425"/>
            <a:ext cx="935038" cy="61245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9" name="Picture 13" descr="LHCb_logo"/>
          <p:cNvPicPr>
            <a:picLocks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96838" y="6319838"/>
            <a:ext cx="73342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6013" y="981075"/>
            <a:ext cx="78486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s-ES" dirty="0"/>
          </a:p>
        </p:txBody>
      </p:sp>
      <p:pic>
        <p:nvPicPr>
          <p:cNvPr id="4113" name="Picture 17" descr="D-logo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-69850" y="-171450"/>
            <a:ext cx="1112838" cy="1116013"/>
          </a:xfrm>
          <a:prstGeom prst="rect">
            <a:avLst/>
          </a:prstGeom>
          <a:noFill/>
        </p:spPr>
      </p:pic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1166813" y="146050"/>
            <a:ext cx="7797800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 smtClean="0"/>
              <a:t>Click to edit Master title style</a:t>
            </a:r>
            <a:endParaRPr lang="es-ES" dirty="0"/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90800" y="6613525"/>
            <a:ext cx="4191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ct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endParaRPr lang="es-ES" dirty="0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94714" y="6613525"/>
            <a:ext cx="44928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algn="r" eaLnBrk="1" hangingPunct="1">
              <a:defRPr sz="1000" b="1">
                <a:latin typeface="Comic Sans MS"/>
                <a:cs typeface="Comic Sans MS"/>
              </a:defRPr>
            </a:lvl1pPr>
          </a:lstStyle>
          <a:p>
            <a:fld id="{A7524844-2676-C747-8D43-6F420730123D}" type="slidenum">
              <a:rPr lang="es-ES" smtClean="0"/>
              <a:pPr/>
              <a:t>‹#›</a:t>
            </a:fld>
            <a:endParaRPr lang="es-ES" dirty="0"/>
          </a:p>
        </p:txBody>
      </p: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0" y="733425"/>
            <a:ext cx="935038" cy="5438775"/>
          </a:xfrm>
          <a:prstGeom prst="rect">
            <a:avLst/>
          </a:prstGeom>
          <a:solidFill>
            <a:srgbClr val="EAEEF3"/>
          </a:solidFill>
          <a:ln w="9525">
            <a:noFill/>
            <a:miter lim="800000"/>
            <a:headEnd/>
            <a:tailEnd/>
          </a:ln>
          <a:effectLst/>
        </p:spPr>
        <p:txBody>
          <a:bodyPr vert="vert270" wrap="none" anchor="ctr">
            <a:prstTxWarp prst="textNoShape">
              <a:avLst/>
            </a:prstTxWarp>
          </a:bodyPr>
          <a:lstStyle/>
          <a:p>
            <a:pPr algn="ctr"/>
            <a:endParaRPr lang="en-US" dirty="0">
              <a:solidFill>
                <a:srgbClr val="81B8C9"/>
              </a:solidFill>
              <a:latin typeface="VDub"/>
              <a:cs typeface="VDub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hf hdr="0" ftr="0" dt="0"/>
  <p:txStyles>
    <p:titleStyle>
      <a:lvl1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Comic Sans MS"/>
          <a:ea typeface="+mj-ea"/>
          <a:cs typeface="Comic Sans MS"/>
        </a:defRPr>
      </a:lvl1pPr>
      <a:lvl2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2pPr>
      <a:lvl3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3pPr>
      <a:lvl4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4pPr>
      <a:lvl5pPr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5pPr>
      <a:lvl6pPr marL="4572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6pPr>
      <a:lvl7pPr marL="9144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7pPr>
      <a:lvl8pPr marL="13716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8pPr>
      <a:lvl9pPr marL="1828800" algn="r" rtl="0" eaLnBrk="1" fontAlgn="base" hangingPunct="1">
        <a:lnSpc>
          <a:spcPct val="85000"/>
        </a:lnSpc>
        <a:spcBef>
          <a:spcPct val="0"/>
        </a:spcBef>
        <a:spcAft>
          <a:spcPct val="0"/>
        </a:spcAft>
        <a:defRPr sz="2400" b="1">
          <a:solidFill>
            <a:srgbClr val="FF0000"/>
          </a:solidFill>
          <a:latin typeface="Helvetica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Zapf Dingbats" pitchFamily="-65" charset="2"/>
        <a:buChar char="m"/>
        <a:defRPr sz="2000" b="1">
          <a:solidFill>
            <a:srgbClr val="004080"/>
          </a:solidFill>
          <a:latin typeface="Comic Sans MS"/>
          <a:ea typeface="+mn-ea"/>
          <a:cs typeface="Comic Sans M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00FF"/>
        </a:buClr>
        <a:buSzPct val="55000"/>
        <a:buFont typeface="Zapf Dingbats" pitchFamily="-65" charset="2"/>
        <a:buChar char="o"/>
        <a:defRPr b="1">
          <a:solidFill>
            <a:srgbClr val="0000FF"/>
          </a:solidFill>
          <a:latin typeface="Comic Sans MS"/>
          <a:ea typeface="ＭＳ Ｐゴシック" pitchFamily="-65" charset="-128"/>
          <a:cs typeface="Comic Sans MS"/>
        </a:defRPr>
      </a:lvl2pPr>
      <a:lvl3pPr marL="1085850" indent="-228600" algn="l" rtl="0" eaLnBrk="1" fontAlgn="base" hangingPunct="1">
        <a:spcBef>
          <a:spcPct val="20000"/>
        </a:spcBef>
        <a:spcAft>
          <a:spcPct val="0"/>
        </a:spcAft>
        <a:buClr>
          <a:srgbClr val="0099CC"/>
        </a:buClr>
        <a:buSzPct val="65000"/>
        <a:buFont typeface="Zapf Dingbats" pitchFamily="-65" charset="2"/>
        <a:buChar char="P"/>
        <a:defRPr sz="1600" b="1">
          <a:solidFill>
            <a:srgbClr val="008040"/>
          </a:solidFill>
          <a:latin typeface="Comic Sans MS"/>
          <a:ea typeface="ＭＳ Ｐゴシック" pitchFamily="-65" charset="-128"/>
          <a:cs typeface="Comic Sans MS"/>
        </a:defRPr>
      </a:lvl3pPr>
      <a:lvl4pPr marL="1428750" indent="-228600" algn="l" rtl="0" eaLnBrk="1" fontAlgn="base" hangingPunct="1">
        <a:spcBef>
          <a:spcPct val="20000"/>
        </a:spcBef>
        <a:spcAft>
          <a:spcPct val="0"/>
        </a:spcAft>
        <a:buClr>
          <a:srgbClr val="50E05A"/>
        </a:buClr>
        <a:buSzPct val="85000"/>
        <a:buFont typeface="Zapf Dingbats" pitchFamily="-65" charset="2"/>
        <a:buChar char="d"/>
        <a:defRPr sz="14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4pPr>
      <a:lvl5pPr marL="17716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Comic Sans MS"/>
          <a:ea typeface="ＭＳ Ｐゴシック" pitchFamily="-65" charset="-128"/>
          <a:cs typeface="Comic Sans MS"/>
        </a:defRPr>
      </a:lvl5pPr>
      <a:lvl6pPr marL="22288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6pPr>
      <a:lvl7pPr marL="26860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7pPr>
      <a:lvl8pPr marL="31432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8pPr>
      <a:lvl9pPr marL="360045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-65" charset="2"/>
        <a:buChar char="§"/>
        <a:defRPr sz="1200" b="1">
          <a:solidFill>
            <a:srgbClr val="4196D1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4746625" y="2004808"/>
            <a:ext cx="4321175" cy="941796"/>
          </a:xfrm>
        </p:spPr>
        <p:txBody>
          <a:bodyPr/>
          <a:lstStyle/>
          <a:p>
            <a:r>
              <a:rPr lang="en-US" dirty="0" smtClean="0"/>
              <a:t>LHCb computing plans for Run 3</a:t>
            </a:r>
            <a:endParaRPr lang="en-US" dirty="0"/>
          </a:p>
        </p:txBody>
      </p:sp>
      <p:sp>
        <p:nvSpPr>
          <p:cNvPr id="2059" name="Rectangle 11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5373688"/>
            <a:ext cx="5287963" cy="1055687"/>
          </a:xfrm>
        </p:spPr>
        <p:txBody>
          <a:bodyPr/>
          <a:lstStyle/>
          <a:p>
            <a:endParaRPr lang="es-ES"/>
          </a:p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838A482-9D5A-FE4F-8708-E595EA2A31C6}" type="slidenum">
              <a:rPr lang="es-ES"/>
              <a:pPr/>
              <a:t>2</a:t>
            </a:fld>
            <a:endParaRPr lang="es-E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r>
              <a:rPr lang="en-US" dirty="0" smtClean="0"/>
              <a:t>Towards the LHCb Upgrade (Run 3, 2020) 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981075"/>
            <a:ext cx="7974013" cy="5543550"/>
          </a:xfrm>
          <a:ln/>
        </p:spPr>
        <p:txBody>
          <a:bodyPr/>
          <a:lstStyle/>
          <a:p>
            <a:r>
              <a:rPr lang="en-US" dirty="0" smtClean="0"/>
              <a:t>We do not plan a revolution for LHCb Upgrade computing</a:t>
            </a:r>
          </a:p>
          <a:p>
            <a:endParaRPr lang="en-US" dirty="0" smtClean="0"/>
          </a:p>
          <a:p>
            <a:r>
              <a:rPr lang="en-US" dirty="0" smtClean="0"/>
              <a:t>Rather an evolution to fit in the following boundary conditions:</a:t>
            </a:r>
          </a:p>
          <a:p>
            <a:pPr lvl="1"/>
            <a:r>
              <a:rPr lang="en-US" dirty="0" smtClean="0"/>
              <a:t>Luminosity </a:t>
            </a:r>
            <a:r>
              <a:rPr lang="en-US" dirty="0" err="1" smtClean="0"/>
              <a:t>levelling</a:t>
            </a:r>
            <a:r>
              <a:rPr lang="en-US" dirty="0" smtClean="0"/>
              <a:t> at 2x10</a:t>
            </a:r>
            <a:r>
              <a:rPr lang="en-US" baseline="30000" dirty="0" smtClean="0"/>
              <a:t>33</a:t>
            </a:r>
          </a:p>
          <a:p>
            <a:pPr lvl="2"/>
            <a:r>
              <a:rPr lang="en-US" dirty="0" smtClean="0"/>
              <a:t>Factor 5 c.f. Run 2</a:t>
            </a:r>
          </a:p>
          <a:p>
            <a:pPr lvl="1"/>
            <a:r>
              <a:rPr lang="en-US" dirty="0" smtClean="0"/>
              <a:t>100kHz HLT output rate for full physics </a:t>
            </a:r>
            <a:r>
              <a:rPr lang="en-US" dirty="0" err="1" smtClean="0"/>
              <a:t>programme</a:t>
            </a:r>
            <a:endParaRPr lang="en-US" dirty="0" smtClean="0"/>
          </a:p>
          <a:p>
            <a:pPr lvl="2"/>
            <a:r>
              <a:rPr lang="en-US" dirty="0" smtClean="0"/>
              <a:t>Factor 8-10 more than in Run 2</a:t>
            </a:r>
          </a:p>
          <a:p>
            <a:pPr lvl="1"/>
            <a:r>
              <a:rPr lang="en-US" dirty="0" smtClean="0"/>
              <a:t>Flat funding for offline computing resources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Computing milestones for the LHCb upgrade:</a:t>
            </a:r>
          </a:p>
          <a:p>
            <a:pPr lvl="1"/>
            <a:r>
              <a:rPr lang="en-US" dirty="0" smtClean="0"/>
              <a:t>TDR: 2017Q1</a:t>
            </a:r>
          </a:p>
          <a:p>
            <a:pPr lvl="1"/>
            <a:r>
              <a:rPr lang="en-US" dirty="0" smtClean="0"/>
              <a:t>Computing model: 2018Q3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Therefore</a:t>
            </a:r>
            <a:r>
              <a:rPr lang="en-US" dirty="0" smtClean="0"/>
              <a:t> only brainstorming at </a:t>
            </a:r>
            <a:r>
              <a:rPr lang="en-US" dirty="0" smtClean="0"/>
              <a:t>this stage, to devise model that keeps within boundary conditions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4-07-01 at 15.54.3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619157"/>
            <a:ext cx="5867400" cy="425764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Run 2: computing resources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1162050"/>
            <a:ext cx="7848600" cy="5543550"/>
          </a:xfrm>
        </p:spPr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r>
              <a:rPr lang="en-GB" dirty="0" smtClean="0"/>
              <a:t> </a:t>
            </a:r>
          </a:p>
          <a:p>
            <a:pPr>
              <a:buNone/>
            </a:pPr>
            <a:r>
              <a:rPr lang="en-GB" dirty="0" smtClean="0"/>
              <a:t>			 		CPU projections ~OK to &gt;2016</a:t>
            </a:r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	Disk ~OK				Tape explodes</a:t>
            </a:r>
          </a:p>
          <a:p>
            <a:endParaRPr lang="en-GB" dirty="0" smtClean="0"/>
          </a:p>
          <a:p>
            <a:pPr lvl="1"/>
            <a:r>
              <a:rPr lang="en-GB" dirty="0" smtClean="0"/>
              <a:t>Tape requirement driven by:</a:t>
            </a:r>
          </a:p>
          <a:p>
            <a:pPr lvl="2"/>
            <a:r>
              <a:rPr lang="en-GB" dirty="0" smtClean="0"/>
              <a:t>Two copies of RAW</a:t>
            </a:r>
          </a:p>
          <a:p>
            <a:pPr lvl="3"/>
            <a:r>
              <a:rPr lang="en-GB" dirty="0" smtClean="0"/>
              <a:t>Incompressible, but ~never accessed</a:t>
            </a:r>
          </a:p>
          <a:p>
            <a:pPr lvl="2"/>
            <a:r>
              <a:rPr lang="en-GB" dirty="0" smtClean="0"/>
              <a:t>One copy Reconstruction output (FULL.DST)</a:t>
            </a:r>
          </a:p>
          <a:p>
            <a:pPr lvl="1"/>
            <a:r>
              <a:rPr lang="en-GB" dirty="0" smtClean="0"/>
              <a:t>Flat funding cannot accommodate order of magnitude more data expected in Run 3 - need new </a:t>
            </a:r>
            <a:r>
              <a:rPr lang="en-GB" dirty="0" smtClean="0"/>
              <a:t>ideas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3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 of LHCb data processing model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857250"/>
            <a:ext cx="7848600" cy="5543550"/>
          </a:xfrm>
        </p:spPr>
        <p:txBody>
          <a:bodyPr/>
          <a:lstStyle/>
          <a:p>
            <a:r>
              <a:rPr lang="en-GB" dirty="0" smtClean="0"/>
              <a:t>Run 1:</a:t>
            </a:r>
          </a:p>
          <a:p>
            <a:pPr lvl="1"/>
            <a:r>
              <a:rPr lang="en-GB" dirty="0" smtClean="0"/>
              <a:t>Loose selection in HLT (no PID)</a:t>
            </a:r>
          </a:p>
          <a:p>
            <a:pPr lvl="1"/>
            <a:r>
              <a:rPr lang="en-GB" dirty="0" smtClean="0"/>
              <a:t>First pass offline reconstruction</a:t>
            </a:r>
          </a:p>
          <a:p>
            <a:pPr lvl="1"/>
            <a:r>
              <a:rPr lang="en-GB" dirty="0" smtClean="0"/>
              <a:t>Stripping</a:t>
            </a:r>
          </a:p>
          <a:p>
            <a:pPr lvl="2"/>
            <a:r>
              <a:rPr lang="en-GB" dirty="0" smtClean="0"/>
              <a:t>selects ~50% of HLT output rate for physics analysis </a:t>
            </a:r>
          </a:p>
          <a:p>
            <a:pPr lvl="1"/>
            <a:r>
              <a:rPr lang="en-GB" dirty="0" smtClean="0"/>
              <a:t>Offline calibration</a:t>
            </a:r>
          </a:p>
          <a:p>
            <a:pPr lvl="1"/>
            <a:r>
              <a:rPr lang="en-GB" dirty="0" smtClean="0"/>
              <a:t>Reprocessing and </a:t>
            </a:r>
            <a:r>
              <a:rPr lang="en-GB" dirty="0" err="1" smtClean="0"/>
              <a:t>Restripping</a:t>
            </a:r>
            <a:endParaRPr lang="en-GB" dirty="0" smtClean="0"/>
          </a:p>
          <a:p>
            <a:r>
              <a:rPr lang="en-GB" dirty="0" smtClean="0"/>
              <a:t>Run 2:</a:t>
            </a:r>
          </a:p>
          <a:p>
            <a:pPr lvl="1"/>
            <a:r>
              <a:rPr lang="en-GB" dirty="0" smtClean="0"/>
              <a:t>Online calibration</a:t>
            </a:r>
          </a:p>
          <a:p>
            <a:pPr lvl="1"/>
            <a:r>
              <a:rPr lang="en-GB" dirty="0" smtClean="0"/>
              <a:t>Deferred HLT2 (with PID)</a:t>
            </a:r>
          </a:p>
          <a:p>
            <a:pPr lvl="1"/>
            <a:r>
              <a:rPr lang="en-GB" dirty="0" smtClean="0"/>
              <a:t>Single pass offline reconstruction</a:t>
            </a:r>
          </a:p>
          <a:p>
            <a:pPr lvl="2"/>
            <a:r>
              <a:rPr lang="en-GB" dirty="0" smtClean="0"/>
              <a:t>Same calibration as HLT</a:t>
            </a:r>
          </a:p>
          <a:p>
            <a:pPr lvl="2"/>
            <a:r>
              <a:rPr lang="en-GB" dirty="0" smtClean="0"/>
              <a:t>No reprocessing before LS2</a:t>
            </a:r>
          </a:p>
          <a:p>
            <a:pPr lvl="1"/>
            <a:r>
              <a:rPr lang="en-GB" dirty="0" smtClean="0"/>
              <a:t>Stripping and </a:t>
            </a:r>
            <a:r>
              <a:rPr lang="en-GB" dirty="0" err="1" smtClean="0"/>
              <a:t>Restripping</a:t>
            </a:r>
            <a:endParaRPr lang="en-GB" dirty="0" smtClean="0"/>
          </a:p>
          <a:p>
            <a:pPr lvl="2"/>
            <a:r>
              <a:rPr lang="en-GB" dirty="0" smtClean="0"/>
              <a:t>Selects ~90% of HLT output rate for Physics analysis</a:t>
            </a:r>
          </a:p>
          <a:p>
            <a:r>
              <a:rPr lang="en-GB" dirty="0" smtClean="0"/>
              <a:t>Given sufficient resources in HLT farm, online reconstruction could be made ~identical to offline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4</a:t>
            </a:fld>
            <a:endParaRPr lang="es-E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Run 2: Reconstruction streams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5</a:t>
            </a:fld>
            <a:endParaRPr lang="es-ES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pPr>
              <a:buNone/>
            </a:pPr>
            <a:endParaRPr lang="en-GB" dirty="0" smtClean="0"/>
          </a:p>
          <a:p>
            <a:r>
              <a:rPr lang="en-GB" dirty="0" smtClean="0"/>
              <a:t>Full stream: prompt reconstruction as soon as RAW data appears offline</a:t>
            </a:r>
          </a:p>
          <a:p>
            <a:r>
              <a:rPr lang="en-GB" dirty="0" smtClean="0"/>
              <a:t>Parked stream: safety valve, probably not needed until 2017</a:t>
            </a:r>
          </a:p>
          <a:p>
            <a:r>
              <a:rPr lang="en-GB" dirty="0" smtClean="0"/>
              <a:t>Turbo stream: no offline reconstruction, analysis objects produced in HLT</a:t>
            </a:r>
          </a:p>
          <a:p>
            <a:pPr lvl="1"/>
            <a:r>
              <a:rPr lang="en-GB" dirty="0" smtClean="0"/>
              <a:t>Important test for Run3</a:t>
            </a:r>
            <a:endParaRPr lang="en-GB" dirty="0"/>
          </a:p>
        </p:txBody>
      </p:sp>
      <p:pic>
        <p:nvPicPr>
          <p:cNvPr id="7" name="Content Placeholder 4" descr="Screen Shot 2014-06-25 at 17.44.35.png"/>
          <p:cNvPicPr>
            <a:picLocks noChangeAspect="1"/>
          </p:cNvPicPr>
          <p:nvPr/>
        </p:nvPicPr>
        <p:blipFill>
          <a:blip r:embed="rId2"/>
          <a:srcRect t="-13878" b="-13878"/>
          <a:stretch>
            <a:fillRect/>
          </a:stretch>
        </p:blipFill>
        <p:spPr bwMode="auto">
          <a:xfrm>
            <a:off x="1981200" y="228600"/>
            <a:ext cx="6473072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TurboDST</a:t>
            </a:r>
            <a:r>
              <a:rPr lang="en-GB" dirty="0" smtClean="0"/>
              <a:t>: brainstorming for Run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762000"/>
            <a:ext cx="7848600" cy="5543550"/>
          </a:xfrm>
        </p:spPr>
        <p:txBody>
          <a:bodyPr/>
          <a:lstStyle/>
          <a:p>
            <a:r>
              <a:rPr lang="en-GB" dirty="0" smtClean="0"/>
              <a:t>In Run 2, Online (HLT) reconstruction will be very similar to offline (same code, same calibration, fewer tracks)</a:t>
            </a:r>
          </a:p>
          <a:p>
            <a:pPr lvl="2"/>
            <a:r>
              <a:rPr lang="en-GB" dirty="0" smtClean="0"/>
              <a:t>If it can be made identical, why then write RAW data out of HLT, rather than Reconstruction output?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In Run 2 LHCb will record 2.5 kHz of “</a:t>
            </a:r>
            <a:r>
              <a:rPr lang="en-GB" dirty="0" err="1" smtClean="0"/>
              <a:t>TurboDST</a:t>
            </a:r>
            <a:r>
              <a:rPr lang="en-GB" dirty="0" smtClean="0"/>
              <a:t>”</a:t>
            </a:r>
          </a:p>
          <a:p>
            <a:pPr lvl="2"/>
            <a:r>
              <a:rPr lang="en-GB" dirty="0" smtClean="0"/>
              <a:t>RAW data plus result of HLT reconstruction and HLT selection</a:t>
            </a:r>
          </a:p>
          <a:p>
            <a:pPr lvl="2"/>
            <a:r>
              <a:rPr lang="en-GB" dirty="0" smtClean="0"/>
              <a:t>Equivalent to a </a:t>
            </a:r>
            <a:r>
              <a:rPr lang="en-GB" dirty="0" err="1" smtClean="0"/>
              <a:t>microDST</a:t>
            </a:r>
            <a:r>
              <a:rPr lang="en-GB" dirty="0" smtClean="0"/>
              <a:t> (MDST) from </a:t>
            </a:r>
            <a:r>
              <a:rPr lang="en-GB" dirty="0" smtClean="0"/>
              <a:t>the offline stripping</a:t>
            </a:r>
          </a:p>
          <a:p>
            <a:pPr lvl="1"/>
            <a:r>
              <a:rPr lang="en-GB" dirty="0" smtClean="0"/>
              <a:t>Proof of concept: can a complete physics analysis be done based on a MDST produced in the HLT?</a:t>
            </a:r>
          </a:p>
          <a:p>
            <a:pPr lvl="2"/>
            <a:r>
              <a:rPr lang="en-GB" dirty="0" smtClean="0"/>
              <a:t>i.e. no offline reconstruction</a:t>
            </a:r>
          </a:p>
          <a:p>
            <a:pPr lvl="3"/>
            <a:r>
              <a:rPr lang="en-GB" dirty="0" smtClean="0"/>
              <a:t>no offline realignment, reduced opportunity for PID recalibration</a:t>
            </a:r>
          </a:p>
          <a:p>
            <a:pPr lvl="2"/>
            <a:r>
              <a:rPr lang="en-GB" dirty="0" smtClean="0"/>
              <a:t>RAW data remains available as a safety net</a:t>
            </a:r>
          </a:p>
          <a:p>
            <a:pPr lvl="1"/>
            <a:r>
              <a:rPr lang="en-GB" dirty="0" smtClean="0"/>
              <a:t>If successful, can we drop the RAW data?</a:t>
            </a:r>
          </a:p>
          <a:p>
            <a:pPr lvl="2"/>
            <a:r>
              <a:rPr lang="en-GB" dirty="0" smtClean="0"/>
              <a:t>HLT writes out ONLY the MDST ???</a:t>
            </a:r>
          </a:p>
          <a:p>
            <a:pPr lvl="2"/>
            <a:endParaRPr lang="en-GB" dirty="0" smtClean="0"/>
          </a:p>
          <a:p>
            <a:r>
              <a:rPr lang="en-GB" dirty="0" smtClean="0"/>
              <a:t>Currently just ideas, but would allow a 100kHz HLT output rate without an order of magnitude more computing resources.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6</a:t>
            </a:fld>
            <a:endParaRPr lang="es-E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85800"/>
            <a:ext cx="8382001" cy="5543550"/>
          </a:xfrm>
        </p:spPr>
        <p:txBody>
          <a:bodyPr/>
          <a:lstStyle/>
          <a:p>
            <a:pPr lvl="1"/>
            <a:r>
              <a:rPr lang="en-GB" dirty="0" smtClean="0"/>
              <a:t>LHCb offline CPU usage is dominated by simulation</a:t>
            </a:r>
          </a:p>
          <a:p>
            <a:pPr lvl="2"/>
            <a:r>
              <a:rPr lang="en-GB" dirty="0" smtClean="0"/>
              <a:t>Already true in Run 2: simulation &gt;60% of CPU needs in 2016</a:t>
            </a:r>
          </a:p>
          <a:p>
            <a:pPr lvl="3"/>
            <a:r>
              <a:rPr lang="en-GB" dirty="0" smtClean="0"/>
              <a:t>Many measurements start to be limited by simulation statistics</a:t>
            </a:r>
          </a:p>
          <a:p>
            <a:pPr lvl="1"/>
            <a:r>
              <a:rPr lang="en-GB" dirty="0" smtClean="0"/>
              <a:t>Simulation suited for execution on heterogeneous resources</a:t>
            </a:r>
          </a:p>
          <a:p>
            <a:pPr lvl="2"/>
            <a:r>
              <a:rPr lang="en-GB" dirty="0" smtClean="0"/>
              <a:t>Pursue efforts to interface Dirac framework to multiple computing platforms</a:t>
            </a:r>
          </a:p>
          <a:p>
            <a:pPr lvl="3"/>
            <a:r>
              <a:rPr lang="en-GB" dirty="0" smtClean="0"/>
              <a:t>Allow opportunistic and scheduled use of new </a:t>
            </a:r>
            <a:r>
              <a:rPr lang="en-GB" dirty="0" smtClean="0"/>
              <a:t>facilities</a:t>
            </a:r>
          </a:p>
          <a:p>
            <a:pPr lvl="2"/>
            <a:r>
              <a:rPr lang="en-GB" dirty="0" smtClean="0"/>
              <a:t>Extend use of HLT farm during LHC stops</a:t>
            </a:r>
            <a:r>
              <a:rPr lang="en-GB" dirty="0" smtClean="0"/>
              <a:t> </a:t>
            </a:r>
          </a:p>
          <a:p>
            <a:pPr lvl="1"/>
            <a:r>
              <a:rPr lang="en-GB" dirty="0" smtClean="0"/>
              <a:t>Several approaches to r</a:t>
            </a:r>
            <a:r>
              <a:rPr lang="en-GB" dirty="0" smtClean="0"/>
              <a:t>educe CPU time </a:t>
            </a:r>
            <a:r>
              <a:rPr lang="en-GB" dirty="0" smtClean="0"/>
              <a:t>per </a:t>
            </a:r>
            <a:r>
              <a:rPr lang="en-GB" dirty="0" smtClean="0"/>
              <a:t>event</a:t>
            </a:r>
          </a:p>
          <a:p>
            <a:pPr lvl="2"/>
            <a:r>
              <a:rPr lang="en-GB" dirty="0" smtClean="0"/>
              <a:t>Code </a:t>
            </a:r>
            <a:r>
              <a:rPr lang="en-GB" dirty="0" smtClean="0"/>
              <a:t>optimisation, </a:t>
            </a:r>
            <a:r>
              <a:rPr lang="en-GB" dirty="0" err="1" smtClean="0"/>
              <a:t>vectorisation</a:t>
            </a:r>
            <a:r>
              <a:rPr lang="en-GB" dirty="0" smtClean="0"/>
              <a:t> etc.</a:t>
            </a:r>
          </a:p>
          <a:p>
            <a:pPr lvl="3"/>
            <a:r>
              <a:rPr lang="en-GB" dirty="0" smtClean="0"/>
              <a:t>Contribute to and benefit from community wide activities, e.g. for faster transport</a:t>
            </a:r>
          </a:p>
          <a:p>
            <a:pPr lvl="2"/>
            <a:r>
              <a:rPr lang="en-GB" dirty="0" smtClean="0"/>
              <a:t>Fast simulations</a:t>
            </a:r>
          </a:p>
          <a:p>
            <a:pPr lvl="3"/>
            <a:r>
              <a:rPr lang="en-GB" dirty="0" smtClean="0"/>
              <a:t>Not appropriate for many detailed studies for LHCb precision measurements</a:t>
            </a:r>
          </a:p>
          <a:p>
            <a:pPr lvl="3"/>
            <a:r>
              <a:rPr lang="en-GB" dirty="0" smtClean="0"/>
              <a:t>Nevertheless many generator level studies are possible</a:t>
            </a:r>
          </a:p>
          <a:p>
            <a:pPr lvl="2"/>
            <a:r>
              <a:rPr lang="en-GB" dirty="0" smtClean="0"/>
              <a:t>Hybrid approach</a:t>
            </a:r>
          </a:p>
          <a:p>
            <a:pPr lvl="3"/>
            <a:r>
              <a:rPr lang="en-GB" dirty="0" smtClean="0"/>
              <a:t>Full simulation for signal candidates only</a:t>
            </a:r>
          </a:p>
          <a:p>
            <a:pPr lvl="3"/>
            <a:r>
              <a:rPr lang="en-GB" dirty="0" smtClean="0"/>
              <a:t>Fast techniques for the rest</a:t>
            </a:r>
          </a:p>
          <a:p>
            <a:pPr lvl="4"/>
            <a:r>
              <a:rPr lang="en-GB" dirty="0" smtClean="0"/>
              <a:t>e.g. skip calorimeter simulation for out of time </a:t>
            </a:r>
            <a:r>
              <a:rPr lang="en-GB" dirty="0" smtClean="0"/>
              <a:t>pileup</a:t>
            </a:r>
            <a:endParaRPr lang="en-GB" dirty="0" smtClean="0"/>
          </a:p>
          <a:p>
            <a:pPr lvl="1"/>
            <a:r>
              <a:rPr lang="en-GB" dirty="0" smtClean="0"/>
              <a:t>To avoid being limited by disk space</a:t>
            </a:r>
          </a:p>
          <a:p>
            <a:pPr lvl="2"/>
            <a:r>
              <a:rPr lang="en-GB" dirty="0" smtClean="0"/>
              <a:t>D</a:t>
            </a:r>
            <a:r>
              <a:rPr lang="en-GB" dirty="0" smtClean="0"/>
              <a:t>eploy </a:t>
            </a:r>
            <a:r>
              <a:rPr lang="en-GB" dirty="0" smtClean="0"/>
              <a:t>MDST format also for simulated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7</a:t>
            </a:fld>
            <a:endParaRPr lang="es-E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LHCb event output rate will be an order of magnitude larger in Run 3 (2020)</a:t>
            </a:r>
          </a:p>
          <a:p>
            <a:endParaRPr lang="en-GB" dirty="0" smtClean="0"/>
          </a:p>
          <a:p>
            <a:r>
              <a:rPr lang="en-GB" dirty="0" smtClean="0"/>
              <a:t>Currently brainstorming on ideas for reducing data rate without reducing physics reach</a:t>
            </a:r>
          </a:p>
          <a:p>
            <a:pPr lvl="1"/>
            <a:r>
              <a:rPr lang="en-GB" dirty="0" smtClean="0"/>
              <a:t>Run 2 as a test bed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Computing efforts concentrated on </a:t>
            </a:r>
          </a:p>
          <a:p>
            <a:pPr lvl="1"/>
            <a:r>
              <a:rPr lang="en-GB" dirty="0" smtClean="0"/>
              <a:t>Code optimisation</a:t>
            </a:r>
          </a:p>
          <a:p>
            <a:pPr lvl="1"/>
            <a:r>
              <a:rPr lang="en-GB" dirty="0" smtClean="0"/>
              <a:t>Opportunistic use of diverse resources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9DC1D16-B8D6-0648-83C2-A52B7C2770D5}" type="slidenum">
              <a:rPr lang="es-ES" smtClean="0"/>
              <a:pPr/>
              <a:t>8</a:t>
            </a:fld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HCbDirac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DDDDDD"/>
      </a:lt2>
      <a:accent1>
        <a:srgbClr val="DDDDDD"/>
      </a:accent1>
      <a:accent2>
        <a:srgbClr val="333333"/>
      </a:accent2>
      <a:accent3>
        <a:srgbClr val="FFFFFF"/>
      </a:accent3>
      <a:accent4>
        <a:srgbClr val="000000"/>
      </a:accent4>
      <a:accent5>
        <a:srgbClr val="EBEBEB"/>
      </a:accent5>
      <a:accent6>
        <a:srgbClr val="2D2D2D"/>
      </a:accent6>
      <a:hlink>
        <a:srgbClr val="808080"/>
      </a:hlink>
      <a:folHlink>
        <a:srgbClr val="808080"/>
      </a:folHlink>
    </a:clrScheme>
    <a:fontScheme name="Office Theme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281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3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pitchFamily="-65" charset="0"/>
          </a:defRPr>
        </a:defPPr>
      </a:lstStyle>
    </a:lnDef>
  </a:objectDefaults>
  <a:extraClrSchemeLst>
    <a:extraClrScheme>
      <a:clrScheme name="Office Theme 1">
        <a:dk1>
          <a:srgbClr val="008080"/>
        </a:dk1>
        <a:lt1>
          <a:srgbClr val="FFFFCC"/>
        </a:lt1>
        <a:dk2>
          <a:srgbClr val="009999"/>
        </a:dk2>
        <a:lt2>
          <a:srgbClr val="FFFF99"/>
        </a:lt2>
        <a:accent1>
          <a:srgbClr val="336699"/>
        </a:accent1>
        <a:accent2>
          <a:srgbClr val="FFFF99"/>
        </a:accent2>
        <a:accent3>
          <a:srgbClr val="AACACA"/>
        </a:accent3>
        <a:accent4>
          <a:srgbClr val="DADAAE"/>
        </a:accent4>
        <a:accent5>
          <a:srgbClr val="ADB8CA"/>
        </a:accent5>
        <a:accent6>
          <a:srgbClr val="E7E78A"/>
        </a:accent6>
        <a:hlink>
          <a:srgbClr val="FFFFCC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333333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2D2D2D"/>
        </a:accent6>
        <a:hlink>
          <a:srgbClr val="80808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5F5F5F"/>
        </a:dk1>
        <a:lt1>
          <a:srgbClr val="FFFFFF"/>
        </a:lt1>
        <a:dk2>
          <a:srgbClr val="003366"/>
        </a:dk2>
        <a:lt2>
          <a:srgbClr val="FFFFFF"/>
        </a:lt2>
        <a:accent1>
          <a:srgbClr val="7E003F"/>
        </a:accent1>
        <a:accent2>
          <a:srgbClr val="DDDDDD"/>
        </a:accent2>
        <a:accent3>
          <a:srgbClr val="AAADB8"/>
        </a:accent3>
        <a:accent4>
          <a:srgbClr val="DADADA"/>
        </a:accent4>
        <a:accent5>
          <a:srgbClr val="C0AAAF"/>
        </a:accent5>
        <a:accent6>
          <a:srgbClr val="C8C8C8"/>
        </a:accent6>
        <a:hlink>
          <a:srgbClr val="969696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3366"/>
    </a:dk1>
    <a:lt1>
      <a:srgbClr val="FFFFFF"/>
    </a:lt1>
    <a:dk2>
      <a:srgbClr val="003366"/>
    </a:dk2>
    <a:lt2>
      <a:srgbClr val="E3E2C7"/>
    </a:lt2>
    <a:accent1>
      <a:srgbClr val="CCCC99"/>
    </a:accent1>
    <a:accent2>
      <a:srgbClr val="003366"/>
    </a:accent2>
    <a:accent3>
      <a:srgbClr val="FFFFFF"/>
    </a:accent3>
    <a:accent4>
      <a:srgbClr val="002A56"/>
    </a:accent4>
    <a:accent5>
      <a:srgbClr val="E2E2CA"/>
    </a:accent5>
    <a:accent6>
      <a:srgbClr val="002D5C"/>
    </a:accent6>
    <a:hlink>
      <a:srgbClr val="003366"/>
    </a:hlink>
    <a:folHlink>
      <a:srgbClr val="8000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LHCbDirac.potx</Template>
  <TotalTime>2402</TotalTime>
  <Words>673</Words>
  <Application>Microsoft Macintosh PowerPoint</Application>
  <PresentationFormat>On-screen Show (4:3)</PresentationFormat>
  <Paragraphs>114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LHCbDirac</vt:lpstr>
      <vt:lpstr>LHCb computing plans for Run 3</vt:lpstr>
      <vt:lpstr>Towards the LHCb Upgrade (Run 3, 2020) </vt:lpstr>
      <vt:lpstr>Run 2: computing resources</vt:lpstr>
      <vt:lpstr>Evolution of LHCb data processing model</vt:lpstr>
      <vt:lpstr>Run 2: Reconstruction streams</vt:lpstr>
      <vt:lpstr>TurboDST: brainstorming for Run 3</vt:lpstr>
      <vt:lpstr>Simulation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Philippe Charpentier</dc:creator>
  <cp:lastModifiedBy>Marco Cattaneo</cp:lastModifiedBy>
  <cp:revision>18</cp:revision>
  <dcterms:created xsi:type="dcterms:W3CDTF">2014-09-01T09:36:38Z</dcterms:created>
  <dcterms:modified xsi:type="dcterms:W3CDTF">2014-09-01T09:56:38Z</dcterms:modified>
</cp:coreProperties>
</file>