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47" r:id="rId1"/>
  </p:sldMasterIdLst>
  <p:notesMasterIdLst>
    <p:notesMasterId r:id="rId21"/>
  </p:notesMasterIdLst>
  <p:handoutMasterIdLst>
    <p:handoutMasterId r:id="rId22"/>
  </p:handoutMasterIdLst>
  <p:sldIdLst>
    <p:sldId id="621" r:id="rId2"/>
    <p:sldId id="700" r:id="rId3"/>
    <p:sldId id="701" r:id="rId4"/>
    <p:sldId id="702" r:id="rId5"/>
    <p:sldId id="707" r:id="rId6"/>
    <p:sldId id="703" r:id="rId7"/>
    <p:sldId id="704" r:id="rId8"/>
    <p:sldId id="705" r:id="rId9"/>
    <p:sldId id="706" r:id="rId10"/>
    <p:sldId id="713" r:id="rId11"/>
    <p:sldId id="712" r:id="rId12"/>
    <p:sldId id="714" r:id="rId13"/>
    <p:sldId id="676" r:id="rId14"/>
    <p:sldId id="680" r:id="rId15"/>
    <p:sldId id="708" r:id="rId16"/>
    <p:sldId id="709" r:id="rId17"/>
    <p:sldId id="715" r:id="rId18"/>
    <p:sldId id="697" r:id="rId19"/>
    <p:sldId id="696" r:id="rId20"/>
  </p:sldIdLst>
  <p:sldSz cx="9144000" cy="6858000" type="screen4x3"/>
  <p:notesSz cx="6797675" cy="9928225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0C377B"/>
    <a:srgbClr val="000000"/>
    <a:srgbClr val="080808"/>
    <a:srgbClr val="006600"/>
    <a:srgbClr val="003300"/>
    <a:srgbClr val="0000CC"/>
    <a:srgbClr val="00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5" autoAdjust="0"/>
    <p:restoredTop sz="97500" autoAdjust="0"/>
  </p:normalViewPr>
  <p:slideViewPr>
    <p:cSldViewPr>
      <p:cViewPr varScale="1">
        <p:scale>
          <a:sx n="117" d="100"/>
          <a:sy n="117" d="100"/>
        </p:scale>
        <p:origin x="-1452" y="-54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250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12/08/2014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12/08/2014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844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20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293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21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425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549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9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61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65304"/>
            <a:ext cx="9144000" cy="707202"/>
          </a:xfrm>
          <a:prstGeom prst="rect">
            <a:avLst/>
          </a:prstGeom>
          <a:solidFill>
            <a:srgbClr val="000000"/>
          </a:solidFill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1" y="6266289"/>
            <a:ext cx="4648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FCC Study – Overview and status</a:t>
            </a:r>
          </a:p>
          <a:p>
            <a:r>
              <a:rPr lang="en-US" sz="1000" b="0" dirty="0" smtClean="0">
                <a:solidFill>
                  <a:srgbClr val="FFFFFF"/>
                </a:solidFill>
              </a:rPr>
              <a:t>Michael</a:t>
            </a:r>
            <a:r>
              <a:rPr lang="en-US" sz="1000" b="0" baseline="0" dirty="0" smtClean="0">
                <a:solidFill>
                  <a:srgbClr val="FFFFFF"/>
                </a:solidFill>
              </a:rPr>
              <a:t> Benedikt</a:t>
            </a:r>
            <a:endParaRPr lang="en-US" sz="10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13. August 2014, ASC Charlotte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 </a:t>
            </a:r>
            <a:endParaRPr lang="en-GB" sz="10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rn.ch/fcc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org.wenninger@cern.ch" TargetMode="External"/><Relationship Id="rId3" Type="http://schemas.openxmlformats.org/officeDocument/2006/relationships/hyperlink" Target="https://indico.cern.ch/category/5263/" TargetMode="External"/><Relationship Id="rId7" Type="http://schemas.openxmlformats.org/officeDocument/2006/relationships/hyperlink" Target="https://indico.cern.ch/category/5264/" TargetMode="External"/><Relationship Id="rId2" Type="http://schemas.openxmlformats.org/officeDocument/2006/relationships/hyperlink" Target="https://indico.cern.ch/category/515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rennan.goddard@cern.ch" TargetMode="External"/><Relationship Id="rId5" Type="http://schemas.openxmlformats.org/officeDocument/2006/relationships/hyperlink" Target="https://indico.cern.ch/category/5262/" TargetMode="External"/><Relationship Id="rId4" Type="http://schemas.openxmlformats.org/officeDocument/2006/relationships/hyperlink" Target="mailto:daniel.schulte@cern.ch" TargetMode="Externa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austin.ball@cern.ch" TargetMode="External"/><Relationship Id="rId3" Type="http://schemas.openxmlformats.org/officeDocument/2006/relationships/hyperlink" Target="mailto:philippe.lebrun@cern.ch" TargetMode="External"/><Relationship Id="rId7" Type="http://schemas.openxmlformats.org/officeDocument/2006/relationships/hyperlink" Target="mailto:fabiola.gianotti@cern.ch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s://indico.cern.ch/category/525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ichelangelo.mangano@cern.ch" TargetMode="External"/><Relationship Id="rId11" Type="http://schemas.openxmlformats.org/officeDocument/2006/relationships/hyperlink" Target="mailto:patrick.janot@cern.ch" TargetMode="External"/><Relationship Id="rId5" Type="http://schemas.openxmlformats.org/officeDocument/2006/relationships/hyperlink" Target="https://indico.cern.ch/category/5258/" TargetMode="External"/><Relationship Id="rId10" Type="http://schemas.openxmlformats.org/officeDocument/2006/relationships/hyperlink" Target="mailto:alain.blondel@cern.ch" TargetMode="External"/><Relationship Id="rId4" Type="http://schemas.openxmlformats.org/officeDocument/2006/relationships/hyperlink" Target="mailto:peter.sollander@cern.ch" TargetMode="External"/><Relationship Id="rId9" Type="http://schemas.openxmlformats.org/officeDocument/2006/relationships/hyperlink" Target="https://indico.cern.ch/category/5259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1567258/files/esc-e-106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spirehep.net/record/628096/files/fermilab-conf-03-244.pdf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058" y="1300693"/>
            <a:ext cx="91470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C377B"/>
                </a:solidFill>
              </a:rPr>
              <a:t>Future Circular Collider (FCC)</a:t>
            </a:r>
            <a:br>
              <a:rPr lang="en-GB" sz="4000" b="1" dirty="0" smtClean="0">
                <a:solidFill>
                  <a:srgbClr val="0C377B"/>
                </a:solidFill>
              </a:rPr>
            </a:br>
            <a:r>
              <a:rPr lang="en-GB" sz="4000" b="1" dirty="0" smtClean="0">
                <a:solidFill>
                  <a:srgbClr val="0C377B"/>
                </a:solidFill>
              </a:rPr>
              <a:t>Study Status</a:t>
            </a:r>
          </a:p>
          <a:p>
            <a:pPr algn="ctr"/>
            <a:endParaRPr lang="en-GB" sz="1400" b="1" dirty="0" smtClean="0">
              <a:solidFill>
                <a:srgbClr val="FF0000"/>
              </a:solidFill>
            </a:endParaRPr>
          </a:p>
          <a:p>
            <a:pPr algn="ctr"/>
            <a:endParaRPr lang="en-GB" sz="40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C377B"/>
                </a:solidFill>
              </a:rPr>
              <a:t>  </a:t>
            </a:r>
          </a:p>
          <a:p>
            <a:pPr algn="ctr"/>
            <a:endParaRPr lang="en-US" sz="4800" dirty="0">
              <a:solidFill>
                <a:srgbClr val="0C377B"/>
              </a:solidFill>
            </a:endParaRPr>
          </a:p>
          <a:p>
            <a:pPr algn="ctr"/>
            <a:endParaRPr lang="en-US" sz="4400" dirty="0" smtClean="0">
              <a:solidFill>
                <a:srgbClr val="0C377B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12976"/>
            <a:ext cx="4799210" cy="20070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9785"/>
            <a:ext cx="684454" cy="693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72637"/>
            <a:ext cx="891384" cy="5655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80136" y="3702913"/>
            <a:ext cx="3154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u="sng" dirty="0">
                <a:solidFill>
                  <a:srgbClr val="0000CC"/>
                </a:solidFill>
                <a:latin typeface="Calibri"/>
                <a:ea typeface="Calibri"/>
                <a:cs typeface="Times New Roman"/>
                <a:hlinkClick r:id="rId6"/>
              </a:rPr>
              <a:t>http://cern.ch/fcc</a:t>
            </a:r>
            <a:endParaRPr lang="en-GB" sz="3200" dirty="0">
              <a:solidFill>
                <a:srgbClr val="0000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20072" y="5013176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C377B"/>
                </a:solidFill>
              </a:rPr>
              <a:t>Michael Benedikt</a:t>
            </a:r>
          </a:p>
        </p:txBody>
      </p:sp>
    </p:spTree>
    <p:extLst>
      <p:ext uri="{BB962C8B-B14F-4D97-AF65-F5344CB8AC3E}">
        <p14:creationId xmlns:p14="http://schemas.microsoft.com/office/powerpoint/2010/main" val="95496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152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Lepton </a:t>
            </a:r>
            <a:r>
              <a:rPr lang="en-US" dirty="0"/>
              <a:t>collider </a:t>
            </a: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1124743"/>
            <a:ext cx="8928992" cy="2082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b="1" kern="0" dirty="0">
                <a:solidFill>
                  <a:srgbClr val="FF0000"/>
                </a:solidFill>
              </a:rPr>
              <a:t>Design choice: </a:t>
            </a:r>
            <a:r>
              <a:rPr lang="en-GB" sz="2000" b="1" kern="0" dirty="0" smtClean="0">
                <a:solidFill>
                  <a:srgbClr val="FF0000"/>
                </a:solidFill>
              </a:rPr>
              <a:t>max. synchrotron </a:t>
            </a:r>
            <a:r>
              <a:rPr lang="en-GB" sz="2000" b="1" kern="0" dirty="0">
                <a:solidFill>
                  <a:srgbClr val="FF0000"/>
                </a:solidFill>
              </a:rPr>
              <a:t>radiation power </a:t>
            </a:r>
            <a:r>
              <a:rPr lang="en-GB" sz="2000" b="1" kern="0" dirty="0" smtClean="0">
                <a:solidFill>
                  <a:srgbClr val="FF0000"/>
                </a:solidFill>
              </a:rPr>
              <a:t>set </a:t>
            </a:r>
            <a:r>
              <a:rPr lang="en-GB" sz="2000" b="1" kern="0" dirty="0">
                <a:solidFill>
                  <a:srgbClr val="FF0000"/>
                </a:solidFill>
              </a:rPr>
              <a:t>to 50 </a:t>
            </a:r>
            <a:r>
              <a:rPr lang="en-GB" sz="2000" b="1" kern="0" dirty="0" smtClean="0">
                <a:solidFill>
                  <a:srgbClr val="FF0000"/>
                </a:solidFill>
              </a:rPr>
              <a:t>MW/beam</a:t>
            </a:r>
            <a:endParaRPr lang="en-GB" sz="2000" b="1" kern="0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/>
              <a:t>Defines </a:t>
            </a:r>
            <a:r>
              <a:rPr lang="en-GB" sz="2000" kern="0" dirty="0"/>
              <a:t>the max. beam current at each energy.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/>
              <a:t>4 Physics working points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kern="0" dirty="0" smtClean="0"/>
              <a:t>Optimization </a:t>
            </a:r>
            <a:r>
              <a:rPr lang="en-GB" sz="2000" kern="0" dirty="0"/>
              <a:t>at each energy (bunch </a:t>
            </a:r>
            <a:r>
              <a:rPr lang="en-GB" sz="2000" kern="0" dirty="0" smtClean="0"/>
              <a:t>number &amp; current</a:t>
            </a:r>
            <a:r>
              <a:rPr lang="en-GB" sz="2000" kern="0" dirty="0"/>
              <a:t>, </a:t>
            </a:r>
            <a:r>
              <a:rPr lang="en-GB" sz="2000" kern="0" dirty="0" err="1"/>
              <a:t>emittance</a:t>
            </a:r>
            <a:r>
              <a:rPr lang="en-GB" sz="2000" kern="0" dirty="0"/>
              <a:t>, </a:t>
            </a:r>
            <a:r>
              <a:rPr lang="en-GB" sz="2000" kern="0" dirty="0" err="1"/>
              <a:t>etc</a:t>
            </a:r>
            <a:r>
              <a:rPr lang="en-GB" sz="2000" kern="0" dirty="0" smtClean="0"/>
              <a:t>).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GB" sz="2000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446965"/>
            <a:ext cx="8604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kern="0" dirty="0"/>
              <a:t>For TLEP-H and TLEP-t the beam lifetime of </a:t>
            </a:r>
            <a:r>
              <a:rPr lang="en-GB" kern="0" dirty="0" smtClean="0"/>
              <a:t>~few minutes </a:t>
            </a:r>
            <a:r>
              <a:rPr lang="en-GB" kern="0" dirty="0"/>
              <a:t>is dominated by </a:t>
            </a:r>
            <a:r>
              <a:rPr lang="en-GB" kern="0" dirty="0" err="1"/>
              <a:t>Beamstrahlung</a:t>
            </a:r>
            <a:r>
              <a:rPr lang="en-GB" kern="0" dirty="0"/>
              <a:t> </a:t>
            </a:r>
            <a:r>
              <a:rPr lang="en-GB" kern="0" dirty="0" smtClean="0"/>
              <a:t>(momentum </a:t>
            </a:r>
            <a:r>
              <a:rPr lang="en-GB" kern="0" dirty="0"/>
              <a:t>acceptance of 2%).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786893"/>
              </p:ext>
            </p:extLst>
          </p:nvPr>
        </p:nvGraphicFramePr>
        <p:xfrm>
          <a:off x="374734" y="2928535"/>
          <a:ext cx="8423436" cy="2228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26"/>
                <a:gridCol w="1150589"/>
                <a:gridCol w="1305770"/>
                <a:gridCol w="1228960"/>
                <a:gridCol w="1344175"/>
                <a:gridCol w="1356916"/>
              </a:tblGrid>
              <a:tr h="37445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Parameter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TLEP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-Z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TLEP-WW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TLEP-H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TLEP-</a:t>
                      </a:r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tt</a:t>
                      </a:r>
                      <a:r>
                        <a:rPr lang="en-US" baseline="-25000" dirty="0" err="1" smtClean="0">
                          <a:solidFill>
                            <a:srgbClr val="0000FF"/>
                          </a:solidFill>
                        </a:rPr>
                        <a:t>bar</a:t>
                      </a:r>
                      <a:endParaRPr lang="en-GB" baseline="-25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C0000"/>
                          </a:solidFill>
                        </a:rPr>
                        <a:t>LEP2</a:t>
                      </a:r>
                      <a:endParaRPr lang="en-GB" dirty="0">
                        <a:solidFill>
                          <a:srgbClr val="C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E/beam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(mA)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1450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6.6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Bunches/beam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16700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4490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 </a:t>
                      </a:r>
                      <a:r>
                        <a:rPr kumimoji="0" lang="en-GB" sz="17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</a:t>
                      </a:r>
                      <a:r>
                        <a:rPr kumimoji="0"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[10</a:t>
                      </a:r>
                      <a:r>
                        <a:rPr kumimoji="0" lang="en-GB" sz="17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0.86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 (10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28.0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en-GB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20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152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FCC-</a:t>
            </a:r>
            <a:r>
              <a:rPr lang="en-US" dirty="0" err="1" smtClean="0"/>
              <a:t>ee</a:t>
            </a:r>
            <a:r>
              <a:rPr lang="en-US" dirty="0" smtClean="0"/>
              <a:t>: RF parameters and R&amp;D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3464" y="1077697"/>
                <a:ext cx="8856984" cy="5134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Synchrotron radiation power: 50 MW per beam</a:t>
                </a:r>
              </a:p>
              <a:p>
                <a:pPr marL="457200" indent="-45720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</a:pPr>
                <a:r>
                  <a:rPr lang="en-US" sz="2000" b="1" dirty="0">
                    <a:solidFill>
                      <a:srgbClr val="FF0000"/>
                    </a:solidFill>
                  </a:rPr>
                  <a:t>Energy loss per turn: up to 7.5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GeV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(at 175 </a:t>
                </a:r>
                <a:r>
                  <a:rPr lang="en-US" sz="2000" b="1" dirty="0" err="1">
                    <a:solidFill>
                      <a:srgbClr val="FF0000"/>
                    </a:solidFill>
                  </a:rPr>
                  <a:t>GeV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, t)</a:t>
                </a:r>
              </a:p>
              <a:p>
                <a:pPr marL="457200" indent="-45720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</a:pPr>
                <a:r>
                  <a:rPr lang="en-US" sz="2000" dirty="0" smtClean="0"/>
                  <a:t>System </a:t>
                </a:r>
                <a:r>
                  <a:rPr lang="en-US" sz="2000" dirty="0"/>
                  <a:t>dimension compared to LHC: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b="1" dirty="0"/>
                  <a:t>LHC 400 MHz </a:t>
                </a:r>
                <a:r>
                  <a:rPr lang="en-US" b="1" dirty="0">
                    <a:sym typeface="Wingdings" panose="05000000000000000000" pitchFamily="2" charset="2"/>
                  </a:rPr>
                  <a:t> 2 MV and ~250 kW per cavity, (8 cavities per beam)</a:t>
                </a:r>
                <a:endParaRPr lang="en-US" b="1" dirty="0"/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b="1" dirty="0" smtClean="0">
                    <a:solidFill>
                      <a:srgbClr val="FF0000"/>
                    </a:solidFill>
                  </a:rPr>
                  <a:t>FCC-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ee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: ~600 </a:t>
                </a:r>
                <a:r>
                  <a:rPr lang="en-US" b="1" dirty="0">
                    <a:solidFill>
                      <a:srgbClr val="FF0000"/>
                    </a:solidFill>
                  </a:rPr>
                  <a:t>cavities 20 MV / 180 kW RF </a:t>
                </a:r>
                <a:r>
                  <a:rPr lang="en-US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12 GV</a:t>
                </a:r>
                <a:r>
                  <a:rPr lang="en-US" b="1" dirty="0">
                    <a:solidFill>
                      <a:srgbClr val="FF0000"/>
                    </a:solidFill>
                  </a:rPr>
                  <a:t> / 100 MW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000" b="1" dirty="0" smtClean="0">
                  <a:latin typeface="+mn-lt"/>
                </a:endParaRP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ym typeface="Wingdings" panose="05000000000000000000" pitchFamily="2" charset="2"/>
                  </a:rPr>
                  <a:t>R&amp;D Goal is optimization of overall system efficiency and cost!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dirty="0"/>
                  <a:t>Power source efficiency, low loss high gradient SC cavities, operation temperature vs. cryogenic load, total system cost and dimension</a:t>
                </a:r>
                <a:r>
                  <a:rPr lang="en-US" dirty="0" smtClean="0"/>
                  <a:t>.</a:t>
                </a:r>
              </a:p>
              <a:p>
                <a:pPr marL="1371600" lvl="2" indent="-457200">
                  <a:buFont typeface="Arial" pitchFamily="34" charset="0"/>
                  <a:buChar char="•"/>
                </a:pPr>
                <a:endParaRPr lang="en-US" sz="600" dirty="0" smtClean="0"/>
              </a:p>
              <a:p>
                <a:pPr marL="0" lvl="1"/>
                <a:r>
                  <a:rPr lang="en-US" sz="2000" b="1" dirty="0" smtClean="0"/>
                  <a:t>    </a:t>
                </a:r>
                <a:r>
                  <a:rPr lang="en-US" sz="2000" b="1" dirty="0" smtClean="0">
                    <a:latin typeface="+mn-lt"/>
                  </a:rPr>
                  <a:t>1.  SC cavity </a:t>
                </a:r>
                <a:r>
                  <a:rPr lang="en-US" sz="2000" b="1" dirty="0"/>
                  <a:t>R&amp;D </a:t>
                </a:r>
                <a:r>
                  <a:rPr lang="en-US" sz="2000" b="1" dirty="0">
                    <a:sym typeface="Wingdings" panose="05000000000000000000" pitchFamily="2" charset="2"/>
                  </a:rPr>
                  <a:t> </a:t>
                </a:r>
                <a:r>
                  <a:rPr lang="en-US" sz="2000" b="1" dirty="0" smtClean="0">
                    <a:sym typeface="Wingdings" panose="05000000000000000000" pitchFamily="2" charset="2"/>
                  </a:rPr>
                  <a:t>l</a:t>
                </a:r>
                <a:r>
                  <a:rPr lang="en-US" sz="2000" b="1" dirty="0" smtClean="0"/>
                  <a:t>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dirty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b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1" dirty="0" smtClean="0"/>
                  <a:t>,</a:t>
                </a:r>
                <a:r>
                  <a:rPr lang="en-US" sz="2000" b="1" dirty="0"/>
                  <a:t> </a:t>
                </a:r>
                <a:r>
                  <a:rPr lang="en-US" sz="2000" b="1" dirty="0" smtClean="0"/>
                  <a:t>high gradient, </a:t>
                </a:r>
                <a:r>
                  <a:rPr lang="en-US" sz="2000" b="1" dirty="0"/>
                  <a:t>acceptable </a:t>
                </a:r>
                <a:r>
                  <a:rPr lang="en-US" sz="2000" b="1" dirty="0" err="1"/>
                  <a:t>cryo</a:t>
                </a:r>
                <a:r>
                  <a:rPr lang="en-US" sz="2000" b="1" dirty="0"/>
                  <a:t> power!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dirty="0"/>
                  <a:t>Recent promising results at 4 K with Nb3Sn coating on </a:t>
                </a:r>
                <a:r>
                  <a:rPr lang="en-US" dirty="0" err="1"/>
                  <a:t>Nb</a:t>
                </a:r>
                <a:r>
                  <a:rPr lang="en-US" dirty="0"/>
                  <a:t> at Cornell, 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dirty="0">
                        <a:latin typeface="Cambria Math"/>
                      </a:rPr>
                      <m:t>800 ℃ ÷</m:t>
                    </m:r>
                    <m:r>
                      <a:rPr lang="en-US" dirty="0">
                        <a:latin typeface="Cambria Math"/>
                      </a:rPr>
                      <m:t>1400</m:t>
                    </m:r>
                    <m:r>
                      <a:rPr lang="en-GB" dirty="0">
                        <a:latin typeface="Cambria Math"/>
                      </a:rPr>
                      <m:t> ℃</m:t>
                    </m:r>
                  </m:oMath>
                </a14:m>
                <a:r>
                  <a:rPr lang="en-US" dirty="0"/>
                  <a:t> heat treatment JLAB,  beneficial effect of impurities FNAL.</a:t>
                </a:r>
              </a:p>
              <a:p>
                <a:pPr marL="1371600" lvl="2" indent="-457200">
                  <a:buFont typeface="Arial" pitchFamily="34" charset="0"/>
                  <a:buChar char="•"/>
                </a:pPr>
                <a:endParaRPr lang="en-US" sz="800" dirty="0"/>
              </a:p>
              <a:p>
                <a:r>
                  <a:rPr lang="en-US" sz="2000" b="1" dirty="0" smtClean="0"/>
                  <a:t>    2.  High efficiency RF power generation from </a:t>
                </a:r>
                <a:r>
                  <a:rPr lang="en-US" sz="2000" b="1" dirty="0"/>
                  <a:t>grid to beam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dirty="0" smtClean="0"/>
                  <a:t>Amplifier technologies</a:t>
                </a:r>
              </a:p>
              <a:p>
                <a:pPr marL="914400" lvl="1" indent="-457200">
                  <a:buFont typeface="Arial" pitchFamily="34" charset="0"/>
                  <a:buChar char="•"/>
                </a:pPr>
                <a:r>
                  <a:rPr lang="en-US" dirty="0" smtClean="0"/>
                  <a:t>Klystron efficiencies &gt;65%, alternative RF sources: Solid State Amplifier, etc.</a:t>
                </a:r>
              </a:p>
              <a:p>
                <a:pPr marL="1371600" lvl="2" indent="-457200">
                  <a:buFont typeface="Arial" pitchFamily="34" charset="0"/>
                  <a:buChar char="•"/>
                </a:pPr>
                <a:endParaRPr lang="en-US" sz="800" dirty="0"/>
              </a:p>
              <a:p>
                <a:r>
                  <a:rPr lang="en-US" sz="2000" b="1" dirty="0" smtClean="0"/>
                  <a:t>    3.  High reliability</a:t>
                </a:r>
                <a:endParaRPr lang="en-US" sz="11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64" y="1077697"/>
                <a:ext cx="8856984" cy="5134354"/>
              </a:xfrm>
              <a:prstGeom prst="rect">
                <a:avLst/>
              </a:prstGeom>
              <a:blipFill rotWithShape="1">
                <a:blip r:embed="rId2"/>
                <a:stretch>
                  <a:fillRect l="-619" t="-475" r="-344" b="-13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97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152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Other SC magnet R&amp;D for FCC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464" y="1196752"/>
            <a:ext cx="8856984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ym typeface="Wingdings" panose="05000000000000000000" pitchFamily="2" charset="2"/>
              </a:rPr>
              <a:t>Nb</a:t>
            </a:r>
            <a:r>
              <a:rPr lang="en-US" sz="2400" b="1" baseline="-25000" dirty="0" smtClean="0">
                <a:sym typeface="Wingdings" panose="05000000000000000000" pitchFamily="2" charset="2"/>
              </a:rPr>
              <a:t>3</a:t>
            </a:r>
            <a:r>
              <a:rPr lang="en-US" sz="2400" b="1" dirty="0" smtClean="0">
                <a:sym typeface="Wingdings" panose="05000000000000000000" pitchFamily="2" charset="2"/>
              </a:rPr>
              <a:t>Sn </a:t>
            </a:r>
            <a:r>
              <a:rPr lang="en-US" sz="2400" b="1" dirty="0" err="1" smtClean="0">
                <a:sym typeface="Wingdings" panose="05000000000000000000" pitchFamily="2" charset="2"/>
              </a:rPr>
              <a:t>quadrupoles</a:t>
            </a:r>
            <a:r>
              <a:rPr lang="en-US" sz="2400" b="1" dirty="0" smtClean="0">
                <a:sym typeface="Wingdings" panose="05000000000000000000" pitchFamily="2" charset="2"/>
              </a:rPr>
              <a:t> for regular arc hadron collider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1200" b="1" dirty="0">
              <a:sym typeface="Wingdings" panose="05000000000000000000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ym typeface="Wingdings" panose="05000000000000000000" pitchFamily="2" charset="2"/>
              </a:rPr>
              <a:t>IR </a:t>
            </a:r>
            <a:r>
              <a:rPr lang="en-US" sz="2400" b="1" dirty="0">
                <a:sym typeface="Wingdings" panose="05000000000000000000" pitchFamily="2" charset="2"/>
              </a:rPr>
              <a:t>magnets and special </a:t>
            </a:r>
            <a:r>
              <a:rPr lang="en-US" sz="2400" b="1" dirty="0" smtClean="0">
                <a:sym typeface="Wingdings" panose="05000000000000000000" pitchFamily="2" charset="2"/>
              </a:rPr>
              <a:t>magnets in collimation regions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ym typeface="Wingdings" panose="05000000000000000000" pitchFamily="2" charset="2"/>
              </a:rPr>
              <a:t>in </a:t>
            </a:r>
            <a:r>
              <a:rPr lang="en-US" sz="2000" b="1" dirty="0">
                <a:solidFill>
                  <a:srgbClr val="0C377B"/>
                </a:solidFill>
                <a:sym typeface="Wingdings" panose="05000000000000000000" pitchFamily="2" charset="2"/>
              </a:rPr>
              <a:t>high r</a:t>
            </a:r>
            <a:r>
              <a:rPr lang="en-US" sz="2000" b="1" dirty="0">
                <a:sym typeface="Wingdings" panose="05000000000000000000" pitchFamily="2" charset="2"/>
              </a:rPr>
              <a:t>adiation </a:t>
            </a:r>
            <a:r>
              <a:rPr lang="en-US" sz="2000" b="1" dirty="0" smtClean="0">
                <a:sym typeface="Wingdings" panose="05000000000000000000" pitchFamily="2" charset="2"/>
              </a:rPr>
              <a:t>zones, larger aperture</a:t>
            </a:r>
            <a:endParaRPr lang="en-US" sz="2000" b="1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ym typeface="Wingdings" panose="05000000000000000000" pitchFamily="2" charset="2"/>
              </a:rPr>
              <a:t>HTS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1200" b="1" dirty="0">
              <a:sym typeface="Wingdings" panose="05000000000000000000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C377B"/>
                </a:solidFill>
              </a:rPr>
              <a:t>Transmission line magnet (injectors, TLs</a:t>
            </a:r>
            <a:r>
              <a:rPr lang="en-US" sz="2400" b="1" dirty="0" smtClean="0">
                <a:solidFill>
                  <a:srgbClr val="0C377B"/>
                </a:solidFill>
              </a:rPr>
              <a:t>)</a:t>
            </a:r>
            <a:endParaRPr lang="en-US" sz="2000" b="1" dirty="0">
              <a:solidFill>
                <a:srgbClr val="0C377B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>
                <a:solidFill>
                  <a:srgbClr val="0C377B"/>
                </a:solidFill>
              </a:rPr>
              <a:t>SC cable in warm iron yoke (SF magnet</a:t>
            </a:r>
            <a:r>
              <a:rPr lang="en-US" b="1" dirty="0" smtClean="0">
                <a:solidFill>
                  <a:srgbClr val="0C377B"/>
                </a:solidFill>
              </a:rPr>
              <a:t>), double aperture magnets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1200" b="1" dirty="0">
              <a:sym typeface="Wingdings" panose="05000000000000000000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C377B"/>
                </a:solidFill>
              </a:rPr>
              <a:t>Pulsed SC magnets </a:t>
            </a:r>
            <a:r>
              <a:rPr lang="en-US" sz="2400" b="1" dirty="0">
                <a:solidFill>
                  <a:srgbClr val="0C377B"/>
                </a:solidFill>
              </a:rPr>
              <a:t>(injectors, TLs)</a:t>
            </a:r>
            <a:endParaRPr lang="en-US" sz="2000" b="1" dirty="0">
              <a:solidFill>
                <a:srgbClr val="0C377B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>
                <a:solidFill>
                  <a:srgbClr val="0C377B"/>
                </a:solidFill>
              </a:rPr>
              <a:t>SC cable in warm iron </a:t>
            </a:r>
            <a:endParaRPr lang="en-US" b="1" dirty="0" smtClean="0">
              <a:solidFill>
                <a:srgbClr val="0C377B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1200" b="1" dirty="0">
              <a:sym typeface="Wingdings" panose="05000000000000000000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sym typeface="Wingdings" panose="05000000000000000000" pitchFamily="2" charset="2"/>
              </a:rPr>
              <a:t>SC septum magnets for beam dumping (injection?)</a:t>
            </a:r>
            <a:endParaRPr lang="en-US" sz="2400" b="1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ym typeface="Wingdings" panose="05000000000000000000" pitchFamily="2" charset="2"/>
              </a:rPr>
              <a:t>Beam losses, quench per design?</a:t>
            </a:r>
            <a:endParaRPr lang="en-US" sz="2000" b="1" dirty="0">
              <a:sym typeface="Wingdings" panose="05000000000000000000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1200" b="1" dirty="0">
              <a:sym typeface="Wingdings" panose="05000000000000000000" pitchFamily="2" charset="2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C377B"/>
                </a:solidFill>
              </a:rPr>
              <a:t>Current leads</a:t>
            </a:r>
            <a:endParaRPr lang="en-US" sz="2000" b="1" dirty="0">
              <a:solidFill>
                <a:srgbClr val="0C377B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C377B"/>
                </a:solidFill>
              </a:rPr>
              <a:t>Overall optimization of powering and energy distribution system</a:t>
            </a:r>
            <a:endParaRPr lang="en-US" b="1" dirty="0">
              <a:solidFill>
                <a:srgbClr val="0C377B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rgbClr val="0C377B"/>
              </a:solidFill>
              <a:sym typeface="Wingdings" panose="05000000000000000000" pitchFamily="2" charset="2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>
              <a:sym typeface="Wingdings" panose="05000000000000000000" pitchFamily="2" charset="2"/>
            </a:endParaRPr>
          </a:p>
          <a:p>
            <a:pPr marL="1371600" lvl="2" indent="-457200">
              <a:buFont typeface="Arial" pitchFamily="34" charset="0"/>
              <a:buChar char="•"/>
            </a:pPr>
            <a:endParaRPr lang="en-US" sz="1100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17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408122"/>
            <a:ext cx="88569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C377B"/>
                </a:solidFill>
              </a:rPr>
              <a:t>Global collaboration based on general </a:t>
            </a:r>
            <a:r>
              <a:rPr lang="en-GB" sz="2800" dirty="0" err="1" smtClean="0">
                <a:solidFill>
                  <a:srgbClr val="0C377B"/>
                </a:solidFill>
              </a:rPr>
              <a:t>MoU</a:t>
            </a:r>
            <a:r>
              <a:rPr lang="en-GB" sz="2800" dirty="0" smtClean="0">
                <a:solidFill>
                  <a:srgbClr val="0C377B"/>
                </a:solidFill>
              </a:rPr>
              <a:t> between CERN and individual partners.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C377B"/>
                </a:solidFill>
              </a:rPr>
              <a:t>Addenda for each participant describing specific contributions and conditions.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C377B"/>
                </a:solidFill>
              </a:rPr>
              <a:t>Presently discussions with potential collaborators to conclude </a:t>
            </a:r>
            <a:r>
              <a:rPr lang="en-GB" sz="2800" dirty="0" err="1" smtClean="0">
                <a:solidFill>
                  <a:srgbClr val="0C377B"/>
                </a:solidFill>
              </a:rPr>
              <a:t>MoUs</a:t>
            </a:r>
            <a:r>
              <a:rPr lang="en-GB" sz="2800" dirty="0" smtClean="0">
                <a:solidFill>
                  <a:srgbClr val="0C377B"/>
                </a:solidFill>
              </a:rPr>
              <a:t> and establish collaboration.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C377B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FF3300"/>
                </a:solidFill>
              </a:rPr>
              <a:t>First international collaboration board meeting on 9. and 10. September 2014 at CERN.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GB" sz="3200" dirty="0" smtClean="0">
              <a:solidFill>
                <a:srgbClr val="0C377B"/>
              </a:solidFill>
            </a:endParaRPr>
          </a:p>
          <a:p>
            <a:endParaRPr lang="en-GB" sz="3200" dirty="0" smtClean="0">
              <a:solidFill>
                <a:srgbClr val="0C377B"/>
              </a:solidFill>
            </a:endParaRPr>
          </a:p>
          <a:p>
            <a:r>
              <a:rPr lang="en-GB" sz="3200" dirty="0" smtClean="0">
                <a:solidFill>
                  <a:srgbClr val="0C377B"/>
                </a:solidFill>
              </a:rPr>
              <a:t> </a:t>
            </a:r>
            <a:endParaRPr lang="en-GB" sz="3200" dirty="0">
              <a:solidFill>
                <a:srgbClr val="0C377B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224136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FCC study status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9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224136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</a:t>
            </a:r>
            <a:r>
              <a:rPr lang="en-US" sz="3200" b="1" dirty="0" smtClean="0">
                <a:solidFill>
                  <a:srgbClr val="FFFF00"/>
                </a:solidFill>
              </a:rPr>
              <a:t>EU H2020 FCC Design Study proposal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916832"/>
            <a:ext cx="5564566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2"/>
                </a:solidFill>
              </a:rPr>
              <a:t>HH Interaction </a:t>
            </a:r>
            <a:r>
              <a:rPr lang="en-GB" sz="2400" dirty="0">
                <a:solidFill>
                  <a:schemeClr val="tx2"/>
                </a:solidFill>
              </a:rPr>
              <a:t>r</a:t>
            </a:r>
            <a:r>
              <a:rPr lang="en-GB" sz="2400" dirty="0" smtClean="0">
                <a:solidFill>
                  <a:schemeClr val="tx2"/>
                </a:solidFill>
              </a:rPr>
              <a:t>egion </a:t>
            </a:r>
            <a:r>
              <a:rPr lang="en-GB" sz="2400" dirty="0">
                <a:solidFill>
                  <a:schemeClr val="tx2"/>
                </a:solidFill>
              </a:rPr>
              <a:t>d</a:t>
            </a:r>
            <a:r>
              <a:rPr lang="en-GB" sz="2400" dirty="0" smtClean="0">
                <a:solidFill>
                  <a:schemeClr val="tx2"/>
                </a:solidFill>
              </a:rPr>
              <a:t>esign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9799" y="2734786"/>
            <a:ext cx="5562271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2"/>
                </a:solidFill>
              </a:rPr>
              <a:t>HH Arc design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9799" y="3552740"/>
            <a:ext cx="5559976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2"/>
                </a:solidFill>
              </a:rPr>
              <a:t>HH </a:t>
            </a:r>
            <a:r>
              <a:rPr lang="en-GB" sz="2400" dirty="0" err="1" smtClean="0">
                <a:solidFill>
                  <a:schemeClr val="tx2"/>
                </a:solidFill>
              </a:rPr>
              <a:t>Cryo</a:t>
            </a:r>
            <a:r>
              <a:rPr lang="en-GB" sz="2400" dirty="0" smtClean="0">
                <a:solidFill>
                  <a:schemeClr val="tx2"/>
                </a:solidFill>
              </a:rPr>
              <a:t>-magnet-vacuum-beam pipe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9798" y="4370694"/>
            <a:ext cx="5557681" cy="72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2"/>
                </a:solidFill>
              </a:rPr>
              <a:t>HH </a:t>
            </a:r>
            <a:r>
              <a:rPr lang="en-GB" sz="2400" dirty="0">
                <a:solidFill>
                  <a:schemeClr val="tx2"/>
                </a:solidFill>
              </a:rPr>
              <a:t>h</a:t>
            </a:r>
            <a:r>
              <a:rPr lang="en-GB" sz="2400" dirty="0" smtClean="0">
                <a:solidFill>
                  <a:schemeClr val="tx2"/>
                </a:solidFill>
              </a:rPr>
              <a:t>igh-field magnet design</a:t>
            </a:r>
            <a:endParaRPr lang="en-GB" sz="2400" dirty="0">
              <a:solidFill>
                <a:schemeClr val="tx2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744078" y="1925736"/>
            <a:ext cx="3456384" cy="1537954"/>
            <a:chOff x="5580112" y="1283447"/>
            <a:chExt cx="3456384" cy="1537954"/>
          </a:xfrm>
        </p:grpSpPr>
        <p:sp>
          <p:nvSpPr>
            <p:cNvPr id="20" name="TextBox 19"/>
            <p:cNvSpPr txBox="1"/>
            <p:nvPr/>
          </p:nvSpPr>
          <p:spPr>
            <a:xfrm>
              <a:off x="5990469" y="1556792"/>
              <a:ext cx="304602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Collider functional</a:t>
              </a:r>
            </a:p>
            <a:p>
              <a:r>
                <a:rPr lang="en-GB" sz="2800" dirty="0" smtClean="0"/>
                <a:t>machine design</a:t>
              </a:r>
              <a:endParaRPr lang="en-GB" sz="2800" dirty="0"/>
            </a:p>
          </p:txBody>
        </p:sp>
        <p:sp>
          <p:nvSpPr>
            <p:cNvPr id="21" name="Right Brace 20"/>
            <p:cNvSpPr/>
            <p:nvPr/>
          </p:nvSpPr>
          <p:spPr>
            <a:xfrm>
              <a:off x="5580112" y="1283447"/>
              <a:ext cx="288032" cy="1537954"/>
            </a:xfrm>
            <a:prstGeom prst="rightBrace">
              <a:avLst>
                <a:gd name="adj1" fmla="val 53227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744078" y="3561644"/>
            <a:ext cx="3405736" cy="1537954"/>
            <a:chOff x="5580112" y="2919355"/>
            <a:chExt cx="3405736" cy="1537954"/>
          </a:xfrm>
        </p:grpSpPr>
        <p:sp>
          <p:nvSpPr>
            <p:cNvPr id="22" name="Right Brace 21"/>
            <p:cNvSpPr/>
            <p:nvPr/>
          </p:nvSpPr>
          <p:spPr>
            <a:xfrm>
              <a:off x="5580112" y="2919355"/>
              <a:ext cx="288032" cy="1537954"/>
            </a:xfrm>
            <a:prstGeom prst="rightBrace">
              <a:avLst>
                <a:gd name="adj1" fmla="val 53227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81499" y="3211278"/>
              <a:ext cx="300434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Key technological</a:t>
              </a:r>
            </a:p>
            <a:p>
              <a:r>
                <a:rPr lang="en-GB" sz="2800" dirty="0" smtClean="0"/>
                <a:t>aspects</a:t>
              </a:r>
              <a:endParaRPr lang="en-GB" sz="2800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111126" y="5222265"/>
            <a:ext cx="556227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2"/>
                </a:solidFill>
              </a:rPr>
              <a:t>Management, Coordination and Implementation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88094" y="5060166"/>
            <a:ext cx="33041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Coordination, CDR,</a:t>
            </a:r>
          </a:p>
          <a:p>
            <a:r>
              <a:rPr lang="en-GB" sz="2800" dirty="0" smtClean="0"/>
              <a:t>Strategy, Cost </a:t>
            </a:r>
            <a:endParaRPr lang="en-GB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72008" y="1340768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Focused on hadron collider design (main emphasis of study)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70178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776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 FCC work plan study phase</a:t>
            </a:r>
            <a:endParaRPr lang="en-US" sz="3600" b="1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001414"/>
              </p:ext>
            </p:extLst>
          </p:nvPr>
        </p:nvGraphicFramePr>
        <p:xfrm>
          <a:off x="51944" y="1087905"/>
          <a:ext cx="906568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  <a:gridCol w="453284"/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1152456" y="1862408"/>
            <a:ext cx="3332030" cy="486472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Kick-off, collaboration forming, </a:t>
            </a:r>
          </a:p>
          <a:p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study plan and organisation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76568" y="5776539"/>
            <a:ext cx="4527713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Release CDR &amp; Workshop on next steps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07224" y="5081427"/>
            <a:ext cx="2169032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</a:p>
          <a:p>
            <a:pPr algn="r"/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contents of CDR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29400" y="2959435"/>
            <a:ext cx="5223847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identification  of baseline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267744" y="2923592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8172401" y="5660571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2798002" y="3366379"/>
            <a:ext cx="2710103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2: Conceptual study of baseline “strong interact.”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436096" y="3925083"/>
            <a:ext cx="3456384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Workshop &amp; Review, cost model, LHC results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study </a:t>
            </a:r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re-scoping?</a:t>
            </a:r>
            <a:endParaRPr lang="en-GB" sz="1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461169" y="4470277"/>
            <a:ext cx="1899888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3: Study</a:t>
            </a:r>
          </a:p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consolidation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64651" y="5083830"/>
            <a:ext cx="615661" cy="576741"/>
            <a:chOff x="-1219048" y="3333377"/>
            <a:chExt cx="540000" cy="54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7317096" y="5428183"/>
            <a:ext cx="89047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Report</a:t>
            </a:r>
            <a:endParaRPr lang="en-GB" sz="1600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214680" y="1898394"/>
            <a:ext cx="995428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CC0099"/>
                </a:solidFill>
                <a:latin typeface="Century Gothic" panose="020B0502020202020204" pitchFamily="34" charset="0"/>
              </a:rPr>
              <a:t>Prepare</a:t>
            </a:r>
            <a:endParaRPr lang="en-GB" sz="1600" b="1" dirty="0">
              <a:solidFill>
                <a:srgbClr val="CC0099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79512" y="5157869"/>
            <a:ext cx="2750501" cy="863419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4 large FCC Workshops distributed over participating regions</a:t>
            </a:r>
            <a:endParaRPr lang="en-GB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64452" y="4003712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7" name="Rounded Rectangle 6"/>
          <p:cNvSpPr/>
          <p:nvPr/>
        </p:nvSpPr>
        <p:spPr>
          <a:xfrm>
            <a:off x="475683" y="2346087"/>
            <a:ext cx="223891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GB" sz="1600" b="1" dirty="0" err="1" smtClean="0">
                <a:solidFill>
                  <a:srgbClr val="0C377B"/>
                </a:solidFill>
                <a:latin typeface="Century Gothic" panose="020B0502020202020204" pitchFamily="34" charset="0"/>
              </a:rPr>
              <a:t>Ph</a:t>
            </a:r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 1: Explore options</a:t>
            </a:r>
          </a:p>
          <a:p>
            <a:pPr algn="ctr"/>
            <a:r>
              <a:rPr lang="en-GB" sz="1600" b="1" dirty="0" smtClean="0">
                <a:solidFill>
                  <a:srgbClr val="0C377B"/>
                </a:solidFill>
                <a:latin typeface="Century Gothic" panose="020B0502020202020204" pitchFamily="34" charset="0"/>
              </a:rPr>
              <a:t>“weak interaction”</a:t>
            </a:r>
            <a:endParaRPr lang="en-GB" sz="1600" b="1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248" y="3293148"/>
            <a:ext cx="8967617" cy="2831544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Explore options, now – spring 2015: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C377B"/>
                </a:solidFill>
              </a:rPr>
              <a:t>Investigate </a:t>
            </a:r>
            <a:r>
              <a:rPr lang="en-GB" b="1" dirty="0" smtClean="0">
                <a:solidFill>
                  <a:srgbClr val="FF0000"/>
                </a:solidFill>
              </a:rPr>
              <a:t>different options </a:t>
            </a:r>
            <a:r>
              <a:rPr lang="en-GB" dirty="0" smtClean="0">
                <a:solidFill>
                  <a:srgbClr val="0C377B"/>
                </a:solidFill>
              </a:rPr>
              <a:t>in all technical areas, </a:t>
            </a:r>
            <a:r>
              <a:rPr lang="en-GB" b="1" dirty="0" smtClean="0">
                <a:solidFill>
                  <a:srgbClr val="FF0000"/>
                </a:solidFill>
              </a:rPr>
              <a:t>taking a broad view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rgbClr val="0C377B"/>
                </a:solidFill>
              </a:rPr>
              <a:t>Deliverables: description and comparison of options with relative merits/cost, </a:t>
            </a:r>
            <a:r>
              <a:rPr lang="en-GB" sz="2000" b="1" dirty="0" smtClean="0">
                <a:solidFill>
                  <a:srgbClr val="FF0000"/>
                </a:solidFill>
              </a:rPr>
              <a:t>Develop schedules, understand relative impact of options on overall schedule (physics operation time, machine installation time, etc.)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rgbClr val="0C377B"/>
                </a:solidFill>
              </a:rPr>
              <a:t>FCC workshop to converge to common baseline with small number of options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rgbClr val="FF0000"/>
                </a:solidFill>
              </a:rPr>
              <a:t>Proposed WS date 23 – 27 March 2015 </a:t>
            </a:r>
            <a:r>
              <a:rPr lang="en-GB" dirty="0" smtClean="0">
                <a:solidFill>
                  <a:srgbClr val="002060"/>
                </a:solidFill>
              </a:rPr>
              <a:t>(presently no known collisions…)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C377B"/>
                </a:solidFill>
              </a:rPr>
              <a:t>Followed by review ~2 months later, begin June 2015</a:t>
            </a:r>
          </a:p>
          <a:p>
            <a:pPr marL="285750" indent="-285750">
              <a:buFontTx/>
              <a:buChar char="-"/>
            </a:pPr>
            <a:endParaRPr lang="en-GB" sz="2800" dirty="0">
              <a:solidFill>
                <a:srgbClr val="0C377B"/>
              </a:solidFill>
            </a:endParaRPr>
          </a:p>
        </p:txBody>
      </p:sp>
      <p:pic>
        <p:nvPicPr>
          <p:cNvPr id="3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95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277" y="1480333"/>
            <a:ext cx="8718550" cy="245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082022" y="1910482"/>
            <a:ext cx="18417" cy="340084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4515663" y="228582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today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72703" y="3394071"/>
            <a:ext cx="140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Project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765" y="3790781"/>
            <a:ext cx="477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0700" indent="-1790700"/>
            <a:r>
              <a:rPr lang="en-GB" sz="1600" b="1" dirty="0" smtClean="0"/>
              <a:t>Kick-off meeting: 11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 Nov. 2013 (</a:t>
            </a:r>
            <a:r>
              <a:rPr lang="en-GB" sz="1600" b="1" dirty="0" err="1" smtClean="0"/>
              <a:t>Daresbury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62" y="2051331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CDR and Cost Review 2018</a:t>
            </a:r>
            <a:endParaRPr lang="en-GB" dirty="0">
              <a:solidFill>
                <a:srgbClr val="008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87"/>
          <a:stretch/>
        </p:blipFill>
        <p:spPr bwMode="auto">
          <a:xfrm>
            <a:off x="4998715" y="4176992"/>
            <a:ext cx="3793161" cy="7229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8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 study milestones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209884" y="22777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ESU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686028" y="1916832"/>
            <a:ext cx="38100" cy="339449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04003" y="4788441"/>
            <a:ext cx="2504237" cy="584775"/>
          </a:xfrm>
          <a:prstGeom prst="rect">
            <a:avLst/>
          </a:prstGeom>
          <a:noFill/>
          <a:ln w="12700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1790700" indent="-1790700"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Kick-off meeting</a:t>
            </a:r>
          </a:p>
          <a:p>
            <a:pPr marL="1790700" indent="-1790700"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12</a:t>
            </a:r>
            <a:r>
              <a:rPr lang="en-GB" sz="1600" b="1" baseline="30000" dirty="0" smtClean="0">
                <a:solidFill>
                  <a:srgbClr val="FF0000"/>
                </a:solidFill>
                <a:latin typeface="+mn-lt"/>
              </a:rPr>
              <a:t>th</a:t>
            </a: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-14</a:t>
            </a:r>
            <a:r>
              <a:rPr lang="en-GB" sz="1600" b="1" baseline="30000" dirty="0" smtClean="0">
                <a:solidFill>
                  <a:srgbClr val="FF0000"/>
                </a:solidFill>
                <a:latin typeface="+mn-lt"/>
              </a:rPr>
              <a:t>th</a:t>
            </a:r>
            <a:r>
              <a:rPr lang="en-GB" sz="1600" b="1" dirty="0" smtClean="0">
                <a:solidFill>
                  <a:srgbClr val="FF0000"/>
                </a:solidFill>
                <a:latin typeface="+mn-lt"/>
              </a:rPr>
              <a:t> February 2014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920" y="5445224"/>
            <a:ext cx="3171061" cy="338554"/>
          </a:xfrm>
          <a:prstGeom prst="rect">
            <a:avLst/>
          </a:prstGeom>
          <a:noFill/>
          <a:ln w="12700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08000"/>
                </a:solidFill>
                <a:latin typeface="+mn-lt"/>
              </a:rPr>
              <a:t>CDR and Cost Review for 2018</a:t>
            </a:r>
            <a:endParaRPr lang="en-GB" sz="16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90186" y="4935902"/>
            <a:ext cx="613928" cy="307777"/>
          </a:xfrm>
          <a:prstGeom prst="rect">
            <a:avLst/>
          </a:prstGeom>
          <a:solidFill>
            <a:srgbClr val="009900">
              <a:alpha val="60000"/>
            </a:srgbClr>
          </a:solidFill>
          <a:ln w="31750">
            <a:solidFill>
              <a:schemeClr val="accent1">
                <a:shade val="5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chemeClr val="bg1"/>
                </a:solidFill>
                <a:latin typeface="+mn-lt"/>
              </a:rPr>
              <a:t>Study</a:t>
            </a:r>
            <a:endParaRPr lang="en-GB" sz="1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1352" y="43327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</a:rPr>
              <a:t>FCC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24127" y="4337137"/>
            <a:ext cx="3067749" cy="409215"/>
          </a:xfrm>
          <a:prstGeom prst="rect">
            <a:avLst/>
          </a:prstGeom>
          <a:gradFill>
            <a:gsLst>
              <a:gs pos="45000">
                <a:srgbClr val="FFFFFF">
                  <a:alpha val="19000"/>
                </a:srgbClr>
              </a:gs>
              <a:gs pos="0">
                <a:schemeClr val="bg1">
                  <a:alpha val="0"/>
                  <a:lumMod val="0"/>
                  <a:lumOff val="100000"/>
                </a:schemeClr>
              </a:gs>
              <a:gs pos="100000">
                <a:schemeClr val="bg1">
                  <a:alpha val="57000"/>
                </a:schemeClr>
              </a:gs>
            </a:gsLst>
            <a:lin ang="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2079" y="1010627"/>
            <a:ext cx="8590401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8913" indent="-1889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dirty="0" smtClean="0"/>
              <a:t>There are strongly rising activities in energy-frontier circular colliders worldwide. CERN is setting-up an international study </a:t>
            </a:r>
            <a:r>
              <a:rPr lang="en-GB" sz="2000" dirty="0"/>
              <a:t>for the </a:t>
            </a:r>
            <a:r>
              <a:rPr lang="en-GB" sz="2000" dirty="0" smtClean="0"/>
              <a:t>design of Future </a:t>
            </a:r>
            <a:r>
              <a:rPr lang="en-GB" sz="2000" dirty="0"/>
              <a:t>C</a:t>
            </a:r>
            <a:r>
              <a:rPr lang="en-GB" sz="2000" dirty="0" smtClean="0"/>
              <a:t>ircular </a:t>
            </a:r>
            <a:r>
              <a:rPr lang="en-GB" sz="2000" dirty="0"/>
              <a:t>C</a:t>
            </a:r>
            <a:r>
              <a:rPr lang="en-GB" sz="2000" dirty="0" smtClean="0"/>
              <a:t>olliders (FCC).</a:t>
            </a:r>
          </a:p>
          <a:p>
            <a:pPr lvl="1" algn="just"/>
            <a:endParaRPr lang="en-GB" sz="1000" dirty="0" smtClean="0">
              <a:latin typeface="+mn-lt"/>
            </a:endParaRPr>
          </a:p>
          <a:p>
            <a:pPr marL="188913" indent="-1889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+mn-lt"/>
              </a:rPr>
              <a:t>Worldwide collaboration in physics, experiments and accelerators will be essential to advance and reach the goal of a CDR by 2018.</a:t>
            </a:r>
          </a:p>
          <a:p>
            <a:pPr lvl="1" algn="just"/>
            <a:endParaRPr lang="en-GB" sz="1200" dirty="0"/>
          </a:p>
          <a:p>
            <a:pPr marL="188913" lvl="0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FCC presents challenging R&amp;D requirements for SC magnets in many different areas:</a:t>
            </a:r>
          </a:p>
          <a:p>
            <a:pPr marL="646113" lvl="1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Main focus is the 16 T 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 program as hadron collider baseline, representing a natural continuation of HL-LHC developments</a:t>
            </a:r>
          </a:p>
          <a:p>
            <a:pPr marL="646113" lvl="1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HTS for special magnets and as option to the 16T program</a:t>
            </a:r>
          </a:p>
          <a:p>
            <a:pPr marL="646113" lvl="1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SF and pulsed SC magnets as potential options for injectors, TLs.</a:t>
            </a:r>
          </a:p>
          <a:p>
            <a:pPr marL="646113" lvl="1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SC septum magnets</a:t>
            </a:r>
          </a:p>
          <a:p>
            <a:pPr marL="646113" lvl="1" indent="-18891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HTS current leads for power distribution systems.</a:t>
            </a:r>
          </a:p>
          <a:p>
            <a:pPr algn="just">
              <a:spcAft>
                <a:spcPts val="600"/>
              </a:spcAft>
            </a:pPr>
            <a:r>
              <a:rPr lang="en-GB" sz="2000" b="1" dirty="0" smtClean="0">
                <a:solidFill>
                  <a:srgbClr val="FF3300"/>
                </a:solidFill>
              </a:rPr>
              <a:t>Need your collaboration and use all synergies to move forward!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11283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3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040824"/>
            <a:ext cx="8712968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srgbClr val="0000CC"/>
                </a:solidFill>
                <a:ea typeface="Calibri"/>
                <a:cs typeface="Times New Roman"/>
              </a:rPr>
              <a:t> </a:t>
            </a:r>
            <a:endParaRPr lang="en-GB" sz="700" b="1" dirty="0">
              <a:solidFill>
                <a:srgbClr val="0000CC"/>
              </a:solidFill>
              <a:ea typeface="Calibri"/>
              <a:cs typeface="Times New Roman"/>
            </a:endParaRPr>
          </a:p>
          <a:p>
            <a:pPr lvl="0"/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Work/meeting structures established based on INDICO, see:</a:t>
            </a:r>
          </a:p>
          <a:p>
            <a:pPr marL="342900" lvl="0" indent="-342900">
              <a:buFontTx/>
              <a:buChar char="-"/>
            </a:pPr>
            <a:r>
              <a:rPr lang="en-GB" sz="2000" b="1" dirty="0"/>
              <a:t>FCC Study: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	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https://indico.cern.ch/category/5153/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en-GB" sz="2000" b="1" dirty="0" smtClean="0"/>
          </a:p>
          <a:p>
            <a:pPr marL="34290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hh</a:t>
            </a:r>
            <a:r>
              <a:rPr lang="en-GB" sz="2000" b="1" dirty="0" smtClean="0"/>
              <a:t> Hadron Collider </a:t>
            </a:r>
            <a:r>
              <a:rPr lang="en-GB" sz="2000" b="1" dirty="0"/>
              <a:t>VIDYO meetings 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hlinkClick r:id="rId3"/>
              </a:rPr>
              <a:t>https://indico.cern.ch/category/5263</a:t>
            </a:r>
            <a:r>
              <a:rPr lang="en-GB" sz="2000" b="1" dirty="0" smtClean="0">
                <a:hlinkClick r:id="rId3"/>
              </a:rPr>
              <a:t>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4"/>
              </a:rPr>
              <a:t>daniel.schulte@cern.ch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FCC-hadron injector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hlinkClick r:id="rId5"/>
              </a:rPr>
              <a:t>https://indico.cern.ch/category/5262</a:t>
            </a:r>
            <a:r>
              <a:rPr lang="en-GB" sz="2000" b="1" dirty="0" smtClean="0">
                <a:hlinkClick r:id="rId5"/>
              </a:rPr>
              <a:t>/</a:t>
            </a:r>
            <a:endParaRPr lang="en-GB" sz="2000" b="1" dirty="0" smtClean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  <a:hlinkClick r:id="rId6"/>
              </a:rPr>
              <a:t>brennan.goddard@cern.ch</a:t>
            </a: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/>
          </a:p>
          <a:p>
            <a:pPr marL="342900" lvl="0" indent="-342900">
              <a:buFontTx/>
              <a:buChar char="-"/>
            </a:pPr>
            <a:r>
              <a:rPr lang="en-GB" sz="2000" b="1" dirty="0"/>
              <a:t>FCC-</a:t>
            </a:r>
            <a:r>
              <a:rPr lang="en-GB" sz="2000" b="1" dirty="0" err="1"/>
              <a:t>ee</a:t>
            </a:r>
            <a:r>
              <a:rPr lang="en-GB" sz="2000" b="1" dirty="0"/>
              <a:t> (TLEP) </a:t>
            </a:r>
            <a:r>
              <a:rPr lang="en-GB" sz="2000" b="1" dirty="0" smtClean="0"/>
              <a:t>Lepton Collider </a:t>
            </a:r>
            <a:r>
              <a:rPr lang="en-GB" sz="2000" b="1" dirty="0"/>
              <a:t>VIDYO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7"/>
              </a:rPr>
              <a:t>https://indico.cern.ch/category/5264/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8"/>
              </a:rPr>
              <a:t>jorg.wenninger@cern.ch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7716" y="-30400"/>
            <a:ext cx="9150188" cy="868948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            Work </a:t>
            </a:r>
            <a:r>
              <a:rPr lang="en-US" sz="3200" b="1" dirty="0">
                <a:solidFill>
                  <a:srgbClr val="FFFF00"/>
                </a:solidFill>
              </a:rPr>
              <a:t>and </a:t>
            </a:r>
            <a:r>
              <a:rPr lang="en-US" sz="3200" b="1" dirty="0" err="1" smtClean="0">
                <a:solidFill>
                  <a:srgbClr val="FFFF00"/>
                </a:solidFill>
              </a:rPr>
              <a:t>organisation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>
                <a:solidFill>
                  <a:srgbClr val="FFFF00"/>
                </a:solidFill>
              </a:rPr>
              <a:t>status (</a:t>
            </a:r>
            <a:r>
              <a:rPr lang="en-US" sz="3200" b="1" dirty="0" err="1" smtClean="0">
                <a:solidFill>
                  <a:srgbClr val="FFFF00"/>
                </a:solidFill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</a:rPr>
              <a:t>)</a:t>
            </a:r>
            <a:endParaRPr lang="en-US" sz="3200" b="1" dirty="0">
              <a:solidFill>
                <a:srgbClr val="CC0000"/>
              </a:solidFill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73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040824"/>
            <a:ext cx="871296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srgbClr val="0000CC"/>
                </a:solidFill>
                <a:ea typeface="Calibri"/>
                <a:cs typeface="Times New Roman"/>
              </a:rPr>
              <a:t> </a:t>
            </a:r>
            <a:endParaRPr lang="en-GB" sz="700" b="1" dirty="0">
              <a:solidFill>
                <a:srgbClr val="0000CC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r>
              <a:rPr lang="en-GB" sz="2000" b="1" dirty="0"/>
              <a:t>FCC infrastructure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2"/>
              </a:rPr>
              <a:t>https://indico.cern.ch/category/5253/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3"/>
              </a:rPr>
              <a:t>philippe.lebrun@cern.ch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4"/>
              </a:rPr>
              <a:t>peter.sollander@cern.ch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1050" b="1" dirty="0" smtClean="0"/>
          </a:p>
          <a:p>
            <a:pPr marL="342900" lvl="0" indent="-342900">
              <a:buFontTx/>
              <a:buChar char="-"/>
            </a:pPr>
            <a:endParaRPr lang="en-GB" sz="1050" b="1" dirty="0" smtClean="0"/>
          </a:p>
          <a:p>
            <a:pPr marL="342900" lvl="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hh</a:t>
            </a:r>
            <a:r>
              <a:rPr lang="en-GB" sz="2000" b="1" dirty="0" smtClean="0"/>
              <a:t> </a:t>
            </a:r>
            <a:r>
              <a:rPr lang="en-GB" sz="2000" b="1" dirty="0"/>
              <a:t>Hadron Collider Physics and Experiments VIDYO meetings</a:t>
            </a: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5"/>
              </a:rPr>
              <a:t>https://indico.cern.ch/category/5258/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Contacts: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6"/>
              </a:rPr>
              <a:t>michelangelo.mangano@cern.ch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7"/>
              </a:rPr>
              <a:t>fabiola.gianotti@cern.ch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, </a:t>
            </a: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  <a:hlinkClick r:id="rId8"/>
              </a:rPr>
              <a:t>austin.ball@cern.ch</a:t>
            </a: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Tx/>
              <a:buChar char="-"/>
            </a:pPr>
            <a:r>
              <a:rPr lang="en-GB" sz="2000" b="1" dirty="0" smtClean="0"/>
              <a:t>FCC-</a:t>
            </a:r>
            <a:r>
              <a:rPr lang="en-GB" sz="2000" b="1" dirty="0" err="1" smtClean="0"/>
              <a:t>ee</a:t>
            </a:r>
            <a:r>
              <a:rPr lang="en-GB" sz="2000" b="1" dirty="0" smtClean="0"/>
              <a:t> Lepton Collider (TLEP</a:t>
            </a:r>
            <a:r>
              <a:rPr lang="en-GB" sz="2000" b="1" dirty="0"/>
              <a:t>) Physics </a:t>
            </a:r>
            <a:r>
              <a:rPr lang="en-GB" sz="2000" b="1" dirty="0" smtClean="0"/>
              <a:t>and Experiments VIDYO meetings</a:t>
            </a:r>
            <a:endParaRPr lang="en-GB" sz="2000" b="1" dirty="0"/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srgbClr val="FF0000"/>
                </a:solidFill>
                <a:hlinkClick r:id="rId9"/>
              </a:rPr>
              <a:t>https://indico.cern.ch/category/5259</a:t>
            </a:r>
            <a:r>
              <a:rPr lang="en-GB" sz="2000" b="1" dirty="0" smtClean="0">
                <a:solidFill>
                  <a:srgbClr val="FF0000"/>
                </a:solidFill>
                <a:hlinkClick r:id="rId9"/>
              </a:rPr>
              <a:t>/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en-GB" sz="2000" b="1" dirty="0">
                <a:solidFill>
                  <a:prstClr val="black"/>
                </a:solidFill>
                <a:ea typeface="Calibri"/>
                <a:cs typeface="Times New Roman"/>
              </a:rPr>
              <a:t>Contacts</a:t>
            </a:r>
            <a:r>
              <a:rPr lang="en-GB" sz="2000" b="1" dirty="0" smtClean="0"/>
              <a:t>: </a:t>
            </a:r>
            <a:r>
              <a:rPr lang="en-GB" sz="2000" b="1" dirty="0" smtClean="0">
                <a:hlinkClick r:id="rId10"/>
              </a:rPr>
              <a:t>alain.blondel@cern.ch</a:t>
            </a:r>
            <a:r>
              <a:rPr lang="en-GB" sz="2000" b="1" dirty="0" smtClean="0"/>
              <a:t>, </a:t>
            </a:r>
            <a:r>
              <a:rPr lang="en-GB" sz="2000" b="1" dirty="0" smtClean="0">
                <a:hlinkClick r:id="rId11"/>
              </a:rPr>
              <a:t>patrick.janot@cern.ch</a:t>
            </a:r>
            <a:endParaRPr lang="en-GB" sz="2000" b="1" dirty="0" smtClean="0"/>
          </a:p>
          <a:p>
            <a:pPr marL="342900" lvl="0" indent="-342900">
              <a:buFontTx/>
              <a:buChar char="-"/>
            </a:pPr>
            <a:endParaRPr lang="en-GB" sz="2000" b="1" dirty="0" smtClean="0"/>
          </a:p>
          <a:p>
            <a:pPr marL="800100" lvl="1" indent="-342900">
              <a:buFontTx/>
              <a:buChar char="-"/>
            </a:pPr>
            <a:endParaRPr lang="en-GB" sz="2000" b="1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800100" lvl="1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buFontTx/>
              <a:buChar char="-"/>
            </a:pPr>
            <a:endParaRPr lang="en-GB" sz="20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7716" y="-30400"/>
            <a:ext cx="9150188" cy="868948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FF00"/>
                </a:solidFill>
              </a:rPr>
              <a:t>              Work and </a:t>
            </a:r>
            <a:r>
              <a:rPr lang="en-US" sz="3200" b="1" dirty="0" err="1" smtClean="0">
                <a:solidFill>
                  <a:srgbClr val="FFFF00"/>
                </a:solidFill>
              </a:rPr>
              <a:t>organisation</a:t>
            </a:r>
            <a:r>
              <a:rPr lang="en-US" sz="3200" b="1" dirty="0" smtClean="0">
                <a:solidFill>
                  <a:srgbClr val="FFFF00"/>
                </a:solidFill>
              </a:rPr>
              <a:t> status (ii)</a:t>
            </a:r>
            <a:endParaRPr lang="en-US" sz="3200" b="1" dirty="0">
              <a:solidFill>
                <a:srgbClr val="CC0000"/>
              </a:solidFill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803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2926" y="1688609"/>
            <a:ext cx="6811480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/>
              <a:t>Motivation </a:t>
            </a:r>
            <a:r>
              <a:rPr lang="en-GB" sz="2800" b="1" dirty="0" smtClean="0"/>
              <a:t>&amp; scope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Parameters &amp; design </a:t>
            </a:r>
            <a:r>
              <a:rPr lang="en-GB" sz="2800" b="1" dirty="0"/>
              <a:t>c</a:t>
            </a:r>
            <a:r>
              <a:rPr lang="en-GB" sz="2800" b="1" dirty="0" smtClean="0"/>
              <a:t>hallenges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Study organization, study </a:t>
            </a:r>
            <a:r>
              <a:rPr lang="en-GB" sz="2800" b="1" dirty="0"/>
              <a:t>t</a:t>
            </a:r>
            <a:r>
              <a:rPr lang="en-GB" sz="2800" b="1" dirty="0" smtClean="0"/>
              <a:t>ime line 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Summary</a:t>
            </a:r>
            <a:endParaRPr lang="en-GB" sz="28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Outline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21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780928"/>
            <a:ext cx="820891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i="1" dirty="0" smtClean="0"/>
              <a:t>with </a:t>
            </a:r>
            <a:r>
              <a:rPr lang="en-GB" sz="2400" i="1" dirty="0"/>
              <a:t>emphasis on </a:t>
            </a:r>
            <a:r>
              <a:rPr lang="en-GB" sz="2400" b="1" i="1" dirty="0"/>
              <a:t>proton-proton and </a:t>
            </a:r>
            <a:r>
              <a:rPr lang="en-GB" sz="2400" b="1" i="1" dirty="0" smtClean="0"/>
              <a:t>electron-positron</a:t>
            </a:r>
            <a:r>
              <a:rPr lang="en-GB" sz="2400" b="1" i="1" dirty="0"/>
              <a:t> </a:t>
            </a:r>
            <a:r>
              <a:rPr lang="en-GB" sz="2400" b="1" i="1" dirty="0" smtClean="0"/>
              <a:t>high-energy </a:t>
            </a:r>
            <a:r>
              <a:rPr lang="en-GB" sz="2400" b="1" i="1" dirty="0"/>
              <a:t>frontier machines</a:t>
            </a:r>
            <a:r>
              <a:rPr lang="en-GB" sz="2400" i="1" dirty="0"/>
              <a:t>. </a:t>
            </a:r>
            <a:endParaRPr lang="en-GB" sz="2400" i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i="1" dirty="0" smtClean="0"/>
              <a:t>These </a:t>
            </a:r>
            <a:r>
              <a:rPr lang="en-GB" sz="2400" i="1" dirty="0"/>
              <a:t>design studies should be coupled to a </a:t>
            </a:r>
            <a:r>
              <a:rPr lang="en-GB" sz="2400" i="1" dirty="0" smtClean="0"/>
              <a:t>vigorous accelerator </a:t>
            </a:r>
            <a:r>
              <a:rPr lang="en-GB" sz="2400" b="1" i="1" dirty="0">
                <a:solidFill>
                  <a:srgbClr val="002060"/>
                </a:solidFill>
              </a:rPr>
              <a:t>R&amp;D programme, including high-field magnets and high-gradient </a:t>
            </a:r>
            <a:r>
              <a:rPr lang="en-GB" sz="2400" b="1" i="1" dirty="0" smtClean="0">
                <a:solidFill>
                  <a:srgbClr val="002060"/>
                </a:solidFill>
              </a:rPr>
              <a:t>accelerating structures</a:t>
            </a:r>
            <a:r>
              <a:rPr lang="en-GB" sz="2400" i="1" dirty="0">
                <a:solidFill>
                  <a:srgbClr val="002060"/>
                </a:solidFill>
              </a:rPr>
              <a:t>, </a:t>
            </a:r>
            <a:endParaRPr lang="en-GB" sz="2400" i="1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b="1" i="1" dirty="0" smtClean="0">
                <a:solidFill>
                  <a:srgbClr val="FF0000"/>
                </a:solidFill>
              </a:rPr>
              <a:t>in </a:t>
            </a:r>
            <a:r>
              <a:rPr lang="en-GB" sz="2400" b="1" i="1" dirty="0">
                <a:solidFill>
                  <a:srgbClr val="FF0000"/>
                </a:solidFill>
              </a:rPr>
              <a:t>collaboration with national institutes, laboratories and universities worldwide</a:t>
            </a:r>
            <a:r>
              <a:rPr lang="en-GB" sz="2400" b="1" i="1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200" b="1" i="1" dirty="0">
              <a:solidFill>
                <a:srgbClr val="CC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b="1" u="sng" dirty="0">
                <a:solidFill>
                  <a:srgbClr val="000000"/>
                </a:solidFill>
                <a:hlinkClick r:id="rId2"/>
              </a:rPr>
              <a:t>http://cds.cern.ch/record/1567258/files/esc-e-106.pdf</a:t>
            </a:r>
            <a:endParaRPr lang="fr-FR" sz="240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4957" y="1052736"/>
            <a:ext cx="8548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Times-Roman"/>
              </a:rPr>
              <a:t>….“to </a:t>
            </a:r>
            <a:r>
              <a:rPr lang="en-GB" sz="2400" dirty="0">
                <a:latin typeface="Times-Roman"/>
              </a:rPr>
              <a:t>propose an ambitious </a:t>
            </a:r>
            <a:r>
              <a:rPr lang="en-GB" sz="2400" b="1" dirty="0">
                <a:latin typeface="Times-Roman"/>
              </a:rPr>
              <a:t>post-LHC accelerator project at CERN </a:t>
            </a:r>
            <a:r>
              <a:rPr lang="en-GB" sz="2400" dirty="0">
                <a:latin typeface="Times-Roman"/>
              </a:rPr>
              <a:t>by the time of the next Strategy </a:t>
            </a:r>
            <a:r>
              <a:rPr lang="en-GB" sz="2400" dirty="0" smtClean="0">
                <a:latin typeface="Times-Roman"/>
              </a:rPr>
              <a:t>update”: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639" y="1916832"/>
            <a:ext cx="7705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en-GB" sz="2400" b="1" dirty="0" smtClean="0">
                <a:solidFill>
                  <a:srgbClr val="FF0000"/>
                </a:solidFill>
              </a:rPr>
              <a:t>d) </a:t>
            </a:r>
            <a:r>
              <a:rPr lang="en-GB" sz="2400" b="1" i="1" dirty="0" smtClean="0">
                <a:solidFill>
                  <a:srgbClr val="FF0000"/>
                </a:solidFill>
              </a:rPr>
              <a:t>CERN </a:t>
            </a:r>
            <a:r>
              <a:rPr lang="en-GB" sz="2400" b="1" i="1" dirty="0">
                <a:solidFill>
                  <a:srgbClr val="FF0000"/>
                </a:solidFill>
              </a:rPr>
              <a:t>should undertake </a:t>
            </a:r>
            <a:r>
              <a:rPr lang="en-GB" sz="2400" b="1" i="1" dirty="0" smtClean="0">
                <a:solidFill>
                  <a:srgbClr val="FF0000"/>
                </a:solidFill>
              </a:rPr>
              <a:t>design studies </a:t>
            </a:r>
            <a:r>
              <a:rPr lang="en-GB" sz="2400" b="1" i="1" dirty="0">
                <a:solidFill>
                  <a:srgbClr val="FF0000"/>
                </a:solidFill>
              </a:rPr>
              <a:t>for </a:t>
            </a:r>
            <a:r>
              <a:rPr lang="en-GB" sz="2400" b="1" i="1" dirty="0" smtClean="0">
                <a:solidFill>
                  <a:srgbClr val="FF0000"/>
                </a:solidFill>
              </a:rPr>
              <a:t>    accelerator </a:t>
            </a:r>
            <a:r>
              <a:rPr lang="en-GB" sz="2400" b="1" i="1" dirty="0">
                <a:solidFill>
                  <a:srgbClr val="FF0000"/>
                </a:solidFill>
              </a:rPr>
              <a:t>projects in a global context,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-16234"/>
            <a:ext cx="9143999" cy="100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cs typeface="Calibri" pitchFamily="34" charset="0"/>
              </a:rPr>
              <a:t>Summary: European Strategy Update 2013</a:t>
            </a:r>
          </a:p>
          <a:p>
            <a:pPr algn="ctr"/>
            <a:r>
              <a:rPr lang="en-US" sz="2400" b="1" i="1" dirty="0" smtClean="0">
                <a:solidFill>
                  <a:srgbClr val="FFFF00"/>
                </a:solidFill>
                <a:cs typeface="Calibri" pitchFamily="34" charset="0"/>
              </a:rPr>
              <a:t>Design studies and R&amp;D at the energy frontier</a:t>
            </a:r>
            <a:endParaRPr lang="en-GB" sz="2400" b="1" i="1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00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4248000" y="966072"/>
            <a:ext cx="4896000" cy="518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" y="-32389"/>
            <a:ext cx="9143999" cy="1008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Future Circular Collider Study - SCOPE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CDR and cost review for the next ESU (2018)</a:t>
            </a:r>
          </a:p>
        </p:txBody>
      </p:sp>
      <p:sp>
        <p:nvSpPr>
          <p:cNvPr id="8" name="Rectangle 7"/>
          <p:cNvSpPr/>
          <p:nvPr/>
        </p:nvSpPr>
        <p:spPr>
          <a:xfrm>
            <a:off x="89920" y="1115343"/>
            <a:ext cx="4147504" cy="50321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 smtClean="0">
                <a:latin typeface="Arial"/>
                <a:cs typeface="Calibri" pitchFamily="34" charset="0"/>
              </a:rPr>
              <a:t>Forming an international collaboration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4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4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100" b="1" i="1" kern="0" dirty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4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4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4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 smtClean="0">
                <a:latin typeface="Arial"/>
                <a:cs typeface="Calibri" pitchFamily="34" charset="0"/>
              </a:rPr>
              <a:t>ee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) </a:t>
            </a:r>
            <a:r>
              <a:rPr lang="en-US" sz="2400" kern="0" dirty="0" smtClean="0">
                <a:latin typeface="Arial"/>
                <a:cs typeface="Calibri" pitchFamily="34" charset="0"/>
              </a:rPr>
              <a:t>as potential intermediate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latin typeface="Arial"/>
                <a:cs typeface="Calibri" pitchFamily="34" charset="0"/>
              </a:rPr>
              <a:t>p-e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 (</a:t>
            </a:r>
            <a:r>
              <a:rPr lang="en-US" sz="2400" b="1" i="1" kern="0" dirty="0" smtClean="0">
                <a:latin typeface="Arial"/>
                <a:cs typeface="Calibri" pitchFamily="34" charset="0"/>
              </a:rPr>
              <a:t>FCC-he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) option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kern="0" dirty="0" smtClean="0">
                <a:latin typeface="Arial"/>
                <a:cs typeface="Calibri" pitchFamily="34" charset="0"/>
              </a:rPr>
              <a:t>80-100 </a:t>
            </a:r>
            <a:r>
              <a:rPr lang="en-US" sz="2400" b="1" kern="0" dirty="0">
                <a:latin typeface="Arial"/>
                <a:cs typeface="Calibri" pitchFamily="34" charset="0"/>
              </a:rPr>
              <a:t>km </a:t>
            </a:r>
            <a:r>
              <a:rPr lang="en-US" sz="2400" b="1" kern="0" dirty="0" smtClean="0">
                <a:latin typeface="Arial"/>
                <a:cs typeface="Calibri" pitchFamily="34" charset="0"/>
              </a:rPr>
              <a:t>infrastructure </a:t>
            </a:r>
            <a:r>
              <a:rPr lang="en-US" sz="2400" kern="0" dirty="0">
                <a:latin typeface="Arial"/>
                <a:cs typeface="Calibri" pitchFamily="34" charset="0"/>
              </a:rPr>
              <a:t>in Geneva </a:t>
            </a:r>
            <a:r>
              <a:rPr lang="en-US" sz="2400" kern="0" dirty="0" smtClean="0">
                <a:latin typeface="Arial"/>
                <a:cs typeface="Calibri" pitchFamily="34" charset="0"/>
              </a:rPr>
              <a:t>area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136" y="3123384"/>
            <a:ext cx="3833552" cy="707886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~20 T 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80 km</a:t>
            </a:r>
          </a:p>
        </p:txBody>
      </p:sp>
    </p:spTree>
    <p:extLst>
      <p:ext uri="{BB962C8B-B14F-4D97-AF65-F5344CB8AC3E}">
        <p14:creationId xmlns:p14="http://schemas.microsoft.com/office/powerpoint/2010/main" val="16719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08067"/>
            <a:ext cx="864096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/>
              <a:t>Conceptual design report by end 2018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Parameter optimisation and baseline development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Conceptual design of machines, experiments and </a:t>
            </a:r>
            <a:r>
              <a:rPr lang="en-GB" sz="2000" b="1" dirty="0" smtClean="0"/>
              <a:t>infrastructure</a:t>
            </a:r>
            <a:endParaRPr lang="en-GB" sz="2000" b="1" dirty="0"/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Launch R&amp;D in SC magnet and SRF areas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Identification of technical challenges and R&amp;D needs and R&amp;D planning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Cost model and estimation, project schedule estimation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Preparation and planning for a technical design phase (TDR phase)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Preparation of global </a:t>
            </a:r>
            <a:r>
              <a:rPr lang="en-GB" sz="2000" b="1" dirty="0"/>
              <a:t>FCC collaboration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            Goals CDR phase 2014-2018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66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1522"/>
            <a:ext cx="9150188" cy="899034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   Hadron collider FCC-</a:t>
            </a:r>
            <a:r>
              <a:rPr lang="en-US" sz="3200" dirty="0" err="1" smtClean="0"/>
              <a:t>hh</a:t>
            </a:r>
            <a:r>
              <a:rPr lang="en-US" sz="3200" dirty="0" smtClean="0"/>
              <a:t> parameters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004530"/>
            <a:ext cx="8820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/>
              <a:t>Energy 			</a:t>
            </a:r>
            <a:r>
              <a:rPr lang="en-US" sz="2000" b="1" dirty="0" smtClean="0">
                <a:solidFill>
                  <a:srgbClr val="FF0000"/>
                </a:solidFill>
              </a:rPr>
              <a:t>100 </a:t>
            </a:r>
            <a:r>
              <a:rPr lang="en-US" sz="2000" b="1" dirty="0" err="1" smtClean="0">
                <a:solidFill>
                  <a:srgbClr val="FF0000"/>
                </a:solidFill>
              </a:rPr>
              <a:t>TeV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c.m</a:t>
            </a:r>
            <a:r>
              <a:rPr lang="en-US" sz="2000" b="1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/>
              <a:t>Circumference 		</a:t>
            </a:r>
            <a:r>
              <a:rPr lang="en-US" sz="2000" b="1" dirty="0">
                <a:solidFill>
                  <a:srgbClr val="FF0000"/>
                </a:solidFill>
              </a:rPr>
              <a:t>~ 100 km (base line) </a:t>
            </a:r>
            <a:r>
              <a:rPr lang="en-US" sz="2000" b="1" dirty="0"/>
              <a:t>[80 km option]</a:t>
            </a:r>
            <a:endParaRPr lang="en-US" sz="2000" b="1" dirty="0">
              <a:solidFill>
                <a:srgbClr val="FF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/>
              <a:t>Dipole field	</a:t>
            </a:r>
            <a:r>
              <a:rPr lang="en-US" sz="2000" b="1" dirty="0"/>
              <a:t> </a:t>
            </a:r>
            <a:r>
              <a:rPr lang="en-US" sz="2000" b="1" dirty="0" smtClean="0"/>
              <a:t>(top energy)	</a:t>
            </a:r>
            <a:r>
              <a:rPr lang="en-US" sz="2000" b="1" dirty="0" smtClean="0">
                <a:solidFill>
                  <a:srgbClr val="FF0000"/>
                </a:solidFill>
              </a:rPr>
              <a:t>~ 16 T (base line) </a:t>
            </a:r>
            <a:r>
              <a:rPr lang="en-US" sz="2000" b="1" dirty="0" smtClean="0"/>
              <a:t>[20 T option]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Dipole field (injection)	~ 1 T (base line) [1.2 T option]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</a:rPr>
              <a:t>Bunch spacing 		25 ns [5 ns option]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/>
              <a:t>Bunch population (25 ns)</a:t>
            </a:r>
            <a:r>
              <a:rPr lang="en-US" sz="2000" dirty="0"/>
              <a:t>	</a:t>
            </a:r>
            <a:r>
              <a:rPr lang="en-US" sz="2000" dirty="0" smtClean="0"/>
              <a:t>1x10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/>
              <a:t>#bunches			10500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/>
              <a:t>Stored beam energy	8.2 GJ/beam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sz="2000" b="1" dirty="0" smtClean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+mn-lt"/>
              </a:rPr>
              <a:t>Luminosity			5x10</a:t>
            </a:r>
            <a:r>
              <a:rPr lang="en-US" sz="2000" b="1" baseline="30000" dirty="0" smtClean="0">
                <a:latin typeface="+mn-lt"/>
              </a:rPr>
              <a:t>34</a:t>
            </a:r>
            <a:r>
              <a:rPr lang="en-US" sz="2000" b="1" dirty="0" smtClean="0">
                <a:latin typeface="+mn-lt"/>
              </a:rPr>
              <a:t> cm</a:t>
            </a:r>
            <a:r>
              <a:rPr lang="en-US" sz="2000" b="1" baseline="30000" dirty="0" smtClean="0">
                <a:latin typeface="+mn-lt"/>
              </a:rPr>
              <a:t>-2</a:t>
            </a:r>
            <a:r>
              <a:rPr lang="en-US" sz="2000" b="1" dirty="0" smtClean="0">
                <a:latin typeface="+mn-lt"/>
              </a:rPr>
              <a:t>s</a:t>
            </a:r>
            <a:r>
              <a:rPr lang="en-US" sz="2000" b="1" baseline="30000" dirty="0" smtClean="0">
                <a:latin typeface="+mn-lt"/>
              </a:rPr>
              <a:t>-1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latin typeface="Symbol" panose="05050102010706020507" pitchFamily="18" charset="2"/>
              </a:rPr>
              <a:t>b</a:t>
            </a:r>
            <a:r>
              <a:rPr lang="en-US" sz="2000" dirty="0" smtClean="0">
                <a:latin typeface="+mn-lt"/>
              </a:rPr>
              <a:t>* </a:t>
            </a:r>
            <a:r>
              <a:rPr lang="en-US" sz="2000" dirty="0">
                <a:latin typeface="+mn-lt"/>
              </a:rPr>
              <a:t>	</a:t>
            </a:r>
            <a:r>
              <a:rPr lang="en-US" sz="2000" dirty="0" smtClean="0">
                <a:latin typeface="+mn-lt"/>
              </a:rPr>
              <a:t>			1.1 m [2 m conservative option]</a:t>
            </a:r>
            <a:endParaRPr lang="en-US" sz="2000" strike="sngStrike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/>
              <a:t>#IPs			2 main (tune shift) + 2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err="1" smtClean="0"/>
              <a:t>Synchroton</a:t>
            </a:r>
            <a:r>
              <a:rPr lang="en-US" sz="2000" b="1" dirty="0" smtClean="0"/>
              <a:t> </a:t>
            </a:r>
            <a:r>
              <a:rPr lang="en-US" sz="2000" b="1" dirty="0"/>
              <a:t>radiation arc	</a:t>
            </a:r>
            <a:r>
              <a:rPr lang="en-US" sz="2000" b="1" dirty="0" smtClean="0"/>
              <a:t>26 W/m/aperture </a:t>
            </a:r>
            <a:r>
              <a:rPr lang="en-US" sz="2000" b="1" dirty="0"/>
              <a:t>(filling </a:t>
            </a:r>
            <a:r>
              <a:rPr lang="en-US" sz="2000" b="1" dirty="0" smtClean="0"/>
              <a:t>fact. </a:t>
            </a:r>
            <a:r>
              <a:rPr lang="en-US" sz="2000" b="1" dirty="0"/>
              <a:t>78% in </a:t>
            </a:r>
            <a:r>
              <a:rPr lang="en-US" sz="2000" b="1" dirty="0" smtClean="0"/>
              <a:t>arc)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err="1">
                <a:solidFill>
                  <a:schemeClr val="tx2"/>
                </a:solidFill>
              </a:rPr>
              <a:t>Longit</a:t>
            </a:r>
            <a:r>
              <a:rPr lang="en-US" sz="2000" b="1" dirty="0">
                <a:solidFill>
                  <a:schemeClr val="tx2"/>
                </a:solidFill>
              </a:rPr>
              <a:t>. emit damping time	0.5 </a:t>
            </a:r>
            <a:r>
              <a:rPr lang="en-US" sz="2000" b="1" dirty="0" smtClean="0">
                <a:solidFill>
                  <a:schemeClr val="tx2"/>
                </a:solidFill>
              </a:rPr>
              <a:t>h</a:t>
            </a: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61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059" y="1522"/>
            <a:ext cx="9150188" cy="846076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FCC-</a:t>
            </a:r>
            <a:r>
              <a:rPr lang="en-US" dirty="0" err="1" smtClean="0"/>
              <a:t>hh</a:t>
            </a:r>
            <a:r>
              <a:rPr lang="en-US" dirty="0" smtClean="0"/>
              <a:t>: </a:t>
            </a:r>
            <a:r>
              <a:rPr lang="en-US" dirty="0"/>
              <a:t>high-field magnet targets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908720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C377B"/>
                </a:solidFill>
              </a:rPr>
              <a:t>FHC baseline is 16T Nb</a:t>
            </a:r>
            <a:r>
              <a:rPr lang="en-US" sz="2000" b="1" baseline="-25000" dirty="0" smtClean="0">
                <a:solidFill>
                  <a:srgbClr val="0C377B"/>
                </a:solidFill>
              </a:rPr>
              <a:t>3</a:t>
            </a:r>
            <a:r>
              <a:rPr lang="en-US" sz="2000" b="1" dirty="0" smtClean="0">
                <a:solidFill>
                  <a:srgbClr val="0C377B"/>
                </a:solidFill>
              </a:rPr>
              <a:t>Sn technology for ~100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 </a:t>
            </a:r>
            <a:r>
              <a:rPr lang="en-US" sz="2000" b="1" dirty="0" err="1" smtClean="0">
                <a:solidFill>
                  <a:srgbClr val="0C377B"/>
                </a:solidFill>
              </a:rPr>
              <a:t>c.m</a:t>
            </a:r>
            <a:r>
              <a:rPr lang="en-US" sz="2000" b="1" dirty="0" smtClean="0">
                <a:solidFill>
                  <a:srgbClr val="0C377B"/>
                </a:solidFill>
              </a:rPr>
              <a:t>. in ~100 km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1308830"/>
            <a:ext cx="8280920" cy="2408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050" b="1" dirty="0" smtClean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b="1" dirty="0" smtClean="0">
                <a:solidFill>
                  <a:srgbClr val="FF0000"/>
                </a:solidFill>
              </a:rPr>
              <a:t>evelop </a:t>
            </a:r>
            <a:r>
              <a:rPr lang="en-US" sz="2000" b="1" dirty="0">
                <a:solidFill>
                  <a:srgbClr val="FF0000"/>
                </a:solidFill>
              </a:rPr>
              <a:t>Nb</a:t>
            </a:r>
            <a:r>
              <a:rPr lang="en-US" sz="2000" b="1" baseline="-25000" dirty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Sn-based 16 T dipole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technology (at 4.2 K?)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with </a:t>
            </a:r>
            <a:r>
              <a:rPr lang="en-US" sz="2000" dirty="0">
                <a:solidFill>
                  <a:srgbClr val="FF0000"/>
                </a:solidFill>
              </a:rPr>
              <a:t>sufficient aperture </a:t>
            </a:r>
            <a:r>
              <a:rPr lang="en-US" sz="2000" dirty="0" smtClean="0">
                <a:solidFill>
                  <a:srgbClr val="FF0000"/>
                </a:solidFill>
              </a:rPr>
              <a:t>(40 – 50 mm</a:t>
            </a:r>
            <a:r>
              <a:rPr lang="en-US" sz="2000" dirty="0">
                <a:solidFill>
                  <a:srgbClr val="FF0000"/>
                </a:solidFill>
              </a:rPr>
              <a:t>) and 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accelerator </a:t>
            </a:r>
            <a:r>
              <a:rPr lang="en-US" sz="2000" dirty="0">
                <a:solidFill>
                  <a:srgbClr val="FF0000"/>
                </a:solidFill>
              </a:rPr>
              <a:t>features </a:t>
            </a:r>
            <a:r>
              <a:rPr lang="en-US" sz="2000" dirty="0" smtClean="0">
                <a:solidFill>
                  <a:srgbClr val="FF0000"/>
                </a:solidFill>
              </a:rPr>
              <a:t>(margin, field </a:t>
            </a:r>
            <a:r>
              <a:rPr lang="en-US" sz="2000" dirty="0">
                <a:solidFill>
                  <a:srgbClr val="FF0000"/>
                </a:solidFill>
              </a:rPr>
              <a:t>quality, protect-ability, cycled operation</a:t>
            </a:r>
            <a:r>
              <a:rPr lang="en-US" sz="2000" dirty="0" smtClean="0">
                <a:solidFill>
                  <a:srgbClr val="FF0000"/>
                </a:solidFill>
              </a:rPr>
              <a:t>).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conductor developments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Goal</a:t>
            </a:r>
            <a:r>
              <a:rPr lang="en-US" sz="2000" b="1" dirty="0">
                <a:solidFill>
                  <a:srgbClr val="FF0000"/>
                </a:solidFill>
              </a:rPr>
              <a:t>: 16T short dipole models by </a:t>
            </a:r>
            <a:r>
              <a:rPr lang="en-US" sz="2000" b="1" dirty="0" smtClean="0">
                <a:solidFill>
                  <a:srgbClr val="FF0000"/>
                </a:solidFill>
              </a:rPr>
              <a:t>2018/19 (America, </a:t>
            </a:r>
            <a:r>
              <a:rPr lang="en-US" sz="2000" b="1" dirty="0">
                <a:solidFill>
                  <a:srgbClr val="FF0000"/>
                </a:solidFill>
              </a:rPr>
              <a:t>Asia, Europe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5077633"/>
            <a:ext cx="8280920" cy="1015663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Goal: Demonstrate </a:t>
            </a:r>
            <a:r>
              <a:rPr lang="en-US" sz="2000" b="1" dirty="0">
                <a:solidFill>
                  <a:srgbClr val="FF0000"/>
                </a:solidFill>
              </a:rPr>
              <a:t>HTS/LTS 20 T dipole technology in two steps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a field record attempt </a:t>
            </a:r>
            <a:r>
              <a:rPr lang="en-US" sz="2000" dirty="0" smtClean="0">
                <a:solidFill>
                  <a:srgbClr val="FF0000"/>
                </a:solidFill>
              </a:rPr>
              <a:t>to break </a:t>
            </a:r>
            <a:r>
              <a:rPr lang="en-US" sz="2000" dirty="0">
                <a:solidFill>
                  <a:srgbClr val="FF0000"/>
                </a:solidFill>
              </a:rPr>
              <a:t>the 20 T barrier (no aperture), and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a 5 T insert, with sufficient aperture (40 mm) and </a:t>
            </a:r>
            <a:r>
              <a:rPr lang="en-US" sz="2000" dirty="0" smtClean="0">
                <a:solidFill>
                  <a:srgbClr val="FF0000"/>
                </a:solidFill>
              </a:rPr>
              <a:t>accelerator features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997513"/>
            <a:ext cx="892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In parallel HTS development targeting 20 T. 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HTS insert</a:t>
            </a:r>
            <a:r>
              <a:rPr lang="en-GB" sz="2000" b="1" dirty="0">
                <a:solidFill>
                  <a:srgbClr val="0C377B"/>
                </a:solidFill>
              </a:rPr>
              <a:t>, generating o(5 T) additional </a:t>
            </a:r>
            <a:r>
              <a:rPr lang="en-GB" sz="2000" b="1" dirty="0" smtClean="0">
                <a:solidFill>
                  <a:srgbClr val="0C377B"/>
                </a:solidFill>
              </a:rPr>
              <a:t>field (EuCARD2), </a:t>
            </a:r>
            <a:r>
              <a:rPr lang="en-GB" sz="2000" b="1" dirty="0">
                <a:solidFill>
                  <a:srgbClr val="0C377B"/>
                </a:solidFill>
              </a:rPr>
              <a:t>in an </a:t>
            </a:r>
            <a:r>
              <a:rPr lang="en-GB" sz="2000" b="1" dirty="0" err="1">
                <a:solidFill>
                  <a:srgbClr val="0C377B"/>
                </a:solidFill>
              </a:rPr>
              <a:t>outsert</a:t>
            </a:r>
            <a:r>
              <a:rPr lang="en-GB" sz="2000" b="1" dirty="0">
                <a:solidFill>
                  <a:srgbClr val="0C377B"/>
                </a:solidFill>
              </a:rPr>
              <a:t> of large aperture o(100 </a:t>
            </a:r>
            <a:r>
              <a:rPr lang="en-GB" sz="2000" b="1" dirty="0" smtClean="0">
                <a:solidFill>
                  <a:srgbClr val="0C377B"/>
                </a:solidFill>
              </a:rPr>
              <a:t>mm) (FRESCA2 or other)</a:t>
            </a:r>
            <a:endParaRPr lang="en-GB" sz="2000" b="1" dirty="0">
              <a:solidFill>
                <a:srgbClr val="0C377B"/>
              </a:solidFill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6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877" y="3140968"/>
            <a:ext cx="3167211" cy="2736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496" y="980728"/>
            <a:ext cx="8991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000" b="1" dirty="0" smtClean="0"/>
              <a:t>Energy </a:t>
            </a:r>
            <a:r>
              <a:rPr lang="en-GB" sz="2000" b="1" dirty="0"/>
              <a:t>in beam &amp; magnets, dump, </a:t>
            </a:r>
            <a:r>
              <a:rPr lang="en-GB" sz="2000" b="1" dirty="0" smtClean="0"/>
              <a:t>collimation, quench </a:t>
            </a:r>
            <a:r>
              <a:rPr lang="en-GB" sz="2000" b="1" dirty="0"/>
              <a:t>protection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Stored beam energy and losses critical: 8 GJ/beam (0.4 GJ LHC</a:t>
            </a:r>
            <a:r>
              <a:rPr lang="en-GB" sz="2000" b="1" dirty="0" smtClean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Collimation, losses, radiation effects are very important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Magnet and machine protection to be considered from early phase</a:t>
            </a:r>
          </a:p>
          <a:p>
            <a:pPr marL="1828800" lvl="3" indent="-457200">
              <a:buFont typeface="Arial" pitchFamily="34" charset="0"/>
              <a:buChar char="•"/>
            </a:pPr>
            <a:endParaRPr lang="en-GB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000" b="1" dirty="0"/>
              <a:t>High synchrotron radiation load on beam </a:t>
            </a:r>
            <a:r>
              <a:rPr lang="en-GB" sz="2000" b="1" dirty="0" smtClean="0"/>
              <a:t>pipe (inside cold-mass) </a:t>
            </a:r>
            <a:endParaRPr lang="en-GB" sz="2000" b="1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Up to 26 W/m/aperture in arcs, total of ~5 MW for the collider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1400" dirty="0"/>
              <a:t>(LHC has a total of 1W/m/aperture from different sources</a:t>
            </a:r>
            <a:r>
              <a:rPr lang="en-GB" sz="1400" dirty="0" smtClean="0"/>
              <a:t>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b="1" dirty="0"/>
              <a:t>LHC-type beam screen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GB" sz="1600" dirty="0"/>
              <a:t>Cooling efficiency depends on screen temperature</a:t>
            </a:r>
            <a:r>
              <a:rPr lang="en-GB" sz="1600" dirty="0" smtClean="0"/>
              <a:t>,			 </a:t>
            </a:r>
            <a:r>
              <a:rPr lang="en-GB" sz="1600" dirty="0"/>
              <a:t>higher temperature </a:t>
            </a:r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dirty="0" smtClean="0"/>
              <a:t>larger </a:t>
            </a:r>
            <a:r>
              <a:rPr lang="en-GB" sz="1600" dirty="0"/>
              <a:t>impedance </a:t>
            </a:r>
            <a:r>
              <a:rPr lang="en-GB" sz="1600" dirty="0">
                <a:sym typeface="Wingdings" panose="05000000000000000000" pitchFamily="2" charset="2"/>
              </a:rPr>
              <a:t> 40-60 K?</a:t>
            </a:r>
            <a:endParaRPr lang="en-GB" sz="16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GB" b="1" dirty="0"/>
              <a:t>Open </a:t>
            </a:r>
            <a:r>
              <a:rPr lang="en-GB" b="1" dirty="0" err="1"/>
              <a:t>midplane</a:t>
            </a:r>
            <a:r>
              <a:rPr lang="en-GB" b="1" dirty="0"/>
              <a:t> magnets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GB" sz="1600" dirty="0"/>
              <a:t>Synergies with </a:t>
            </a:r>
            <a:r>
              <a:rPr lang="en-GB" sz="1600" dirty="0" err="1"/>
              <a:t>muon</a:t>
            </a:r>
            <a:r>
              <a:rPr lang="en-GB" sz="1600" dirty="0"/>
              <a:t> collider developments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b="1" dirty="0"/>
              <a:t>Photon stops 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GB" sz="1600" dirty="0"/>
              <a:t>dedicated warm photon stops for efficient </a:t>
            </a:r>
            <a:r>
              <a:rPr lang="en-GB" sz="1600" dirty="0" smtClean="0"/>
              <a:t>cooling	 		           between dipoles, as </a:t>
            </a:r>
            <a:r>
              <a:rPr lang="en-GB" sz="1600" dirty="0"/>
              <a:t>developed by FNAL for VLHC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GB" sz="1400" dirty="0"/>
          </a:p>
          <a:p>
            <a:pPr marL="914400" lvl="1" indent="-457200">
              <a:buFont typeface="Arial" pitchFamily="34" charset="0"/>
              <a:buChar char="•"/>
            </a:pPr>
            <a:endParaRPr lang="en-GB" sz="2000" dirty="0"/>
          </a:p>
          <a:p>
            <a:pPr marL="457200" indent="-457200">
              <a:buFont typeface="Arial" pitchFamily="34" charset="0"/>
              <a:buChar char="•"/>
            </a:pPr>
            <a:endParaRPr lang="en-GB" sz="16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FCC-</a:t>
            </a:r>
            <a:r>
              <a:rPr lang="en-US" dirty="0" err="1" smtClean="0"/>
              <a:t>hh</a:t>
            </a:r>
            <a:r>
              <a:rPr lang="en-US" dirty="0" smtClean="0"/>
              <a:t>: </a:t>
            </a:r>
            <a:r>
              <a:rPr lang="en-US" dirty="0"/>
              <a:t>some </a:t>
            </a:r>
            <a:r>
              <a:rPr lang="en-US" dirty="0" smtClean="0"/>
              <a:t>other design </a:t>
            </a:r>
            <a:r>
              <a:rPr lang="en-US" dirty="0"/>
              <a:t>challenges</a:t>
            </a: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43608" y="5445224"/>
            <a:ext cx="61926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hlinkClick r:id="rId5"/>
              </a:rPr>
              <a:t>http://</a:t>
            </a:r>
            <a:r>
              <a:rPr lang="en-US" sz="1400" dirty="0" smtClean="0">
                <a:solidFill>
                  <a:schemeClr val="accent6"/>
                </a:solidFill>
                <a:hlinkClick r:id="rId5"/>
              </a:rPr>
              <a:t>inspirehep.net/record/628096/files/fermilab-conf-03-244.pdf</a:t>
            </a:r>
            <a:endParaRPr lang="en-US" sz="1400" dirty="0" smtClean="0">
              <a:solidFill>
                <a:schemeClr val="accent6"/>
              </a:solidFill>
            </a:endParaRPr>
          </a:p>
          <a:p>
            <a:r>
              <a:rPr lang="en-US" sz="9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>
                <a:solidFill>
                  <a:schemeClr val="accent6"/>
                </a:solidFill>
              </a:rPr>
              <a:t>Also P</a:t>
            </a:r>
            <a:r>
              <a:rPr lang="en-US" sz="1400" dirty="0">
                <a:solidFill>
                  <a:schemeClr val="accent6"/>
                </a:solidFill>
              </a:rPr>
              <a:t>. Bauer et al., "Report on the First Cryogenic Photon Stop Experiment," FNAL TD-03-021, May </a:t>
            </a:r>
            <a:r>
              <a:rPr lang="en-US" sz="1400" dirty="0" smtClean="0">
                <a:solidFill>
                  <a:schemeClr val="accent6"/>
                </a:solidFill>
              </a:rPr>
              <a:t>2003</a:t>
            </a:r>
            <a:endParaRPr lang="en-US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8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99" y="692697"/>
            <a:ext cx="7604001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12360" y="692696"/>
            <a:ext cx="119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Ph. Lebrun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123728" y="4221088"/>
            <a:ext cx="648072" cy="122413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onut 12"/>
          <p:cNvSpPr/>
          <p:nvPr/>
        </p:nvSpPr>
        <p:spPr>
          <a:xfrm>
            <a:off x="2339752" y="3789040"/>
            <a:ext cx="792088" cy="720080"/>
          </a:xfrm>
          <a:prstGeom prst="donut">
            <a:avLst>
              <a:gd name="adj" fmla="val 12194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C377B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25102" y="4343752"/>
            <a:ext cx="4156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c</a:t>
            </a:r>
            <a:r>
              <a:rPr lang="en-GB" sz="2000" dirty="0" smtClean="0"/>
              <a:t>ontributions: beam screen (BS) &amp; </a:t>
            </a:r>
          </a:p>
          <a:p>
            <a:r>
              <a:rPr lang="en-GB" sz="2000" dirty="0" smtClean="0"/>
              <a:t>cold bore (BS heat radiation)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2197" y="-10746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total </a:t>
            </a:r>
            <a:r>
              <a:rPr lang="en-GB" sz="32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cryo</a:t>
            </a:r>
            <a:r>
              <a:rPr lang="en-GB" sz="32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power for cooling of SR heat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12360" y="971436"/>
            <a:ext cx="112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  Schulte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704" y="5517232"/>
            <a:ext cx="9102345" cy="61555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GB" sz="2000" b="1" dirty="0" smtClean="0"/>
              <a:t>Optimum </a:t>
            </a:r>
            <a:r>
              <a:rPr lang="en-GB" sz="2000" b="1" dirty="0"/>
              <a:t>BS temperature range: 50-100 K ;</a:t>
            </a:r>
          </a:p>
          <a:p>
            <a:pPr algn="ctr"/>
            <a:r>
              <a:rPr lang="en-GB" sz="2000" b="1" dirty="0"/>
              <a:t>40-60 K favoured by impedance &amp; vacuum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4930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/>
    </p:bldLst>
  </p:timing>
</p:sld>
</file>

<file path=ppt/theme/theme1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16840</TotalTime>
  <Words>1536</Words>
  <Application>Microsoft Office PowerPoint</Application>
  <PresentationFormat>On-screen Show (4:3)</PresentationFormat>
  <Paragraphs>309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Century Gothic</vt:lpstr>
      <vt:lpstr>Wingdings</vt:lpstr>
      <vt:lpstr>Cambria Math</vt:lpstr>
      <vt:lpstr>Times-Roman</vt:lpstr>
      <vt:lpstr>Calibri</vt:lpstr>
      <vt:lpstr>Symbol</vt:lpstr>
      <vt:lpstr>Times New Roman</vt:lpstr>
      <vt:lpstr>2_FC5643-CERN3027 -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H2020 DS presentation to ESGARD</dc:title>
  <dc:creator>Michael Benedikt</dc:creator>
  <cp:lastModifiedBy>benedikt</cp:lastModifiedBy>
  <cp:revision>545</cp:revision>
  <cp:lastPrinted>2014-05-13T10:35:45Z</cp:lastPrinted>
  <dcterms:created xsi:type="dcterms:W3CDTF">2012-06-07T06:34:51Z</dcterms:created>
  <dcterms:modified xsi:type="dcterms:W3CDTF">2014-08-12T20:05:09Z</dcterms:modified>
</cp:coreProperties>
</file>