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92" r:id="rId3"/>
    <p:sldId id="334" r:id="rId4"/>
    <p:sldId id="335" r:id="rId5"/>
    <p:sldId id="336" r:id="rId6"/>
    <p:sldId id="337" r:id="rId7"/>
    <p:sldId id="339" r:id="rId8"/>
    <p:sldId id="328" r:id="rId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1530" y="-1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FUTURE CIRCULAR COLLIDER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MAGNETS OVERVIEW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fr-CH" sz="1200" dirty="0"/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600" dirty="0" smtClean="0"/>
              <a:t>Acknowledgements: L. </a:t>
            </a:r>
            <a:r>
              <a:rPr lang="en-US" sz="1600" dirty="0" err="1" smtClean="0"/>
              <a:t>Bottura</a:t>
            </a:r>
            <a:r>
              <a:rPr lang="en-US" sz="1600" dirty="0" smtClean="0"/>
              <a:t>, B. </a:t>
            </a:r>
            <a:r>
              <a:rPr lang="en-US" sz="1600" dirty="0" err="1" smtClean="0"/>
              <a:t>Holzer</a:t>
            </a:r>
            <a:r>
              <a:rPr lang="en-US" sz="1600" dirty="0" smtClean="0"/>
              <a:t>, R. Garcia Tomas</a:t>
            </a:r>
            <a:endParaRPr lang="en-US" sz="16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12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August 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Future Circular Collider at Applied Superconductivity Conference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RECALL OF MAIN PARAMETERS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Energy target: 50 </a:t>
            </a:r>
            <a:r>
              <a:rPr lang="en-GB" dirty="0" err="1" smtClean="0">
                <a:sym typeface="Symbol" pitchFamily="18" charset="2"/>
              </a:rPr>
              <a:t>TeV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7 times larger LHC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Length </a:t>
            </a:r>
            <a:r>
              <a:rPr lang="en-US" dirty="0" smtClean="0">
                <a:sym typeface="Symbol" pitchFamily="18" charset="2"/>
              </a:rPr>
              <a:t>100 km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This makes 16 T </a:t>
            </a:r>
            <a:r>
              <a:rPr lang="en-US" dirty="0" smtClean="0">
                <a:sym typeface="Symbol" pitchFamily="18" charset="2"/>
              </a:rPr>
              <a:t>dipole </a:t>
            </a:r>
            <a:r>
              <a:rPr lang="en-US" dirty="0" smtClean="0">
                <a:sym typeface="Symbol" pitchFamily="18" charset="2"/>
              </a:rPr>
              <a:t>field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Two parts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cell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insertion regions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372" y="2920622"/>
            <a:ext cx="5341524" cy="353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51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CELL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Main parameters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Injection energy </a:t>
            </a:r>
            <a:r>
              <a:rPr lang="en-US" i="1" dirty="0" smtClean="0">
                <a:sym typeface="Symbol"/>
              </a:rPr>
              <a:t>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 pitchFamily="18" charset="2"/>
              </a:rPr>
              <a:t>(450 </a:t>
            </a:r>
            <a:r>
              <a:rPr lang="en-US" dirty="0" err="1" smtClean="0">
                <a:sym typeface="Symbol" pitchFamily="18" charset="2"/>
              </a:rPr>
              <a:t>GeV</a:t>
            </a:r>
            <a:r>
              <a:rPr lang="en-US" dirty="0" smtClean="0">
                <a:sym typeface="Symbol" pitchFamily="18" charset="2"/>
              </a:rPr>
              <a:t> in the LHC)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Cell length  </a:t>
            </a:r>
            <a:r>
              <a:rPr lang="en-US" i="1" dirty="0" smtClean="0"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 (100 m </a:t>
            </a:r>
            <a:r>
              <a:rPr lang="en-US" dirty="0">
                <a:sym typeface="Symbol" pitchFamily="18" charset="2"/>
              </a:rPr>
              <a:t>in the LHC)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Cell length (twice the spacing of the </a:t>
            </a:r>
            <a:r>
              <a:rPr lang="en-US" dirty="0" err="1" smtClean="0">
                <a:sym typeface="Symbol" pitchFamily="18" charset="2"/>
              </a:rPr>
              <a:t>quadrupoles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Beta function </a:t>
            </a:r>
            <a:r>
              <a:rPr lang="en-US" dirty="0" smtClean="0">
                <a:sym typeface="Symbol"/>
              </a:rPr>
              <a:t> cell length 		</a:t>
            </a:r>
            <a:r>
              <a:rPr lang="en-US" i="1" dirty="0" smtClean="0">
                <a:latin typeface="Symbol" pitchFamily="18" charset="2"/>
                <a:sym typeface="Symbol"/>
              </a:rPr>
              <a:t>b</a:t>
            </a:r>
            <a:r>
              <a:rPr lang="en-US" dirty="0" smtClean="0">
                <a:sym typeface="Symbol"/>
              </a:rPr>
              <a:t>  </a:t>
            </a:r>
            <a:r>
              <a:rPr lang="en-US" i="1" dirty="0" smtClean="0">
                <a:sym typeface="Symbol"/>
              </a:rPr>
              <a:t>L</a:t>
            </a:r>
          </a:p>
          <a:p>
            <a:pPr lvl="1" eaLnBrk="1" hangingPunct="1"/>
            <a:r>
              <a:rPr lang="en-US" dirty="0" smtClean="0">
                <a:sym typeface="Symbol"/>
              </a:rPr>
              <a:t>Larger cell length means larger aperture but less </a:t>
            </a:r>
            <a:r>
              <a:rPr lang="en-US" dirty="0" err="1" smtClean="0">
                <a:sym typeface="Symbol"/>
              </a:rPr>
              <a:t>quadrupoles</a:t>
            </a:r>
            <a:r>
              <a:rPr lang="en-US" dirty="0" smtClean="0">
                <a:sym typeface="Symbol"/>
              </a:rPr>
              <a:t> and larger filling factor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Assuming </a:t>
            </a:r>
            <a:r>
              <a:rPr lang="en-US" dirty="0">
                <a:sym typeface="Symbol" pitchFamily="18" charset="2"/>
              </a:rPr>
              <a:t>same dynamic range of LHC (15.5 energy increase), injection energy is 7 times larger the LHC (~3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)</a:t>
            </a:r>
            <a:endParaRPr lang="en-US" dirty="0" smtClean="0">
              <a:sym typeface="Symbol"/>
            </a:endParaRPr>
          </a:p>
          <a:p>
            <a:pPr eaLnBrk="1" hangingPunct="1"/>
            <a:endParaRPr lang="en-US" dirty="0" smtClean="0">
              <a:sym typeface="Symbol"/>
            </a:endParaRPr>
          </a:p>
          <a:p>
            <a:pPr eaLnBrk="1" hangingPunct="1"/>
            <a:r>
              <a:rPr lang="en-US" dirty="0" smtClean="0">
                <a:sym typeface="Symbol"/>
              </a:rPr>
              <a:t>Aperture LHC: 56 mm</a:t>
            </a:r>
          </a:p>
          <a:p>
            <a:pPr lvl="1" eaLnBrk="1" hangingPunct="1"/>
            <a:r>
              <a:rPr lang="en-US" dirty="0" smtClean="0">
                <a:sym typeface="Symbol"/>
              </a:rPr>
              <a:t>Scaling (2/7) ~0.5    so 30 mm</a:t>
            </a:r>
            <a:r>
              <a:rPr lang="en-US" dirty="0" smtClean="0">
                <a:sym typeface="Symbol" pitchFamily="18" charset="2"/>
              </a:rPr>
              <a:t> a minimal starting value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Large shielding needed, so we propose to explore the range 40 to 50 mm (and maybe larger)</a:t>
            </a:r>
            <a:endParaRPr lang="en-US" dirty="0">
              <a:sym typeface="Symbol" pitchFamily="18" charset="2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123370"/>
              </p:ext>
            </p:extLst>
          </p:nvPr>
        </p:nvGraphicFramePr>
        <p:xfrm>
          <a:off x="7094065" y="4452891"/>
          <a:ext cx="1697037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Équation" r:id="rId3" imgW="977760" imgH="482400" progId="Equation.3">
                  <p:embed/>
                </p:oleObj>
              </mc:Choice>
              <mc:Fallback>
                <p:oleObj name="Équation" r:id="rId3" imgW="977760" imgH="4824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065" y="4452891"/>
                        <a:ext cx="1697037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2319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CELL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Cell magnets aperture: 40-50 mm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Dipoles: </a:t>
            </a:r>
            <a:r>
              <a:rPr lang="en-US" dirty="0" smtClean="0">
                <a:sym typeface="Symbol" pitchFamily="18" charset="2"/>
              </a:rPr>
              <a:t>16 T target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Since coil width is of the order of </a:t>
            </a:r>
            <a:r>
              <a:rPr lang="en-US" dirty="0" smtClean="0">
                <a:sym typeface="Symbol" pitchFamily="18" charset="2"/>
              </a:rPr>
              <a:t>60 </a:t>
            </a:r>
            <a:r>
              <a:rPr lang="en-US" dirty="0" smtClean="0">
                <a:sym typeface="Symbol" pitchFamily="18" charset="2"/>
              </a:rPr>
              <a:t>mm &gt; 20-25 mm of aperture radius, dependence of cost on aperture is not dramatic</a:t>
            </a:r>
          </a:p>
          <a:p>
            <a:pPr eaLnBrk="1" hangingPunct="1"/>
            <a:r>
              <a:rPr lang="en-US" dirty="0" err="1" smtClean="0">
                <a:sym typeface="Symbol" pitchFamily="18" charset="2"/>
              </a:rPr>
              <a:t>Quadrupoles</a:t>
            </a:r>
            <a:r>
              <a:rPr lang="en-US" dirty="0" smtClean="0">
                <a:sym typeface="Symbol" pitchFamily="18" charset="2"/>
              </a:rPr>
              <a:t>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integrated field is 700 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FCC, scales with energy and inverse of cell length, so 2500 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We need strong gradient to avoid having too long </a:t>
            </a:r>
            <a:r>
              <a:rPr lang="en-US" dirty="0" err="1" smtClean="0">
                <a:sym typeface="Symbol" pitchFamily="18" charset="2"/>
              </a:rPr>
              <a:t>quadrupoles</a:t>
            </a:r>
            <a:endParaRPr lang="en-US" dirty="0" smtClean="0">
              <a:sym typeface="Symbol" pitchFamily="18" charset="2"/>
            </a:endParaRPr>
          </a:p>
          <a:p>
            <a:pPr lvl="2" eaLnBrk="1" hangingPunct="1"/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 would probably go to </a:t>
            </a:r>
            <a:r>
              <a:rPr lang="en-US" dirty="0">
                <a:sym typeface="Symbol" pitchFamily="18" charset="2"/>
              </a:rPr>
              <a:t>~ </a:t>
            </a:r>
            <a:r>
              <a:rPr lang="en-US" dirty="0" smtClean="0">
                <a:sym typeface="Symbol" pitchFamily="18" charset="2"/>
              </a:rPr>
              <a:t>300 T/m, so 8-10 m long quad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With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we could go to ~450 T/m, so 5.5 m </a:t>
            </a:r>
          </a:p>
          <a:p>
            <a:pPr lvl="3" eaLnBrk="1" hangingPunct="1"/>
            <a:r>
              <a:rPr lang="en-US" dirty="0" smtClean="0">
                <a:sym typeface="Symbol" pitchFamily="18" charset="2"/>
              </a:rPr>
              <a:t>5% filling factor saved, i.e. dipole can have 5% less field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Further gain by using HTS looks marginal</a:t>
            </a: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0628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INTERACTION REGION: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SEPARATION DIPOLES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Separation/recombination dipoles D1/D2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26 T· m kick in the LHC, 35 T· m in </a:t>
            </a:r>
            <a:r>
              <a:rPr lang="en-US" dirty="0" smtClean="0">
                <a:sym typeface="Symbol" pitchFamily="18" charset="2"/>
              </a:rPr>
              <a:t>HL-LHC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7 to 50 </a:t>
            </a:r>
            <a:r>
              <a:rPr lang="en-US" dirty="0" err="1" smtClean="0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:</a:t>
            </a:r>
            <a:r>
              <a:rPr lang="en-US" dirty="0" smtClean="0">
                <a:sym typeface="Symbol" pitchFamily="18" charset="2"/>
              </a:rPr>
              <a:t> 7 times more from energy increase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200 to 300 mm separation: 1.5 more from aperture separation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Doubling the distance from D1 to D2: factor 2 less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Needed </a:t>
            </a:r>
            <a:r>
              <a:rPr lang="en-US" dirty="0">
                <a:sym typeface="Symbol" pitchFamily="18" charset="2"/>
              </a:rPr>
              <a:t>kick is 26*7.14*1.56/2=145 </a:t>
            </a:r>
            <a:r>
              <a:rPr lang="en-US" dirty="0" smtClean="0">
                <a:sym typeface="Symbol" pitchFamily="18" charset="2"/>
              </a:rPr>
              <a:t>T· m </a:t>
            </a:r>
            <a:r>
              <a:rPr lang="en-US" sz="1400" dirty="0">
                <a:solidFill>
                  <a:srgbClr val="009900"/>
                </a:solidFill>
                <a:sym typeface="Symbol" pitchFamily="18" charset="2"/>
              </a:rPr>
              <a:t>[R. Tomas  proposal]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I would also consider </a:t>
            </a:r>
            <a:r>
              <a:rPr lang="en-US" dirty="0" smtClean="0">
                <a:sym typeface="Symbol" pitchFamily="18" charset="2"/>
              </a:rPr>
              <a:t>290 T· m</a:t>
            </a:r>
            <a:r>
              <a:rPr lang="en-US" dirty="0">
                <a:sym typeface="Symbol" pitchFamily="18" charset="2"/>
              </a:rPr>
              <a:t>, giving a D1-D2 space of 87 m</a:t>
            </a:r>
            <a:endParaRPr lang="en-US" sz="140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12 T field,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dipoles, 12-m-long (one or two modules)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40" y="4445092"/>
            <a:ext cx="6652335" cy="19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/>
          <p:cNvSpPr/>
          <p:nvPr/>
        </p:nvSpPr>
        <p:spPr bwMode="auto">
          <a:xfrm>
            <a:off x="5923128" y="4892720"/>
            <a:ext cx="464024" cy="880281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3359624" y="4888170"/>
            <a:ext cx="464024" cy="880281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745997" y="6535255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HL LHC IR </a:t>
            </a:r>
            <a:r>
              <a:rPr lang="fr-CH" sz="1200" dirty="0" err="1" smtClean="0"/>
              <a:t>layout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40479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INTERACTION REGION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TRIPLET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Triplet aperture is related to </a:t>
            </a:r>
            <a:r>
              <a:rPr lang="en-US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i="1" baseline="30000" dirty="0" smtClean="0">
                <a:sym typeface="Symbol" pitchFamily="18" charset="2"/>
              </a:rPr>
              <a:t>* </a:t>
            </a:r>
            <a:r>
              <a:rPr lang="en-US" dirty="0" smtClean="0">
                <a:sym typeface="Symbol" pitchFamily="18" charset="2"/>
              </a:rPr>
              <a:t> size of the beam in the IP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Larger triplet aperture, smaller size in the IP, larger luminosity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Today 70 mm, 200 T/m 25 m long triplet (G· </a:t>
            </a:r>
            <a:r>
              <a:rPr lang="en-US" dirty="0" err="1" smtClean="0">
                <a:sym typeface="Symbol" pitchFamily="18" charset="2"/>
              </a:rPr>
              <a:t>l</a:t>
            </a:r>
            <a:r>
              <a:rPr lang="en-US" baseline="-25000" dirty="0" err="1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=5000 T)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7 times larger energy </a:t>
            </a:r>
            <a:r>
              <a:rPr lang="en-US" dirty="0">
                <a:sym typeface="Symbol" pitchFamily="18" charset="2"/>
              </a:rPr>
              <a:t>means G· </a:t>
            </a:r>
            <a:r>
              <a:rPr lang="en-US" dirty="0" err="1">
                <a:sym typeface="Symbol" pitchFamily="18" charset="2"/>
              </a:rPr>
              <a:t>l</a:t>
            </a:r>
            <a:r>
              <a:rPr lang="en-US" baseline="-25000" dirty="0" err="1">
                <a:sym typeface="Symbol" pitchFamily="18" charset="2"/>
              </a:rPr>
              <a:t>t</a:t>
            </a:r>
            <a:r>
              <a:rPr lang="en-US" baseline="-25000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~ 35 000 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Other relevant parameter  </a:t>
            </a:r>
            <a:r>
              <a:rPr lang="en-US" i="1" dirty="0" smtClean="0">
                <a:sym typeface="Symbol" pitchFamily="18" charset="2"/>
              </a:rPr>
              <a:t>l</a:t>
            </a:r>
            <a:r>
              <a:rPr lang="en-US" i="1" baseline="30000" dirty="0" smtClean="0">
                <a:sym typeface="Symbol" pitchFamily="18" charset="2"/>
              </a:rPr>
              <a:t>*</a:t>
            </a:r>
            <a:r>
              <a:rPr lang="en-US" dirty="0" smtClean="0">
                <a:sym typeface="Symbol" pitchFamily="18" charset="2"/>
              </a:rPr>
              <a:t> (today 23 m, double in FCC?)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You gain in aperture only with </a:t>
            </a:r>
            <a:r>
              <a:rPr lang="en-US" dirty="0" smtClean="0">
                <a:sym typeface="Symbol"/>
              </a:rPr>
              <a:t>energy</a:t>
            </a:r>
          </a:p>
          <a:p>
            <a:pPr lvl="1" eaLnBrk="1" hangingPunct="1"/>
            <a:r>
              <a:rPr lang="en-US" dirty="0" smtClean="0">
                <a:sym typeface="Symbol"/>
              </a:rPr>
              <a:t>So same </a:t>
            </a:r>
            <a:r>
              <a:rPr lang="en-US" i="1" dirty="0" smtClean="0">
                <a:latin typeface="Symbol" pitchFamily="18" charset="2"/>
                <a:sym typeface="Symbol" pitchFamily="18" charset="2"/>
              </a:rPr>
              <a:t>b</a:t>
            </a:r>
            <a:r>
              <a:rPr lang="en-US" i="1" baseline="30000" dirty="0" smtClean="0">
                <a:sym typeface="Symbol" pitchFamily="18" charset="2"/>
              </a:rPr>
              <a:t>* </a:t>
            </a:r>
            <a:r>
              <a:rPr lang="en-US" dirty="0" smtClean="0">
                <a:sym typeface="Symbol"/>
              </a:rPr>
              <a:t> as in LHC target means much longer triplet</a:t>
            </a:r>
          </a:p>
          <a:p>
            <a:pPr eaLnBrk="1" hangingPunct="1"/>
            <a:r>
              <a:rPr lang="en-US" dirty="0" smtClean="0">
                <a:sym typeface="Symbol"/>
              </a:rPr>
              <a:t>Reasonable starting value is </a:t>
            </a:r>
            <a:r>
              <a:rPr lang="en-US" dirty="0">
                <a:sym typeface="Symbol"/>
              </a:rPr>
              <a:t>~</a:t>
            </a:r>
            <a:r>
              <a:rPr lang="en-US" dirty="0" smtClean="0">
                <a:sym typeface="Symbol"/>
              </a:rPr>
              <a:t>70 mm aperture</a:t>
            </a:r>
            <a:endParaRPr lang="en-US" dirty="0" smtClean="0"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77" y="4500822"/>
            <a:ext cx="6652335" cy="19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llipse 5"/>
          <p:cNvSpPr/>
          <p:nvPr/>
        </p:nvSpPr>
        <p:spPr bwMode="auto">
          <a:xfrm>
            <a:off x="1378417" y="5076967"/>
            <a:ext cx="2019876" cy="573204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45997" y="6562551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HL LHC IR </a:t>
            </a:r>
            <a:r>
              <a:rPr lang="fr-CH" sz="1200" dirty="0" err="1" smtClean="0"/>
              <a:t>layout</a:t>
            </a:r>
            <a:endParaRPr lang="en-GB" sz="12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189954"/>
              </p:ext>
            </p:extLst>
          </p:nvPr>
        </p:nvGraphicFramePr>
        <p:xfrm>
          <a:off x="6940867" y="3111688"/>
          <a:ext cx="1895090" cy="982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Équation" r:id="rId4" imgW="1143000" imgH="609600" progId="Equation.3">
                  <p:embed/>
                </p:oleObj>
              </mc:Choice>
              <mc:Fallback>
                <p:oleObj name="Équation" r:id="rId4" imgW="1143000" imgH="609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0867" y="3111688"/>
                        <a:ext cx="1895090" cy="9826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470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FCC magnets overview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07" y="2498249"/>
            <a:ext cx="8847219" cy="229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44376</TotalTime>
  <Words>462</Words>
  <Application>Microsoft Office PowerPoint</Application>
  <PresentationFormat>Affichage à l'écran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1_Default Design</vt:lpstr>
      <vt:lpstr>Custom Design</vt:lpstr>
      <vt:lpstr>Équation</vt:lpstr>
      <vt:lpstr>Microsoft Éditeur d'équations 3.0</vt:lpstr>
      <vt:lpstr>FUTURE CIRCULAR COLLIDER  MAGNETS OVERVIEW</vt:lpstr>
      <vt:lpstr>RECALL OF MAIN PARAMETERS</vt:lpstr>
      <vt:lpstr>THE CELL</vt:lpstr>
      <vt:lpstr>THE CELL</vt:lpstr>
      <vt:lpstr>THE INTERACTION REGION:  SEPARATION DIPOLES</vt:lpstr>
      <vt:lpstr>THE INTERACTION REGION THE TRIPLET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680</cp:revision>
  <dcterms:created xsi:type="dcterms:W3CDTF">2006-07-31T18:23:56Z</dcterms:created>
  <dcterms:modified xsi:type="dcterms:W3CDTF">2014-08-12T20:21:37Z</dcterms:modified>
</cp:coreProperties>
</file>