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  <p:sldMasterId id="2147483676" r:id="rId4"/>
  </p:sldMasterIdLst>
  <p:notesMasterIdLst>
    <p:notesMasterId r:id="rId25"/>
  </p:notesMasterIdLst>
  <p:handoutMasterIdLst>
    <p:handoutMasterId r:id="rId26"/>
  </p:handoutMasterIdLst>
  <p:sldIdLst>
    <p:sldId id="309" r:id="rId5"/>
    <p:sldId id="313" r:id="rId6"/>
    <p:sldId id="334" r:id="rId7"/>
    <p:sldId id="366" r:id="rId8"/>
    <p:sldId id="368" r:id="rId9"/>
    <p:sldId id="369" r:id="rId10"/>
    <p:sldId id="370" r:id="rId11"/>
    <p:sldId id="364" r:id="rId12"/>
    <p:sldId id="270" r:id="rId13"/>
    <p:sldId id="271" r:id="rId14"/>
    <p:sldId id="274" r:id="rId15"/>
    <p:sldId id="273" r:id="rId16"/>
    <p:sldId id="280" r:id="rId17"/>
    <p:sldId id="285" r:id="rId18"/>
    <p:sldId id="290" r:id="rId19"/>
    <p:sldId id="292" r:id="rId20"/>
    <p:sldId id="367" r:id="rId21"/>
    <p:sldId id="306" r:id="rId22"/>
    <p:sldId id="332" r:id="rId23"/>
    <p:sldId id="28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1F497D"/>
    <a:srgbClr val="21477D"/>
    <a:srgbClr val="214B7D"/>
    <a:srgbClr val="225E8C"/>
    <a:srgbClr val="275D90"/>
    <a:srgbClr val="2163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826" autoAdjust="0"/>
  </p:normalViewPr>
  <p:slideViewPr>
    <p:cSldViewPr snapToGrid="0" snapToObjects="1">
      <p:cViewPr varScale="1">
        <p:scale>
          <a:sx n="107" d="100"/>
          <a:sy n="107" d="100"/>
        </p:scale>
        <p:origin x="-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D183E-2EBA-E440-A4C3-3BE2E4FC8CCA}" type="datetimeFigureOut">
              <a:rPr lang="en-US" smtClean="0"/>
              <a:t>8/11/14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669D1-4933-9C42-8220-41FE33318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38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88BA7-B270-0940-B73F-9A7655522D7C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EF12E-34B5-2B4C-81F7-19CD5C62A3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45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EF12E-34B5-2B4C-81F7-19CD5C62A38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goose laid a golden egg. Do you want to take it and invest in something else? 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and HTS – some progress has been made beyond </a:t>
            </a:r>
            <a:r>
              <a:rPr lang="en-US" dirty="0" err="1" smtClean="0"/>
              <a:t>NbTi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Phase II is necessarily less-well defined as it depends on early outcomes and funding profiles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69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9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b of fu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1"/>
            <a:ext cx="9144000" cy="855764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0" y="1"/>
            <a:ext cx="9144000" cy="855765"/>
          </a:xfr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14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rat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1"/>
            <a:ext cx="9144000" cy="855764"/>
            <a:chOff x="0" y="0"/>
            <a:chExt cx="9144000" cy="855764"/>
          </a:xfrm>
        </p:grpSpPr>
        <p:sp>
          <p:nvSpPr>
            <p:cNvPr id="6" name="Rectangle 5"/>
            <p:cNvSpPr/>
            <p:nvPr/>
          </p:nvSpPr>
          <p:spPr bwMode="auto">
            <a:xfrm>
              <a:off x="0" y="0"/>
              <a:ext cx="9144000" cy="855764"/>
            </a:xfrm>
            <a:prstGeom prst="rect">
              <a:avLst/>
            </a:prstGeom>
            <a:solidFill>
              <a:srgbClr val="1F497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18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7" name="Pentagon 6"/>
            <p:cNvSpPr/>
            <p:nvPr/>
          </p:nvSpPr>
          <p:spPr bwMode="auto">
            <a:xfrm>
              <a:off x="70896" y="0"/>
              <a:ext cx="2329508" cy="855764"/>
            </a:xfrm>
            <a:prstGeom prst="homePlat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18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" name="Pentagon 7"/>
            <p:cNvSpPr/>
            <p:nvPr/>
          </p:nvSpPr>
          <p:spPr bwMode="auto">
            <a:xfrm>
              <a:off x="0" y="0"/>
              <a:ext cx="2329508" cy="855764"/>
            </a:xfrm>
            <a:prstGeom prst="homePlat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18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04590" y="1"/>
            <a:ext cx="6839410" cy="855764"/>
          </a:xfr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9534"/>
            <a:ext cx="1910632" cy="621088"/>
          </a:xfrm>
          <a:prstGeom prst="rect">
            <a:avLst/>
          </a:prstGeom>
        </p:spPr>
        <p:txBody>
          <a:bodyPr wrap="square" lIns="91411" tIns="45706" rIns="91411" bIns="45706" anchor="ctr">
            <a:spAutoFit/>
          </a:bodyPr>
          <a:lstStyle/>
          <a:p>
            <a:pPr algn="r" defTabSz="457059">
              <a:lnSpc>
                <a:spcPts val="2020"/>
              </a:lnSpc>
            </a:pPr>
            <a:r>
              <a:rPr lang="en-US" sz="2100" dirty="0">
                <a:solidFill>
                  <a:prstClr val="white"/>
                </a:solidFill>
                <a:latin typeface="Franklin Gothic Book"/>
                <a:cs typeface="Franklin Gothic Book"/>
              </a:rPr>
              <a:t>plan for lab of the future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447712" y="6461126"/>
            <a:ext cx="19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Physical Sciences</a:t>
            </a:r>
            <a:endParaRPr lang="en-US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938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ighlights and up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1"/>
            <a:ext cx="9144000" cy="855764"/>
            <a:chOff x="0" y="0"/>
            <a:chExt cx="9144000" cy="855764"/>
          </a:xfrm>
        </p:grpSpPr>
        <p:sp>
          <p:nvSpPr>
            <p:cNvPr id="6" name="Rectangle 5"/>
            <p:cNvSpPr/>
            <p:nvPr/>
          </p:nvSpPr>
          <p:spPr bwMode="auto">
            <a:xfrm>
              <a:off x="0" y="0"/>
              <a:ext cx="9144000" cy="855764"/>
            </a:xfrm>
            <a:prstGeom prst="rect">
              <a:avLst/>
            </a:prstGeom>
            <a:solidFill>
              <a:srgbClr val="1F497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18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7" name="Pentagon 6"/>
            <p:cNvSpPr/>
            <p:nvPr/>
          </p:nvSpPr>
          <p:spPr bwMode="auto">
            <a:xfrm>
              <a:off x="70896" y="0"/>
              <a:ext cx="2329508" cy="855764"/>
            </a:xfrm>
            <a:prstGeom prst="homePlat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18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" name="Pentagon 7"/>
            <p:cNvSpPr/>
            <p:nvPr/>
          </p:nvSpPr>
          <p:spPr bwMode="auto">
            <a:xfrm>
              <a:off x="0" y="0"/>
              <a:ext cx="2329508" cy="855764"/>
            </a:xfrm>
            <a:prstGeom prst="homePlat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18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04590" y="1"/>
            <a:ext cx="6839410" cy="855764"/>
          </a:xfr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9534"/>
            <a:ext cx="1910632" cy="621088"/>
          </a:xfrm>
          <a:prstGeom prst="rect">
            <a:avLst/>
          </a:prstGeom>
        </p:spPr>
        <p:txBody>
          <a:bodyPr wrap="square" lIns="91411" tIns="45706" rIns="91411" bIns="45706" anchor="ctr">
            <a:spAutoFit/>
          </a:bodyPr>
          <a:lstStyle/>
          <a:p>
            <a:pPr algn="r" defTabSz="457059">
              <a:lnSpc>
                <a:spcPts val="2020"/>
              </a:lnSpc>
            </a:pPr>
            <a:r>
              <a:rPr lang="en-US" sz="2100" dirty="0">
                <a:solidFill>
                  <a:prstClr val="white"/>
                </a:solidFill>
                <a:latin typeface="Franklin Gothic Book"/>
                <a:cs typeface="Franklin Gothic Book"/>
              </a:rPr>
              <a:t>Highlights &amp; Updates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447712" y="6461126"/>
            <a:ext cx="19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Physical Sciences</a:t>
            </a:r>
            <a:endParaRPr lang="en-US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269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xtend Sc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1"/>
            <a:ext cx="9144000" cy="855764"/>
            <a:chOff x="0" y="0"/>
            <a:chExt cx="9144000" cy="855764"/>
          </a:xfrm>
        </p:grpSpPr>
        <p:sp>
          <p:nvSpPr>
            <p:cNvPr id="6" name="Rectangle 5"/>
            <p:cNvSpPr/>
            <p:nvPr/>
          </p:nvSpPr>
          <p:spPr bwMode="auto">
            <a:xfrm>
              <a:off x="0" y="0"/>
              <a:ext cx="9144000" cy="85576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7" name="Pentagon 6"/>
            <p:cNvSpPr/>
            <p:nvPr/>
          </p:nvSpPr>
          <p:spPr bwMode="auto">
            <a:xfrm>
              <a:off x="70896" y="0"/>
              <a:ext cx="2329508" cy="855764"/>
            </a:xfrm>
            <a:prstGeom prst="homePlat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" name="Pentagon 7"/>
            <p:cNvSpPr/>
            <p:nvPr/>
          </p:nvSpPr>
          <p:spPr bwMode="auto">
            <a:xfrm>
              <a:off x="0" y="0"/>
              <a:ext cx="2329508" cy="855764"/>
            </a:xfrm>
            <a:prstGeom prst="homePlat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1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04590" y="1"/>
            <a:ext cx="6839410" cy="855764"/>
          </a:xfr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10632" cy="880156"/>
          </a:xfrm>
          <a:prstGeom prst="rect">
            <a:avLst/>
          </a:prstGeom>
        </p:spPr>
        <p:txBody>
          <a:bodyPr wrap="square" lIns="91416" tIns="45709" rIns="91416" bIns="45709" anchor="ctr">
            <a:spAutoFit/>
          </a:bodyPr>
          <a:lstStyle/>
          <a:p>
            <a:pPr algn="r">
              <a:lnSpc>
                <a:spcPts val="2020"/>
              </a:lnSpc>
            </a:pPr>
            <a:r>
              <a:rPr lang="en-US" sz="2100" dirty="0">
                <a:solidFill>
                  <a:prstClr val="white"/>
                </a:solidFill>
                <a:latin typeface="Franklin Gothic Book"/>
                <a:cs typeface="Franklin Gothic Book"/>
              </a:rPr>
              <a:t>grand challenge science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447712" y="6461126"/>
            <a:ext cx="19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Physical Sciences</a:t>
            </a:r>
            <a:endParaRPr lang="en-US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573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lab of fu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1"/>
            <a:ext cx="9144000" cy="855764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0" y="1"/>
            <a:ext cx="9144000" cy="855765"/>
          </a:xfr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9300" y="1282700"/>
            <a:ext cx="7608510" cy="4849586"/>
          </a:xfrm>
          <a:prstGeom prst="rect">
            <a:avLst/>
          </a:prstGeom>
        </p:spPr>
        <p:txBody>
          <a:bodyPr vert="horz"/>
          <a:lstStyle>
            <a:lvl2pPr marL="288850" indent="-226954">
              <a:buFont typeface="Arial"/>
              <a:buChar char="•"/>
              <a:defRPr/>
            </a:lvl2pPr>
            <a:lvl3pPr marL="572941" indent="-117445">
              <a:buFont typeface="Courier New"/>
              <a:buChar char="o"/>
              <a:defRPr sz="2000"/>
            </a:lvl3pPr>
            <a:lvl4pPr marL="909404" indent="-226954">
              <a:buFont typeface="Wingdings" charset="2"/>
              <a:buChar char="Ø"/>
              <a:defRPr sz="1800"/>
            </a:lvl4pPr>
            <a:lvl5pPr marL="1145880" indent="-236478">
              <a:buFont typeface="Wingdings" charset="2"/>
              <a:buChar char="ü"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14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"/>
          <p:cNvSpPr>
            <a:spLocks noChangeShapeType="1"/>
          </p:cNvSpPr>
          <p:nvPr userDrawn="1"/>
        </p:nvSpPr>
        <p:spPr bwMode="auto">
          <a:xfrm flipH="1">
            <a:off x="0" y="64770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US">
              <a:latin typeface="Times New Roman" pitchFamily="18" charset="0"/>
              <a:ea typeface="+mn-ea"/>
            </a:endParaRPr>
          </a:p>
        </p:txBody>
      </p:sp>
      <p:pic>
        <p:nvPicPr>
          <p:cNvPr id="3" name="Picture 8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6838"/>
            <a:ext cx="1270000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9"/>
          <p:cNvSpPr>
            <a:spLocks noChangeShapeType="1"/>
          </p:cNvSpPr>
          <p:nvPr userDrawn="1"/>
        </p:nvSpPr>
        <p:spPr bwMode="auto">
          <a:xfrm>
            <a:off x="1295400" y="838200"/>
            <a:ext cx="7496175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Times New Roman" pitchFamily="18" charset="0"/>
              <a:ea typeface="+mn-ea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 userDrawn="1"/>
        </p:nvSpPr>
        <p:spPr bwMode="auto">
          <a:xfrm>
            <a:off x="212725" y="6553200"/>
            <a:ext cx="28352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000" dirty="0">
                <a:latin typeface="Times New Roman" pitchFamily="18" charset="0"/>
                <a:ea typeface="+mn-ea"/>
              </a:rPr>
              <a:t>AFRD Review, 6/2/09</a:t>
            </a:r>
          </a:p>
        </p:txBody>
      </p:sp>
      <p:sp>
        <p:nvSpPr>
          <p:cNvPr id="6" name="Text Box 11"/>
          <p:cNvSpPr txBox="1">
            <a:spLocks noChangeArrowheads="1"/>
          </p:cNvSpPr>
          <p:nvPr userDrawn="1"/>
        </p:nvSpPr>
        <p:spPr bwMode="auto">
          <a:xfrm>
            <a:off x="3657600" y="6553200"/>
            <a:ext cx="2133600" cy="246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00" dirty="0">
                <a:latin typeface="Times New Roman" pitchFamily="18" charset="0"/>
                <a:ea typeface="+mn-ea"/>
              </a:rPr>
              <a:t>Superconducting Magnet Program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656638" y="6543675"/>
            <a:ext cx="334962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7E0AA21-A45B-3D49-BE08-C5B268839DED}" type="slidenum">
              <a:rPr lang="en-US" sz="100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4553111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93800"/>
            <a:ext cx="7759700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7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55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b of fu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1"/>
            <a:ext cx="9144000" cy="855764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0" y="1"/>
            <a:ext cx="9144000" cy="855765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7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47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2D4FD92-E602-F746-B75A-362F6361CBCC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8/11/14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89A00E0-4CB7-BC41-9C98-0A283A91FF91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0403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b of fu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1"/>
            <a:ext cx="9144000" cy="855764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0" y="1"/>
            <a:ext cx="9144000" cy="855765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42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b of fu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1"/>
            <a:ext cx="9144000" cy="855764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0" y="1"/>
            <a:ext cx="9144000" cy="855765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569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6817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77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56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7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77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37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870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0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theme" Target="../theme/theme2.xml"/><Relationship Id="rId10" Type="http://schemas.openxmlformats.org/officeDocument/2006/relationships/image" Target="../media/image1.emf"/><Relationship Id="rId11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theme" Target="../theme/theme3.xml"/><Relationship Id="rId6" Type="http://schemas.openxmlformats.org/officeDocument/2006/relationships/image" Target="../media/image1.emf"/><Relationship Id="rId7" Type="http://schemas.openxmlformats.org/officeDocument/2006/relationships/image" Target="../media/image2.emf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4" Type="http://schemas.openxmlformats.org/officeDocument/2006/relationships/image" Target="../media/image1.emf"/><Relationship Id="rId5" Type="http://schemas.openxmlformats.org/officeDocument/2006/relationships/image" Target="../media/image2.emf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CC7FA-E697-3645-850E-16621613A027}" type="datetimeFigureOut">
              <a:rPr lang="en-US" smtClean="0"/>
              <a:pPr/>
              <a:t>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2BF4-169F-9B4F-9462-535DE580A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14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5" y="2"/>
            <a:ext cx="9143999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386263" y="6581776"/>
            <a:ext cx="377016" cy="27699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16" tIns="45709" rIns="91416" bIns="4570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82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62B45342-D41F-3246-BC88-9305F376649F}" type="slidenum">
              <a:rPr lang="en-US" sz="1200" smtClean="0">
                <a:solidFill>
                  <a:srgbClr val="FFFFFF"/>
                </a:solidFill>
              </a:rPr>
              <a:pPr defTabSz="457082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 smtClean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8725065" y="6486536"/>
            <a:ext cx="367383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16" tIns="45709" rIns="91416" bIns="4570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082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AF46901F-252C-D946-B4FD-40072B8BE34D}" type="slidenum">
              <a:rPr lang="en-US" sz="1200" b="1" smtClean="0">
                <a:solidFill>
                  <a:srgbClr val="FFFFFF"/>
                </a:solidFill>
              </a:rPr>
              <a:pPr algn="ctr" defTabSz="457082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dirty="0" smtClean="0">
              <a:solidFill>
                <a:srgbClr val="FFFFFF"/>
              </a:solidFill>
            </a:endParaRPr>
          </a:p>
        </p:txBody>
      </p:sp>
      <p:pic>
        <p:nvPicPr>
          <p:cNvPr id="10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7" t="8601" r="7967" b="18398"/>
          <a:stretch>
            <a:fillRect/>
          </a:stretch>
        </p:blipFill>
        <p:spPr bwMode="auto">
          <a:xfrm>
            <a:off x="69852" y="6430441"/>
            <a:ext cx="534304" cy="39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886"/>
          <a:stretch>
            <a:fillRect/>
          </a:stretch>
        </p:blipFill>
        <p:spPr bwMode="auto">
          <a:xfrm>
            <a:off x="922338" y="6426646"/>
            <a:ext cx="16002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2571750" y="6448430"/>
            <a:ext cx="0" cy="366713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2595563" y="6389689"/>
            <a:ext cx="781050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1416" tIns="45709" rIns="91416" bIns="4570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82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Office of</a:t>
            </a:r>
            <a:br>
              <a:rPr lang="en-US" sz="1200" dirty="0" smtClean="0">
                <a:solidFill>
                  <a:srgbClr val="FFFFFF"/>
                </a:solidFill>
              </a:rPr>
            </a:br>
            <a:r>
              <a:rPr lang="en-US" sz="1200" dirty="0" smtClean="0">
                <a:solidFill>
                  <a:srgbClr val="FFFFFF"/>
                </a:solidFill>
              </a:rPr>
              <a:t>Science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8725067" y="6447087"/>
            <a:ext cx="367383" cy="355903"/>
          </a:xfrm>
          <a:prstGeom prst="roundRect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9" rIns="91416" bIns="45709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454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6" r:id="rId4"/>
    <p:sldLayoutId id="2147483668" r:id="rId5"/>
    <p:sldLayoutId id="2147483686" r:id="rId6"/>
    <p:sldLayoutId id="2147483690" r:id="rId7"/>
    <p:sldLayoutId id="2147483691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Franklin Gothic Medium"/>
          <a:ea typeface="+mj-ea"/>
          <a:cs typeface="Franklin Gothic Medium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082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6pPr>
      <a:lvl7pPr marL="914165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7pPr>
      <a:lvl8pPr marL="1371250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8pPr>
      <a:lvl9pPr marL="1828332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813" indent="-342813" algn="l" rtl="0" eaLnBrk="0" fontAlgn="base" hangingPunct="0">
        <a:spcBef>
          <a:spcPts val="900"/>
        </a:spcBef>
        <a:spcAft>
          <a:spcPct val="0"/>
        </a:spcAft>
        <a:defRPr sz="2400">
          <a:solidFill>
            <a:srgbClr val="003366"/>
          </a:solidFill>
          <a:latin typeface="+mn-lt"/>
          <a:ea typeface="+mn-ea"/>
          <a:cs typeface="+mn-cs"/>
        </a:defRPr>
      </a:lvl1pPr>
      <a:lvl2pPr marL="288850" indent="-226954" algn="l" rtl="0" eaLnBrk="0" fontAlgn="base" hangingPunct="0">
        <a:spcBef>
          <a:spcPts val="500"/>
        </a:spcBef>
        <a:spcAft>
          <a:spcPct val="0"/>
        </a:spcAft>
        <a:buSzPct val="85000"/>
        <a:buChar char="–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2pPr>
      <a:lvl3pPr marL="572941" indent="-117445" algn="l" rtl="0" eaLnBrk="0" fontAlgn="base" hangingPunct="0">
        <a:spcBef>
          <a:spcPts val="400"/>
        </a:spcBef>
        <a:spcAft>
          <a:spcPct val="0"/>
        </a:spcAft>
        <a:buSzPct val="75000"/>
        <a:buFont typeface="Lucida Grande"/>
        <a:buChar char="–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3pPr>
      <a:lvl4pPr marL="909404" indent="-226954" algn="l" rtl="0" eaLnBrk="0" fontAlgn="base" hangingPunct="0">
        <a:spcBef>
          <a:spcPct val="20000"/>
        </a:spcBef>
        <a:spcAft>
          <a:spcPct val="0"/>
        </a:spcAft>
        <a:buSzPct val="75000"/>
        <a:buFont typeface="Lucida Grande"/>
        <a:buChar char="–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4pPr>
      <a:lvl5pPr marL="1145880" indent="-236478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5pPr>
      <a:lvl6pPr marL="2513959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6pPr>
      <a:lvl7pPr marL="2971040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7pPr>
      <a:lvl8pPr marL="3428124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8pPr>
      <a:lvl9pPr marL="3885205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 userDrawn="1"/>
        </p:nvSpPr>
        <p:spPr bwMode="auto">
          <a:xfrm>
            <a:off x="4386263" y="6581776"/>
            <a:ext cx="377016" cy="27699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16" tIns="45709" rIns="91416" bIns="4570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82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62B45342-D41F-3246-BC88-9305F376649F}" type="slidenum">
              <a:rPr lang="en-US" sz="1200" smtClean="0">
                <a:solidFill>
                  <a:srgbClr val="FFFFFF"/>
                </a:solidFill>
              </a:rPr>
              <a:pPr defTabSz="457082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 smtClean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8725065" y="6486536"/>
            <a:ext cx="367383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16" tIns="45709" rIns="91416" bIns="4570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082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AF46901F-252C-D946-B4FD-40072B8BE34D}" type="slidenum">
              <a:rPr lang="en-US" sz="1200" b="1" smtClean="0">
                <a:solidFill>
                  <a:srgbClr val="FFFFFF"/>
                </a:solidFill>
              </a:rPr>
              <a:pPr algn="ctr" defTabSz="457082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dirty="0" smtClean="0">
              <a:solidFill>
                <a:srgbClr val="FFFFFF"/>
              </a:solidFill>
            </a:endParaRPr>
          </a:p>
        </p:txBody>
      </p:sp>
      <p:pic>
        <p:nvPicPr>
          <p:cNvPr id="10" name="Picture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7" t="8601" r="7967" b="18398"/>
          <a:stretch>
            <a:fillRect/>
          </a:stretch>
        </p:blipFill>
        <p:spPr bwMode="auto">
          <a:xfrm>
            <a:off x="69852" y="6430441"/>
            <a:ext cx="534304" cy="39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886"/>
          <a:stretch>
            <a:fillRect/>
          </a:stretch>
        </p:blipFill>
        <p:spPr bwMode="auto">
          <a:xfrm>
            <a:off x="922338" y="6426646"/>
            <a:ext cx="16002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 userDrawn="1"/>
        </p:nvCxnSpPr>
        <p:spPr>
          <a:xfrm>
            <a:off x="2571750" y="6448430"/>
            <a:ext cx="0" cy="366713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5"/>
          <p:cNvSpPr txBox="1">
            <a:spLocks noChangeArrowheads="1"/>
          </p:cNvSpPr>
          <p:nvPr userDrawn="1"/>
        </p:nvSpPr>
        <p:spPr bwMode="auto">
          <a:xfrm>
            <a:off x="2595563" y="6389689"/>
            <a:ext cx="781050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1416" tIns="45709" rIns="91416" bIns="4570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82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Office of</a:t>
            </a:r>
            <a:br>
              <a:rPr lang="en-US" sz="1200" dirty="0" smtClean="0">
                <a:solidFill>
                  <a:srgbClr val="FFFFFF"/>
                </a:solidFill>
              </a:rPr>
            </a:br>
            <a:r>
              <a:rPr lang="en-US" sz="1200" dirty="0" smtClean="0">
                <a:solidFill>
                  <a:srgbClr val="FFFFFF"/>
                </a:solidFill>
              </a:rPr>
              <a:t>Science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8725067" y="6447087"/>
            <a:ext cx="367383" cy="355903"/>
          </a:xfrm>
          <a:prstGeom prst="roundRect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9" rIns="91416" bIns="45709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-752" y="-12699"/>
            <a:ext cx="9144000" cy="855764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4081125" y="644615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High Energy Physics</a:t>
            </a:r>
          </a:p>
        </p:txBody>
      </p:sp>
    </p:spTree>
    <p:extLst>
      <p:ext uri="{BB962C8B-B14F-4D97-AF65-F5344CB8AC3E}">
        <p14:creationId xmlns:p14="http://schemas.microsoft.com/office/powerpoint/2010/main" val="284598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Franklin Gothic Medium"/>
          <a:ea typeface="+mj-ea"/>
          <a:cs typeface="Franklin Gothic Medium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082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6pPr>
      <a:lvl7pPr marL="914165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7pPr>
      <a:lvl8pPr marL="1371250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8pPr>
      <a:lvl9pPr marL="1828332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813" indent="-342813" algn="l" rtl="0" eaLnBrk="0" fontAlgn="base" hangingPunct="0">
        <a:spcBef>
          <a:spcPts val="900"/>
        </a:spcBef>
        <a:spcAft>
          <a:spcPct val="0"/>
        </a:spcAft>
        <a:defRPr sz="2400">
          <a:solidFill>
            <a:srgbClr val="003366"/>
          </a:solidFill>
          <a:latin typeface="+mn-lt"/>
          <a:ea typeface="+mn-ea"/>
          <a:cs typeface="+mn-cs"/>
        </a:defRPr>
      </a:lvl1pPr>
      <a:lvl2pPr marL="288850" indent="-226954" algn="l" rtl="0" eaLnBrk="0" fontAlgn="base" hangingPunct="0">
        <a:spcBef>
          <a:spcPts val="500"/>
        </a:spcBef>
        <a:spcAft>
          <a:spcPct val="0"/>
        </a:spcAft>
        <a:buSzPct val="85000"/>
        <a:buChar char="–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2pPr>
      <a:lvl3pPr marL="572941" indent="-117445" algn="l" rtl="0" eaLnBrk="0" fontAlgn="base" hangingPunct="0">
        <a:spcBef>
          <a:spcPts val="400"/>
        </a:spcBef>
        <a:spcAft>
          <a:spcPct val="0"/>
        </a:spcAft>
        <a:buSzPct val="75000"/>
        <a:buFont typeface="Lucida Grande"/>
        <a:buChar char="–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3pPr>
      <a:lvl4pPr marL="909404" indent="-226954" algn="l" rtl="0" eaLnBrk="0" fontAlgn="base" hangingPunct="0">
        <a:spcBef>
          <a:spcPct val="20000"/>
        </a:spcBef>
        <a:spcAft>
          <a:spcPct val="0"/>
        </a:spcAft>
        <a:buSzPct val="75000"/>
        <a:buFont typeface="Lucida Grande"/>
        <a:buChar char="–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4pPr>
      <a:lvl5pPr marL="1145880" indent="-236478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5pPr>
      <a:lvl6pPr marL="2513959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6pPr>
      <a:lvl7pPr marL="2971040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7pPr>
      <a:lvl8pPr marL="3428124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8pPr>
      <a:lvl9pPr marL="3885205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 userDrawn="1"/>
        </p:nvSpPr>
        <p:spPr bwMode="auto">
          <a:xfrm>
            <a:off x="4386263" y="6581776"/>
            <a:ext cx="377016" cy="27699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16" tIns="45709" rIns="91416" bIns="4570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82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62B45342-D41F-3246-BC88-9305F376649F}" type="slidenum">
              <a:rPr lang="en-US" sz="1200" smtClean="0">
                <a:solidFill>
                  <a:srgbClr val="FFFFFF"/>
                </a:solidFill>
              </a:rPr>
              <a:pPr defTabSz="457082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 smtClean="0">
              <a:solidFill>
                <a:srgbClr val="FFFFFF"/>
              </a:solidFill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8725065" y="6486536"/>
            <a:ext cx="367383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16" tIns="45709" rIns="91416" bIns="4570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082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AF46901F-252C-D946-B4FD-40072B8BE34D}" type="slidenum">
              <a:rPr lang="en-US" sz="1200" b="1" smtClean="0">
                <a:solidFill>
                  <a:srgbClr val="FFFFFF"/>
                </a:solidFill>
              </a:rPr>
              <a:pPr algn="ctr" defTabSz="457082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dirty="0" smtClean="0">
              <a:solidFill>
                <a:srgbClr val="FFFFFF"/>
              </a:solidFill>
            </a:endParaRPr>
          </a:p>
        </p:txBody>
      </p:sp>
      <p:pic>
        <p:nvPicPr>
          <p:cNvPr id="10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7" t="8601" r="7967" b="18398"/>
          <a:stretch>
            <a:fillRect/>
          </a:stretch>
        </p:blipFill>
        <p:spPr bwMode="auto">
          <a:xfrm>
            <a:off x="69852" y="6430441"/>
            <a:ext cx="534304" cy="39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886"/>
          <a:stretch>
            <a:fillRect/>
          </a:stretch>
        </p:blipFill>
        <p:spPr bwMode="auto">
          <a:xfrm>
            <a:off x="922338" y="6426646"/>
            <a:ext cx="16002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 userDrawn="1"/>
        </p:nvCxnSpPr>
        <p:spPr>
          <a:xfrm>
            <a:off x="2571750" y="6448430"/>
            <a:ext cx="0" cy="366713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5"/>
          <p:cNvSpPr txBox="1">
            <a:spLocks noChangeArrowheads="1"/>
          </p:cNvSpPr>
          <p:nvPr userDrawn="1"/>
        </p:nvSpPr>
        <p:spPr bwMode="auto">
          <a:xfrm>
            <a:off x="2595563" y="6389689"/>
            <a:ext cx="781050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1416" tIns="45709" rIns="91416" bIns="45709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82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Office of</a:t>
            </a:r>
            <a:br>
              <a:rPr lang="en-US" sz="1200" dirty="0" smtClean="0">
                <a:solidFill>
                  <a:srgbClr val="FFFFFF"/>
                </a:solidFill>
              </a:rPr>
            </a:br>
            <a:r>
              <a:rPr lang="en-US" sz="1200" dirty="0" smtClean="0">
                <a:solidFill>
                  <a:srgbClr val="FFFFFF"/>
                </a:solidFill>
              </a:rPr>
              <a:t>Science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8725067" y="6447087"/>
            <a:ext cx="367383" cy="355903"/>
          </a:xfrm>
          <a:prstGeom prst="roundRect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9" rIns="91416" bIns="45709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-752" y="-12699"/>
            <a:ext cx="9144000" cy="855764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532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Franklin Gothic Medium"/>
          <a:ea typeface="+mj-ea"/>
          <a:cs typeface="Franklin Gothic Medium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082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6pPr>
      <a:lvl7pPr marL="914165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7pPr>
      <a:lvl8pPr marL="1371250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8pPr>
      <a:lvl9pPr marL="1828332" algn="l" rtl="0" fontAlgn="base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813" indent="-342813" algn="l" rtl="0" eaLnBrk="0" fontAlgn="base" hangingPunct="0">
        <a:spcBef>
          <a:spcPts val="900"/>
        </a:spcBef>
        <a:spcAft>
          <a:spcPct val="0"/>
        </a:spcAft>
        <a:defRPr sz="2400">
          <a:solidFill>
            <a:srgbClr val="003366"/>
          </a:solidFill>
          <a:latin typeface="+mn-lt"/>
          <a:ea typeface="+mn-ea"/>
          <a:cs typeface="+mn-cs"/>
        </a:defRPr>
      </a:lvl1pPr>
      <a:lvl2pPr marL="288850" indent="-226954" algn="l" rtl="0" eaLnBrk="0" fontAlgn="base" hangingPunct="0">
        <a:spcBef>
          <a:spcPts val="500"/>
        </a:spcBef>
        <a:spcAft>
          <a:spcPct val="0"/>
        </a:spcAft>
        <a:buSzPct val="85000"/>
        <a:buChar char="–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2pPr>
      <a:lvl3pPr marL="572941" indent="-117445" algn="l" rtl="0" eaLnBrk="0" fontAlgn="base" hangingPunct="0">
        <a:spcBef>
          <a:spcPts val="400"/>
        </a:spcBef>
        <a:spcAft>
          <a:spcPct val="0"/>
        </a:spcAft>
        <a:buSzPct val="75000"/>
        <a:buFont typeface="Lucida Grande"/>
        <a:buChar char="–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3pPr>
      <a:lvl4pPr marL="909404" indent="-226954" algn="l" rtl="0" eaLnBrk="0" fontAlgn="base" hangingPunct="0">
        <a:spcBef>
          <a:spcPct val="20000"/>
        </a:spcBef>
        <a:spcAft>
          <a:spcPct val="0"/>
        </a:spcAft>
        <a:buSzPct val="75000"/>
        <a:buFont typeface="Lucida Grande"/>
        <a:buChar char="–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4pPr>
      <a:lvl5pPr marL="1145880" indent="-236478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3366"/>
          </a:solidFill>
          <a:latin typeface="+mn-lt"/>
          <a:ea typeface="+mn-ea"/>
          <a:cs typeface="ＭＳ Ｐゴシック"/>
        </a:defRPr>
      </a:lvl5pPr>
      <a:lvl6pPr marL="2513959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6pPr>
      <a:lvl7pPr marL="2971040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7pPr>
      <a:lvl8pPr marL="3428124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8pPr>
      <a:lvl9pPr marL="3885205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5.png"/><Relationship Id="rId6" Type="http://schemas.openxmlformats.org/officeDocument/2006/relationships/image" Target="../media/image20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emf"/><Relationship Id="rId6" Type="http://schemas.openxmlformats.org/officeDocument/2006/relationships/image" Target="../media/image31.jpeg"/><Relationship Id="rId7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9.png"/><Relationship Id="rId7" Type="http://schemas.openxmlformats.org/officeDocument/2006/relationships/image" Target="../media/image1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ase aerial with improvement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64013"/>
            <a:ext cx="9144000" cy="552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-5" y="848333"/>
            <a:ext cx="9143996" cy="5571421"/>
          </a:xfrm>
          <a:prstGeom prst="rect">
            <a:avLst/>
          </a:prstGeom>
          <a:solidFill>
            <a:srgbClr val="376092">
              <a:alpha val="83000"/>
            </a:srgbClr>
          </a:solidFill>
          <a:ln>
            <a:noFill/>
          </a:ln>
          <a:extLst/>
        </p:spPr>
        <p:txBody>
          <a:bodyPr wrap="none" lIns="64291" tIns="32146" rIns="64291" bIns="32146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109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109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109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109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10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10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10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10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109" charset="-128"/>
              </a:defRPr>
            </a:lvl9pPr>
          </a:lstStyle>
          <a:p>
            <a:pPr algn="ctr" eaLnBrk="1" hangingPunct="1"/>
            <a:r>
              <a:rPr lang="en-US" altLang="en-US" sz="2800" dirty="0" smtClean="0">
                <a:solidFill>
                  <a:schemeClr val="bg1"/>
                </a:solidFill>
              </a:rPr>
              <a:t>Steve 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Gourlay</a:t>
            </a:r>
            <a:endParaRPr lang="en-US" altLang="en-US" sz="2800" dirty="0" smtClean="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en-US" sz="2800" dirty="0" smtClean="0">
                <a:solidFill>
                  <a:schemeClr val="bg1"/>
                </a:solidFill>
              </a:rPr>
              <a:t>August 13, 2014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3500" y="76908"/>
            <a:ext cx="8110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LBNL Superconducting </a:t>
            </a:r>
            <a:r>
              <a:rPr lang="en-US" sz="3600" dirty="0">
                <a:solidFill>
                  <a:schemeClr val="bg1"/>
                </a:solidFill>
                <a:latin typeface="Franklin Gothic Medium"/>
                <a:cs typeface="Franklin Gothic Medium"/>
              </a:rPr>
              <a:t>Magnet Program</a:t>
            </a:r>
            <a:endParaRPr lang="en-US" sz="3600" b="1" dirty="0">
              <a:solidFill>
                <a:schemeClr val="bg1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48045" y="642573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  <a:cs typeface="Franklin Gothic Medium"/>
              </a:rPr>
              <a:t>High Energy Physics</a:t>
            </a:r>
            <a:endParaRPr lang="en-US" dirty="0">
              <a:solidFill>
                <a:srgbClr val="FFFFFF"/>
              </a:solidFill>
              <a:latin typeface="+mj-lt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95591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/>
              <a:t>These comments are easily summarized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07" y="978979"/>
            <a:ext cx="9137394" cy="1449914"/>
          </a:xfrm>
          <a:prstGeom prst="rect">
            <a:avLst/>
          </a:prstGeom>
          <a:noFill/>
        </p:spPr>
        <p:txBody>
          <a:bodyPr wrap="square" lIns="64291" tIns="32146" rIns="64291" bIns="32146">
            <a:spAutoFit/>
          </a:bodyPr>
          <a:lstStyle/>
          <a:p>
            <a:pPr marL="285750" indent="-285750">
              <a:buFont typeface="Wingdings" charset="2"/>
              <a:buChar char="§"/>
              <a:defRPr/>
            </a:pPr>
            <a:r>
              <a:rPr lang="en-US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The US, as leaders in high field magnet R&amp;D, should pursue an aggressive program to develop cost-effective, </a:t>
            </a:r>
            <a:r>
              <a:rPr lang="en-US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transformational </a:t>
            </a:r>
            <a:r>
              <a:rPr lang="en-US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technology that will generate new opportunities &amp;</a:t>
            </a:r>
            <a:r>
              <a:rPr lang="en-US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 </a:t>
            </a:r>
            <a:r>
              <a:rPr lang="en-US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enable the future success of </a:t>
            </a:r>
            <a:r>
              <a:rPr lang="en-US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HEP</a:t>
            </a:r>
          </a:p>
          <a:p>
            <a:pPr>
              <a:defRPr/>
            </a:pPr>
            <a:endParaRPr lang="en-US" b="1" dirty="0" smtClean="0">
              <a:solidFill>
                <a:srgbClr val="013360"/>
              </a:solidFill>
              <a:latin typeface="Franklin Gothic Medium"/>
              <a:cs typeface="Franklin Gothic Medium"/>
            </a:endParaRPr>
          </a:p>
          <a:p>
            <a:pPr marL="285750" indent="-285750">
              <a:buFont typeface="Wingdings" charset="2"/>
              <a:buChar char="§"/>
              <a:defRPr/>
            </a:pPr>
            <a:r>
              <a:rPr lang="en-US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The success of LARP and Hi-</a:t>
            </a:r>
            <a:r>
              <a:rPr lang="en-US" b="1" dirty="0" err="1">
                <a:solidFill>
                  <a:srgbClr val="1F497D"/>
                </a:solidFill>
                <a:latin typeface="Franklin Gothic Medium"/>
                <a:cs typeface="Franklin Gothic Medium"/>
              </a:rPr>
              <a:t>Lumi</a:t>
            </a:r>
            <a:r>
              <a:rPr lang="en-US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 is really, really </a:t>
            </a:r>
            <a:r>
              <a:rPr lang="en-US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important</a:t>
            </a:r>
            <a:endParaRPr lang="en-US" b="1" dirty="0">
              <a:solidFill>
                <a:srgbClr val="1F497D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84994" name="TextBox 2"/>
          <p:cNvSpPr txBox="1">
            <a:spLocks noChangeArrowheads="1"/>
          </p:cNvSpPr>
          <p:nvPr/>
        </p:nvSpPr>
        <p:spPr bwMode="auto">
          <a:xfrm>
            <a:off x="127455" y="5192572"/>
            <a:ext cx="8839981" cy="120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2000" dirty="0">
                <a:solidFill>
                  <a:srgbClr val="0000FF"/>
                </a:solidFill>
                <a:latin typeface="Franklin Gothic Medium"/>
                <a:cs typeface="Franklin Gothic Medium"/>
              </a:rPr>
              <a:t>A relevant historical note:</a:t>
            </a:r>
          </a:p>
          <a:p>
            <a:pPr algn="l" eaLnBrk="1"/>
            <a:r>
              <a:rPr lang="en-US" sz="1800" b="1" dirty="0" smtClean="0">
                <a:solidFill>
                  <a:srgbClr val="0000FF"/>
                </a:solidFill>
                <a:latin typeface="Franklin Gothic Medium"/>
                <a:cs typeface="Franklin Gothic Medium"/>
              </a:rPr>
              <a:t>The LBNL </a:t>
            </a:r>
            <a:r>
              <a:rPr lang="en-US" sz="1800" b="1" dirty="0">
                <a:solidFill>
                  <a:srgbClr val="0000FF"/>
                </a:solidFill>
                <a:latin typeface="Franklin Gothic Medium"/>
                <a:cs typeface="Franklin Gothic Medium"/>
              </a:rPr>
              <a:t>program that developed the technology for a critical upgrade of the LHC was </a:t>
            </a:r>
            <a:r>
              <a:rPr lang="en-US" sz="1800" b="1" dirty="0" smtClean="0">
                <a:solidFill>
                  <a:srgbClr val="0000FF"/>
                </a:solidFill>
                <a:latin typeface="Franklin Gothic Medium"/>
                <a:cs typeface="Franklin Gothic Medium"/>
              </a:rPr>
              <a:t>started more </a:t>
            </a:r>
            <a:r>
              <a:rPr lang="en-US" sz="1800" b="1" dirty="0">
                <a:solidFill>
                  <a:srgbClr val="0000FF"/>
                </a:solidFill>
                <a:latin typeface="Franklin Gothic Medium"/>
                <a:cs typeface="Franklin Gothic Medium"/>
              </a:rPr>
              <a:t>than 20 years before the LHC turned on and while the SSC was still the flagship project of US </a:t>
            </a:r>
            <a:r>
              <a:rPr lang="en-US" sz="1800" b="1" dirty="0" smtClean="0">
                <a:solidFill>
                  <a:srgbClr val="0000FF"/>
                </a:solidFill>
                <a:latin typeface="Franklin Gothic Medium"/>
                <a:cs typeface="Franklin Gothic Medium"/>
              </a:rPr>
              <a:t>HEP!</a:t>
            </a:r>
            <a:endParaRPr lang="en-US" sz="1800" b="1" dirty="0">
              <a:solidFill>
                <a:srgbClr val="0000FF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427029" y="2525612"/>
            <a:ext cx="6101503" cy="43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2400" i="1" dirty="0">
                <a:solidFill>
                  <a:srgbClr val="013360"/>
                </a:solidFill>
                <a:latin typeface="Franklin Gothic Medium"/>
                <a:cs typeface="Franklin Gothic Medium"/>
              </a:rPr>
              <a:t>The FCC is an example of one of the P5 goals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620" y="3680568"/>
            <a:ext cx="90683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An optimal solution</a:t>
            </a:r>
            <a:r>
              <a:rPr lang="en-US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 </a:t>
            </a:r>
            <a:r>
              <a:rPr lang="en-US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will require a highly </a:t>
            </a:r>
            <a:r>
              <a:rPr lang="en-US" b="1" dirty="0" err="1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manufacturable</a:t>
            </a:r>
            <a:r>
              <a:rPr lang="en-US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 design with flexibility in choice of field and bore</a:t>
            </a:r>
          </a:p>
          <a:p>
            <a:pPr>
              <a:defRPr/>
            </a:pPr>
            <a:r>
              <a:rPr lang="en-US" b="1" i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Timeframe -</a:t>
            </a:r>
          </a:p>
          <a:p>
            <a:pPr>
              <a:defRPr/>
            </a:pPr>
            <a:r>
              <a:rPr lang="en-US" b="1" i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“. . . . deliver a conceptual design report (CDR) together with a cost review by 2018, in time for the next update of the European Strategy for Particle Physics.”</a:t>
            </a:r>
            <a:endParaRPr lang="en-US" b="1" dirty="0">
              <a:solidFill>
                <a:srgbClr val="1F497D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5272" y="3148881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Franklin Gothic Medium"/>
                <a:cs typeface="Franklin Gothic Medium"/>
              </a:rPr>
              <a:t>The Goal: 100 </a:t>
            </a:r>
            <a:r>
              <a:rPr lang="en-US" b="1" dirty="0" err="1" smtClean="0">
                <a:latin typeface="Franklin Gothic Medium"/>
                <a:cs typeface="Franklin Gothic Medium"/>
              </a:rPr>
              <a:t>TeV</a:t>
            </a:r>
            <a:r>
              <a:rPr lang="en-US" b="1" dirty="0">
                <a:latin typeface="Franklin Gothic Medium"/>
                <a:cs typeface="Franklin Gothic Medium"/>
              </a:rPr>
              <a:t> </a:t>
            </a:r>
            <a:r>
              <a:rPr lang="en-US" b="1" dirty="0" smtClean="0">
                <a:latin typeface="Franklin Gothic Medium"/>
                <a:cs typeface="Franklin Gothic Medium"/>
              </a:rPr>
              <a:t>– 100 km/16T or 80 km 20T</a:t>
            </a:r>
            <a:endParaRPr lang="en-US" b="1" dirty="0">
              <a:latin typeface="Franklin Gothic Medium"/>
              <a:cs typeface="Franklin Gothic Medium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8045" y="642573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  <a:cs typeface="Franklin Gothic Medium"/>
              </a:rPr>
              <a:t>High Energy Physics</a:t>
            </a:r>
            <a:endParaRPr lang="en-US" dirty="0">
              <a:solidFill>
                <a:srgbClr val="FFFFFF"/>
              </a:solidFill>
              <a:latin typeface="+mj-lt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63115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4463"/>
            <a:ext cx="9144000" cy="855765"/>
          </a:xfrm>
        </p:spPr>
        <p:txBody>
          <a:bodyPr>
            <a:normAutofit fontScale="90000"/>
          </a:bodyPr>
          <a:lstStyle/>
          <a:p>
            <a:pPr eaLnBrk="1">
              <a:spcBef>
                <a:spcPts val="422"/>
              </a:spcBef>
              <a:defRPr/>
            </a:pPr>
            <a:r>
              <a:rPr lang="en-US" sz="2200" dirty="0"/>
              <a:t/>
            </a:r>
            <a:br>
              <a:rPr lang="en-US" sz="2200" dirty="0"/>
            </a:br>
            <a:r>
              <a:rPr lang="en-US" sz="2900" dirty="0" smtClean="0"/>
              <a:t>We have </a:t>
            </a:r>
            <a:r>
              <a:rPr lang="en-US" sz="2900" dirty="0"/>
              <a:t>built a strong R&amp;D </a:t>
            </a:r>
            <a:r>
              <a:rPr lang="en-US" sz="2900" dirty="0" smtClean="0"/>
              <a:t>platform and are ready to launch an aggressive new program that will meet the P5 challenge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11314" y="925883"/>
            <a:ext cx="7804150" cy="5224933"/>
          </a:xfrm>
          <a:prstGeom prst="rect">
            <a:avLst/>
          </a:prstGeom>
        </p:spPr>
        <p:txBody>
          <a:bodyPr lIns="64291" tIns="32146" rIns="64291" bIns="32146"/>
          <a:lstStyle/>
          <a:p>
            <a:pPr marL="192874">
              <a:lnSpc>
                <a:spcPct val="120000"/>
              </a:lnSpc>
              <a:spcBef>
                <a:spcPts val="422"/>
              </a:spcBef>
              <a:defRPr/>
            </a:pPr>
            <a:r>
              <a:rPr lang="en-US" sz="20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Experience </a:t>
            </a: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with a variety of geometries</a:t>
            </a:r>
          </a:p>
          <a:p>
            <a:pPr marL="192874" indent="180016">
              <a:lnSpc>
                <a:spcPct val="120000"/>
              </a:lnSpc>
              <a:spcBef>
                <a:spcPts val="422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Cos-Theta – D20 and more recently, LARP</a:t>
            </a:r>
          </a:p>
          <a:p>
            <a:pPr marL="192874" indent="180016">
              <a:lnSpc>
                <a:spcPct val="120000"/>
              </a:lnSpc>
              <a:spcBef>
                <a:spcPts val="422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Common Coil</a:t>
            </a:r>
          </a:p>
          <a:p>
            <a:pPr marL="192874" indent="180016">
              <a:lnSpc>
                <a:spcPct val="120000"/>
              </a:lnSpc>
              <a:spcBef>
                <a:spcPts val="422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Block</a:t>
            </a:r>
          </a:p>
          <a:p>
            <a:pPr marL="192874" indent="180016">
              <a:lnSpc>
                <a:spcPct val="120000"/>
              </a:lnSpc>
              <a:spcBef>
                <a:spcPts val="422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Sub-scale racetracks</a:t>
            </a:r>
          </a:p>
          <a:p>
            <a:pPr marL="192874" indent="180016">
              <a:lnSpc>
                <a:spcPct val="120000"/>
              </a:lnSpc>
              <a:spcBef>
                <a:spcPts val="422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Some Canted-Cos-Theta</a:t>
            </a:r>
          </a:p>
          <a:p>
            <a:pPr marL="192874" indent="-244308">
              <a:lnSpc>
                <a:spcPct val="120000"/>
              </a:lnSpc>
              <a:spcBef>
                <a:spcPts val="422"/>
              </a:spcBef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Analysis tools</a:t>
            </a:r>
          </a:p>
          <a:p>
            <a:pPr marL="192874" indent="-244308">
              <a:lnSpc>
                <a:spcPct val="120000"/>
              </a:lnSpc>
              <a:spcBef>
                <a:spcPts val="422"/>
              </a:spcBef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Unique Instrumentation and Diagnostics</a:t>
            </a:r>
          </a:p>
          <a:p>
            <a:pPr marL="192874" lvl="1" indent="-244308">
              <a:lnSpc>
                <a:spcPct val="120000"/>
              </a:lnSpc>
              <a:spcBef>
                <a:spcPts val="422"/>
              </a:spcBef>
              <a:defRPr/>
            </a:pP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Infrastructure</a:t>
            </a:r>
          </a:p>
          <a:p>
            <a:pPr indent="180016">
              <a:lnSpc>
                <a:spcPct val="120000"/>
              </a:lnSpc>
              <a:spcBef>
                <a:spcPts val="422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Fabrication</a:t>
            </a:r>
          </a:p>
          <a:p>
            <a:pPr indent="180016">
              <a:lnSpc>
                <a:spcPct val="120000"/>
              </a:lnSpc>
              <a:spcBef>
                <a:spcPts val="422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Testing (still need for facility improvements</a:t>
            </a:r>
            <a:r>
              <a:rPr lang="en-US" sz="18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)</a:t>
            </a:r>
            <a:endParaRPr lang="en-US" sz="1800" b="1" dirty="0">
              <a:solidFill>
                <a:srgbClr val="1F497D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4765105" y="3053953"/>
            <a:ext cx="4297645" cy="80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2400" b="1" dirty="0">
                <a:solidFill>
                  <a:srgbClr val="0000FF"/>
                </a:solidFill>
                <a:latin typeface="Franklin Gothic Medium"/>
                <a:cs typeface="Franklin Gothic Medium"/>
              </a:rPr>
              <a:t>We have the tools and </a:t>
            </a:r>
          </a:p>
          <a:p>
            <a:pPr eaLnBrk="1"/>
            <a:r>
              <a:rPr lang="en-US" sz="2400" b="1" dirty="0">
                <a:solidFill>
                  <a:srgbClr val="0000FF"/>
                </a:solidFill>
                <a:latin typeface="Franklin Gothic Medium"/>
                <a:cs typeface="Franklin Gothic Medium"/>
              </a:rPr>
              <a:t>experience required for success</a:t>
            </a:r>
          </a:p>
        </p:txBody>
      </p:sp>
      <p:pic>
        <p:nvPicPr>
          <p:cNvPr id="5" name="Picture 3" descr="\\Seminole\Supercon\DOE-2001\LTWS-photo\subsdon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757" y="4071938"/>
            <a:ext cx="1608460" cy="2119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25605" name="Picture 5" descr="hd3_3d_mech_all_ele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" t="5096" r="26830" b="5952"/>
          <a:stretch>
            <a:fillRect/>
          </a:stretch>
        </p:blipFill>
        <p:spPr bwMode="auto">
          <a:xfrm>
            <a:off x="7518797" y="1285875"/>
            <a:ext cx="1502420" cy="1393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2" descr="\\Thunder\Supercon\Collaborations\LARP_HQ\Magnet Assembly\HQ01D Assembly\DSC083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672" y="1446609"/>
            <a:ext cx="1827238" cy="1370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 descr="110121_hd2-structure_cutback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5" b="8235"/>
          <a:stretch>
            <a:fillRect/>
          </a:stretch>
        </p:blipFill>
        <p:spPr bwMode="auto">
          <a:xfrm>
            <a:off x="5518190" y="3964781"/>
            <a:ext cx="1627436" cy="1329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2976" y="5214834"/>
            <a:ext cx="72868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We have time but not that much time. And we need to substantially raise the level of expectation for magnet performance.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8045" y="642573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  <a:cs typeface="Franklin Gothic Medium"/>
              </a:rPr>
              <a:t>High Energy Physics</a:t>
            </a:r>
            <a:endParaRPr lang="en-US" dirty="0">
              <a:solidFill>
                <a:srgbClr val="FFFFFF"/>
              </a:solidFill>
              <a:latin typeface="+mj-lt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2853139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900" dirty="0"/>
              <a:t>Still Room for Improvement: The State of State-of-the-Art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27261" y="999642"/>
            <a:ext cx="8717929" cy="5038767"/>
          </a:xfrm>
          <a:prstGeom prst="rect">
            <a:avLst/>
          </a:prstGeom>
        </p:spPr>
        <p:txBody>
          <a:bodyPr lIns="64291" tIns="32146" rIns="64291" bIns="32146"/>
          <a:lstStyle/>
          <a:p>
            <a:pPr marL="342900" indent="-342900" eaLnBrk="1"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b="1" dirty="0" smtClean="0">
                <a:latin typeface="Franklin Gothic Medium"/>
                <a:cs typeface="Franklin Gothic Medium"/>
              </a:rPr>
              <a:t>About </a:t>
            </a:r>
            <a:r>
              <a:rPr lang="en-US" b="1" dirty="0">
                <a:latin typeface="Franklin Gothic Medium"/>
                <a:cs typeface="Franklin Gothic Medium"/>
              </a:rPr>
              <a:t>27 km of </a:t>
            </a:r>
            <a:r>
              <a:rPr lang="en-US" b="1" dirty="0" err="1">
                <a:latin typeface="Franklin Gothic Medium"/>
                <a:cs typeface="Franklin Gothic Medium"/>
              </a:rPr>
              <a:t>NbTi</a:t>
            </a:r>
            <a:r>
              <a:rPr lang="en-US" b="1" dirty="0">
                <a:latin typeface="Franklin Gothic Medium"/>
                <a:cs typeface="Franklin Gothic Medium"/>
              </a:rPr>
              <a:t> magnets running at 1.9K and (hopefully) 7 - 8T</a:t>
            </a:r>
          </a:p>
          <a:p>
            <a:pPr marL="171450" indent="-171450" eaLnBrk="1">
              <a:spcBef>
                <a:spcPts val="422"/>
              </a:spcBef>
              <a:buFont typeface="Wingdings" charset="2"/>
              <a:buChar char="§"/>
              <a:defRPr/>
            </a:pPr>
            <a:endParaRPr lang="en-US" sz="800" b="1" dirty="0">
              <a:latin typeface="Franklin Gothic Medium"/>
              <a:cs typeface="Franklin Gothic Medium"/>
            </a:endParaRPr>
          </a:p>
          <a:p>
            <a:pPr marL="342900" indent="-342900" eaLnBrk="1"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b="1" dirty="0">
                <a:latin typeface="Franklin Gothic Medium"/>
                <a:cs typeface="Franklin Gothic Medium"/>
              </a:rPr>
              <a:t>More than half a century after discovery, Nb</a:t>
            </a:r>
            <a:r>
              <a:rPr lang="en-US" b="1" baseline="-25000" dirty="0">
                <a:latin typeface="Franklin Gothic Medium"/>
                <a:cs typeface="Franklin Gothic Medium"/>
              </a:rPr>
              <a:t>3</a:t>
            </a:r>
            <a:r>
              <a:rPr lang="en-US" b="1" dirty="0">
                <a:latin typeface="Franklin Gothic Medium"/>
                <a:cs typeface="Franklin Gothic Medium"/>
              </a:rPr>
              <a:t>Sn is ready for major implementation in an operating accelerator. </a:t>
            </a:r>
            <a:r>
              <a:rPr lang="en-US" b="1" dirty="0">
                <a:solidFill>
                  <a:srgbClr val="0000FF"/>
                </a:solidFill>
                <a:latin typeface="Franklin Gothic Medium"/>
                <a:cs typeface="Franklin Gothic Medium"/>
              </a:rPr>
              <a:t>(US LHC Accelerator Research Program)</a:t>
            </a:r>
          </a:p>
          <a:p>
            <a:pPr marL="342900" indent="-342900" eaLnBrk="1">
              <a:spcBef>
                <a:spcPts val="422"/>
              </a:spcBef>
              <a:buFont typeface="Wingdings" charset="2"/>
              <a:buChar char="§"/>
              <a:defRPr/>
            </a:pPr>
            <a:endParaRPr lang="en-US" sz="800" b="1" dirty="0">
              <a:solidFill>
                <a:srgbClr val="000090"/>
              </a:solidFill>
              <a:latin typeface="Franklin Gothic Medium"/>
              <a:cs typeface="Franklin Gothic Medium"/>
            </a:endParaRPr>
          </a:p>
          <a:p>
            <a:pPr marL="342900" indent="-342900" eaLnBrk="1"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b="1" dirty="0">
                <a:latin typeface="Franklin Gothic Medium"/>
                <a:cs typeface="Franklin Gothic Medium"/>
              </a:rPr>
              <a:t>Some significant improvements in HTS conductors, but much left to do.</a:t>
            </a:r>
          </a:p>
          <a:p>
            <a:pPr marL="0" indent="0" eaLnBrk="1">
              <a:spcBef>
                <a:spcPts val="422"/>
              </a:spcBef>
              <a:defRPr/>
            </a:pPr>
            <a:endParaRPr lang="en-US" sz="800" b="1" dirty="0">
              <a:latin typeface="Franklin Gothic Medium"/>
              <a:cs typeface="Franklin Gothic Medium"/>
            </a:endParaRPr>
          </a:p>
          <a:p>
            <a:pPr marL="342900" indent="-342900" eaLnBrk="1"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b="1" dirty="0">
                <a:latin typeface="Franklin Gothic Medium"/>
                <a:cs typeface="Franklin Gothic Medium"/>
              </a:rPr>
              <a:t>High field accelerator magnet development has reached 14 – 15T. Getting close to the Nb</a:t>
            </a:r>
            <a:r>
              <a:rPr lang="en-US" b="1" baseline="-25000" dirty="0">
                <a:latin typeface="Franklin Gothic Medium"/>
                <a:cs typeface="Franklin Gothic Medium"/>
              </a:rPr>
              <a:t>3</a:t>
            </a:r>
            <a:r>
              <a:rPr lang="en-US" b="1" dirty="0">
                <a:latin typeface="Franklin Gothic Medium"/>
                <a:cs typeface="Franklin Gothic Medium"/>
              </a:rPr>
              <a:t>Sn limit</a:t>
            </a:r>
            <a:r>
              <a:rPr lang="en-US" b="1" dirty="0" smtClean="0">
                <a:latin typeface="Franklin Gothic Medium"/>
                <a:cs typeface="Franklin Gothic Medium"/>
              </a:rPr>
              <a:t>.</a:t>
            </a:r>
          </a:p>
          <a:p>
            <a:pPr marL="342900" indent="-342900" eaLnBrk="1">
              <a:spcBef>
                <a:spcPts val="422"/>
              </a:spcBef>
              <a:buFont typeface="Wingdings" charset="2"/>
              <a:buChar char="§"/>
              <a:defRPr/>
            </a:pPr>
            <a:endParaRPr lang="en-US" sz="800" b="1" dirty="0">
              <a:latin typeface="Franklin Gothic Medium"/>
              <a:cs typeface="Franklin Gothic Medium"/>
            </a:endParaRPr>
          </a:p>
          <a:p>
            <a:pPr marL="342900" indent="-342900" eaLnBrk="1"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b="1" dirty="0">
                <a:latin typeface="Franklin Gothic Medium"/>
                <a:cs typeface="Franklin Gothic Medium"/>
              </a:rPr>
              <a:t>Training is still a problem</a:t>
            </a:r>
          </a:p>
          <a:p>
            <a:pPr>
              <a:spcBef>
                <a:spcPts val="0"/>
              </a:spcBef>
              <a:defRPr/>
            </a:pPr>
            <a:endParaRPr lang="en-US" sz="1400" dirty="0"/>
          </a:p>
          <a:p>
            <a:pPr>
              <a:spcBef>
                <a:spcPts val="0"/>
              </a:spcBef>
              <a:defRPr/>
            </a:pPr>
            <a:endParaRPr lang="en-US" sz="1400" dirty="0"/>
          </a:p>
          <a:p>
            <a:pPr>
              <a:spcBef>
                <a:spcPts val="0"/>
              </a:spcBef>
              <a:defRPr/>
            </a:pPr>
            <a:r>
              <a:rPr lang="en-US" sz="1400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48045" y="642573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  <a:cs typeface="Franklin Gothic Medium"/>
              </a:rPr>
              <a:t>High Energy Physics</a:t>
            </a:r>
            <a:endParaRPr lang="en-US" dirty="0">
              <a:solidFill>
                <a:srgbClr val="FFFFFF"/>
              </a:solidFill>
              <a:latin typeface="+mj-lt"/>
              <a:cs typeface="Franklin Gothic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3173" y="5751334"/>
            <a:ext cx="8067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how do we move from 20</a:t>
            </a:r>
            <a:r>
              <a:rPr lang="en-US" baseline="30000" dirty="0" smtClean="0"/>
              <a:t>th</a:t>
            </a:r>
            <a:r>
              <a:rPr lang="en-US" dirty="0" smtClean="0"/>
              <a:t> century technology to 21</a:t>
            </a:r>
            <a:r>
              <a:rPr lang="en-US" baseline="30000" dirty="0" smtClean="0"/>
              <a:t>st</a:t>
            </a:r>
            <a:r>
              <a:rPr lang="en-US" dirty="0" smtClean="0"/>
              <a:t> century technology?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62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9395075" cy="855765"/>
          </a:xfrm>
        </p:spPr>
        <p:txBody>
          <a:bodyPr/>
          <a:lstStyle/>
          <a:p>
            <a:pPr>
              <a:defRPr/>
            </a:pPr>
            <a:r>
              <a:rPr lang="en-US" sz="3000" dirty="0" smtClean="0"/>
              <a:t>A new paradigm with aggressive goals and high expectations is needed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75121" y="1392239"/>
            <a:ext cx="7786687" cy="3674324"/>
          </a:xfrm>
          <a:prstGeom prst="rect">
            <a:avLst/>
          </a:prstGeom>
        </p:spPr>
        <p:txBody>
          <a:bodyPr lIns="64291" tIns="32146" rIns="64291" bIns="32146"/>
          <a:lstStyle/>
          <a:p>
            <a:pPr marL="321457" indent="-321457">
              <a:spcBef>
                <a:spcPts val="844"/>
              </a:spcBef>
              <a:buFont typeface="+mj-lt"/>
              <a:buAutoNum type="arabicParenR"/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Decrease operating margin</a:t>
            </a:r>
          </a:p>
          <a:p>
            <a:pPr marL="321457" indent="-321457">
              <a:spcBef>
                <a:spcPts val="844"/>
              </a:spcBef>
              <a:buFont typeface="+mj-lt"/>
              <a:buAutoNum type="arabicParenR"/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Minimize or eliminate training</a:t>
            </a:r>
          </a:p>
          <a:p>
            <a:pPr marL="321457" indent="-321457">
              <a:spcBef>
                <a:spcPts val="844"/>
              </a:spcBef>
              <a:buFont typeface="+mj-lt"/>
              <a:buAutoNum type="arabicParenR"/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Fully utilize grading</a:t>
            </a:r>
          </a:p>
          <a:p>
            <a:pPr marL="321457" indent="-321457">
              <a:spcBef>
                <a:spcPts val="844"/>
              </a:spcBef>
              <a:buFont typeface="+mj-lt"/>
              <a:buAutoNum type="arabicParenR"/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Flexible choice of bore diameter</a:t>
            </a:r>
          </a:p>
          <a:p>
            <a:pPr marL="321457" indent="-321457">
              <a:spcBef>
                <a:spcPts val="844"/>
              </a:spcBef>
              <a:buFont typeface="+mj-lt"/>
              <a:buAutoNum type="arabicParenR"/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Manufacturability (reliability and reproducibility)</a:t>
            </a:r>
          </a:p>
          <a:p>
            <a:pPr>
              <a:spcBef>
                <a:spcPts val="422"/>
              </a:spcBef>
              <a:defRPr/>
            </a:pPr>
            <a:endParaRPr lang="en-US" sz="1700" b="1" dirty="0">
              <a:solidFill>
                <a:schemeClr val="tx1"/>
              </a:solidFill>
            </a:endParaRPr>
          </a:p>
          <a:p>
            <a:pPr>
              <a:spcBef>
                <a:spcPts val="422"/>
              </a:spcBef>
              <a:defRPr/>
            </a:pPr>
            <a:r>
              <a:rPr lang="en-US" sz="2000" b="1" dirty="0">
                <a:solidFill>
                  <a:srgbClr val="0000FF"/>
                </a:solidFill>
                <a:latin typeface="Franklin Gothic Medium"/>
                <a:cs typeface="Franklin Gothic Medium"/>
              </a:rPr>
              <a:t>Goals of a program to realize this paradigm are </a:t>
            </a:r>
            <a:endParaRPr lang="en-US" sz="2000" dirty="0">
              <a:solidFill>
                <a:srgbClr val="1F497D"/>
              </a:solidFill>
              <a:latin typeface="Franklin Gothic Medium"/>
              <a:cs typeface="Franklin Gothic Medium"/>
            </a:endParaRPr>
          </a:p>
          <a:p>
            <a:pPr lvl="1">
              <a:spcBef>
                <a:spcPts val="844"/>
              </a:spcBef>
              <a:buFont typeface="Wingdings" charset="2"/>
              <a:buChar char="§"/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Simplicity</a:t>
            </a:r>
          </a:p>
          <a:p>
            <a:pPr lvl="1">
              <a:spcBef>
                <a:spcPts val="844"/>
              </a:spcBef>
              <a:buFont typeface="Wingdings" charset="2"/>
              <a:buChar char="§"/>
              <a:defRPr/>
            </a:pPr>
            <a:r>
              <a:rPr lang="en-US" sz="20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Reduce </a:t>
            </a:r>
            <a:r>
              <a:rPr lang="en-US" sz="20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Stress</a:t>
            </a:r>
            <a:endParaRPr lang="en-US" sz="2000" b="1" dirty="0">
              <a:solidFill>
                <a:srgbClr val="1F497D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Right Brace 3"/>
          <p:cNvSpPr/>
          <p:nvPr/>
        </p:nvSpPr>
        <p:spPr bwMode="auto">
          <a:xfrm>
            <a:off x="6216477" y="1339453"/>
            <a:ext cx="284335" cy="2159196"/>
          </a:xfrm>
          <a:prstGeom prst="rightBrace">
            <a:avLst/>
          </a:prstGeom>
          <a:noFill/>
          <a:ln w="25400" cap="flat" cmpd="sng" algn="ctr">
            <a:solidFill>
              <a:srgbClr val="000000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  <p:txBody>
          <a:bodyPr vert="horz" wrap="square" lIns="35717" tIns="35717" rIns="35717" bIns="35717" numCol="1" spcCol="0" rtlCol="0" anchor="ctr" anchorCtr="0" compatLnSpc="1">
            <a:prstTxWarp prst="textNoShape">
              <a:avLst/>
            </a:prstTxWarp>
          </a:bodyPr>
          <a:lstStyle/>
          <a:p>
            <a:pPr marL="160729" algn="ctr" defTabSz="410751" fontAlgn="base" hangingPunct="0">
              <a:spcBef>
                <a:spcPct val="0"/>
              </a:spcBef>
              <a:spcAft>
                <a:spcPct val="0"/>
              </a:spcAft>
            </a:pPr>
            <a:endParaRPr lang="en-US" sz="2500">
              <a:solidFill>
                <a:srgbClr val="000000"/>
              </a:solidFill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00813" y="2035969"/>
            <a:ext cx="2679515" cy="680473"/>
          </a:xfrm>
          <a:prstGeom prst="rect">
            <a:avLst/>
          </a:prstGeom>
          <a:noFill/>
        </p:spPr>
        <p:txBody>
          <a:bodyPr wrap="square" lIns="64291" tIns="32146" rIns="64291" bIns="32146" rtlCol="0">
            <a:spAutoFit/>
          </a:bodyPr>
          <a:lstStyle/>
          <a:p>
            <a:pPr algn="l"/>
            <a:r>
              <a:rPr lang="en-US" sz="2000" b="1" dirty="0">
                <a:solidFill>
                  <a:srgbClr val="800000"/>
                </a:solidFill>
                <a:latin typeface="Franklin Gothic Medium"/>
                <a:cs typeface="Franklin Gothic Medium"/>
              </a:rPr>
              <a:t>Reduce effective $/T by </a:t>
            </a:r>
            <a:r>
              <a:rPr lang="en-US" sz="2000" b="1" dirty="0" smtClean="0">
                <a:solidFill>
                  <a:srgbClr val="800000"/>
                </a:solidFill>
                <a:latin typeface="Franklin Gothic Medium"/>
                <a:cs typeface="Franklin Gothic Medium"/>
              </a:rPr>
              <a:t>a </a:t>
            </a:r>
            <a:r>
              <a:rPr lang="en-US" sz="2000" b="1" dirty="0">
                <a:solidFill>
                  <a:srgbClr val="800000"/>
                </a:solidFill>
                <a:latin typeface="Franklin Gothic Medium"/>
                <a:cs typeface="Franklin Gothic Medium"/>
              </a:rPr>
              <a:t>factor of 3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82225" y="4924025"/>
            <a:ext cx="9022898" cy="1310354"/>
          </a:xfrm>
          <a:prstGeom prst="rect">
            <a:avLst/>
          </a:prstGeom>
          <a:solidFill>
            <a:srgbClr val="1F497D"/>
          </a:solidFill>
          <a:ln w="9525" cap="flat" cmpd="sng" algn="ctr">
            <a:solidFill>
              <a:schemeClr val="tx1">
                <a:alpha val="88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101" y="4962899"/>
            <a:ext cx="9022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To achieve these goals we need a portfolio that combines baseline technology development with a strong component of higher risk, potentially high payoff disruptive technology development that can leapfrog the status quo</a:t>
            </a:r>
            <a:endParaRPr lang="en-US" sz="2000" b="1" dirty="0">
              <a:solidFill>
                <a:schemeClr val="bg1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48045" y="642573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  <a:cs typeface="Franklin Gothic Medium"/>
              </a:rPr>
              <a:t>High Energy Physics</a:t>
            </a:r>
            <a:endParaRPr lang="en-US" dirty="0">
              <a:solidFill>
                <a:srgbClr val="FFFFFF"/>
              </a:solidFill>
              <a:latin typeface="+mj-lt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575852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/>
              <a:t>The CCT has the potential to meet the goals of the new </a:t>
            </a:r>
            <a:br>
              <a:rPr lang="en-US" sz="3200" dirty="0"/>
            </a:br>
            <a:r>
              <a:rPr lang="en-US" sz="3200" dirty="0"/>
              <a:t> paradigm but needs to be demonstrated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97756" y="900997"/>
            <a:ext cx="8312456" cy="5500235"/>
          </a:xfrm>
          <a:prstGeom prst="rect">
            <a:avLst/>
          </a:prstGeom>
        </p:spPr>
        <p:txBody>
          <a:bodyPr lIns="64291" tIns="32146" rIns="64291" bIns="32146"/>
          <a:lstStyle/>
          <a:p>
            <a:pPr marL="0" indent="0">
              <a:spcBef>
                <a:spcPts val="422"/>
              </a:spcBef>
              <a:defRPr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Simplicity – better performance?</a:t>
            </a:r>
          </a:p>
          <a:p>
            <a:pPr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Robust</a:t>
            </a:r>
            <a:r>
              <a:rPr lang="en-US" sz="1800" b="1" dirty="0">
                <a:latin typeface="Franklin Gothic Medium"/>
                <a:cs typeface="Franklin Gothic Medium"/>
              </a:rPr>
              <a:t>, reproducible, </a:t>
            </a:r>
            <a:r>
              <a:rPr lang="en-US" sz="1800" b="1" dirty="0" err="1">
                <a:latin typeface="Franklin Gothic Medium"/>
                <a:cs typeface="Franklin Gothic Medium"/>
              </a:rPr>
              <a:t>manufacturable</a:t>
            </a:r>
            <a:endParaRPr lang="en-US" sz="1800" b="1" dirty="0">
              <a:latin typeface="Franklin Gothic Medium"/>
              <a:cs typeface="Franklin Gothic Medium"/>
            </a:endParaRPr>
          </a:p>
          <a:p>
            <a:pPr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Minimal </a:t>
            </a:r>
            <a:r>
              <a:rPr lang="en-US" sz="1800" b="1" dirty="0">
                <a:latin typeface="Franklin Gothic Medium"/>
                <a:cs typeface="Franklin Gothic Medium"/>
              </a:rPr>
              <a:t>external structure (little or no </a:t>
            </a:r>
            <a:r>
              <a:rPr lang="en-US" sz="1800" b="1" dirty="0" err="1">
                <a:latin typeface="Franklin Gothic Medium"/>
                <a:cs typeface="Franklin Gothic Medium"/>
              </a:rPr>
              <a:t>prestress</a:t>
            </a:r>
            <a:r>
              <a:rPr lang="en-US" sz="1800" b="1" dirty="0">
                <a:latin typeface="Franklin Gothic Medium"/>
                <a:cs typeface="Franklin Gothic Medium"/>
              </a:rPr>
              <a:t>?)</a:t>
            </a:r>
          </a:p>
          <a:p>
            <a:pPr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Mandrel </a:t>
            </a:r>
            <a:r>
              <a:rPr lang="en-US" sz="1800" b="1" dirty="0">
                <a:latin typeface="Franklin Gothic Medium"/>
                <a:cs typeface="Franklin Gothic Medium"/>
              </a:rPr>
              <a:t>(ribs + spar) replaces pole, collars, end parts, spacers</a:t>
            </a:r>
          </a:p>
          <a:p>
            <a:pPr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No </a:t>
            </a:r>
            <a:r>
              <a:rPr lang="en-US" sz="1800" b="1" dirty="0">
                <a:latin typeface="Franklin Gothic Medium"/>
                <a:cs typeface="Franklin Gothic Medium"/>
              </a:rPr>
              <a:t>body-end transition</a:t>
            </a:r>
          </a:p>
          <a:p>
            <a:pPr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Modest </a:t>
            </a:r>
            <a:r>
              <a:rPr lang="en-US" sz="1800" b="1" dirty="0">
                <a:latin typeface="Franklin Gothic Medium"/>
                <a:cs typeface="Franklin Gothic Medium"/>
              </a:rPr>
              <a:t>tooling requirements</a:t>
            </a:r>
          </a:p>
          <a:p>
            <a:pPr>
              <a:spcBef>
                <a:spcPts val="422"/>
              </a:spcBef>
              <a:defRPr/>
            </a:pPr>
            <a:endParaRPr lang="en-US" sz="600" b="1" dirty="0">
              <a:latin typeface="Franklin Gothic Medium"/>
              <a:cs typeface="Franklin Gothic Medium"/>
            </a:endParaRPr>
          </a:p>
          <a:p>
            <a:pPr marL="0" indent="0">
              <a:spcBef>
                <a:spcPts val="422"/>
              </a:spcBef>
              <a:defRPr/>
            </a:pPr>
            <a:r>
              <a:rPr lang="en-US" sz="2000" b="1" dirty="0">
                <a:solidFill>
                  <a:srgbClr val="013360"/>
                </a:solidFill>
                <a:latin typeface="Franklin Gothic Medium"/>
                <a:cs typeface="Franklin Gothic Medium"/>
              </a:rPr>
              <a:t>Intrinsic Stress Reduction</a:t>
            </a:r>
          </a:p>
          <a:p>
            <a:pPr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No </a:t>
            </a:r>
            <a:r>
              <a:rPr lang="en-US" sz="1800" b="1" dirty="0">
                <a:latin typeface="Franklin Gothic Medium"/>
                <a:cs typeface="Franklin Gothic Medium"/>
              </a:rPr>
              <a:t>accumulation of stress on the </a:t>
            </a:r>
            <a:r>
              <a:rPr lang="en-US" sz="1800" b="1" dirty="0" err="1">
                <a:latin typeface="Franklin Gothic Medium"/>
                <a:cs typeface="Franklin Gothic Medium"/>
              </a:rPr>
              <a:t>midplane</a:t>
            </a:r>
            <a:endParaRPr lang="en-US" sz="1800" b="1" dirty="0">
              <a:latin typeface="Franklin Gothic Medium"/>
              <a:cs typeface="Franklin Gothic Medium"/>
            </a:endParaRPr>
          </a:p>
          <a:p>
            <a:pPr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Allows </a:t>
            </a:r>
            <a:r>
              <a:rPr lang="en-US" sz="1800" b="1" dirty="0">
                <a:latin typeface="Franklin Gothic Medium"/>
                <a:cs typeface="Franklin Gothic Medium"/>
              </a:rPr>
              <a:t>grading (near optimal conductor efficiency)</a:t>
            </a:r>
          </a:p>
          <a:p>
            <a:pPr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Allows </a:t>
            </a:r>
            <a:r>
              <a:rPr lang="en-US" sz="1800" b="1" dirty="0">
                <a:latin typeface="Franklin Gothic Medium"/>
                <a:cs typeface="Franklin Gothic Medium"/>
              </a:rPr>
              <a:t>larger bores (conductor scales with bore radius only)</a:t>
            </a:r>
          </a:p>
          <a:p>
            <a:pPr>
              <a:spcBef>
                <a:spcPts val="422"/>
              </a:spcBef>
              <a:defRPr/>
            </a:pPr>
            <a:endParaRPr lang="en-US" sz="600" b="1" dirty="0">
              <a:latin typeface="Franklin Gothic Medium"/>
              <a:cs typeface="Franklin Gothic Medium"/>
            </a:endParaRPr>
          </a:p>
          <a:p>
            <a:pPr marL="0" indent="0">
              <a:spcBef>
                <a:spcPts val="422"/>
              </a:spcBef>
              <a:defRPr/>
            </a:pPr>
            <a:r>
              <a:rPr lang="en-US" sz="2000" b="1" dirty="0">
                <a:solidFill>
                  <a:srgbClr val="013360"/>
                </a:solidFill>
                <a:latin typeface="Franklin Gothic Medium"/>
                <a:cs typeface="Franklin Gothic Medium"/>
              </a:rPr>
              <a:t>Excellent geometric field quality</a:t>
            </a:r>
          </a:p>
          <a:p>
            <a:pPr>
              <a:spcBef>
                <a:spcPts val="422"/>
              </a:spcBef>
              <a:defRPr/>
            </a:pPr>
            <a:endParaRPr lang="en-US" sz="600" b="1" dirty="0">
              <a:latin typeface="Franklin Gothic Medium"/>
              <a:cs typeface="Franklin Gothic Medium"/>
            </a:endParaRPr>
          </a:p>
          <a:p>
            <a:pPr marL="0" indent="0" eaLnBrk="1">
              <a:spcBef>
                <a:spcPts val="422"/>
              </a:spcBef>
              <a:defRPr/>
            </a:pPr>
            <a:r>
              <a:rPr lang="en-US" sz="2000" b="1" dirty="0">
                <a:solidFill>
                  <a:srgbClr val="013360"/>
                </a:solidFill>
                <a:latin typeface="Franklin Gothic Medium"/>
                <a:cs typeface="Franklin Gothic Medium"/>
              </a:rPr>
              <a:t>Combines the best of our former program</a:t>
            </a:r>
          </a:p>
          <a:p>
            <a:pPr eaLnBrk="1"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Subscale </a:t>
            </a:r>
            <a:r>
              <a:rPr lang="en-US" sz="1800" b="1" dirty="0">
                <a:latin typeface="Franklin Gothic Medium"/>
                <a:cs typeface="Franklin Gothic Medium"/>
              </a:rPr>
              <a:t>characteristics – simple and relatively inexpensive </a:t>
            </a:r>
          </a:p>
          <a:p>
            <a:pPr eaLnBrk="1"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High </a:t>
            </a:r>
            <a:r>
              <a:rPr lang="en-US" sz="1800" b="1" dirty="0">
                <a:latin typeface="Franklin Gothic Medium"/>
                <a:cs typeface="Franklin Gothic Medium"/>
              </a:rPr>
              <a:t>field – scalable to highest fields and use of inserts</a:t>
            </a:r>
          </a:p>
          <a:p>
            <a:pPr eaLnBrk="1"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1800" b="1" dirty="0" smtClean="0">
                <a:latin typeface="Franklin Gothic Medium"/>
                <a:cs typeface="Franklin Gothic Medium"/>
              </a:rPr>
              <a:t>A </a:t>
            </a:r>
            <a:r>
              <a:rPr lang="en-US" sz="1800" b="1" dirty="0">
                <a:latin typeface="Franklin Gothic Medium"/>
                <a:cs typeface="Franklin Gothic Medium"/>
              </a:rPr>
              <a:t>natural platform to apply the tools we have developed over the last 2 decades</a:t>
            </a:r>
          </a:p>
          <a:p>
            <a:pPr>
              <a:spcBef>
                <a:spcPts val="422"/>
              </a:spcBef>
              <a:defRPr/>
            </a:pPr>
            <a:endParaRPr lang="en-US" sz="1700" b="1" dirty="0">
              <a:solidFill>
                <a:srgbClr val="000090"/>
              </a:solidFill>
            </a:endParaRPr>
          </a:p>
          <a:p>
            <a:pPr>
              <a:spcBef>
                <a:spcPts val="422"/>
              </a:spcBef>
              <a:defRPr/>
            </a:pPr>
            <a:endParaRPr lang="en-US" sz="1700" b="1" dirty="0">
              <a:solidFill>
                <a:srgbClr val="000090"/>
              </a:solidFill>
            </a:endParaRPr>
          </a:p>
          <a:p>
            <a:pPr>
              <a:spcBef>
                <a:spcPts val="422"/>
              </a:spcBef>
              <a:defRPr/>
            </a:pPr>
            <a:r>
              <a:rPr lang="en-US" sz="1700" dirty="0"/>
              <a:t>	</a:t>
            </a:r>
          </a:p>
          <a:p>
            <a:pPr>
              <a:spcBef>
                <a:spcPts val="422"/>
              </a:spcBef>
              <a:defRPr/>
            </a:pPr>
            <a:endParaRPr lang="en-US" sz="1700" dirty="0"/>
          </a:p>
        </p:txBody>
      </p:sp>
      <p:sp>
        <p:nvSpPr>
          <p:cNvPr id="39939" name="TextBox 1"/>
          <p:cNvSpPr txBox="1">
            <a:spLocks noChangeArrowheads="1"/>
          </p:cNvSpPr>
          <p:nvPr/>
        </p:nvSpPr>
        <p:spPr bwMode="auto">
          <a:xfrm>
            <a:off x="6681017" y="2815358"/>
            <a:ext cx="2117561" cy="80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2400" b="1" dirty="0">
                <a:solidFill>
                  <a:srgbClr val="800000"/>
                </a:solidFill>
                <a:latin typeface="Franklin Gothic Medium"/>
                <a:cs typeface="Franklin Gothic Medium"/>
              </a:rPr>
              <a:t>CCT is our </a:t>
            </a:r>
          </a:p>
          <a:p>
            <a:pPr eaLnBrk="1"/>
            <a:r>
              <a:rPr lang="en-US" sz="2400" b="1" dirty="0">
                <a:solidFill>
                  <a:srgbClr val="800000"/>
                </a:solidFill>
                <a:latin typeface="Franklin Gothic Medium"/>
                <a:cs typeface="Franklin Gothic Medium"/>
              </a:rPr>
              <a:t>highest priority</a:t>
            </a:r>
          </a:p>
        </p:txBody>
      </p:sp>
      <p:pic>
        <p:nvPicPr>
          <p:cNvPr id="5" name="Picture 2" descr="C:\Users\caspi\Desktop\Magnets\High-Fields\HighField-2013\CCT1\15milRib\CCT-slanted-cyl-octrta-3-22-13\layers-ribs-mp-vtk\lay12Ri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0" t="4971" r="8382" b="21481"/>
          <a:stretch>
            <a:fillRect/>
          </a:stretch>
        </p:blipFill>
        <p:spPr bwMode="auto">
          <a:xfrm>
            <a:off x="6726184" y="1276779"/>
            <a:ext cx="2295101" cy="130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7085486" y="3747168"/>
            <a:ext cx="1789571" cy="1579179"/>
            <a:chOff x="-50800" y="-50800"/>
            <a:chExt cx="5786719" cy="4747503"/>
          </a:xfrm>
        </p:grpSpPr>
        <p:pic>
          <p:nvPicPr>
            <p:cNvPr id="8" name="Picture 5" descr="droppedImag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-748"/>
              <a:ext cx="5684622" cy="4647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9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0800" y="-50800"/>
              <a:ext cx="5786719" cy="4747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3948045" y="642573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  <a:cs typeface="Franklin Gothic Medium"/>
              </a:rPr>
              <a:t>High Energy Physics</a:t>
            </a:r>
            <a:endParaRPr lang="en-US" dirty="0">
              <a:solidFill>
                <a:srgbClr val="FFFFFF"/>
              </a:solidFill>
              <a:latin typeface="+mj-lt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021857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210353428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sz="3200" dirty="0"/>
              <a:t>A phased, aggressive R&amp;D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41391" y="977099"/>
            <a:ext cx="8753051" cy="5197475"/>
          </a:xfrm>
          <a:prstGeom prst="rect">
            <a:avLst/>
          </a:prstGeom>
        </p:spPr>
        <p:txBody>
          <a:bodyPr lIns="64291" tIns="32146" rIns="64291" bIns="32146"/>
          <a:lstStyle/>
          <a:p>
            <a:pPr>
              <a:spcBef>
                <a:spcPts val="844"/>
              </a:spcBef>
              <a:defRPr/>
            </a:pPr>
            <a:r>
              <a:rPr lang="en-US" b="1" dirty="0">
                <a:latin typeface="Franklin Gothic Medium"/>
                <a:cs typeface="Franklin Gothic Medium"/>
              </a:rPr>
              <a:t>Based on </a:t>
            </a:r>
            <a:r>
              <a:rPr lang="en-US" b="1" dirty="0" smtClean="0">
                <a:latin typeface="Franklin Gothic Medium"/>
                <a:cs typeface="Franklin Gothic Medium"/>
              </a:rPr>
              <a:t>Four Pillars</a:t>
            </a:r>
            <a:endParaRPr lang="en-US" sz="2000" b="1" dirty="0">
              <a:latin typeface="Franklin Gothic Medium"/>
              <a:cs typeface="Franklin Gothic Medium"/>
            </a:endParaRPr>
          </a:p>
          <a:p>
            <a:pPr marL="64291" lvl="1" indent="0">
              <a:lnSpc>
                <a:spcPct val="120000"/>
              </a:lnSpc>
              <a:spcBef>
                <a:spcPts val="422"/>
              </a:spcBef>
              <a:buNone/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1.  CCT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– high potential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payoff </a:t>
            </a:r>
          </a:p>
          <a:p>
            <a:pPr marL="64291" lvl="1" indent="0">
              <a:lnSpc>
                <a:spcPct val="120000"/>
              </a:lnSpc>
              <a:spcBef>
                <a:spcPts val="422"/>
              </a:spcBef>
              <a:buNone/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2.  Block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Dipoles</a:t>
            </a:r>
          </a:p>
          <a:p>
            <a:pPr marL="64291" lvl="1" indent="0">
              <a:lnSpc>
                <a:spcPct val="120000"/>
              </a:lnSpc>
              <a:spcBef>
                <a:spcPts val="422"/>
              </a:spcBef>
              <a:buNone/>
              <a:defRPr/>
            </a:pPr>
            <a:r>
              <a:rPr lang="en-US" sz="18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Demonstrated </a:t>
            </a: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to achieve fields close to limit of Nb</a:t>
            </a:r>
            <a:r>
              <a:rPr lang="en-US" sz="1800" b="1" baseline="-25000" dirty="0">
                <a:solidFill>
                  <a:srgbClr val="1F497D"/>
                </a:solidFill>
                <a:latin typeface="Franklin Gothic Medium"/>
                <a:cs typeface="Franklin Gothic Medium"/>
              </a:rPr>
              <a:t>3</a:t>
            </a: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Sn. Modify design for 16T operating with </a:t>
            </a:r>
            <a:r>
              <a:rPr lang="en-US" sz="18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bore.  Platform for training and reproducibility studies (this will eventually require more than just a few magnets). Use sub-scale where we can to reduce cost but still need to test at highest fields)</a:t>
            </a:r>
          </a:p>
          <a:p>
            <a:pPr marL="64291" lvl="1" indent="0">
              <a:lnSpc>
                <a:spcPct val="120000"/>
              </a:lnSpc>
              <a:spcBef>
                <a:spcPts val="422"/>
              </a:spcBef>
              <a:buNone/>
              <a:defRPr/>
            </a:pPr>
            <a:r>
              <a:rPr lang="en-US" sz="18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Baseline </a:t>
            </a: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for comparison to CCT</a:t>
            </a:r>
          </a:p>
          <a:p>
            <a:pPr marL="64291" lvl="1" indent="0">
              <a:lnSpc>
                <a:spcPct val="120000"/>
              </a:lnSpc>
              <a:spcBef>
                <a:spcPts val="422"/>
              </a:spcBef>
              <a:buNone/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3.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Advanced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Franklin Gothic Medium"/>
                <a:cs typeface="Franklin Gothic Medium"/>
              </a:rPr>
              <a:t>Materials R&amp;D</a:t>
            </a:r>
          </a:p>
          <a:p>
            <a:pPr marL="64291" lvl="1" indent="0">
              <a:spcBef>
                <a:spcPts val="422"/>
              </a:spcBef>
              <a:buNone/>
              <a:defRPr/>
            </a:pPr>
            <a:r>
              <a:rPr lang="en-US" sz="18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Nb</a:t>
            </a:r>
            <a:r>
              <a:rPr lang="en-US" sz="1800" b="1" baseline="-25000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3</a:t>
            </a:r>
            <a:r>
              <a:rPr lang="en-US" sz="18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Sn </a:t>
            </a: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high field performance and cost reduction</a:t>
            </a:r>
          </a:p>
          <a:p>
            <a:pPr marL="64291" lvl="1" indent="0">
              <a:lnSpc>
                <a:spcPct val="120000"/>
              </a:lnSpc>
              <a:spcBef>
                <a:spcPts val="422"/>
              </a:spcBef>
              <a:buNone/>
              <a:defRPr/>
            </a:pPr>
            <a:r>
              <a:rPr lang="en-US" sz="18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HTS (REBCO, Bi-2212) </a:t>
            </a:r>
            <a:r>
              <a:rPr lang="en-US" sz="1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via CCT, sub-scale </a:t>
            </a:r>
            <a:r>
              <a:rPr lang="en-US" sz="1800" b="1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racetracks</a:t>
            </a:r>
          </a:p>
          <a:p>
            <a:pPr marL="64291" lvl="1" indent="0">
              <a:lnSpc>
                <a:spcPct val="120000"/>
              </a:lnSpc>
              <a:spcBef>
                <a:spcPts val="422"/>
              </a:spcBef>
              <a:buNone/>
              <a:defRPr/>
            </a:pPr>
            <a:r>
              <a:rPr lang="en-US" sz="2000" b="1" dirty="0" smtClean="0">
                <a:latin typeface="Franklin Gothic Medium"/>
                <a:cs typeface="Franklin Gothic Medium"/>
              </a:rPr>
              <a:t>4. Support through ancillary studies using subscale models</a:t>
            </a:r>
            <a:endParaRPr lang="en-US" sz="2000" b="1" dirty="0">
              <a:latin typeface="Franklin Gothic Medium"/>
              <a:cs typeface="Franklin Gothic Medium"/>
            </a:endParaRPr>
          </a:p>
          <a:p>
            <a:pPr marL="64291">
              <a:spcBef>
                <a:spcPts val="422"/>
              </a:spcBef>
              <a:defRPr/>
            </a:pPr>
            <a:endParaRPr lang="en-US" sz="1700" b="1" dirty="0">
              <a:solidFill>
                <a:schemeClr val="tx1"/>
              </a:solidFill>
            </a:endParaRPr>
          </a:p>
          <a:p>
            <a:pPr marL="64291">
              <a:spcBef>
                <a:spcPts val="422"/>
              </a:spcBef>
              <a:defRPr/>
            </a:pPr>
            <a:endParaRPr lang="en-US" sz="1700" dirty="0">
              <a:solidFill>
                <a:srgbClr val="000090"/>
              </a:solidFill>
            </a:endParaRPr>
          </a:p>
          <a:p>
            <a:pPr>
              <a:spcBef>
                <a:spcPts val="844"/>
              </a:spcBef>
              <a:defRPr/>
            </a:pPr>
            <a:r>
              <a:rPr lang="en-US" sz="1700" dirty="0">
                <a:solidFill>
                  <a:srgbClr val="000090"/>
                </a:solidFill>
              </a:rPr>
              <a:t>			</a:t>
            </a:r>
            <a:br>
              <a:rPr lang="en-US" sz="1700" dirty="0">
                <a:solidFill>
                  <a:srgbClr val="000090"/>
                </a:solidFill>
              </a:rPr>
            </a:br>
            <a:endParaRPr lang="en-US" sz="1700" dirty="0">
              <a:solidFill>
                <a:srgbClr val="000090"/>
              </a:solidFill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208015"/>
              </p:ext>
            </p:extLst>
          </p:nvPr>
        </p:nvGraphicFramePr>
        <p:xfrm>
          <a:off x="7038160" y="4426343"/>
          <a:ext cx="1984299" cy="174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9" name="Photo Editor Photo" r:id="rId4" imgW="7314286" imgH="6942857" progId="MSPhotoEd.3">
                  <p:embed/>
                </p:oleObj>
              </mc:Choice>
              <mc:Fallback>
                <p:oleObj name="Photo Editor Photo" r:id="rId4" imgW="7314286" imgH="694285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8160" y="4426343"/>
                        <a:ext cx="1984299" cy="17482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 descr="C:\Users\caspi\Desktop\Magnets\High-Fields\HighField-2013\CCT1\15milRib\Photo\CCT1-layer1.JPG"/>
          <p:cNvPicPr>
            <a:picLocks noChangeAspect="1" noChangeArrowheads="1"/>
          </p:cNvPicPr>
          <p:nvPr/>
        </p:nvPicPr>
        <p:blipFill>
          <a:blip r:embed="rId6" cstate="print"/>
          <a:srcRect b="14943"/>
          <a:stretch>
            <a:fillRect/>
          </a:stretch>
        </p:blipFill>
        <p:spPr bwMode="auto">
          <a:xfrm>
            <a:off x="5493319" y="3326875"/>
            <a:ext cx="1736381" cy="110769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 bwMode="auto">
          <a:xfrm>
            <a:off x="241391" y="1082102"/>
            <a:ext cx="8781068" cy="4966394"/>
          </a:xfrm>
          <a:prstGeom prst="rect">
            <a:avLst/>
          </a:prstGeom>
          <a:solidFill>
            <a:srgbClr val="1F49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4291">
              <a:spcBef>
                <a:spcPts val="422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Phase </a:t>
            </a: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I</a:t>
            </a:r>
          </a:p>
          <a:p>
            <a:pPr marL="64291">
              <a:spcBef>
                <a:spcPts val="422"/>
              </a:spcBef>
              <a:defRPr/>
            </a:pPr>
            <a:endParaRPr lang="en-US" sz="2000" b="1" dirty="0">
              <a:solidFill>
                <a:schemeClr val="bg1"/>
              </a:solidFill>
              <a:latin typeface="Franklin Gothic Medium"/>
              <a:cs typeface="Franklin Gothic Medium"/>
            </a:endParaRPr>
          </a:p>
          <a:p>
            <a:pPr marL="0" lvl="2" indent="0">
              <a:spcBef>
                <a:spcPts val="422"/>
              </a:spcBef>
              <a:buNone/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Technically</a:t>
            </a: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-limited program to quickly demonstrate the feasibility of the CCT concept</a:t>
            </a:r>
          </a:p>
          <a:p>
            <a:pPr marL="0" lvl="1" indent="0">
              <a:spcBef>
                <a:spcPts val="422"/>
              </a:spcBef>
              <a:buNone/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	Nb</a:t>
            </a:r>
            <a:r>
              <a:rPr lang="en-US" sz="2000" b="1" baseline="-25000" dirty="0">
                <a:solidFill>
                  <a:schemeClr val="bg1"/>
                </a:solidFill>
                <a:latin typeface="Franklin Gothic Medium"/>
                <a:cs typeface="Franklin Gothic Medium"/>
              </a:rPr>
              <a:t>3</a:t>
            </a: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Sn and HTS inserts (Bi-2212 and REBCO)</a:t>
            </a:r>
          </a:p>
          <a:p>
            <a:pPr marL="0" lvl="1" indent="0">
              <a:spcBef>
                <a:spcPts val="422"/>
              </a:spcBef>
              <a:buNone/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	Target: Large bore dipole with HTS insert that will reach close to </a:t>
            </a: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20T</a:t>
            </a:r>
          </a:p>
          <a:p>
            <a:pPr marL="0" lvl="1" indent="0">
              <a:spcBef>
                <a:spcPts val="422"/>
              </a:spcBef>
              <a:buNone/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       </a:t>
            </a: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(staged approach to high field)</a:t>
            </a:r>
          </a:p>
          <a:p>
            <a:pPr marL="0" lvl="1" indent="0">
              <a:spcBef>
                <a:spcPts val="422"/>
              </a:spcBef>
              <a:buNone/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	Modified HD block dipole </a:t>
            </a: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utilizing LARP experience</a:t>
            </a:r>
            <a:endParaRPr lang="en-US" sz="2000" b="1" dirty="0" smtClean="0">
              <a:solidFill>
                <a:schemeClr val="bg1"/>
              </a:solidFill>
              <a:latin typeface="Franklin Gothic Medium"/>
              <a:cs typeface="Franklin Gothic Medium"/>
            </a:endParaRPr>
          </a:p>
          <a:p>
            <a:pPr marL="0" lvl="1" indent="0">
              <a:spcBef>
                <a:spcPts val="422"/>
              </a:spcBef>
              <a:buNone/>
              <a:defRPr/>
            </a:pPr>
            <a:endParaRPr lang="en-US" sz="2000" b="1" dirty="0">
              <a:solidFill>
                <a:schemeClr val="bg1"/>
              </a:solidFill>
              <a:latin typeface="Franklin Gothic Medium"/>
              <a:cs typeface="Franklin Gothic Medium"/>
            </a:endParaRPr>
          </a:p>
          <a:p>
            <a:pPr marL="64291">
              <a:spcBef>
                <a:spcPts val="422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Phase II</a:t>
            </a:r>
          </a:p>
          <a:p>
            <a:pPr marL="64291">
              <a:spcBef>
                <a:spcPts val="422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         </a:t>
            </a: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Technology </a:t>
            </a: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down-select</a:t>
            </a:r>
          </a:p>
          <a:p>
            <a:pPr marL="225020" lvl="4" indent="0">
              <a:spcBef>
                <a:spcPts val="422"/>
              </a:spcBef>
              <a:buNone/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      Focus on further development of chosen approach</a:t>
            </a:r>
          </a:p>
          <a:p>
            <a:pPr marL="225020" lvl="4" indent="0">
              <a:spcBef>
                <a:spcPts val="422"/>
              </a:spcBef>
              <a:buNone/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      Dual-bore prototype</a:t>
            </a:r>
          </a:p>
        </p:txBody>
      </p:sp>
    </p:spTree>
    <p:extLst>
      <p:ext uri="{BB962C8B-B14F-4D97-AF65-F5344CB8AC3E}">
        <p14:creationId xmlns:p14="http://schemas.microsoft.com/office/powerpoint/2010/main" val="3073725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8012" y="1"/>
            <a:ext cx="9254017" cy="855765"/>
          </a:xfrm>
        </p:spPr>
        <p:txBody>
          <a:bodyPr/>
          <a:lstStyle/>
          <a:p>
            <a:pPr defTabSz="410667">
              <a:defRPr/>
            </a:pPr>
            <a:r>
              <a:rPr lang="en-US" sz="3200" dirty="0"/>
              <a:t>Phase I R&amp;D Program Tree – Creating the New Paradigm</a:t>
            </a:r>
          </a:p>
        </p:txBody>
      </p:sp>
      <p:sp>
        <p:nvSpPr>
          <p:cNvPr id="49154" name="TextBox 3"/>
          <p:cNvSpPr txBox="1">
            <a:spLocks noChangeArrowheads="1"/>
          </p:cNvSpPr>
          <p:nvPr/>
        </p:nvSpPr>
        <p:spPr bwMode="auto">
          <a:xfrm>
            <a:off x="1946672" y="5786438"/>
            <a:ext cx="926705" cy="49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2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FY14</a:t>
            </a:r>
          </a:p>
        </p:txBody>
      </p:sp>
      <p:sp>
        <p:nvSpPr>
          <p:cNvPr id="49155" name="TextBox 4"/>
          <p:cNvSpPr txBox="1">
            <a:spLocks noChangeArrowheads="1"/>
          </p:cNvSpPr>
          <p:nvPr/>
        </p:nvSpPr>
        <p:spPr bwMode="auto">
          <a:xfrm>
            <a:off x="3929063" y="5786438"/>
            <a:ext cx="928459" cy="49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2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FY15</a:t>
            </a:r>
          </a:p>
        </p:txBody>
      </p:sp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5911453" y="5786438"/>
            <a:ext cx="923374" cy="49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2800" b="1" dirty="0">
                <a:solidFill>
                  <a:srgbClr val="1F497D"/>
                </a:solidFill>
                <a:latin typeface="Franklin Gothic Medium"/>
                <a:cs typeface="Franklin Gothic Medium"/>
              </a:rPr>
              <a:t>FY16</a:t>
            </a:r>
          </a:p>
        </p:txBody>
      </p:sp>
      <p:grpSp>
        <p:nvGrpSpPr>
          <p:cNvPr id="49157" name="Group 21"/>
          <p:cNvGrpSpPr>
            <a:grpSpLocks/>
          </p:cNvGrpSpPr>
          <p:nvPr/>
        </p:nvGrpSpPr>
        <p:grpSpPr bwMode="auto">
          <a:xfrm>
            <a:off x="688703" y="1232297"/>
            <a:ext cx="4844234" cy="895201"/>
            <a:chOff x="979488" y="2514600"/>
            <a:chExt cx="6889576" cy="1273844"/>
          </a:xfrm>
        </p:grpSpPr>
        <p:sp>
          <p:nvSpPr>
            <p:cNvPr id="49203" name="TextBox 10"/>
            <p:cNvSpPr txBox="1">
              <a:spLocks noChangeArrowheads="1"/>
            </p:cNvSpPr>
            <p:nvPr/>
          </p:nvSpPr>
          <p:spPr bwMode="auto">
            <a:xfrm>
              <a:off x="979488" y="2895600"/>
              <a:ext cx="1320475" cy="4160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1300" b="1" dirty="0" err="1"/>
                <a:t>NbTi</a:t>
              </a:r>
              <a:r>
                <a:rPr lang="en-US" sz="1300" b="1" dirty="0"/>
                <a:t> CCT</a:t>
              </a:r>
            </a:p>
          </p:txBody>
        </p:sp>
        <p:sp>
          <p:nvSpPr>
            <p:cNvPr id="49204" name="TextBox 44"/>
            <p:cNvSpPr txBox="1">
              <a:spLocks noChangeArrowheads="1"/>
            </p:cNvSpPr>
            <p:nvPr/>
          </p:nvSpPr>
          <p:spPr bwMode="auto">
            <a:xfrm>
              <a:off x="4313389" y="2895600"/>
              <a:ext cx="1158634" cy="416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1300" b="1" dirty="0"/>
                <a:t>5 T </a:t>
              </a:r>
              <a:r>
                <a:rPr lang="en-US" sz="1300" b="1" dirty="0" err="1"/>
                <a:t>NbTi</a:t>
              </a:r>
              <a:endParaRPr lang="en-US" sz="1300" b="1" dirty="0"/>
            </a:p>
          </p:txBody>
        </p:sp>
        <p:sp>
          <p:nvSpPr>
            <p:cNvPr id="49205" name="TextBox 46"/>
            <p:cNvSpPr txBox="1">
              <a:spLocks noChangeArrowheads="1"/>
            </p:cNvSpPr>
            <p:nvPr/>
          </p:nvSpPr>
          <p:spPr bwMode="auto">
            <a:xfrm>
              <a:off x="6578601" y="2895600"/>
              <a:ext cx="1290463" cy="416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1300" b="1"/>
                <a:t>10 T NbTi</a:t>
              </a: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>
              <a:off x="5435599" y="3124520"/>
              <a:ext cx="1143000" cy="0"/>
            </a:xfrm>
            <a:prstGeom prst="lin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 cmpd="sng" algn="ctr">
              <a:solidFill>
                <a:srgbClr val="000000"/>
              </a:solidFill>
              <a:prstDash val="dash"/>
              <a:miter lim="0"/>
              <a:headEnd type="none" w="med" len="med"/>
              <a:tailEnd type="none" w="med" len="med"/>
            </a:ln>
            <a:effectLst>
              <a:outerShdw blurRad="38100" dist="25400" dir="5400000" algn="ctr" rotWithShape="0">
                <a:srgbClr val="000000">
                  <a:alpha val="50000"/>
                </a:srgbClr>
              </a:outerShdw>
            </a:effectLst>
          </p:spPr>
        </p:cxnSp>
        <p:pic>
          <p:nvPicPr>
            <p:cNvPr id="49207" name="Picture 38" descr="DSC01330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2400" y="2514600"/>
              <a:ext cx="1066800" cy="1273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9158" name="TextBox 12"/>
          <p:cNvSpPr txBox="1">
            <a:spLocks noChangeArrowheads="1"/>
          </p:cNvSpPr>
          <p:nvPr/>
        </p:nvSpPr>
        <p:spPr bwMode="auto">
          <a:xfrm>
            <a:off x="2067223" y="4385593"/>
            <a:ext cx="989047" cy="26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300" b="1"/>
              <a:t>10 T Nb</a:t>
            </a:r>
            <a:r>
              <a:rPr lang="en-US" sz="1300" b="1" baseline="-25000"/>
              <a:t>3</a:t>
            </a:r>
            <a:r>
              <a:rPr lang="en-US" sz="1300" b="1"/>
              <a:t>Sn</a:t>
            </a:r>
          </a:p>
        </p:txBody>
      </p:sp>
      <p:sp>
        <p:nvSpPr>
          <p:cNvPr id="49159" name="TextBox 13"/>
          <p:cNvSpPr txBox="1">
            <a:spLocks noChangeArrowheads="1"/>
          </p:cNvSpPr>
          <p:nvPr/>
        </p:nvSpPr>
        <p:spPr bwMode="auto">
          <a:xfrm>
            <a:off x="3178969" y="4385593"/>
            <a:ext cx="989047" cy="26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300" b="1"/>
              <a:t>13 T Nb</a:t>
            </a:r>
            <a:r>
              <a:rPr lang="en-US" sz="1300" b="1" baseline="-25000"/>
              <a:t>3</a:t>
            </a:r>
            <a:r>
              <a:rPr lang="en-US" sz="1300" b="1"/>
              <a:t>Sn</a:t>
            </a:r>
          </a:p>
        </p:txBody>
      </p:sp>
      <p:sp>
        <p:nvSpPr>
          <p:cNvPr id="49160" name="TextBox 16"/>
          <p:cNvSpPr txBox="1">
            <a:spLocks noChangeArrowheads="1"/>
          </p:cNvSpPr>
          <p:nvPr/>
        </p:nvSpPr>
        <p:spPr bwMode="auto">
          <a:xfrm>
            <a:off x="4290715" y="4385593"/>
            <a:ext cx="1130112" cy="26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300" b="1"/>
              <a:t>14.6 T Nb</a:t>
            </a:r>
            <a:r>
              <a:rPr lang="en-US" sz="1300" b="1" baseline="-25000"/>
              <a:t>3</a:t>
            </a:r>
            <a:r>
              <a:rPr lang="en-US" sz="1300" b="1"/>
              <a:t>Sn</a:t>
            </a:r>
          </a:p>
        </p:txBody>
      </p:sp>
      <p:sp>
        <p:nvSpPr>
          <p:cNvPr id="49161" name="TextBox 17"/>
          <p:cNvSpPr txBox="1">
            <a:spLocks noChangeArrowheads="1"/>
          </p:cNvSpPr>
          <p:nvPr/>
        </p:nvSpPr>
        <p:spPr bwMode="auto">
          <a:xfrm>
            <a:off x="5429250" y="4385593"/>
            <a:ext cx="989047" cy="26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300" b="1"/>
              <a:t>16 T Nb</a:t>
            </a:r>
            <a:r>
              <a:rPr lang="en-US" sz="1300" b="1" baseline="-25000"/>
              <a:t>3</a:t>
            </a:r>
            <a:r>
              <a:rPr lang="en-US" sz="1300" b="1"/>
              <a:t>Sn</a:t>
            </a:r>
          </a:p>
        </p:txBody>
      </p:sp>
      <p:sp>
        <p:nvSpPr>
          <p:cNvPr id="49162" name="TextBox 18"/>
          <p:cNvSpPr txBox="1">
            <a:spLocks noChangeArrowheads="1"/>
          </p:cNvSpPr>
          <p:nvPr/>
        </p:nvSpPr>
        <p:spPr bwMode="auto">
          <a:xfrm>
            <a:off x="6301011" y="4393406"/>
            <a:ext cx="976223" cy="26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300" b="1"/>
              <a:t>+ HTS 19 T</a:t>
            </a: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3018235" y="4546328"/>
            <a:ext cx="160734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cxnSp>
        <p:nvCxnSpPr>
          <p:cNvPr id="30" name="Straight Connector 29"/>
          <p:cNvCxnSpPr/>
          <p:nvPr/>
        </p:nvCxnSpPr>
        <p:spPr bwMode="auto">
          <a:xfrm>
            <a:off x="4196953" y="4546328"/>
            <a:ext cx="160734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cxnSp>
        <p:nvCxnSpPr>
          <p:cNvPr id="31" name="Straight Connector 30"/>
          <p:cNvCxnSpPr/>
          <p:nvPr/>
        </p:nvCxnSpPr>
        <p:spPr bwMode="auto">
          <a:xfrm>
            <a:off x="5322094" y="4546328"/>
            <a:ext cx="160734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49166" name="TextBox 32"/>
          <p:cNvSpPr txBox="1">
            <a:spLocks noChangeArrowheads="1"/>
          </p:cNvSpPr>
          <p:nvPr/>
        </p:nvSpPr>
        <p:spPr bwMode="auto">
          <a:xfrm>
            <a:off x="607219" y="4446984"/>
            <a:ext cx="1001871" cy="264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300" b="1"/>
              <a:t>Nb</a:t>
            </a:r>
            <a:r>
              <a:rPr lang="en-US" sz="1300" b="1" baseline="-25000"/>
              <a:t>3</a:t>
            </a:r>
            <a:r>
              <a:rPr lang="en-US" sz="1300" b="1"/>
              <a:t>Sn CCT</a:t>
            </a:r>
          </a:p>
        </p:txBody>
      </p:sp>
      <p:pic>
        <p:nvPicPr>
          <p:cNvPr id="49167" name="Picture 2" descr="C:\Users\caspi\Desktop\Magnets\High-Fields\HighField-2014\cct_octra_magnetic_v7_12-13-13\layers-ribs-mp-vtk\vtk\allcoils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2" r="24561"/>
          <a:stretch>
            <a:fillRect/>
          </a:stretch>
        </p:blipFill>
        <p:spPr bwMode="auto">
          <a:xfrm>
            <a:off x="7572375" y="4018360"/>
            <a:ext cx="897434" cy="91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168" name="Group 10"/>
          <p:cNvGrpSpPr>
            <a:grpSpLocks/>
          </p:cNvGrpSpPr>
          <p:nvPr/>
        </p:nvGrpSpPr>
        <p:grpSpPr bwMode="auto">
          <a:xfrm>
            <a:off x="875109" y="4982766"/>
            <a:ext cx="6220644" cy="736699"/>
            <a:chOff x="1241425" y="6019800"/>
            <a:chExt cx="8847138" cy="1047750"/>
          </a:xfrm>
        </p:grpSpPr>
        <p:pic>
          <p:nvPicPr>
            <p:cNvPr id="49200" name="Picture 2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5000" y="6019800"/>
              <a:ext cx="1833563" cy="1047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201" name="TextBox 32"/>
            <p:cNvSpPr txBox="1">
              <a:spLocks noChangeArrowheads="1"/>
            </p:cNvSpPr>
            <p:nvPr/>
          </p:nvSpPr>
          <p:spPr bwMode="auto">
            <a:xfrm>
              <a:off x="1241425" y="6324599"/>
              <a:ext cx="773318" cy="41584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1300" b="1"/>
                <a:t>HD4</a:t>
              </a:r>
            </a:p>
          </p:txBody>
        </p:sp>
        <p:cxnSp>
          <p:nvCxnSpPr>
            <p:cNvPr id="4" name="Straight Connector 3"/>
            <p:cNvCxnSpPr/>
            <p:nvPr/>
          </p:nvCxnSpPr>
          <p:spPr bwMode="auto">
            <a:xfrm>
              <a:off x="2616200" y="6477000"/>
              <a:ext cx="5334000" cy="0"/>
            </a:xfrm>
            <a:prstGeom prst="lin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 cmpd="sng" algn="ctr">
              <a:solidFill>
                <a:srgbClr val="000000"/>
              </a:solidFill>
              <a:prstDash val="solid"/>
              <a:miter lim="0"/>
              <a:headEnd type="none" w="med" len="med"/>
              <a:tailEnd type="none" w="med" len="med"/>
            </a:ln>
            <a:effectLst>
              <a:outerShdw blurRad="38100" dist="25400" dir="5400000" algn="ctr" rotWithShape="0">
                <a:srgbClr val="000000">
                  <a:alpha val="50000"/>
                </a:srgbClr>
              </a:outerShdw>
            </a:effectLst>
          </p:spPr>
        </p:cxnSp>
      </p:grpSp>
      <p:sp>
        <p:nvSpPr>
          <p:cNvPr id="49169" name="TextBox 39"/>
          <p:cNvSpPr txBox="1">
            <a:spLocks noChangeArrowheads="1"/>
          </p:cNvSpPr>
          <p:nvPr/>
        </p:nvSpPr>
        <p:spPr bwMode="auto">
          <a:xfrm>
            <a:off x="4732735" y="2089547"/>
            <a:ext cx="796975" cy="23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100" b="1"/>
              <a:t>Insert Test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4089797" y="2196703"/>
            <a:ext cx="214313" cy="160734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grpSp>
        <p:nvGrpSpPr>
          <p:cNvPr id="49171" name="Group 23"/>
          <p:cNvGrpSpPr>
            <a:grpSpLocks/>
          </p:cNvGrpSpPr>
          <p:nvPr/>
        </p:nvGrpSpPr>
        <p:grpSpPr bwMode="auto">
          <a:xfrm>
            <a:off x="459879" y="2196703"/>
            <a:ext cx="6810942" cy="2190423"/>
            <a:chOff x="654034" y="3505200"/>
            <a:chExt cx="9686689" cy="3115268"/>
          </a:xfrm>
        </p:grpSpPr>
        <p:sp>
          <p:nvSpPr>
            <p:cNvPr id="15383" name="TextBox 11"/>
            <p:cNvSpPr txBox="1">
              <a:spLocks noChangeArrowheads="1"/>
            </p:cNvSpPr>
            <p:nvPr/>
          </p:nvSpPr>
          <p:spPr bwMode="auto">
            <a:xfrm>
              <a:off x="654034" y="3962400"/>
              <a:ext cx="2013546" cy="7003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26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26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26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26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>
                <a:defRPr/>
              </a:pPr>
              <a:r>
                <a:rPr lang="en-US" sz="1300" b="1" dirty="0">
                  <a:solidFill>
                    <a:srgbClr val="000090"/>
                  </a:solidFill>
                </a:rPr>
                <a:t>2212</a:t>
              </a:r>
              <a:r>
                <a:rPr lang="en-US" sz="1300" b="1" dirty="0"/>
                <a:t> and </a:t>
              </a:r>
              <a:r>
                <a:rPr lang="en-US" sz="1300" b="1" dirty="0">
                  <a:solidFill>
                    <a:schemeClr val="accent6"/>
                  </a:solidFill>
                </a:rPr>
                <a:t>YBCO</a:t>
              </a:r>
            </a:p>
            <a:p>
              <a:pPr eaLnBrk="1">
                <a:defRPr/>
              </a:pPr>
              <a:r>
                <a:rPr lang="en-US" sz="1300" b="1" dirty="0"/>
                <a:t>inserts</a:t>
              </a: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2768588" y="4191000"/>
              <a:ext cx="7086612" cy="0"/>
            </a:xfrm>
            <a:prstGeom prst="lin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 cmpd="sng" algn="ctr">
              <a:solidFill>
                <a:srgbClr val="000000"/>
              </a:solidFill>
              <a:prstDash val="dash"/>
              <a:miter lim="0"/>
              <a:headEnd type="none" w="med" len="med"/>
              <a:tailEnd type="none" w="med" len="med"/>
            </a:ln>
            <a:effectLst>
              <a:outerShdw blurRad="38100" dist="25400" dir="5400000" algn="ctr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7873996" y="5867400"/>
              <a:ext cx="1143002" cy="533400"/>
            </a:xfrm>
            <a:prstGeom prst="straightConnector1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 cmpd="sng" algn="ctr">
              <a:solidFill>
                <a:srgbClr val="000000"/>
              </a:solidFill>
              <a:prstDash val="solid"/>
              <a:miter lim="0"/>
              <a:headEnd type="none" w="med" len="med"/>
              <a:tailEnd type="arrow"/>
            </a:ln>
            <a:effectLst>
              <a:outerShdw blurRad="38100" dist="25400" dir="5400000" algn="ctr" rotWithShape="0">
                <a:srgbClr val="000000">
                  <a:alpha val="50000"/>
                </a:srgbClr>
              </a:outerShdw>
            </a:effectLst>
          </p:spPr>
        </p:cxnSp>
        <p:grpSp>
          <p:nvGrpSpPr>
            <p:cNvPr id="49180" name="Group 7"/>
            <p:cNvGrpSpPr>
              <a:grpSpLocks/>
            </p:cNvGrpSpPr>
            <p:nvPr/>
          </p:nvGrpSpPr>
          <p:grpSpPr bwMode="auto">
            <a:xfrm>
              <a:off x="3149588" y="4495800"/>
              <a:ext cx="2401340" cy="600668"/>
              <a:chOff x="4140188" y="4495800"/>
              <a:chExt cx="2401340" cy="600668"/>
            </a:xfrm>
          </p:grpSpPr>
          <p:cxnSp>
            <p:nvCxnSpPr>
              <p:cNvPr id="34" name="Straight Arrow Connector 33"/>
              <p:cNvCxnSpPr/>
              <p:nvPr/>
            </p:nvCxnSpPr>
            <p:spPr bwMode="auto">
              <a:xfrm>
                <a:off x="4521189" y="4876800"/>
                <a:ext cx="533401" cy="0"/>
              </a:xfrm>
              <a:prstGeom prst="straightConnector1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miter lim="0"/>
                <a:headEnd type="none" w="med" len="med"/>
                <a:tailEnd type="arrow"/>
              </a:ln>
              <a:effectLst>
                <a:outerShdw blurRad="38100" dist="25400" dir="5400000" algn="ctr" rotWithShape="0">
                  <a:srgbClr val="000000">
                    <a:alpha val="50000"/>
                  </a:srgbClr>
                </a:outerShdw>
              </a:effectLst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>
                <a:off x="4140188" y="4495800"/>
                <a:ext cx="381001" cy="38100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>
                <a:outerShdw blurRad="38100" dist="25400" dir="5400000" algn="ctr" rotWithShape="0">
                  <a:srgbClr val="000000">
                    <a:alpha val="50000"/>
                  </a:srgbClr>
                </a:outerShdw>
              </a:effectLst>
            </p:spPr>
          </p:cxnSp>
          <p:sp>
            <p:nvSpPr>
              <p:cNvPr id="49199" name="TextBox 39"/>
              <p:cNvSpPr txBox="1">
                <a:spLocks noChangeArrowheads="1"/>
              </p:cNvSpPr>
              <p:nvPr/>
            </p:nvSpPr>
            <p:spPr bwMode="auto">
              <a:xfrm>
                <a:off x="5020425" y="4724400"/>
                <a:ext cx="1521103" cy="372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cs typeface="ＭＳ Ｐゴシック" charset="0"/>
                    <a:sym typeface="Helvetica Light" charset="0"/>
                  </a:defRPr>
                </a:lvl1pPr>
                <a:lvl2pPr marL="742950" indent="-28575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2pPr>
                <a:lvl3pPr marL="1143000" indent="-22860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3pPr>
                <a:lvl4pPr marL="1600200" indent="-22860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4pPr>
                <a:lvl5pPr marL="2057400" indent="-22860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5pPr>
                <a:lvl6pPr marL="25146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6pPr>
                <a:lvl7pPr marL="29718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7pPr>
                <a:lvl8pPr marL="34290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8pPr>
                <a:lvl9pPr marL="38862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9pPr>
              </a:lstStyle>
              <a:p>
                <a:pPr eaLnBrk="1"/>
                <a:r>
                  <a:rPr lang="en-US" sz="1100" b="1"/>
                  <a:t>Self Field Test</a:t>
                </a:r>
              </a:p>
            </p:txBody>
          </p:sp>
        </p:grpSp>
        <p:sp>
          <p:nvSpPr>
            <p:cNvPr id="49181" name="TextBox 42"/>
            <p:cNvSpPr txBox="1">
              <a:spLocks noChangeArrowheads="1"/>
            </p:cNvSpPr>
            <p:nvPr/>
          </p:nvSpPr>
          <p:spPr bwMode="auto">
            <a:xfrm>
              <a:off x="9093200" y="6248400"/>
              <a:ext cx="1247523" cy="372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1100" b="1"/>
                <a:t>CCT Insert</a:t>
              </a:r>
            </a:p>
          </p:txBody>
        </p:sp>
        <p:pic>
          <p:nvPicPr>
            <p:cNvPr id="49182" name="Picture 9" descr="Fig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5400" y="3810000"/>
              <a:ext cx="1266825" cy="74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3" name="Picture 32" descr="IMG_1419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6200" y="3886200"/>
              <a:ext cx="1193800" cy="683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84" name="TextBox 8"/>
            <p:cNvSpPr txBox="1">
              <a:spLocks noChangeArrowheads="1"/>
            </p:cNvSpPr>
            <p:nvPr/>
          </p:nvSpPr>
          <p:spPr bwMode="auto">
            <a:xfrm>
              <a:off x="5549568" y="4050268"/>
              <a:ext cx="671162" cy="41584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1300" b="1">
                  <a:solidFill>
                    <a:srgbClr val="000090"/>
                  </a:solidFill>
                </a:rPr>
                <a:t>6X</a:t>
              </a:r>
              <a:r>
                <a:rPr lang="en-US" sz="1300" b="1"/>
                <a:t>1</a:t>
              </a:r>
            </a:p>
          </p:txBody>
        </p:sp>
        <p:grpSp>
          <p:nvGrpSpPr>
            <p:cNvPr id="49185" name="Group 48"/>
            <p:cNvGrpSpPr>
              <a:grpSpLocks/>
            </p:cNvGrpSpPr>
            <p:nvPr/>
          </p:nvGrpSpPr>
          <p:grpSpPr bwMode="auto">
            <a:xfrm>
              <a:off x="5328215" y="5071646"/>
              <a:ext cx="2569317" cy="981668"/>
              <a:chOff x="5328215" y="3962400"/>
              <a:chExt cx="2569317" cy="981668"/>
            </a:xfrm>
          </p:grpSpPr>
          <p:sp>
            <p:nvSpPr>
              <p:cNvPr id="49192" name="TextBox 49"/>
              <p:cNvSpPr txBox="1">
                <a:spLocks noChangeArrowheads="1"/>
              </p:cNvSpPr>
              <p:nvPr/>
            </p:nvSpPr>
            <p:spPr bwMode="auto">
              <a:xfrm>
                <a:off x="5328215" y="3962400"/>
                <a:ext cx="1382701" cy="415841"/>
              </a:xfrm>
              <a:prstGeom prst="rect">
                <a:avLst/>
              </a:prstGeom>
              <a:solidFill>
                <a:srgbClr val="CCF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cs typeface="ＭＳ Ｐゴシック" charset="0"/>
                    <a:sym typeface="Helvetica Light" charset="0"/>
                  </a:defRPr>
                </a:lvl1pPr>
                <a:lvl2pPr marL="742950" indent="-28575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2pPr>
                <a:lvl3pPr marL="1143000" indent="-22860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3pPr>
                <a:lvl4pPr marL="1600200" indent="-22860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4pPr>
                <a:lvl5pPr marL="2057400" indent="-22860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5pPr>
                <a:lvl6pPr marL="25146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6pPr>
                <a:lvl7pPr marL="29718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7pPr>
                <a:lvl8pPr marL="34290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8pPr>
                <a:lvl9pPr marL="38862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9pPr>
              </a:lstStyle>
              <a:p>
                <a:pPr eaLnBrk="1"/>
                <a:r>
                  <a:rPr lang="en-US" sz="1300" b="1">
                    <a:solidFill>
                      <a:srgbClr val="000090"/>
                    </a:solidFill>
                  </a:rPr>
                  <a:t>Rutherford</a:t>
                </a:r>
              </a:p>
            </p:txBody>
          </p:sp>
          <p:grpSp>
            <p:nvGrpSpPr>
              <p:cNvPr id="49193" name="Group 50"/>
              <p:cNvGrpSpPr>
                <a:grpSpLocks/>
              </p:cNvGrpSpPr>
              <p:nvPr/>
            </p:nvGrpSpPr>
            <p:grpSpPr bwMode="auto">
              <a:xfrm>
                <a:off x="5664193" y="4343817"/>
                <a:ext cx="2233339" cy="600251"/>
                <a:chOff x="4140193" y="4496217"/>
                <a:chExt cx="2233339" cy="600251"/>
              </a:xfrm>
            </p:grpSpPr>
            <p:cxnSp>
              <p:nvCxnSpPr>
                <p:cNvPr id="52" name="Straight Arrow Connector 51"/>
                <p:cNvCxnSpPr/>
                <p:nvPr/>
              </p:nvCxnSpPr>
              <p:spPr bwMode="auto">
                <a:xfrm>
                  <a:off x="4521194" y="4877217"/>
                  <a:ext cx="533401" cy="0"/>
                </a:xfrm>
                <a:prstGeom prst="straightConnector1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25400" cap="flat" cmpd="sng" algn="ctr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arrow"/>
                </a:ln>
                <a:effectLst>
                  <a:outerShdw blurRad="38100" dist="25400" dir="5400000" algn="ctr" rotWithShape="0">
                    <a:srgbClr val="000000">
                      <a:alpha val="50000"/>
                    </a:srgbClr>
                  </a:outerShdw>
                </a:effectLst>
              </p:spPr>
            </p:cxnSp>
            <p:cxnSp>
              <p:nvCxnSpPr>
                <p:cNvPr id="53" name="Straight Connector 52"/>
                <p:cNvCxnSpPr/>
                <p:nvPr/>
              </p:nvCxnSpPr>
              <p:spPr bwMode="auto">
                <a:xfrm>
                  <a:off x="4140193" y="4496217"/>
                  <a:ext cx="381001" cy="38100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25400" cap="flat" cmpd="sng" algn="ctr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:ln>
                <a:effectLst>
                  <a:outerShdw blurRad="38100" dist="25400" dir="5400000" algn="ctr" rotWithShape="0">
                    <a:srgbClr val="000000">
                      <a:alpha val="50000"/>
                    </a:srgbClr>
                  </a:outerShdw>
                </a:effectLst>
              </p:spPr>
            </p:cxnSp>
            <p:sp>
              <p:nvSpPr>
                <p:cNvPr id="49196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5180725" y="4724400"/>
                  <a:ext cx="1192807" cy="3720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>
                    <a:defRPr sz="3600">
                      <a:solidFill>
                        <a:srgbClr val="000000"/>
                      </a:solidFill>
                      <a:latin typeface="Helvetica Light" charset="0"/>
                      <a:ea typeface="ＭＳ Ｐゴシック" charset="0"/>
                      <a:cs typeface="ＭＳ Ｐゴシック" charset="0"/>
                      <a:sym typeface="Helvetica Light" charset="0"/>
                    </a:defRPr>
                  </a:lvl1pPr>
                  <a:lvl2pPr marL="742950" indent="-285750" eaLnBrk="0">
                    <a:defRPr sz="3600">
                      <a:solidFill>
                        <a:srgbClr val="000000"/>
                      </a:solidFill>
                      <a:latin typeface="Helvetica Light" charset="0"/>
                      <a:ea typeface="ＭＳ Ｐゴシック" charset="0"/>
                      <a:sym typeface="Helvetica Light" charset="0"/>
                    </a:defRPr>
                  </a:lvl2pPr>
                  <a:lvl3pPr marL="1143000" indent="-228600" eaLnBrk="0">
                    <a:defRPr sz="3600">
                      <a:solidFill>
                        <a:srgbClr val="000000"/>
                      </a:solidFill>
                      <a:latin typeface="Helvetica Light" charset="0"/>
                      <a:ea typeface="ＭＳ Ｐゴシック" charset="0"/>
                      <a:sym typeface="Helvetica Light" charset="0"/>
                    </a:defRPr>
                  </a:lvl3pPr>
                  <a:lvl4pPr marL="1600200" indent="-228600" eaLnBrk="0">
                    <a:defRPr sz="3600">
                      <a:solidFill>
                        <a:srgbClr val="000000"/>
                      </a:solidFill>
                      <a:latin typeface="Helvetica Light" charset="0"/>
                      <a:ea typeface="ＭＳ Ｐゴシック" charset="0"/>
                      <a:sym typeface="Helvetica Light" charset="0"/>
                    </a:defRPr>
                  </a:lvl4pPr>
                  <a:lvl5pPr marL="2057400" indent="-228600" eaLnBrk="0">
                    <a:defRPr sz="3600">
                      <a:solidFill>
                        <a:srgbClr val="000000"/>
                      </a:solidFill>
                      <a:latin typeface="Helvetica Light" charset="0"/>
                      <a:ea typeface="ＭＳ Ｐゴシック" charset="0"/>
                      <a:sym typeface="Helvetica Light" charset="0"/>
                    </a:defRPr>
                  </a:lvl5pPr>
                  <a:lvl6pPr marL="2514600" indent="-228600" algn="ctr" defTabSz="584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rgbClr val="000000"/>
                      </a:solidFill>
                      <a:latin typeface="Helvetica Light" charset="0"/>
                      <a:ea typeface="ＭＳ Ｐゴシック" charset="0"/>
                      <a:sym typeface="Helvetica Light" charset="0"/>
                    </a:defRPr>
                  </a:lvl6pPr>
                  <a:lvl7pPr marL="2971800" indent="-228600" algn="ctr" defTabSz="584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rgbClr val="000000"/>
                      </a:solidFill>
                      <a:latin typeface="Helvetica Light" charset="0"/>
                      <a:ea typeface="ＭＳ Ｐゴシック" charset="0"/>
                      <a:sym typeface="Helvetica Light" charset="0"/>
                    </a:defRPr>
                  </a:lvl7pPr>
                  <a:lvl8pPr marL="3429000" indent="-228600" algn="ctr" defTabSz="584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rgbClr val="000000"/>
                      </a:solidFill>
                      <a:latin typeface="Helvetica Light" charset="0"/>
                      <a:ea typeface="ＭＳ Ｐゴシック" charset="0"/>
                      <a:sym typeface="Helvetica Light" charset="0"/>
                    </a:defRPr>
                  </a:lvl8pPr>
                  <a:lvl9pPr marL="3886200" indent="-228600" algn="ctr" defTabSz="584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rgbClr val="000000"/>
                      </a:solidFill>
                      <a:latin typeface="Helvetica Light" charset="0"/>
                      <a:ea typeface="ＭＳ Ｐゴシック" charset="0"/>
                      <a:sym typeface="Helvetica Light" charset="0"/>
                    </a:defRPr>
                  </a:lvl9pPr>
                </a:lstStyle>
                <a:p>
                  <a:pPr eaLnBrk="1"/>
                  <a:r>
                    <a:rPr lang="en-US" sz="1100" b="1"/>
                    <a:t>Insert Test</a:t>
                  </a:r>
                </a:p>
              </p:txBody>
            </p:sp>
          </p:grpSp>
        </p:grpSp>
        <p:sp>
          <p:nvSpPr>
            <p:cNvPr id="49186" name="TextBox 56"/>
            <p:cNvSpPr txBox="1">
              <a:spLocks noChangeArrowheads="1"/>
            </p:cNvSpPr>
            <p:nvPr/>
          </p:nvSpPr>
          <p:spPr bwMode="auto">
            <a:xfrm>
              <a:off x="6683003" y="4038600"/>
              <a:ext cx="973944" cy="41584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1300" b="1">
                  <a:solidFill>
                    <a:srgbClr val="007B26"/>
                  </a:solidFill>
                </a:rPr>
                <a:t>CORC</a:t>
              </a:r>
            </a:p>
          </p:txBody>
        </p:sp>
        <p:grpSp>
          <p:nvGrpSpPr>
            <p:cNvPr id="49187" name="Group 57"/>
            <p:cNvGrpSpPr>
              <a:grpSpLocks/>
            </p:cNvGrpSpPr>
            <p:nvPr/>
          </p:nvGrpSpPr>
          <p:grpSpPr bwMode="auto">
            <a:xfrm>
              <a:off x="7138983" y="4419600"/>
              <a:ext cx="2402078" cy="600668"/>
              <a:chOff x="4139454" y="4495800"/>
              <a:chExt cx="2402078" cy="600668"/>
            </a:xfrm>
          </p:grpSpPr>
          <p:cxnSp>
            <p:nvCxnSpPr>
              <p:cNvPr id="59" name="Straight Arrow Connector 58"/>
              <p:cNvCxnSpPr/>
              <p:nvPr/>
            </p:nvCxnSpPr>
            <p:spPr bwMode="auto">
              <a:xfrm>
                <a:off x="4520455" y="4876800"/>
                <a:ext cx="533401" cy="0"/>
              </a:xfrm>
              <a:prstGeom prst="straightConnector1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miter lim="0"/>
                <a:headEnd type="none" w="med" len="med"/>
                <a:tailEnd type="arrow"/>
              </a:ln>
              <a:effectLst>
                <a:outerShdw blurRad="38100" dist="25400" dir="5400000" algn="ctr" rotWithShape="0">
                  <a:srgbClr val="000000">
                    <a:alpha val="50000"/>
                  </a:srgbClr>
                </a:outerShdw>
              </a:effectLst>
            </p:spPr>
          </p:cxnSp>
          <p:cxnSp>
            <p:nvCxnSpPr>
              <p:cNvPr id="60" name="Straight Connector 59"/>
              <p:cNvCxnSpPr/>
              <p:nvPr/>
            </p:nvCxnSpPr>
            <p:spPr bwMode="auto">
              <a:xfrm>
                <a:off x="4139454" y="4495800"/>
                <a:ext cx="381001" cy="38100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5400" cap="flat" cmpd="sng" algn="ctr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>
                <a:outerShdw blurRad="38100" dist="25400" dir="5400000" algn="ctr" rotWithShape="0">
                  <a:srgbClr val="000000">
                    <a:alpha val="50000"/>
                  </a:srgbClr>
                </a:outerShdw>
              </a:effectLst>
            </p:spPr>
          </p:cxnSp>
          <p:sp>
            <p:nvSpPr>
              <p:cNvPr id="49191" name="TextBox 39"/>
              <p:cNvSpPr txBox="1">
                <a:spLocks noChangeArrowheads="1"/>
              </p:cNvSpPr>
              <p:nvPr/>
            </p:nvSpPr>
            <p:spPr bwMode="auto">
              <a:xfrm>
                <a:off x="5020428" y="4724400"/>
                <a:ext cx="1521104" cy="372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cs typeface="ＭＳ Ｐゴシック" charset="0"/>
                    <a:sym typeface="Helvetica Light" charset="0"/>
                  </a:defRPr>
                </a:lvl1pPr>
                <a:lvl2pPr marL="742950" indent="-28575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2pPr>
                <a:lvl3pPr marL="1143000" indent="-22860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3pPr>
                <a:lvl4pPr marL="1600200" indent="-22860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4pPr>
                <a:lvl5pPr marL="2057400" indent="-228600" eaLnBrk="0"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5pPr>
                <a:lvl6pPr marL="25146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6pPr>
                <a:lvl7pPr marL="29718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7pPr>
                <a:lvl8pPr marL="34290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8pPr>
                <a:lvl9pPr marL="3886200" indent="-228600" algn="ctr" defTabSz="584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rgbClr val="000000"/>
                    </a:solidFill>
                    <a:latin typeface="Helvetica Light" charset="0"/>
                    <a:ea typeface="ＭＳ Ｐゴシック" charset="0"/>
                    <a:sym typeface="Helvetica Light" charset="0"/>
                  </a:defRPr>
                </a:lvl9pPr>
              </a:lstStyle>
              <a:p>
                <a:pPr eaLnBrk="1"/>
                <a:r>
                  <a:rPr lang="en-US" sz="1100" b="1"/>
                  <a:t>Self Field Test</a:t>
                </a:r>
              </a:p>
            </p:txBody>
          </p:sp>
        </p:grpSp>
        <p:cxnSp>
          <p:nvCxnSpPr>
            <p:cNvPr id="19" name="Straight Arrow Connector 18"/>
            <p:cNvCxnSpPr>
              <a:endCxn id="49169" idx="1"/>
            </p:cNvCxnSpPr>
            <p:nvPr/>
          </p:nvCxnSpPr>
          <p:spPr bwMode="auto">
            <a:xfrm>
              <a:off x="6121393" y="3505200"/>
              <a:ext cx="609601" cy="17463"/>
            </a:xfrm>
            <a:prstGeom prst="straightConnector1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 cmpd="sng" algn="ctr">
              <a:solidFill>
                <a:srgbClr val="000000"/>
              </a:solidFill>
              <a:prstDash val="solid"/>
              <a:miter lim="0"/>
              <a:headEnd type="none" w="med" len="med"/>
              <a:tailEnd type="arrow"/>
            </a:ln>
            <a:effectLst>
              <a:outerShdw blurRad="38100" dist="25400" dir="5400000" algn="ctr" rotWithShape="0">
                <a:srgbClr val="000000">
                  <a:alpha val="50000"/>
                </a:srgbClr>
              </a:outerShdw>
            </a:effectLst>
          </p:spPr>
        </p:cxnSp>
      </p:grpSp>
      <p:sp>
        <p:nvSpPr>
          <p:cNvPr id="49172" name="TextBox 24"/>
          <p:cNvSpPr txBox="1">
            <a:spLocks noChangeArrowheads="1"/>
          </p:cNvSpPr>
          <p:nvPr/>
        </p:nvSpPr>
        <p:spPr bwMode="auto">
          <a:xfrm>
            <a:off x="1117328" y="3643313"/>
            <a:ext cx="1001871" cy="465029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300" b="1"/>
              <a:t>5-Turn</a:t>
            </a:r>
          </a:p>
          <a:p>
            <a:pPr eaLnBrk="1"/>
            <a:r>
              <a:rPr lang="en-US" sz="1300" b="1"/>
              <a:t>Nb</a:t>
            </a:r>
            <a:r>
              <a:rPr lang="en-US" sz="1300" b="1" baseline="-25000"/>
              <a:t>3</a:t>
            </a:r>
            <a:r>
              <a:rPr lang="en-US" sz="1300" b="1"/>
              <a:t>Sn CCT</a:t>
            </a:r>
          </a:p>
        </p:txBody>
      </p:sp>
      <p:sp>
        <p:nvSpPr>
          <p:cNvPr id="49173" name="TextBox 25"/>
          <p:cNvSpPr txBox="1">
            <a:spLocks noChangeArrowheads="1"/>
          </p:cNvSpPr>
          <p:nvPr/>
        </p:nvSpPr>
        <p:spPr bwMode="auto">
          <a:xfrm>
            <a:off x="1839516" y="2089547"/>
            <a:ext cx="852529" cy="26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300" b="1"/>
              <a:t>2.5T NbTi</a:t>
            </a:r>
          </a:p>
        </p:txBody>
      </p:sp>
      <p:sp>
        <p:nvSpPr>
          <p:cNvPr id="49174" name="TextBox 12323"/>
          <p:cNvSpPr txBox="1">
            <a:spLocks noChangeArrowheads="1"/>
          </p:cNvSpPr>
          <p:nvPr/>
        </p:nvSpPr>
        <p:spPr bwMode="auto">
          <a:xfrm>
            <a:off x="4839891" y="3276080"/>
            <a:ext cx="1271176" cy="2649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300" b="1"/>
              <a:t>HTS Racetrack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1625203" y="4179094"/>
            <a:ext cx="267891" cy="375047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miter lim="0"/>
            <a:headEnd type="none" w="med" len="med"/>
            <a:tailEnd type="arrow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cxnSp>
        <p:nvCxnSpPr>
          <p:cNvPr id="6" name="Straight Arrow Connector 5"/>
          <p:cNvCxnSpPr/>
          <p:nvPr/>
        </p:nvCxnSpPr>
        <p:spPr bwMode="auto">
          <a:xfrm>
            <a:off x="7250906" y="4554141"/>
            <a:ext cx="267891" cy="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miter lim="0"/>
            <a:headEnd type="none" w="med" len="med"/>
            <a:tailEnd type="arrow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3" name="TextBox 2"/>
          <p:cNvSpPr txBox="1"/>
          <p:nvPr/>
        </p:nvSpPr>
        <p:spPr>
          <a:xfrm>
            <a:off x="6929438" y="1660922"/>
            <a:ext cx="10946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$5.5M</a:t>
            </a:r>
          </a:p>
          <a:p>
            <a:r>
              <a:rPr lang="en-US" sz="2400" dirty="0" smtClean="0">
                <a:solidFill>
                  <a:srgbClr val="1F497D"/>
                </a:solidFill>
                <a:latin typeface="Franklin Gothic Medium"/>
                <a:cs typeface="Franklin Gothic Medium"/>
              </a:rPr>
              <a:t>13 FTE</a:t>
            </a:r>
            <a:endParaRPr lang="en-US" sz="2400" dirty="0">
              <a:solidFill>
                <a:srgbClr val="1F497D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48045" y="642573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  <a:cs typeface="Franklin Gothic Medium"/>
              </a:rPr>
              <a:t>High Energy Physics</a:t>
            </a:r>
            <a:endParaRPr lang="en-US" dirty="0">
              <a:solidFill>
                <a:srgbClr val="FFFFFF"/>
              </a:solidFill>
              <a:latin typeface="+mj-lt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944415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a  high field magnet program?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9474" y="1547091"/>
            <a:ext cx="8645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Franklin Gothic Medium"/>
                <a:cs typeface="Franklin Gothic Medium"/>
              </a:rPr>
              <a:t>Scaling models point to lower fields as being more cost-effective </a:t>
            </a:r>
            <a:endParaRPr lang="en-US" sz="2400" dirty="0">
              <a:latin typeface="Franklin Gothic Medium"/>
              <a:cs typeface="Franklin Gothic Medium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939" y="2297559"/>
            <a:ext cx="864731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ranklin Gothic Medium"/>
                <a:cs typeface="Franklin Gothic Medium"/>
              </a:rPr>
              <a:t>There is a practical answer . . . </a:t>
            </a:r>
          </a:p>
          <a:p>
            <a:endParaRPr lang="en-US" sz="2000" dirty="0">
              <a:latin typeface="Franklin Gothic Medium"/>
              <a:cs typeface="Franklin Gothic Medium"/>
            </a:endParaRP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Franklin Gothic Medium"/>
                <a:cs typeface="Franklin Gothic Medium"/>
              </a:rPr>
              <a:t>	There are specialty magnets that require the highest possible fields 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Franklin Gothic Medium"/>
                <a:cs typeface="Franklin Gothic Medium"/>
              </a:rPr>
              <a:t>	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Franklin Gothic Medium"/>
                <a:cs typeface="Franklin Gothic Medium"/>
              </a:rPr>
              <a:t>(IRs, separation dipoles, 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  <a:latin typeface="Franklin Gothic Medium"/>
                <a:cs typeface="Franklin Gothic Medium"/>
              </a:rPr>
              <a:t>etc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Franklin Gothic Medium"/>
                <a:cs typeface="Franklin Gothic Medium"/>
              </a:rPr>
              <a:t>)</a:t>
            </a:r>
          </a:p>
          <a:p>
            <a:endParaRPr lang="en-US" sz="2000" dirty="0">
              <a:latin typeface="Franklin Gothic Medium"/>
              <a:cs typeface="Franklin Gothic Medium"/>
            </a:endParaRPr>
          </a:p>
          <a:p>
            <a:r>
              <a:rPr lang="en-US" sz="2000" dirty="0" smtClean="0">
                <a:latin typeface="Franklin Gothic Medium"/>
                <a:cs typeface="Franklin Gothic Medium"/>
              </a:rPr>
              <a:t>There is a philosophical answer . . .</a:t>
            </a:r>
          </a:p>
          <a:p>
            <a:endParaRPr lang="en-US" sz="2000" dirty="0">
              <a:latin typeface="Franklin Gothic Medium"/>
              <a:cs typeface="Franklin Gothic Medium"/>
            </a:endParaRPr>
          </a:p>
          <a:p>
            <a:r>
              <a:rPr lang="en-US" sz="2000" dirty="0" smtClean="0">
                <a:solidFill>
                  <a:srgbClr val="10253F"/>
                </a:solidFill>
                <a:latin typeface="Franklin Gothic Medium"/>
                <a:cs typeface="Franklin Gothic Medium"/>
              </a:rPr>
              <a:t>	Pushing the limits stresses the technology, leading to new developments</a:t>
            </a:r>
          </a:p>
          <a:p>
            <a:r>
              <a:rPr lang="en-US" sz="2000" dirty="0" smtClean="0">
                <a:solidFill>
                  <a:srgbClr val="10253F"/>
                </a:solidFill>
                <a:latin typeface="Franklin Gothic Medium"/>
                <a:cs typeface="Franklin Gothic Medium"/>
              </a:rPr>
              <a:t>	and a knowledge base that will allow optimal parameter choices that will</a:t>
            </a:r>
          </a:p>
          <a:p>
            <a:r>
              <a:rPr lang="en-US" sz="2000" dirty="0" smtClean="0">
                <a:solidFill>
                  <a:srgbClr val="10253F"/>
                </a:solidFill>
                <a:latin typeface="Franklin Gothic Medium"/>
                <a:cs typeface="Franklin Gothic Medium"/>
              </a:rPr>
              <a:t>	result in lower overall cost of the machine</a:t>
            </a:r>
          </a:p>
          <a:p>
            <a:endParaRPr lang="en-US" sz="2000" dirty="0">
              <a:solidFill>
                <a:srgbClr val="10253F"/>
              </a:solidFill>
              <a:latin typeface="Franklin Gothic Medium"/>
              <a:cs typeface="Franklin Gothic Medium"/>
            </a:endParaRPr>
          </a:p>
          <a:p>
            <a:r>
              <a:rPr lang="en-US" sz="2000" dirty="0" smtClean="0">
                <a:solidFill>
                  <a:srgbClr val="10253F"/>
                </a:solidFill>
                <a:latin typeface="Franklin Gothic Medium"/>
                <a:cs typeface="Franklin Gothic Medium"/>
              </a:rPr>
              <a:t>	And, perhaps change the model by creating a new paradigm</a:t>
            </a:r>
            <a:endParaRPr lang="en-US" sz="2000" dirty="0">
              <a:solidFill>
                <a:srgbClr val="10253F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1095765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/>
              <a:t>Exploring Extremes Generates New Technology</a:t>
            </a:r>
          </a:p>
        </p:txBody>
      </p:sp>
      <p:grpSp>
        <p:nvGrpSpPr>
          <p:cNvPr id="86018" name="Group 28"/>
          <p:cNvGrpSpPr>
            <a:grpSpLocks/>
          </p:cNvGrpSpPr>
          <p:nvPr/>
        </p:nvGrpSpPr>
        <p:grpSpPr bwMode="auto">
          <a:xfrm>
            <a:off x="3982641" y="1982391"/>
            <a:ext cx="1178719" cy="4339828"/>
            <a:chOff x="5664200" y="2362200"/>
            <a:chExt cx="1676400" cy="6172200"/>
          </a:xfrm>
        </p:grpSpPr>
        <p:sp>
          <p:nvSpPr>
            <p:cNvPr id="6" name="Up Arrow 5"/>
            <p:cNvSpPr/>
            <p:nvPr/>
          </p:nvSpPr>
          <p:spPr bwMode="auto">
            <a:xfrm>
              <a:off x="5664200" y="2362200"/>
              <a:ext cx="1676400" cy="6172200"/>
            </a:xfrm>
            <a:prstGeom prst="upArrow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0"/>
              <a:headEnd type="none" w="med" len="med"/>
              <a:tailEnd type="none" w="med" len="med"/>
            </a:ln>
            <a:effectLst>
              <a:outerShdw blurRad="381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50800" tIns="50800" rIns="50800" bIns="50800" anchor="ctr"/>
            <a:lstStyle/>
            <a:p>
              <a:pPr marL="160729">
                <a:defRPr/>
              </a:pPr>
              <a:endParaRPr lang="en-US">
                <a:cs typeface="Helvetica Light" charset="0"/>
              </a:endParaRPr>
            </a:p>
          </p:txBody>
        </p:sp>
        <p:sp>
          <p:nvSpPr>
            <p:cNvPr id="86031" name="TextBox 6"/>
            <p:cNvSpPr txBox="1">
              <a:spLocks noChangeArrowheads="1"/>
            </p:cNvSpPr>
            <p:nvPr/>
          </p:nvSpPr>
          <p:spPr bwMode="auto">
            <a:xfrm>
              <a:off x="6197600" y="7696201"/>
              <a:ext cx="791556" cy="56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2000" b="1"/>
                <a:t>4 T</a:t>
              </a:r>
            </a:p>
          </p:txBody>
        </p:sp>
        <p:sp>
          <p:nvSpPr>
            <p:cNvPr id="86032" name="TextBox 7"/>
            <p:cNvSpPr txBox="1">
              <a:spLocks noChangeArrowheads="1"/>
            </p:cNvSpPr>
            <p:nvPr/>
          </p:nvSpPr>
          <p:spPr bwMode="auto">
            <a:xfrm>
              <a:off x="6045200" y="5191779"/>
              <a:ext cx="992180" cy="56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2000" b="1"/>
                <a:t>10 T</a:t>
              </a:r>
            </a:p>
          </p:txBody>
        </p:sp>
        <p:sp>
          <p:nvSpPr>
            <p:cNvPr id="86033" name="TextBox 8"/>
            <p:cNvSpPr txBox="1">
              <a:spLocks noChangeArrowheads="1"/>
            </p:cNvSpPr>
            <p:nvPr/>
          </p:nvSpPr>
          <p:spPr bwMode="auto">
            <a:xfrm>
              <a:off x="6197600" y="6858000"/>
              <a:ext cx="791556" cy="56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2000" b="1"/>
                <a:t>6 T</a:t>
              </a:r>
            </a:p>
          </p:txBody>
        </p:sp>
        <p:sp>
          <p:nvSpPr>
            <p:cNvPr id="86034" name="TextBox 10"/>
            <p:cNvSpPr txBox="1">
              <a:spLocks noChangeArrowheads="1"/>
            </p:cNvSpPr>
            <p:nvPr/>
          </p:nvSpPr>
          <p:spPr bwMode="auto">
            <a:xfrm>
              <a:off x="6197600" y="6029980"/>
              <a:ext cx="791556" cy="56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2000" b="1"/>
                <a:t>8 T</a:t>
              </a:r>
            </a:p>
          </p:txBody>
        </p:sp>
        <p:sp>
          <p:nvSpPr>
            <p:cNvPr id="86035" name="TextBox 11"/>
            <p:cNvSpPr txBox="1">
              <a:spLocks noChangeArrowheads="1"/>
            </p:cNvSpPr>
            <p:nvPr/>
          </p:nvSpPr>
          <p:spPr bwMode="auto">
            <a:xfrm>
              <a:off x="6045200" y="4429780"/>
              <a:ext cx="992180" cy="56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2000" b="1"/>
                <a:t>12 T</a:t>
              </a:r>
            </a:p>
          </p:txBody>
        </p:sp>
        <p:sp>
          <p:nvSpPr>
            <p:cNvPr id="86036" name="TextBox 12"/>
            <p:cNvSpPr txBox="1">
              <a:spLocks noChangeArrowheads="1"/>
            </p:cNvSpPr>
            <p:nvPr/>
          </p:nvSpPr>
          <p:spPr bwMode="auto">
            <a:xfrm>
              <a:off x="6045200" y="3591580"/>
              <a:ext cx="992180" cy="56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2000" b="1"/>
                <a:t>14 T</a:t>
              </a:r>
            </a:p>
          </p:txBody>
        </p:sp>
        <p:sp>
          <p:nvSpPr>
            <p:cNvPr id="86037" name="TextBox 13"/>
            <p:cNvSpPr txBox="1">
              <a:spLocks noChangeArrowheads="1"/>
            </p:cNvSpPr>
            <p:nvPr/>
          </p:nvSpPr>
          <p:spPr bwMode="auto">
            <a:xfrm>
              <a:off x="6045200" y="2753379"/>
              <a:ext cx="992180" cy="56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cs typeface="ＭＳ Ｐゴシック" charset="0"/>
                  <a:sym typeface="Helvetica Light" charset="0"/>
                </a:defRPr>
              </a:lvl1pPr>
              <a:lvl2pPr marL="742950" indent="-28575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2pPr>
              <a:lvl3pPr marL="11430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3pPr>
              <a:lvl4pPr marL="16002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4pPr>
              <a:lvl5pPr marL="2057400" indent="-228600" eaLnBrk="0"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5pPr>
              <a:lvl6pPr marL="25146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6pPr>
              <a:lvl7pPr marL="29718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7pPr>
              <a:lvl8pPr marL="34290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8pPr>
              <a:lvl9pPr marL="3886200" indent="-228600" algn="ctr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ＭＳ Ｐゴシック" charset="0"/>
                  <a:sym typeface="Helvetica Light" charset="0"/>
                </a:defRPr>
              </a:lvl9pPr>
            </a:lstStyle>
            <a:p>
              <a:pPr eaLnBrk="1"/>
              <a:r>
                <a:rPr lang="en-US" sz="2000" b="1"/>
                <a:t>16 T</a:t>
              </a:r>
            </a:p>
          </p:txBody>
        </p:sp>
      </p:grpSp>
      <p:sp>
        <p:nvSpPr>
          <p:cNvPr id="86019" name="TextBox 14"/>
          <p:cNvSpPr txBox="1">
            <a:spLocks noChangeArrowheads="1"/>
          </p:cNvSpPr>
          <p:nvPr/>
        </p:nvSpPr>
        <p:spPr bwMode="auto">
          <a:xfrm>
            <a:off x="3982640" y="1553766"/>
            <a:ext cx="1155760" cy="37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2000" b="1"/>
              <a:t>20 - 25 T</a:t>
            </a:r>
          </a:p>
        </p:txBody>
      </p:sp>
      <p:sp>
        <p:nvSpPr>
          <p:cNvPr id="28" name="U-Turn Arrow 27"/>
          <p:cNvSpPr/>
          <p:nvPr/>
        </p:nvSpPr>
        <p:spPr bwMode="auto">
          <a:xfrm>
            <a:off x="3500438" y="1125141"/>
            <a:ext cx="2303859" cy="1768078"/>
          </a:xfrm>
          <a:prstGeom prst="uturnArrow">
            <a:avLst>
              <a:gd name="adj1" fmla="val 10419"/>
              <a:gd name="adj2" fmla="val 17709"/>
              <a:gd name="adj3" fmla="val 18137"/>
              <a:gd name="adj4" fmla="val 49457"/>
              <a:gd name="adj5" fmla="val 75000"/>
            </a:avLst>
          </a:prstGeom>
          <a:solidFill>
            <a:srgbClr val="008000"/>
          </a:solid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 marL="160729">
              <a:defRPr/>
            </a:pPr>
            <a:endParaRPr lang="en-US">
              <a:cs typeface="Helvetica Light" charset="0"/>
            </a:endParaRPr>
          </a:p>
        </p:txBody>
      </p:sp>
      <p:sp>
        <p:nvSpPr>
          <p:cNvPr id="30" name="Down Arrow 29"/>
          <p:cNvSpPr/>
          <p:nvPr/>
        </p:nvSpPr>
        <p:spPr bwMode="auto">
          <a:xfrm>
            <a:off x="5322094" y="2839641"/>
            <a:ext cx="340445" cy="1714500"/>
          </a:xfrm>
          <a:prstGeom prst="downArrow">
            <a:avLst/>
          </a:prstGeom>
          <a:solidFill>
            <a:srgbClr val="008000"/>
          </a:solid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 marL="160729">
              <a:defRPr/>
            </a:pPr>
            <a:endParaRPr lang="en-US">
              <a:cs typeface="Helvetica Light" charset="0"/>
            </a:endParaRPr>
          </a:p>
        </p:txBody>
      </p:sp>
      <p:sp>
        <p:nvSpPr>
          <p:cNvPr id="31" name="Up Arrow 30"/>
          <p:cNvSpPr/>
          <p:nvPr/>
        </p:nvSpPr>
        <p:spPr bwMode="auto">
          <a:xfrm>
            <a:off x="3446859" y="3321844"/>
            <a:ext cx="340445" cy="2464594"/>
          </a:xfrm>
          <a:prstGeom prst="upArrow">
            <a:avLst/>
          </a:prstGeom>
          <a:solidFill>
            <a:srgbClr val="008000"/>
          </a:solid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 marL="160729">
              <a:defRPr/>
            </a:pPr>
            <a:endParaRPr lang="en-US">
              <a:cs typeface="Helvetica Light" charset="0"/>
            </a:endParaRPr>
          </a:p>
        </p:txBody>
      </p:sp>
      <p:sp>
        <p:nvSpPr>
          <p:cNvPr id="32" name="Right Brace 31"/>
          <p:cNvSpPr/>
          <p:nvPr/>
        </p:nvSpPr>
        <p:spPr bwMode="auto">
          <a:xfrm>
            <a:off x="5161360" y="3911203"/>
            <a:ext cx="162967" cy="2196703"/>
          </a:xfrm>
          <a:prstGeom prst="rightBrace">
            <a:avLst/>
          </a:prstGeom>
          <a:noFill/>
          <a:ln w="25400" cap="flat" cmpd="sng" algn="ctr">
            <a:solidFill>
              <a:srgbClr val="000000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 marL="160729">
              <a:defRPr/>
            </a:pPr>
            <a:endParaRPr lang="en-US">
              <a:cs typeface="Helvetica Light" charset="0"/>
            </a:endParaRPr>
          </a:p>
        </p:txBody>
      </p:sp>
      <p:sp>
        <p:nvSpPr>
          <p:cNvPr id="86024" name="TextBox 32"/>
          <p:cNvSpPr txBox="1">
            <a:spLocks noChangeArrowheads="1"/>
          </p:cNvSpPr>
          <p:nvPr/>
        </p:nvSpPr>
        <p:spPr bwMode="auto">
          <a:xfrm>
            <a:off x="594226" y="1982391"/>
            <a:ext cx="2784411" cy="341919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800" b="1">
                <a:latin typeface="Franklin Gothic Medium"/>
                <a:cs typeface="Franklin Gothic Medium"/>
              </a:rPr>
              <a:t>Goal-Driven Materials R&amp;D</a:t>
            </a:r>
          </a:p>
        </p:txBody>
      </p:sp>
      <p:sp>
        <p:nvSpPr>
          <p:cNvPr id="86025" name="TextBox 34"/>
          <p:cNvSpPr txBox="1">
            <a:spLocks noChangeArrowheads="1"/>
          </p:cNvSpPr>
          <p:nvPr/>
        </p:nvSpPr>
        <p:spPr bwMode="auto">
          <a:xfrm>
            <a:off x="623649" y="2518172"/>
            <a:ext cx="2797936" cy="89591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algn="l" eaLnBrk="1"/>
            <a:r>
              <a:rPr lang="en-US" sz="1800" b="1" dirty="0">
                <a:latin typeface="Franklin Gothic Medium"/>
                <a:cs typeface="Franklin Gothic Medium"/>
              </a:rPr>
              <a:t>Performance Improvement</a:t>
            </a:r>
          </a:p>
          <a:p>
            <a:pPr algn="l" eaLnBrk="1"/>
            <a:r>
              <a:rPr lang="en-US" sz="1800" b="1" dirty="0">
                <a:latin typeface="Franklin Gothic Medium"/>
                <a:cs typeface="Franklin Gothic Medium"/>
              </a:rPr>
              <a:t>	- Operating Margin</a:t>
            </a:r>
          </a:p>
          <a:p>
            <a:pPr algn="l" eaLnBrk="1"/>
            <a:r>
              <a:rPr lang="en-US" sz="1800" b="1" dirty="0">
                <a:latin typeface="Franklin Gothic Medium"/>
                <a:cs typeface="Franklin Gothic Medium"/>
              </a:rPr>
              <a:t>	- Training</a:t>
            </a:r>
          </a:p>
        </p:txBody>
      </p:sp>
      <p:sp>
        <p:nvSpPr>
          <p:cNvPr id="86026" name="TextBox 35"/>
          <p:cNvSpPr txBox="1">
            <a:spLocks noChangeArrowheads="1"/>
          </p:cNvSpPr>
          <p:nvPr/>
        </p:nvSpPr>
        <p:spPr bwMode="auto">
          <a:xfrm>
            <a:off x="1946672" y="1393031"/>
            <a:ext cx="1194507" cy="341919"/>
          </a:xfrm>
          <a:prstGeom prst="rect">
            <a:avLst/>
          </a:prstGeom>
          <a:solidFill>
            <a:srgbClr val="EAB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800" b="1">
                <a:latin typeface="Franklin Gothic Medium"/>
                <a:cs typeface="Franklin Gothic Medium"/>
              </a:rPr>
              <a:t>Undirected</a:t>
            </a:r>
          </a:p>
        </p:txBody>
      </p:sp>
      <p:sp>
        <p:nvSpPr>
          <p:cNvPr id="86027" name="TextBox 36"/>
          <p:cNvSpPr txBox="1">
            <a:spLocks noChangeArrowheads="1"/>
          </p:cNvSpPr>
          <p:nvPr/>
        </p:nvSpPr>
        <p:spPr bwMode="auto">
          <a:xfrm>
            <a:off x="5911453" y="2839641"/>
            <a:ext cx="963399" cy="341919"/>
          </a:xfrm>
          <a:prstGeom prst="rect">
            <a:avLst/>
          </a:prstGeom>
          <a:solidFill>
            <a:srgbClr val="EAB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800" b="1">
                <a:latin typeface="Franklin Gothic Medium"/>
                <a:cs typeface="Franklin Gothic Medium"/>
              </a:rPr>
              <a:t>Directed</a:t>
            </a:r>
          </a:p>
        </p:txBody>
      </p:sp>
      <p:sp>
        <p:nvSpPr>
          <p:cNvPr id="86028" name="TextBox 37"/>
          <p:cNvSpPr txBox="1">
            <a:spLocks noChangeArrowheads="1"/>
          </p:cNvSpPr>
          <p:nvPr/>
        </p:nvSpPr>
        <p:spPr bwMode="auto">
          <a:xfrm>
            <a:off x="5467201" y="4768454"/>
            <a:ext cx="2079089" cy="618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800" b="1" dirty="0">
                <a:latin typeface="Franklin Gothic Medium"/>
                <a:cs typeface="Franklin Gothic Medium"/>
              </a:rPr>
              <a:t>Application-specific</a:t>
            </a:r>
          </a:p>
          <a:p>
            <a:pPr eaLnBrk="1"/>
            <a:r>
              <a:rPr lang="en-US" sz="1800" b="1" dirty="0">
                <a:latin typeface="Franklin Gothic Medium"/>
                <a:cs typeface="Franklin Gothic Medium"/>
              </a:rPr>
              <a:t>optimization</a:t>
            </a:r>
          </a:p>
        </p:txBody>
      </p:sp>
      <p:sp>
        <p:nvSpPr>
          <p:cNvPr id="86029" name="TextBox 39"/>
          <p:cNvSpPr txBox="1">
            <a:spLocks noChangeArrowheads="1"/>
          </p:cNvSpPr>
          <p:nvPr/>
        </p:nvSpPr>
        <p:spPr bwMode="auto">
          <a:xfrm>
            <a:off x="6022467" y="1673497"/>
            <a:ext cx="3066539" cy="89591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algn="l" eaLnBrk="1"/>
            <a:r>
              <a:rPr lang="en-US" sz="1800" b="1" dirty="0">
                <a:latin typeface="Franklin Gothic Medium"/>
                <a:cs typeface="Franklin Gothic Medium"/>
              </a:rPr>
              <a:t>New tools</a:t>
            </a:r>
          </a:p>
          <a:p>
            <a:pPr algn="l" eaLnBrk="1"/>
            <a:r>
              <a:rPr lang="en-US" sz="1800" b="1" dirty="0">
                <a:latin typeface="Franklin Gothic Medium"/>
                <a:cs typeface="Franklin Gothic Medium"/>
              </a:rPr>
              <a:t>New Applications</a:t>
            </a:r>
          </a:p>
          <a:p>
            <a:pPr algn="l" eaLnBrk="1"/>
            <a:r>
              <a:rPr lang="en-US" sz="1800" b="1" dirty="0">
                <a:latin typeface="Franklin Gothic Medium"/>
                <a:cs typeface="Franklin Gothic Medium"/>
              </a:rPr>
              <a:t>Broad understanding of limits</a:t>
            </a:r>
          </a:p>
        </p:txBody>
      </p:sp>
    </p:spTree>
    <p:extLst>
      <p:ext uri="{BB962C8B-B14F-4D97-AF65-F5344CB8AC3E}">
        <p14:creationId xmlns:p14="http://schemas.microsoft.com/office/powerpoint/2010/main" val="3096927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400" b="1" dirty="0" smtClean="0"/>
              <a:t>R&amp;D Plan </a:t>
            </a:r>
            <a:r>
              <a:rPr lang="en-US" sz="4400" dirty="0" smtClean="0"/>
              <a:t>Summary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888583"/>
            <a:ext cx="9568352" cy="4946953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Wingdings" charset="2"/>
              <a:buChar char="§"/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An </a:t>
            </a:r>
            <a:r>
              <a:rPr lang="en-US" dirty="0">
                <a:latin typeface="Franklin Gothic Medium"/>
                <a:cs typeface="Franklin Gothic Medium"/>
              </a:rPr>
              <a:t>aggressive 2-year plan to demonstrate the CCT </a:t>
            </a:r>
            <a:r>
              <a:rPr lang="en-US" dirty="0" smtClean="0">
                <a:latin typeface="Franklin Gothic Medium"/>
                <a:cs typeface="Franklin Gothic Medium"/>
              </a:rPr>
              <a:t>concept</a:t>
            </a:r>
          </a:p>
          <a:p>
            <a:pPr marL="573028" lvl="2" indent="-342900">
              <a:spcBef>
                <a:spcPts val="600"/>
              </a:spcBef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16 </a:t>
            </a:r>
            <a:r>
              <a:rPr lang="en-US" dirty="0">
                <a:latin typeface="Franklin Gothic Medium"/>
                <a:cs typeface="Franklin Gothic Medium"/>
              </a:rPr>
              <a:t>T Nb</a:t>
            </a:r>
            <a:r>
              <a:rPr lang="en-US" baseline="-25000" dirty="0">
                <a:latin typeface="Franklin Gothic Medium"/>
                <a:cs typeface="Franklin Gothic Medium"/>
              </a:rPr>
              <a:t>3</a:t>
            </a:r>
            <a:r>
              <a:rPr lang="en-US" dirty="0">
                <a:latin typeface="Franklin Gothic Medium"/>
                <a:cs typeface="Franklin Gothic Medium"/>
              </a:rPr>
              <a:t>Sn, 90 mm clear bore </a:t>
            </a:r>
            <a:endParaRPr lang="en-US" dirty="0" smtClean="0">
              <a:latin typeface="Franklin Gothic Medium"/>
              <a:cs typeface="Franklin Gothic Medium"/>
            </a:endParaRPr>
          </a:p>
          <a:p>
            <a:pPr marL="573028" lvl="2" indent="-342900">
              <a:spcBef>
                <a:spcPts val="600"/>
              </a:spcBef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HTS </a:t>
            </a:r>
            <a:r>
              <a:rPr lang="en-US" dirty="0">
                <a:latin typeface="Franklin Gothic Medium"/>
                <a:cs typeface="Franklin Gothic Medium"/>
              </a:rPr>
              <a:t>insert to take it to 18 – 19 </a:t>
            </a:r>
            <a:r>
              <a:rPr lang="en-US" dirty="0" smtClean="0">
                <a:latin typeface="Franklin Gothic Medium"/>
                <a:cs typeface="Franklin Gothic Medium"/>
              </a:rPr>
              <a:t>T</a:t>
            </a:r>
          </a:p>
          <a:p>
            <a:pPr marL="342900" lvl="1" indent="-342900">
              <a:spcBef>
                <a:spcPts val="600"/>
              </a:spcBef>
              <a:buFont typeface="Wingdings" charset="2"/>
              <a:buChar char="§"/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Next </a:t>
            </a:r>
            <a:r>
              <a:rPr lang="en-US" dirty="0">
                <a:latin typeface="Franklin Gothic Medium"/>
                <a:cs typeface="Franklin Gothic Medium"/>
              </a:rPr>
              <a:t>iteration of </a:t>
            </a:r>
            <a:r>
              <a:rPr lang="en-US" dirty="0" smtClean="0">
                <a:latin typeface="Franklin Gothic Medium"/>
                <a:cs typeface="Franklin Gothic Medium"/>
              </a:rPr>
              <a:t>HD</a:t>
            </a:r>
          </a:p>
          <a:p>
            <a:pPr marL="573028" lvl="2" indent="-342900">
              <a:spcBef>
                <a:spcPts val="600"/>
              </a:spcBef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Utilize </a:t>
            </a:r>
            <a:r>
              <a:rPr lang="en-US" dirty="0">
                <a:latin typeface="Franklin Gothic Medium"/>
                <a:cs typeface="Franklin Gothic Medium"/>
              </a:rPr>
              <a:t>LARP </a:t>
            </a:r>
            <a:r>
              <a:rPr lang="en-US" dirty="0" smtClean="0">
                <a:latin typeface="Franklin Gothic Medium"/>
                <a:cs typeface="Franklin Gothic Medium"/>
              </a:rPr>
              <a:t>experience</a:t>
            </a:r>
          </a:p>
          <a:p>
            <a:pPr marL="573028" lvl="2" indent="-342900">
              <a:spcBef>
                <a:spcPts val="600"/>
              </a:spcBef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We </a:t>
            </a:r>
            <a:r>
              <a:rPr lang="en-US" dirty="0">
                <a:latin typeface="Franklin Gothic Medium"/>
                <a:cs typeface="Franklin Gothic Medium"/>
              </a:rPr>
              <a:t>have a clear idea of what we want to </a:t>
            </a:r>
            <a:r>
              <a:rPr lang="en-US" dirty="0" smtClean="0">
                <a:latin typeface="Franklin Gothic Medium"/>
                <a:cs typeface="Franklin Gothic Medium"/>
              </a:rPr>
              <a:t>do</a:t>
            </a:r>
          </a:p>
          <a:p>
            <a:pPr marL="573028" lvl="2" indent="-342900">
              <a:spcBef>
                <a:spcPts val="600"/>
              </a:spcBef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A </a:t>
            </a:r>
            <a:r>
              <a:rPr lang="en-US" dirty="0">
                <a:latin typeface="Franklin Gothic Medium"/>
                <a:cs typeface="Franklin Gothic Medium"/>
              </a:rPr>
              <a:t>significant step to understanding and conquering </a:t>
            </a:r>
            <a:r>
              <a:rPr lang="en-US" dirty="0" smtClean="0">
                <a:latin typeface="Franklin Gothic Medium"/>
                <a:cs typeface="Franklin Gothic Medium"/>
              </a:rPr>
              <a:t>training in a design that</a:t>
            </a:r>
          </a:p>
          <a:p>
            <a:pPr marL="230128" lvl="2" indent="0">
              <a:spcBef>
                <a:spcPts val="600"/>
              </a:spcBef>
              <a:buNone/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	     could be used for FCC</a:t>
            </a:r>
            <a:endParaRPr lang="en-US" dirty="0" smtClean="0">
              <a:latin typeface="Franklin Gothic Medium"/>
              <a:cs typeface="Franklin Gothic Medium"/>
            </a:endParaRPr>
          </a:p>
          <a:p>
            <a:pPr marL="288937" lvl="1" indent="-342900">
              <a:spcBef>
                <a:spcPts val="600"/>
              </a:spcBef>
              <a:buFont typeface="Wingdings" charset="2"/>
              <a:buChar char="§"/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A </a:t>
            </a:r>
            <a:r>
              <a:rPr lang="en-US" dirty="0">
                <a:latin typeface="Franklin Gothic Medium"/>
                <a:cs typeface="Franklin Gothic Medium"/>
              </a:rPr>
              <a:t>modest sub-scale program to support technology </a:t>
            </a:r>
            <a:r>
              <a:rPr lang="en-US" dirty="0" smtClean="0">
                <a:latin typeface="Franklin Gothic Medium"/>
                <a:cs typeface="Franklin Gothic Medium"/>
              </a:rPr>
              <a:t>development</a:t>
            </a:r>
            <a:endParaRPr lang="en-US" dirty="0" smtClean="0">
              <a:latin typeface="Franklin Gothic Medium"/>
              <a:cs typeface="Franklin Gothic Medium"/>
            </a:endParaRPr>
          </a:p>
          <a:p>
            <a:pPr marL="288937" lvl="1" indent="-342900">
              <a:spcBef>
                <a:spcPts val="600"/>
              </a:spcBef>
              <a:buFont typeface="Wingdings" charset="2"/>
              <a:buChar char="§"/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Highly </a:t>
            </a:r>
            <a:r>
              <a:rPr lang="en-US" dirty="0">
                <a:latin typeface="Franklin Gothic Medium"/>
                <a:cs typeface="Franklin Gothic Medium"/>
              </a:rPr>
              <a:t>leveraged materials R&amp;D to support the </a:t>
            </a:r>
            <a:r>
              <a:rPr lang="en-US" dirty="0" smtClean="0">
                <a:latin typeface="Franklin Gothic Medium"/>
                <a:cs typeface="Franklin Gothic Medium"/>
              </a:rPr>
              <a:t>program</a:t>
            </a:r>
          </a:p>
          <a:p>
            <a:pPr marL="288937" lvl="1" indent="-342900">
              <a:spcBef>
                <a:spcPts val="600"/>
              </a:spcBef>
              <a:buFont typeface="Wingdings" charset="2"/>
              <a:buChar char="§"/>
              <a:defRPr/>
            </a:pPr>
            <a:r>
              <a:rPr lang="en-US" dirty="0" smtClean="0">
                <a:latin typeface="Franklin Gothic Medium"/>
                <a:cs typeface="Franklin Gothic Medium"/>
              </a:rPr>
              <a:t>Strong collaborative partnerships</a:t>
            </a:r>
          </a:p>
          <a:p>
            <a:pPr>
              <a:spcBef>
                <a:spcPts val="600"/>
              </a:spcBef>
              <a:defRPr/>
            </a:pPr>
            <a:endParaRPr lang="en-US" dirty="0">
              <a:latin typeface="Franklin Gothic Medium"/>
              <a:cs typeface="Franklin Gothic Medium"/>
            </a:endParaRPr>
          </a:p>
          <a:p>
            <a:pPr marL="288937" lvl="1" indent="-342900">
              <a:spcBef>
                <a:spcPts val="600"/>
              </a:spcBef>
              <a:defRPr/>
            </a:pPr>
            <a:endParaRPr lang="en-US" dirty="0">
              <a:latin typeface="Franklin Gothic Medium"/>
              <a:cs typeface="Franklin Gothic Medium"/>
            </a:endParaRPr>
          </a:p>
          <a:p>
            <a:pPr marL="342900" indent="-342900">
              <a:buFont typeface="Arial"/>
              <a:buChar char="•"/>
            </a:pPr>
            <a:endParaRPr lang="en-US" dirty="0">
              <a:latin typeface="Franklin Gothic Medium"/>
              <a:cs typeface="Franklin Gothic Medium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8045" y="642573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  <a:cs typeface="Franklin Gothic Medium"/>
              </a:rPr>
              <a:t>High Energy Physics</a:t>
            </a:r>
            <a:endParaRPr lang="en-US" dirty="0">
              <a:solidFill>
                <a:srgbClr val="FFFFFF"/>
              </a:solidFill>
              <a:latin typeface="+mj-lt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91652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142"/>
            <a:ext cx="9144000" cy="1143000"/>
          </a:xfrm>
        </p:spPr>
        <p:txBody>
          <a:bodyPr/>
          <a:lstStyle/>
          <a:p>
            <a:r>
              <a:rPr lang="en-US" sz="2400" dirty="0">
                <a:solidFill>
                  <a:srgbClr val="FFFFFF"/>
                </a:solidFill>
              </a:rPr>
              <a:t>The Superconducting Magnet Program aims at innovative, cost effective magnets for present and future colliders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8478"/>
            <a:ext cx="8229600" cy="4896844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charset="2"/>
              <a:buChar char="§"/>
            </a:pPr>
            <a:r>
              <a:rPr lang="en-US" dirty="0">
                <a:latin typeface="Franklin Gothic Medium"/>
                <a:cs typeface="Franklin Gothic Medium"/>
              </a:rPr>
              <a:t>Program elements</a:t>
            </a:r>
          </a:p>
          <a:p>
            <a:pPr marL="573028" lvl="2" indent="-342900">
              <a:lnSpc>
                <a:spcPct val="150000"/>
              </a:lnSpc>
              <a:buFont typeface="Courier New"/>
              <a:buChar char="o"/>
            </a:pPr>
            <a:r>
              <a:rPr lang="en-US" dirty="0">
                <a:latin typeface="Franklin Gothic Medium"/>
                <a:cs typeface="Franklin Gothic Medium"/>
              </a:rPr>
              <a:t>LARP activities</a:t>
            </a:r>
          </a:p>
          <a:p>
            <a:pPr marL="573028" lvl="2" indent="-342900">
              <a:lnSpc>
                <a:spcPct val="150000"/>
              </a:lnSpc>
              <a:buFont typeface="Courier New"/>
              <a:buChar char="o"/>
            </a:pPr>
            <a:r>
              <a:rPr lang="en-US" dirty="0" smtClean="0">
                <a:latin typeface="Franklin Gothic Medium"/>
                <a:cs typeface="Franklin Gothic Medium"/>
              </a:rPr>
              <a:t>Long-term R&amp;D program</a:t>
            </a:r>
            <a:r>
              <a:rPr lang="en-US" dirty="0">
                <a:latin typeface="Franklin Gothic Medium"/>
                <a:cs typeface="Franklin Gothic Medium"/>
              </a:rPr>
              <a:t>:</a:t>
            </a:r>
          </a:p>
          <a:p>
            <a:pPr marL="1145967" lvl="4" indent="-342900">
              <a:lnSpc>
                <a:spcPct val="150000"/>
              </a:lnSpc>
            </a:pPr>
            <a:r>
              <a:rPr lang="en-US" dirty="0">
                <a:latin typeface="Franklin Gothic Medium"/>
                <a:cs typeface="Franklin Gothic Medium"/>
              </a:rPr>
              <a:t>Canted cosine theta magnets</a:t>
            </a:r>
          </a:p>
          <a:p>
            <a:pPr marL="1145967" lvl="4" indent="-342900">
              <a:lnSpc>
                <a:spcPct val="150000"/>
              </a:lnSpc>
            </a:pPr>
            <a:r>
              <a:rPr lang="en-US" dirty="0">
                <a:latin typeface="Franklin Gothic Medium"/>
                <a:cs typeface="Franklin Gothic Medium"/>
              </a:rPr>
              <a:t>HD block magnets</a:t>
            </a:r>
          </a:p>
          <a:p>
            <a:pPr marL="342900" lvl="1" indent="-342900">
              <a:lnSpc>
                <a:spcPct val="150000"/>
              </a:lnSpc>
              <a:buFont typeface="Arial"/>
              <a:buChar char="•"/>
            </a:pPr>
            <a:r>
              <a:rPr lang="en-US" dirty="0">
                <a:latin typeface="Franklin Gothic Medium"/>
                <a:cs typeface="Franklin Gothic Medium"/>
              </a:rPr>
              <a:t>Program resources</a:t>
            </a:r>
          </a:p>
          <a:p>
            <a:pPr marL="626991" lvl="2" indent="-342900">
              <a:lnSpc>
                <a:spcPct val="150000"/>
              </a:lnSpc>
              <a:buFont typeface="Courier New"/>
              <a:buChar char="o"/>
            </a:pPr>
            <a:r>
              <a:rPr lang="en-US" dirty="0">
                <a:latin typeface="Franklin Gothic Medium"/>
                <a:cs typeface="Franklin Gothic Medium"/>
              </a:rPr>
              <a:t>Top notch staff</a:t>
            </a:r>
          </a:p>
          <a:p>
            <a:pPr marL="626991" lvl="2" indent="-342900">
              <a:lnSpc>
                <a:spcPct val="150000"/>
              </a:lnSpc>
              <a:buFont typeface="Courier New"/>
              <a:buChar char="o"/>
            </a:pPr>
            <a:r>
              <a:rPr lang="en-US">
                <a:latin typeface="Franklin Gothic Medium"/>
                <a:cs typeface="Franklin Gothic Medium"/>
              </a:rPr>
              <a:t>Test </a:t>
            </a:r>
            <a:r>
              <a:rPr lang="en-US" smtClean="0">
                <a:latin typeface="Franklin Gothic Medium"/>
                <a:cs typeface="Franklin Gothic Medium"/>
              </a:rPr>
              <a:t>facility</a:t>
            </a:r>
            <a:endParaRPr lang="en-US" dirty="0">
              <a:latin typeface="Franklin Gothic Medium"/>
              <a:cs typeface="Franklin Gothic Medium"/>
            </a:endParaRPr>
          </a:p>
        </p:txBody>
      </p: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6374598" y="3021176"/>
            <a:ext cx="2504339" cy="2548042"/>
            <a:chOff x="3568700" y="960437"/>
            <a:chExt cx="2908300" cy="2899498"/>
          </a:xfrm>
        </p:grpSpPr>
        <p:pic>
          <p:nvPicPr>
            <p:cNvPr id="6" name="Picture 4" descr="10044 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"/>
            <a:stretch>
              <a:fillRect/>
            </a:stretch>
          </p:blipFill>
          <p:spPr bwMode="auto">
            <a:xfrm>
              <a:off x="5245980" y="2008903"/>
              <a:ext cx="993837" cy="906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4"/>
            <p:cNvSpPr txBox="1">
              <a:spLocks noChangeArrowheads="1"/>
            </p:cNvSpPr>
            <p:nvPr/>
          </p:nvSpPr>
          <p:spPr bwMode="auto">
            <a:xfrm>
              <a:off x="3568700" y="2914317"/>
              <a:ext cx="2908300" cy="945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400" dirty="0">
                  <a:solidFill>
                    <a:srgbClr val="1F497D"/>
                  </a:solidFill>
                  <a:latin typeface="Franklin Gothic Medium"/>
                  <a:cs typeface="Franklin Gothic Medium"/>
                </a:rPr>
                <a:t>Superconducting Magnets</a:t>
              </a:r>
            </a:p>
          </p:txBody>
        </p:sp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4140" y="960437"/>
              <a:ext cx="1684967" cy="2006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Picture 2" descr="C:\Users\caspi\Desktop\Magnets\High-Fields\HighField-2013\CCT1\15milRib\CCT-slanted-cyl-octrta-3-22-13\layers-ribs-mp-vtk\lay12Ri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0" t="4971" r="8382" b="21481"/>
          <a:stretch>
            <a:fillRect/>
          </a:stretch>
        </p:blipFill>
        <p:spPr bwMode="auto">
          <a:xfrm>
            <a:off x="5830455" y="1130072"/>
            <a:ext cx="2856345" cy="162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404641"/>
              </p:ext>
            </p:extLst>
          </p:nvPr>
        </p:nvGraphicFramePr>
        <p:xfrm>
          <a:off x="4186313" y="4283523"/>
          <a:ext cx="2273828" cy="20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hoto Editor Photo" r:id="rId6" imgW="7314286" imgH="6942857" progId="MSPhotoEd.3">
                  <p:embed/>
                </p:oleObj>
              </mc:Choice>
              <mc:Fallback>
                <p:oleObj name="Photo Editor Photo" r:id="rId6" imgW="7314286" imgH="694285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6313" y="4283523"/>
                        <a:ext cx="2273828" cy="200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1812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1427" y="1"/>
            <a:ext cx="9602415" cy="85576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/>
              <a:t>Outcomes are . . .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14" y="2152046"/>
            <a:ext cx="9144000" cy="2591592"/>
          </a:xfrm>
          <a:prstGeom prst="rect">
            <a:avLst/>
          </a:prstGeom>
          <a:solidFill>
            <a:srgbClr val="1F497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422"/>
              </a:spcBef>
              <a:defRPr/>
            </a:pPr>
            <a:endParaRPr lang="en-US" sz="2000" b="1" dirty="0">
              <a:solidFill>
                <a:schemeClr val="bg1"/>
              </a:solidFill>
              <a:latin typeface="Franklin Gothic Medium"/>
              <a:cs typeface="Franklin Gothic Medium"/>
            </a:endParaRPr>
          </a:p>
          <a:p>
            <a:pPr>
              <a:lnSpc>
                <a:spcPct val="110000"/>
              </a:lnSpc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 New </a:t>
            </a: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record dipole fields</a:t>
            </a:r>
          </a:p>
          <a:p>
            <a:pPr>
              <a:lnSpc>
                <a:spcPct val="110000"/>
              </a:lnSpc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 A </a:t>
            </a: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discontinuity in superconducting magnet technology</a:t>
            </a:r>
          </a:p>
          <a:p>
            <a:pPr>
              <a:lnSpc>
                <a:spcPct val="110000"/>
              </a:lnSpc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 A </a:t>
            </a: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platform that can be used to design and build magnets for a variety </a:t>
            </a: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of</a:t>
            </a:r>
          </a:p>
          <a:p>
            <a:pPr>
              <a:lnSpc>
                <a:spcPct val="110000"/>
              </a:lnSpc>
              <a:spcBef>
                <a:spcPts val="422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applications with optimal field, coil configuration and bore size</a:t>
            </a:r>
          </a:p>
          <a:p>
            <a:pPr>
              <a:lnSpc>
                <a:spcPct val="110000"/>
              </a:lnSpc>
              <a:spcBef>
                <a:spcPts val="422"/>
              </a:spcBef>
              <a:buFont typeface="Wingdings" charset="2"/>
              <a:buChar char="§"/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Franklin Gothic Medium"/>
                <a:cs typeface="Franklin Gothic Medium"/>
              </a:rPr>
              <a:t> Significant </a:t>
            </a:r>
            <a:r>
              <a:rPr lang="en-US" sz="2000" b="1" dirty="0">
                <a:solidFill>
                  <a:schemeClr val="bg1"/>
                </a:solidFill>
                <a:latin typeface="Franklin Gothic Medium"/>
                <a:cs typeface="Franklin Gothic Medium"/>
              </a:rPr>
              <a:t>increase in performance/cost ratio</a:t>
            </a:r>
          </a:p>
        </p:txBody>
      </p:sp>
    </p:spTree>
    <p:extLst>
      <p:ext uri="{BB962C8B-B14F-4D97-AF65-F5344CB8AC3E}">
        <p14:creationId xmlns:p14="http://schemas.microsoft.com/office/powerpoint/2010/main" val="1750871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77095" y="1221500"/>
            <a:ext cx="8763000" cy="121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FontTx/>
              <a:buChar char="•"/>
            </a:pPr>
            <a:r>
              <a:rPr lang="en-US" altLang="en-US" sz="2200" b="1" i="1" dirty="0">
                <a:solidFill>
                  <a:srgbClr val="003399"/>
                </a:solidFill>
              </a:rPr>
              <a:t> </a:t>
            </a:r>
            <a:r>
              <a:rPr lang="en-US" altLang="en-US" sz="2000" b="1" i="1" dirty="0" smtClean="0">
                <a:solidFill>
                  <a:srgbClr val="003399"/>
                </a:solidFill>
              </a:rPr>
              <a:t>Three coil </a:t>
            </a:r>
            <a:r>
              <a:rPr lang="en-US" altLang="en-US" sz="2000" b="1" i="1" dirty="0">
                <a:solidFill>
                  <a:srgbClr val="003399"/>
                </a:solidFill>
              </a:rPr>
              <a:t>configurations </a:t>
            </a:r>
            <a:r>
              <a:rPr lang="en-US" altLang="en-US" sz="2000" b="1" i="1" dirty="0" smtClean="0">
                <a:solidFill>
                  <a:srgbClr val="003399"/>
                </a:solidFill>
              </a:rPr>
              <a:t>explored, </a:t>
            </a:r>
            <a:r>
              <a:rPr lang="en-US" altLang="en-US" sz="2000" b="1" i="1" dirty="0">
                <a:solidFill>
                  <a:srgbClr val="003399"/>
                </a:solidFill>
              </a:rPr>
              <a:t>each has </a:t>
            </a:r>
            <a:r>
              <a:rPr lang="en-US" altLang="en-US" sz="2000" b="1" i="1" dirty="0" smtClean="0">
                <a:solidFill>
                  <a:srgbClr val="003399"/>
                </a:solidFill>
              </a:rPr>
              <a:t>potential </a:t>
            </a:r>
            <a:r>
              <a:rPr lang="en-US" altLang="en-US" sz="2000" b="1" i="1" dirty="0">
                <a:solidFill>
                  <a:srgbClr val="003399"/>
                </a:solidFill>
              </a:rPr>
              <a:t>advantages</a:t>
            </a:r>
          </a:p>
          <a:p>
            <a:pPr>
              <a:lnSpc>
                <a:spcPct val="115000"/>
              </a:lnSpc>
              <a:buFontTx/>
              <a:buChar char="•"/>
            </a:pPr>
            <a:r>
              <a:rPr lang="en-US" altLang="en-US" sz="2000" b="1" i="1" dirty="0">
                <a:solidFill>
                  <a:srgbClr val="003399"/>
                </a:solidFill>
              </a:rPr>
              <a:t> R</a:t>
            </a:r>
            <a:r>
              <a:rPr lang="en-US" altLang="en-US" sz="2000" b="1" i="1" dirty="0" smtClean="0">
                <a:solidFill>
                  <a:srgbClr val="003399"/>
                </a:solidFill>
              </a:rPr>
              <a:t>ealistic evaluation requires model fabrication </a:t>
            </a:r>
            <a:r>
              <a:rPr lang="en-US" altLang="en-US" sz="2000" b="1" i="1" dirty="0">
                <a:solidFill>
                  <a:srgbClr val="003399"/>
                </a:solidFill>
              </a:rPr>
              <a:t>and </a:t>
            </a:r>
            <a:r>
              <a:rPr lang="en-US" altLang="en-US" sz="2000" b="1" i="1" dirty="0" smtClean="0">
                <a:solidFill>
                  <a:srgbClr val="003399"/>
                </a:solidFill>
              </a:rPr>
              <a:t>test at high field</a:t>
            </a:r>
          </a:p>
          <a:p>
            <a:pPr>
              <a:lnSpc>
                <a:spcPct val="115000"/>
              </a:lnSpc>
              <a:buFontTx/>
              <a:buChar char="•"/>
            </a:pPr>
            <a:endParaRPr lang="en-US" altLang="en-US" sz="2200" b="1" i="1" dirty="0" smtClean="0">
              <a:solidFill>
                <a:srgbClr val="003399"/>
              </a:solidFill>
            </a:endParaRPr>
          </a:p>
        </p:txBody>
      </p: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152400" y="2438400"/>
            <a:ext cx="8840788" cy="3810000"/>
            <a:chOff x="96" y="1488"/>
            <a:chExt cx="5569" cy="2400"/>
          </a:xfrm>
        </p:grpSpPr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96" y="1488"/>
              <a:ext cx="5568" cy="2400"/>
            </a:xfrm>
            <a:prstGeom prst="rect">
              <a:avLst/>
            </a:prstGeom>
            <a:solidFill>
              <a:srgbClr val="0033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788" y="1532"/>
              <a:ext cx="5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u="sng">
                  <a:solidFill>
                    <a:schemeClr val="bg1"/>
                  </a:solidFill>
                </a:rPr>
                <a:t>Cos </a:t>
              </a:r>
              <a:r>
                <a:rPr lang="en-US" altLang="en-US" u="sng">
                  <a:solidFill>
                    <a:schemeClr val="bg1"/>
                  </a:solidFill>
                  <a:latin typeface="Symbol" pitchFamily="18" charset="2"/>
                </a:rPr>
                <a:t>q</a:t>
              </a:r>
              <a:endParaRPr lang="en-US" altLang="en-US">
                <a:solidFill>
                  <a:schemeClr val="bg1"/>
                </a:solidFill>
                <a:latin typeface="Symbol" pitchFamily="18" charset="2"/>
              </a:endParaRP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2277" y="1536"/>
              <a:ext cx="12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u="sng" dirty="0">
                  <a:solidFill>
                    <a:schemeClr val="bg1"/>
                  </a:solidFill>
                </a:rPr>
                <a:t>Common Coil</a:t>
              </a:r>
              <a:endParaRPr lang="en-US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4388" y="1536"/>
              <a:ext cx="5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u="sng">
                  <a:solidFill>
                    <a:schemeClr val="bg1"/>
                  </a:solidFill>
                </a:rPr>
                <a:t>Block</a:t>
              </a:r>
              <a:endParaRPr lang="en-US" altLang="en-US" sz="2800">
                <a:solidFill>
                  <a:schemeClr val="bg1"/>
                </a:solidFill>
              </a:endParaRPr>
            </a:p>
          </p:txBody>
        </p:sp>
        <p:pic>
          <p:nvPicPr>
            <p:cNvPr id="22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3" y="1836"/>
              <a:ext cx="1962" cy="18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23" name="Object 11"/>
            <p:cNvGraphicFramePr>
              <a:graphicFrameLocks noChangeAspect="1"/>
            </p:cNvGraphicFramePr>
            <p:nvPr/>
          </p:nvGraphicFramePr>
          <p:xfrm>
            <a:off x="1948" y="1790"/>
            <a:ext cx="1906" cy="18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693" name="Photo Editor Photo" r:id="rId5" imgW="5571429" imgH="5571429" progId="MSPhotoEd.3">
                    <p:embed/>
                  </p:oleObj>
                </mc:Choice>
                <mc:Fallback>
                  <p:oleObj name="Photo Editor Photo" r:id="rId5" imgW="5571429" imgH="5571429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48" y="1790"/>
                          <a:ext cx="1906" cy="18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7" name="Picture 1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" y="1925"/>
              <a:ext cx="1620" cy="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1399983" y="5756981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D20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5755105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RD3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00601" y="5755105"/>
            <a:ext cx="194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HD1, HD2, HD3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546"/>
            <a:ext cx="9144000" cy="855765"/>
          </a:xfrm>
        </p:spPr>
        <p:txBody>
          <a:bodyPr/>
          <a:lstStyle/>
          <a:p>
            <a:r>
              <a:rPr lang="en-US" dirty="0" smtClean="0"/>
              <a:t>High Field (&gt;13 T) Dipoles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907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ld1_2d_cross-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8" t="3200" r="15688" b="3793"/>
          <a:stretch>
            <a:fillRect/>
          </a:stretch>
        </p:blipFill>
        <p:spPr bwMode="auto">
          <a:xfrm>
            <a:off x="6245225" y="1050925"/>
            <a:ext cx="25146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cd1_top1a_xsect1-w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2" t="6023" r="21451" b="19963"/>
          <a:stretch>
            <a:fillRect/>
          </a:stretch>
        </p:blipFill>
        <p:spPr bwMode="auto">
          <a:xfrm>
            <a:off x="6208713" y="3641725"/>
            <a:ext cx="2582862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569913" y="1099731"/>
            <a:ext cx="5334000" cy="409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dirty="0"/>
              <a:t>No facility is available to support </a:t>
            </a:r>
            <a:r>
              <a:rPr lang="en-US" sz="2000" dirty="0">
                <a:solidFill>
                  <a:srgbClr val="000099"/>
                </a:solidFill>
              </a:rPr>
              <a:t>testing of cables and inserts in high transverse field and under load</a:t>
            </a:r>
            <a:r>
              <a:rPr lang="en-US" sz="2000" dirty="0"/>
              <a:t> </a:t>
            </a:r>
          </a:p>
          <a:p>
            <a:pPr algn="l"/>
            <a:endParaRPr lang="en-US" sz="800" dirty="0"/>
          </a:p>
          <a:p>
            <a:pPr algn="l"/>
            <a:r>
              <a:rPr lang="en-US" sz="2000" dirty="0"/>
              <a:t>The </a:t>
            </a:r>
            <a:r>
              <a:rPr lang="en-US" sz="2000" dirty="0">
                <a:solidFill>
                  <a:srgbClr val="000099"/>
                </a:solidFill>
              </a:rPr>
              <a:t>background field dipole is the critical component of such a facility</a:t>
            </a:r>
            <a:r>
              <a:rPr lang="en-US" sz="2000" dirty="0"/>
              <a:t>. LBNL expertise can be applied to design and fabricate this magnet</a:t>
            </a:r>
          </a:p>
          <a:p>
            <a:pPr algn="l"/>
            <a:endParaRPr lang="en-US" sz="800" dirty="0"/>
          </a:p>
          <a:p>
            <a:pPr algn="l"/>
            <a:r>
              <a:rPr lang="en-US" sz="2000" dirty="0"/>
              <a:t>Two alternative </a:t>
            </a:r>
            <a:r>
              <a:rPr lang="en-US" sz="2000" dirty="0">
                <a:solidFill>
                  <a:srgbClr val="000099"/>
                </a:solidFill>
              </a:rPr>
              <a:t>options </a:t>
            </a:r>
            <a:r>
              <a:rPr lang="en-US" sz="2000" dirty="0" smtClean="0">
                <a:solidFill>
                  <a:srgbClr val="000099"/>
                </a:solidFill>
              </a:rPr>
              <a:t>were </a:t>
            </a:r>
            <a:r>
              <a:rPr lang="en-US" sz="2000" dirty="0">
                <a:solidFill>
                  <a:srgbClr val="000099"/>
                </a:solidFill>
              </a:rPr>
              <a:t>considered</a:t>
            </a:r>
            <a:r>
              <a:rPr lang="en-US" sz="2000" dirty="0"/>
              <a:t>, using either block-coils (large-aperture version of HD2) or a </a:t>
            </a:r>
            <a:r>
              <a:rPr lang="en-US" sz="2000" dirty="0" err="1"/>
              <a:t>cos</a:t>
            </a:r>
            <a:r>
              <a:rPr lang="en-US" sz="2000" dirty="0" err="1">
                <a:latin typeface="Symbol" charset="0"/>
              </a:rPr>
              <a:t>q</a:t>
            </a:r>
            <a:r>
              <a:rPr lang="en-US" sz="2000" dirty="0"/>
              <a:t> design</a:t>
            </a:r>
          </a:p>
          <a:p>
            <a:pPr algn="l"/>
            <a:endParaRPr lang="en-US" sz="800" dirty="0"/>
          </a:p>
          <a:p>
            <a:pPr algn="l"/>
            <a:r>
              <a:rPr lang="en-US" sz="2000" dirty="0"/>
              <a:t>A bore size of 150x100 mm is </a:t>
            </a:r>
            <a:r>
              <a:rPr lang="en-US" sz="2000" dirty="0">
                <a:solidFill>
                  <a:srgbClr val="000099"/>
                </a:solidFill>
              </a:rPr>
              <a:t>suitable for testing of ITER cables</a:t>
            </a:r>
          </a:p>
          <a:p>
            <a:pPr algn="l"/>
            <a:endParaRPr lang="en-US" sz="800" dirty="0"/>
          </a:p>
          <a:p>
            <a:pPr algn="l"/>
            <a:endParaRPr lang="en-US" sz="800" dirty="0">
              <a:solidFill>
                <a:srgbClr val="000099"/>
              </a:solidFill>
            </a:endParaRPr>
          </a:p>
          <a:p>
            <a:pPr algn="l"/>
            <a:r>
              <a:rPr lang="en-US" sz="2000" dirty="0"/>
              <a:t>Requires </a:t>
            </a:r>
            <a:r>
              <a:rPr lang="en-US" sz="2000" u="sng" dirty="0">
                <a:solidFill>
                  <a:srgbClr val="000099"/>
                </a:solidFill>
              </a:rPr>
              <a:t>fabrication and test facility upgrades</a:t>
            </a:r>
            <a:endParaRPr lang="en-US" sz="2000" u="sng" dirty="0"/>
          </a:p>
        </p:txBody>
      </p:sp>
      <p:sp>
        <p:nvSpPr>
          <p:cNvPr id="10" name="Rectangle 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3200" b="1" dirty="0">
                <a:solidFill>
                  <a:srgbClr val="FFFFFF"/>
                </a:solidFill>
                <a:latin typeface="Arial" charset="0"/>
              </a:rPr>
              <a:t>Large Dipole Facility (LDF</a:t>
            </a:r>
            <a:r>
              <a:rPr lang="en-US" sz="3200" b="1" dirty="0" smtClean="0">
                <a:solidFill>
                  <a:srgbClr val="FFFFFF"/>
                </a:solidFill>
                <a:latin typeface="Arial" charset="0"/>
              </a:rPr>
              <a:t>)</a:t>
            </a:r>
            <a:endParaRPr lang="en-US" sz="3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473" y="5437923"/>
            <a:ext cx="6138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status: Shell, iron and cable have been fabricated. </a:t>
            </a:r>
          </a:p>
          <a:p>
            <a:r>
              <a:rPr lang="en-US" dirty="0" smtClean="0"/>
              <a:t>On indefinite hold due to budgetary/resource issues.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367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HD Model Objectives</a:t>
            </a:r>
            <a:endParaRPr lang="en-US" altLang="en-US" dirty="0"/>
          </a:p>
        </p:txBody>
      </p:sp>
      <p:pic>
        <p:nvPicPr>
          <p:cNvPr id="23" name="Picture 9" descr="hd1_cross-sec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8" t="3911" r="16223" b="5096"/>
          <a:stretch>
            <a:fillRect/>
          </a:stretch>
        </p:blipFill>
        <p:spPr bwMode="auto">
          <a:xfrm>
            <a:off x="1066800" y="1447800"/>
            <a:ext cx="295411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cross-sec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8" t="4977" r="16490" b="4977"/>
          <a:stretch>
            <a:fillRect/>
          </a:stretch>
        </p:blipFill>
        <p:spPr bwMode="auto">
          <a:xfrm>
            <a:off x="4973639" y="1447800"/>
            <a:ext cx="2994024" cy="2994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Line 19"/>
          <p:cNvSpPr>
            <a:spLocks noChangeShapeType="1"/>
          </p:cNvSpPr>
          <p:nvPr/>
        </p:nvSpPr>
        <p:spPr bwMode="auto">
          <a:xfrm rot="2700000">
            <a:off x="1950244" y="4952206"/>
            <a:ext cx="0" cy="547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 rot="18900000">
            <a:off x="3124200" y="4946650"/>
            <a:ext cx="0" cy="547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21"/>
          <p:cNvSpPr>
            <a:spLocks noChangeShapeType="1"/>
          </p:cNvSpPr>
          <p:nvPr/>
        </p:nvSpPr>
        <p:spPr bwMode="auto">
          <a:xfrm rot="2700000">
            <a:off x="5899944" y="4955381"/>
            <a:ext cx="0" cy="547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22"/>
          <p:cNvSpPr>
            <a:spLocks noChangeShapeType="1"/>
          </p:cNvSpPr>
          <p:nvPr/>
        </p:nvSpPr>
        <p:spPr bwMode="auto">
          <a:xfrm rot="18900000">
            <a:off x="7061200" y="4953000"/>
            <a:ext cx="0" cy="547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Text Box 23"/>
          <p:cNvSpPr txBox="1">
            <a:spLocks noChangeArrowheads="1"/>
          </p:cNvSpPr>
          <p:nvPr/>
        </p:nvSpPr>
        <p:spPr bwMode="auto">
          <a:xfrm>
            <a:off x="892175" y="5457825"/>
            <a:ext cx="1379538" cy="714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/>
              <a:t>Mechanical</a:t>
            </a:r>
          </a:p>
          <a:p>
            <a:pPr algn="ctr"/>
            <a:r>
              <a:rPr lang="en-US" altLang="en-US" sz="2000"/>
              <a:t>structure</a:t>
            </a:r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2792413" y="5457825"/>
            <a:ext cx="1268412" cy="714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/>
              <a:t>Conductor</a:t>
            </a:r>
          </a:p>
          <a:p>
            <a:pPr algn="ctr"/>
            <a:r>
              <a:rPr lang="en-US" altLang="en-US" sz="2000"/>
              <a:t>Limits</a:t>
            </a:r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>
            <a:off x="5202238" y="5457825"/>
            <a:ext cx="957262" cy="714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/>
              <a:t>Bore</a:t>
            </a:r>
          </a:p>
          <a:p>
            <a:pPr algn="ctr"/>
            <a:r>
              <a:rPr lang="en-US" altLang="en-US" sz="2000"/>
              <a:t>support</a:t>
            </a:r>
          </a:p>
        </p:txBody>
      </p:sp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6651625" y="5457825"/>
            <a:ext cx="1106488" cy="714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/>
              <a:t>Coil End</a:t>
            </a:r>
          </a:p>
          <a:p>
            <a:pPr algn="ctr"/>
            <a:r>
              <a:rPr lang="en-US" altLang="en-US" sz="2000"/>
              <a:t>layout</a:t>
            </a:r>
          </a:p>
        </p:txBody>
      </p:sp>
      <p:sp>
        <p:nvSpPr>
          <p:cNvPr id="33" name="Text Box 27"/>
          <p:cNvSpPr txBox="1">
            <a:spLocks noChangeArrowheads="1"/>
          </p:cNvSpPr>
          <p:nvPr/>
        </p:nvSpPr>
        <p:spPr bwMode="auto">
          <a:xfrm>
            <a:off x="1177636" y="4619625"/>
            <a:ext cx="2784764" cy="40011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000" dirty="0" smtClean="0"/>
              <a:t>HD1</a:t>
            </a:r>
            <a:r>
              <a:rPr lang="en-US" altLang="en-US" sz="2000" dirty="0"/>
              <a:t>: Force and Stress</a:t>
            </a:r>
          </a:p>
        </p:txBody>
      </p:sp>
      <p:sp>
        <p:nvSpPr>
          <p:cNvPr id="34" name="Text Box 28"/>
          <p:cNvSpPr txBox="1">
            <a:spLocks noChangeArrowheads="1"/>
          </p:cNvSpPr>
          <p:nvPr/>
        </p:nvSpPr>
        <p:spPr bwMode="auto">
          <a:xfrm>
            <a:off x="4684713" y="4619625"/>
            <a:ext cx="3766560" cy="409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000"/>
              <a:t>HD2: Aperture and Field Quality</a:t>
            </a: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1419225" y="838200"/>
            <a:ext cx="7496175" cy="0"/>
          </a:xfrm>
          <a:prstGeom prst="line">
            <a:avLst/>
          </a:prstGeom>
          <a:noFill/>
          <a:ln w="158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3962400" y="4819680"/>
            <a:ext cx="6096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1565108" y="973692"/>
            <a:ext cx="579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/>
              <a:t>The block-coil R&amp;D plan was formulated in two basic steps: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3454739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875" y="997525"/>
            <a:ext cx="8593138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Coils </a:t>
            </a:r>
            <a:r>
              <a:rPr lang="en-US" sz="2000" i="1" u="sng" dirty="0" smtClean="0"/>
              <a:t>assembled around a central tube</a:t>
            </a:r>
            <a:r>
              <a:rPr lang="en-US" sz="2000" i="1" dirty="0" smtClean="0"/>
              <a:t> </a:t>
            </a:r>
            <a:r>
              <a:rPr lang="en-US" sz="2000" dirty="0" smtClean="0"/>
              <a:t>for bore support (</a:t>
            </a:r>
            <a:r>
              <a:rPr lang="en-US" sz="2000" b="1" dirty="0" smtClean="0">
                <a:solidFill>
                  <a:srgbClr val="0033CC"/>
                </a:solidFill>
              </a:rPr>
              <a:t>36 mm clear </a:t>
            </a:r>
            <a:r>
              <a:rPr lang="en-US" b="1" dirty="0" smtClean="0">
                <a:solidFill>
                  <a:srgbClr val="0033CC"/>
                </a:solidFill>
              </a:rPr>
              <a:t>bore</a:t>
            </a:r>
            <a:r>
              <a:rPr lang="en-US" dirty="0" smtClean="0"/>
              <a:t>)</a:t>
            </a:r>
          </a:p>
          <a:p>
            <a:endParaRPr lang="en-US" sz="7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Three coils fabricated: 1&amp;2 tested in </a:t>
            </a:r>
            <a:r>
              <a:rPr lang="en-US" b="1" dirty="0" smtClean="0">
                <a:solidFill>
                  <a:srgbClr val="7030A0"/>
                </a:solidFill>
              </a:rPr>
              <a:t>HD2a/b</a:t>
            </a:r>
            <a:r>
              <a:rPr lang="en-US" dirty="0" smtClean="0"/>
              <a:t>, 2&amp;3 tested in </a:t>
            </a:r>
            <a:r>
              <a:rPr lang="en-US" b="1" dirty="0" smtClean="0">
                <a:solidFill>
                  <a:srgbClr val="7030A0"/>
                </a:solidFill>
              </a:rPr>
              <a:t>HD2c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8000"/>
                </a:solidFill>
              </a:rPr>
              <a:t>H</a:t>
            </a:r>
            <a:r>
              <a:rPr lang="en-US" b="1" dirty="0" smtClean="0">
                <a:solidFill>
                  <a:srgbClr val="008000"/>
                </a:solidFill>
              </a:rPr>
              <a:t>ighest field on record for an accelerator dipole: 13.8 T (87% SSL)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Limiting quenches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at the end of the straight section (before HW bend)  </a:t>
            </a:r>
          </a:p>
          <a:p>
            <a:endParaRPr lang="en-US" sz="7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Same coils (2&amp;3) assembled </a:t>
            </a:r>
            <a:r>
              <a:rPr lang="en-US" i="1" u="sng" dirty="0" smtClean="0"/>
              <a:t>without the central tube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33CC"/>
                </a:solidFill>
              </a:rPr>
              <a:t>43.5 mm clear bore</a:t>
            </a:r>
            <a:r>
              <a:rPr lang="en-US" dirty="0" smtClean="0"/>
              <a:t>)</a:t>
            </a:r>
          </a:p>
          <a:p>
            <a:endParaRPr lang="en-US" sz="7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Winding </a:t>
            </a:r>
            <a:r>
              <a:rPr lang="en-US" dirty="0" smtClean="0">
                <a:solidFill>
                  <a:srgbClr val="0033CC"/>
                </a:solidFill>
              </a:rPr>
              <a:t>pole provides sufficient support </a:t>
            </a:r>
            <a:r>
              <a:rPr lang="en-US" dirty="0" smtClean="0"/>
              <a:t>according to mechanical FEM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Minimizing bore structural support is </a:t>
            </a:r>
            <a:r>
              <a:rPr lang="en-US" dirty="0" smtClean="0">
                <a:solidFill>
                  <a:srgbClr val="0033CC"/>
                </a:solidFill>
              </a:rPr>
              <a:t>a key R&amp;D issue </a:t>
            </a:r>
            <a:r>
              <a:rPr lang="en-US" dirty="0" smtClean="0"/>
              <a:t>for block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Also a </a:t>
            </a:r>
            <a:r>
              <a:rPr lang="en-US" dirty="0" smtClean="0">
                <a:solidFill>
                  <a:srgbClr val="0033CC"/>
                </a:solidFill>
              </a:rPr>
              <a:t>simpler configuration </a:t>
            </a:r>
            <a:r>
              <a:rPr lang="en-US" dirty="0" smtClean="0"/>
              <a:t>for mechanical analysis &amp; optimization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Outcome: </a:t>
            </a:r>
            <a:r>
              <a:rPr lang="en-US" dirty="0" smtClean="0">
                <a:solidFill>
                  <a:srgbClr val="0033CC"/>
                </a:solidFill>
              </a:rPr>
              <a:t>13.4 T maximum field (-3%) </a:t>
            </a:r>
            <a:r>
              <a:rPr lang="en-US" dirty="0" smtClean="0"/>
              <a:t>but </a:t>
            </a:r>
            <a:r>
              <a:rPr lang="en-US" dirty="0" smtClean="0">
                <a:solidFill>
                  <a:srgbClr val="C00000"/>
                </a:solidFill>
              </a:rPr>
              <a:t>slower training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7030A0"/>
                </a:solidFill>
              </a:rPr>
              <a:t>HD2d/e</a:t>
            </a:r>
            <a:r>
              <a:rPr lang="en-US" dirty="0" smtClean="0"/>
              <a:t>)</a:t>
            </a:r>
          </a:p>
          <a:p>
            <a:endParaRPr lang="en-US" sz="7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i="1" u="sng" dirty="0" smtClean="0"/>
              <a:t>Coil design iteration</a:t>
            </a:r>
            <a:r>
              <a:rPr lang="en-US" i="1" dirty="0" smtClean="0"/>
              <a:t> </a:t>
            </a:r>
            <a:r>
              <a:rPr lang="en-US" dirty="0" smtClean="0"/>
              <a:t>aimed at more accurate conductor placement</a:t>
            </a:r>
          </a:p>
          <a:p>
            <a:endParaRPr lang="en-US" sz="7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Avoid </a:t>
            </a:r>
            <a:r>
              <a:rPr lang="en-US" dirty="0" smtClean="0">
                <a:solidFill>
                  <a:srgbClr val="C00000"/>
                </a:solidFill>
              </a:rPr>
              <a:t>cable contact with corner of pole-island </a:t>
            </a:r>
            <a:r>
              <a:rPr lang="en-US" dirty="0" smtClean="0"/>
              <a:t>at quench locations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Addressed by </a:t>
            </a:r>
            <a:r>
              <a:rPr lang="en-US" dirty="0" smtClean="0">
                <a:solidFill>
                  <a:srgbClr val="0033CC"/>
                </a:solidFill>
              </a:rPr>
              <a:t>thicker separation between layers, larger radius of hard-way bend and curing step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i="1" dirty="0" smtClean="0"/>
              <a:t>curing was only implemented in one coil</a:t>
            </a:r>
            <a:r>
              <a:rPr lang="en-US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Two coils fabricated and tested in </a:t>
            </a:r>
            <a:r>
              <a:rPr lang="en-US" b="1" dirty="0" smtClean="0">
                <a:solidFill>
                  <a:srgbClr val="7030A0"/>
                </a:solidFill>
              </a:rPr>
              <a:t>HD3a/b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Limited by </a:t>
            </a:r>
            <a:r>
              <a:rPr lang="en-US" dirty="0" smtClean="0">
                <a:solidFill>
                  <a:srgbClr val="C00000"/>
                </a:solidFill>
              </a:rPr>
              <a:t>similar quench patterns </a:t>
            </a:r>
            <a:r>
              <a:rPr lang="en-US" dirty="0" smtClean="0"/>
              <a:t>to slightly lower field than H</a:t>
            </a:r>
            <a:r>
              <a:rPr lang="en-US" sz="2000" dirty="0" smtClean="0"/>
              <a:t>D2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HD2 Test Program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508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4" y="3126089"/>
            <a:ext cx="3988644" cy="308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402" y="3124200"/>
            <a:ext cx="4419187" cy="308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4000" y="1171545"/>
            <a:ext cx="8340745" cy="1697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u="sng" dirty="0"/>
              <a:t>M</a:t>
            </a:r>
            <a:r>
              <a:rPr lang="en-US" sz="1600" u="sng" dirty="0" smtClean="0"/>
              <a:t>any differences</a:t>
            </a:r>
            <a:r>
              <a:rPr lang="en-US" sz="1600" dirty="0" smtClean="0"/>
              <a:t>: state of the art, conductor, design goals, test temperature/strategy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i="1" dirty="0"/>
              <a:t>G</a:t>
            </a:r>
            <a:r>
              <a:rPr lang="en-US" sz="1600" i="1" dirty="0" smtClean="0"/>
              <a:t>eneral considerations are possible but no direct, fully consistent comparison</a:t>
            </a:r>
          </a:p>
          <a:p>
            <a:pPr marL="285750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D20 was an </a:t>
            </a:r>
            <a:r>
              <a:rPr lang="en-US" sz="1600" dirty="0" smtClean="0">
                <a:solidFill>
                  <a:srgbClr val="0033CC"/>
                </a:solidFill>
              </a:rPr>
              <a:t>extraordinary achievement</a:t>
            </a:r>
            <a:r>
              <a:rPr lang="en-US" sz="1600" dirty="0" smtClean="0"/>
              <a:t>: record field and pioneered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technology</a:t>
            </a:r>
          </a:p>
          <a:p>
            <a:pPr marL="285750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HD shows </a:t>
            </a:r>
            <a:r>
              <a:rPr lang="en-US" sz="1600" dirty="0" smtClean="0">
                <a:solidFill>
                  <a:srgbClr val="0033CC"/>
                </a:solidFill>
              </a:rPr>
              <a:t>significant performance improvements </a:t>
            </a:r>
            <a:r>
              <a:rPr lang="en-US" sz="1600" dirty="0" smtClean="0"/>
              <a:t>(maximum field, training, reliability)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i="1" dirty="0"/>
              <a:t>H</a:t>
            </a:r>
            <a:r>
              <a:rPr lang="en-US" sz="1600" i="1" dirty="0" smtClean="0"/>
              <a:t>igher field in HD2c at 4.5K (13.8T) than D20 at 1.9K (13.5T) 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i="1" dirty="0"/>
              <a:t>F</a:t>
            </a:r>
            <a:r>
              <a:rPr lang="en-US" sz="1600" i="1" dirty="0" smtClean="0"/>
              <a:t>aster training in a single cycle &amp; </a:t>
            </a:r>
            <a:r>
              <a:rPr lang="en-US" sz="1600" i="1" dirty="0"/>
              <a:t>s</a:t>
            </a:r>
            <a:r>
              <a:rPr lang="en-US" sz="1600" i="1" dirty="0" smtClean="0"/>
              <a:t>table plateaus at the highest fields in HD2a/b/c</a:t>
            </a:r>
            <a:endParaRPr lang="en-US" sz="16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HD2-D20 Performance Comparison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860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71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CCT1 Layers 1 and 2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2.5 T </a:t>
            </a:r>
            <a:r>
              <a:rPr lang="en-US" dirty="0" err="1" smtClean="0">
                <a:solidFill>
                  <a:srgbClr val="FFFFFF"/>
                </a:solidFill>
              </a:rPr>
              <a:t>NbTi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\\thunder\Supercon\Large Magnets\CCT\CCT1\CCT1 Hardware\FINISHED MANDRELS\DSC01149.JPG"/>
          <p:cNvPicPr>
            <a:picLocks noChangeAspect="1" noChangeArrowheads="1"/>
          </p:cNvPicPr>
          <p:nvPr/>
        </p:nvPicPr>
        <p:blipFill>
          <a:blip r:embed="rId2" cstate="print"/>
          <a:srcRect t="30685" b="34247"/>
          <a:stretch>
            <a:fillRect/>
          </a:stretch>
        </p:blipFill>
        <p:spPr bwMode="auto">
          <a:xfrm>
            <a:off x="381000" y="1143000"/>
            <a:ext cx="8686800" cy="2284747"/>
          </a:xfrm>
          <a:prstGeom prst="rect">
            <a:avLst/>
          </a:prstGeom>
          <a:noFill/>
        </p:spPr>
      </p:pic>
      <p:pic>
        <p:nvPicPr>
          <p:cNvPr id="6" name="Picture 3" descr="\\thunder\Supercon\Large Magnets\CCT\CCT1\CCT1 Hardware\New mandrel pictures\DSC013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971800"/>
            <a:ext cx="4445000" cy="3333750"/>
          </a:xfrm>
          <a:prstGeom prst="rect">
            <a:avLst/>
          </a:prstGeom>
          <a:noFill/>
        </p:spPr>
      </p:pic>
      <p:pic>
        <p:nvPicPr>
          <p:cNvPr id="7" name="Picture 2" descr="C:\Users\caspi\Desktop\Magnets\High-Fields\HighField-2013\CCT1\15milRib\Photo\CCT1-layer1.JPG"/>
          <p:cNvPicPr>
            <a:picLocks noChangeAspect="1" noChangeArrowheads="1"/>
          </p:cNvPicPr>
          <p:nvPr/>
        </p:nvPicPr>
        <p:blipFill>
          <a:blip r:embed="rId4" cstate="print"/>
          <a:srcRect b="14943"/>
          <a:stretch>
            <a:fillRect/>
          </a:stretch>
        </p:blipFill>
        <p:spPr bwMode="auto">
          <a:xfrm>
            <a:off x="4708236" y="3427747"/>
            <a:ext cx="44196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549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000" dirty="0"/>
              <a:t>P5 is very supportive of superconducting magnet R&amp;D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60797" y="986341"/>
            <a:ext cx="7921968" cy="530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>
            <a:lvl1pPr marL="342900" indent="-3429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algn="l"/>
            <a:r>
              <a:rPr lang="en-US" sz="1400" b="1" i="1" dirty="0">
                <a:latin typeface="Franklin Gothic Medium"/>
                <a:cs typeface="Franklin Gothic Medium"/>
              </a:rPr>
              <a:t>“The U.S. is the </a:t>
            </a:r>
            <a:r>
              <a:rPr lang="en-US" sz="1400" b="1" i="1" dirty="0">
                <a:solidFill>
                  <a:srgbClr val="FF0000"/>
                </a:solidFill>
                <a:latin typeface="Franklin Gothic Medium"/>
                <a:cs typeface="Franklin Gothic Medium"/>
              </a:rPr>
              <a:t>world leader in R&amp;D on high-field superconducting magnet technology</a:t>
            </a:r>
            <a:r>
              <a:rPr lang="en-US" sz="1400" b="1" i="1" dirty="0">
                <a:latin typeface="Franklin Gothic Medium"/>
                <a:cs typeface="Franklin Gothic Medium"/>
              </a:rPr>
              <a:t>, . . . .”</a:t>
            </a:r>
          </a:p>
          <a:p>
            <a:pPr algn="l"/>
            <a:endParaRPr lang="en-US" sz="1400" b="1" i="1" dirty="0">
              <a:latin typeface="Franklin Gothic Medium"/>
              <a:cs typeface="Franklin Gothic Medium"/>
            </a:endParaRPr>
          </a:p>
          <a:p>
            <a:pPr algn="l"/>
            <a:r>
              <a:rPr lang="en-US" sz="1400" b="1" i="1" dirty="0">
                <a:latin typeface="Franklin Gothic Medium"/>
                <a:cs typeface="Franklin Gothic Medium"/>
              </a:rPr>
              <a:t>“The HL-LHC is strongly supported and is the first high-priority large-category project in our recommended program.”</a:t>
            </a:r>
          </a:p>
          <a:p>
            <a:pPr algn="l"/>
            <a:endParaRPr lang="en-US" sz="1400" b="1" i="1" dirty="0">
              <a:latin typeface="Franklin Gothic Medium"/>
              <a:cs typeface="Franklin Gothic Medium"/>
            </a:endParaRPr>
          </a:p>
          <a:p>
            <a:pPr algn="l"/>
            <a:r>
              <a:rPr lang="en-US" sz="1400" b="1" i="1" dirty="0">
                <a:latin typeface="Franklin Gothic Medium"/>
                <a:cs typeface="Franklin Gothic Medium"/>
              </a:rPr>
              <a:t>“The U.S. also contributed critical components . . . . . the construction of the LHC accelerators. Similarly, the experiments and accelerator upgrades cannot occur without the unique U.S. technical capabilities (e.g., the high-field magnets necessary for the success of the project) and resources.”</a:t>
            </a:r>
          </a:p>
          <a:p>
            <a:r>
              <a:rPr lang="en-US" sz="1200" b="1" i="1" dirty="0"/>
              <a:t> </a:t>
            </a:r>
            <a:endParaRPr lang="en-US" sz="1200" dirty="0"/>
          </a:p>
          <a:p>
            <a:endParaRPr lang="en-US" sz="1200" b="1" i="1" dirty="0" smtClean="0"/>
          </a:p>
          <a:p>
            <a:endParaRPr lang="en-US" sz="1200" b="1" i="1" dirty="0"/>
          </a:p>
          <a:p>
            <a:r>
              <a:rPr lang="en-US" sz="1200" b="1" i="1" dirty="0" smtClean="0"/>
              <a:t>“</a:t>
            </a:r>
            <a:r>
              <a:rPr lang="en-US" sz="1400" b="1" i="1" dirty="0">
                <a:latin typeface="Franklin Gothic Medium"/>
                <a:cs typeface="Franklin Gothic Medium"/>
              </a:rPr>
              <a:t>The </a:t>
            </a:r>
            <a:r>
              <a:rPr lang="en-US" sz="1400" b="1" i="1" dirty="0">
                <a:solidFill>
                  <a:srgbClr val="FF0000"/>
                </a:solidFill>
                <a:latin typeface="Franklin Gothic Medium"/>
                <a:cs typeface="Franklin Gothic Medium"/>
              </a:rPr>
              <a:t>future of particle physics depends critically on transformational accelerator R&amp;D</a:t>
            </a:r>
            <a:r>
              <a:rPr lang="en-US" sz="1400" b="1" i="1" dirty="0">
                <a:latin typeface="Franklin Gothic Medium"/>
                <a:cs typeface="Franklin Gothic Medium"/>
              </a:rPr>
              <a:t> to enable new</a:t>
            </a:r>
          </a:p>
          <a:p>
            <a:pPr algn="l"/>
            <a:r>
              <a:rPr lang="en-US" sz="1400" b="1" i="1" dirty="0">
                <a:latin typeface="Franklin Gothic Medium"/>
                <a:cs typeface="Franklin Gothic Medium"/>
              </a:rPr>
              <a:t>     capabilities and to advance existing technologies at lower cost. “</a:t>
            </a:r>
            <a:endParaRPr lang="en-US" altLang="ja-JP" sz="1400" dirty="0">
              <a:latin typeface="Franklin Gothic Medium"/>
              <a:cs typeface="Franklin Gothic Medium"/>
            </a:endParaRPr>
          </a:p>
          <a:p>
            <a:endParaRPr lang="en-US" sz="1400" b="1" i="1" dirty="0">
              <a:latin typeface="Franklin Gothic Medium"/>
              <a:cs typeface="Franklin Gothic Medium"/>
            </a:endParaRPr>
          </a:p>
          <a:p>
            <a:pPr algn="l"/>
            <a:r>
              <a:rPr lang="en-US" sz="1400" b="1" i="1" dirty="0">
                <a:latin typeface="Franklin Gothic Medium"/>
                <a:cs typeface="Franklin Gothic Medium"/>
              </a:rPr>
              <a:t>“The program is driven by the physics goals, but </a:t>
            </a:r>
            <a:r>
              <a:rPr lang="en-US" sz="1400" b="1" i="1" dirty="0">
                <a:solidFill>
                  <a:srgbClr val="FF0000"/>
                </a:solidFill>
                <a:latin typeface="Franklin Gothic Medium"/>
                <a:cs typeface="Franklin Gothic Medium"/>
              </a:rPr>
              <a:t>future physics opportunities will be determined by what is made possible.”</a:t>
            </a:r>
            <a:endParaRPr lang="en-US" altLang="ja-JP" sz="1400" dirty="0">
              <a:solidFill>
                <a:srgbClr val="FF0000"/>
              </a:solidFill>
              <a:latin typeface="Franklin Gothic Medium"/>
              <a:cs typeface="Franklin Gothic Medium"/>
            </a:endParaRPr>
          </a:p>
          <a:p>
            <a:pPr algn="l"/>
            <a:endParaRPr lang="en-US" sz="1400" b="1" i="1" dirty="0">
              <a:latin typeface="Franklin Gothic Medium"/>
              <a:cs typeface="Franklin Gothic Medium"/>
            </a:endParaRPr>
          </a:p>
          <a:p>
            <a:pPr algn="l"/>
            <a:r>
              <a:rPr lang="en-US" sz="1400" b="1" i="1" dirty="0">
                <a:latin typeface="Franklin Gothic Medium"/>
                <a:cs typeface="Franklin Gothic Medium"/>
              </a:rPr>
              <a:t>“Going much further, however, </a:t>
            </a:r>
            <a:r>
              <a:rPr lang="en-US" sz="1400" b="1" i="1" dirty="0">
                <a:solidFill>
                  <a:srgbClr val="FF0000"/>
                </a:solidFill>
                <a:latin typeface="Franklin Gothic Medium"/>
                <a:cs typeface="Franklin Gothic Medium"/>
              </a:rPr>
              <a:t>requires changing the capability-cost curve of accelerators </a:t>
            </a:r>
            <a:r>
              <a:rPr lang="en-US" sz="1400" b="1" i="1" dirty="0">
                <a:latin typeface="Franklin Gothic Medium"/>
                <a:cs typeface="Franklin Gothic Medium"/>
              </a:rPr>
              <a:t>, which </a:t>
            </a:r>
            <a:r>
              <a:rPr lang="en-US" sz="1400" b="1" i="1" dirty="0">
                <a:solidFill>
                  <a:srgbClr val="FF0000"/>
                </a:solidFill>
                <a:latin typeface="Franklin Gothic Medium"/>
                <a:cs typeface="Franklin Gothic Medium"/>
              </a:rPr>
              <a:t>can only happen with an aggressive, sustained, and imaginative R&amp;D program</a:t>
            </a:r>
            <a:r>
              <a:rPr lang="en-US" sz="1400" b="1" i="1" dirty="0">
                <a:latin typeface="Franklin Gothic Medium"/>
                <a:cs typeface="Franklin Gothic Medium"/>
              </a:rPr>
              <a:t>.”</a:t>
            </a:r>
          </a:p>
          <a:p>
            <a:pPr algn="l"/>
            <a:endParaRPr lang="en-US" sz="1400" b="1" i="1" dirty="0">
              <a:latin typeface="Franklin Gothic Medium"/>
              <a:cs typeface="Franklin Gothic Medium"/>
            </a:endParaRPr>
          </a:p>
          <a:p>
            <a:pPr algn="l"/>
            <a:r>
              <a:rPr lang="en-US" sz="1400" b="1" i="1" dirty="0">
                <a:latin typeface="Franklin Gothic Medium"/>
                <a:cs typeface="Franklin Gothic Medium"/>
              </a:rPr>
              <a:t>“Primary goal,  . . . . </a:t>
            </a:r>
            <a:r>
              <a:rPr lang="en-US" sz="1400" b="1" i="1" dirty="0">
                <a:solidFill>
                  <a:srgbClr val="FF0000"/>
                </a:solidFill>
                <a:latin typeface="Franklin Gothic Medium"/>
                <a:cs typeface="Franklin Gothic Medium"/>
              </a:rPr>
              <a:t>build the future-generation accelerators at dramatically lower cost</a:t>
            </a:r>
            <a:r>
              <a:rPr lang="en-US" sz="1400" b="1" i="1" dirty="0">
                <a:latin typeface="Franklin Gothic Medium"/>
                <a:cs typeface="Franklin Gothic Medium"/>
              </a:rPr>
              <a:t>. For, example,  the primary enabling technology for </a:t>
            </a:r>
            <a:r>
              <a:rPr lang="en-US" sz="1400" b="1" i="1" dirty="0" err="1">
                <a:latin typeface="Franklin Gothic Medium"/>
                <a:cs typeface="Franklin Gothic Medium"/>
              </a:rPr>
              <a:t>pp</a:t>
            </a:r>
            <a:r>
              <a:rPr lang="en-US" sz="1400" b="1" i="1" dirty="0">
                <a:latin typeface="Franklin Gothic Medium"/>
                <a:cs typeface="Franklin Gothic Medium"/>
              </a:rPr>
              <a:t> colliders is high-field accelerator magnets, . . .”</a:t>
            </a:r>
          </a:p>
          <a:p>
            <a:pPr algn="l"/>
            <a:endParaRPr lang="en-US" sz="1400" b="1" i="1" dirty="0">
              <a:latin typeface="Franklin Gothic Medium"/>
              <a:cs typeface="Franklin Gothic Medium"/>
            </a:endParaRPr>
          </a:p>
          <a:p>
            <a:pPr algn="l"/>
            <a:r>
              <a:rPr lang="en-US" sz="1400" b="1" i="1" dirty="0">
                <a:latin typeface="Franklin Gothic Medium"/>
                <a:cs typeface="Franklin Gothic Medium"/>
              </a:rPr>
              <a:t>“Strengthen national laboratory-university R&amp;D partnerships, leveraging their diverse expertise and facilities.”</a:t>
            </a:r>
          </a:p>
        </p:txBody>
      </p:sp>
      <p:sp>
        <p:nvSpPr>
          <p:cNvPr id="2" name="Left Brace 1"/>
          <p:cNvSpPr/>
          <p:nvPr/>
        </p:nvSpPr>
        <p:spPr bwMode="auto">
          <a:xfrm>
            <a:off x="500063" y="1017984"/>
            <a:ext cx="160734" cy="1564098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 marL="160729">
              <a:defRPr/>
            </a:pPr>
            <a:endParaRPr lang="en-US">
              <a:cs typeface="Helvetica Light" charset="0"/>
            </a:endParaRPr>
          </a:p>
        </p:txBody>
      </p:sp>
      <p:sp>
        <p:nvSpPr>
          <p:cNvPr id="5" name="Left Brace 4"/>
          <p:cNvSpPr/>
          <p:nvPr/>
        </p:nvSpPr>
        <p:spPr bwMode="auto">
          <a:xfrm>
            <a:off x="500063" y="3161110"/>
            <a:ext cx="160734" cy="2265461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 marL="160729">
              <a:defRPr/>
            </a:pPr>
            <a:endParaRPr lang="en-US">
              <a:cs typeface="Helvetica Light" charset="0"/>
            </a:endParaRPr>
          </a:p>
        </p:txBody>
      </p:sp>
      <p:sp>
        <p:nvSpPr>
          <p:cNvPr id="21509" name="TextBox 2"/>
          <p:cNvSpPr txBox="1">
            <a:spLocks noChangeArrowheads="1"/>
          </p:cNvSpPr>
          <p:nvPr/>
        </p:nvSpPr>
        <p:spPr bwMode="auto">
          <a:xfrm>
            <a:off x="45765" y="1654819"/>
            <a:ext cx="464978" cy="28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400" b="1" dirty="0">
                <a:latin typeface="Franklin Gothic Medium"/>
                <a:cs typeface="Franklin Gothic Medium"/>
              </a:rPr>
              <a:t>Now</a:t>
            </a: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0" y="4132104"/>
            <a:ext cx="619968" cy="49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eaLnBrk="1"/>
            <a:r>
              <a:rPr lang="en-US" sz="1400" b="1" dirty="0">
                <a:latin typeface="Franklin Gothic Medium"/>
                <a:cs typeface="Franklin Gothic Medium"/>
              </a:rPr>
              <a:t>The</a:t>
            </a:r>
          </a:p>
          <a:p>
            <a:pPr eaLnBrk="1"/>
            <a:r>
              <a:rPr lang="en-US" sz="1400" b="1" dirty="0">
                <a:latin typeface="Franklin Gothic Medium"/>
                <a:cs typeface="Franklin Gothic Medium"/>
              </a:rPr>
              <a:t>Future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48045" y="6425737"/>
            <a:ext cx="23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  <a:cs typeface="Franklin Gothic Medium"/>
              </a:rPr>
              <a:t>High Energy Physics</a:t>
            </a:r>
            <a:endParaRPr lang="en-US" dirty="0">
              <a:solidFill>
                <a:srgbClr val="FFFFFF"/>
              </a:solidFill>
              <a:latin typeface="+mj-lt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68046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LBNL_Template_0324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LBNL_Template_0324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LBNL_Template_0324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6596</TotalTime>
  <Words>1729</Words>
  <Application>Microsoft Macintosh PowerPoint</Application>
  <PresentationFormat>On-screen Show (4:3)</PresentationFormat>
  <Paragraphs>295</Paragraphs>
  <Slides>20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Office Theme</vt:lpstr>
      <vt:lpstr>1_LBNL_Template_032411</vt:lpstr>
      <vt:lpstr>2_LBNL_Template_032411</vt:lpstr>
      <vt:lpstr>3_LBNL_Template_032411</vt:lpstr>
      <vt:lpstr>Photo Editor Photo</vt:lpstr>
      <vt:lpstr>PowerPoint Presentation</vt:lpstr>
      <vt:lpstr>The Superconducting Magnet Program aims at innovative, cost effective magnets for present and future colliders</vt:lpstr>
      <vt:lpstr>High Field (&gt;13 T) Dipoles</vt:lpstr>
      <vt:lpstr>Large Dipole Facility (LDF)</vt:lpstr>
      <vt:lpstr>HD Model Objectives</vt:lpstr>
      <vt:lpstr>HD2 Test Program Overview</vt:lpstr>
      <vt:lpstr>HD2-D20 Performance Comparison</vt:lpstr>
      <vt:lpstr>CCT1 Layers 1 and 2 2.5 T NbTi</vt:lpstr>
      <vt:lpstr>P5 is very supportive of superconducting magnet R&amp;D</vt:lpstr>
      <vt:lpstr>These comments are easily summarized</vt:lpstr>
      <vt:lpstr> We have built a strong R&amp;D platform and are ready to launch an aggressive new program that will meet the P5 challenge</vt:lpstr>
      <vt:lpstr>Still Room for Improvement: The State of State-of-the-Art</vt:lpstr>
      <vt:lpstr>A new paradigm with aggressive goals and high expectations is needed</vt:lpstr>
      <vt:lpstr>The CCT has the potential to meet the goals of the new   paradigm but needs to be demonstrated</vt:lpstr>
      <vt:lpstr>A phased, aggressive R&amp;D Program</vt:lpstr>
      <vt:lpstr>Phase I R&amp;D Program Tree – Creating the New Paradigm</vt:lpstr>
      <vt:lpstr>Why do we need a  high field magnet program?</vt:lpstr>
      <vt:lpstr>Exploring Extremes Generates New Technology</vt:lpstr>
      <vt:lpstr>R&amp;D Plan Summary</vt:lpstr>
      <vt:lpstr>Outcomes are . . .</vt:lpstr>
    </vt:vector>
  </TitlesOfParts>
  <Company>Lawrence Berkeley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Berkeley Lab Computing Highlights</dc:title>
  <dc:creator>Christopher Yetter</dc:creator>
  <cp:lastModifiedBy>SAGourlay</cp:lastModifiedBy>
  <cp:revision>107</cp:revision>
  <cp:lastPrinted>2014-07-19T00:20:54Z</cp:lastPrinted>
  <dcterms:created xsi:type="dcterms:W3CDTF">2013-10-31T20:37:11Z</dcterms:created>
  <dcterms:modified xsi:type="dcterms:W3CDTF">2014-08-13T12:09:48Z</dcterms:modified>
</cp:coreProperties>
</file>