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8" r:id="rId2"/>
    <p:sldId id="271" r:id="rId3"/>
    <p:sldId id="305" r:id="rId4"/>
    <p:sldId id="328" r:id="rId5"/>
    <p:sldId id="311" r:id="rId6"/>
    <p:sldId id="312" r:id="rId7"/>
    <p:sldId id="334" r:id="rId8"/>
    <p:sldId id="333" r:id="rId9"/>
    <p:sldId id="335" r:id="rId10"/>
    <p:sldId id="33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EFF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77" autoAdjust="0"/>
  </p:normalViewPr>
  <p:slideViewPr>
    <p:cSldViewPr snapToObjects="1">
      <p:cViewPr varScale="1">
        <p:scale>
          <a:sx n="110" d="100"/>
          <a:sy n="110" d="100"/>
        </p:scale>
        <p:origin x="-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D7AE-22A0-5646-9552-B57CEBEA40BC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CE39-3432-7444-941F-EE1BD4A7D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13060"/>
            <a:ext cx="8226854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8/13/14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649" y="1751086"/>
            <a:ext cx="7875839" cy="2135114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The FCC Magnet Program </a:t>
            </a:r>
            <a:br>
              <a:rPr lang="en-US" dirty="0" smtClean="0"/>
            </a:br>
            <a:r>
              <a:rPr lang="en-US" dirty="0" smtClean="0"/>
              <a:t>seen from CERN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3713023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dirty="0" err="1" smtClean="0"/>
              <a:t>Luca.Bottura@cern.ch</a:t>
            </a:r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sz="2200" dirty="0" smtClean="0"/>
              <a:t>Meeting at ASC-2014, Charlotte, August 13t, 2014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7651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H2020 </a:t>
            </a:r>
            <a:r>
              <a:rPr lang="en-US" dirty="0" err="1" smtClean="0"/>
              <a:t>EuroCirCol</a:t>
            </a:r>
            <a:r>
              <a:rPr lang="en-US" dirty="0" smtClean="0"/>
              <a:t> WP5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3059"/>
            <a:ext cx="8507288" cy="532425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Explore design options for an accelerator </a:t>
            </a:r>
            <a:r>
              <a:rPr lang="en-US" dirty="0" smtClean="0"/>
              <a:t>dipole magnet </a:t>
            </a:r>
            <a:r>
              <a:rPr lang="en-US" dirty="0"/>
              <a:t>in the </a:t>
            </a:r>
            <a:r>
              <a:rPr lang="en-US" dirty="0" smtClean="0"/>
              <a:t>range </a:t>
            </a:r>
            <a:r>
              <a:rPr lang="en-US" dirty="0"/>
              <a:t>of 16 Tesla, and </a:t>
            </a:r>
            <a:r>
              <a:rPr lang="en-US" dirty="0" smtClean="0"/>
              <a:t>produce </a:t>
            </a:r>
            <a:r>
              <a:rPr lang="en-US" dirty="0"/>
              <a:t>the engineering design of the selected baseline </a:t>
            </a:r>
            <a:r>
              <a:rPr lang="en-US" dirty="0" smtClean="0"/>
              <a:t>configuration</a:t>
            </a:r>
            <a:endParaRPr lang="en-US" dirty="0"/>
          </a:p>
          <a:p>
            <a:r>
              <a:rPr lang="en-US" dirty="0" smtClean="0"/>
              <a:t>7 partners (CERN,CEA, CIEMAT, INFN, TUT, UG, UT) and discussions with associated partners (US, J)</a:t>
            </a:r>
          </a:p>
          <a:p>
            <a:r>
              <a:rPr lang="en-US" dirty="0" smtClean="0"/>
              <a:t>7 tasks: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5.7: Management </a:t>
            </a:r>
            <a:r>
              <a:rPr lang="en-US" dirty="0">
                <a:solidFill>
                  <a:srgbClr val="7F7F7F"/>
                </a:solidFill>
              </a:rPr>
              <a:t>of Work </a:t>
            </a:r>
            <a:r>
              <a:rPr lang="en-US" dirty="0" smtClean="0">
                <a:solidFill>
                  <a:srgbClr val="7F7F7F"/>
                </a:solidFill>
              </a:rPr>
              <a:t>Package</a:t>
            </a:r>
          </a:p>
          <a:p>
            <a:pPr lvl="1"/>
            <a:r>
              <a:rPr lang="en-US" dirty="0" smtClean="0"/>
              <a:t>5.1: Study </a:t>
            </a:r>
            <a:r>
              <a:rPr lang="en-US" dirty="0"/>
              <a:t>accelerator dipole magnet design </a:t>
            </a:r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5.2: Develop </a:t>
            </a:r>
            <a:r>
              <a:rPr lang="en-US" dirty="0"/>
              <a:t>a cost model based on dipole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5.3: Develop </a:t>
            </a:r>
            <a:r>
              <a:rPr lang="en-US" dirty="0"/>
              <a:t>electromagnetic </a:t>
            </a:r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5.4: Develop </a:t>
            </a:r>
            <a:r>
              <a:rPr lang="en-US" dirty="0"/>
              <a:t>mechanical engineering design</a:t>
            </a:r>
          </a:p>
          <a:p>
            <a:pPr lvl="1"/>
            <a:r>
              <a:rPr lang="en-US" dirty="0" smtClean="0"/>
              <a:t>5.5: Devise </a:t>
            </a:r>
            <a:r>
              <a:rPr lang="en-US" dirty="0"/>
              <a:t>quench protection </a:t>
            </a:r>
            <a:r>
              <a:rPr lang="en-US" dirty="0" smtClean="0"/>
              <a:t>concept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5.6: Produce </a:t>
            </a:r>
            <a:r>
              <a:rPr lang="en-US" dirty="0" smtClean="0">
                <a:solidFill>
                  <a:srgbClr val="FF0000"/>
                </a:solidFill>
              </a:rPr>
              <a:t>manufacturing folder for a 16 T dipole short model</a:t>
            </a:r>
          </a:p>
        </p:txBody>
      </p:sp>
    </p:spTree>
    <p:extLst>
      <p:ext uri="{BB962C8B-B14F-4D97-AF65-F5344CB8AC3E}">
        <p14:creationId xmlns:p14="http://schemas.microsoft.com/office/powerpoint/2010/main" val="168468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The FCC-</a:t>
            </a:r>
            <a:r>
              <a:rPr lang="en-US" dirty="0" err="1" smtClean="0"/>
              <a:t>hh</a:t>
            </a:r>
            <a:r>
              <a:rPr lang="en-US" dirty="0" smtClean="0"/>
              <a:t> magnet program builds upon the HL-LHC magnet R&amp;D and construction</a:t>
            </a:r>
          </a:p>
          <a:p>
            <a:pPr marL="550926" indent="-514350">
              <a:buFont typeface="+mj-lt"/>
              <a:buAutoNum type="arabicPeriod"/>
            </a:pP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We </a:t>
            </a:r>
            <a:r>
              <a:rPr lang="en-US" dirty="0" smtClean="0"/>
              <a:t>see three </a:t>
            </a:r>
            <a:r>
              <a:rPr lang="en-US" dirty="0" smtClean="0"/>
              <a:t>legs to the </a:t>
            </a:r>
            <a:r>
              <a:rPr lang="en-US" dirty="0" smtClean="0"/>
              <a:t>magnet R&amp;D </a:t>
            </a:r>
            <a:r>
              <a:rPr lang="en-US" dirty="0" smtClean="0"/>
              <a:t>in support to the </a:t>
            </a: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design study</a:t>
            </a:r>
          </a:p>
          <a:p>
            <a:pPr marL="550926" indent="-514350">
              <a:buFont typeface="+mj-lt"/>
              <a:buAutoNum type="arabicPeriod"/>
            </a:pP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We </a:t>
            </a:r>
            <a:r>
              <a:rPr lang="en-US" dirty="0" smtClean="0"/>
              <a:t>have to achieve a good </a:t>
            </a:r>
            <a:r>
              <a:rPr lang="en-US" i="1" dirty="0"/>
              <a:t>c</a:t>
            </a:r>
            <a:r>
              <a:rPr lang="en-US" i="1" dirty="0" smtClean="0"/>
              <a:t>og-wheeling </a:t>
            </a:r>
            <a:r>
              <a:rPr lang="en-US" dirty="0" smtClean="0"/>
              <a:t>of many running, planned and collaborating programs into a coherent R&amp;D</a:t>
            </a:r>
          </a:p>
        </p:txBody>
      </p:sp>
    </p:spTree>
    <p:extLst>
      <p:ext uri="{BB962C8B-B14F-4D97-AF65-F5344CB8AC3E}">
        <p14:creationId xmlns:p14="http://schemas.microsoft.com/office/powerpoint/2010/main" val="319376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" y="3335289"/>
            <a:ext cx="850294" cy="741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HL-LHC (main) magnets</a:t>
            </a:r>
            <a:endParaRPr lang="en-US" sz="4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33383"/>
              </p:ext>
            </p:extLst>
          </p:nvPr>
        </p:nvGraphicFramePr>
        <p:xfrm>
          <a:off x="897238" y="1340768"/>
          <a:ext cx="8150923" cy="4092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90"/>
                <a:gridCol w="1256505"/>
                <a:gridCol w="1152128"/>
                <a:gridCol w="1800200"/>
                <a:gridCol w="1152128"/>
                <a:gridCol w="995242"/>
                <a:gridCol w="888630"/>
              </a:tblGrid>
              <a:tr h="72375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Type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Material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Field</a:t>
                      </a:r>
                      <a:r>
                        <a:rPr lang="en-US" sz="1800" baseline="0" dirty="0" smtClean="0"/>
                        <a:t>/G</a:t>
                      </a:r>
                      <a:r>
                        <a:rPr lang="en-US" sz="1800" dirty="0" smtClean="0"/>
                        <a:t>radient</a:t>
                      </a:r>
                    </a:p>
                    <a:p>
                      <a:pPr algn="ctr"/>
                      <a:r>
                        <a:rPr lang="en-US" sz="1800" dirty="0" smtClean="0"/>
                        <a:t>(T)/(T/m)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Aperture</a:t>
                      </a:r>
                    </a:p>
                    <a:p>
                      <a:pPr algn="ctr"/>
                      <a:r>
                        <a:rPr lang="en-US" sz="1800" dirty="0" smtClean="0"/>
                        <a:t>(mm)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Length</a:t>
                      </a:r>
                    </a:p>
                    <a:p>
                      <a:pPr algn="ctr"/>
                      <a:r>
                        <a:rPr lang="en-US" sz="1800" dirty="0" smtClean="0"/>
                        <a:t>(m)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Units</a:t>
                      </a:r>
                    </a:p>
                    <a:p>
                      <a:pPr algn="ctr"/>
                      <a:r>
                        <a:rPr lang="en-US" sz="1800" dirty="0" smtClean="0"/>
                        <a:t>(-)</a:t>
                      </a:r>
                      <a:endParaRPr lang="en-US" sz="1800" dirty="0"/>
                    </a:p>
                  </a:txBody>
                  <a:tcPr/>
                </a:tc>
              </a:tr>
              <a:tr h="6736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Q1,Q3</a:t>
                      </a:r>
                    </a:p>
                    <a:p>
                      <a:pPr algn="ctr"/>
                      <a:r>
                        <a:rPr lang="en-US" sz="1800" dirty="0" smtClean="0"/>
                        <a:t>Q2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Single aperture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Nb</a:t>
                      </a:r>
                      <a:r>
                        <a:rPr lang="en-US" sz="1800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Sn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(12.1) </a:t>
                      </a:r>
                      <a:r>
                        <a:rPr lang="en-US" sz="1800" dirty="0" smtClean="0"/>
                        <a:t>140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40</a:t>
                      </a:r>
                    </a:p>
                  </a:txBody>
                  <a:tcPr anchor="ctr"/>
                </a:tc>
              </a:tr>
              <a:tr h="6736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Single aperture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6.7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anchor="ctr"/>
                </a:tc>
              </a:tr>
              <a:tr h="6736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Twin aperture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3.5…5.0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95…105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7…10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anchor="ctr"/>
                </a:tc>
              </a:tr>
              <a:tr h="6736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Twin aperture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(5.9) 120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anchor="ctr"/>
                </a:tc>
              </a:tr>
              <a:tr h="6736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DS 11T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Twin aperture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Nb</a:t>
                      </a:r>
                      <a:r>
                        <a:rPr lang="en-US" sz="1800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Sn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10.8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7" t="8376" r="19366" b="9973"/>
          <a:stretch>
            <a:fillRect/>
          </a:stretch>
        </p:blipFill>
        <p:spPr bwMode="auto">
          <a:xfrm>
            <a:off x="170602" y="2025171"/>
            <a:ext cx="633777" cy="63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72135" y="4821660"/>
            <a:ext cx="601687" cy="600876"/>
            <a:chOff x="3144540" y="2996952"/>
            <a:chExt cx="3142378" cy="3138151"/>
          </a:xfrm>
        </p:grpSpPr>
        <p:pic>
          <p:nvPicPr>
            <p:cNvPr id="13" name="Picture 12" descr="2in1_Assy.jpg"/>
            <p:cNvPicPr>
              <a:picLocks noChangeAspect="1"/>
            </p:cNvPicPr>
            <p:nvPr/>
          </p:nvPicPr>
          <p:blipFill rotWithShape="1"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>
              <a:off x="3144540" y="2996952"/>
              <a:ext cx="1577539" cy="3138151"/>
            </a:xfrm>
            <a:prstGeom prst="rect">
              <a:avLst/>
            </a:prstGeom>
          </p:spPr>
        </p:pic>
        <p:pic>
          <p:nvPicPr>
            <p:cNvPr id="14" name="Picture 13" descr="2in1_Assy.jpg"/>
            <p:cNvPicPr>
              <a:picLocks noChangeAspect="1"/>
            </p:cNvPicPr>
            <p:nvPr/>
          </p:nvPicPr>
          <p:blipFill rotWithShape="1"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 flipH="1">
              <a:off x="4709379" y="2996952"/>
              <a:ext cx="1577539" cy="3138151"/>
            </a:xfrm>
            <a:prstGeom prst="rect">
              <a:avLst/>
            </a:prstGeom>
          </p:spPr>
        </p:pic>
      </p:grpSp>
      <p:pic>
        <p:nvPicPr>
          <p:cNvPr id="17" name="Picture 1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3" t="17760" r="15812" b="19569"/>
          <a:stretch/>
        </p:blipFill>
        <p:spPr bwMode="auto">
          <a:xfrm>
            <a:off x="165853" y="2730434"/>
            <a:ext cx="595023" cy="596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138272" y="4104912"/>
            <a:ext cx="650185" cy="648000"/>
            <a:chOff x="1168426" y="652783"/>
            <a:chExt cx="4081101" cy="4067384"/>
          </a:xfrm>
        </p:grpSpPr>
        <p:grpSp>
          <p:nvGrpSpPr>
            <p:cNvPr id="26" name="Group 25"/>
            <p:cNvGrpSpPr/>
            <p:nvPr/>
          </p:nvGrpSpPr>
          <p:grpSpPr>
            <a:xfrm>
              <a:off x="1168426" y="742411"/>
              <a:ext cx="4081101" cy="3883647"/>
              <a:chOff x="1168426" y="742411"/>
              <a:chExt cx="4081101" cy="388364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207389" y="742863"/>
                <a:ext cx="2042138" cy="3883195"/>
                <a:chOff x="3207389" y="742863"/>
                <a:chExt cx="2042138" cy="3883195"/>
              </a:xfrm>
            </p:grpSpPr>
            <p:pic>
              <p:nvPicPr>
                <p:cNvPr id="18" name="Picture 17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>
                  <a:off x="3207389" y="742863"/>
                  <a:ext cx="2042138" cy="1948397"/>
                </a:xfrm>
                <a:prstGeom prst="rect">
                  <a:avLst/>
                </a:prstGeom>
              </p:spPr>
            </p:pic>
            <p:pic>
              <p:nvPicPr>
                <p:cNvPr id="21" name="Picture 20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 flipV="1">
                  <a:off x="3207389" y="2677661"/>
                  <a:ext cx="2042138" cy="1948397"/>
                </a:xfrm>
                <a:prstGeom prst="rect">
                  <a:avLst/>
                </a:prstGeom>
              </p:spPr>
            </p:pic>
          </p:grpSp>
          <p:grpSp>
            <p:nvGrpSpPr>
              <p:cNvPr id="23" name="Group 22"/>
              <p:cNvGrpSpPr/>
              <p:nvPr/>
            </p:nvGrpSpPr>
            <p:grpSpPr>
              <a:xfrm flipH="1">
                <a:off x="1168426" y="742411"/>
                <a:ext cx="2042138" cy="3883195"/>
                <a:chOff x="3207389" y="742863"/>
                <a:chExt cx="2042138" cy="3883195"/>
              </a:xfrm>
            </p:grpSpPr>
            <p:pic>
              <p:nvPicPr>
                <p:cNvPr id="24" name="Picture 23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>
                  <a:off x="3207389" y="742863"/>
                  <a:ext cx="2042138" cy="1948399"/>
                </a:xfrm>
                <a:prstGeom prst="rect">
                  <a:avLst/>
                </a:prstGeom>
              </p:spPr>
            </p:pic>
            <p:pic>
              <p:nvPicPr>
                <p:cNvPr id="25" name="Picture 24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 flipV="1">
                  <a:off x="3207389" y="2677659"/>
                  <a:ext cx="2042138" cy="1948399"/>
                </a:xfrm>
                <a:prstGeom prst="rect">
                  <a:avLst/>
                </a:prstGeom>
              </p:spPr>
            </p:pic>
          </p:grpSp>
        </p:grpSp>
        <p:sp>
          <p:nvSpPr>
            <p:cNvPr id="28" name="Oval 27"/>
            <p:cNvSpPr/>
            <p:nvPr/>
          </p:nvSpPr>
          <p:spPr>
            <a:xfrm>
              <a:off x="1168426" y="652783"/>
              <a:ext cx="4081101" cy="4067384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7581" y="5717976"/>
            <a:ext cx="334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NOTE: Correctors not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39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6671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possible</a:t>
            </a:r>
            <a:r>
              <a:rPr lang="en-US" dirty="0" smtClean="0"/>
              <a:t> timeline </a:t>
            </a:r>
            <a:r>
              <a:rPr lang="en-US" sz="3100" dirty="0" smtClean="0"/>
              <a:t>(for an FCC @ CERN)</a:t>
            </a:r>
            <a:endParaRPr lang="en-US" dirty="0"/>
          </a:p>
        </p:txBody>
      </p:sp>
      <p:sp>
        <p:nvSpPr>
          <p:cNvPr id="2" name="Striped Right Arrow 1"/>
          <p:cNvSpPr/>
          <p:nvPr/>
        </p:nvSpPr>
        <p:spPr>
          <a:xfrm>
            <a:off x="153951" y="5437422"/>
            <a:ext cx="8800820" cy="295036"/>
          </a:xfrm>
          <a:prstGeom prst="stripedRightArrow">
            <a:avLst>
              <a:gd name="adj1" fmla="val 76087"/>
              <a:gd name="adj2" fmla="val 67393"/>
            </a:avLst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41000">
                <a:schemeClr val="accent1">
                  <a:tint val="96000"/>
                  <a:shade val="80000"/>
                  <a:satMod val="105000"/>
                </a:schemeClr>
              </a:gs>
              <a:gs pos="64000">
                <a:schemeClr val="tx1">
                  <a:lumMod val="60000"/>
                  <a:lumOff val="40000"/>
                </a:schemeClr>
              </a:gs>
              <a:gs pos="100000">
                <a:schemeClr val="tx1"/>
              </a:gs>
            </a:gsLst>
            <a:lin ang="0" scaled="0"/>
          </a:gra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11263" y="814553"/>
            <a:ext cx="0" cy="4965653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2173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82841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03509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24177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44845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765513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2030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819102" y="814553"/>
            <a:ext cx="6616169" cy="4965653"/>
            <a:chOff x="1819102" y="5215788"/>
            <a:chExt cx="6616169" cy="56441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819102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139770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460438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81106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101774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422442" y="5215788"/>
              <a:ext cx="12829" cy="564418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8086181" y="5766620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2040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20729" y="762371"/>
            <a:ext cx="5072480" cy="1140470"/>
            <a:chOff x="320729" y="762371"/>
            <a:chExt cx="5072480" cy="1140470"/>
          </a:xfrm>
        </p:grpSpPr>
        <p:sp>
          <p:nvSpPr>
            <p:cNvPr id="31" name="Rectangle 30"/>
            <p:cNvSpPr/>
            <p:nvPr/>
          </p:nvSpPr>
          <p:spPr>
            <a:xfrm>
              <a:off x="320729" y="900607"/>
              <a:ext cx="1347065" cy="216000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67793" y="1129435"/>
              <a:ext cx="833897" cy="215999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01691" y="1358262"/>
              <a:ext cx="821066" cy="243725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100000">
                  <a:srgbClr val="660066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upgrade</a:t>
              </a:r>
              <a:endParaRPr 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3602" y="1123352"/>
              <a:ext cx="7608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LEP</a:t>
              </a:r>
              <a:endParaRPr lang="en-US" sz="2400" dirty="0"/>
            </a:p>
          </p:txBody>
        </p:sp>
        <p:pic>
          <p:nvPicPr>
            <p:cNvPr id="35" name="Picture 34" descr="Screen Shot 2014-05-19 at 10.24.18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7244" y="762371"/>
              <a:ext cx="1815965" cy="1140470"/>
            </a:xfrm>
            <a:prstGeom prst="rect">
              <a:avLst/>
            </a:prstGeom>
          </p:spPr>
        </p:pic>
        <p:cxnSp>
          <p:nvCxnSpPr>
            <p:cNvPr id="63" name="Straight Connector 62"/>
            <p:cNvCxnSpPr/>
            <p:nvPr/>
          </p:nvCxnSpPr>
          <p:spPr>
            <a:xfrm>
              <a:off x="320729" y="1589166"/>
              <a:ext cx="1347065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090481" y="1682691"/>
            <a:ext cx="7596319" cy="1162555"/>
            <a:chOff x="1090481" y="1682691"/>
            <a:chExt cx="7596319" cy="1162555"/>
          </a:xfrm>
        </p:grpSpPr>
        <p:sp>
          <p:nvSpPr>
            <p:cNvPr id="36" name="Rectangle 35"/>
            <p:cNvSpPr/>
            <p:nvPr/>
          </p:nvSpPr>
          <p:spPr>
            <a:xfrm>
              <a:off x="3120121" y="2297876"/>
              <a:ext cx="1196494" cy="215174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316615" y="2537740"/>
              <a:ext cx="1457671" cy="21517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01505" y="2383581"/>
              <a:ext cx="800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LHC</a:t>
              </a:r>
              <a:endParaRPr lang="en-US" sz="24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90481" y="1804495"/>
              <a:ext cx="1411210" cy="215997"/>
            </a:xfrm>
            <a:prstGeom prst="rect">
              <a:avLst/>
            </a:prstGeom>
            <a:gradFill>
              <a:gsLst>
                <a:gs pos="0">
                  <a:srgbClr val="66006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Design R	&amp;D</a:t>
              </a:r>
              <a:endParaRPr lang="en-US" sz="10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81019" y="2045183"/>
              <a:ext cx="1141738" cy="215174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prototyping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48" name="Picture 47" descr="Screen Shot 2014-05-19 at 10.34.10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1926" y="1682691"/>
              <a:ext cx="2744874" cy="1153401"/>
            </a:xfrm>
            <a:prstGeom prst="rect">
              <a:avLst/>
            </a:prstGeom>
          </p:spPr>
        </p:pic>
        <p:cxnSp>
          <p:nvCxnSpPr>
            <p:cNvPr id="64" name="Straight Connector 63"/>
            <p:cNvCxnSpPr/>
            <p:nvPr/>
          </p:nvCxnSpPr>
          <p:spPr>
            <a:xfrm>
              <a:off x="1090481" y="2836092"/>
              <a:ext cx="3226134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/>
              <a:tailEnd type="diamon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3120121" y="3107277"/>
            <a:ext cx="5703154" cy="1045882"/>
            <a:chOff x="3120121" y="3107277"/>
            <a:chExt cx="5703154" cy="1045882"/>
          </a:xfrm>
        </p:grpSpPr>
        <p:sp>
          <p:nvSpPr>
            <p:cNvPr id="49" name="Rectangle 48"/>
            <p:cNvSpPr/>
            <p:nvPr/>
          </p:nvSpPr>
          <p:spPr>
            <a:xfrm>
              <a:off x="5102935" y="3629231"/>
              <a:ext cx="1040088" cy="215174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100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construction</a:t>
              </a:r>
              <a:endParaRPr lang="en-US" sz="1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50852" y="3691494"/>
              <a:ext cx="1296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HL-LHC</a:t>
              </a:r>
              <a:endParaRPr lang="en-US" sz="2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152599" y="3137039"/>
              <a:ext cx="1950336" cy="215997"/>
            </a:xfrm>
            <a:prstGeom prst="rect">
              <a:avLst/>
            </a:prstGeom>
            <a:gradFill>
              <a:gsLst>
                <a:gs pos="0">
                  <a:srgbClr val="66006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Design R&amp;D</a:t>
              </a:r>
              <a:endParaRPr lang="en-US" sz="10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60439" y="3377727"/>
              <a:ext cx="838014" cy="215174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prototyping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54" name="Picture 53" descr="HiLumi540x261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7355" y="3107277"/>
              <a:ext cx="1645920" cy="795528"/>
            </a:xfrm>
            <a:prstGeom prst="rect">
              <a:avLst/>
            </a:prstGeom>
          </p:spPr>
        </p:pic>
        <p:cxnSp>
          <p:nvCxnSpPr>
            <p:cNvPr id="66" name="Straight Connector 65"/>
            <p:cNvCxnSpPr/>
            <p:nvPr/>
          </p:nvCxnSpPr>
          <p:spPr>
            <a:xfrm>
              <a:off x="3120121" y="4149239"/>
              <a:ext cx="3022902" cy="0"/>
            </a:xfrm>
            <a:prstGeom prst="line">
              <a:avLst/>
            </a:prstGeom>
            <a:ln w="57150" cmpd="sng">
              <a:solidFill>
                <a:schemeClr val="tx1"/>
              </a:solidFill>
              <a:headEnd type="oval"/>
              <a:tailEnd type="diamon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6143023" y="3870284"/>
              <a:ext cx="1682778" cy="215174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physics</a:t>
              </a:r>
              <a:endParaRPr lang="en-US" sz="1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56965" y="4499731"/>
            <a:ext cx="838308" cy="369332"/>
            <a:chOff x="4756965" y="4499731"/>
            <a:chExt cx="838308" cy="369332"/>
          </a:xfrm>
        </p:grpSpPr>
        <p:sp>
          <p:nvSpPr>
            <p:cNvPr id="71" name="TextBox 70"/>
            <p:cNvSpPr txBox="1"/>
            <p:nvPr/>
          </p:nvSpPr>
          <p:spPr>
            <a:xfrm>
              <a:off x="4756965" y="4499731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CDR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72" name="Isosceles Triangle 71"/>
            <p:cNvSpPr/>
            <p:nvPr/>
          </p:nvSpPr>
          <p:spPr>
            <a:xfrm>
              <a:off x="5385521" y="4582582"/>
              <a:ext cx="209752" cy="175685"/>
            </a:xfrm>
            <a:prstGeom prst="triangl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810090" y="4315654"/>
            <a:ext cx="4234161" cy="1015074"/>
            <a:chOff x="4810090" y="4315654"/>
            <a:chExt cx="4234161" cy="1015074"/>
          </a:xfrm>
        </p:grpSpPr>
        <p:sp>
          <p:nvSpPr>
            <p:cNvPr id="59" name="Rectangle 58"/>
            <p:cNvSpPr/>
            <p:nvPr/>
          </p:nvSpPr>
          <p:spPr>
            <a:xfrm>
              <a:off x="8574593" y="5019187"/>
              <a:ext cx="95276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703933" y="5019187"/>
              <a:ext cx="72000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806343" y="5019187"/>
              <a:ext cx="36000" cy="215174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810090" y="4315654"/>
              <a:ext cx="4234161" cy="1015074"/>
              <a:chOff x="4810090" y="4315654"/>
              <a:chExt cx="4234161" cy="1015074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4822355" y="4315654"/>
                <a:ext cx="971580" cy="215997"/>
              </a:xfrm>
              <a:prstGeom prst="rect">
                <a:avLst/>
              </a:prstGeom>
              <a:gradFill>
                <a:gsLst>
                  <a:gs pos="0">
                    <a:srgbClr val="66006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Design R&amp;D</a:t>
                </a:r>
                <a:endParaRPr lang="en-US" sz="10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793935" y="4582582"/>
                <a:ext cx="838014" cy="215174"/>
              </a:xfrm>
              <a:prstGeom prst="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bg1"/>
                    </a:solidFill>
                  </a:rPr>
                  <a:t>prototyping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647896" y="4797756"/>
                <a:ext cx="1040088" cy="21517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73000"/>
                      <a:satMod val="150000"/>
                    </a:schemeClr>
                  </a:gs>
                  <a:gs pos="100000">
                    <a:srgbClr val="FF0000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construction</a:t>
                </a:r>
                <a:endParaRPr lang="en-US" sz="10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687985" y="5019187"/>
                <a:ext cx="843422" cy="215174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0000FF"/>
                  </a:gs>
                </a:gsLst>
                <a:lin ang="0" scaled="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physics</a:t>
                </a:r>
                <a:endParaRPr lang="en-US" sz="1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57085" y="4869063"/>
                <a:ext cx="8172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FCC</a:t>
                </a:r>
                <a:endParaRPr lang="en-US" sz="2400" dirty="0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4810090" y="5330728"/>
                <a:ext cx="2877895" cy="0"/>
              </a:xfrm>
              <a:prstGeom prst="line">
                <a:avLst/>
              </a:prstGeom>
              <a:ln w="57150" cmpd="sng">
                <a:solidFill>
                  <a:schemeClr val="tx1"/>
                </a:solidFill>
                <a:headEnd type="oval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73" name="Picture 72" descr="FCCLogoForWebSite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7984" y="4315655"/>
                <a:ext cx="1356267" cy="5698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3459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magnets </a:t>
            </a:r>
            <a:r>
              <a:rPr lang="en-US" sz="2800" dirty="0" smtClean="0"/>
              <a:t>– LTS option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676715"/>
              </p:ext>
            </p:extLst>
          </p:nvPr>
        </p:nvGraphicFramePr>
        <p:xfrm>
          <a:off x="172617" y="1268760"/>
          <a:ext cx="8778732" cy="4663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586"/>
                <a:gridCol w="694238"/>
                <a:gridCol w="1664507"/>
                <a:gridCol w="1122001"/>
                <a:gridCol w="1257628"/>
                <a:gridCol w="1144887"/>
                <a:gridCol w="1875885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dB/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dt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mT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/s)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FCC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MB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16.8</a:t>
                      </a:r>
                      <a:endParaRPr lang="en-US" sz="2400" b="1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55A0"/>
                          </a:solidFill>
                        </a:rPr>
                        <a:t>4578 </a:t>
                      </a:r>
                      <a:r>
                        <a:rPr lang="en-US" sz="2400" dirty="0" smtClean="0"/>
                        <a:t>x 14.3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375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762 x 6.6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QX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Optics ?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D1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4x2 x 12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D2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4x3 x 10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Booster in the FCC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MB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</a:t>
                      </a:r>
                      <a:endParaRPr lang="en-US" sz="24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4578 </a:t>
                      </a:r>
                      <a:r>
                        <a:rPr lang="en-US" sz="2400" dirty="0" smtClean="0"/>
                        <a:t>x 14.3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injector in the LHC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5.25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1232 x 14.3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injector in the SPS</a:t>
                      </a:r>
                      <a:endParaRPr 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12.5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892 x 4.7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16632"/>
            <a:ext cx="2169700" cy="9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1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 magnets </a:t>
            </a:r>
            <a:r>
              <a:rPr lang="en-US" sz="2800" dirty="0" smtClean="0">
                <a:solidFill>
                  <a:srgbClr val="FF0000"/>
                </a:solidFill>
              </a:rPr>
              <a:t>– HTS option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936371"/>
              </p:ext>
            </p:extLst>
          </p:nvPr>
        </p:nvGraphicFramePr>
        <p:xfrm>
          <a:off x="172617" y="1268760"/>
          <a:ext cx="8778732" cy="46634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586"/>
                <a:gridCol w="694238"/>
                <a:gridCol w="1664507"/>
                <a:gridCol w="1122001"/>
                <a:gridCol w="1257628"/>
                <a:gridCol w="1144887"/>
                <a:gridCol w="1875885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dB/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dt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mT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/s)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FCC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3662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x 14.3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375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0066"/>
                          </a:solidFill>
                        </a:rPr>
                        <a:t>610 x 6.6</a:t>
                      </a:r>
                      <a:endParaRPr lang="en-US" sz="2400" dirty="0">
                        <a:solidFill>
                          <a:srgbClr val="660066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QX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Optics ?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D1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4x2 x 12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D2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10.5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4x3 x 10</a:t>
                      </a:r>
                      <a:endParaRPr lang="en-US" sz="2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Booster in the FCC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2.2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2.2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3662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x 14.3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injector in the LHC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5.25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1232 x 14.3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7F7F7F"/>
                          </a:solidFill>
                        </a:rPr>
                        <a:t>injector in the SPS</a:t>
                      </a:r>
                      <a:endParaRPr 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12.5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F7F7F"/>
                          </a:solidFill>
                        </a:rPr>
                        <a:t>892 x 4.7</a:t>
                      </a:r>
                      <a:endParaRPr lang="en-US" sz="24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FCCLogoFor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16632"/>
            <a:ext cx="2169700" cy="91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8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directions for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99136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16 T dipole for the FCC-</a:t>
            </a:r>
            <a:r>
              <a:rPr lang="en-US" dirty="0" err="1" smtClean="0"/>
              <a:t>hh</a:t>
            </a:r>
            <a:r>
              <a:rPr lang="en-US" dirty="0" smtClean="0"/>
              <a:t> main arc</a:t>
            </a:r>
          </a:p>
          <a:p>
            <a:pPr lvl="1"/>
            <a:r>
              <a:rPr lang="en-US" dirty="0" smtClean="0"/>
              <a:t>Challenges: field level with a 40…50 mm bore, field quality, protection, cost</a:t>
            </a:r>
          </a:p>
          <a:p>
            <a:pPr lvl="1"/>
            <a:r>
              <a:rPr lang="en-US" dirty="0" smtClean="0"/>
              <a:t>Proposal: develop </a:t>
            </a:r>
            <a:r>
              <a:rPr lang="en-US" dirty="0" smtClean="0"/>
              <a:t>A15-</a:t>
            </a:r>
            <a:r>
              <a:rPr lang="en-US" dirty="0"/>
              <a:t>based 16 T dipole technology, with sufficient aperture </a:t>
            </a:r>
            <a:r>
              <a:rPr lang="en-US" dirty="0" smtClean="0"/>
              <a:t>and </a:t>
            </a:r>
            <a:r>
              <a:rPr lang="en-US" dirty="0"/>
              <a:t>accelerator </a:t>
            </a:r>
            <a:r>
              <a:rPr lang="en-US" dirty="0" smtClean="0"/>
              <a:t>features. Build </a:t>
            </a:r>
            <a:r>
              <a:rPr lang="en-US" dirty="0"/>
              <a:t>short model(s) as a worldwide </a:t>
            </a:r>
            <a:r>
              <a:rPr lang="en-US" dirty="0" smtClean="0"/>
              <a:t>effort</a:t>
            </a:r>
          </a:p>
          <a:p>
            <a:r>
              <a:rPr lang="en-US" dirty="0" smtClean="0"/>
              <a:t>20 T dipole for the FCC-</a:t>
            </a:r>
            <a:r>
              <a:rPr lang="en-US" dirty="0" err="1" smtClean="0"/>
              <a:t>hh</a:t>
            </a:r>
            <a:r>
              <a:rPr lang="en-US" dirty="0" smtClean="0"/>
              <a:t> main arc and special regions</a:t>
            </a:r>
          </a:p>
          <a:p>
            <a:pPr lvl="1"/>
            <a:r>
              <a:rPr lang="en-US" dirty="0" smtClean="0"/>
              <a:t>Challenges: feasibility, field level, protection, field quality</a:t>
            </a:r>
          </a:p>
          <a:p>
            <a:pPr lvl="1"/>
            <a:r>
              <a:rPr lang="en-US" dirty="0" smtClean="0"/>
              <a:t>Proposal: demonstrate </a:t>
            </a:r>
            <a:r>
              <a:rPr lang="en-US" dirty="0"/>
              <a:t>HTS/LTS 20 T dipole technology in two steps:</a:t>
            </a:r>
          </a:p>
          <a:p>
            <a:pPr lvl="2"/>
            <a:r>
              <a:rPr lang="en-US" dirty="0"/>
              <a:t>a field record attempt at breaking the 20 T barrier (no aperture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a 5 T insert, with sufficient aperture (40 mm) and accelerator features</a:t>
            </a:r>
          </a:p>
          <a:p>
            <a:r>
              <a:rPr lang="en-US" dirty="0" smtClean="0"/>
              <a:t>1 T … 2 T injectors and booster magnets</a:t>
            </a:r>
          </a:p>
          <a:p>
            <a:pPr lvl="1"/>
            <a:r>
              <a:rPr lang="en-US" dirty="0"/>
              <a:t>Challenges: </a:t>
            </a:r>
            <a:r>
              <a:rPr lang="en-US" dirty="0" smtClean="0"/>
              <a:t>power consumption, compatibility with other collider options (e.g. FCC-</a:t>
            </a:r>
            <a:r>
              <a:rPr lang="en-US" dirty="0" err="1" smtClean="0"/>
              <a:t>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Proposal: demonstrate low consumption, compact (HTS based ?) dipole technology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awareness of potential and impact in other domains of magnet technology and applied </a:t>
            </a:r>
            <a:r>
              <a:rPr lang="en-US" dirty="0" smtClean="0">
                <a:solidFill>
                  <a:srgbClr val="FF0000"/>
                </a:solidFill>
              </a:rPr>
              <a:t>superconductivity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2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07504" y="980729"/>
            <a:ext cx="5967572" cy="496855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HH SC magnets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8604" y="1484784"/>
            <a:ext cx="2799220" cy="43924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LTS magnets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Arc dipole designs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Arc </a:t>
            </a:r>
            <a:r>
              <a:rPr lang="en-US" sz="1400" dirty="0" err="1" smtClean="0">
                <a:solidFill>
                  <a:srgbClr val="FF0000"/>
                </a:solidFill>
              </a:rPr>
              <a:t>quadrupole</a:t>
            </a:r>
            <a:r>
              <a:rPr lang="en-US" sz="1400" dirty="0" smtClean="0">
                <a:solidFill>
                  <a:srgbClr val="FF0000"/>
                </a:solidFill>
              </a:rPr>
              <a:t> designs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IR magnets design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A15 material R&amp;D (Nb</a:t>
            </a:r>
            <a:r>
              <a:rPr lang="en-US" sz="1400" baseline="-25000" dirty="0" smtClean="0">
                <a:solidFill>
                  <a:srgbClr val="FF0000"/>
                </a:solidFill>
              </a:rPr>
              <a:t>3</a:t>
            </a:r>
            <a:r>
              <a:rPr lang="en-US" sz="1400" dirty="0" smtClean="0">
                <a:solidFill>
                  <a:srgbClr val="FF0000"/>
                </a:solidFill>
              </a:rPr>
              <a:t>Sn, Nb</a:t>
            </a:r>
            <a:r>
              <a:rPr lang="en-US" sz="1400" baseline="-25000" dirty="0" smtClean="0">
                <a:solidFill>
                  <a:srgbClr val="FF0000"/>
                </a:solidFill>
              </a:rPr>
              <a:t>3</a:t>
            </a:r>
            <a:r>
              <a:rPr lang="en-US" sz="1400" dirty="0" smtClean="0">
                <a:solidFill>
                  <a:srgbClr val="FF0000"/>
                </a:solidFill>
              </a:rPr>
              <a:t>Al)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16 T dipole </a:t>
            </a:r>
            <a:r>
              <a:rPr lang="en-US" sz="1400" dirty="0" smtClean="0">
                <a:solidFill>
                  <a:srgbClr val="FF0000"/>
                </a:solidFill>
              </a:rPr>
              <a:t>model(s) </a:t>
            </a:r>
            <a:r>
              <a:rPr lang="en-US" sz="1400" dirty="0">
                <a:solidFill>
                  <a:srgbClr val="FF0000"/>
                </a:solidFill>
              </a:rPr>
              <a:t>construction and </a:t>
            </a:r>
            <a:r>
              <a:rPr lang="en-US" sz="1400" dirty="0" smtClean="0">
                <a:solidFill>
                  <a:srgbClr val="FF0000"/>
                </a:solidFill>
              </a:rPr>
              <a:t>test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23528" y="4077072"/>
            <a:ext cx="2520280" cy="1680751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H2020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Conceptual </a:t>
            </a:r>
            <a:r>
              <a:rPr lang="en-US" sz="2000" dirty="0" smtClean="0">
                <a:solidFill>
                  <a:srgbClr val="0000FF"/>
                </a:solidFill>
              </a:rPr>
              <a:t>and engineering design of 16 T dipole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131840" y="1484784"/>
            <a:ext cx="2808312" cy="439248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HTS magnets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Arc dipole designs as hybrid LTS/HTS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IR and collimation region magnet designs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HTS material R&amp;D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20 T (no bore) insert R&amp;D and test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5 T (40 mm) standalone and insert R&amp;D and test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219091" y="980728"/>
            <a:ext cx="2843809" cy="49685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rgbClr val="FF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Injectors and </a:t>
            </a:r>
            <a:r>
              <a:rPr lang="en-US" sz="2400" b="1" dirty="0" smtClean="0">
                <a:solidFill>
                  <a:srgbClr val="FF0000"/>
                </a:solidFill>
              </a:rPr>
              <a:t>booster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Compact, low consumption resistive magnets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Redundancy/fast connectivity, radiation hardness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Fast cycled 5 T magnets (LHC tunnel)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Fast cycled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12 T magnets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(SPS tunnel)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Fast cycled 1.5 T magnets for an FCC-</a:t>
            </a:r>
            <a:r>
              <a:rPr lang="en-US" sz="1400" dirty="0" err="1" smtClean="0">
                <a:solidFill>
                  <a:srgbClr val="FF0000"/>
                </a:solidFill>
              </a:rPr>
              <a:t>hh</a:t>
            </a:r>
            <a:r>
              <a:rPr lang="en-US" sz="1400" dirty="0" smtClean="0">
                <a:solidFill>
                  <a:srgbClr val="FF0000"/>
                </a:solidFill>
              </a:rPr>
              <a:t> booster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75856" y="4077072"/>
            <a:ext cx="2520280" cy="792088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err="1" smtClean="0">
                <a:solidFill>
                  <a:srgbClr val="0000FF"/>
                </a:solidFill>
              </a:rPr>
              <a:t>EuCARD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6 T insert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275856" y="4941167"/>
            <a:ext cx="2520280" cy="813905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EuCARD2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5</a:t>
            </a:r>
            <a:r>
              <a:rPr lang="en-US" sz="2000" dirty="0" smtClean="0">
                <a:solidFill>
                  <a:srgbClr val="0000FF"/>
                </a:solidFill>
              </a:rPr>
              <a:t> T dipole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327104" y="3984807"/>
            <a:ext cx="2664296" cy="1728192"/>
          </a:xfrm>
          <a:prstGeom prst="roundRect">
            <a:avLst>
              <a:gd name="adj" fmla="val 0"/>
            </a:avLst>
          </a:prstGeom>
          <a:solidFill>
            <a:srgbClr val="F3DEFF"/>
          </a:solidFill>
          <a:ln>
            <a:solidFill>
              <a:srgbClr val="660066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rgbClr val="660066"/>
                </a:solidFill>
              </a:rPr>
              <a:t>H2020-FET ?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660066"/>
                </a:solidFill>
              </a:rPr>
              <a:t>2 T HTS FCM with high energy efficiency</a:t>
            </a:r>
          </a:p>
        </p:txBody>
      </p:sp>
      <p:pic>
        <p:nvPicPr>
          <p:cNvPr id="17" name="Picture 16" descr="FCCLogoForWebS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4624"/>
            <a:ext cx="1885169" cy="7920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04" y="64944"/>
            <a:ext cx="6975684" cy="771768"/>
          </a:xfrm>
        </p:spPr>
        <p:txBody>
          <a:bodyPr>
            <a:normAutofit/>
          </a:bodyPr>
          <a:lstStyle/>
          <a:p>
            <a:r>
              <a:rPr lang="en-US" sz="4000" dirty="0"/>
              <a:t>FCC Magnet Design and R&amp;</a:t>
            </a:r>
            <a:r>
              <a:rPr lang="en-US" sz="4000" dirty="0" smtClean="0"/>
              <a:t>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5030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H2020 proposal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085336"/>
            <a:ext cx="8640960" cy="507996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EuroCirCol</a:t>
            </a:r>
            <a:r>
              <a:rPr lang="en-US" dirty="0" smtClean="0"/>
              <a:t> proposal (September 2014): “The </a:t>
            </a:r>
            <a:r>
              <a:rPr lang="en-US" dirty="0"/>
              <a:t>objective of </a:t>
            </a:r>
            <a:r>
              <a:rPr lang="en-US" dirty="0" smtClean="0"/>
              <a:t>[the] proposal </a:t>
            </a:r>
            <a:r>
              <a:rPr lang="en-US" dirty="0"/>
              <a:t>is to </a:t>
            </a:r>
            <a:r>
              <a:rPr lang="en-US" b="1" dirty="0">
                <a:solidFill>
                  <a:srgbClr val="FF0000"/>
                </a:solidFill>
              </a:rPr>
              <a:t>develop the conceptual design of a future high-energy frontier hadron collider infrastructure </a:t>
            </a:r>
            <a:r>
              <a:rPr lang="en-US" dirty="0">
                <a:solidFill>
                  <a:srgbClr val="FF0000"/>
                </a:solidFill>
              </a:rPr>
              <a:t>as an </a:t>
            </a:r>
            <a:r>
              <a:rPr lang="en-US" b="1" dirty="0">
                <a:solidFill>
                  <a:srgbClr val="FF0000"/>
                </a:solidFill>
              </a:rPr>
              <a:t>international, collaborative effort</a:t>
            </a:r>
            <a:r>
              <a:rPr lang="en-US" dirty="0"/>
              <a:t>, to assess the feasibility of the accelerator key elements and to draft an implementation </a:t>
            </a:r>
            <a:r>
              <a:rPr lang="en-US" dirty="0" smtClean="0"/>
              <a:t>scenario”</a:t>
            </a:r>
            <a:endParaRPr lang="en-US" dirty="0"/>
          </a:p>
          <a:p>
            <a:r>
              <a:rPr lang="en-US" dirty="0" smtClean="0"/>
              <a:t>≈15 beneficiaries, 5 work-packages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WP1 management and coordination</a:t>
            </a:r>
          </a:p>
          <a:p>
            <a:pPr lvl="1"/>
            <a:r>
              <a:rPr lang="en-US" dirty="0" smtClean="0"/>
              <a:t>WP2 Interaction region design</a:t>
            </a:r>
          </a:p>
          <a:p>
            <a:pPr lvl="1"/>
            <a:r>
              <a:rPr lang="en-US" dirty="0" smtClean="0"/>
              <a:t>WP3 Arc lattice design</a:t>
            </a:r>
          </a:p>
          <a:p>
            <a:pPr lvl="1"/>
            <a:r>
              <a:rPr lang="en-US" dirty="0" smtClean="0"/>
              <a:t>WP4 cryogenic beam vacuum system concept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WP5 High-field accelerator magnet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7223" y="6194982"/>
            <a:ext cx="7835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“Horizon </a:t>
            </a:r>
            <a:r>
              <a:rPr lang="en-US" dirty="0">
                <a:solidFill>
                  <a:schemeClr val="bg1"/>
                </a:solidFill>
              </a:rPr>
              <a:t>2020 is the biggest EU Research and Innovation </a:t>
            </a:r>
            <a:r>
              <a:rPr lang="en-US" dirty="0" err="1">
                <a:solidFill>
                  <a:schemeClr val="bg1"/>
                </a:solidFill>
              </a:rPr>
              <a:t>programme</a:t>
            </a:r>
            <a:r>
              <a:rPr lang="en-US" dirty="0">
                <a:solidFill>
                  <a:schemeClr val="bg1"/>
                </a:solidFill>
              </a:rPr>
              <a:t> ever with nearly €80 billion of funding available over 7 years (2014 to 2020</a:t>
            </a:r>
            <a:r>
              <a:rPr lang="en-US" dirty="0" smtClean="0">
                <a:solidFill>
                  <a:schemeClr val="bg1"/>
                </a:solidFill>
              </a:rPr>
              <a:t>)”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9782" y="578347"/>
            <a:ext cx="42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Apple Chancery"/>
              </a:rPr>
              <a:t>Not to be confused with the Euro-Circus</a:t>
            </a:r>
            <a:endParaRPr lang="en-US" dirty="0"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02817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4423</TotalTime>
  <Words>1042</Words>
  <Application>Microsoft Macintosh PowerPoint</Application>
  <PresentationFormat>On-screen Show (4:3)</PresentationFormat>
  <Paragraphs>275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CERN(4-3)</vt:lpstr>
      <vt:lpstr>The FCC Magnet Program  seen from CERN</vt:lpstr>
      <vt:lpstr>Quick summary</vt:lpstr>
      <vt:lpstr>HL-LHC (main) magnets</vt:lpstr>
      <vt:lpstr>A possible timeline (for an FCC @ CERN)</vt:lpstr>
      <vt:lpstr>FCC magnets – LTS option</vt:lpstr>
      <vt:lpstr>FCC magnets – HTS option</vt:lpstr>
      <vt:lpstr>Three directions for R&amp;D</vt:lpstr>
      <vt:lpstr>FCC Magnet Design and R&amp;D</vt:lpstr>
      <vt:lpstr>H2020 proposal</vt:lpstr>
      <vt:lpstr>H2020 EuroCirCol WP5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83</cp:revision>
  <dcterms:created xsi:type="dcterms:W3CDTF">2012-11-30T11:04:26Z</dcterms:created>
  <dcterms:modified xsi:type="dcterms:W3CDTF">2014-08-13T13:31:52Z</dcterms:modified>
</cp:coreProperties>
</file>