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6" r:id="rId1"/>
    <p:sldMasterId id="2147483782" r:id="rId2"/>
    <p:sldMasterId id="2147483794" r:id="rId3"/>
  </p:sldMasterIdLst>
  <p:notesMasterIdLst>
    <p:notesMasterId r:id="rId22"/>
  </p:notesMasterIdLst>
  <p:handoutMasterIdLst>
    <p:handoutMasterId r:id="rId23"/>
  </p:handoutMasterIdLst>
  <p:sldIdLst>
    <p:sldId id="316" r:id="rId4"/>
    <p:sldId id="791" r:id="rId5"/>
    <p:sldId id="792" r:id="rId6"/>
    <p:sldId id="793" r:id="rId7"/>
    <p:sldId id="797" r:id="rId8"/>
    <p:sldId id="788" r:id="rId9"/>
    <p:sldId id="767" r:id="rId10"/>
    <p:sldId id="764" r:id="rId11"/>
    <p:sldId id="769" r:id="rId12"/>
    <p:sldId id="802" r:id="rId13"/>
    <p:sldId id="800" r:id="rId14"/>
    <p:sldId id="801" r:id="rId15"/>
    <p:sldId id="799" r:id="rId16"/>
    <p:sldId id="795" r:id="rId17"/>
    <p:sldId id="803" r:id="rId18"/>
    <p:sldId id="794" r:id="rId19"/>
    <p:sldId id="798" r:id="rId20"/>
    <p:sldId id="786" r:id="rId21"/>
  </p:sldIdLst>
  <p:sldSz cx="9144000" cy="6858000" type="screen4x3"/>
  <p:notesSz cx="7026275" cy="9312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6600"/>
    <a:srgbClr val="0000CC"/>
    <a:srgbClr val="99FF99"/>
    <a:srgbClr val="00FF00"/>
    <a:srgbClr val="FF3399"/>
    <a:srgbClr val="CCFF66"/>
    <a:srgbClr val="FF0000"/>
    <a:srgbClr val="FF99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804" autoAdjust="0"/>
    <p:restoredTop sz="91022" autoAdjust="0"/>
  </p:normalViewPr>
  <p:slideViewPr>
    <p:cSldViewPr>
      <p:cViewPr varScale="1">
        <p:scale>
          <a:sx n="67" d="100"/>
          <a:sy n="67" d="100"/>
        </p:scale>
        <p:origin x="-12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44291" cy="46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67" tIns="46233" rIns="92467" bIns="4623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1984" y="1"/>
            <a:ext cx="3044291" cy="46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67" tIns="46233" rIns="92467" bIns="4623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7303"/>
            <a:ext cx="3044291" cy="46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67" tIns="46233" rIns="92467" bIns="4623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1984" y="8847303"/>
            <a:ext cx="3044291" cy="46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67" tIns="46233" rIns="92467" bIns="4623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fld id="{EB200C2C-E206-48F6-A931-FC4D49A0E1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6703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44291" cy="46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67" tIns="46233" rIns="92467" bIns="4623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1984" y="1"/>
            <a:ext cx="3044291" cy="46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67" tIns="46233" rIns="92467" bIns="4623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6913"/>
            <a:ext cx="4657725" cy="34940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7694" y="4422050"/>
            <a:ext cx="5150889" cy="4191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67" tIns="46233" rIns="92467" bIns="462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7303"/>
            <a:ext cx="3044291" cy="46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67" tIns="46233" rIns="92467" bIns="4623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1984" y="8847303"/>
            <a:ext cx="3044291" cy="46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67" tIns="46233" rIns="92467" bIns="4623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fld id="{18024E4F-A446-4EC0-AE6A-67E7C17BF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7983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86" tIns="46495" rIns="92986" bIns="46495"/>
          <a:lstStyle/>
          <a:p>
            <a:endParaRPr lang="en-US" smtClean="0"/>
          </a:p>
        </p:txBody>
      </p:sp>
      <p:sp>
        <p:nvSpPr>
          <p:cNvPr id="28676" name="Slide Number Placeholder 3"/>
          <p:cNvSpPr txBox="1">
            <a:spLocks noGrp="1"/>
          </p:cNvSpPr>
          <p:nvPr/>
        </p:nvSpPr>
        <p:spPr bwMode="auto">
          <a:xfrm>
            <a:off x="3984303" y="8847279"/>
            <a:ext cx="3041973" cy="464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86" tIns="46495" rIns="92986" bIns="46495" anchor="b"/>
          <a:lstStyle>
            <a:lvl1pPr defTabSz="9620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620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620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620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62025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620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fld id="{9753E011-041C-40E2-B179-22187AEF5C54}" type="slidenum">
              <a:rPr lang="en-US" sz="1300">
                <a:solidFill>
                  <a:prstClr val="black"/>
                </a:solidFill>
                <a:latin typeface="Times New Roman" pitchFamily="18" charset="0"/>
                <a:cs typeface="+mn-cs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</a:pPr>
              <a:t>3</a:t>
            </a:fld>
            <a:endParaRPr lang="en-US" sz="130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C4B1E7-A9A6-4F2F-8425-4C653B2F6B6D}" type="slidenum">
              <a:rPr lang="en-US"/>
              <a:pPr/>
              <a:t>13</a:t>
            </a:fld>
            <a:endParaRPr lang="en-US"/>
          </a:p>
        </p:txBody>
      </p:sp>
      <p:sp>
        <p:nvSpPr>
          <p:cNvPr id="1124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4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2867" y="5884843"/>
            <a:ext cx="6096147" cy="2726859"/>
          </a:xfrm>
        </p:spPr>
        <p:txBody>
          <a:bodyPr lIns="93331" tIns="46664" rIns="93331" bIns="46664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0" descr="ppt_BG_Title_BNL_blu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0"/>
            <a:ext cx="91821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F4808-9EBA-4B27-8F9C-8BB13A9EE909}" type="datetimeFigureOut">
              <a:rPr lang="en-US" smtClean="0"/>
              <a:pPr>
                <a:defRPr/>
              </a:pPr>
              <a:t>8/13/2014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39A85-C7AF-4EFC-A2B2-30E9A0C3C2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8E797-2787-4B02-AE66-B84BF3C76A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B020F-135E-4204-BDFB-B7A0A3032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4F88-E7DE-48AE-BA5D-802498D0D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792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97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1137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918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019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630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4087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457B9-A0CE-4657-B289-A4098FF06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6535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83578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73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90488"/>
            <a:ext cx="2036763" cy="6005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0488"/>
            <a:ext cx="5962650" cy="6005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4905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90488"/>
            <a:ext cx="6094413" cy="808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338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59D-F5E8-482D-9463-A3E50AF9B11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8298-0947-4E5F-A466-5FF49F9075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1890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59D-F5E8-482D-9463-A3E50AF9B11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8298-0947-4E5F-A466-5FF49F9075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0423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59D-F5E8-482D-9463-A3E50AF9B11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8298-0947-4E5F-A466-5FF49F9075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3566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59D-F5E8-482D-9463-A3E50AF9B11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8298-0947-4E5F-A466-5FF49F9075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7089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59D-F5E8-482D-9463-A3E50AF9B11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8298-0947-4E5F-A466-5FF49F9075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759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26D04-70E9-4BCC-AA47-CE3373CDD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59D-F5E8-482D-9463-A3E50AF9B11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8298-0947-4E5F-A466-5FF49F9075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8911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59D-F5E8-482D-9463-A3E50AF9B11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8298-0947-4E5F-A466-5FF49F9075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2944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59D-F5E8-482D-9463-A3E50AF9B11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8298-0947-4E5F-A466-5FF49F9075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4886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59D-F5E8-482D-9463-A3E50AF9B11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8298-0947-4E5F-A466-5FF49F9075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7684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59D-F5E8-482D-9463-A3E50AF9B11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8298-0947-4E5F-A466-5FF49F9075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0515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A59D-F5E8-482D-9463-A3E50AF9B11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8298-0947-4E5F-A466-5FF49F9075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683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976F3-FD9F-4810-A558-0F39B6E2AC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2A229-F223-4211-80E5-0181B22FDD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24ECF-C5A2-4807-8507-AF17BAAF6D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8C851-6307-4A46-93F8-1D13A5BA2F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33F26-5EA9-4642-9C8D-DC5F1B11A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A9E6D-D70B-4C52-A214-A13F083C0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14.xml"/><Relationship Id="rId16" Type="http://schemas.openxmlformats.org/officeDocument/2006/relationships/oleObject" Target="../embeddings/Microsoft_Word_97_-_2003_Document1.doc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vmlDrawing" Target="../drawings/vmlDrawing1.v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 txBox="1">
            <a:spLocks noChangeArrowheads="1"/>
          </p:cNvSpPr>
          <p:nvPr/>
        </p:nvSpPr>
        <p:spPr bwMode="auto">
          <a:xfrm>
            <a:off x="8610600" y="6629400"/>
            <a:ext cx="53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42B7F"/>
                </a:solidFill>
                <a:latin typeface="Arial" charset="0"/>
                <a:ea typeface="ＭＳ Ｐゴシック" pitchFamily="48" charset="-128"/>
                <a:cs typeface="ＭＳ Ｐゴシック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232E61-A3EF-4DAE-B3F6-4075E694DD2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42B7F"/>
                </a:solidFill>
                <a:effectLst/>
                <a:uLnTx/>
                <a:uFillTx/>
                <a:latin typeface="Arial" charset="0"/>
                <a:ea typeface="ＭＳ Ｐゴシック" pitchFamily="48" charset="-128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42B7F"/>
              </a:solidFill>
              <a:effectLst/>
              <a:uLnTx/>
              <a:uFillTx/>
              <a:latin typeface="Arial" charset="0"/>
              <a:ea typeface="ＭＳ Ｐゴシック" pitchFamily="48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68" r:id="rId2"/>
    <p:sldLayoutId id="2147483767" r:id="rId3"/>
    <p:sldLayoutId id="2147483766" r:id="rId4"/>
    <p:sldLayoutId id="2147483765" r:id="rId5"/>
    <p:sldLayoutId id="2147483764" r:id="rId6"/>
    <p:sldLayoutId id="2147483763" r:id="rId7"/>
    <p:sldLayoutId id="2147483762" r:id="rId8"/>
    <p:sldLayoutId id="2147483761" r:id="rId9"/>
    <p:sldLayoutId id="2147483760" r:id="rId10"/>
    <p:sldLayoutId id="2147483759" r:id="rId11"/>
    <p:sldLayoutId id="214748375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3200" y="90488"/>
            <a:ext cx="6094413" cy="808037"/>
          </a:xfrm>
          <a:prstGeom prst="rect">
            <a:avLst/>
          </a:prstGeom>
          <a:solidFill>
            <a:srgbClr val="FFFF99"/>
          </a:soli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 descr="Water droplets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auto">
          <a:xfrm flipV="1">
            <a:off x="1654175" y="1004888"/>
            <a:ext cx="7496175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026" name="Object 26"/>
          <p:cNvGraphicFramePr>
            <a:graphicFrameLocks noChangeAspect="1"/>
          </p:cNvGraphicFramePr>
          <p:nvPr/>
        </p:nvGraphicFramePr>
        <p:xfrm>
          <a:off x="90488" y="0"/>
          <a:ext cx="1943100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383" name="Document" r:id="rId16" imgW="1943100" imgH="723900" progId="Word.Document.8">
                  <p:embed/>
                </p:oleObj>
              </mc:Choice>
              <mc:Fallback>
                <p:oleObj name="Document" r:id="rId16" imgW="1943100" imgH="723900" progId="Word.Document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8" y="0"/>
                        <a:ext cx="1943100" cy="72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1" name="Text Box 27"/>
          <p:cNvSpPr txBox="1">
            <a:spLocks noChangeArrowheads="1"/>
          </p:cNvSpPr>
          <p:nvPr/>
        </p:nvSpPr>
        <p:spPr bwMode="auto">
          <a:xfrm>
            <a:off x="44450" y="609600"/>
            <a:ext cx="212725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20000"/>
              </a:spcBef>
              <a:defRPr/>
            </a:pPr>
            <a:r>
              <a:rPr lang="en-US" sz="1600" b="1">
                <a:solidFill>
                  <a:srgbClr val="CC0000"/>
                </a:solidFill>
                <a:cs typeface="+mn-cs"/>
              </a:rPr>
              <a:t>Superconducting </a:t>
            </a:r>
          </a:p>
          <a:p>
            <a:pPr eaLnBrk="0" hangingPunct="0">
              <a:lnSpc>
                <a:spcPct val="70000"/>
              </a:lnSpc>
              <a:spcBef>
                <a:spcPct val="20000"/>
              </a:spcBef>
              <a:defRPr/>
            </a:pPr>
            <a:r>
              <a:rPr lang="en-US" sz="1600" b="1">
                <a:solidFill>
                  <a:srgbClr val="808080"/>
                </a:solidFill>
                <a:cs typeface="+mn-cs"/>
              </a:rPr>
              <a:t>Magnet Division</a:t>
            </a:r>
            <a:endParaRPr lang="en-US" sz="1800" b="1">
              <a:solidFill>
                <a:srgbClr val="CC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061" name="Text Box 37"/>
          <p:cNvSpPr txBox="1">
            <a:spLocks noChangeArrowheads="1"/>
          </p:cNvSpPr>
          <p:nvPr/>
        </p:nvSpPr>
        <p:spPr bwMode="auto">
          <a:xfrm>
            <a:off x="3429000" y="6581001"/>
            <a:ext cx="44989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1200" b="1" dirty="0" smtClean="0">
                <a:solidFill>
                  <a:srgbClr val="993300"/>
                </a:solidFill>
                <a:latin typeface="Times New Roman" pitchFamily="18" charset="0"/>
                <a:cs typeface="+mn-cs"/>
              </a:rPr>
              <a:t>FCC  Magnet  Meeting                   </a:t>
            </a:r>
            <a:r>
              <a:rPr lang="en-US" sz="1200" dirty="0" smtClean="0">
                <a:solidFill>
                  <a:srgbClr val="008000"/>
                </a:solidFill>
                <a:latin typeface="Times New Roman" pitchFamily="18" charset="0"/>
                <a:cs typeface="+mn-cs"/>
              </a:rPr>
              <a:t>Ramesh Gupta , BNL</a:t>
            </a:r>
            <a:endParaRPr lang="en-US" sz="1200" dirty="0">
              <a:solidFill>
                <a:srgbClr val="008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062" name="Text Box 38"/>
          <p:cNvSpPr txBox="1">
            <a:spLocks noChangeArrowheads="1"/>
          </p:cNvSpPr>
          <p:nvPr/>
        </p:nvSpPr>
        <p:spPr bwMode="auto">
          <a:xfrm>
            <a:off x="8305800" y="6583363"/>
            <a:ext cx="838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4" rIns="9144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Times New Roman" pitchFamily="18" charset="0"/>
                <a:cs typeface="+mn-cs"/>
              </a:rPr>
              <a:t>Slide No. </a:t>
            </a:r>
            <a:fld id="{A9E6F204-946E-4D6B-991B-AC0B4B7E74B0}" type="slidenum">
              <a:rPr lang="en-US" sz="1200">
                <a:solidFill>
                  <a:srgbClr val="000000">
                    <a:lumMod val="50000"/>
                    <a:lumOff val="50000"/>
                  </a:srgbClr>
                </a:solidFill>
                <a:latin typeface="Times New Roman" pitchFamily="18" charset="0"/>
                <a:cs typeface="+mn-cs"/>
              </a:rPr>
              <a:pPr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dirty="0">
              <a:solidFill>
                <a:srgbClr val="000000">
                  <a:lumMod val="50000"/>
                  <a:lumOff val="50000"/>
                </a:srgbClr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067" name="Text Box 43"/>
          <p:cNvSpPr txBox="1">
            <a:spLocks noChangeArrowheads="1"/>
          </p:cNvSpPr>
          <p:nvPr/>
        </p:nvSpPr>
        <p:spPr bwMode="auto">
          <a:xfrm>
            <a:off x="44450" y="6553200"/>
            <a:ext cx="307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r>
              <a:rPr lang="en-US" sz="1200" b="1" i="0" baseline="0" noProof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+mn-cs"/>
              </a:rPr>
              <a:t>Charlotte, NC, USA</a:t>
            </a:r>
            <a:r>
              <a:rPr lang="en-US" sz="1200" baseline="0" noProof="1" smtClean="0">
                <a:solidFill>
                  <a:srgbClr val="33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+mn-cs"/>
              </a:rPr>
              <a:t>   </a:t>
            </a:r>
            <a:r>
              <a:rPr lang="en-US" sz="1200" noProof="1" smtClean="0">
                <a:solidFill>
                  <a:srgbClr val="33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+mn-cs"/>
              </a:rPr>
              <a:t>    August 13, 2014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048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80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CEBA59D-F5E8-482D-9463-A3E50AF9B11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8/13/2014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7F38298-0947-4E5F-A466-5FF49F90758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4610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228600" y="2667000"/>
            <a:ext cx="8229600" cy="3010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ts val="7000"/>
              </a:lnSpc>
              <a:spcBef>
                <a:spcPts val="1200"/>
              </a:spcBef>
            </a:pPr>
            <a:r>
              <a:rPr lang="en-US" sz="4800" b="1" dirty="0" smtClean="0">
                <a:solidFill>
                  <a:srgbClr val="FFFF00"/>
                </a:solidFill>
                <a:effectLst>
                  <a:innerShdw blurRad="63500" dist="50800" dir="2700000">
                    <a:prstClr val="black">
                      <a:alpha val="0"/>
                    </a:prstClr>
                  </a:innerShdw>
                </a:effectLst>
                <a:latin typeface="Comic Sans MS" pitchFamily="66" charset="0"/>
                <a:ea typeface="+mn-ea"/>
                <a:cs typeface="+mn-cs"/>
              </a:rPr>
              <a:t>Ramesh Gupta</a:t>
            </a:r>
          </a:p>
          <a:p>
            <a:pPr algn="ctr" eaLnBrk="0" hangingPunct="0">
              <a:lnSpc>
                <a:spcPts val="7000"/>
              </a:lnSpc>
              <a:spcBef>
                <a:spcPct val="20000"/>
              </a:spcBef>
            </a:pPr>
            <a:endParaRPr lang="en-US" sz="4800" b="1" dirty="0">
              <a:solidFill>
                <a:srgbClr val="FFFF00"/>
              </a:solidFill>
              <a:effectLst>
                <a:innerShdw blurRad="63500" dist="50800" dir="2700000">
                  <a:prstClr val="black">
                    <a:alpha val="0"/>
                  </a:prstClr>
                </a:innerShdw>
              </a:effectLst>
              <a:latin typeface="Comic Sans MS" pitchFamily="66" charset="0"/>
              <a:ea typeface="+mn-ea"/>
              <a:cs typeface="+mn-cs"/>
            </a:endParaRPr>
          </a:p>
          <a:p>
            <a:pPr algn="ctr" eaLnBrk="0" hangingPunct="0">
              <a:lnSpc>
                <a:spcPts val="7000"/>
              </a:lnSpc>
              <a:spcBef>
                <a:spcPct val="20000"/>
              </a:spcBef>
            </a:pPr>
            <a:r>
              <a:rPr lang="en-US" sz="4800" b="1" dirty="0" smtClean="0">
                <a:solidFill>
                  <a:srgbClr val="FFFF00"/>
                </a:solidFill>
                <a:effectLst>
                  <a:innerShdw blurRad="63500" dist="50800" dir="2700000">
                    <a:prstClr val="black">
                      <a:alpha val="0"/>
                    </a:prstClr>
                  </a:innerShdw>
                </a:effectLst>
                <a:latin typeface="Comic Sans MS" pitchFamily="66" charset="0"/>
                <a:ea typeface="+mn-ea"/>
                <a:cs typeface="+mn-cs"/>
              </a:rPr>
              <a:t>BNL, NY USA</a:t>
            </a: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14287" y="38100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 prstMaterial="matte">
              <a:bevelB h="0"/>
            </a:sp3d>
          </a:bodyPr>
          <a:lstStyle/>
          <a:p>
            <a:pPr lvl="0" algn="ctr" eaLnBrk="0" hangingPunct="0">
              <a:defRPr/>
            </a:pPr>
            <a:r>
              <a:rPr lang="en-US" sz="6000" b="1" kern="0" dirty="0" smtClean="0">
                <a:ln w="2540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innerShdw blurRad="63500" dist="50800" dir="13500000">
                    <a:srgbClr val="00B050">
                      <a:alpha val="50000"/>
                    </a:srgbClr>
                  </a:innerShdw>
                </a:effectLst>
                <a:latin typeface="Comic Sans MS"/>
                <a:ea typeface="+mj-ea"/>
                <a:cs typeface="+mj-cs"/>
              </a:rPr>
              <a:t>BNL High Field and </a:t>
            </a:r>
          </a:p>
          <a:p>
            <a:pPr lvl="0" algn="ctr" eaLnBrk="0" hangingPunct="0">
              <a:defRPr/>
            </a:pPr>
            <a:r>
              <a:rPr lang="en-US" sz="6000" b="1" kern="0" dirty="0" smtClean="0">
                <a:ln w="2540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innerShdw blurRad="63500" dist="50800" dir="13500000">
                    <a:srgbClr val="00B050">
                      <a:alpha val="50000"/>
                    </a:srgbClr>
                  </a:innerShdw>
                </a:effectLst>
                <a:latin typeface="Comic Sans MS"/>
                <a:ea typeface="+mj-ea"/>
                <a:cs typeface="+mj-cs"/>
              </a:rPr>
              <a:t>HTS Magnet Program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605708"/>
            <a:ext cx="4048125" cy="1133475"/>
          </a:xfrm>
          <a:prstGeom prst="rect">
            <a:avLst/>
          </a:prstGeom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752600" y="3605708"/>
            <a:ext cx="1447800" cy="1133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cene3d>
              <a:camera prst="orthographicFront">
                <a:rot lat="1200000" lon="0" rev="1200000"/>
              </a:camera>
              <a:lightRig rig="threePt" dir="t"/>
            </a:scene3d>
            <a:sp3d prstMaterial="matte">
              <a:bevelB h="0"/>
            </a:sp3d>
          </a:bodyPr>
          <a:lstStyle/>
          <a:p>
            <a:pPr lvl="0" algn="ctr" eaLnBrk="0" hangingPunct="0">
              <a:lnSpc>
                <a:spcPct val="150000"/>
              </a:lnSpc>
              <a:defRPr/>
            </a:pPr>
            <a:r>
              <a:rPr lang="en-US" sz="6600" b="1" i="1" kern="0" dirty="0" smtClean="0">
                <a:ln w="38100">
                  <a:solidFill>
                    <a:srgbClr val="FF3399"/>
                  </a:solidFill>
                </a:ln>
                <a:solidFill>
                  <a:srgbClr val="FF3399"/>
                </a:solidFill>
                <a:effectLst>
                  <a:innerShdw blurRad="63500" dist="50800" dir="13500000">
                    <a:srgbClr val="00B050">
                      <a:alpha val="50000"/>
                    </a:srgbClr>
                  </a:innerShdw>
                </a:effectLst>
                <a:latin typeface="Comic Sans MS"/>
                <a:ea typeface="+mj-ea"/>
                <a:cs typeface="+mj-cs"/>
              </a:rPr>
              <a:t>H</a:t>
            </a:r>
            <a:r>
              <a:rPr lang="en-US" sz="4400" b="1" kern="0" dirty="0" smtClean="0">
                <a:ln w="38100">
                  <a:solidFill>
                    <a:srgbClr val="FF3399"/>
                  </a:solidFill>
                </a:ln>
                <a:solidFill>
                  <a:srgbClr val="FF0000"/>
                </a:solidFill>
                <a:effectLst>
                  <a:innerShdw blurRad="63500" dist="50800" dir="13500000">
                    <a:srgbClr val="00B050">
                      <a:alpha val="50000"/>
                    </a:srgbClr>
                  </a:innerShdw>
                </a:effectLst>
                <a:latin typeface="Comic Sans MS"/>
                <a:ea typeface="+mj-ea"/>
                <a:cs typeface="+mj-cs"/>
              </a:rPr>
              <a:t> </a:t>
            </a:r>
            <a:r>
              <a:rPr lang="en-US" sz="6000" b="1" kern="0" dirty="0" smtClean="0">
                <a:ln w="25400">
                  <a:solidFill>
                    <a:srgbClr val="00FF00"/>
                  </a:solidFill>
                </a:ln>
                <a:solidFill>
                  <a:srgbClr val="00FF00"/>
                </a:solidFill>
                <a:effectLst>
                  <a:innerShdw blurRad="63500" dist="50800" dir="13500000">
                    <a:srgbClr val="00B050">
                      <a:alpha val="50000"/>
                    </a:srgbClr>
                  </a:innerShdw>
                </a:effectLst>
                <a:latin typeface="Comic Sans MS"/>
                <a:ea typeface="+mj-ea"/>
                <a:cs typeface="+mj-cs"/>
              </a:rPr>
              <a:t>T</a:t>
            </a:r>
          </a:p>
        </p:txBody>
      </p:sp>
      <p:cxnSp>
        <p:nvCxnSpPr>
          <p:cNvPr id="5" name="Straight Connector 4"/>
          <p:cNvCxnSpPr>
            <a:stCxn id="3" idx="1"/>
          </p:cNvCxnSpPr>
          <p:nvPr/>
        </p:nvCxnSpPr>
        <p:spPr>
          <a:xfrm>
            <a:off x="3200400" y="4172446"/>
            <a:ext cx="1524000" cy="38099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99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57400"/>
            <a:ext cx="8458200" cy="1905000"/>
          </a:xfrm>
        </p:spPr>
        <p:txBody>
          <a:bodyPr/>
          <a:lstStyle/>
          <a:p>
            <a:r>
              <a:rPr lang="en-US" sz="5400" dirty="0" smtClean="0"/>
              <a:t>Magnet Designs for FCC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161480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2100262" y="119062"/>
            <a:ext cx="6934200" cy="838200"/>
          </a:xfrm>
          <a:prstGeom prst="rect">
            <a:avLst/>
          </a:prstGeom>
          <a:solidFill>
            <a:srgbClr val="FFFF99"/>
          </a:soli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2800" b="1" kern="0" dirty="0" smtClean="0">
                <a:solidFill>
                  <a:srgbClr val="3333CC"/>
                </a:solidFill>
                <a:latin typeface="Comic Sans MS"/>
              </a:rPr>
              <a:t>Cos (</a:t>
            </a:r>
            <a:r>
              <a:rPr lang="en-US" sz="2800" b="1" kern="0" dirty="0" smtClean="0">
                <a:solidFill>
                  <a:srgbClr val="3333CC"/>
                </a:solidFill>
                <a:latin typeface="Symbol" pitchFamily="18" charset="2"/>
              </a:rPr>
              <a:t>q</a:t>
            </a:r>
            <a:r>
              <a:rPr lang="en-US" sz="2800" b="1" kern="0" dirty="0" smtClean="0">
                <a:solidFill>
                  <a:srgbClr val="3333CC"/>
                </a:solidFill>
                <a:latin typeface="Comic Sans MS"/>
              </a:rPr>
              <a:t>) Coil - </a:t>
            </a:r>
            <a:r>
              <a:rPr lang="en-US" b="1" kern="0" dirty="0" smtClean="0">
                <a:solidFill>
                  <a:srgbClr val="3333CC"/>
                </a:solidFill>
                <a:latin typeface="Comic Sans MS"/>
              </a:rPr>
              <a:t>PBL/</a:t>
            </a:r>
            <a:r>
              <a:rPr lang="en-US" sz="2800" b="1" kern="0" dirty="0" smtClean="0">
                <a:solidFill>
                  <a:srgbClr val="3333CC"/>
                </a:solidFill>
                <a:latin typeface="Comic Sans MS"/>
              </a:rPr>
              <a:t>BNL STTR#1</a:t>
            </a:r>
          </a:p>
          <a:p>
            <a:pPr algn="ctr" eaLnBrk="0" hangingPunct="0">
              <a:defRPr/>
            </a:pPr>
            <a:r>
              <a:rPr lang="en-US" b="1" kern="0" dirty="0" smtClean="0">
                <a:solidFill>
                  <a:srgbClr val="006600"/>
                </a:solidFill>
                <a:latin typeface="Comic Sans MS"/>
              </a:rPr>
              <a:t>(12 mm, one block, 77 K)</a:t>
            </a:r>
            <a:endParaRPr lang="en-US" sz="2800" b="1" kern="0" dirty="0">
              <a:solidFill>
                <a:srgbClr val="006600"/>
              </a:solidFill>
              <a:latin typeface="Comic Sans M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0" b="18889"/>
          <a:stretch/>
        </p:blipFill>
        <p:spPr bwMode="auto">
          <a:xfrm>
            <a:off x="97077" y="3716637"/>
            <a:ext cx="5029200" cy="2640330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1" t="4998" r="-2531" b="31668"/>
          <a:stretch/>
        </p:blipFill>
        <p:spPr bwMode="auto">
          <a:xfrm>
            <a:off x="65116" y="1142999"/>
            <a:ext cx="5029200" cy="238889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991461" y="974448"/>
            <a:ext cx="41147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91440">
              <a:spcBef>
                <a:spcPts val="600"/>
              </a:spcBef>
            </a:pPr>
            <a:r>
              <a:rPr lang="en-US" altLang="en-US" sz="1800" b="1" u="sng" dirty="0" smtClean="0">
                <a:solidFill>
                  <a:srgbClr val="993300"/>
                </a:solidFill>
                <a:cs typeface="Times New Roman" pitchFamily="18" charset="0"/>
              </a:rPr>
              <a:t>BENEFITS of </a:t>
            </a:r>
            <a:r>
              <a:rPr lang="en-US" altLang="en-US" sz="1800" b="1" u="sng" dirty="0" err="1" smtClean="0">
                <a:solidFill>
                  <a:srgbClr val="993300"/>
                </a:solidFill>
                <a:cs typeface="Times New Roman" pitchFamily="18" charset="0"/>
              </a:rPr>
              <a:t>Kapton</a:t>
            </a:r>
            <a:r>
              <a:rPr lang="en-US" altLang="en-US" sz="1800" b="1" u="sng" dirty="0" smtClean="0">
                <a:solidFill>
                  <a:srgbClr val="993300"/>
                </a:solidFill>
                <a:cs typeface="Times New Roman" pitchFamily="18" charset="0"/>
              </a:rPr>
              <a:t>-CI:</a:t>
            </a:r>
            <a:endParaRPr lang="en-US" altLang="en-US" sz="1800" b="1" u="sng" dirty="0">
              <a:solidFill>
                <a:srgbClr val="993300"/>
              </a:solidFill>
              <a:cs typeface="Times New Roman" pitchFamily="18" charset="0"/>
            </a:endParaRPr>
          </a:p>
          <a:p>
            <a:pPr marL="91440" indent="9144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800" b="1" dirty="0">
                <a:solidFill>
                  <a:srgbClr val="993300"/>
                </a:solidFill>
                <a:cs typeface="Times New Roman" pitchFamily="18" charset="0"/>
              </a:rPr>
              <a:t>No epoxy/adhesive to HTS tape (prone to degradation by epoxy)</a:t>
            </a:r>
          </a:p>
          <a:p>
            <a:pPr marL="91440" indent="9144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800" b="1" dirty="0" smtClean="0">
                <a:solidFill>
                  <a:srgbClr val="993300"/>
                </a:solidFill>
                <a:cs typeface="Times New Roman" pitchFamily="18" charset="0"/>
              </a:rPr>
              <a:t> Standard </a:t>
            </a:r>
            <a:r>
              <a:rPr lang="en-US" altLang="en-US" sz="1800" b="1" dirty="0">
                <a:solidFill>
                  <a:srgbClr val="993300"/>
                </a:solidFill>
                <a:cs typeface="Times New Roman" pitchFamily="18" charset="0"/>
              </a:rPr>
              <a:t>insulation in </a:t>
            </a:r>
            <a:r>
              <a:rPr lang="en-US" altLang="en-US" sz="1800" b="1" dirty="0" smtClean="0">
                <a:solidFill>
                  <a:srgbClr val="993300"/>
                </a:solidFill>
                <a:cs typeface="Times New Roman" pitchFamily="18" charset="0"/>
              </a:rPr>
              <a:t>magnets</a:t>
            </a:r>
            <a:endParaRPr lang="en-US" altLang="en-US" sz="1800" b="1" dirty="0">
              <a:solidFill>
                <a:srgbClr val="993300"/>
              </a:solidFill>
              <a:cs typeface="Times New Roman" pitchFamily="18" charset="0"/>
            </a:endParaRPr>
          </a:p>
          <a:p>
            <a:pPr marL="91440" indent="9144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800" b="1" dirty="0">
                <a:solidFill>
                  <a:srgbClr val="993300"/>
                </a:solidFill>
                <a:cs typeface="Times New Roman" pitchFamily="18" charset="0"/>
              </a:rPr>
              <a:t>C</a:t>
            </a:r>
            <a:r>
              <a:rPr lang="en-US" altLang="en-US" sz="1800" b="1" dirty="0" smtClean="0">
                <a:solidFill>
                  <a:srgbClr val="993300"/>
                </a:solidFill>
                <a:cs typeface="Times New Roman" pitchFamily="18" charset="0"/>
              </a:rPr>
              <a:t>ured </a:t>
            </a:r>
            <a:r>
              <a:rPr lang="en-US" altLang="en-US" sz="1800" b="1" dirty="0">
                <a:solidFill>
                  <a:srgbClr val="993300"/>
                </a:solidFill>
                <a:cs typeface="Times New Roman" pitchFamily="18" charset="0"/>
              </a:rPr>
              <a:t>coil can be handled easily</a:t>
            </a:r>
          </a:p>
          <a:p>
            <a:pPr marL="91440" indent="9144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800" b="1" dirty="0">
                <a:solidFill>
                  <a:srgbClr val="993300"/>
                </a:solidFill>
                <a:cs typeface="Times New Roman" pitchFamily="18" charset="0"/>
              </a:rPr>
              <a:t>Makes good coil (including ends) </a:t>
            </a:r>
            <a:endParaRPr lang="en-US" altLang="en-US" sz="1800" dirty="0">
              <a:solidFill>
                <a:srgbClr val="993300"/>
              </a:solidFill>
            </a:endParaRPr>
          </a:p>
        </p:txBody>
      </p:sp>
      <p:pic>
        <p:nvPicPr>
          <p:cNvPr id="7" name="Picture 6" descr="Ic-V-microV-Wholecoi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3" t="6940" r="2943" b="31369"/>
          <a:stretch>
            <a:fillRect/>
          </a:stretch>
        </p:blipFill>
        <p:spPr bwMode="auto">
          <a:xfrm>
            <a:off x="5271375" y="3012174"/>
            <a:ext cx="3554972" cy="329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60977" y="6304014"/>
            <a:ext cx="3975768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No measurable degradation@77 K</a:t>
            </a:r>
            <a:endParaRPr lang="en-US" sz="2000" b="1" dirty="0">
              <a:solidFill>
                <a:srgbClr val="FFFF00"/>
              </a:solidFill>
            </a:endParaRPr>
          </a:p>
        </p:txBody>
      </p:sp>
      <p:pic>
        <p:nvPicPr>
          <p:cNvPr id="1822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663" y="5906609"/>
            <a:ext cx="2172803" cy="597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525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2100262" y="119062"/>
            <a:ext cx="6934200" cy="838200"/>
          </a:xfrm>
          <a:prstGeom prst="rect">
            <a:avLst/>
          </a:prstGeom>
          <a:solidFill>
            <a:srgbClr val="FFFF99"/>
          </a:soli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2800" b="1" kern="0" dirty="0" smtClean="0">
                <a:solidFill>
                  <a:srgbClr val="3333CC"/>
                </a:solidFill>
                <a:latin typeface="Comic Sans MS"/>
              </a:rPr>
              <a:t>Cos (</a:t>
            </a:r>
            <a:r>
              <a:rPr lang="en-US" sz="2800" b="1" kern="0" dirty="0" smtClean="0">
                <a:solidFill>
                  <a:srgbClr val="3333CC"/>
                </a:solidFill>
                <a:latin typeface="Symbol" pitchFamily="18" charset="2"/>
              </a:rPr>
              <a:t>q</a:t>
            </a:r>
            <a:r>
              <a:rPr lang="en-US" sz="2800" b="1" kern="0" dirty="0" smtClean="0">
                <a:solidFill>
                  <a:srgbClr val="3333CC"/>
                </a:solidFill>
                <a:latin typeface="Comic Sans MS"/>
              </a:rPr>
              <a:t>) Coil - </a:t>
            </a:r>
            <a:r>
              <a:rPr lang="en-US" b="1" kern="0" dirty="0" smtClean="0">
                <a:solidFill>
                  <a:srgbClr val="3333CC"/>
                </a:solidFill>
                <a:latin typeface="Comic Sans MS"/>
              </a:rPr>
              <a:t>PBL/</a:t>
            </a:r>
            <a:r>
              <a:rPr lang="en-US" sz="2800" b="1" kern="0" dirty="0" smtClean="0">
                <a:solidFill>
                  <a:srgbClr val="3333CC"/>
                </a:solidFill>
                <a:latin typeface="Comic Sans MS"/>
              </a:rPr>
              <a:t>BNL STTR#2</a:t>
            </a:r>
          </a:p>
          <a:p>
            <a:pPr algn="ctr" eaLnBrk="0" hangingPunct="0">
              <a:defRPr/>
            </a:pPr>
            <a:r>
              <a:rPr lang="en-US" b="1" kern="0" dirty="0" smtClean="0">
                <a:solidFill>
                  <a:srgbClr val="006600"/>
                </a:solidFill>
                <a:latin typeface="Comic Sans MS"/>
              </a:rPr>
              <a:t>(4 mm, goal: full coil, 4 K test)</a:t>
            </a:r>
            <a:endParaRPr lang="en-US" sz="2800" b="1" kern="0" dirty="0">
              <a:solidFill>
                <a:srgbClr val="006600"/>
              </a:solidFill>
              <a:latin typeface="Comic Sans M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42491" y="3097867"/>
            <a:ext cx="4356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91440">
              <a:spcBef>
                <a:spcPts val="600"/>
              </a:spcBef>
            </a:pPr>
            <a:r>
              <a:rPr lang="en-US" altLang="en-US" sz="2000" b="1" u="sng" dirty="0" smtClean="0">
                <a:solidFill>
                  <a:srgbClr val="006600"/>
                </a:solidFill>
                <a:cs typeface="Times New Roman" pitchFamily="18" charset="0"/>
              </a:rPr>
              <a:t>Future Plan (Phase I &amp; Phase II)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124" y="6129363"/>
            <a:ext cx="3975768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No measurable degradation@77 K</a:t>
            </a:r>
            <a:endParaRPr lang="en-US" sz="2000" b="1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1111843"/>
            <a:ext cx="4114800" cy="2312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22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3526441"/>
            <a:ext cx="4114800" cy="2536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924" y="2826919"/>
            <a:ext cx="2172803" cy="597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347254" y="3516916"/>
            <a:ext cx="4572000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2880" indent="-18288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kern="0" dirty="0">
                <a:solidFill>
                  <a:srgbClr val="006600"/>
                </a:solidFill>
              </a:rPr>
              <a:t> </a:t>
            </a:r>
            <a:r>
              <a:rPr lang="en-US" sz="2000" b="1" kern="0" dirty="0" smtClean="0">
                <a:solidFill>
                  <a:srgbClr val="006600"/>
                </a:solidFill>
              </a:rPr>
              <a:t>Construction </a:t>
            </a:r>
            <a:r>
              <a:rPr lang="en-US" sz="2000" b="1" kern="0" dirty="0">
                <a:solidFill>
                  <a:srgbClr val="006600"/>
                </a:solidFill>
              </a:rPr>
              <a:t>and 4 K test of full cos (</a:t>
            </a:r>
            <a:r>
              <a:rPr lang="el-GR" sz="2000" b="1" kern="0" dirty="0">
                <a:solidFill>
                  <a:srgbClr val="006600"/>
                </a:solidFill>
              </a:rPr>
              <a:t>θ</a:t>
            </a:r>
            <a:r>
              <a:rPr lang="en-US" sz="2000" b="1" kern="0" dirty="0">
                <a:solidFill>
                  <a:srgbClr val="006600"/>
                </a:solidFill>
              </a:rPr>
              <a:t>) coil in next few months </a:t>
            </a:r>
          </a:p>
          <a:p>
            <a:pPr marL="182880" indent="-18288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kern="0" dirty="0">
                <a:solidFill>
                  <a:srgbClr val="006600"/>
                </a:solidFill>
              </a:rPr>
              <a:t> R&amp;D to develop base technology  for accelerator magnets in next few years (includes measuring and finding ways to deal with magnetization)</a:t>
            </a:r>
          </a:p>
          <a:p>
            <a:pPr marL="182880" indent="-18288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kern="0" dirty="0">
                <a:solidFill>
                  <a:srgbClr val="006600"/>
                </a:solidFill>
              </a:rPr>
              <a:t> Use these magnets in an accelerator in next few decades</a:t>
            </a:r>
          </a:p>
        </p:txBody>
      </p:sp>
      <p:pic>
        <p:nvPicPr>
          <p:cNvPr id="182277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" t="-1771" r="94" b="22690"/>
          <a:stretch/>
        </p:blipFill>
        <p:spPr bwMode="auto">
          <a:xfrm>
            <a:off x="4572000" y="1111843"/>
            <a:ext cx="4114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718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330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76200"/>
            <a:ext cx="5867400" cy="838200"/>
          </a:xfrm>
          <a:ln/>
        </p:spPr>
        <p:txBody>
          <a:bodyPr/>
          <a:lstStyle/>
          <a:p>
            <a:r>
              <a:rPr lang="en-US" sz="2800" dirty="0">
                <a:solidFill>
                  <a:srgbClr val="000099"/>
                </a:solidFill>
              </a:rPr>
              <a:t>High Field 2-in-1 Common Coil Dipole Design for Colliders</a:t>
            </a:r>
          </a:p>
        </p:txBody>
      </p:sp>
      <p:sp>
        <p:nvSpPr>
          <p:cNvPr id="112333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4953000"/>
            <a:ext cx="9143999" cy="1752600"/>
          </a:xfrm>
          <a:ln>
            <a:noFill/>
          </a:ln>
        </p:spPr>
        <p:txBody>
          <a:bodyPr lIns="0" tIns="0" rIns="0" bIns="0"/>
          <a:lstStyle/>
          <a:p>
            <a:pPr marL="274320" indent="0">
              <a:lnSpc>
                <a:spcPct val="110000"/>
              </a:lnSpc>
              <a:spcBef>
                <a:spcPct val="30000"/>
              </a:spcBef>
              <a:buNone/>
            </a:pPr>
            <a:r>
              <a:rPr lang="en-US" sz="2400" b="1" dirty="0">
                <a:solidFill>
                  <a:srgbClr val="CC0000"/>
                </a:solidFill>
              </a:rPr>
              <a:t>A conductor friendly </a:t>
            </a:r>
            <a:r>
              <a:rPr lang="en-US" sz="2400" b="1" dirty="0" smtClean="0">
                <a:solidFill>
                  <a:srgbClr val="CC0000"/>
                </a:solidFill>
              </a:rPr>
              <a:t>design</a:t>
            </a:r>
          </a:p>
          <a:p>
            <a:pPr marL="331470" lvl="1" indent="-34290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>
                <a:solidFill>
                  <a:srgbClr val="006600"/>
                </a:solidFill>
              </a:rPr>
              <a:t>Suitable </a:t>
            </a:r>
            <a:r>
              <a:rPr lang="en-US" sz="2400" b="1" dirty="0">
                <a:solidFill>
                  <a:srgbClr val="006600"/>
                </a:solidFill>
              </a:rPr>
              <a:t>for </a:t>
            </a:r>
            <a:r>
              <a:rPr lang="en-US" sz="2400" b="1" dirty="0" smtClean="0">
                <a:solidFill>
                  <a:srgbClr val="006600"/>
                </a:solidFill>
              </a:rPr>
              <a:t>HTS coils – </a:t>
            </a:r>
            <a:r>
              <a:rPr lang="en-US" sz="2400" b="1" dirty="0" err="1" smtClean="0">
                <a:solidFill>
                  <a:srgbClr val="006600"/>
                </a:solidFill>
              </a:rPr>
              <a:t>Roebel</a:t>
            </a:r>
            <a:r>
              <a:rPr lang="en-US" sz="2400" b="1" dirty="0" smtClean="0">
                <a:solidFill>
                  <a:srgbClr val="006600"/>
                </a:solidFill>
              </a:rPr>
              <a:t> cable?</a:t>
            </a:r>
            <a:endParaRPr lang="en-US" sz="2400" b="1" dirty="0" smtClean="0"/>
          </a:p>
          <a:p>
            <a:pPr marL="274320" lvl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b="1" dirty="0" smtClean="0"/>
              <a:t>Unfavorable orientation </a:t>
            </a:r>
            <a:r>
              <a:rPr lang="en-US" sz="2400" b="1" dirty="0" err="1" smtClean="0"/>
              <a:t>wrt</a:t>
            </a:r>
            <a:r>
              <a:rPr lang="en-US" sz="2400" b="1" dirty="0" smtClean="0"/>
              <a:t> field </a:t>
            </a:r>
          </a:p>
          <a:p>
            <a:pPr marL="548640" lvl="3" indent="-274320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/>
              <a:t>However, think long term. </a:t>
            </a:r>
            <a:r>
              <a:rPr lang="en-US" sz="2400" b="1" dirty="0"/>
              <a:t>W</a:t>
            </a:r>
            <a:r>
              <a:rPr lang="en-US" sz="2400" b="1" dirty="0" smtClean="0"/>
              <a:t>ill </a:t>
            </a:r>
            <a:r>
              <a:rPr lang="en-US" sz="2400" b="1" dirty="0" err="1" smtClean="0"/>
              <a:t>Ic</a:t>
            </a:r>
            <a:r>
              <a:rPr lang="en-US" sz="2400" b="1" dirty="0" smtClean="0"/>
              <a:t> remain so anisotropic forever?</a:t>
            </a:r>
            <a:endParaRPr lang="en-US" sz="2400" b="1" dirty="0"/>
          </a:p>
        </p:txBody>
      </p:sp>
      <p:sp>
        <p:nvSpPr>
          <p:cNvPr id="1123332" name="Rectangle 4"/>
          <p:cNvSpPr>
            <a:spLocks noChangeArrowheads="1"/>
          </p:cNvSpPr>
          <p:nvPr/>
        </p:nvSpPr>
        <p:spPr bwMode="auto">
          <a:xfrm>
            <a:off x="4114800" y="914400"/>
            <a:ext cx="4800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Char char="•"/>
            </a:pPr>
            <a:endParaRPr lang="en-US" sz="2800" b="1">
              <a:solidFill>
                <a:srgbClr val="00CC00"/>
              </a:solidFill>
              <a:latin typeface="Times New Roman" pitchFamily="18" charset="0"/>
            </a:endParaRPr>
          </a:p>
        </p:txBody>
      </p:sp>
      <p:graphicFrame>
        <p:nvGraphicFramePr>
          <p:cNvPr id="492545" name="Object 1"/>
          <p:cNvGraphicFramePr>
            <a:graphicFrameLocks noChangeAspect="1"/>
          </p:cNvGraphicFramePr>
          <p:nvPr/>
        </p:nvGraphicFramePr>
        <p:xfrm>
          <a:off x="6122988" y="1066800"/>
          <a:ext cx="2933700" cy="370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73" name="Photo Editor Photo" r:id="rId4" imgW="4495238" imgH="6961905" progId="">
                  <p:embed/>
                </p:oleObj>
              </mc:Choice>
              <mc:Fallback>
                <p:oleObj name="Photo Editor Photo" r:id="rId4" imgW="4495238" imgH="696190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9193" b="9193"/>
                      <a:stretch>
                        <a:fillRect/>
                      </a:stretch>
                    </p:blipFill>
                    <p:spPr bwMode="auto">
                      <a:xfrm>
                        <a:off x="6122988" y="1066800"/>
                        <a:ext cx="2933700" cy="3706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152401" y="1143000"/>
            <a:ext cx="4991099" cy="3290888"/>
            <a:chOff x="0" y="768"/>
            <a:chExt cx="3144" cy="2073"/>
          </a:xfrm>
        </p:grpSpPr>
        <p:pic>
          <p:nvPicPr>
            <p:cNvPr id="18" name="Picture 6" descr="cc1"/>
            <p:cNvPicPr>
              <a:picLocks noChangeAspect="1" noChangeArrowheads="1"/>
            </p:cNvPicPr>
            <p:nvPr/>
          </p:nvPicPr>
          <p:blipFill>
            <a:blip r:embed="rId6" cstate="print"/>
            <a:srcRect t="4987" r="2138"/>
            <a:stretch>
              <a:fillRect/>
            </a:stretch>
          </p:blipFill>
          <p:spPr bwMode="auto">
            <a:xfrm>
              <a:off x="0" y="768"/>
              <a:ext cx="2490" cy="20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 Box 7"/>
            <p:cNvSpPr txBox="1">
              <a:spLocks noChangeArrowheads="1"/>
            </p:cNvSpPr>
            <p:nvPr/>
          </p:nvSpPr>
          <p:spPr bwMode="auto">
            <a:xfrm rot="20100000">
              <a:off x="356" y="1407"/>
              <a:ext cx="64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800" b="1">
                  <a:solidFill>
                    <a:srgbClr val="000099"/>
                  </a:solidFill>
                  <a:latin typeface="Times New Roman" pitchFamily="18" charset="0"/>
                </a:rPr>
                <a:t>Beam #1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0" name="Text Box 8"/>
            <p:cNvSpPr txBox="1">
              <a:spLocks noChangeArrowheads="1"/>
            </p:cNvSpPr>
            <p:nvPr/>
          </p:nvSpPr>
          <p:spPr bwMode="auto">
            <a:xfrm>
              <a:off x="240" y="864"/>
              <a:ext cx="459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400" b="1" dirty="0">
                  <a:solidFill>
                    <a:srgbClr val="CC3300"/>
                  </a:solidFill>
                  <a:latin typeface="Times New Roman" pitchFamily="18" charset="0"/>
                </a:rPr>
                <a:t>Coil #1</a:t>
              </a:r>
              <a:endParaRPr lang="en-US" sz="1400" dirty="0">
                <a:latin typeface="Times New Roman" pitchFamily="18" charset="0"/>
              </a:endParaRPr>
            </a:p>
          </p:txBody>
        </p:sp>
        <p:sp>
          <p:nvSpPr>
            <p:cNvPr id="22" name="Text Box 10"/>
            <p:cNvSpPr txBox="1">
              <a:spLocks noChangeArrowheads="1"/>
            </p:cNvSpPr>
            <p:nvPr/>
          </p:nvSpPr>
          <p:spPr bwMode="auto">
            <a:xfrm>
              <a:off x="2592" y="1680"/>
              <a:ext cx="55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400" b="1" dirty="0">
                  <a:solidFill>
                    <a:srgbClr val="006600"/>
                  </a:solidFill>
                  <a:latin typeface="Times New Roman" pitchFamily="18" charset="0"/>
                </a:rPr>
                <a:t>Coil #2</a:t>
              </a:r>
              <a:endParaRPr lang="en-US" sz="1400" dirty="0">
                <a:latin typeface="Times New Roman" pitchFamily="18" charset="0"/>
              </a:endParaRPr>
            </a:p>
          </p:txBody>
        </p:sp>
        <p:sp>
          <p:nvSpPr>
            <p:cNvPr id="24" name="Text Box 12"/>
            <p:cNvSpPr txBox="1">
              <a:spLocks noChangeArrowheads="1"/>
            </p:cNvSpPr>
            <p:nvPr/>
          </p:nvSpPr>
          <p:spPr bwMode="auto">
            <a:xfrm>
              <a:off x="1008" y="2448"/>
              <a:ext cx="144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en-US" sz="3200" dirty="0">
                <a:latin typeface="Times New Roman" pitchFamily="18" charset="0"/>
              </a:endParaRPr>
            </a:p>
          </p:txBody>
        </p:sp>
        <p:sp>
          <p:nvSpPr>
            <p:cNvPr id="25" name="Rectangle 13"/>
            <p:cNvSpPr>
              <a:spLocks noChangeArrowheads="1"/>
            </p:cNvSpPr>
            <p:nvPr/>
          </p:nvSpPr>
          <p:spPr bwMode="auto">
            <a:xfrm rot="20100000">
              <a:off x="452" y="2319"/>
              <a:ext cx="64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800" b="1">
                  <a:solidFill>
                    <a:srgbClr val="000099"/>
                  </a:solidFill>
                  <a:latin typeface="Times New Roman" pitchFamily="18" charset="0"/>
                </a:rPr>
                <a:t>Beam #2</a:t>
              </a:r>
            </a:p>
          </p:txBody>
        </p:sp>
      </p:grpSp>
      <p:sp>
        <p:nvSpPr>
          <p:cNvPr id="27" name="Right Arrow 26"/>
          <p:cNvSpPr/>
          <p:nvPr/>
        </p:nvSpPr>
        <p:spPr bwMode="auto">
          <a:xfrm>
            <a:off x="1219200" y="1447800"/>
            <a:ext cx="533400" cy="91440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ight Arrow 27"/>
          <p:cNvSpPr/>
          <p:nvPr/>
        </p:nvSpPr>
        <p:spPr bwMode="auto">
          <a:xfrm rot="9271416">
            <a:off x="3883001" y="2839895"/>
            <a:ext cx="470271" cy="91440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rgbClr val="006666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6" name="Picture 8195" descr="G:\Accelerator-School\USPAS05\draft\PC290001.JPG"/>
          <p:cNvPicPr>
            <a:picLocks noChangeAspect="1" noChangeArrowheads="1"/>
          </p:cNvPicPr>
          <p:nvPr/>
        </p:nvPicPr>
        <p:blipFill rotWithShape="1">
          <a:blip r:embed="rId7" cstate="print"/>
          <a:srcRect l="17153" t="15551" r="1071" b="18849"/>
          <a:stretch/>
        </p:blipFill>
        <p:spPr bwMode="auto">
          <a:xfrm>
            <a:off x="3137816" y="3200397"/>
            <a:ext cx="2781054" cy="178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62063" y="4380753"/>
            <a:ext cx="19046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Highest field R&amp;W </a:t>
            </a:r>
          </a:p>
          <a:p>
            <a:pPr algn="r"/>
            <a:r>
              <a:rPr lang="en-US" sz="1600" dirty="0" smtClean="0"/>
              <a:t>Nb3Sn dipole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6077531" y="4796251"/>
            <a:ext cx="28616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HTS tape common coil dipole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2835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3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23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23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23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3331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90488"/>
            <a:ext cx="7085013" cy="900112"/>
          </a:xfrm>
        </p:spPr>
        <p:txBody>
          <a:bodyPr/>
          <a:lstStyle/>
          <a:p>
            <a:r>
              <a:rPr lang="en-US" sz="2400" dirty="0" smtClean="0"/>
              <a:t>A Coil Design with Overpass/Underpass Ends Optimized for </a:t>
            </a:r>
            <a:r>
              <a:rPr lang="en-US" sz="2400" dirty="0" err="1" smtClean="0"/>
              <a:t>ReBCO</a:t>
            </a:r>
            <a:r>
              <a:rPr lang="en-US" sz="2400" dirty="0" smtClean="0"/>
              <a:t> Tape</a:t>
            </a:r>
            <a:endParaRPr lang="en-US" sz="2400" dirty="0"/>
          </a:p>
        </p:txBody>
      </p:sp>
      <p:pic>
        <p:nvPicPr>
          <p:cNvPr id="1812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7" t="1714" r="872" b="1661"/>
          <a:stretch/>
        </p:blipFill>
        <p:spPr bwMode="auto">
          <a:xfrm>
            <a:off x="28575" y="1905683"/>
            <a:ext cx="466344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83795" y="1700925"/>
            <a:ext cx="455067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 smtClean="0"/>
              <a:t>No need for lifting the ends and no reverse curvature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 smtClean="0"/>
              <a:t>Less strain on the conductor but winding more complicated</a:t>
            </a:r>
          </a:p>
          <a:p>
            <a:pPr lvl="1"/>
            <a:r>
              <a:rPr lang="en-US" sz="2400" b="1" dirty="0" smtClean="0"/>
              <a:t>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 smtClean="0"/>
              <a:t>Align </a:t>
            </a:r>
            <a:r>
              <a:rPr lang="en-US" sz="2400" b="1" dirty="0" err="1" smtClean="0"/>
              <a:t>ReBCO</a:t>
            </a:r>
            <a:r>
              <a:rPr lang="en-US" sz="2400" b="1" dirty="0" smtClean="0"/>
              <a:t> tape parallel to the field for</a:t>
            </a:r>
          </a:p>
          <a:p>
            <a:pPr marL="640080" lvl="1" indent="-342900">
              <a:buFont typeface="Wingdings" panose="05000000000000000000" pitchFamily="2" charset="2"/>
              <a:buChar char="Ø"/>
            </a:pPr>
            <a:r>
              <a:rPr lang="en-US" sz="2400" b="1" dirty="0"/>
              <a:t>H</a:t>
            </a:r>
            <a:r>
              <a:rPr lang="en-US" sz="2400" b="1" dirty="0" smtClean="0"/>
              <a:t>igher </a:t>
            </a:r>
            <a:r>
              <a:rPr lang="en-US" sz="2400" b="1" dirty="0" err="1" smtClean="0"/>
              <a:t>Jc</a:t>
            </a:r>
            <a:endParaRPr lang="en-US" sz="2400" b="1" dirty="0" smtClean="0"/>
          </a:p>
          <a:p>
            <a:pPr marL="640080" lvl="1" indent="-342900">
              <a:buFont typeface="Wingdings" panose="05000000000000000000" pitchFamily="2" charset="2"/>
              <a:buChar char="Ø"/>
            </a:pPr>
            <a:r>
              <a:rPr lang="en-US" sz="2400" b="1" dirty="0"/>
              <a:t>L</a:t>
            </a:r>
            <a:r>
              <a:rPr lang="en-US" sz="2400" b="1" dirty="0" smtClean="0"/>
              <a:t>ower magnetization (will depend on the thickness and not on the width)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575" y="1260068"/>
            <a:ext cx="9110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R. Gupta, et al., “Next Generation IR Magnets for Hadron Colliders,” ASC2002 </a:t>
            </a:r>
            <a:endParaRPr lang="en-US" sz="20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457200" y="2874019"/>
            <a:ext cx="0" cy="762000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0" y="2043021"/>
            <a:ext cx="16392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Solenoid</a:t>
            </a:r>
          </a:p>
          <a:p>
            <a:pPr algn="ctr"/>
            <a:r>
              <a:rPr lang="en-US" sz="2400" dirty="0" smtClean="0"/>
              <a:t>Type Ends</a:t>
            </a:r>
            <a:endParaRPr lang="en-US" sz="2400" dirty="0"/>
          </a:p>
        </p:txBody>
      </p:sp>
      <p:sp>
        <p:nvSpPr>
          <p:cNvPr id="5" name="Right Arrow 4"/>
          <p:cNvSpPr/>
          <p:nvPr/>
        </p:nvSpPr>
        <p:spPr bwMode="auto">
          <a:xfrm rot="-2280000">
            <a:off x="4027165" y="2566488"/>
            <a:ext cx="640080" cy="182880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 rot="-13080000">
            <a:off x="3562582" y="2524078"/>
            <a:ext cx="640080" cy="182880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13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57400"/>
            <a:ext cx="8458200" cy="1905000"/>
          </a:xfrm>
        </p:spPr>
        <p:txBody>
          <a:bodyPr/>
          <a:lstStyle/>
          <a:p>
            <a:r>
              <a:rPr lang="en-US" sz="5400" dirty="0" smtClean="0"/>
              <a:t>Magnet R&amp;D for FCC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685795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90488"/>
            <a:ext cx="6551613" cy="823912"/>
          </a:xfrm>
        </p:spPr>
        <p:txBody>
          <a:bodyPr/>
          <a:lstStyle/>
          <a:p>
            <a:r>
              <a:rPr lang="en-US" sz="2400" dirty="0" smtClean="0">
                <a:solidFill>
                  <a:srgbClr val="3333CC"/>
                </a:solidFill>
              </a:rPr>
              <a:t>Common Coil Dipole at BNL for Testing HTS Insert Coils as in a Hybrid Magnet</a:t>
            </a:r>
            <a:endParaRPr lang="en-US" dirty="0"/>
          </a:p>
        </p:txBody>
      </p:sp>
      <p:pic>
        <p:nvPicPr>
          <p:cNvPr id="5" name="Picture 8195" descr="G:\Accelerator-School\USPAS05\draft\PC290001.JPG"/>
          <p:cNvPicPr>
            <a:picLocks noChangeAspect="1" noChangeArrowheads="1"/>
          </p:cNvPicPr>
          <p:nvPr/>
        </p:nvPicPr>
        <p:blipFill rotWithShape="1">
          <a:blip r:embed="rId2" cstate="print"/>
          <a:srcRect l="17153" t="5849" r="1071" b="8188"/>
          <a:stretch/>
        </p:blipFill>
        <p:spPr bwMode="auto">
          <a:xfrm>
            <a:off x="182880" y="3534242"/>
            <a:ext cx="3566160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196"/>
          <p:cNvPicPr>
            <a:picLocks noChangeAspect="1" noChangeArrowheads="1"/>
          </p:cNvPicPr>
          <p:nvPr/>
        </p:nvPicPr>
        <p:blipFill>
          <a:blip r:embed="rId3" cstate="print"/>
          <a:srcRect l="1164" t="13060" b="11050"/>
          <a:stretch>
            <a:fillRect/>
          </a:stretch>
        </p:blipFill>
        <p:spPr bwMode="auto">
          <a:xfrm>
            <a:off x="3886200" y="3581400"/>
            <a:ext cx="3337764" cy="297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8198"/>
          <p:cNvSpPr txBox="1">
            <a:spLocks noChangeArrowheads="1"/>
          </p:cNvSpPr>
          <p:nvPr/>
        </p:nvSpPr>
        <p:spPr bwMode="auto">
          <a:xfrm>
            <a:off x="182880" y="1143000"/>
            <a:ext cx="8961120" cy="232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ts val="3000"/>
              </a:lnSpc>
              <a:spcBef>
                <a:spcPts val="1200"/>
              </a:spcBef>
              <a:buFontTx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 BNL has a unique 10</a:t>
            </a:r>
            <a:r>
              <a:rPr lang="en-US" sz="2400" baseline="30000" dirty="0" smtClean="0">
                <a:solidFill>
                  <a:srgbClr val="000000"/>
                </a:solidFill>
                <a:latin typeface="Arial" pitchFamily="34" charset="0"/>
              </a:rPr>
              <a:t>+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 T Nb</a:t>
            </a:r>
            <a:r>
              <a:rPr lang="en-US" sz="2400" baseline="-25000" dirty="0" smtClean="0">
                <a:solidFill>
                  <a:srgbClr val="000000"/>
                </a:solidFill>
                <a:latin typeface="Arial" pitchFamily="34" charset="0"/>
              </a:rPr>
              <a:t>3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Sn common coil dipole with large open space to test HTS coils in background field.</a:t>
            </a:r>
          </a:p>
          <a:p>
            <a:pPr eaLnBrk="1" hangingPunct="1">
              <a:lnSpc>
                <a:spcPts val="3000"/>
              </a:lnSpc>
              <a:spcBef>
                <a:spcPts val="1200"/>
              </a:spcBef>
              <a:buFontTx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Provides fast turn around and economic R&amp;D as no disassembly/assembly of the magnet is required</a:t>
            </a:r>
          </a:p>
          <a:p>
            <a:pPr eaLnBrk="1" hangingPunct="1">
              <a:lnSpc>
                <a:spcPts val="3000"/>
              </a:lnSpc>
              <a:spcBef>
                <a:spcPts val="1200"/>
              </a:spcBef>
              <a:buFontTx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HTS coil become a part of the hybrid magnet test (~15 T)</a:t>
            </a:r>
          </a:p>
        </p:txBody>
      </p:sp>
      <p:pic>
        <p:nvPicPr>
          <p:cNvPr id="9" name="Picture 8" descr="C:\Conferences\mt18\HTS\talk\108-0859_IMG.JPG"/>
          <p:cNvPicPr>
            <a:picLocks noChangeAspect="1" noChangeArrowheads="1"/>
          </p:cNvPicPr>
          <p:nvPr/>
        </p:nvPicPr>
        <p:blipFill rotWithShape="1">
          <a:blip r:embed="rId4" cstate="print"/>
          <a:srcRect l="6549" t="27031" r="5673" b="16239"/>
          <a:stretch/>
        </p:blipFill>
        <p:spPr bwMode="auto">
          <a:xfrm rot="-5400000">
            <a:off x="6537960" y="4342982"/>
            <a:ext cx="3017520" cy="146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 rot="-5400000">
            <a:off x="7738009" y="4715941"/>
            <a:ext cx="2329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High current 2212 coil</a:t>
            </a:r>
            <a:endParaRPr lang="en-US" sz="1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93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6834" y="90487"/>
            <a:ext cx="6500780" cy="900113"/>
          </a:xfrm>
        </p:spPr>
        <p:txBody>
          <a:bodyPr/>
          <a:lstStyle/>
          <a:p>
            <a:r>
              <a:rPr lang="en-US" sz="2800" dirty="0" smtClean="0"/>
              <a:t>A Warm bore </a:t>
            </a:r>
            <a:r>
              <a:rPr lang="en-US" sz="2800" dirty="0" err="1" smtClean="0"/>
              <a:t>Cryo</a:t>
            </a:r>
            <a:r>
              <a:rPr lang="en-US" sz="2800" dirty="0" smtClean="0"/>
              <a:t>-cooled Magnet with 6 HTS coils</a:t>
            </a:r>
            <a:endParaRPr lang="en-US" sz="2800" dirty="0">
              <a:solidFill>
                <a:srgbClr val="008000"/>
              </a:solidFill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027" y="4135467"/>
            <a:ext cx="3287713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614" y="1166623"/>
            <a:ext cx="4487863" cy="24542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8614" y="3658998"/>
            <a:ext cx="4429418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Evening: Switch ON; Morning: COLD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81533" y="1094634"/>
            <a:ext cx="441006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Suitable for </a:t>
            </a:r>
            <a:r>
              <a:rPr lang="en-US" sz="2400" b="1" dirty="0">
                <a:solidFill>
                  <a:srgbClr val="FF0000"/>
                </a:solidFill>
              </a:rPr>
              <a:t>v</a:t>
            </a:r>
            <a:r>
              <a:rPr lang="en-US" sz="2400" b="1" dirty="0" smtClean="0">
                <a:solidFill>
                  <a:srgbClr val="FF0000"/>
                </a:solidFill>
              </a:rPr>
              <a:t>arious studies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rgbClr val="FF0000"/>
                </a:solidFill>
              </a:rPr>
              <a:t>Quench studies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rgbClr val="FF0000"/>
                </a:solidFill>
              </a:rPr>
              <a:t>Measure magnetization induced harmonics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</a:rPr>
              <a:t>as a function of time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FF0000"/>
                </a:solidFill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</a:rPr>
              <a:t>s a function of temperature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FF0000"/>
                </a:solidFill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</a:rPr>
              <a:t>s a function of field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5200" y="4267200"/>
            <a:ext cx="5493774" cy="196977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b="1" dirty="0" smtClean="0">
                <a:solidFill>
                  <a:srgbClr val="FFFF00"/>
                </a:solidFill>
              </a:rPr>
              <a:t>BNL has about 50 HTS coils available for various studies; about 30 with ~100 meters of HTS</a:t>
            </a:r>
          </a:p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FFFF00"/>
                </a:solidFill>
              </a:rPr>
              <a:t> Consider utilizing this asset 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1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Summary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067800" cy="5334000"/>
          </a:xfrm>
        </p:spPr>
        <p:txBody>
          <a:bodyPr/>
          <a:lstStyle/>
          <a:p>
            <a:pPr marL="274320" indent="-274320">
              <a:lnSpc>
                <a:spcPct val="110000"/>
              </a:lnSpc>
              <a:spcBef>
                <a:spcPts val="1800"/>
              </a:spcBef>
            </a:pPr>
            <a:r>
              <a:rPr lang="en-US" sz="2600" b="1" dirty="0" smtClean="0">
                <a:solidFill>
                  <a:srgbClr val="993300"/>
                </a:solidFill>
              </a:rPr>
              <a:t>Yet a long way to go before HTS magnets can be used in HEP accelerators, HTS magnet technology has made a major progress over last decade. (I’m personally optimistic).</a:t>
            </a:r>
          </a:p>
          <a:p>
            <a:pPr marL="274320" indent="-274320">
              <a:lnSpc>
                <a:spcPct val="110000"/>
              </a:lnSpc>
              <a:spcBef>
                <a:spcPts val="1800"/>
              </a:spcBef>
            </a:pPr>
            <a:r>
              <a:rPr lang="en-US" sz="2600" b="1" dirty="0">
                <a:solidFill>
                  <a:srgbClr val="993300"/>
                </a:solidFill>
              </a:rPr>
              <a:t>B</a:t>
            </a:r>
            <a:r>
              <a:rPr lang="en-US" sz="2600" b="1" dirty="0" smtClean="0">
                <a:solidFill>
                  <a:srgbClr val="993300"/>
                </a:solidFill>
              </a:rPr>
              <a:t>NL has been active on developing HTS magnet technology and has made many significant demonstrations. BNL is looking forward to offer its unique and substantial experience to future HTS magnet R&amp;D for FCC. </a:t>
            </a:r>
          </a:p>
          <a:p>
            <a:pPr marL="274320" indent="-274320">
              <a:lnSpc>
                <a:spcPct val="110000"/>
              </a:lnSpc>
              <a:spcBef>
                <a:spcPts val="1800"/>
              </a:spcBef>
            </a:pPr>
            <a:r>
              <a:rPr lang="en-US" sz="2600" b="1" dirty="0" smtClean="0">
                <a:solidFill>
                  <a:srgbClr val="993300"/>
                </a:solidFill>
              </a:rPr>
              <a:t>However, we are more than HTS‘R’US (of which I’m proud of). We also have active programs on LTS magnets (our bread-and-better), and are the one US facility with working superconducting accelerator magnets.</a:t>
            </a:r>
            <a:endParaRPr lang="en-US" sz="2600" b="1" dirty="0">
              <a:solidFill>
                <a:srgbClr val="99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99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228600"/>
            <a:ext cx="6248400" cy="6096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0000CC"/>
                </a:solidFill>
              </a:rPr>
              <a:t>HTS Magnet Program at BNL</a:t>
            </a:r>
          </a:p>
        </p:txBody>
      </p:sp>
      <p:sp>
        <p:nvSpPr>
          <p:cNvPr id="5123" name="Rectangle 3" descr="Water droplets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990600"/>
            <a:ext cx="8686800" cy="5181600"/>
          </a:xfrm>
        </p:spPr>
        <p:txBody>
          <a:bodyPr/>
          <a:lstStyle/>
          <a:p>
            <a:pPr>
              <a:spcBef>
                <a:spcPct val="3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HTS magnet R&amp;D over a wide range: </a:t>
            </a:r>
          </a:p>
          <a:p>
            <a:pPr lvl="1">
              <a:spcBef>
                <a:spcPct val="3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High field, Medium field and low field (high temperature)</a:t>
            </a:r>
          </a:p>
          <a:p>
            <a:pPr lvl="1">
              <a:spcBef>
                <a:spcPct val="3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Many geometries – racetrack, cosine theta, solenoid</a:t>
            </a:r>
            <a:endParaRPr lang="en-US" altLang="en-US" sz="2400" b="1" dirty="0">
              <a:solidFill>
                <a:srgbClr val="990000"/>
              </a:solidFill>
            </a:endParaRPr>
          </a:p>
          <a:p>
            <a:pPr>
              <a:spcBef>
                <a:spcPct val="30000"/>
              </a:spcBef>
            </a:pPr>
            <a:r>
              <a:rPr lang="en-US" altLang="en-US" sz="2400" b="1" dirty="0">
                <a:solidFill>
                  <a:srgbClr val="0000FF"/>
                </a:solidFill>
              </a:rPr>
              <a:t>Number of HTS coils/magnets designed built &amp; tested:</a:t>
            </a:r>
          </a:p>
          <a:p>
            <a:pPr lvl="1">
              <a:spcBef>
                <a:spcPct val="30000"/>
              </a:spcBef>
            </a:pPr>
            <a:r>
              <a:rPr lang="en-US" altLang="en-US" sz="2400" b="1" dirty="0">
                <a:solidFill>
                  <a:srgbClr val="0000FF"/>
                </a:solidFill>
              </a:rPr>
              <a:t>Well over 100 HTS coils and well over 10 HTS magnets</a:t>
            </a:r>
          </a:p>
          <a:p>
            <a:r>
              <a:rPr lang="en-US" altLang="en-US" sz="2400" b="1" dirty="0" smtClean="0">
                <a:solidFill>
                  <a:srgbClr val="006600"/>
                </a:solidFill>
              </a:rPr>
              <a:t>Type of HTS used:</a:t>
            </a:r>
          </a:p>
          <a:p>
            <a:pPr lvl="1"/>
            <a:r>
              <a:rPr lang="en-US" altLang="en-US" sz="2400" b="1" dirty="0" smtClean="0">
                <a:solidFill>
                  <a:srgbClr val="006600"/>
                </a:solidFill>
              </a:rPr>
              <a:t>Bi2223, Bi2212, </a:t>
            </a:r>
            <a:r>
              <a:rPr lang="en-US" altLang="en-US" sz="2400" b="1" dirty="0" err="1" smtClean="0">
                <a:solidFill>
                  <a:srgbClr val="006600"/>
                </a:solidFill>
              </a:rPr>
              <a:t>ReBCO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, MgB</a:t>
            </a:r>
            <a:r>
              <a:rPr lang="en-US" altLang="en-US" sz="2400" b="1" baseline="-25000" dirty="0" smtClean="0">
                <a:solidFill>
                  <a:srgbClr val="006600"/>
                </a:solidFill>
              </a:rPr>
              <a:t>2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– wire, cable, tape</a:t>
            </a:r>
          </a:p>
          <a:p>
            <a:r>
              <a:rPr lang="en-US" altLang="en-US" sz="2400" b="1" dirty="0" smtClean="0">
                <a:solidFill>
                  <a:srgbClr val="008000"/>
                </a:solidFill>
              </a:rPr>
              <a:t>Amount of HTS acquired:</a:t>
            </a:r>
          </a:p>
          <a:p>
            <a:pPr lvl="1"/>
            <a:r>
              <a:rPr lang="en-US" altLang="en-US" sz="2400" b="1" dirty="0" smtClean="0">
                <a:solidFill>
                  <a:srgbClr val="008000"/>
                </a:solidFill>
              </a:rPr>
              <a:t> ~50 km (4 mm tape equivalent)</a:t>
            </a:r>
          </a:p>
          <a:p>
            <a:pPr>
              <a:spcBef>
                <a:spcPct val="30000"/>
              </a:spcBef>
            </a:pPr>
            <a:r>
              <a:rPr lang="en-US" altLang="en-US" sz="2400" b="1" dirty="0" smtClean="0">
                <a:solidFill>
                  <a:srgbClr val="990000"/>
                </a:solidFill>
              </a:rPr>
              <a:t>Or recent activities have been largely on magnets with </a:t>
            </a:r>
            <a:r>
              <a:rPr lang="en-US" altLang="en-US" sz="2400" b="1" dirty="0" err="1" smtClean="0">
                <a:solidFill>
                  <a:srgbClr val="990000"/>
                </a:solidFill>
              </a:rPr>
              <a:t>ReBCO</a:t>
            </a:r>
            <a:endParaRPr lang="en-US" altLang="en-US" sz="2400" b="1" dirty="0" smtClean="0">
              <a:solidFill>
                <a:srgbClr val="990000"/>
              </a:solidFill>
            </a:endParaRPr>
          </a:p>
          <a:p>
            <a:pPr lvl="1">
              <a:spcBef>
                <a:spcPct val="30000"/>
              </a:spcBef>
            </a:pPr>
            <a:r>
              <a:rPr lang="en-US" altLang="en-US" sz="2400" b="1" dirty="0" smtClean="0">
                <a:solidFill>
                  <a:srgbClr val="990000"/>
                </a:solidFill>
              </a:rPr>
              <a:t>(yet one Bi2223 and one MgB</a:t>
            </a:r>
            <a:r>
              <a:rPr lang="en-US" altLang="en-US" sz="2400" b="1" baseline="-25000" dirty="0" smtClean="0">
                <a:solidFill>
                  <a:srgbClr val="990000"/>
                </a:solidFill>
              </a:rPr>
              <a:t>2</a:t>
            </a:r>
            <a:r>
              <a:rPr lang="en-US" altLang="en-US" sz="2400" b="1" dirty="0" smtClean="0">
                <a:solidFill>
                  <a:srgbClr val="990000"/>
                </a:solidFill>
              </a:rPr>
              <a:t> magnet is ready for testing)</a:t>
            </a:r>
            <a:endParaRPr lang="en-US" altLang="en-US" sz="2400" b="1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23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6307" y="152400"/>
            <a:ext cx="8759093" cy="762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Superconducting Magnetic Energy Storage (SMES)</a:t>
            </a:r>
          </a:p>
        </p:txBody>
      </p:sp>
      <p:sp>
        <p:nvSpPr>
          <p:cNvPr id="194563" name="Rectangle 3"/>
          <p:cNvSpPr txBox="1">
            <a:spLocks noChangeArrowheads="1"/>
          </p:cNvSpPr>
          <p:nvPr/>
        </p:nvSpPr>
        <p:spPr bwMode="auto">
          <a:xfrm>
            <a:off x="149378" y="1628456"/>
            <a:ext cx="8994621" cy="475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00"/>
                </a:solidFill>
                <a:latin typeface="Comic Sans MS" panose="030F0702030302020204" pitchFamily="66" charset="0"/>
                <a:cs typeface="+mn-cs"/>
              </a:rPr>
              <a:t>High </a:t>
            </a:r>
            <a:r>
              <a:rPr lang="en-US" sz="24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+mn-cs"/>
              </a:rPr>
              <a:t>field large aperture HTS </a:t>
            </a:r>
            <a:r>
              <a:rPr lang="en-US" sz="2400" b="1" dirty="0">
                <a:solidFill>
                  <a:srgbClr val="FF0000"/>
                </a:solidFill>
                <a:latin typeface="Comic Sans MS" panose="030F0702030302020204" pitchFamily="66" charset="0"/>
                <a:cs typeface="+mn-cs"/>
              </a:rPr>
              <a:t>solenoid </a:t>
            </a:r>
            <a:r>
              <a:rPr lang="en-US" sz="24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+mn-cs"/>
              </a:rPr>
              <a:t>with huge stresses</a:t>
            </a:r>
            <a:endParaRPr lang="en-US" sz="2400" b="1" dirty="0">
              <a:solidFill>
                <a:srgbClr val="FF0000"/>
              </a:solidFill>
              <a:latin typeface="Comic Sans MS" panose="030F0702030302020204" pitchFamily="66" charset="0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00"/>
                </a:solidFill>
                <a:latin typeface="Comic Sans MS" panose="030F0702030302020204" pitchFamily="66" charset="0"/>
                <a:cs typeface="+mn-cs"/>
              </a:rPr>
              <a:t>           </a:t>
            </a:r>
            <a:endParaRPr lang="en-US" sz="2400" dirty="0">
              <a:solidFill>
                <a:srgbClr val="FF0000"/>
              </a:solidFill>
              <a:latin typeface="Comic Sans MS" panose="030F0702030302020204" pitchFamily="66" charset="0"/>
              <a:cs typeface="+mn-cs"/>
            </a:endParaRPr>
          </a:p>
        </p:txBody>
      </p:sp>
      <p:pic>
        <p:nvPicPr>
          <p:cNvPr id="1434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29"/>
          <a:stretch>
            <a:fillRect/>
          </a:stretch>
        </p:blipFill>
        <p:spPr bwMode="auto">
          <a:xfrm>
            <a:off x="609600" y="2211469"/>
            <a:ext cx="8129199" cy="3474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90927" y="1097279"/>
            <a:ext cx="8620797" cy="461665"/>
          </a:xfrm>
          <a:prstGeom prst="rect">
            <a:avLst/>
          </a:prstGeom>
          <a:solidFill>
            <a:srgbClr val="FFC000"/>
          </a:solidFill>
          <a:ln cmpd="tri">
            <a:solidFill>
              <a:srgbClr val="C000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prstClr val="black"/>
                </a:solidFill>
                <a:cs typeface="+mn-cs"/>
              </a:rPr>
              <a:t>Key </a:t>
            </a:r>
            <a:r>
              <a:rPr lang="en-US" sz="2400" b="1" dirty="0" smtClean="0">
                <a:solidFill>
                  <a:prstClr val="black"/>
                </a:solidFill>
                <a:cs typeface="+mn-cs"/>
              </a:rPr>
              <a:t>Target Parameters</a:t>
            </a:r>
            <a:r>
              <a:rPr lang="en-US" sz="2400" b="1" dirty="0">
                <a:solidFill>
                  <a:prstClr val="black"/>
                </a:solidFill>
                <a:cs typeface="+mn-cs"/>
              </a:rPr>
              <a:t>: </a:t>
            </a:r>
            <a:r>
              <a:rPr lang="en-US" sz="2400" b="1" dirty="0" smtClean="0">
                <a:solidFill>
                  <a:prstClr val="black"/>
                </a:solidFill>
                <a:cs typeface="+mn-cs"/>
              </a:rPr>
              <a:t>25T</a:t>
            </a:r>
            <a:r>
              <a:rPr lang="en-US" sz="2400" b="1" dirty="0">
                <a:solidFill>
                  <a:prstClr val="black"/>
                </a:solidFill>
                <a:cs typeface="+mn-cs"/>
              </a:rPr>
              <a:t>, </a:t>
            </a:r>
            <a:r>
              <a:rPr lang="en-US" sz="2400" b="1" dirty="0" smtClean="0">
                <a:solidFill>
                  <a:prstClr val="black"/>
                </a:solidFill>
                <a:cs typeface="+mn-cs"/>
              </a:rPr>
              <a:t>100mm</a:t>
            </a:r>
            <a:r>
              <a:rPr lang="en-US" sz="2400" b="1" dirty="0">
                <a:solidFill>
                  <a:prstClr val="black"/>
                </a:solidFill>
                <a:cs typeface="+mn-cs"/>
              </a:rPr>
              <a:t>, </a:t>
            </a:r>
            <a:r>
              <a:rPr lang="en-US" sz="2400" b="1" dirty="0" smtClean="0">
                <a:solidFill>
                  <a:prstClr val="black"/>
                </a:solidFill>
                <a:cs typeface="+mn-cs"/>
              </a:rPr>
              <a:t>1.7MJ</a:t>
            </a:r>
            <a:r>
              <a:rPr lang="en-US" sz="2400" b="1" dirty="0">
                <a:solidFill>
                  <a:prstClr val="black"/>
                </a:solidFill>
                <a:cs typeface="+mn-cs"/>
              </a:rPr>
              <a:t>, </a:t>
            </a:r>
            <a:r>
              <a:rPr lang="en-US" sz="2400" b="1" dirty="0" smtClean="0">
                <a:solidFill>
                  <a:prstClr val="black"/>
                </a:solidFill>
                <a:cs typeface="+mn-cs"/>
              </a:rPr>
              <a:t>12mm </a:t>
            </a:r>
            <a:r>
              <a:rPr lang="en-US" sz="2400" b="1" dirty="0" err="1" smtClean="0">
                <a:solidFill>
                  <a:prstClr val="black"/>
                </a:solidFill>
                <a:cs typeface="+mn-cs"/>
              </a:rPr>
              <a:t>ReBCO</a:t>
            </a:r>
            <a:endParaRPr lang="en-US" sz="2400" b="1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6306" y="5608763"/>
            <a:ext cx="8645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6600"/>
                </a:solidFill>
                <a:latin typeface="Calibri"/>
                <a:cs typeface="+mn-cs"/>
              </a:rPr>
              <a:t>Funded by </a:t>
            </a:r>
            <a:r>
              <a:rPr lang="en-US" b="1" dirty="0" err="1" smtClean="0">
                <a:solidFill>
                  <a:srgbClr val="006600"/>
                </a:solidFill>
                <a:latin typeface="Calibri"/>
                <a:cs typeface="+mn-cs"/>
              </a:rPr>
              <a:t>arpa</a:t>
            </a:r>
            <a:r>
              <a:rPr lang="en-US" b="1" dirty="0" smtClean="0">
                <a:solidFill>
                  <a:srgbClr val="006600"/>
                </a:solidFill>
                <a:latin typeface="Calibri"/>
                <a:cs typeface="+mn-cs"/>
              </a:rPr>
              <a:t>-e as a “high risk, high reward” project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37042" y="2103645"/>
            <a:ext cx="3406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002060"/>
                </a:solidFill>
                <a:latin typeface="Calibri"/>
                <a:cs typeface="+mn-cs"/>
              </a:rPr>
              <a:t>Ramesh Gupta, BNL, Aug 2014</a:t>
            </a:r>
            <a:endParaRPr lang="en-US" sz="2000" b="1" dirty="0">
              <a:solidFill>
                <a:srgbClr val="002060"/>
              </a:solidFill>
              <a:latin typeface="Calibri"/>
              <a:cs typeface="+mn-cs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09" y="6131983"/>
            <a:ext cx="8229600" cy="467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788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arpa-e\pic\WP_20140512_00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0" t="-1" r="15220" b="12103"/>
          <a:stretch/>
        </p:blipFill>
        <p:spPr bwMode="auto">
          <a:xfrm>
            <a:off x="5816124" y="762000"/>
            <a:ext cx="2616590" cy="5486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264" r="33169" b="8163"/>
          <a:stretch/>
        </p:blipFill>
        <p:spPr bwMode="auto">
          <a:xfrm>
            <a:off x="152400" y="822960"/>
            <a:ext cx="256032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4701" y="3047999"/>
            <a:ext cx="1588319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  <a:cs typeface="+mn-cs"/>
              </a:rPr>
              <a:t>2 pancakes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  <a:cs typeface="+mn-cs"/>
              </a:rPr>
              <a:t>1140 A, 4K</a:t>
            </a:r>
            <a:endParaRPr lang="en-US" sz="2400" b="1" dirty="0">
              <a:solidFill>
                <a:srgbClr val="FF0000"/>
              </a:solidFill>
              <a:latin typeface="Calibri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1835" y="6927"/>
            <a:ext cx="8938473" cy="810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002060"/>
                </a:solidFill>
                <a:latin typeface="Calibri"/>
                <a:cs typeface="+mn-cs"/>
              </a:rPr>
              <a:t> HTS Magnet Test Results (BNL/ABB/</a:t>
            </a:r>
            <a:r>
              <a:rPr lang="en-US" b="1" dirty="0" err="1" smtClean="0">
                <a:solidFill>
                  <a:srgbClr val="002060"/>
                </a:solidFill>
                <a:latin typeface="Calibri"/>
                <a:cs typeface="+mn-cs"/>
              </a:rPr>
              <a:t>SuperPower</a:t>
            </a:r>
            <a:r>
              <a:rPr lang="en-US" b="1" dirty="0" smtClean="0">
                <a:solidFill>
                  <a:srgbClr val="002060"/>
                </a:solidFill>
                <a:latin typeface="Calibri"/>
                <a:cs typeface="+mn-cs"/>
              </a:rPr>
              <a:t>/Houston)</a:t>
            </a:r>
          </a:p>
          <a:p>
            <a:pPr algn="ctr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006600"/>
                </a:solidFill>
                <a:latin typeface="Calibri"/>
                <a:cs typeface="+mn-cs"/>
              </a:rPr>
              <a:t>100 mm bore </a:t>
            </a:r>
            <a:r>
              <a:rPr lang="en-US" b="1" dirty="0" err="1" smtClean="0">
                <a:solidFill>
                  <a:srgbClr val="006600"/>
                </a:solidFill>
                <a:latin typeface="Calibri"/>
                <a:cs typeface="+mn-cs"/>
              </a:rPr>
              <a:t>ReBCO</a:t>
            </a:r>
            <a:r>
              <a:rPr lang="en-US" b="1" dirty="0" smtClean="0">
                <a:solidFill>
                  <a:srgbClr val="006600"/>
                </a:solidFill>
                <a:latin typeface="Calibri"/>
                <a:cs typeface="+mn-cs"/>
              </a:rPr>
              <a:t> ARPA- E SMES Coil </a:t>
            </a:r>
            <a:endParaRPr lang="en-US" b="1" dirty="0">
              <a:solidFill>
                <a:srgbClr val="006600"/>
              </a:solidFill>
              <a:latin typeface="Calibri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98717" y="3047999"/>
            <a:ext cx="2456698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  <a:cs typeface="+mn-cs"/>
              </a:rPr>
              <a:t>46 pancakes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  <a:cs typeface="+mn-cs"/>
              </a:rPr>
              <a:t>350 A, </a:t>
            </a:r>
            <a:r>
              <a:rPr lang="en-US" sz="2400" b="1" dirty="0" smtClean="0">
                <a:solidFill>
                  <a:srgbClr val="0000CC"/>
                </a:solidFill>
                <a:latin typeface="Calibri"/>
                <a:cs typeface="+mn-cs"/>
              </a:rPr>
              <a:t>27K</a:t>
            </a:r>
            <a:r>
              <a:rPr lang="en-US" sz="2400" b="1" dirty="0" smtClean="0">
                <a:solidFill>
                  <a:srgbClr val="FF0000"/>
                </a:solidFill>
                <a:latin typeface="Calibri"/>
                <a:cs typeface="+mn-cs"/>
              </a:rPr>
              <a:t>, 12.5 T</a:t>
            </a:r>
            <a:endParaRPr lang="en-US" sz="2400" b="1" dirty="0">
              <a:solidFill>
                <a:srgbClr val="FF0000"/>
              </a:solidFill>
              <a:latin typeface="Calibri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635" y="5859087"/>
            <a:ext cx="2771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Calibri"/>
                <a:cs typeface="+mn-cs"/>
              </a:rPr>
              <a:t>R. Gupta, BNL, Aug 2014</a:t>
            </a:r>
            <a:endParaRPr lang="en-US" sz="2000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09" y="6383303"/>
            <a:ext cx="8229600" cy="467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-5400000">
            <a:off x="7889380" y="5336006"/>
            <a:ext cx="1813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Peak fields higher</a:t>
            </a:r>
            <a:endParaRPr lang="en-US" sz="1600" dirty="0"/>
          </a:p>
        </p:txBody>
      </p:sp>
      <p:pic>
        <p:nvPicPr>
          <p:cNvPr id="1822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916" y="858618"/>
            <a:ext cx="2468563" cy="493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093593" y="5381832"/>
            <a:ext cx="2301207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  <a:cs typeface="+mn-cs"/>
              </a:rPr>
              <a:t>12 pancakes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  <a:cs typeface="+mn-cs"/>
              </a:rPr>
              <a:t>760 A, 4K, 11.4 T</a:t>
            </a:r>
            <a:endParaRPr lang="en-US" sz="2400" b="1" dirty="0">
              <a:solidFill>
                <a:srgbClr val="FF0000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6698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847" y="152400"/>
            <a:ext cx="7243953" cy="716280"/>
          </a:xfrm>
        </p:spPr>
        <p:txBody>
          <a:bodyPr/>
          <a:lstStyle/>
          <a:p>
            <a:r>
              <a:rPr lang="en-US" sz="2800" dirty="0" smtClean="0"/>
              <a:t>High Field HTS Magnet- PBL/BNL SBIR</a:t>
            </a:r>
            <a:endParaRPr lang="en-US" sz="2800" baseline="-25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" y="1126536"/>
            <a:ext cx="584073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29200" y="1126539"/>
            <a:ext cx="4007892" cy="203132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FFFF00"/>
                </a:solidFill>
              </a:rPr>
              <a:t> Field on axis:  15.7 T 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FFFF00"/>
                </a:solidFill>
              </a:rPr>
              <a:t> Field on coil :  16.2 T 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00FF00"/>
                </a:solidFill>
              </a:rPr>
              <a:t>(original target: 10-12T)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93128" y="4402899"/>
            <a:ext cx="3150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Overall J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o</a:t>
            </a:r>
            <a:r>
              <a:rPr lang="en-US" sz="2400" b="1" dirty="0" smtClean="0">
                <a:solidFill>
                  <a:srgbClr val="FF0000"/>
                </a:solidFill>
              </a:rPr>
              <a:t> in coil:  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   &gt;500 A/mm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 @16 T</a:t>
            </a:r>
          </a:p>
        </p:txBody>
      </p:sp>
      <p:pic>
        <p:nvPicPr>
          <p:cNvPr id="9" name="Picture 2" descr="E:\sbir-sttr\PBL\photos\IMG_0284.jpg"/>
          <p:cNvPicPr>
            <a:picLocks noChangeAspect="1" noChangeArrowheads="1"/>
          </p:cNvPicPr>
          <p:nvPr/>
        </p:nvPicPr>
        <p:blipFill rotWithShape="1">
          <a:blip r:embed="rId3" cstate="print"/>
          <a:srcRect l="14992" t="26865" r="54072" b="23835"/>
          <a:stretch/>
        </p:blipFill>
        <p:spPr bwMode="auto">
          <a:xfrm rot="-5400000">
            <a:off x="1094196" y="3220066"/>
            <a:ext cx="1459303" cy="173736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762" y="5465471"/>
            <a:ext cx="3159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Arial" pitchFamily="34" charset="0"/>
              </a:rPr>
              <a:t>A</a:t>
            </a:r>
            <a:r>
              <a:rPr lang="en-US" sz="2000" b="1" dirty="0" smtClean="0">
                <a:solidFill>
                  <a:srgbClr val="008000"/>
                </a:solidFill>
                <a:latin typeface="Arial" pitchFamily="34" charset="0"/>
              </a:rPr>
              <a:t>perture = 25 mm</a:t>
            </a:r>
            <a:endParaRPr lang="en-US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09998" y="3323364"/>
            <a:ext cx="5227093" cy="738664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 smtClean="0">
                <a:solidFill>
                  <a:srgbClr val="0000CC"/>
                </a:solidFill>
              </a:rPr>
              <a:t>Highest field all HTS solenoid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62" y="6071989"/>
            <a:ext cx="9032329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*Credit to SBIR/STTR office for this and SMES work which was the result of this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64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2666999" y="33337"/>
            <a:ext cx="5410201" cy="881063"/>
          </a:xfrm>
        </p:spPr>
        <p:txBody>
          <a:bodyPr/>
          <a:lstStyle/>
          <a:p>
            <a:r>
              <a:rPr lang="en-US" sz="2800" dirty="0" smtClean="0"/>
              <a:t>2G HTS Quad for FRIB Fragment Separator Region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6" t="22063" r="1113" b="11059"/>
          <a:stretch/>
        </p:blipFill>
        <p:spPr>
          <a:xfrm>
            <a:off x="533394" y="1031337"/>
            <a:ext cx="8151862" cy="5029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5564" y="5965234"/>
            <a:ext cx="8507522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Important: Magnet for a real machine- baseline design of FRIB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002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99" y="90488"/>
            <a:ext cx="5410201" cy="900112"/>
          </a:xfrm>
        </p:spPr>
        <p:txBody>
          <a:bodyPr/>
          <a:lstStyle/>
          <a:p>
            <a:r>
              <a:rPr lang="en-US" sz="2800" dirty="0" smtClean="0"/>
              <a:t>Large Temperature Margins</a:t>
            </a:r>
            <a:br>
              <a:rPr lang="en-US" sz="2800" dirty="0" smtClean="0"/>
            </a:br>
            <a:r>
              <a:rPr lang="en-US" sz="2800" dirty="0" smtClean="0">
                <a:solidFill>
                  <a:srgbClr val="006600"/>
                </a:solidFill>
              </a:rPr>
              <a:t>(only possible with HTS)</a:t>
            </a:r>
            <a:endParaRPr lang="en-US" sz="2800" dirty="0">
              <a:solidFill>
                <a:srgbClr val="006600"/>
              </a:solidFill>
            </a:endParaRPr>
          </a:p>
        </p:txBody>
      </p:sp>
      <p:pic>
        <p:nvPicPr>
          <p:cNvPr id="259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6" y="1066800"/>
            <a:ext cx="8366334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5129" y="6096000"/>
            <a:ext cx="8158067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P</a:t>
            </a:r>
            <a:r>
              <a:rPr lang="en-US" sz="2400" b="1" dirty="0" smtClean="0">
                <a:solidFill>
                  <a:srgbClr val="FFFF00"/>
                </a:solidFill>
              </a:rPr>
              <a:t>rovides robust operation against local and global heat loads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424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2468" y="76200"/>
            <a:ext cx="7315200" cy="808037"/>
          </a:xfrm>
        </p:spPr>
        <p:txBody>
          <a:bodyPr/>
          <a:lstStyle/>
          <a:p>
            <a:r>
              <a:rPr lang="en-US" sz="2800" dirty="0" smtClean="0"/>
              <a:t>Advanced Quench Protection Electronics </a:t>
            </a:r>
            <a:endParaRPr lang="en-US" sz="2800" dirty="0"/>
          </a:p>
        </p:txBody>
      </p:sp>
      <p:pic>
        <p:nvPicPr>
          <p:cNvPr id="25600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47135"/>
            <a:ext cx="810133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5619135"/>
            <a:ext cx="8635244" cy="95410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Detects onset of pre-quench voltage at &lt; 1mV and with isolation voltage &gt; 1kV allows fast energy extraction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37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0488"/>
            <a:ext cx="7694613" cy="900112"/>
          </a:xfrm>
        </p:spPr>
        <p:txBody>
          <a:bodyPr/>
          <a:lstStyle/>
          <a:p>
            <a:r>
              <a:rPr lang="en-US" sz="2800" dirty="0" smtClean="0"/>
              <a:t>Protection of HTS Magnet During an Operational </a:t>
            </a:r>
            <a:r>
              <a:rPr lang="en-US" sz="2800" smtClean="0"/>
              <a:t>Accident Near </a:t>
            </a:r>
            <a:r>
              <a:rPr lang="en-US" sz="2800" dirty="0" smtClean="0"/>
              <a:t>Design Current</a:t>
            </a:r>
            <a:endParaRPr lang="en-US" sz="2800" dirty="0"/>
          </a:p>
        </p:txBody>
      </p:sp>
      <p:pic>
        <p:nvPicPr>
          <p:cNvPr id="261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88719"/>
            <a:ext cx="8229600" cy="5251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2176790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175A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447800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185A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0" y="1188719"/>
            <a:ext cx="3266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Design: 210 A in SP Coils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3600" y="3460348"/>
            <a:ext cx="3200399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Ringing in power supply made situation worse</a:t>
            </a:r>
            <a:endParaRPr lang="en-US" sz="2000" b="1" dirty="0">
              <a:solidFill>
                <a:srgbClr val="00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648200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9</a:t>
            </a:r>
            <a:r>
              <a:rPr lang="en-US" sz="2000" b="1" dirty="0" smtClean="0">
                <a:solidFill>
                  <a:srgbClr val="FF0000"/>
                </a:solidFill>
              </a:rPr>
              <a:t>0mV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31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5800</TotalTime>
  <Words>902</Words>
  <Application>Microsoft Office PowerPoint</Application>
  <PresentationFormat>On-screen Show (4:3)</PresentationFormat>
  <Paragraphs>115</Paragraphs>
  <Slides>18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Office Theme</vt:lpstr>
      <vt:lpstr>1_Default Design</vt:lpstr>
      <vt:lpstr>1_Office Theme</vt:lpstr>
      <vt:lpstr>Document</vt:lpstr>
      <vt:lpstr>Photo Editor Photo</vt:lpstr>
      <vt:lpstr>PowerPoint Presentation</vt:lpstr>
      <vt:lpstr>HTS Magnet Program at BNL</vt:lpstr>
      <vt:lpstr>Superconducting Magnetic Energy Storage (SMES)</vt:lpstr>
      <vt:lpstr>PowerPoint Presentation</vt:lpstr>
      <vt:lpstr>High Field HTS Magnet- PBL/BNL SBIR</vt:lpstr>
      <vt:lpstr>2G HTS Quad for FRIB Fragment Separator Region</vt:lpstr>
      <vt:lpstr>Large Temperature Margins (only possible with HTS)</vt:lpstr>
      <vt:lpstr>Advanced Quench Protection Electronics </vt:lpstr>
      <vt:lpstr>Protection of HTS Magnet During an Operational Accident Near Design Current</vt:lpstr>
      <vt:lpstr>Magnet Designs for FCC</vt:lpstr>
      <vt:lpstr>PowerPoint Presentation</vt:lpstr>
      <vt:lpstr>PowerPoint Presentation</vt:lpstr>
      <vt:lpstr>High Field 2-in-1 Common Coil Dipole Design for Colliders</vt:lpstr>
      <vt:lpstr>A Coil Design with Overpass/Underpass Ends Optimized for ReBCO Tape</vt:lpstr>
      <vt:lpstr>Magnet R&amp;D for FCC</vt:lpstr>
      <vt:lpstr>Common Coil Dipole at BNL for Testing HTS Insert Coils as in a Hybrid Magnet</vt:lpstr>
      <vt:lpstr>A Warm bore Cryo-cooled Magnet with 6 HTS coils</vt:lpstr>
      <vt:lpstr>Summary</vt:lpstr>
    </vt:vector>
  </TitlesOfParts>
  <Company>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Tiffany Gagnon</dc:creator>
  <cp:lastModifiedBy> Ramesh Gupta</cp:lastModifiedBy>
  <cp:revision>800</cp:revision>
  <cp:lastPrinted>2007-07-02T19:06:14Z</cp:lastPrinted>
  <dcterms:created xsi:type="dcterms:W3CDTF">2007-06-28T20:22:43Z</dcterms:created>
  <dcterms:modified xsi:type="dcterms:W3CDTF">2014-08-13T12:35:34Z</dcterms:modified>
</cp:coreProperties>
</file>