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494" r:id="rId2"/>
    <p:sldId id="513" r:id="rId3"/>
    <p:sldId id="518" r:id="rId4"/>
    <p:sldId id="519" r:id="rId5"/>
    <p:sldId id="520" r:id="rId6"/>
    <p:sldId id="514" r:id="rId7"/>
    <p:sldId id="515" r:id="rId8"/>
    <p:sldId id="516" r:id="rId9"/>
    <p:sldId id="498" r:id="rId10"/>
    <p:sldId id="521" r:id="rId11"/>
    <p:sldId id="522" r:id="rId12"/>
    <p:sldId id="509" r:id="rId13"/>
    <p:sldId id="510" r:id="rId14"/>
    <p:sldId id="511" r:id="rId15"/>
    <p:sldId id="523" r:id="rId16"/>
    <p:sldId id="508" r:id="rId17"/>
    <p:sldId id="443" r:id="rId18"/>
    <p:sldId id="512" r:id="rId19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0000"/>
    <a:srgbClr val="00CC00"/>
    <a:srgbClr val="FFCC00"/>
    <a:srgbClr val="0000FF"/>
    <a:srgbClr val="FFFFFF"/>
    <a:srgbClr val="3333FF"/>
    <a:srgbClr val="04656A"/>
    <a:srgbClr val="095665"/>
    <a:srgbClr val="083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2" autoAdjust="0"/>
    <p:restoredTop sz="91829" autoAdjust="0"/>
  </p:normalViewPr>
  <p:slideViewPr>
    <p:cSldViewPr>
      <p:cViewPr>
        <p:scale>
          <a:sx n="70" d="100"/>
          <a:sy n="70" d="100"/>
        </p:scale>
        <p:origin x="-136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3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8829966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3" y="8829966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8A74390-162F-4B75-BF25-7A2FC8C34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78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3" y="0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6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3" y="4415790"/>
            <a:ext cx="550545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29966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3" y="8829966"/>
            <a:ext cx="2982119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34302F5-30AF-4836-9BFC-DDA53DEDA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42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978596-72EB-469B-8098-2DD606AC7D5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NHMFL Confidential: DO NOT DISTRIBUTE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NHMFL Confidential: DO NOT DISTRIBUTE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devices considered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639B72-ABC6-4E24-B5A5-594F9529A6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16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51081" indent="-288877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55509" indent="-231101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17713" indent="-231101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79917" indent="-231101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42120" indent="-2311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3004323" indent="-2311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66527" indent="-2311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928731" indent="-231101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931704-DAF5-4A66-8A04-E8923330979A}" type="slidenum">
              <a:rPr lang="en-US" altLang="en-US" sz="1200">
                <a:solidFill>
                  <a:prstClr val="black"/>
                </a:solidFill>
              </a:rPr>
              <a:pPr eaLnBrk="1" hangingPunct="1"/>
              <a:t>7</a:t>
            </a:fld>
            <a:endParaRPr lang="en-US" alt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4302F5-30AF-4836-9BFC-DDA53DEDAE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62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4302F5-30AF-4836-9BFC-DDA53DEDAE1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375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4302F5-30AF-4836-9BFC-DDA53DEDAE1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135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6A41A-0350-4A54-8451-D08C59EABE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4302F5-30AF-4836-9BFC-DDA53DEDAE1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67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4302F5-30AF-4836-9BFC-DDA53DEDAE1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0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 w="127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52588"/>
            <a:ext cx="7772400" cy="5794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366713"/>
          </a:xfrm>
          <a:ln w="12700" algn="ctr"/>
        </p:spPr>
        <p:txBody>
          <a:bodyPr lIns="91440" tIns="45720" rIns="91440" bIns="45720"/>
          <a:lstStyle>
            <a:lvl1pPr marL="0" indent="0" algn="ctr">
              <a:spcBef>
                <a:spcPct val="50000"/>
              </a:spcBef>
              <a:buClrTx/>
              <a:buFontTx/>
              <a:buNone/>
              <a:defRPr sz="1800" b="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9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42875"/>
            <a:ext cx="1943100" cy="3440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2875"/>
            <a:ext cx="5676900" cy="3440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74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5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308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810000" cy="198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10000" cy="198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13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17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4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22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368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01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100000">
              <a:srgbClr val="9CB86E">
                <a:lumMod val="15000"/>
                <a:lumOff val="85000"/>
              </a:srgbClr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 w="1270" algn="ctr">
            <a:noFill/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83566"/>
            <a:ext cx="7086600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77240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08296" y="6675437"/>
            <a:ext cx="8077200" cy="153888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Larbalestier - Future Circular Collider Workshop at ASC 2014 Charlotte NC, August 13 2014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76200" y="6648450"/>
            <a:ext cx="1066800" cy="214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1">
                <a:solidFill>
                  <a:schemeClr val="bg1"/>
                </a:solidFill>
                <a:latin typeface="Arial" charset="0"/>
              </a:rPr>
              <a:t> Slide </a:t>
            </a:r>
            <a:fld id="{5DB40FCC-4116-41CB-AA3D-91C8648A08B2}" type="slidenum">
              <a:rPr lang="en-US" sz="800" b="1">
                <a:solidFill>
                  <a:schemeClr val="bg1"/>
                </a:solidFill>
                <a:latin typeface="Arial" charset="0"/>
              </a:rPr>
              <a:pPr eaLnBrk="0" hangingPunct="0">
                <a:spcBef>
                  <a:spcPct val="50000"/>
                </a:spcBef>
                <a:defRPr/>
              </a:pPr>
              <a:t>‹#›</a:t>
            </a:fld>
            <a:endParaRPr lang="en-US" sz="8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D9737"/>
        </a:buClr>
        <a:buFont typeface="Wingdings" pitchFamily="2" charset="2"/>
        <a:buBlip>
          <a:blip r:embed="rId13"/>
        </a:buBlip>
        <a:defRPr sz="28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Blip>
          <a:blip r:embed="rId13"/>
        </a:buBlip>
        <a:defRPr sz="2400" b="1">
          <a:solidFill>
            <a:srgbClr val="5F5F5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Blip>
          <a:blip r:embed="rId13"/>
        </a:buBlip>
        <a:defRPr sz="2000" b="1">
          <a:solidFill>
            <a:srgbClr val="5F5F5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Blip>
          <a:blip r:embed="rId13"/>
        </a:buBlip>
        <a:defRPr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jpeg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png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 descr="NHMFL Logo-round(small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1447800" cy="1447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05000" y="124361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NHMFL goals for very high DC fields in  FCC design study time-frame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676400"/>
            <a:ext cx="7239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hlink"/>
                </a:solidFill>
                <a:latin typeface="+mj-lt"/>
              </a:rPr>
              <a:t>David Larbalestier</a:t>
            </a:r>
            <a:endParaRPr lang="en-US" sz="2800" b="1" dirty="0" smtClean="0">
              <a:solidFill>
                <a:srgbClr val="0070C0"/>
              </a:solidFill>
              <a:latin typeface="+mj-lt"/>
            </a:endParaRP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High field NMR - Ulf Trociewitz, David Hilton and team,</a:t>
            </a: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32 T User magnet – Huub Weijers, Denis Markiewicz and team</a:t>
            </a: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20 T MRI planning – Mark Bird and team</a:t>
            </a: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REBCO conductor team – Dima Abraimov, Jan Jaroszynski and team</a:t>
            </a: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Bi-2212 conductor team – Jianyi Jiang, Tak Kametani and team</a:t>
            </a:r>
          </a:p>
          <a:p>
            <a:pPr lvl="1" algn="ctr"/>
            <a:r>
              <a:rPr lang="en-US" sz="1800" b="1" dirty="0" smtClean="0">
                <a:solidFill>
                  <a:srgbClr val="C00000"/>
                </a:solidFill>
                <a:latin typeface="+mj-lt"/>
              </a:rPr>
              <a:t>A15 development team – Peter Lee and Chiara Tarantini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5301294"/>
            <a:ext cx="4460383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AD9737"/>
              </a:buClr>
            </a:pP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Future Circular Collider Workshop at ASC 2014</a:t>
            </a:r>
            <a:endParaRPr lang="en-US" sz="1600" b="1" dirty="0">
              <a:solidFill>
                <a:schemeClr val="hlink"/>
              </a:solidFill>
              <a:latin typeface="+mn-lt"/>
            </a:endParaRPr>
          </a:p>
          <a:p>
            <a:pPr algn="ctr">
              <a:spcBef>
                <a:spcPct val="20000"/>
              </a:spcBef>
              <a:buClr>
                <a:srgbClr val="AD9737"/>
              </a:buClr>
            </a:pP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Charlotte NC,</a:t>
            </a:r>
          </a:p>
          <a:p>
            <a:pPr algn="ctr">
              <a:spcBef>
                <a:spcPct val="20000"/>
              </a:spcBef>
              <a:buClr>
                <a:srgbClr val="AD9737"/>
              </a:buClr>
            </a:pP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August 13 </a:t>
            </a:r>
            <a:r>
              <a:rPr lang="en-US" sz="1600" b="1" dirty="0">
                <a:solidFill>
                  <a:schemeClr val="hlink"/>
                </a:solidFill>
                <a:latin typeface="+mn-lt"/>
              </a:rPr>
              <a:t>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5473648"/>
            <a:ext cx="220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AD9737"/>
              </a:buClr>
            </a:pPr>
            <a:r>
              <a:rPr lang="en-US" sz="1600" b="1" dirty="0">
                <a:solidFill>
                  <a:schemeClr val="hlink"/>
                </a:solidFill>
                <a:latin typeface="+mn-lt"/>
              </a:rPr>
              <a:t>Support by NHMFL core grants, </a:t>
            </a: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DOE-OHEP, NIH </a:t>
            </a:r>
            <a:r>
              <a:rPr lang="en-US" sz="1600" b="1" dirty="0">
                <a:solidFill>
                  <a:schemeClr val="hlink"/>
                </a:solidFill>
                <a:latin typeface="+mn-lt"/>
              </a:rPr>
              <a:t>and CERN</a:t>
            </a:r>
          </a:p>
        </p:txBody>
      </p:sp>
    </p:spTree>
    <p:extLst>
      <p:ext uri="{BB962C8B-B14F-4D97-AF65-F5344CB8AC3E}">
        <p14:creationId xmlns:p14="http://schemas.microsoft.com/office/powerpoint/2010/main" val="242186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239000" cy="91440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Lucida Sans" pitchFamily="34" charset="0"/>
              </a:rPr>
              <a:t>There is a Substantial Difference Between Tape and Round Wire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228599" y="884237"/>
                <a:ext cx="8756589" cy="4525963"/>
              </a:xfrm>
            </p:spPr>
            <p:txBody>
              <a:bodyPr>
                <a:normAutofit/>
              </a:bodyPr>
              <a:lstStyle/>
              <a:p>
                <a:r>
                  <a:rPr lang="en-US" sz="1600" b="1" dirty="0" smtClean="0">
                    <a:solidFill>
                      <a:srgbClr val="C00000"/>
                    </a:solidFill>
                  </a:rPr>
                  <a:t>Bi-2212 isotropic</a:t>
                </a:r>
                <a:r>
                  <a:rPr lang="en-US" sz="1600" dirty="0" smtClean="0"/>
                  <a:t>: </a:t>
                </a:r>
                <a:r>
                  <a:rPr lang="en-US" sz="1600" i="1" dirty="0" err="1" smtClean="0"/>
                  <a:t>I</a:t>
                </a:r>
                <a:r>
                  <a:rPr lang="en-US" sz="1600" i="1" baseline="-25000" dirty="0" err="1" smtClean="0"/>
                  <a:t>c</a:t>
                </a:r>
                <a:r>
                  <a:rPr lang="en-US" sz="1600" dirty="0" smtClean="0"/>
                  <a:t> scales with the field: high |</a:t>
                </a:r>
                <a:r>
                  <a:rPr lang="en-US" sz="1600" i="1" u="sng" dirty="0" smtClean="0"/>
                  <a:t>B</a:t>
                </a:r>
                <a:r>
                  <a:rPr lang="en-US" sz="1600" dirty="0" smtClean="0"/>
                  <a:t>| =&gt; low </a:t>
                </a:r>
                <a:r>
                  <a:rPr lang="en-US" sz="1600" i="1" dirty="0" err="1" smtClean="0"/>
                  <a:t>I</a:t>
                </a:r>
                <a:r>
                  <a:rPr lang="en-US" sz="1600" i="1" baseline="-25000" dirty="0" err="1" smtClean="0"/>
                  <a:t>c</a:t>
                </a:r>
                <a:r>
                  <a:rPr lang="en-US" sz="1600" dirty="0" smtClean="0"/>
                  <a:t>, with no field orientation dependence</a:t>
                </a:r>
              </a:p>
              <a:p>
                <a:r>
                  <a:rPr lang="en-US" sz="1600" b="1" dirty="0" smtClean="0">
                    <a:solidFill>
                      <a:srgbClr val="C00000"/>
                    </a:solidFill>
                  </a:rPr>
                  <a:t>REBCO anisotropic</a:t>
                </a:r>
                <a:r>
                  <a:rPr lang="en-US" sz="1600" dirty="0" smtClean="0"/>
                  <a:t>: both |</a:t>
                </a:r>
                <a:r>
                  <a:rPr lang="en-US" sz="1600" i="1" u="sng" dirty="0" smtClean="0"/>
                  <a:t>B</a:t>
                </a:r>
                <a:r>
                  <a:rPr lang="en-US" sz="1600" dirty="0" smtClean="0"/>
                  <a:t>| and its orientation matter</a:t>
                </a:r>
              </a:p>
              <a:p>
                <a:r>
                  <a:rPr lang="en-US" sz="1600" b="1" dirty="0" smtClean="0">
                    <a:solidFill>
                      <a:srgbClr val="C00000"/>
                    </a:solidFill>
                  </a:rPr>
                  <a:t>In absence of other defects (hot spots </a:t>
                </a:r>
                <a:r>
                  <a:rPr lang="en-US" sz="1600" b="1" i="1" dirty="0" smtClean="0">
                    <a:solidFill>
                      <a:srgbClr val="C00000"/>
                    </a:solidFill>
                  </a:rPr>
                  <a:t>etc.</a:t>
                </a:r>
                <a:r>
                  <a:rPr lang="en-US" sz="1600" b="1" dirty="0" smtClean="0">
                    <a:solidFill>
                      <a:srgbClr val="C00000"/>
                    </a:solidFill>
                  </a:rPr>
                  <a:t>) a Bi-2212 RW coil will likely have tendency to quench from inside out while REBCO coil will quench from its ends </a:t>
                </a:r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US" sz="1600" dirty="0" smtClean="0"/>
                  <a:t>Cooling may become an issue (He-bubble trapping in high </a:t>
                </a:r>
                <a:r>
                  <a:rPr lang="en-US" sz="1600" i="1" u="sng" dirty="0" smtClean="0"/>
                  <a:t>B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·</m:t>
                    </m:r>
                  </m:oMath>
                </a14:m>
                <a:r>
                  <a:rPr lang="en-US" sz="1600" dirty="0" smtClean="0"/>
                  <a:t> grad </a:t>
                </a:r>
                <a:r>
                  <a:rPr lang="en-US" sz="1600" i="1" u="sng" dirty="0" smtClean="0"/>
                  <a:t>B</a:t>
                </a:r>
                <a:r>
                  <a:rPr lang="en-US" sz="1600" dirty="0" smtClean="0"/>
                  <a:t> region)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599" y="884237"/>
                <a:ext cx="8756589" cy="4525963"/>
              </a:xfrm>
              <a:blipFill rotWithShape="1">
                <a:blip r:embed="rId2"/>
                <a:stretch>
                  <a:fillRect l="-209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4"/>
          <p:cNvGrpSpPr/>
          <p:nvPr/>
        </p:nvGrpSpPr>
        <p:grpSpPr>
          <a:xfrm>
            <a:off x="-33756" y="2743200"/>
            <a:ext cx="4930319" cy="3826307"/>
            <a:chOff x="2166970" y="2362200"/>
            <a:chExt cx="5453029" cy="4054907"/>
          </a:xfrm>
        </p:grpSpPr>
        <p:grpSp>
          <p:nvGrpSpPr>
            <p:cNvPr id="6" name="Group 47"/>
            <p:cNvGrpSpPr/>
            <p:nvPr/>
          </p:nvGrpSpPr>
          <p:grpSpPr>
            <a:xfrm>
              <a:off x="2166970" y="2362200"/>
              <a:ext cx="5453029" cy="4054907"/>
              <a:chOff x="4877676" y="3213556"/>
              <a:chExt cx="4025333" cy="2993263"/>
            </a:xfrm>
          </p:grpSpPr>
          <p:pic>
            <p:nvPicPr>
              <p:cNvPr id="34" name="Picture 5" descr="Z:\ASC\HTS Magnet R&amp;D\MDC_UPT_DKH_Folder\Calculations\Comsol\HF coil Y11-2\HF field Map SF.pn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218"/>
              <a:stretch/>
            </p:blipFill>
            <p:spPr bwMode="auto">
              <a:xfrm>
                <a:off x="4905236" y="3462040"/>
                <a:ext cx="3993008" cy="26000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8236032" y="3213556"/>
                <a:ext cx="60316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i="1" dirty="0" err="1" smtClean="0">
                    <a:solidFill>
                      <a:srgbClr val="3333FF"/>
                    </a:solidFill>
                  </a:rPr>
                  <a:t>B</a:t>
                </a:r>
                <a:r>
                  <a:rPr lang="en-US" sz="1400" i="1" baseline="-25000" dirty="0" err="1" smtClean="0">
                    <a:solidFill>
                      <a:srgbClr val="3333FF"/>
                    </a:solidFill>
                  </a:rPr>
                  <a:t>tot</a:t>
                </a:r>
                <a:r>
                  <a:rPr lang="en-US" sz="1400" i="1" baseline="-25000" dirty="0" smtClean="0">
                    <a:solidFill>
                      <a:srgbClr val="3333FF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3333FF"/>
                    </a:solidFill>
                  </a:rPr>
                  <a:t>[T]</a:t>
                </a:r>
                <a:endParaRPr lang="en-US" sz="1400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4679572" y="4544253"/>
                <a:ext cx="672620" cy="2764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45720" rIns="45720" rtlCol="0" anchor="ctr">
                <a:spAutoFit/>
              </a:bodyPr>
              <a:lstStyle/>
              <a:p>
                <a:pPr algn="ctr"/>
                <a:r>
                  <a:rPr lang="en-US" sz="1600" i="1" dirty="0" smtClean="0"/>
                  <a:t>z</a:t>
                </a:r>
                <a:r>
                  <a:rPr lang="en-US" sz="1600" dirty="0" smtClean="0"/>
                  <a:t> [mm]</a:t>
                </a:r>
                <a:endParaRPr lang="en-US" sz="16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383644" y="5960598"/>
                <a:ext cx="697404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noAutofit/>
              </a:bodyPr>
              <a:lstStyle/>
              <a:p>
                <a:pPr algn="ctr"/>
                <a:r>
                  <a:rPr lang="en-US" sz="1600" i="1" dirty="0" smtClean="0"/>
                  <a:t>r</a:t>
                </a:r>
                <a:r>
                  <a:rPr lang="en-US" sz="1600" dirty="0" smtClean="0"/>
                  <a:t> [mm]</a:t>
                </a:r>
                <a:endParaRPr lang="en-US" sz="1600" dirty="0"/>
              </a:p>
            </p:txBody>
          </p:sp>
          <p:grpSp>
            <p:nvGrpSpPr>
              <p:cNvPr id="9" name="Group 46"/>
              <p:cNvGrpSpPr/>
              <p:nvPr/>
            </p:nvGrpSpPr>
            <p:grpSpPr>
              <a:xfrm>
                <a:off x="6429375" y="4124326"/>
                <a:ext cx="242888" cy="1347788"/>
                <a:chOff x="6429375" y="4124326"/>
                <a:chExt cx="242888" cy="1347788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6429375" y="4124326"/>
                  <a:ext cx="242888" cy="134778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600" dirty="0" smtClean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429375" y="4124326"/>
                  <a:ext cx="242888" cy="13477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6429375" y="4124326"/>
                  <a:ext cx="242888" cy="13477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TextBox 49"/>
              <p:cNvSpPr txBox="1"/>
              <p:nvPr/>
            </p:nvSpPr>
            <p:spPr>
              <a:xfrm>
                <a:off x="8398727" y="5923423"/>
                <a:ext cx="504279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5E-6</a:t>
                </a:r>
                <a:endParaRPr lang="en-US" sz="14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401270" y="3421769"/>
                <a:ext cx="501739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4.4404</a:t>
                </a:r>
                <a:endParaRPr lang="en-US" sz="14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905236" y="5581644"/>
                <a:ext cx="32015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-40</a:t>
                </a:r>
                <a:endParaRPr lang="en-US" sz="14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000765" y="3594556"/>
                <a:ext cx="224626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50</a:t>
                </a:r>
                <a:endParaRPr lang="en-US" sz="1400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238756" y="5867400"/>
                <a:ext cx="2906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-40</a:t>
                </a:r>
                <a:endParaRPr lang="en-US" sz="1400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100848" y="5867400"/>
                <a:ext cx="2525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sz="1400" dirty="0" smtClean="0"/>
                  <a:t>90</a:t>
                </a:r>
                <a:endParaRPr lang="en-US" sz="1400" dirty="0"/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>
              <a:off x="4187824" y="2971800"/>
              <a:ext cx="2170349" cy="1752600"/>
              <a:chOff x="4187824" y="2971800"/>
              <a:chExt cx="2170349" cy="17526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187824" y="4267200"/>
                <a:ext cx="175630" cy="45720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587304" y="2971800"/>
                <a:ext cx="17708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Zone of lowest </a:t>
                </a:r>
                <a:r>
                  <a:rPr lang="en-US" i="1" dirty="0" err="1" smtClean="0">
                    <a:solidFill>
                      <a:schemeClr val="bg1"/>
                    </a:solidFill>
                  </a:rPr>
                  <a:t>I</a:t>
                </a:r>
                <a:r>
                  <a:rPr lang="en-US" i="1" baseline="-25000" dirty="0" err="1" smtClean="0">
                    <a:solidFill>
                      <a:schemeClr val="bg1"/>
                    </a:solidFill>
                  </a:rPr>
                  <a:t>c</a:t>
                </a:r>
                <a:endParaRPr lang="en-US" i="1" baseline="-25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6" name="Straight Arrow Connector 15"/>
              <p:cNvCxnSpPr>
                <a:endCxn id="8" idx="7"/>
              </p:cNvCxnSpPr>
              <p:nvPr/>
            </p:nvCxnSpPr>
            <p:spPr>
              <a:xfrm flipH="1">
                <a:off x="4337734" y="3341132"/>
                <a:ext cx="1135004" cy="993023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4" name="TextBox 53"/>
          <p:cNvSpPr txBox="1"/>
          <p:nvPr/>
        </p:nvSpPr>
        <p:spPr>
          <a:xfrm>
            <a:off x="5176397" y="7814118"/>
            <a:ext cx="320155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dirty="0" smtClean="0"/>
              <a:t>-40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533400" y="3288268"/>
            <a:ext cx="100540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Bi-2212</a:t>
            </a:r>
            <a:endParaRPr lang="en-US" sz="1800" b="1" dirty="0"/>
          </a:p>
        </p:txBody>
      </p:sp>
      <p:grpSp>
        <p:nvGrpSpPr>
          <p:cNvPr id="12" name="Group 65"/>
          <p:cNvGrpSpPr/>
          <p:nvPr/>
        </p:nvGrpSpPr>
        <p:grpSpPr>
          <a:xfrm>
            <a:off x="4800600" y="2767636"/>
            <a:ext cx="4343400" cy="3314515"/>
            <a:chOff x="0" y="3205542"/>
            <a:chExt cx="4103700" cy="3087588"/>
          </a:xfrm>
        </p:grpSpPr>
        <p:grpSp>
          <p:nvGrpSpPr>
            <p:cNvPr id="13" name="Group 8"/>
            <p:cNvGrpSpPr/>
            <p:nvPr/>
          </p:nvGrpSpPr>
          <p:grpSpPr>
            <a:xfrm>
              <a:off x="0" y="3205542"/>
              <a:ext cx="4103700" cy="3087588"/>
              <a:chOff x="542648" y="3119231"/>
              <a:chExt cx="4103700" cy="3087588"/>
            </a:xfrm>
          </p:grpSpPr>
          <p:grpSp>
            <p:nvGrpSpPr>
              <p:cNvPr id="14" name="Group 68"/>
              <p:cNvGrpSpPr/>
              <p:nvPr/>
            </p:nvGrpSpPr>
            <p:grpSpPr>
              <a:xfrm>
                <a:off x="542648" y="3119231"/>
                <a:ext cx="4103700" cy="3087588"/>
                <a:chOff x="542648" y="3119231"/>
                <a:chExt cx="4103700" cy="3087588"/>
              </a:xfrm>
            </p:grpSpPr>
            <p:grpSp>
              <p:nvGrpSpPr>
                <p:cNvPr id="15" name="Group 48"/>
                <p:cNvGrpSpPr/>
                <p:nvPr/>
              </p:nvGrpSpPr>
              <p:grpSpPr>
                <a:xfrm>
                  <a:off x="542648" y="3119231"/>
                  <a:ext cx="4103700" cy="3087588"/>
                  <a:chOff x="542648" y="3119231"/>
                  <a:chExt cx="4103700" cy="3087588"/>
                </a:xfrm>
              </p:grpSpPr>
              <p:pic>
                <p:nvPicPr>
                  <p:cNvPr id="35" name="Picture 6" descr="Z:\ASC\HTS Magnet R&amp;D\MDC_UPT_DKH_Folder\Calculations\Comsol\HF coil Y11-2\HF coil Ic map_sf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5218"/>
                  <a:stretch/>
                </p:blipFill>
                <p:spPr bwMode="auto">
                  <a:xfrm>
                    <a:off x="653340" y="3462040"/>
                    <a:ext cx="3993008" cy="260005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341598" y="3190289"/>
                    <a:ext cx="603646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i="1" dirty="0" err="1" smtClean="0">
                        <a:solidFill>
                          <a:srgbClr val="3333FF"/>
                        </a:solidFill>
                      </a:rPr>
                      <a:t>B</a:t>
                    </a:r>
                    <a:r>
                      <a:rPr lang="en-US" sz="1400" i="1" baseline="-25000" dirty="0" err="1" smtClean="0">
                        <a:solidFill>
                          <a:srgbClr val="3333FF"/>
                        </a:solidFill>
                      </a:rPr>
                      <a:t>tot</a:t>
                    </a:r>
                    <a:r>
                      <a:rPr lang="en-US" sz="1400" i="1" baseline="-25000" dirty="0" smtClean="0">
                        <a:solidFill>
                          <a:srgbClr val="3333FF"/>
                        </a:solidFill>
                      </a:rPr>
                      <a:t> </a:t>
                    </a:r>
                    <a:r>
                      <a:rPr lang="en-US" sz="1400" dirty="0" smtClean="0">
                        <a:solidFill>
                          <a:srgbClr val="3333FF"/>
                        </a:solidFill>
                      </a:rPr>
                      <a:t>[T]</a:t>
                    </a:r>
                    <a:endParaRPr lang="en-US" sz="1400" dirty="0">
                      <a:solidFill>
                        <a:srgbClr val="3333FF"/>
                      </a:solidFill>
                    </a:endParaRP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945244" y="3209377"/>
                    <a:ext cx="551057" cy="21544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i="1" dirty="0" err="1" smtClean="0">
                        <a:solidFill>
                          <a:srgbClr val="3333FF"/>
                        </a:solidFill>
                      </a:rPr>
                      <a:t>I</a:t>
                    </a:r>
                    <a:r>
                      <a:rPr lang="en-US" sz="1400" i="1" baseline="-25000" dirty="0" err="1" smtClean="0">
                        <a:solidFill>
                          <a:srgbClr val="3333FF"/>
                        </a:solidFill>
                      </a:rPr>
                      <a:t>c</a:t>
                    </a:r>
                    <a:r>
                      <a:rPr lang="en-US" sz="1400" i="1" dirty="0" smtClean="0">
                        <a:solidFill>
                          <a:srgbClr val="3333FF"/>
                        </a:solidFill>
                      </a:rPr>
                      <a:t> </a:t>
                    </a:r>
                    <a:r>
                      <a:rPr lang="en-US" sz="1400" dirty="0" smtClean="0">
                        <a:solidFill>
                          <a:srgbClr val="3333FF"/>
                        </a:solidFill>
                      </a:rPr>
                      <a:t>[A]</a:t>
                    </a:r>
                    <a:endParaRPr lang="en-US" sz="1400" dirty="0">
                      <a:solidFill>
                        <a:srgbClr val="3333FF"/>
                      </a:solidFill>
                    </a:endParaRP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 rot="16200000">
                    <a:off x="375615" y="4521221"/>
                    <a:ext cx="672620" cy="33855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45720" rIns="45720" rtlCol="0">
                    <a:spAutoFit/>
                  </a:bodyPr>
                  <a:lstStyle/>
                  <a:p>
                    <a:r>
                      <a:rPr lang="en-US" sz="1600" i="1" dirty="0" smtClean="0"/>
                      <a:t>z</a:t>
                    </a:r>
                    <a:r>
                      <a:rPr lang="en-US" sz="1600" dirty="0" smtClean="0"/>
                      <a:t> [mm]</a:t>
                    </a:r>
                    <a:endParaRPr lang="en-US" sz="1600" dirty="0"/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887844" y="5960598"/>
                    <a:ext cx="697404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>
                    <a:noAutofit/>
                  </a:bodyPr>
                  <a:lstStyle/>
                  <a:p>
                    <a:pPr algn="ctr"/>
                    <a:r>
                      <a:rPr lang="en-US" sz="1600" i="1" dirty="0" smtClean="0"/>
                      <a:t>r</a:t>
                    </a:r>
                    <a:r>
                      <a:rPr lang="en-US" sz="1600" dirty="0" smtClean="0"/>
                      <a:t> [mm]</a:t>
                    </a:r>
                    <a:endParaRPr lang="en-US" sz="1600" dirty="0"/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3575292" y="3398603"/>
                    <a:ext cx="318998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4.21</a:t>
                    </a:r>
                    <a:endParaRPr lang="en-US" sz="1400" dirty="0"/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3564063" y="5950096"/>
                    <a:ext cx="410368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0.23</a:t>
                    </a:r>
                    <a:endParaRPr lang="en-US" sz="1400" dirty="0"/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4158270" y="5932693"/>
                    <a:ext cx="410368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738</a:t>
                    </a:r>
                    <a:endParaRPr lang="en-US" sz="1400" dirty="0"/>
                  </a:p>
                </p:txBody>
              </p: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4160894" y="3420979"/>
                    <a:ext cx="410368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2212</a:t>
                    </a:r>
                    <a:endParaRPr lang="en-US" sz="1400" dirty="0"/>
                  </a:p>
                </p:txBody>
              </p:sp>
              <p:sp>
                <p:nvSpPr>
                  <p:cNvPr id="61" name="TextBox 60"/>
                  <p:cNvSpPr txBox="1"/>
                  <p:nvPr/>
                </p:nvSpPr>
                <p:spPr>
                  <a:xfrm>
                    <a:off x="725233" y="5668591"/>
                    <a:ext cx="240537" cy="16186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-30</a:t>
                    </a:r>
                    <a:endParaRPr lang="en-US" sz="1400" dirty="0"/>
                  </a:p>
                </p:txBody>
              </p:sp>
              <p:sp>
                <p:nvSpPr>
                  <p:cNvPr id="62" name="TextBox 61"/>
                  <p:cNvSpPr txBox="1"/>
                  <p:nvPr/>
                </p:nvSpPr>
                <p:spPr>
                  <a:xfrm>
                    <a:off x="741911" y="3505200"/>
                    <a:ext cx="224626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/>
                      <a:t>3</a:t>
                    </a:r>
                    <a:r>
                      <a:rPr lang="en-US" sz="1400" dirty="0" smtClean="0"/>
                      <a:t>0</a:t>
                    </a:r>
                    <a:endParaRPr lang="en-US" sz="1400" dirty="0"/>
                  </a:p>
                </p:txBody>
              </p: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926432" y="5867400"/>
                    <a:ext cx="290674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-20</a:t>
                    </a:r>
                    <a:endParaRPr lang="en-US" sz="1400" dirty="0"/>
                  </a:p>
                </p:txBody>
              </p:sp>
              <p:sp>
                <p:nvSpPr>
                  <p:cNvPr id="64" name="TextBox 63"/>
                  <p:cNvSpPr txBox="1"/>
                  <p:nvPr/>
                </p:nvSpPr>
                <p:spPr>
                  <a:xfrm>
                    <a:off x="3089024" y="5867400"/>
                    <a:ext cx="252574" cy="21544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40</a:t>
                    </a:r>
                    <a:endParaRPr lang="en-US" sz="1400" dirty="0"/>
                  </a:p>
                </p:txBody>
              </p:sp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998231" y="3119231"/>
                    <a:ext cx="2135217" cy="20069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>
                    <a:spAutoFit/>
                  </a:bodyPr>
                  <a:lstStyle/>
                  <a:p>
                    <a:pPr algn="ctr"/>
                    <a:r>
                      <a:rPr lang="en-US" sz="1400" b="1" dirty="0" smtClean="0"/>
                      <a:t>Zone of lowest </a:t>
                    </a:r>
                    <a:r>
                      <a:rPr lang="en-US" sz="1400" b="1" i="1" dirty="0" err="1" smtClean="0"/>
                      <a:t>I</a:t>
                    </a:r>
                    <a:r>
                      <a:rPr lang="en-US" sz="1400" b="1" i="1" baseline="-25000" dirty="0" err="1" smtClean="0"/>
                      <a:t>c</a:t>
                    </a:r>
                    <a:r>
                      <a:rPr lang="en-US" sz="1400" b="1" dirty="0" smtClean="0"/>
                      <a:t> (737 A)</a:t>
                    </a:r>
                    <a:endParaRPr lang="en-US" sz="1400" b="1" dirty="0"/>
                  </a:p>
                </p:txBody>
              </p:sp>
            </p:grpSp>
            <p:sp>
              <p:nvSpPr>
                <p:cNvPr id="65" name="Oval 64"/>
                <p:cNvSpPr/>
                <p:nvPr/>
              </p:nvSpPr>
              <p:spPr>
                <a:xfrm>
                  <a:off x="2133600" y="3528701"/>
                  <a:ext cx="168442" cy="160983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600" dirty="0" smtClean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8" name="Straight Arrow Connector 67"/>
                <p:cNvCxnSpPr>
                  <a:stCxn id="67" idx="2"/>
                  <a:endCxn id="65" idx="1"/>
                </p:cNvCxnSpPr>
                <p:nvPr/>
              </p:nvCxnSpPr>
              <p:spPr>
                <a:xfrm>
                  <a:off x="2065840" y="3319925"/>
                  <a:ext cx="92428" cy="23235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/>
              <p:cNvCxnSpPr/>
              <p:nvPr/>
            </p:nvCxnSpPr>
            <p:spPr>
              <a:xfrm>
                <a:off x="1775460" y="3497580"/>
                <a:ext cx="0" cy="236220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533400" y="3657600"/>
              <a:ext cx="962034" cy="344046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REBCO</a:t>
              </a:r>
              <a:endParaRPr 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1164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858000" cy="639762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tx2"/>
                </a:solidFill>
                <a:latin typeface="Lucida Sans" pitchFamily="34" charset="0"/>
              </a:rPr>
              <a:t>How Do Screening Currents Affect REBCO Coil Performance?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3399" y="5323582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Large reduction in </a:t>
            </a:r>
            <a:r>
              <a:rPr lang="en-US" sz="1600" i="1" dirty="0" smtClean="0"/>
              <a:t>I</a:t>
            </a:r>
            <a:r>
              <a:rPr lang="en-US" sz="1600" i="1" baseline="-25000" dirty="0" smtClean="0"/>
              <a:t>c</a:t>
            </a:r>
            <a:r>
              <a:rPr lang="en-US" sz="1600" dirty="0" smtClean="0"/>
              <a:t> at coil ends 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 Change in current distribution causes change of field profile 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 Magnetic decay causes significant field drift, problem for high field homogeneity magnets</a:t>
            </a:r>
          </a:p>
        </p:txBody>
      </p:sp>
      <p:grpSp>
        <p:nvGrpSpPr>
          <p:cNvPr id="3" name="Group 26"/>
          <p:cNvGrpSpPr>
            <a:grpSpLocks noChangeAspect="1"/>
          </p:cNvGrpSpPr>
          <p:nvPr/>
        </p:nvGrpSpPr>
        <p:grpSpPr>
          <a:xfrm>
            <a:off x="76200" y="1527337"/>
            <a:ext cx="6096000" cy="3425663"/>
            <a:chOff x="-16123" y="685799"/>
            <a:chExt cx="7864723" cy="4419601"/>
          </a:xfrm>
        </p:grpSpPr>
        <p:sp>
          <p:nvSpPr>
            <p:cNvPr id="18" name="TextBox 17"/>
            <p:cNvSpPr txBox="1"/>
            <p:nvPr/>
          </p:nvSpPr>
          <p:spPr>
            <a:xfrm>
              <a:off x="3785170" y="685800"/>
              <a:ext cx="3768503" cy="436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Screening currents 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present: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6123" y="685799"/>
              <a:ext cx="3814002" cy="436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Screening currents </a:t>
              </a:r>
              <a:r>
                <a:rPr lang="en-US" sz="1600" b="1" dirty="0" smtClean="0">
                  <a:solidFill>
                    <a:srgbClr val="FF0000"/>
                  </a:solidFill>
                </a:rPr>
                <a:t>absent</a:t>
              </a:r>
              <a:r>
                <a:rPr lang="en-US" sz="1600" b="1" dirty="0" smtClean="0"/>
                <a:t> : </a:t>
              </a:r>
              <a:endParaRPr lang="en-US" sz="1600" b="1" dirty="0"/>
            </a:p>
          </p:txBody>
        </p:sp>
        <p:grpSp>
          <p:nvGrpSpPr>
            <p:cNvPr id="5" name="Group 24"/>
            <p:cNvGrpSpPr/>
            <p:nvPr/>
          </p:nvGrpSpPr>
          <p:grpSpPr>
            <a:xfrm>
              <a:off x="1100574" y="1143000"/>
              <a:ext cx="3395226" cy="3962400"/>
              <a:chOff x="1100574" y="1143000"/>
              <a:chExt cx="3395226" cy="3962400"/>
            </a:xfrm>
          </p:grpSpPr>
          <p:grpSp>
            <p:nvGrpSpPr>
              <p:cNvPr id="11" name="Group 24"/>
              <p:cNvGrpSpPr/>
              <p:nvPr/>
            </p:nvGrpSpPr>
            <p:grpSpPr>
              <a:xfrm>
                <a:off x="1100574" y="1143000"/>
                <a:ext cx="2938026" cy="3962400"/>
                <a:chOff x="1619250" y="1219200"/>
                <a:chExt cx="3175729" cy="4114800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19250" y="1219200"/>
                  <a:ext cx="2143125" cy="4114800"/>
                </a:xfrm>
                <a:prstGeom prst="rect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cxnSp>
              <p:nvCxnSpPr>
                <p:cNvPr id="7" name="Straight Connector 6"/>
                <p:cNvCxnSpPr/>
                <p:nvPr/>
              </p:nvCxnSpPr>
              <p:spPr>
                <a:xfrm>
                  <a:off x="3400034" y="3280738"/>
                  <a:ext cx="685800" cy="60546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4095749" y="3876675"/>
                  <a:ext cx="69923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 Rounded MT Bold" pitchFamily="34" charset="0"/>
                    </a:rPr>
                    <a:t>2740 A</a:t>
                  </a: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3148013" y="1466850"/>
                  <a:ext cx="938217" cy="60546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4095749" y="2057400"/>
                  <a:ext cx="69923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 Rounded MT Bold" pitchFamily="34" charset="0"/>
                    </a:rPr>
                    <a:t>1520 A</a:t>
                  </a:r>
                </a:p>
              </p:txBody>
            </p:sp>
          </p:grpSp>
          <p:sp>
            <p:nvSpPr>
              <p:cNvPr id="22" name="Oval 21"/>
              <p:cNvSpPr/>
              <p:nvPr/>
            </p:nvSpPr>
            <p:spPr>
              <a:xfrm>
                <a:off x="3124200" y="1752600"/>
                <a:ext cx="1371600" cy="685800"/>
              </a:xfrm>
              <a:prstGeom prst="ellips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25"/>
            <p:cNvGrpSpPr/>
            <p:nvPr/>
          </p:nvGrpSpPr>
          <p:grpSpPr>
            <a:xfrm>
              <a:off x="4495800" y="1143000"/>
              <a:ext cx="3352800" cy="3962400"/>
              <a:chOff x="4495800" y="1143000"/>
              <a:chExt cx="3352800" cy="3962400"/>
            </a:xfrm>
          </p:grpSpPr>
          <p:grpSp>
            <p:nvGrpSpPr>
              <p:cNvPr id="24" name="Group 30"/>
              <p:cNvGrpSpPr/>
              <p:nvPr/>
            </p:nvGrpSpPr>
            <p:grpSpPr>
              <a:xfrm>
                <a:off x="4495800" y="1143000"/>
                <a:ext cx="2943225" cy="3962400"/>
                <a:chOff x="5381625" y="1371600"/>
                <a:chExt cx="3181349" cy="4114800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81625" y="1371600"/>
                  <a:ext cx="2143125" cy="4114800"/>
                </a:xfrm>
                <a:prstGeom prst="rect">
                  <a:avLst/>
                </a:prstGeom>
                <a:ln w="12700">
                  <a:solidFill>
                    <a:schemeClr val="bg2">
                      <a:lumMod val="90000"/>
                    </a:schemeClr>
                  </a:solidFill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cxnSp>
              <p:nvCxnSpPr>
                <p:cNvPr id="13" name="Straight Connector 12"/>
                <p:cNvCxnSpPr/>
                <p:nvPr/>
              </p:nvCxnSpPr>
              <p:spPr>
                <a:xfrm>
                  <a:off x="7172325" y="3429000"/>
                  <a:ext cx="685800" cy="60546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7863744" y="4029075"/>
                  <a:ext cx="69923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 Rounded MT Bold" pitchFamily="34" charset="0"/>
                    </a:rPr>
                    <a:t>2740 A</a:t>
                  </a:r>
                </a:p>
              </p:txBody>
            </p: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400800" y="1747853"/>
                  <a:ext cx="1457326" cy="60546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7863744" y="2305050"/>
                  <a:ext cx="60785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tx2">
                          <a:lumMod val="75000"/>
                        </a:schemeClr>
                      </a:solidFill>
                      <a:latin typeface="Arial Rounded MT Bold" pitchFamily="34" charset="0"/>
                    </a:rPr>
                    <a:t>770 A</a:t>
                  </a:r>
                </a:p>
              </p:txBody>
            </p:sp>
          </p:grpSp>
          <p:sp>
            <p:nvSpPr>
              <p:cNvPr id="23" name="Oval 22"/>
              <p:cNvSpPr/>
              <p:nvPr/>
            </p:nvSpPr>
            <p:spPr>
              <a:xfrm>
                <a:off x="6477000" y="1828800"/>
                <a:ext cx="1371600" cy="685800"/>
              </a:xfrm>
              <a:prstGeom prst="ellipse">
                <a:avLst/>
              </a:prstGeom>
              <a:solidFill>
                <a:schemeClr val="accent1">
                  <a:alpha val="4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Rectangle 27"/>
          <p:cNvSpPr/>
          <p:nvPr/>
        </p:nvSpPr>
        <p:spPr>
          <a:xfrm>
            <a:off x="313399" y="990600"/>
            <a:ext cx="84818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Radial field component at coil ends induces strong screening currents</a:t>
            </a:r>
            <a:endParaRPr lang="en-US" sz="1600" dirty="0"/>
          </a:p>
        </p:txBody>
      </p:sp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4" cstate="print"/>
          <a:srcRect l="58327" t="21123" b="29764"/>
          <a:stretch>
            <a:fillRect/>
          </a:stretch>
        </p:blipFill>
        <p:spPr bwMode="auto">
          <a:xfrm rot="5400000">
            <a:off x="6148408" y="2081192"/>
            <a:ext cx="3034307" cy="26819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cxnSp>
        <p:nvCxnSpPr>
          <p:cNvPr id="29" name="Straight Connector 28"/>
          <p:cNvCxnSpPr/>
          <p:nvPr/>
        </p:nvCxnSpPr>
        <p:spPr>
          <a:xfrm>
            <a:off x="6629400" y="4114800"/>
            <a:ext cx="0" cy="114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795288" y="4099302"/>
            <a:ext cx="0" cy="114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6625525" y="5160936"/>
            <a:ext cx="2169765" cy="2"/>
          </a:xfrm>
          <a:prstGeom prst="line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315200" y="4953000"/>
            <a:ext cx="8402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95 mm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799750" y="5102423"/>
            <a:ext cx="1099090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D.K. Hilton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162800" y="1600200"/>
            <a:ext cx="1049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Platypus-I 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771474" y="6214646"/>
            <a:ext cx="3619902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2LPo2G-06: </a:t>
            </a:r>
            <a:r>
              <a:rPr lang="de-DE" sz="1600" b="1" dirty="0" smtClean="0"/>
              <a:t>D.K</a:t>
            </a:r>
            <a:r>
              <a:rPr lang="de-DE" sz="1600" b="1" dirty="0"/>
              <a:t>. Hilton; </a:t>
            </a:r>
            <a:r>
              <a:rPr lang="de-DE" sz="1600" b="1" dirty="0" smtClean="0"/>
              <a:t>D.S</a:t>
            </a:r>
            <a:r>
              <a:rPr lang="de-DE" sz="1600" b="1" dirty="0"/>
              <a:t>. Davis</a:t>
            </a:r>
            <a:r>
              <a:rPr lang="en-US" sz="1600" b="1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61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2902" y="533400"/>
            <a:ext cx="5774898" cy="457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 Bi-2212 High Field Homogeneity R&amp;D Magnet 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19200"/>
            <a:ext cx="4419600" cy="3429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50" b="1" dirty="0" smtClean="0"/>
              <a:t>Our concept evolved from REBCO to 2212:</a:t>
            </a:r>
          </a:p>
          <a:p>
            <a:r>
              <a:rPr lang="en-US" sz="1650" dirty="0" smtClean="0">
                <a:solidFill>
                  <a:schemeClr val="tx2"/>
                </a:solidFill>
              </a:rPr>
              <a:t>We acquired an Oxford LTS magnet as test bed (16 T in 110 mm bore)</a:t>
            </a:r>
          </a:p>
          <a:p>
            <a:r>
              <a:rPr lang="en-US" sz="1650" dirty="0" smtClean="0">
                <a:solidFill>
                  <a:schemeClr val="tx2"/>
                </a:solidFill>
              </a:rPr>
              <a:t>We initially aimed to generate about 24 T with REBCO conductor (Platypus 1)</a:t>
            </a:r>
          </a:p>
          <a:p>
            <a:r>
              <a:rPr lang="en-US" sz="1650" dirty="0" smtClean="0">
                <a:solidFill>
                  <a:schemeClr val="tx2"/>
                </a:solidFill>
              </a:rPr>
              <a:t>RIKEN evaluation of 100 MHz REBCO insert made our concerns about REBCO concrete and we moved to Platypus 2 with Bi-2212</a:t>
            </a:r>
          </a:p>
          <a:p>
            <a:pPr lvl="1"/>
            <a:r>
              <a:rPr lang="en-US" sz="1250" dirty="0" smtClean="0">
                <a:solidFill>
                  <a:schemeClr val="tx2"/>
                </a:solidFill>
              </a:rPr>
              <a:t>Bi-2212 layer-wound (TiO</a:t>
            </a:r>
            <a:r>
              <a:rPr lang="en-US" sz="1250" baseline="-25000" dirty="0" smtClean="0">
                <a:solidFill>
                  <a:schemeClr val="tx2"/>
                </a:solidFill>
              </a:rPr>
              <a:t>2</a:t>
            </a:r>
            <a:r>
              <a:rPr lang="en-US" sz="1250" dirty="0" smtClean="0">
                <a:solidFill>
                  <a:schemeClr val="tx2"/>
                </a:solidFill>
              </a:rPr>
              <a:t> insulated, epoxy impregnated) with  Bi-2212 layer-wound compensation coils </a:t>
            </a:r>
          </a:p>
          <a:p>
            <a:r>
              <a:rPr lang="en-US" sz="1650" dirty="0" smtClean="0">
                <a:solidFill>
                  <a:schemeClr val="tx2"/>
                </a:solidFill>
              </a:rPr>
              <a:t>HTS insert powered separately from the LTS using low noise power supply (</a:t>
            </a:r>
            <a:r>
              <a:rPr lang="en-US" sz="1650" dirty="0" err="1" smtClean="0">
                <a:solidFill>
                  <a:schemeClr val="tx2"/>
                </a:solidFill>
              </a:rPr>
              <a:t>Danfysik</a:t>
            </a:r>
            <a:r>
              <a:rPr lang="en-US" sz="1650" dirty="0" smtClean="0">
                <a:solidFill>
                  <a:schemeClr val="tx2"/>
                </a:solidFill>
              </a:rPr>
              <a:t>)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57200" y="609600"/>
            <a:ext cx="4038600" cy="5770810"/>
            <a:chOff x="43649" y="914400"/>
            <a:chExt cx="4038600" cy="5770810"/>
          </a:xfrm>
        </p:grpSpPr>
        <p:grpSp>
          <p:nvGrpSpPr>
            <p:cNvPr id="19" name="Group 50"/>
            <p:cNvGrpSpPr/>
            <p:nvPr/>
          </p:nvGrpSpPr>
          <p:grpSpPr>
            <a:xfrm>
              <a:off x="43649" y="914400"/>
              <a:ext cx="2835701" cy="5770810"/>
              <a:chOff x="380999" y="152479"/>
              <a:chExt cx="2835701" cy="5770810"/>
            </a:xfrm>
          </p:grpSpPr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6965" r="11885"/>
              <a:stretch>
                <a:fillRect/>
              </a:stretch>
            </p:blipFill>
            <p:spPr bwMode="auto">
              <a:xfrm rot="5400000">
                <a:off x="-1086555" y="1620033"/>
                <a:ext cx="5770810" cy="28357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" name="Rectangle 33"/>
              <p:cNvSpPr/>
              <p:nvPr/>
            </p:nvSpPr>
            <p:spPr>
              <a:xfrm>
                <a:off x="1371600" y="2881767"/>
                <a:ext cx="553496" cy="256443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4" idx="0"/>
                <a:endCxn id="34" idx="2"/>
              </p:cNvCxnSpPr>
              <p:nvPr/>
            </p:nvCxnSpPr>
            <p:spPr>
              <a:xfrm>
                <a:off x="1648348" y="2881767"/>
                <a:ext cx="0" cy="2564439"/>
              </a:xfrm>
              <a:prstGeom prst="line">
                <a:avLst/>
              </a:prstGeom>
              <a:ln w="317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34" idx="1"/>
                <a:endCxn id="34" idx="3"/>
              </p:cNvCxnSpPr>
              <p:nvPr/>
            </p:nvCxnSpPr>
            <p:spPr>
              <a:xfrm>
                <a:off x="1371600" y="4163987"/>
                <a:ext cx="553496" cy="0"/>
              </a:xfrm>
              <a:prstGeom prst="line">
                <a:avLst/>
              </a:prstGeom>
              <a:ln w="317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Group 49"/>
              <p:cNvGrpSpPr/>
              <p:nvPr/>
            </p:nvGrpSpPr>
            <p:grpSpPr>
              <a:xfrm>
                <a:off x="1393480" y="3595647"/>
                <a:ext cx="507266" cy="1137200"/>
                <a:chOff x="3960137" y="3338378"/>
                <a:chExt cx="507266" cy="1137200"/>
              </a:xfrm>
            </p:grpSpPr>
            <p:grpSp>
              <p:nvGrpSpPr>
                <p:cNvPr id="38" name="Group 44"/>
                <p:cNvGrpSpPr/>
                <p:nvPr/>
              </p:nvGrpSpPr>
              <p:grpSpPr>
                <a:xfrm>
                  <a:off x="3990315" y="3338378"/>
                  <a:ext cx="444478" cy="1137200"/>
                  <a:chOff x="7010400" y="3340641"/>
                  <a:chExt cx="444478" cy="1137200"/>
                </a:xfrm>
              </p:grpSpPr>
              <p:sp>
                <p:nvSpPr>
                  <p:cNvPr id="43" name="Rectangle 42"/>
                  <p:cNvSpPr/>
                  <p:nvPr/>
                </p:nvSpPr>
                <p:spPr>
                  <a:xfrm>
                    <a:off x="7010400" y="3343985"/>
                    <a:ext cx="119933" cy="1133856"/>
                  </a:xfrm>
                  <a:prstGeom prst="rect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7010400" y="3340641"/>
                    <a:ext cx="444478" cy="1133856"/>
                  </a:xfrm>
                  <a:prstGeom prst="rect">
                    <a:avLst/>
                  </a:prstGeom>
                  <a:solidFill>
                    <a:srgbClr val="C00000">
                      <a:alpha val="28000"/>
                    </a:srgb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Rectangle 44"/>
                  <p:cNvSpPr/>
                  <p:nvPr/>
                </p:nvSpPr>
                <p:spPr>
                  <a:xfrm>
                    <a:off x="7334945" y="3343985"/>
                    <a:ext cx="119933" cy="1133856"/>
                  </a:xfrm>
                  <a:prstGeom prst="rect">
                    <a:avLst/>
                  </a:prstGeom>
                  <a:solidFill>
                    <a:srgbClr val="C0000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9" name="Rectangle 38"/>
                <p:cNvSpPr/>
                <p:nvPr/>
              </p:nvSpPr>
              <p:spPr>
                <a:xfrm flipH="1">
                  <a:off x="3961646" y="3390362"/>
                  <a:ext cx="27432" cy="402336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 flipH="1">
                  <a:off x="3960137" y="4020058"/>
                  <a:ext cx="27432" cy="402336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 flipH="1">
                  <a:off x="4439971" y="3391871"/>
                  <a:ext cx="27432" cy="402336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 flipH="1">
                  <a:off x="4439971" y="4022322"/>
                  <a:ext cx="27432" cy="402336"/>
                </a:xfrm>
                <a:prstGeom prst="rect">
                  <a:avLst/>
                </a:prstGeom>
                <a:solidFill>
                  <a:srgbClr val="C00000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20" name="Straight Connector 19"/>
            <p:cNvCxnSpPr>
              <a:stCxn id="45" idx="0"/>
            </p:cNvCxnSpPr>
            <p:nvPr/>
          </p:nvCxnSpPr>
          <p:spPr>
            <a:xfrm flipV="1">
              <a:off x="1470820" y="4355250"/>
              <a:ext cx="1678948" cy="56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45" idx="2"/>
            </p:cNvCxnSpPr>
            <p:nvPr/>
          </p:nvCxnSpPr>
          <p:spPr>
            <a:xfrm>
              <a:off x="1470820" y="5494768"/>
              <a:ext cx="1649193" cy="16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089868" y="4350936"/>
              <a:ext cx="0" cy="1145512"/>
            </a:xfrm>
            <a:prstGeom prst="straightConnector1">
              <a:avLst/>
            </a:prstGeom>
            <a:ln>
              <a:solidFill>
                <a:srgbClr val="FF0000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863049" y="4724400"/>
              <a:ext cx="94929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240 mm</a:t>
              </a:r>
              <a:endParaRPr lang="en-US" sz="16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95416" y="5867400"/>
              <a:ext cx="17868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 smtClean="0"/>
                <a:t>Bi-2212 insert</a:t>
              </a:r>
              <a:endParaRPr lang="en-US" sz="1800" b="1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 flipV="1">
              <a:off x="1470819" y="5242680"/>
              <a:ext cx="967581" cy="85332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514600" y="3048000"/>
              <a:ext cx="1449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LTS </a:t>
              </a:r>
              <a:r>
                <a:rPr lang="en-US" sz="1800" b="1" dirty="0" err="1" smtClean="0"/>
                <a:t>outsert</a:t>
              </a:r>
              <a:endParaRPr lang="en-US" sz="1800" b="1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2087348" y="3429000"/>
              <a:ext cx="732052" cy="6096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486400" y="6252209"/>
            <a:ext cx="3507702" cy="33855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Trociewitz-  4LOr2A-07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67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1" y="0"/>
            <a:ext cx="8686800" cy="572834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Imagine Platypus II?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2837"/>
            <a:ext cx="3429000" cy="4983163"/>
          </a:xfrm>
        </p:spPr>
        <p:txBody>
          <a:bodyPr>
            <a:noAutofit/>
          </a:bodyPr>
          <a:lstStyle/>
          <a:p>
            <a:r>
              <a:rPr lang="en-US" sz="1700" dirty="0" smtClean="0"/>
              <a:t>Bi-2212 conductor has been delivered (all twisted in single lengths up to 520 m)</a:t>
            </a:r>
          </a:p>
          <a:p>
            <a:r>
              <a:rPr lang="en-US" sz="1700" dirty="0" smtClean="0"/>
              <a:t>Wire will be insulated with TiO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-loaded polymer coating</a:t>
            </a:r>
            <a:endParaRPr lang="en-US" sz="1700" dirty="0"/>
          </a:p>
          <a:p>
            <a:r>
              <a:rPr lang="en-US" sz="1700" dirty="0"/>
              <a:t>Mandrel and flanges </a:t>
            </a:r>
            <a:r>
              <a:rPr lang="en-US" sz="1700" dirty="0" smtClean="0"/>
              <a:t>are from Inconel 600</a:t>
            </a:r>
          </a:p>
          <a:p>
            <a:r>
              <a:rPr lang="en-US" sz="1700" dirty="0" smtClean="0"/>
              <a:t>Ceramic plate provides electric standoff between terminals and coil</a:t>
            </a:r>
          </a:p>
          <a:p>
            <a:r>
              <a:rPr lang="en-US" sz="1700" dirty="0" smtClean="0"/>
              <a:t>Ag-pads provide electrical and mechanical link to current lead extensions made with CORC (REBCO current lead made by ACT, Inc., CO)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105400" y="572834"/>
            <a:ext cx="4102364" cy="6138447"/>
            <a:chOff x="4800600" y="206486"/>
            <a:chExt cx="4343400" cy="6499114"/>
          </a:xfrm>
        </p:grpSpPr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206486"/>
              <a:ext cx="3581400" cy="6499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620000" y="1868269"/>
              <a:ext cx="152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CORC lead extensions</a:t>
              </a:r>
              <a:endParaRPr lang="en-US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20000" y="2858869"/>
              <a:ext cx="152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Support lead extensions</a:t>
              </a:r>
              <a:endParaRPr 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20000" y="3886200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LTS-magnet</a:t>
              </a: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620000" y="5181600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Insert magnet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76800" y="1752600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VTI</a:t>
              </a:r>
              <a:endParaRPr lang="en-US" sz="16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410200" y="1905000"/>
              <a:ext cx="8382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6629400" y="2819400"/>
              <a:ext cx="990600" cy="22860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1"/>
            </p:cNvCxnSpPr>
            <p:nvPr/>
          </p:nvCxnSpPr>
          <p:spPr>
            <a:xfrm flipH="1" flipV="1">
              <a:off x="6553200" y="4800600"/>
              <a:ext cx="1066800" cy="55027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 flipV="1">
              <a:off x="6629400" y="2133600"/>
              <a:ext cx="990600" cy="7620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9" idx="1"/>
            </p:cNvCxnSpPr>
            <p:nvPr/>
          </p:nvCxnSpPr>
          <p:spPr>
            <a:xfrm flipH="1" flipV="1">
              <a:off x="7162800" y="4038600"/>
              <a:ext cx="457200" cy="16877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696200" y="914400"/>
              <a:ext cx="1447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Termination</a:t>
              </a:r>
            </a:p>
            <a:p>
              <a:r>
                <a:rPr lang="en-US" sz="1600" dirty="0" smtClean="0"/>
                <a:t>point</a:t>
              </a:r>
              <a:endParaRPr lang="en-US" sz="1600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7391400" y="1219200"/>
              <a:ext cx="457200" cy="3226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924799" y="6215522"/>
              <a:ext cx="990600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G. Miller</a:t>
              </a:r>
              <a:endParaRPr lang="en-US" sz="14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" r="853" b="-1643"/>
          <a:stretch/>
        </p:blipFill>
        <p:spPr bwMode="auto">
          <a:xfrm rot="5400000">
            <a:off x="890482" y="2984836"/>
            <a:ext cx="6156000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Straight Arrow Connector 28"/>
          <p:cNvCxnSpPr>
            <a:stCxn id="34" idx="1"/>
          </p:cNvCxnSpPr>
          <p:nvPr/>
        </p:nvCxnSpPr>
        <p:spPr>
          <a:xfrm flipH="1">
            <a:off x="4497554" y="2883932"/>
            <a:ext cx="226846" cy="6462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267200" y="3594562"/>
            <a:ext cx="528408" cy="186035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724400" y="2514600"/>
            <a:ext cx="13715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Bi-2212 compensation coil pair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4724402" y="3332952"/>
            <a:ext cx="1100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Bi-2212 solenoid</a:t>
            </a:r>
            <a:endParaRPr lang="en-US" sz="1400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4676286" y="4048343"/>
            <a:ext cx="1876914" cy="863657"/>
          </a:xfrm>
          <a:prstGeom prst="straightConnector1">
            <a:avLst/>
          </a:prstGeom>
          <a:ln w="34925">
            <a:solidFill>
              <a:srgbClr val="0099CC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31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736"/>
            <a:ext cx="8229600" cy="754464"/>
          </a:xfrm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Conductor Insulation is Vital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76200" y="1066800"/>
            <a:ext cx="5537105" cy="3962400"/>
            <a:chOff x="990600" y="914400"/>
            <a:chExt cx="7330440" cy="5562600"/>
          </a:xfrm>
        </p:grpSpPr>
        <p:pic>
          <p:nvPicPr>
            <p:cNvPr id="2051" name="Picture 3" descr="Z:\ASC\HTS_Magnet_R+D\Insulations\Equipment\1 Insulation machine\5 Pictures\IMG_111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990600"/>
              <a:ext cx="7315200" cy="548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200041" y="1025446"/>
              <a:ext cx="1219200" cy="448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P</a:t>
              </a:r>
              <a:r>
                <a:rPr lang="en-US" sz="1400" dirty="0" smtClean="0">
                  <a:solidFill>
                    <a:schemeClr val="bg1"/>
                  </a:solidFill>
                </a:rPr>
                <a:t>ayoff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981200" y="1333500"/>
              <a:ext cx="1295400" cy="4953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101840" y="4914900"/>
              <a:ext cx="1219200" cy="448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Take up</a:t>
              </a:r>
              <a:endPara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6477000" y="4709160"/>
              <a:ext cx="701040" cy="3048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415790" y="3162300"/>
              <a:ext cx="1219200" cy="762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Furnaces 150 C</a:t>
              </a:r>
              <a:endParaRPr lang="en-US" sz="1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98305" y="2358002"/>
              <a:ext cx="1219200" cy="762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Traverse guide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829300" y="3108960"/>
              <a:ext cx="415290" cy="37650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190999" y="914400"/>
              <a:ext cx="1219200" cy="403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Ventilation</a:t>
              </a:r>
              <a:endPara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875570" y="4578929"/>
              <a:ext cx="1219200" cy="762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Coating </a:t>
              </a:r>
            </a:p>
            <a:p>
              <a:r>
                <a:rPr lang="en-US" sz="1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Tanks</a:t>
              </a: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>
              <a:off x="3818055" y="4912068"/>
              <a:ext cx="1256647" cy="222093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3818055" y="5023115"/>
              <a:ext cx="615665" cy="255041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5640092" y="1219200"/>
            <a:ext cx="3352800" cy="4173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AD9737"/>
              </a:buClr>
              <a:buBlip>
                <a:blip r:embed="rId4"/>
              </a:buBlip>
            </a:pPr>
            <a:r>
              <a:rPr lang="en-US" sz="1700" b="1" dirty="0">
                <a:solidFill>
                  <a:schemeClr val="hlink"/>
                </a:solidFill>
                <a:latin typeface="+mn-lt"/>
              </a:rPr>
              <a:t>Bi-2212 conductor requires electrical insulation compatible with heat treatment at ~890</a:t>
            </a:r>
            <a:r>
              <a:rPr lang="en-US" sz="1700" b="1" baseline="30000" dirty="0">
                <a:solidFill>
                  <a:schemeClr val="hlink"/>
                </a:solidFill>
                <a:latin typeface="+mn-lt"/>
              </a:rPr>
              <a:t>o</a:t>
            </a:r>
            <a:r>
              <a:rPr lang="en-US" sz="1700" b="1" dirty="0">
                <a:solidFill>
                  <a:schemeClr val="hlink"/>
                </a:solidFill>
                <a:latin typeface="+mn-lt"/>
              </a:rPr>
              <a:t>C</a:t>
            </a:r>
          </a:p>
          <a:p>
            <a:pPr marL="342900" indent="-342900">
              <a:spcBef>
                <a:spcPct val="20000"/>
              </a:spcBef>
              <a:buClr>
                <a:srgbClr val="AD9737"/>
              </a:buClr>
              <a:buBlip>
                <a:blip r:embed="rId4"/>
              </a:buBlip>
            </a:pPr>
            <a:r>
              <a:rPr lang="en-US" sz="1700" b="1" dirty="0">
                <a:solidFill>
                  <a:schemeClr val="hlink"/>
                </a:solidFill>
                <a:latin typeface="+mn-lt"/>
              </a:rPr>
              <a:t> Uses TiO2 in polymer matrix that is burned off prior to full heat treatment </a:t>
            </a:r>
          </a:p>
          <a:p>
            <a:pPr marL="342900" indent="-342900">
              <a:spcBef>
                <a:spcPct val="20000"/>
              </a:spcBef>
              <a:buClr>
                <a:srgbClr val="AD9737"/>
              </a:buClr>
              <a:buBlip>
                <a:blip r:embed="rId4"/>
              </a:buBlip>
            </a:pPr>
            <a:r>
              <a:rPr lang="en-US" sz="1700" b="1" dirty="0">
                <a:solidFill>
                  <a:schemeClr val="hlink"/>
                </a:solidFill>
                <a:latin typeface="+mn-lt"/>
              </a:rPr>
              <a:t>Homogeneous, porous coating remains</a:t>
            </a:r>
          </a:p>
          <a:p>
            <a:pPr marL="342900" indent="-342900">
              <a:spcBef>
                <a:spcPct val="20000"/>
              </a:spcBef>
              <a:buClr>
                <a:srgbClr val="AD9737"/>
              </a:buClr>
              <a:buBlip>
                <a:blip r:embed="rId4"/>
              </a:buBlip>
            </a:pPr>
            <a:r>
              <a:rPr lang="en-US" sz="1700" b="1" dirty="0">
                <a:solidFill>
                  <a:schemeClr val="hlink"/>
                </a:solidFill>
                <a:latin typeface="+mn-lt"/>
              </a:rPr>
              <a:t> Both commercial (nGimat) and i</a:t>
            </a:r>
            <a:r>
              <a:rPr lang="en-US" sz="1700" b="1" dirty="0" smtClean="0">
                <a:solidFill>
                  <a:schemeClr val="hlink"/>
                </a:solidFill>
                <a:latin typeface="+mn-lt"/>
              </a:rPr>
              <a:t>n-house </a:t>
            </a:r>
            <a:r>
              <a:rPr lang="en-US" sz="1700" b="1" dirty="0">
                <a:solidFill>
                  <a:schemeClr val="hlink"/>
                </a:solidFill>
                <a:latin typeface="+mn-lt"/>
              </a:rPr>
              <a:t>routes  are currently being pursued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259204" y="1601875"/>
            <a:ext cx="228600" cy="24384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602523" y="1451987"/>
            <a:ext cx="64477" cy="258661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895600" y="1447800"/>
            <a:ext cx="128954" cy="257656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67165" y="1432728"/>
            <a:ext cx="502417" cy="124013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3190352" y="1457011"/>
            <a:ext cx="50242" cy="25673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129873" y="2829449"/>
            <a:ext cx="0" cy="3048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1000" y="5562600"/>
            <a:ext cx="8305800" cy="6463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C00000"/>
                </a:solidFill>
              </a:rPr>
              <a:t>Great recent progress with in-house insulation now scaled up to  200 m, uniform thickness coatings - Hom Kandel and Jun Lu (2MPo1B-05)</a:t>
            </a:r>
            <a:endParaRPr lang="en-US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4"/>
          <p:cNvSpPr>
            <a:spLocks noGrp="1"/>
          </p:cNvSpPr>
          <p:nvPr>
            <p:ph type="title" idx="4294967295"/>
          </p:nvPr>
        </p:nvSpPr>
        <p:spPr>
          <a:xfrm>
            <a:off x="292100" y="76200"/>
            <a:ext cx="8001000" cy="3920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Process Large Coils?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1624" y="609600"/>
            <a:ext cx="2210576" cy="6019800"/>
            <a:chOff x="151624" y="609600"/>
            <a:chExt cx="2210576" cy="6019800"/>
          </a:xfrm>
        </p:grpSpPr>
        <p:pic>
          <p:nvPicPr>
            <p:cNvPr id="38" name="Picture 5" descr="Deltech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bright="9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26" r="23393"/>
            <a:stretch/>
          </p:blipFill>
          <p:spPr>
            <a:xfrm>
              <a:off x="208689" y="609600"/>
              <a:ext cx="2153511" cy="5543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51624" y="6213902"/>
              <a:ext cx="2210576" cy="415498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/>
                <a:t>L. English, J. Jiang, E. </a:t>
              </a:r>
              <a:r>
                <a:rPr lang="en-US" sz="1050" b="1" dirty="0" err="1" smtClean="0"/>
                <a:t>Hellstrom</a:t>
              </a:r>
              <a:endParaRPr lang="en-US" sz="105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92375" y="762000"/>
            <a:ext cx="4213225" cy="4521200"/>
            <a:chOff x="2667000" y="1574800"/>
            <a:chExt cx="4213225" cy="4521200"/>
          </a:xfrm>
        </p:grpSpPr>
        <p:grpSp>
          <p:nvGrpSpPr>
            <p:cNvPr id="19" name="Group 23"/>
            <p:cNvGrpSpPr>
              <a:grpSpLocks/>
            </p:cNvGrpSpPr>
            <p:nvPr/>
          </p:nvGrpSpPr>
          <p:grpSpPr bwMode="auto">
            <a:xfrm>
              <a:off x="2667000" y="1574800"/>
              <a:ext cx="4213225" cy="4521200"/>
              <a:chOff x="2658" y="1232"/>
              <a:chExt cx="2654" cy="2848"/>
            </a:xfrm>
          </p:grpSpPr>
          <p:pic>
            <p:nvPicPr>
              <p:cNvPr id="24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390" r="6871" b="4445"/>
              <a:stretch>
                <a:fillRect/>
              </a:stretch>
            </p:blipFill>
            <p:spPr bwMode="auto">
              <a:xfrm>
                <a:off x="2658" y="1232"/>
                <a:ext cx="2430" cy="27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4696" y="2392"/>
                <a:ext cx="616" cy="26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200" b="1">
                    <a:solidFill>
                      <a:srgbClr val="000000"/>
                    </a:solidFill>
                    <a:latin typeface="Arial" pitchFamily="34" charset="0"/>
                  </a:rPr>
                  <a:t>3.5 m</a:t>
                </a: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3384" y="3800"/>
                <a:ext cx="664" cy="26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200" b="1">
                    <a:solidFill>
                      <a:srgbClr val="000000"/>
                    </a:solidFill>
                    <a:latin typeface="Arial" pitchFamily="34" charset="0"/>
                  </a:rPr>
                  <a:t>2.65 m</a:t>
                </a:r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3792" y="1312"/>
                <a:ext cx="13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>
                <a:off x="4704" y="3788"/>
                <a:ext cx="43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>
                <a:off x="4948" y="1312"/>
                <a:ext cx="0" cy="10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none"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3" name="Line 16"/>
              <p:cNvSpPr>
                <a:spLocks noChangeShapeType="1"/>
              </p:cNvSpPr>
              <p:nvPr/>
            </p:nvSpPr>
            <p:spPr bwMode="auto">
              <a:xfrm>
                <a:off x="4948" y="2684"/>
                <a:ext cx="0" cy="1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4" name="Line 17"/>
              <p:cNvSpPr>
                <a:spLocks noChangeShapeType="1"/>
              </p:cNvSpPr>
              <p:nvPr/>
            </p:nvSpPr>
            <p:spPr bwMode="auto">
              <a:xfrm>
                <a:off x="2736" y="384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5" name="Line 18"/>
              <p:cNvSpPr>
                <a:spLocks noChangeShapeType="1"/>
              </p:cNvSpPr>
              <p:nvPr/>
            </p:nvSpPr>
            <p:spPr bwMode="auto">
              <a:xfrm>
                <a:off x="4608" y="379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6" name="Line 19"/>
              <p:cNvSpPr>
                <a:spLocks noChangeShapeType="1"/>
              </p:cNvSpPr>
              <p:nvPr/>
            </p:nvSpPr>
            <p:spPr bwMode="auto">
              <a:xfrm>
                <a:off x="2736" y="3940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37" name="Line 20"/>
              <p:cNvSpPr>
                <a:spLocks noChangeShapeType="1"/>
              </p:cNvSpPr>
              <p:nvPr/>
            </p:nvSpPr>
            <p:spPr bwMode="auto">
              <a:xfrm>
                <a:off x="4032" y="3940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 sz="20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667000" y="2020669"/>
              <a:ext cx="2147776" cy="2665631"/>
              <a:chOff x="2667000" y="2020669"/>
              <a:chExt cx="2147776" cy="2665631"/>
            </a:xfrm>
          </p:grpSpPr>
          <p:sp>
            <p:nvSpPr>
              <p:cNvPr id="21" name="Oval 20"/>
              <p:cNvSpPr/>
              <p:nvPr/>
            </p:nvSpPr>
            <p:spPr bwMode="auto">
              <a:xfrm>
                <a:off x="3747976" y="3390900"/>
                <a:ext cx="1066800" cy="1295400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3124200" y="2667000"/>
                <a:ext cx="695325" cy="1074737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23" name="TextBox 22"/>
              <p:cNvSpPr txBox="1"/>
              <p:nvPr/>
            </p:nvSpPr>
            <p:spPr>
              <a:xfrm>
                <a:off x="2667000" y="2020669"/>
                <a:ext cx="9669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Sample</a:t>
                </a:r>
              </a:p>
              <a:p>
                <a:r>
                  <a:rPr lang="en-US" sz="1800" dirty="0" smtClean="0"/>
                  <a:t>space</a:t>
                </a:r>
                <a:endParaRPr lang="en-US" sz="1800" dirty="0"/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2438400" y="5305961"/>
            <a:ext cx="627716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Large furnace made by </a:t>
            </a:r>
            <a:r>
              <a:rPr lang="en-US" sz="2000" dirty="0" err="1" smtClean="0"/>
              <a:t>Deltech</a:t>
            </a:r>
            <a:r>
              <a:rPr lang="en-US" sz="2000" dirty="0" smtClean="0"/>
              <a:t>, Inc.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Hot </a:t>
            </a:r>
            <a:r>
              <a:rPr lang="en-US" sz="2000" dirty="0"/>
              <a:t>Zone: 17 cm </a:t>
            </a:r>
            <a:r>
              <a:rPr lang="en-US" sz="2000" dirty="0" err="1"/>
              <a:t>dia</a:t>
            </a:r>
            <a:r>
              <a:rPr lang="en-US" sz="2000" dirty="0">
                <a:sym typeface="Symbol"/>
              </a:rPr>
              <a:t>, 50 cm at up to 100 </a:t>
            </a:r>
            <a:r>
              <a:rPr lang="en-US" sz="2000" dirty="0" smtClean="0">
                <a:sym typeface="Symbol"/>
              </a:rPr>
              <a:t>bar (1 bar pO</a:t>
            </a:r>
            <a:r>
              <a:rPr lang="en-US" sz="2000" baseline="-25000" dirty="0" smtClean="0">
                <a:sym typeface="Symbol"/>
              </a:rPr>
              <a:t>2</a:t>
            </a:r>
            <a:r>
              <a:rPr lang="en-US" sz="2000" dirty="0" smtClean="0">
                <a:sym typeface="Symbol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Symbol"/>
              </a:rPr>
              <a:t>Will be key equipment for Bi-2212 coil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Symbol"/>
              </a:rPr>
              <a:t>Final setup in progress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492375" y="5943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84740" y="607325"/>
            <a:ext cx="6402388" cy="5105400"/>
            <a:chOff x="2741612" y="533400"/>
            <a:chExt cx="6402388" cy="5105400"/>
          </a:xfrm>
        </p:grpSpPr>
        <p:grpSp>
          <p:nvGrpSpPr>
            <p:cNvPr id="14" name="Group 13"/>
            <p:cNvGrpSpPr/>
            <p:nvPr/>
          </p:nvGrpSpPr>
          <p:grpSpPr>
            <a:xfrm>
              <a:off x="6858000" y="533400"/>
              <a:ext cx="566924" cy="5105400"/>
              <a:chOff x="2852948" y="757188"/>
              <a:chExt cx="946087" cy="5904000"/>
            </a:xfrm>
          </p:grpSpPr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69" r="3813" b="-961"/>
              <a:stretch/>
            </p:blipFill>
            <p:spPr bwMode="auto">
              <a:xfrm rot="5400000">
                <a:off x="368948" y="3241188"/>
                <a:ext cx="5904000" cy="93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3635896" y="2132856"/>
                <a:ext cx="153053" cy="432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563888" y="5106079"/>
                <a:ext cx="235147" cy="12046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419872" y="1772816"/>
                <a:ext cx="261589" cy="432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 flipH="1">
              <a:off x="7073192" y="2209800"/>
              <a:ext cx="470608" cy="29080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373023" y="1518819"/>
              <a:ext cx="177097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Stirrer to force convection and homogeneous O</a:t>
              </a:r>
              <a:r>
                <a:rPr lang="en-US" sz="1800" baseline="-25000" dirty="0" smtClean="0"/>
                <a:t>2</a:t>
              </a:r>
              <a:r>
                <a:rPr lang="en-US" sz="1800" dirty="0" smtClean="0"/>
                <a:t> mix</a:t>
              </a:r>
            </a:p>
            <a:p>
              <a:endParaRPr lang="en-US" sz="1800" dirty="0"/>
            </a:p>
            <a:p>
              <a:r>
                <a:rPr lang="en-US" sz="1800" dirty="0" smtClean="0">
                  <a:solidFill>
                    <a:srgbClr val="FF0000"/>
                  </a:solidFill>
                </a:rPr>
                <a:t>2000 </a:t>
              </a:r>
              <a:r>
                <a:rPr lang="en-US" sz="1800" dirty="0" err="1" smtClean="0">
                  <a:solidFill>
                    <a:srgbClr val="FF0000"/>
                  </a:solidFill>
                </a:rPr>
                <a:t>ft-lbs</a:t>
              </a:r>
              <a:r>
                <a:rPr lang="en-US" sz="1800" dirty="0" smtClean="0">
                  <a:solidFill>
                    <a:srgbClr val="FF0000"/>
                  </a:solidFill>
                </a:rPr>
                <a:t> torque on each bolt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pic>
          <p:nvPicPr>
            <p:cNvPr id="39" name="Picture 38" descr="GregWrech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1612" y="661987"/>
              <a:ext cx="3386138" cy="4533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2585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839200" cy="954750"/>
          </a:xfrm>
        </p:spPr>
        <p:txBody>
          <a:bodyPr/>
          <a:lstStyle/>
          <a:p>
            <a:r>
              <a:rPr lang="en-US" sz="2800" dirty="0" smtClean="0"/>
              <a:t>Round Wire HTS could be the future by 2018!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31689"/>
            <a:ext cx="5410200" cy="5140511"/>
          </a:xfrm>
        </p:spPr>
        <p:txBody>
          <a:bodyPr/>
          <a:lstStyle/>
          <a:p>
            <a:r>
              <a:rPr lang="en-US" sz="1800" dirty="0" smtClean="0"/>
              <a:t>HTS magnet conductors are not just restricted to Bi-2212, Bi-2223 and REBCO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Round wire MgB</a:t>
            </a:r>
            <a:r>
              <a:rPr lang="en-US" sz="1600" baseline="-25000" dirty="0" smtClean="0">
                <a:solidFill>
                  <a:srgbClr val="C00000"/>
                </a:solidFill>
              </a:rPr>
              <a:t>2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is being aggressively industrialized by CERN for the power supply-magnet links  </a:t>
            </a:r>
          </a:p>
          <a:p>
            <a:pPr lvl="2"/>
            <a:r>
              <a:rPr lang="en-US" sz="1400" dirty="0"/>
              <a:t>H</a:t>
            </a:r>
            <a:r>
              <a:rPr lang="en-US" sz="1400" dirty="0" smtClean="0"/>
              <a:t>igh field use not possible at present but H</a:t>
            </a:r>
            <a:r>
              <a:rPr lang="en-US" sz="1400" baseline="-25000" dirty="0" smtClean="0"/>
              <a:t>c2</a:t>
            </a:r>
            <a:r>
              <a:rPr lang="en-US" sz="1400" dirty="0" smtClean="0"/>
              <a:t> engineering could allow this)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Round wire versions of (</a:t>
            </a:r>
            <a:r>
              <a:rPr lang="en-US" sz="1600" dirty="0" err="1" smtClean="0">
                <a:solidFill>
                  <a:srgbClr val="C00000"/>
                </a:solidFill>
              </a:rPr>
              <a:t>K,Ba</a:t>
            </a:r>
            <a:r>
              <a:rPr lang="en-US" sz="1600" dirty="0" smtClean="0">
                <a:solidFill>
                  <a:srgbClr val="C00000"/>
                </a:solidFill>
              </a:rPr>
              <a:t>)Fe</a:t>
            </a:r>
            <a:r>
              <a:rPr lang="en-US" sz="1600" baseline="-25000" dirty="0" smtClean="0">
                <a:solidFill>
                  <a:srgbClr val="C00000"/>
                </a:solidFill>
              </a:rPr>
              <a:t>2</a:t>
            </a:r>
            <a:r>
              <a:rPr lang="en-US" sz="1600" dirty="0" smtClean="0">
                <a:solidFill>
                  <a:srgbClr val="C00000"/>
                </a:solidFill>
              </a:rPr>
              <a:t>As</a:t>
            </a:r>
            <a:r>
              <a:rPr lang="en-US" sz="1600" baseline="-25000" dirty="0" smtClean="0">
                <a:solidFill>
                  <a:srgbClr val="C00000"/>
                </a:solidFill>
              </a:rPr>
              <a:t>2</a:t>
            </a:r>
            <a:r>
              <a:rPr lang="en-US" sz="1600" dirty="0" smtClean="0">
                <a:solidFill>
                  <a:srgbClr val="C00000"/>
                </a:solidFill>
              </a:rPr>
              <a:t>  </a:t>
            </a:r>
            <a:r>
              <a:rPr lang="en-US" sz="1600" dirty="0" smtClean="0"/>
              <a:t>- requires improved intergranular properties but not far off practicality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Thick film 65-77 K REBCO conductors for 10-20 T coils</a:t>
            </a:r>
            <a:r>
              <a:rPr lang="en-US" sz="1600" dirty="0" smtClean="0"/>
              <a:t> are in prospect</a:t>
            </a:r>
          </a:p>
          <a:p>
            <a:pPr lvl="2"/>
            <a:r>
              <a:rPr lang="en-US" sz="1400" dirty="0" smtClean="0"/>
              <a:t>If 5 x thicker REBCO layers can be grown</a:t>
            </a:r>
          </a:p>
          <a:p>
            <a:r>
              <a:rPr lang="en-US" sz="1800" dirty="0" smtClean="0"/>
              <a:t>Holy grail would be </a:t>
            </a:r>
            <a:r>
              <a:rPr lang="en-US" sz="1800" dirty="0" smtClean="0">
                <a:solidFill>
                  <a:srgbClr val="C00000"/>
                </a:solidFill>
              </a:rPr>
              <a:t>round wire REBCO or other higher T</a:t>
            </a:r>
            <a:r>
              <a:rPr lang="en-US" sz="1800" baseline="-25000" dirty="0" smtClean="0">
                <a:solidFill>
                  <a:srgbClr val="C00000"/>
                </a:solidFill>
              </a:rPr>
              <a:t>c</a:t>
            </a:r>
            <a:r>
              <a:rPr lang="en-US" sz="1800" dirty="0" smtClean="0">
                <a:solidFill>
                  <a:srgbClr val="C00000"/>
                </a:solidFill>
              </a:rPr>
              <a:t> cuprate</a:t>
            </a:r>
          </a:p>
          <a:p>
            <a:pPr lvl="1"/>
            <a:r>
              <a:rPr lang="en-US" sz="1600" dirty="0" smtClean="0"/>
              <a:t>Very interesting insights from recent Kametani analysis of the key difference in grain-to-grain misorientations in Bi-2212 and Bi-2223</a:t>
            </a:r>
          </a:p>
        </p:txBody>
      </p:sp>
      <p:pic>
        <p:nvPicPr>
          <p:cNvPr id="1026" name="Picture 2" descr="C:\Users\larbalestier\AppData\Local\Microsoft\Windows\Temporary Internet Files\Content.Outlook\M5TM08VC\Kametani-1-ICMC Award 9July2014  (RBA_833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020" y="4343400"/>
            <a:ext cx="2853780" cy="189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16113" y="6019247"/>
            <a:ext cx="2853780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Fumitake Kametani, ICMC Award of Excellence, July 2014 (Enschede NL)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413" y="1066800"/>
            <a:ext cx="3935179" cy="282609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 rot="20214615">
            <a:off x="8529604" y="3144081"/>
            <a:ext cx="530920" cy="7892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 rot="20214615">
            <a:off x="8458655" y="1040914"/>
            <a:ext cx="530920" cy="153802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8779" y="2667000"/>
            <a:ext cx="1607821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Bi-2212: self-organized  in-plane texture due to melt texturing</a:t>
            </a:r>
          </a:p>
          <a:p>
            <a:r>
              <a:rPr lang="en-US" sz="1200" b="1" dirty="0" smtClean="0">
                <a:solidFill>
                  <a:srgbClr val="C00000"/>
                </a:solidFill>
              </a:rPr>
              <a:t>Quasi-biaxial texture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 bwMode="auto">
          <a:xfrm rot="21206606">
            <a:off x="5370432" y="3246952"/>
            <a:ext cx="1899446" cy="872569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56241" y="1066800"/>
            <a:ext cx="1607821" cy="13849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Bi-2223: self-organized  in-plane texture much less effective than Bi-2212</a:t>
            </a:r>
          </a:p>
          <a:p>
            <a:r>
              <a:rPr lang="en-US" sz="1200" b="1" dirty="0" smtClean="0">
                <a:solidFill>
                  <a:srgbClr val="C00000"/>
                </a:solidFill>
              </a:rPr>
              <a:t>only uniaxial texture </a:t>
            </a:r>
            <a:endParaRPr lang="en-US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93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8" grpId="0" animBg="1"/>
      <p:bldP spid="11" grpId="0" animBg="1"/>
      <p:bldP spid="7" grpId="0" animBg="1"/>
      <p:bldP spid="13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11060"/>
            <a:ext cx="7086600" cy="1077860"/>
          </a:xfrm>
        </p:spPr>
        <p:txBody>
          <a:bodyPr/>
          <a:lstStyle/>
          <a:p>
            <a:r>
              <a:rPr lang="en-US" dirty="0" smtClean="0"/>
              <a:t>Broad Partnerships and Collaborations are In Place!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0470"/>
            <a:ext cx="9144000" cy="5996130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Bismuth </a:t>
            </a:r>
            <a:r>
              <a:rPr lang="en-US" sz="1400" dirty="0">
                <a:solidFill>
                  <a:srgbClr val="FF0000"/>
                </a:solidFill>
              </a:rPr>
              <a:t>Superconducting Strand and Cable Collaboration (</a:t>
            </a:r>
            <a:r>
              <a:rPr lang="en-US" sz="1400" dirty="0" err="1" smtClean="0">
                <a:solidFill>
                  <a:srgbClr val="FF0000"/>
                </a:solidFill>
              </a:rPr>
              <a:t>BSCCo</a:t>
            </a:r>
            <a:r>
              <a:rPr lang="en-US" sz="1400" dirty="0" smtClean="0">
                <a:solidFill>
                  <a:srgbClr val="FF0000"/>
                </a:solidFill>
              </a:rPr>
              <a:t>) </a:t>
            </a:r>
            <a:r>
              <a:rPr lang="en-US" sz="1400" dirty="0"/>
              <a:t>– (leaders Larbalestier, Hellstrom, </a:t>
            </a:r>
            <a:r>
              <a:rPr lang="en-US" sz="1400" dirty="0">
                <a:solidFill>
                  <a:srgbClr val="FF0000"/>
                </a:solidFill>
              </a:rPr>
              <a:t>Cooley (FNAL), Godeke (LBNL)</a:t>
            </a:r>
            <a:r>
              <a:rPr lang="en-US" sz="1400" dirty="0"/>
              <a:t>, Ghosh (BNL) – direct DOE support to NHMFL </a:t>
            </a:r>
            <a:r>
              <a:rPr lang="en-US" sz="1400" dirty="0" smtClean="0"/>
              <a:t>(2013-2015</a:t>
            </a:r>
            <a:r>
              <a:rPr lang="en-US" sz="1400" dirty="0"/>
              <a:t>, with </a:t>
            </a:r>
            <a:r>
              <a:rPr lang="en-US" sz="1400" dirty="0" smtClean="0"/>
              <a:t>FNAL and LBNL lab </a:t>
            </a:r>
            <a:r>
              <a:rPr lang="en-US" sz="1400" dirty="0"/>
              <a:t>support through GARD funds)</a:t>
            </a:r>
          </a:p>
          <a:p>
            <a:pPr lvl="1"/>
            <a:r>
              <a:rPr lang="en-US" sz="1400" dirty="0"/>
              <a:t>Industrial collaborations with </a:t>
            </a:r>
            <a:r>
              <a:rPr lang="en-US" sz="1400" dirty="0">
                <a:solidFill>
                  <a:srgbClr val="FF0000"/>
                </a:solidFill>
              </a:rPr>
              <a:t>Oxford Superconducting Technology (OST), Nexans  and </a:t>
            </a:r>
            <a:r>
              <a:rPr lang="en-US" sz="1400" dirty="0" smtClean="0">
                <a:solidFill>
                  <a:srgbClr val="FF0000"/>
                </a:solidFill>
              </a:rPr>
              <a:t>CERN</a:t>
            </a:r>
          </a:p>
          <a:p>
            <a:pPr lvl="1"/>
            <a:r>
              <a:rPr lang="en-US" sz="1400" dirty="0" smtClean="0"/>
              <a:t>Conductor Development Program (Dan Dietderich and Ken Marken leads)</a:t>
            </a:r>
            <a:endParaRPr lang="en-US" sz="1400" dirty="0"/>
          </a:p>
          <a:p>
            <a:r>
              <a:rPr lang="en-US" sz="1400" dirty="0" err="1" smtClean="0">
                <a:solidFill>
                  <a:srgbClr val="FF0000"/>
                </a:solidFill>
              </a:rPr>
              <a:t>BSCCo</a:t>
            </a:r>
            <a:r>
              <a:rPr lang="en-US" sz="1400" dirty="0" smtClean="0">
                <a:solidFill>
                  <a:srgbClr val="FF0000"/>
                </a:solidFill>
              </a:rPr>
              <a:t> MOU </a:t>
            </a:r>
            <a:r>
              <a:rPr lang="en-US" sz="1400" dirty="0">
                <a:solidFill>
                  <a:srgbClr val="FF0000"/>
                </a:solidFill>
              </a:rPr>
              <a:t>with CERN </a:t>
            </a:r>
            <a:r>
              <a:rPr lang="en-US" sz="1400" dirty="0" smtClean="0">
                <a:solidFill>
                  <a:srgbClr val="FF0000"/>
                </a:solidFill>
              </a:rPr>
              <a:t>for contributions to EUCARD2, (WP10)</a:t>
            </a:r>
            <a:r>
              <a:rPr lang="en-US" sz="1400" dirty="0" smtClean="0"/>
              <a:t> to develop 5-10 </a:t>
            </a:r>
            <a:r>
              <a:rPr lang="en-US" sz="1400" dirty="0"/>
              <a:t>kA HTS  cable for </a:t>
            </a:r>
            <a:r>
              <a:rPr lang="en-US" sz="1400" dirty="0" smtClean="0"/>
              <a:t>5 </a:t>
            </a:r>
            <a:r>
              <a:rPr lang="en-US" sz="1400" dirty="0"/>
              <a:t>T </a:t>
            </a:r>
            <a:r>
              <a:rPr lang="en-US" sz="1400" dirty="0" smtClean="0"/>
              <a:t>HTS insert dipole magnet –US </a:t>
            </a:r>
            <a:r>
              <a:rPr lang="en-US" sz="1400" dirty="0"/>
              <a:t>side </a:t>
            </a:r>
            <a:r>
              <a:rPr lang="en-US" sz="1400" dirty="0" smtClean="0"/>
              <a:t>coordinator is </a:t>
            </a:r>
            <a:r>
              <a:rPr lang="en-US" sz="1400" dirty="0"/>
              <a:t>David </a:t>
            </a:r>
            <a:r>
              <a:rPr lang="en-US" sz="1400" dirty="0" smtClean="0"/>
              <a:t>Larbalestier, leveraging BSCCO </a:t>
            </a:r>
            <a:r>
              <a:rPr lang="en-US" sz="1400" dirty="0"/>
              <a:t>effort with support from the Conductor Development Program of DOE-HEP for industrial production, leader Dan Dietderich (LBNL</a:t>
            </a:r>
            <a:r>
              <a:rPr lang="en-US" sz="1400" dirty="0" smtClean="0"/>
              <a:t>).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NMR collaboration with RIKEN </a:t>
            </a:r>
            <a:r>
              <a:rPr lang="en-US" sz="1400" dirty="0"/>
              <a:t>– </a:t>
            </a:r>
            <a:r>
              <a:rPr lang="en-US" sz="1400" dirty="0" smtClean="0"/>
              <a:t>Bi-2212 </a:t>
            </a:r>
            <a:r>
              <a:rPr lang="en-US" sz="1400" dirty="0"/>
              <a:t>coil to be built for Professor Hideaki Maeda’s 500 MHz system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Coated </a:t>
            </a:r>
            <a:r>
              <a:rPr lang="en-US" sz="1400" dirty="0">
                <a:solidFill>
                  <a:srgbClr val="FF0000"/>
                </a:solidFill>
              </a:rPr>
              <a:t>Conductor Round Table </a:t>
            </a:r>
            <a:r>
              <a:rPr lang="en-US" sz="1400" dirty="0"/>
              <a:t>– meeting of REBCO coated conductor project labs (NHMFL, MIT-NMR, MIT-PFC, BNL, CAPS-FSU, SuperPower, Advanced Conductor Technologies) coordinated by Trudy Lehner (SP), David Larbalestier (NHMFL) and Yuki Iwasa (MIT)</a:t>
            </a:r>
          </a:p>
          <a:p>
            <a:pPr lvl="1"/>
            <a:r>
              <a:rPr lang="en-US" sz="1400" dirty="0"/>
              <a:t>The partnership with SuperPower on REBCO coated conductor starting in 2007 is what enabled us to propose 32 T so </a:t>
            </a:r>
            <a:r>
              <a:rPr lang="en-US" sz="1400" dirty="0" smtClean="0"/>
              <a:t>early</a:t>
            </a:r>
          </a:p>
          <a:p>
            <a:pPr lvl="1"/>
            <a:r>
              <a:rPr lang="en-US" sz="1400" dirty="0" smtClean="0"/>
              <a:t>R&amp;D partnership with group of Selvamanickam at TcSUH through former PhD Aixia Xu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CORC with Danko van der Laan – </a:t>
            </a:r>
            <a:r>
              <a:rPr lang="en-US" sz="1400" dirty="0"/>
              <a:t>several year collaboration, now with funds in from SBIR phase </a:t>
            </a:r>
            <a:r>
              <a:rPr lang="en-US" sz="1400" dirty="0" smtClean="0"/>
              <a:t>2 on REBCO cables</a:t>
            </a:r>
            <a:endParaRPr lang="en-US" sz="1400" dirty="0"/>
          </a:p>
          <a:p>
            <a:r>
              <a:rPr lang="en-US" sz="1400" dirty="0" smtClean="0">
                <a:solidFill>
                  <a:srgbClr val="FF0000"/>
                </a:solidFill>
              </a:rPr>
              <a:t>32 T outsert coil design and manufacture – </a:t>
            </a:r>
            <a:r>
              <a:rPr lang="en-US" sz="1400" dirty="0"/>
              <a:t>Oxford Instruments team led by Ziad </a:t>
            </a:r>
            <a:r>
              <a:rPr lang="en-US" sz="1400" dirty="0" smtClean="0"/>
              <a:t>Melhem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Broad outreach to the other applications described in MagSci</a:t>
            </a:r>
            <a:r>
              <a:rPr lang="en-US" sz="1400" dirty="0" smtClean="0"/>
              <a:t> – photons, MRI, regional centers</a:t>
            </a:r>
          </a:p>
          <a:p>
            <a:pPr lvl="1"/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1884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98430"/>
            <a:ext cx="7086600" cy="1324081"/>
          </a:xfrm>
        </p:spPr>
        <p:txBody>
          <a:bodyPr/>
          <a:lstStyle/>
          <a:p>
            <a:pPr lvl="2"/>
            <a:r>
              <a:rPr lang="en-US" sz="2000" dirty="0" smtClean="0"/>
              <a:t>High </a:t>
            </a:r>
            <a:r>
              <a:rPr lang="en-US" sz="2000" dirty="0"/>
              <a:t>Magnetic Field Science and Its</a:t>
            </a:r>
            <a:br>
              <a:rPr lang="en-US" sz="2000" dirty="0"/>
            </a:br>
            <a:r>
              <a:rPr lang="en-US" sz="2000" dirty="0" smtClean="0"/>
              <a:t>Application </a:t>
            </a:r>
            <a:r>
              <a:rPr lang="en-US" sz="2000" dirty="0"/>
              <a:t>in the United States: Current</a:t>
            </a:r>
            <a:br>
              <a:rPr lang="en-US" sz="2000" dirty="0"/>
            </a:br>
            <a:r>
              <a:rPr lang="en-US" sz="2000" dirty="0" smtClean="0"/>
              <a:t>Status </a:t>
            </a:r>
            <a:r>
              <a:rPr lang="en-US" sz="2000" dirty="0"/>
              <a:t>and Future </a:t>
            </a:r>
            <a:r>
              <a:rPr lang="en-US" sz="2000" dirty="0" smtClean="0"/>
              <a:t>Directions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The recommendations (Halperin (Harvard) Chair)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610600" cy="3970960"/>
          </a:xfrm>
        </p:spPr>
        <p:txBody>
          <a:bodyPr/>
          <a:lstStyle/>
          <a:p>
            <a:r>
              <a:rPr lang="en-US" sz="1800" dirty="0" smtClean="0"/>
              <a:t>Consider </a:t>
            </a:r>
            <a:r>
              <a:rPr lang="en-US" sz="1800" dirty="0" smtClean="0">
                <a:solidFill>
                  <a:srgbClr val="FF0000"/>
                </a:solidFill>
              </a:rPr>
              <a:t>regional 32 </a:t>
            </a:r>
            <a:r>
              <a:rPr lang="en-US" sz="1800" dirty="0">
                <a:solidFill>
                  <a:srgbClr val="FF0000"/>
                </a:solidFill>
              </a:rPr>
              <a:t>T superconducting </a:t>
            </a:r>
            <a:r>
              <a:rPr lang="en-US" sz="1800" dirty="0" smtClean="0"/>
              <a:t>magnets at 3-4 locations </a:t>
            </a:r>
            <a:r>
              <a:rPr lang="en-US" sz="1800" dirty="0"/>
              <a:t>optimized for easy user access. </a:t>
            </a:r>
            <a:endParaRPr lang="en-US" sz="1800" dirty="0" smtClean="0"/>
          </a:p>
          <a:p>
            <a:r>
              <a:rPr lang="en-US" sz="1800" dirty="0" smtClean="0"/>
              <a:t>Establish at least </a:t>
            </a:r>
            <a:r>
              <a:rPr lang="en-US" sz="1800" dirty="0" smtClean="0">
                <a:solidFill>
                  <a:srgbClr val="FF0000"/>
                </a:solidFill>
              </a:rPr>
              <a:t>3 US 1.2 GHz NMR </a:t>
            </a:r>
            <a:r>
              <a:rPr lang="en-US" sz="1800" dirty="0" smtClean="0"/>
              <a:t>instruments (planned commercial) for broad access and plan for ~1.5 </a:t>
            </a:r>
            <a:r>
              <a:rPr lang="en-US" sz="1800" dirty="0"/>
              <a:t>GHz class </a:t>
            </a:r>
            <a:r>
              <a:rPr lang="en-US" sz="1800" dirty="0" smtClean="0"/>
              <a:t>system development</a:t>
            </a:r>
          </a:p>
          <a:p>
            <a:r>
              <a:rPr lang="en-US" sz="1800" dirty="0" smtClean="0"/>
              <a:t>Establish high field </a:t>
            </a:r>
            <a:r>
              <a:rPr lang="en-US" sz="1800" dirty="0" smtClean="0">
                <a:solidFill>
                  <a:srgbClr val="FF0000"/>
                </a:solidFill>
              </a:rPr>
              <a:t>(~30 T) </a:t>
            </a:r>
            <a:r>
              <a:rPr lang="en-US" sz="1800" dirty="0" smtClean="0"/>
              <a:t>facilities at neutron and photon scattering facilities</a:t>
            </a:r>
          </a:p>
          <a:p>
            <a:r>
              <a:rPr lang="en-US" sz="1800" dirty="0" smtClean="0"/>
              <a:t>Construct a </a:t>
            </a:r>
            <a:r>
              <a:rPr lang="en-US" sz="1800" dirty="0" smtClean="0">
                <a:solidFill>
                  <a:srgbClr val="FF0000"/>
                </a:solidFill>
              </a:rPr>
              <a:t>20 T MRI instrument </a:t>
            </a:r>
            <a:r>
              <a:rPr lang="en-US" sz="1800" dirty="0" smtClean="0"/>
              <a:t>(for R&amp;D)</a:t>
            </a:r>
          </a:p>
          <a:p>
            <a:r>
              <a:rPr lang="en-US" sz="1800" dirty="0" smtClean="0"/>
              <a:t>A </a:t>
            </a:r>
            <a:r>
              <a:rPr lang="en-US" sz="1800" dirty="0">
                <a:solidFill>
                  <a:srgbClr val="FF0000"/>
                </a:solidFill>
              </a:rPr>
              <a:t>40 T all‐superconducting magnet </a:t>
            </a:r>
            <a:r>
              <a:rPr lang="en-US" sz="1800" dirty="0"/>
              <a:t>should be designed and constructed,</a:t>
            </a:r>
          </a:p>
          <a:p>
            <a:r>
              <a:rPr lang="en-US" sz="1800" dirty="0" smtClean="0"/>
              <a:t>A </a:t>
            </a:r>
            <a:r>
              <a:rPr lang="en-US" sz="1800" dirty="0">
                <a:solidFill>
                  <a:srgbClr val="FF0000"/>
                </a:solidFill>
              </a:rPr>
              <a:t>60 T DC hybrid magnet </a:t>
            </a:r>
            <a:r>
              <a:rPr lang="en-US" sz="1800" dirty="0" smtClean="0"/>
              <a:t>that </a:t>
            </a:r>
            <a:r>
              <a:rPr lang="en-US" sz="1800" dirty="0"/>
              <a:t>will </a:t>
            </a:r>
            <a:r>
              <a:rPr lang="en-US" sz="1800" dirty="0" smtClean="0"/>
              <a:t>capitalize on </a:t>
            </a:r>
            <a:r>
              <a:rPr lang="en-US" sz="1800" dirty="0"/>
              <a:t>the success of the current 45 T hybrid magnet at the NHMFL‐Tallahassee should be designed and </a:t>
            </a:r>
            <a:r>
              <a:rPr lang="en-US" sz="1800" dirty="0" smtClean="0"/>
              <a:t>built.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638800"/>
            <a:ext cx="8229600" cy="707886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+mn-lt"/>
              </a:rPr>
              <a:t>Strong synergy with goals of FCC,  DOE-OHEP and (we hope) NIH goals for NMR and MRI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04800" y="2324100"/>
            <a:ext cx="8305800" cy="800100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76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534400" cy="4685001"/>
          </a:xfrm>
        </p:spPr>
        <p:txBody>
          <a:bodyPr/>
          <a:lstStyle/>
          <a:p>
            <a:r>
              <a:rPr lang="en-US" sz="2000" dirty="0" smtClean="0"/>
              <a:t>The conductors (no magnets without conductors!)</a:t>
            </a:r>
          </a:p>
          <a:p>
            <a:pPr lvl="1"/>
            <a:r>
              <a:rPr lang="en-US" sz="1800" dirty="0" smtClean="0"/>
              <a:t>Bi2212 (requires OP – but now in &gt;500 m, twisted, high Je)</a:t>
            </a:r>
          </a:p>
          <a:p>
            <a:pPr lvl="1"/>
            <a:r>
              <a:rPr lang="en-US" sz="1800" dirty="0" smtClean="0"/>
              <a:t>REBCO (lengths up to 200 m, good but variable Ic(x))</a:t>
            </a:r>
          </a:p>
          <a:p>
            <a:pPr lvl="1"/>
            <a:r>
              <a:rPr lang="en-US" sz="1800" dirty="0" smtClean="0"/>
              <a:t>HTS cables (vital for REBCO larger magnets)</a:t>
            </a:r>
          </a:p>
          <a:p>
            <a:pPr lvl="1"/>
            <a:r>
              <a:rPr lang="en-US" sz="1800" dirty="0"/>
              <a:t>Advanced </a:t>
            </a:r>
            <a:r>
              <a:rPr lang="en-US" sz="1800" dirty="0" smtClean="0"/>
              <a:t>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(under DOE support – not discussed here)</a:t>
            </a:r>
          </a:p>
          <a:p>
            <a:r>
              <a:rPr lang="en-US" sz="2000" dirty="0"/>
              <a:t>The projects</a:t>
            </a:r>
          </a:p>
          <a:p>
            <a:pPr lvl="1"/>
            <a:r>
              <a:rPr lang="en-US" sz="1800" dirty="0"/>
              <a:t>Construct a 32 T user magnet using REBCO (Weijers 4LOr3D-05 Thursday 6.15)</a:t>
            </a:r>
          </a:p>
          <a:p>
            <a:pPr lvl="1"/>
            <a:r>
              <a:rPr lang="en-US" sz="1800" dirty="0"/>
              <a:t>Construct prototype Bi-2212 NMR coils (Trociewitz 4LOr2A-07 Thursday 4 PM</a:t>
            </a:r>
            <a:r>
              <a:rPr lang="en-US" sz="1800" dirty="0" smtClean="0"/>
              <a:t>)</a:t>
            </a:r>
            <a:endParaRPr lang="en-US" sz="2200" dirty="0" smtClean="0"/>
          </a:p>
          <a:p>
            <a:r>
              <a:rPr lang="en-US" sz="2000" dirty="0"/>
              <a:t>Near term strategic drivers</a:t>
            </a:r>
          </a:p>
          <a:p>
            <a:pPr lvl="1"/>
            <a:r>
              <a:rPr lang="en-US" sz="1800" dirty="0"/>
              <a:t>&gt;30 T superconducting magnets (NHMFL) </a:t>
            </a:r>
            <a:r>
              <a:rPr lang="en-US" sz="1800" dirty="0" smtClean="0"/>
              <a:t>(RIKEN agreement)</a:t>
            </a:r>
            <a:endParaRPr lang="en-US" sz="1800" dirty="0"/>
          </a:p>
          <a:p>
            <a:pPr lvl="1"/>
            <a:r>
              <a:rPr lang="en-US" sz="1800" dirty="0"/>
              <a:t>Conductor development (DOE-OHEP)</a:t>
            </a:r>
          </a:p>
          <a:p>
            <a:pPr lvl="1"/>
            <a:r>
              <a:rPr lang="en-US" sz="1800" dirty="0"/>
              <a:t>Preparation for 20 T MRI, 60 T hybrids and other MagSci </a:t>
            </a:r>
            <a:r>
              <a:rPr lang="en-US" sz="1800" dirty="0" smtClean="0"/>
              <a:t>goals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9132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816756"/>
              </p:ext>
            </p:extLst>
          </p:nvPr>
        </p:nvGraphicFramePr>
        <p:xfrm>
          <a:off x="169195" y="0"/>
          <a:ext cx="880561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Graph" r:id="rId3" imgW="3718440" imgH="2895480" progId="Origin50.Graph">
                  <p:embed/>
                </p:oleObj>
              </mc:Choice>
              <mc:Fallback>
                <p:oleObj name="Graph" r:id="rId3" imgW="3718440" imgH="2895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95" y="0"/>
                        <a:ext cx="8805611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762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Ic of </a:t>
            </a:r>
            <a:r>
              <a:rPr lang="en-US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recent deliveries : SP125 – SP172 (~3720m)</a:t>
            </a:r>
          </a:p>
          <a:p>
            <a:pPr algn="ctr"/>
            <a:r>
              <a:rPr lang="en-US" sz="2000" i="1" dirty="0" smtClean="0"/>
              <a:t>Data arranged by delivery time</a:t>
            </a:r>
            <a:endParaRPr lang="en-US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609600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Only SP144,149,150,152,154 did not passed </a:t>
            </a:r>
            <a:r>
              <a:rPr lang="en-US" sz="1000" dirty="0" err="1" smtClean="0"/>
              <a:t>I</a:t>
            </a:r>
            <a:r>
              <a:rPr lang="en-US" sz="1000" baseline="-25000" dirty="0" err="1" smtClean="0"/>
              <a:t>c</a:t>
            </a:r>
            <a:r>
              <a:rPr lang="en-US" sz="1000" dirty="0" smtClean="0"/>
              <a:t>(4K, 17T) test</a:t>
            </a:r>
          </a:p>
          <a:p>
            <a:r>
              <a:rPr lang="en-US" sz="1000" dirty="0" smtClean="0"/>
              <a:t>SP144, SP 152 did not passed </a:t>
            </a:r>
            <a:r>
              <a:rPr lang="en-US" sz="1000" dirty="0" err="1" smtClean="0"/>
              <a:t>I</a:t>
            </a:r>
            <a:r>
              <a:rPr lang="en-US" sz="1000" baseline="-25000" dirty="0" err="1" smtClean="0"/>
              <a:t>c</a:t>
            </a:r>
            <a:r>
              <a:rPr lang="en-US" sz="1000" dirty="0" smtClean="0"/>
              <a:t> test at any ab-plane orientations</a:t>
            </a:r>
          </a:p>
          <a:p>
            <a:r>
              <a:rPr lang="en-US" sz="1000" dirty="0" smtClean="0"/>
              <a:t>Very good correspondence between </a:t>
            </a:r>
            <a:r>
              <a:rPr lang="en-US" sz="1000" dirty="0" err="1" smtClean="0"/>
              <a:t>I</a:t>
            </a:r>
            <a:r>
              <a:rPr lang="en-US" sz="1000" baseline="-25000" dirty="0" err="1" smtClean="0"/>
              <a:t>c</a:t>
            </a:r>
            <a:r>
              <a:rPr lang="en-US" sz="1000" dirty="0" smtClean="0"/>
              <a:t>(77K; SF) measured in ASC and min </a:t>
            </a:r>
            <a:r>
              <a:rPr lang="en-US" sz="1000" dirty="0" err="1" smtClean="0"/>
              <a:t>I</a:t>
            </a:r>
            <a:r>
              <a:rPr lang="en-US" sz="1000" baseline="-25000" dirty="0" err="1" smtClean="0"/>
              <a:t>c</a:t>
            </a:r>
            <a:r>
              <a:rPr lang="en-US" sz="1000" dirty="0" smtClean="0"/>
              <a:t>(77K;SF) measured by SP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60960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Stars mark I</a:t>
            </a:r>
            <a:r>
              <a:rPr lang="en-US" sz="1200" baseline="-25000" dirty="0" smtClean="0"/>
              <a:t>c</a:t>
            </a:r>
            <a:r>
              <a:rPr lang="en-US" sz="1200" dirty="0" smtClean="0"/>
              <a:t> data measured at different ab-plane orientation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066800"/>
            <a:ext cx="26670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Abraimov 1MOr3D-01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1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6" name="Group 3"/>
          <p:cNvGrpSpPr>
            <a:grpSpLocks/>
          </p:cNvGrpSpPr>
          <p:nvPr/>
        </p:nvGrpSpPr>
        <p:grpSpPr bwMode="auto">
          <a:xfrm>
            <a:off x="4768850" y="2057400"/>
            <a:ext cx="4679950" cy="3697287"/>
            <a:chOff x="838200" y="492390"/>
            <a:chExt cx="7373938" cy="5825860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838200" y="685800"/>
            <a:ext cx="7373938" cy="5632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Graph" r:id="rId4" imgW="3879494" imgH="2965094" progId="">
                    <p:embed/>
                  </p:oleObj>
                </mc:Choice>
                <mc:Fallback>
                  <p:oleObj name="Graph" r:id="rId4" imgW="3879494" imgH="296509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8200" y="685800"/>
                          <a:ext cx="7373938" cy="5632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2" name="TextBox 2"/>
            <p:cNvSpPr txBox="1">
              <a:spLocks noChangeArrowheads="1"/>
            </p:cNvSpPr>
            <p:nvPr/>
          </p:nvSpPr>
          <p:spPr bwMode="auto">
            <a:xfrm>
              <a:off x="1295400" y="990600"/>
              <a:ext cx="6400800" cy="436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en-US" sz="1200">
                  <a:latin typeface="Calibri" pitchFamily="34" charset="0"/>
                </a:rPr>
                <a:t>Position counted from start of Ic(x) as in measurements</a:t>
              </a:r>
              <a:endParaRPr lang="en-US" sz="1600">
                <a:latin typeface="Calibri" pitchFamily="34" charset="0"/>
              </a:endParaRPr>
            </a:p>
          </p:txBody>
        </p:sp>
        <p:sp>
          <p:nvSpPr>
            <p:cNvPr id="3093" name="TextBox 3"/>
            <p:cNvSpPr txBox="1">
              <a:spLocks noChangeArrowheads="1"/>
            </p:cNvSpPr>
            <p:nvPr/>
          </p:nvSpPr>
          <p:spPr bwMode="auto">
            <a:xfrm>
              <a:off x="5867401" y="5715000"/>
              <a:ext cx="291070" cy="581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dirty="0">
                <a:latin typeface="Calibri" pitchFamily="34" charset="0"/>
              </a:endParaRPr>
            </a:p>
          </p:txBody>
        </p:sp>
        <p:sp>
          <p:nvSpPr>
            <p:cNvPr id="3094" name="Text Box 5"/>
            <p:cNvSpPr txBox="1">
              <a:spLocks noChangeArrowheads="1"/>
            </p:cNvSpPr>
            <p:nvPr/>
          </p:nvSpPr>
          <p:spPr bwMode="auto">
            <a:xfrm>
              <a:off x="2088859" y="492390"/>
              <a:ext cx="5282782" cy="533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sz="160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3095" name="Text Box 6"/>
            <p:cNvSpPr txBox="1">
              <a:spLocks noChangeArrowheads="1"/>
            </p:cNvSpPr>
            <p:nvPr/>
          </p:nvSpPr>
          <p:spPr bwMode="auto">
            <a:xfrm>
              <a:off x="6537325" y="2170113"/>
              <a:ext cx="1841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>
                <a:latin typeface="Calibri" pitchFamily="34" charset="0"/>
              </a:endParaRPr>
            </a:p>
          </p:txBody>
        </p:sp>
        <p:sp>
          <p:nvSpPr>
            <p:cNvPr id="3096" name="Text Box 7"/>
            <p:cNvSpPr txBox="1">
              <a:spLocks noChangeArrowheads="1"/>
            </p:cNvSpPr>
            <p:nvPr/>
          </p:nvSpPr>
          <p:spPr bwMode="auto">
            <a:xfrm>
              <a:off x="6461125" y="2017713"/>
              <a:ext cx="6032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latin typeface="Calibri" pitchFamily="34" charset="0"/>
                </a:rPr>
                <a:t>B||c</a:t>
              </a:r>
            </a:p>
          </p:txBody>
        </p:sp>
        <p:sp>
          <p:nvSpPr>
            <p:cNvPr id="3097" name="Text Box 8"/>
            <p:cNvSpPr txBox="1">
              <a:spLocks noChangeArrowheads="1"/>
            </p:cNvSpPr>
            <p:nvPr/>
          </p:nvSpPr>
          <p:spPr bwMode="auto">
            <a:xfrm>
              <a:off x="6477000" y="3581400"/>
              <a:ext cx="7429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latin typeface="Calibri" pitchFamily="34" charset="0"/>
                </a:rPr>
                <a:t>B||ab</a:t>
              </a:r>
            </a:p>
          </p:txBody>
        </p:sp>
        <p:sp>
          <p:nvSpPr>
            <p:cNvPr id="3098" name="Text Box 9"/>
            <p:cNvSpPr txBox="1">
              <a:spLocks noChangeArrowheads="1"/>
            </p:cNvSpPr>
            <p:nvPr/>
          </p:nvSpPr>
          <p:spPr bwMode="auto">
            <a:xfrm>
              <a:off x="5562600" y="4267200"/>
              <a:ext cx="1287463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latin typeface="Calibri" pitchFamily="34" charset="0"/>
                  <a:sym typeface="Symbol" pitchFamily="18" charset="2"/>
                </a:rPr>
                <a:t> = 72 deg</a:t>
              </a:r>
            </a:p>
          </p:txBody>
        </p:sp>
      </p:grpSp>
      <p:sp>
        <p:nvSpPr>
          <p:cNvPr id="3077" name="TextBox 21"/>
          <p:cNvSpPr txBox="1">
            <a:spLocks noChangeArrowheads="1"/>
          </p:cNvSpPr>
          <p:nvPr/>
        </p:nvSpPr>
        <p:spPr bwMode="auto">
          <a:xfrm>
            <a:off x="10134600" y="1676400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>
              <a:latin typeface="Calibri" pitchFamily="34" charset="0"/>
            </a:endParaRPr>
          </a:p>
        </p:txBody>
      </p:sp>
      <p:sp>
        <p:nvSpPr>
          <p:cNvPr id="3078" name="Content Placeholder 22"/>
          <p:cNvSpPr>
            <a:spLocks noGrp="1"/>
          </p:cNvSpPr>
          <p:nvPr>
            <p:ph idx="4294967295"/>
          </p:nvPr>
        </p:nvSpPr>
        <p:spPr>
          <a:xfrm>
            <a:off x="0" y="4038600"/>
            <a:ext cx="5111750" cy="45259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  </a:t>
            </a:r>
            <a:r>
              <a:rPr lang="en-US" sz="1800" i="1" dirty="0" err="1" smtClean="0">
                <a:latin typeface="+mj-lt"/>
              </a:rPr>
              <a:t>Tapestar</a:t>
            </a:r>
            <a:r>
              <a:rPr lang="en-US" sz="1800" i="1" dirty="0" smtClean="0">
                <a:latin typeface="+mj-lt"/>
              </a:rPr>
              <a:t>: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+mj-lt"/>
              </a:rPr>
              <a:t>Magnetization-</a:t>
            </a:r>
            <a:r>
              <a:rPr lang="en-US" sz="1600" i="1" dirty="0" smtClean="0">
                <a:latin typeface="+mj-lt"/>
              </a:rPr>
              <a:t>I</a:t>
            </a:r>
            <a:r>
              <a:rPr lang="en-US" sz="1600" baseline="-25000" dirty="0" smtClean="0">
                <a:latin typeface="+mj-lt"/>
              </a:rPr>
              <a:t>c</a:t>
            </a:r>
            <a:r>
              <a:rPr lang="en-US" sz="1600" dirty="0" smtClean="0">
                <a:latin typeface="+mj-lt"/>
              </a:rPr>
              <a:t> corresponds well to transport </a:t>
            </a:r>
            <a:r>
              <a:rPr lang="en-US" sz="1600" i="1" dirty="0" smtClean="0">
                <a:latin typeface="+mj-lt"/>
              </a:rPr>
              <a:t>I</a:t>
            </a:r>
            <a:r>
              <a:rPr lang="en-US" sz="1800" baseline="-25000" dirty="0" smtClean="0">
                <a:latin typeface="+mj-lt"/>
              </a:rPr>
              <a:t>c</a:t>
            </a:r>
            <a:r>
              <a:rPr lang="en-US" sz="1600" dirty="0" smtClean="0">
                <a:latin typeface="+mj-lt"/>
              </a:rPr>
              <a:t> over 5 meters </a:t>
            </a:r>
            <a:r>
              <a:rPr lang="en-US" sz="1600" dirty="0" smtClean="0">
                <a:solidFill>
                  <a:srgbClr val="FF3399"/>
                </a:solidFill>
                <a:latin typeface="+mj-lt"/>
              </a:rPr>
              <a:t>at 77 K 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+mj-lt"/>
              </a:rPr>
              <a:t>High through-put</a:t>
            </a:r>
          </a:p>
          <a:p>
            <a:pPr eaLnBrk="1" hangingPunct="1">
              <a:spcBef>
                <a:spcPct val="0"/>
              </a:spcBef>
            </a:pPr>
            <a:r>
              <a:rPr lang="en-US" sz="1600" dirty="0" smtClean="0">
                <a:latin typeface="+mj-lt"/>
              </a:rPr>
              <a:t>Spikes may or may not correlate to physical realities</a:t>
            </a:r>
          </a:p>
        </p:txBody>
      </p:sp>
      <p:pic>
        <p:nvPicPr>
          <p:cNvPr id="3080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4343400" cy="24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Box 19"/>
          <p:cNvSpPr txBox="1">
            <a:spLocks noChangeArrowheads="1"/>
          </p:cNvSpPr>
          <p:nvPr/>
        </p:nvSpPr>
        <p:spPr bwMode="auto">
          <a:xfrm>
            <a:off x="0" y="3429000"/>
            <a:ext cx="2438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FF3399"/>
                </a:solidFill>
              </a:rPr>
              <a:t>Not detected with LANL device (“</a:t>
            </a:r>
            <a:r>
              <a:rPr lang="en-US" sz="1600" dirty="0" err="1">
                <a:solidFill>
                  <a:srgbClr val="FF3399"/>
                </a:solidFill>
              </a:rPr>
              <a:t>Yatestar</a:t>
            </a:r>
            <a:r>
              <a:rPr lang="en-US" sz="1600" dirty="0">
                <a:solidFill>
                  <a:srgbClr val="FF3399"/>
                </a:solidFill>
              </a:rPr>
              <a:t>”)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819150" y="2588261"/>
            <a:ext cx="0" cy="826452"/>
          </a:xfrm>
          <a:prstGeom prst="straightConnector1">
            <a:avLst/>
          </a:prstGeom>
          <a:ln w="28575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931545" y="2460676"/>
            <a:ext cx="0" cy="949274"/>
          </a:xfrm>
          <a:prstGeom prst="straightConnector1">
            <a:avLst/>
          </a:prstGeom>
          <a:ln w="28575">
            <a:solidFill>
              <a:srgbClr val="FF33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867400" y="883384"/>
            <a:ext cx="32766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>
                <a:latin typeface="+mj-lt"/>
              </a:rPr>
              <a:t>“</a:t>
            </a:r>
            <a:r>
              <a:rPr lang="en-US" i="1" dirty="0" err="1">
                <a:latin typeface="+mj-lt"/>
              </a:rPr>
              <a:t>Yatestar</a:t>
            </a:r>
            <a:r>
              <a:rPr lang="en-US" i="1" dirty="0" smtClean="0">
                <a:latin typeface="+mj-lt"/>
              </a:rPr>
              <a:t>”  NHMFL</a:t>
            </a:r>
            <a:endParaRPr lang="en-US" i="1" dirty="0">
              <a:latin typeface="+mj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dirty="0">
                <a:latin typeface="+mj-lt"/>
              </a:rPr>
              <a:t>  </a:t>
            </a:r>
            <a:r>
              <a:rPr lang="en-US" sz="1600" dirty="0" smtClean="0">
                <a:latin typeface="+mj-lt"/>
              </a:rPr>
              <a:t>Transport </a:t>
            </a:r>
            <a:r>
              <a:rPr lang="en-US" sz="1600" i="1" dirty="0">
                <a:latin typeface="+mj-lt"/>
              </a:rPr>
              <a:t>I</a:t>
            </a:r>
            <a:r>
              <a:rPr lang="en-US" baseline="-25000" dirty="0">
                <a:latin typeface="+mj-lt"/>
              </a:rPr>
              <a:t>c</a:t>
            </a:r>
            <a:r>
              <a:rPr lang="en-US" sz="1600" dirty="0">
                <a:latin typeface="+mj-lt"/>
              </a:rPr>
              <a:t> per 2 cm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i="1" dirty="0">
                <a:latin typeface="+mj-lt"/>
              </a:rPr>
              <a:t>  </a:t>
            </a:r>
            <a:r>
              <a:rPr lang="en-US" sz="1600" i="1" dirty="0" smtClean="0">
                <a:latin typeface="+mj-lt"/>
              </a:rPr>
              <a:t>T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dirty="0">
                <a:latin typeface="+mj-lt"/>
              </a:rPr>
              <a:t>= 75 K (LN</a:t>
            </a:r>
            <a:r>
              <a:rPr lang="en-US" sz="1600" baseline="-25000" dirty="0">
                <a:latin typeface="+mj-lt"/>
              </a:rPr>
              <a:t>2</a:t>
            </a:r>
            <a:r>
              <a:rPr lang="en-US" sz="1600" dirty="0">
                <a:latin typeface="+mj-lt"/>
              </a:rPr>
              <a:t>)  </a:t>
            </a:r>
            <a:r>
              <a:rPr lang="en-US" sz="1600" i="1" dirty="0">
                <a:latin typeface="+mj-lt"/>
              </a:rPr>
              <a:t>B </a:t>
            </a:r>
            <a:r>
              <a:rPr lang="en-US" sz="1600" dirty="0">
                <a:latin typeface="+mj-lt"/>
              </a:rPr>
              <a:t>= 0.5 T,  …..variable angle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latin typeface="+mj-lt"/>
              </a:rPr>
              <a:t>   Low throughput</a:t>
            </a:r>
          </a:p>
        </p:txBody>
      </p:sp>
      <p:sp>
        <p:nvSpPr>
          <p:cNvPr id="32" name="TextBox 31"/>
          <p:cNvSpPr txBox="1"/>
          <p:nvPr/>
        </p:nvSpPr>
        <p:spPr bwMode="auto">
          <a:xfrm>
            <a:off x="5105400" y="5722203"/>
            <a:ext cx="3956050" cy="83099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latin typeface="+mj-lt"/>
              </a:rPr>
              <a:t>Prototype built at </a:t>
            </a:r>
            <a:r>
              <a:rPr lang="en-US" sz="1200" dirty="0">
                <a:latin typeface="+mj-lt"/>
              </a:rPr>
              <a:t>LANL </a:t>
            </a:r>
            <a:r>
              <a:rPr lang="en-US" sz="1200" dirty="0" smtClean="0">
                <a:latin typeface="+mj-lt"/>
              </a:rPr>
              <a:t>by Yates Coulter and engineered for 200m lengths at NHMFL by Jan Jaroszynski and John Sinclair, now with Hall probes operating at both 77 and 4 K (Alex Stangl)</a:t>
            </a:r>
            <a:endParaRPr lang="en-US" sz="1200" dirty="0">
              <a:latin typeface="+mj-lt"/>
            </a:endParaRPr>
          </a:p>
        </p:txBody>
      </p:sp>
      <p:sp>
        <p:nvSpPr>
          <p:cNvPr id="3088" name="TextBox 32"/>
          <p:cNvSpPr txBox="1">
            <a:spLocks noChangeArrowheads="1"/>
          </p:cNvSpPr>
          <p:nvPr/>
        </p:nvSpPr>
        <p:spPr bwMode="auto">
          <a:xfrm>
            <a:off x="2590800" y="3454400"/>
            <a:ext cx="25146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dirty="0"/>
              <a:t>Used in section of coil where quenches originate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886200" y="2726741"/>
            <a:ext cx="0" cy="838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1" name="TextBox 28"/>
          <p:cNvSpPr txBox="1">
            <a:spLocks noChangeArrowheads="1"/>
          </p:cNvSpPr>
          <p:nvPr/>
        </p:nvSpPr>
        <p:spPr bwMode="auto">
          <a:xfrm>
            <a:off x="0" y="5715000"/>
            <a:ext cx="4867258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xtLst/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00FF"/>
                </a:solidFill>
              </a:rPr>
              <a:t>We have many elements of what is needed to accurately measure long lengths in transport at 77K and to correlate magnetization at 77 and 4 K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57231" y="152400"/>
            <a:ext cx="8762969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u="sng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en-US" b="1" u="none" dirty="0" smtClean="0">
                <a:solidFill>
                  <a:schemeClr val="tx2"/>
                </a:solidFill>
              </a:rPr>
              <a:t>Superconducting length (non) uniformity</a:t>
            </a:r>
            <a:endParaRPr lang="en-US" b="1" u="none" dirty="0">
              <a:solidFill>
                <a:schemeClr val="tx2"/>
              </a:solidFill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-1" y="997148"/>
            <a:ext cx="5105401" cy="307777"/>
          </a:xfrm>
          <a:prstGeom prst="rect">
            <a:avLst/>
          </a:prstGeom>
          <a:solidFill>
            <a:schemeClr val="accent2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j-lt"/>
              </a:rPr>
              <a:t>Data courtesy of SuperPower</a:t>
            </a:r>
            <a:endParaRPr lang="en-US" sz="14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105400" y="997148"/>
            <a:ext cx="76200" cy="493752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92017" y="666690"/>
            <a:ext cx="26670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Hu 2LPo1B-05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28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65031" cy="914400"/>
          </a:xfrm>
        </p:spPr>
        <p:txBody>
          <a:bodyPr>
            <a:noAutofit/>
          </a:bodyPr>
          <a:lstStyle/>
          <a:p>
            <a:r>
              <a:rPr lang="en-US" sz="2800" kern="1200" dirty="0">
                <a:solidFill>
                  <a:schemeClr val="tx2"/>
                </a:solidFill>
              </a:rPr>
              <a:t>Prior to 2012, all HTS conductors (Bi-2223, REBCO) were tapes delivered in reacted 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7C8339-26CD-43DB-B5E7-D166033C41F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597" y="1143000"/>
            <a:ext cx="5275041" cy="4953000"/>
          </a:xfrm>
          <a:ln w="38100"/>
        </p:spPr>
      </p:pic>
      <p:sp>
        <p:nvSpPr>
          <p:cNvPr id="9" name="TextBox 8"/>
          <p:cNvSpPr txBox="1"/>
          <p:nvPr/>
        </p:nvSpPr>
        <p:spPr>
          <a:xfrm>
            <a:off x="0" y="1143000"/>
            <a:ext cx="350520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AD9737"/>
              </a:buClr>
              <a:buBlip>
                <a:blip r:embed="rId3"/>
              </a:buBlip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Bi-2212 upended this paradigm</a:t>
            </a: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, delivering a high current density (the highest of all actually) in round-wire, multifilament, twisted form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AD9737"/>
              </a:buClr>
              <a:buBlip>
                <a:blip r:embed="rId3"/>
              </a:buBlip>
            </a:pP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The first HTS conductor to look like an LTS conductor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AD9737"/>
              </a:buClr>
              <a:buBlip>
                <a:blip r:embed="rId3"/>
              </a:buBlip>
            </a:pP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Conductor must be wound, then reacted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AD9737"/>
              </a:buClr>
              <a:buBlip>
                <a:blip r:embed="rId3"/>
              </a:buBlip>
            </a:pPr>
            <a:r>
              <a:rPr lang="en-US" sz="1600" b="1" dirty="0" smtClean="0">
                <a:solidFill>
                  <a:schemeClr val="hlink"/>
                </a:solidFill>
                <a:latin typeface="+mn-lt"/>
              </a:rPr>
              <a:t>Big advantage – very flexible architecture</a:t>
            </a:r>
          </a:p>
        </p:txBody>
      </p:sp>
      <p:pic>
        <p:nvPicPr>
          <p:cNvPr id="10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146824"/>
            <a:ext cx="8896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69" y="4343400"/>
            <a:ext cx="1549831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800" y="44958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2212 (25% </a:t>
            </a:r>
            <a:r>
              <a:rPr lang="en-US" b="1" dirty="0" err="1" smtClean="0"/>
              <a:t>sc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57912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REBCO coated conductor (1% </a:t>
            </a:r>
            <a:r>
              <a:rPr lang="en-US" b="1" dirty="0" err="1" smtClean="0"/>
              <a:t>sc</a:t>
            </a:r>
            <a:r>
              <a:rPr lang="en-US" b="1" dirty="0" smtClean="0"/>
              <a:t>)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4876800" y="2133600"/>
            <a:ext cx="3505200" cy="2971799"/>
            <a:chOff x="4876800" y="2133600"/>
            <a:chExt cx="3505200" cy="2971799"/>
          </a:xfrm>
        </p:grpSpPr>
        <p:grpSp>
          <p:nvGrpSpPr>
            <p:cNvPr id="22" name="Group 21"/>
            <p:cNvGrpSpPr/>
            <p:nvPr/>
          </p:nvGrpSpPr>
          <p:grpSpPr>
            <a:xfrm>
              <a:off x="4876800" y="2819400"/>
              <a:ext cx="2971800" cy="2285999"/>
              <a:chOff x="4876800" y="2819400"/>
              <a:chExt cx="2971800" cy="228599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324600" y="2819400"/>
                <a:ext cx="1524000" cy="584775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2012 with Overpressure</a:t>
                </a:r>
                <a:endParaRPr lang="en-US" sz="1600" b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876800" y="4114800"/>
                <a:ext cx="838200" cy="584775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/>
                  <a:t>1990-2012</a:t>
                </a:r>
                <a:endParaRPr lang="en-US" sz="1600" b="1" dirty="0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5029200" y="3276600"/>
                <a:ext cx="1295400" cy="1828799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rgbClr val="00B050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6858000" y="2133600"/>
              <a:ext cx="1524000" cy="584775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Jiang 1Mor2A-05</a:t>
              </a:r>
              <a:endParaRPr 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8225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3821"/>
            <a:ext cx="8610600" cy="585418"/>
          </a:xfrm>
        </p:spPr>
        <p:txBody>
          <a:bodyPr/>
          <a:lstStyle/>
          <a:p>
            <a:r>
              <a:rPr lang="en-US" kern="1200" dirty="0">
                <a:solidFill>
                  <a:schemeClr val="tx2"/>
                </a:solidFill>
              </a:rPr>
              <a:t>Cable test program is ramping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819150"/>
            <a:ext cx="73342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6400" y="5601237"/>
            <a:ext cx="3302358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Arno Godeke joins NHMFL next month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REBCO and BSCCO focus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61722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from Mark Bird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2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6705600" cy="685800"/>
          </a:xfrm>
        </p:spPr>
        <p:txBody>
          <a:bodyPr>
            <a:noAutofit/>
          </a:bodyPr>
          <a:lstStyle/>
          <a:p>
            <a:r>
              <a:rPr lang="en-US" altLang="en-US" sz="2400" kern="1200" dirty="0">
                <a:solidFill>
                  <a:schemeClr val="tx2"/>
                </a:solidFill>
              </a:rPr>
              <a:t>32 T Technology (REBCO) Development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689837" y="2514600"/>
            <a:ext cx="1091963" cy="1294092"/>
            <a:chOff x="5869179" y="2522421"/>
            <a:chExt cx="1091963" cy="129409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9179" y="2522421"/>
              <a:ext cx="1091963" cy="113406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890260" y="3631847"/>
              <a:ext cx="106680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+mn-ea"/>
                </a:rPr>
                <a:t>Quench heater</a:t>
              </a:r>
              <a:endParaRPr lang="en-US" sz="1200" dirty="0">
                <a:solidFill>
                  <a:srgbClr val="000000"/>
                </a:solidFill>
                <a:ea typeface="+mn-ea"/>
              </a:endParaRPr>
            </a:p>
          </p:txBody>
        </p:sp>
      </p:grpSp>
      <p:sp>
        <p:nvSpPr>
          <p:cNvPr id="31" name="Content Placeholder 2"/>
          <p:cNvSpPr>
            <a:spLocks noGrp="1"/>
          </p:cNvSpPr>
          <p:nvPr>
            <p:ph idx="1"/>
          </p:nvPr>
        </p:nvSpPr>
        <p:spPr bwMode="auto">
          <a:xfrm>
            <a:off x="5559291" y="809977"/>
            <a:ext cx="3508509" cy="261902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altLang="en-US" sz="1400" u="sng" dirty="0">
                <a:solidFill>
                  <a:srgbClr val="0000FF"/>
                </a:solidFill>
                <a:cs typeface="Arial" charset="0"/>
              </a:rPr>
              <a:t>D</a:t>
            </a:r>
            <a:r>
              <a:rPr lang="en-US" altLang="en-US" sz="1400" u="sng" dirty="0" smtClean="0">
                <a:solidFill>
                  <a:srgbClr val="0000FF"/>
                </a:solidFill>
                <a:cs typeface="Arial" charset="0"/>
              </a:rPr>
              <a:t>evelopment:</a:t>
            </a:r>
            <a:endParaRPr lang="en-US" altLang="en-US" sz="1100" u="sng" dirty="0" smtClean="0">
              <a:solidFill>
                <a:srgbClr val="0000FF"/>
              </a:solidFill>
              <a:cs typeface="Arial" charset="0"/>
            </a:endParaRP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cs typeface="Arial" charset="0"/>
              </a:rPr>
              <a:t>YBCO tape characterization &amp; QA</a:t>
            </a: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cs typeface="Arial" charset="0"/>
              </a:rPr>
              <a:t>Insulation technology </a:t>
            </a:r>
          </a:p>
          <a:p>
            <a:pPr lvl="1">
              <a:spcBef>
                <a:spcPts val="0"/>
              </a:spcBef>
            </a:pPr>
            <a:r>
              <a:rPr lang="en-US" altLang="en-US" sz="1100" dirty="0" smtClean="0">
                <a:cs typeface="Arial" charset="0"/>
              </a:rPr>
              <a:t>Ceramic on co-wound SS tape</a:t>
            </a: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cs typeface="Arial" charset="0"/>
              </a:rPr>
              <a:t>Coil winding technology</a:t>
            </a: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cs typeface="Arial" charset="0"/>
              </a:rPr>
              <a:t>Joint technology</a:t>
            </a: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solidFill>
                  <a:srgbClr val="FF0000"/>
                </a:solidFill>
                <a:cs typeface="Arial" charset="0"/>
              </a:rPr>
              <a:t>Quench analysis &amp; protection</a:t>
            </a:r>
          </a:p>
          <a:p>
            <a:pPr>
              <a:spcBef>
                <a:spcPts val="0"/>
              </a:spcBef>
            </a:pPr>
            <a:r>
              <a:rPr lang="en-US" altLang="en-US" sz="1200" dirty="0" smtClean="0">
                <a:solidFill>
                  <a:srgbClr val="FF0000"/>
                </a:solidFill>
                <a:cs typeface="Arial" charset="0"/>
              </a:rPr>
              <a:t>Extensive testing of components</a:t>
            </a:r>
          </a:p>
        </p:txBody>
      </p:sp>
      <p:grpSp>
        <p:nvGrpSpPr>
          <p:cNvPr id="18432" name="Group 18431"/>
          <p:cNvGrpSpPr/>
          <p:nvPr/>
        </p:nvGrpSpPr>
        <p:grpSpPr>
          <a:xfrm>
            <a:off x="-2292" y="869145"/>
            <a:ext cx="3886200" cy="3534110"/>
            <a:chOff x="-2292" y="869145"/>
            <a:chExt cx="3886200" cy="3534110"/>
          </a:xfrm>
        </p:grpSpPr>
        <p:grpSp>
          <p:nvGrpSpPr>
            <p:cNvPr id="18439" name="Group 20"/>
            <p:cNvGrpSpPr>
              <a:grpSpLocks/>
            </p:cNvGrpSpPr>
            <p:nvPr/>
          </p:nvGrpSpPr>
          <p:grpSpPr bwMode="auto">
            <a:xfrm>
              <a:off x="-2292" y="974255"/>
              <a:ext cx="3886200" cy="3429000"/>
              <a:chOff x="5257800" y="3429000"/>
              <a:chExt cx="3886200" cy="3429000"/>
            </a:xfrm>
          </p:grpSpPr>
          <p:pic>
            <p:nvPicPr>
              <p:cNvPr id="18451" name="Picture 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3529"/>
              <a:stretch>
                <a:fillRect/>
              </a:stretch>
            </p:blipFill>
            <p:spPr bwMode="auto">
              <a:xfrm>
                <a:off x="5715000" y="3429000"/>
                <a:ext cx="3081338" cy="3263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52" name="TextBox 10"/>
              <p:cNvSpPr txBox="1">
                <a:spLocks noChangeArrowheads="1"/>
              </p:cNvSpPr>
              <p:nvPr/>
            </p:nvSpPr>
            <p:spPr bwMode="auto">
              <a:xfrm>
                <a:off x="5257800" y="6396335"/>
                <a:ext cx="2133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>
                    <a:solidFill>
                      <a:srgbClr val="00B050"/>
                    </a:solidFill>
                    <a:ea typeface="+mn-ea"/>
                  </a:rPr>
                  <a:t>Demonstration inserts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>
                    <a:solidFill>
                      <a:srgbClr val="00B050"/>
                    </a:solidFill>
                    <a:ea typeface="+mn-ea"/>
                  </a:rPr>
                  <a:t>20 T+ </a:t>
                </a:r>
                <a:r>
                  <a:rPr lang="en-US" altLang="en-US" sz="1200">
                    <a:solidFill>
                      <a:srgbClr val="00B050"/>
                    </a:solidFill>
                    <a:latin typeface="Symbol" pitchFamily="18" charset="2"/>
                    <a:ea typeface="+mn-ea"/>
                  </a:rPr>
                  <a:t>D</a:t>
                </a:r>
                <a:r>
                  <a:rPr lang="en-US" altLang="en-US" sz="1200">
                    <a:solidFill>
                      <a:srgbClr val="00B050"/>
                    </a:solidFill>
                    <a:ea typeface="+mn-ea"/>
                  </a:rPr>
                  <a:t>B</a:t>
                </a:r>
              </a:p>
            </p:txBody>
          </p:sp>
          <p:sp>
            <p:nvSpPr>
              <p:cNvPr id="18453" name="TextBox 12"/>
              <p:cNvSpPr txBox="1">
                <a:spLocks noChangeArrowheads="1"/>
              </p:cNvSpPr>
              <p:nvPr/>
            </p:nvSpPr>
            <p:spPr bwMode="auto">
              <a:xfrm>
                <a:off x="7010400" y="6396335"/>
                <a:ext cx="2133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High Hoop-stress coils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&gt;</a:t>
                </a:r>
                <a:r>
                  <a:rPr lang="en-US" altLang="en-US" sz="1200" dirty="0" smtClean="0">
                    <a:solidFill>
                      <a:srgbClr val="00B050"/>
                    </a:solidFill>
                    <a:ea typeface="+mn-ea"/>
                  </a:rPr>
                  <a:t>760 </a:t>
                </a: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MPa</a:t>
                </a:r>
              </a:p>
            </p:txBody>
          </p:sp>
          <p:sp>
            <p:nvSpPr>
              <p:cNvPr id="18454" name="TextBox 13"/>
              <p:cNvSpPr txBox="1">
                <a:spLocks noChangeArrowheads="1"/>
              </p:cNvSpPr>
              <p:nvPr/>
            </p:nvSpPr>
            <p:spPr bwMode="auto">
              <a:xfrm>
                <a:off x="7010400" y="4583880"/>
                <a:ext cx="21336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High-B coils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31 T + </a:t>
                </a:r>
                <a:r>
                  <a:rPr lang="en-US" altLang="en-US" sz="1200" dirty="0">
                    <a:solidFill>
                      <a:srgbClr val="00B050"/>
                    </a:solidFill>
                    <a:latin typeface="Symbol" pitchFamily="18" charset="2"/>
                    <a:ea typeface="+mn-ea"/>
                  </a:rPr>
                  <a:t>D</a:t>
                </a:r>
                <a:r>
                  <a:rPr lang="en-US" altLang="en-US" sz="1200" dirty="0">
                    <a:solidFill>
                      <a:srgbClr val="00B050"/>
                    </a:solidFill>
                    <a:ea typeface="+mn-ea"/>
                  </a:rPr>
                  <a:t>B </a:t>
                </a:r>
              </a:p>
            </p:txBody>
          </p:sp>
        </p:grpSp>
        <p:pic>
          <p:nvPicPr>
            <p:cNvPr id="4098" name="Picture 2" descr="C:\Users\bird\Pictures\32 T YBCO\coil photos\2008 SP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" y="869145"/>
              <a:ext cx="990600" cy="12782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9" name="Picture 3" descr="C:\Users\bird\Pictures\32 T YBCO\coil photos\2008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4"/>
            <a:stretch/>
          </p:blipFill>
          <p:spPr bwMode="auto">
            <a:xfrm rot="5400000">
              <a:off x="2219587" y="911819"/>
              <a:ext cx="1073805" cy="989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C:\Users\bird\Pictures\32 T YBCO\coil photos\2009 Large OD (one of three)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308" y="2708292"/>
              <a:ext cx="1283586" cy="9626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 descr="C:\Users\bird\Pictures\32 T YBCO\coil photos\2009 SP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380" y="2388245"/>
              <a:ext cx="1231080" cy="1381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56129" y="122187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2007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-76311" y="3043168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2008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1676321" y="124431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2008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1661080" y="302911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2009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886201" y="4381636"/>
            <a:ext cx="2057399" cy="2493459"/>
            <a:chOff x="3886201" y="4381636"/>
            <a:chExt cx="2057399" cy="2493459"/>
          </a:xfrm>
        </p:grpSpPr>
        <p:pic>
          <p:nvPicPr>
            <p:cNvPr id="4103" name="Picture 7" descr="C:\Users\bird\Pictures\32 T YBCO\coil photos\P2070013_crop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672" y="4381636"/>
              <a:ext cx="1446677" cy="2059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 rot="16200000">
              <a:off x="3744495" y="5233479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2013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0" name="TextBox 12"/>
            <p:cNvSpPr txBox="1">
              <a:spLocks noChangeArrowheads="1"/>
            </p:cNvSpPr>
            <p:nvPr/>
          </p:nvSpPr>
          <p:spPr bwMode="auto">
            <a:xfrm>
              <a:off x="3950676" y="6413430"/>
              <a:ext cx="1992924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prstClr val="black"/>
                  </a:solidFill>
                  <a:ea typeface="+mn-ea"/>
                </a:rPr>
                <a:t>20 - 70: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1</a:t>
              </a:r>
              <a:r>
                <a:rPr lang="en-US" altLang="en-US" sz="1200" baseline="30000" dirty="0" smtClean="0">
                  <a:solidFill>
                    <a:srgbClr val="0000FF"/>
                  </a:solidFill>
                  <a:ea typeface="+mn-ea"/>
                </a:rPr>
                <a:t>st</a:t>
              </a: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 Full-featured Prototype</a:t>
              </a:r>
              <a:endParaRPr lang="en-US" altLang="en-US" sz="1200" dirty="0">
                <a:solidFill>
                  <a:srgbClr val="0000FF"/>
                </a:solidFill>
                <a:ea typeface="+mn-ea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4448324" y="6294120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562600" y="6301304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4448324" y="6370320"/>
              <a:ext cx="1110967" cy="559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836944" y="6309360"/>
              <a:ext cx="42351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  <a:sym typeface="Symbol"/>
                </a:rPr>
                <a:t>140</a:t>
              </a:r>
              <a:endParaRPr lang="en-US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18443" name="Group 18442"/>
          <p:cNvGrpSpPr/>
          <p:nvPr/>
        </p:nvGrpSpPr>
        <p:grpSpPr>
          <a:xfrm>
            <a:off x="3505199" y="1232582"/>
            <a:ext cx="2133601" cy="2939840"/>
            <a:chOff x="3505199" y="1232582"/>
            <a:chExt cx="2133601" cy="2939840"/>
          </a:xfrm>
        </p:grpSpPr>
        <p:grpSp>
          <p:nvGrpSpPr>
            <p:cNvPr id="5" name="Group 4"/>
            <p:cNvGrpSpPr/>
            <p:nvPr/>
          </p:nvGrpSpPr>
          <p:grpSpPr>
            <a:xfrm>
              <a:off x="3505199" y="1232582"/>
              <a:ext cx="2133601" cy="2939840"/>
              <a:chOff x="4160635" y="897588"/>
              <a:chExt cx="2240165" cy="304800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4191000" y="897588"/>
                <a:ext cx="2209800" cy="3048000"/>
                <a:chOff x="6934200" y="762000"/>
                <a:chExt cx="2209800" cy="3048000"/>
              </a:xfrm>
            </p:grpSpPr>
            <p:pic>
              <p:nvPicPr>
                <p:cNvPr id="18441" name="Picture 1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29475" y="762000"/>
                  <a:ext cx="1914525" cy="3048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8" name="Straight Arrow Connector 17"/>
                <p:cNvCxnSpPr/>
                <p:nvPr/>
              </p:nvCxnSpPr>
              <p:spPr>
                <a:xfrm rot="5400000">
                  <a:off x="6096794" y="2285206"/>
                  <a:ext cx="213360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0800000">
                  <a:off x="6934200" y="1219200"/>
                  <a:ext cx="304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rot="10800000">
                  <a:off x="7010400" y="3352800"/>
                  <a:ext cx="304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445" name="TextBox 21"/>
              <p:cNvSpPr txBox="1">
                <a:spLocks noChangeArrowheads="1"/>
              </p:cNvSpPr>
              <p:nvPr/>
            </p:nvSpPr>
            <p:spPr bwMode="auto">
              <a:xfrm rot="16200000">
                <a:off x="3934644" y="2207191"/>
                <a:ext cx="698203" cy="2462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000" dirty="0" smtClean="0">
                    <a:solidFill>
                      <a:prstClr val="black"/>
                    </a:solidFill>
                    <a:ea typeface="+mn-ea"/>
                  </a:rPr>
                  <a:t>320 mm</a:t>
                </a:r>
                <a:endParaRPr lang="en-US" altLang="en-US" sz="1000" dirty="0">
                  <a:solidFill>
                    <a:prstClr val="black"/>
                  </a:solidFill>
                  <a:ea typeface="+mn-ea"/>
                </a:endParaRPr>
              </a:p>
            </p:txBody>
          </p:sp>
        </p:grpSp>
        <p:cxnSp>
          <p:nvCxnSpPr>
            <p:cNvPr id="85" name="Straight Connector 84"/>
            <p:cNvCxnSpPr/>
            <p:nvPr/>
          </p:nvCxnSpPr>
          <p:spPr>
            <a:xfrm>
              <a:off x="4229100" y="3474720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221456" y="3486014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4255533" y="3562596"/>
              <a:ext cx="965923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4533900" y="3512820"/>
              <a:ext cx="42351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  <a:sym typeface="Symbol"/>
                </a:rPr>
                <a:t>140</a:t>
              </a:r>
              <a:endParaRPr lang="en-US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3944814" y="3724989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5486400" y="3736283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3950676" y="3808891"/>
              <a:ext cx="1535724" cy="15754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4548552" y="3763089"/>
              <a:ext cx="42351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  <a:sym typeface="Symbol"/>
                </a:rPr>
                <a:t>232</a:t>
              </a:r>
              <a:endParaRPr lang="en-US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18448" name="Group 18447"/>
          <p:cNvGrpSpPr/>
          <p:nvPr/>
        </p:nvGrpSpPr>
        <p:grpSpPr>
          <a:xfrm>
            <a:off x="65395" y="4381636"/>
            <a:ext cx="3873557" cy="2486420"/>
            <a:chOff x="65395" y="4381636"/>
            <a:chExt cx="3873557" cy="2486420"/>
          </a:xfrm>
        </p:grpSpPr>
        <p:sp>
          <p:nvSpPr>
            <p:cNvPr id="34" name="TextBox 12"/>
            <p:cNvSpPr txBox="1">
              <a:spLocks noChangeArrowheads="1"/>
            </p:cNvSpPr>
            <p:nvPr/>
          </p:nvSpPr>
          <p:spPr bwMode="auto">
            <a:xfrm>
              <a:off x="2110152" y="6406391"/>
              <a:ext cx="1828800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prstClr val="black"/>
                  </a:solidFill>
                  <a:ea typeface="+mn-ea"/>
                </a:rPr>
                <a:t>42-62 Mark 2: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2</a:t>
              </a:r>
              <a:r>
                <a:rPr lang="en-US" altLang="en-US" sz="1200" baseline="30000" dirty="0" smtClean="0">
                  <a:solidFill>
                    <a:srgbClr val="0000FF"/>
                  </a:solidFill>
                  <a:ea typeface="+mn-ea"/>
                </a:rPr>
                <a:t>nd</a:t>
              </a: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 test coil </a:t>
              </a:r>
              <a:endParaRPr lang="en-US" altLang="en-US" sz="1200" dirty="0">
                <a:solidFill>
                  <a:srgbClr val="0000FF"/>
                </a:solidFill>
                <a:ea typeface="+mn-ea"/>
              </a:endParaRPr>
            </a:p>
          </p:txBody>
        </p:sp>
        <p:pic>
          <p:nvPicPr>
            <p:cNvPr id="4102" name="Picture 6" descr="C:\Users\bird\Pictures\32 T YBCO\coil photos\2011 42-62-2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1168" y="4381636"/>
              <a:ext cx="1405046" cy="2073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 rot="16200000">
              <a:off x="1708337" y="523348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2012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20" y="4648200"/>
              <a:ext cx="1346894" cy="1156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Box 12"/>
            <p:cNvSpPr txBox="1">
              <a:spLocks noChangeArrowheads="1"/>
            </p:cNvSpPr>
            <p:nvPr/>
          </p:nvSpPr>
          <p:spPr bwMode="auto">
            <a:xfrm>
              <a:off x="76200" y="6398091"/>
              <a:ext cx="2133600" cy="46166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prstClr val="black"/>
                  </a:solidFill>
                  <a:ea typeface="+mn-ea"/>
                </a:rPr>
                <a:t>42-62 Mark 1: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1</a:t>
              </a:r>
              <a:r>
                <a:rPr lang="en-US" altLang="en-US" sz="1200" baseline="30000" dirty="0" smtClean="0">
                  <a:solidFill>
                    <a:srgbClr val="0000FF"/>
                  </a:solidFill>
                  <a:ea typeface="+mn-ea"/>
                </a:rPr>
                <a:t>st</a:t>
              </a: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  test coil</a:t>
              </a:r>
              <a:endParaRPr lang="en-US" altLang="en-US" sz="1200" dirty="0">
                <a:solidFill>
                  <a:srgbClr val="0000FF"/>
                </a:solidFill>
                <a:ea typeface="+mn-ea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-76311" y="5233481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prstClr val="black"/>
                  </a:solidFill>
                  <a:latin typeface="Calibri"/>
                  <a:ea typeface="+mn-ea"/>
                </a:rPr>
                <a:t>2011</a:t>
              </a:r>
              <a:endParaRPr lang="en-US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71500" y="5652438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760220" y="5659622"/>
              <a:ext cx="0" cy="14521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71500" y="5728638"/>
              <a:ext cx="1190476" cy="3592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60120" y="5682918"/>
              <a:ext cx="42351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  <a:sym typeface="Symbol"/>
                </a:rPr>
                <a:t>124</a:t>
              </a:r>
              <a:endParaRPr lang="en-US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2373338" y="6324600"/>
              <a:ext cx="0" cy="1452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487614" y="6331784"/>
              <a:ext cx="0" cy="1452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373338" y="6400800"/>
              <a:ext cx="1110967" cy="559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2761958" y="6339840"/>
              <a:ext cx="423514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 smtClean="0">
                  <a:solidFill>
                    <a:prstClr val="black"/>
                  </a:solidFill>
                  <a:latin typeface="Calibri"/>
                  <a:ea typeface="+mn-ea"/>
                  <a:sym typeface="Symbol"/>
                </a:rPr>
                <a:t>124</a:t>
              </a:r>
              <a:endParaRPr lang="en-US" sz="800" dirty="0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9" name="TextBox 12"/>
            <p:cNvSpPr txBox="1">
              <a:spLocks noChangeArrowheads="1"/>
            </p:cNvSpPr>
            <p:nvPr/>
          </p:nvSpPr>
          <p:spPr bwMode="auto">
            <a:xfrm>
              <a:off x="395641" y="6014534"/>
              <a:ext cx="18288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 smtClean="0">
                  <a:solidFill>
                    <a:srgbClr val="0000FF"/>
                  </a:solidFill>
                  <a:ea typeface="+mn-ea"/>
                </a:rPr>
                <a:t>First Quench Heaters</a:t>
              </a:r>
              <a:endParaRPr lang="en-US" altLang="en-US" sz="1200" dirty="0">
                <a:solidFill>
                  <a:srgbClr val="0000FF"/>
                </a:solidFill>
                <a:ea typeface="+mn-ea"/>
              </a:endParaRPr>
            </a:p>
          </p:txBody>
        </p:sp>
        <p:cxnSp>
          <p:nvCxnSpPr>
            <p:cNvPr id="18446" name="Straight Arrow Connector 18445"/>
            <p:cNvCxnSpPr/>
            <p:nvPr/>
          </p:nvCxnSpPr>
          <p:spPr>
            <a:xfrm flipV="1">
              <a:off x="1143000" y="5806029"/>
              <a:ext cx="0" cy="208505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2133600" y="5811294"/>
              <a:ext cx="128172" cy="208506"/>
            </a:xfrm>
            <a:prstGeom prst="straightConnector1">
              <a:avLst/>
            </a:prstGeom>
            <a:ln w="127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208586" y="2558679"/>
            <a:ext cx="1012870" cy="3003922"/>
            <a:chOff x="4208586" y="2558679"/>
            <a:chExt cx="1012870" cy="3003922"/>
          </a:xfrm>
        </p:grpSpPr>
        <p:grpSp>
          <p:nvGrpSpPr>
            <p:cNvPr id="18458" name="Group 18457"/>
            <p:cNvGrpSpPr/>
            <p:nvPr/>
          </p:nvGrpSpPr>
          <p:grpSpPr>
            <a:xfrm>
              <a:off x="4208586" y="2558679"/>
              <a:ext cx="1012870" cy="351455"/>
              <a:chOff x="4208586" y="2558679"/>
              <a:chExt cx="1012870" cy="351455"/>
            </a:xfrm>
          </p:grpSpPr>
          <p:sp>
            <p:nvSpPr>
              <p:cNvPr id="18449" name="Rectangle 18448"/>
              <p:cNvSpPr/>
              <p:nvPr/>
            </p:nvSpPr>
            <p:spPr>
              <a:xfrm>
                <a:off x="4836944" y="2573213"/>
                <a:ext cx="384512" cy="336921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4208586" y="2558679"/>
                <a:ext cx="384512" cy="336921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3" name="Straight Arrow Connector 2"/>
            <p:cNvCxnSpPr/>
            <p:nvPr/>
          </p:nvCxnSpPr>
          <p:spPr>
            <a:xfrm flipV="1">
              <a:off x="4947138" y="2761959"/>
              <a:ext cx="82062" cy="2800642"/>
            </a:xfrm>
            <a:prstGeom prst="straightConnector1">
              <a:avLst/>
            </a:prstGeom>
            <a:ln w="1905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3938407" y="2514599"/>
            <a:ext cx="5205595" cy="4358739"/>
            <a:chOff x="3938407" y="2514599"/>
            <a:chExt cx="5205595" cy="4358739"/>
          </a:xfrm>
        </p:grpSpPr>
        <p:grpSp>
          <p:nvGrpSpPr>
            <p:cNvPr id="18460" name="Group 18459"/>
            <p:cNvGrpSpPr/>
            <p:nvPr/>
          </p:nvGrpSpPr>
          <p:grpSpPr>
            <a:xfrm>
              <a:off x="3938407" y="2514599"/>
              <a:ext cx="5205595" cy="4358739"/>
              <a:chOff x="3938407" y="2514599"/>
              <a:chExt cx="5205595" cy="4358739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5682787" y="2514599"/>
                <a:ext cx="3461215" cy="4358739"/>
                <a:chOff x="5682787" y="2514599"/>
                <a:chExt cx="3461215" cy="4358739"/>
              </a:xfrm>
            </p:grpSpPr>
            <p:pic>
              <p:nvPicPr>
                <p:cNvPr id="4104" name="Picture 8" descr="C:\Users\bird\Pictures\32 T YBCO\coil photos\2014 82-116 also too.jpg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125941" y="3428012"/>
                  <a:ext cx="3931474" cy="210464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9" name="TextBox 38"/>
                <p:cNvSpPr txBox="1"/>
                <p:nvPr/>
              </p:nvSpPr>
              <p:spPr>
                <a:xfrm rot="16200000">
                  <a:off x="6499362" y="5194321"/>
                  <a:ext cx="6527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dirty="0" smtClean="0">
                      <a:solidFill>
                        <a:prstClr val="black"/>
                      </a:solidFill>
                      <a:latin typeface="Calibri"/>
                      <a:ea typeface="+mn-ea"/>
                    </a:rPr>
                    <a:t>2014</a:t>
                  </a:r>
                  <a:endParaRPr lang="en-US" dirty="0">
                    <a:solidFill>
                      <a:prstClr val="black"/>
                    </a:solidFill>
                    <a:latin typeface="Calibri"/>
                    <a:ea typeface="+mn-ea"/>
                  </a:endParaRPr>
                </a:p>
              </p:txBody>
            </p:sp>
            <p:sp>
              <p:nvSpPr>
                <p:cNvPr id="41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7010400" y="6411673"/>
                  <a:ext cx="2133600" cy="46166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en-US" sz="1200" dirty="0" smtClean="0">
                      <a:solidFill>
                        <a:prstClr val="black"/>
                      </a:solidFill>
                      <a:ea typeface="+mn-ea"/>
                    </a:rPr>
                    <a:t>82 - 116: 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en-US" sz="1200" dirty="0" smtClean="0">
                      <a:solidFill>
                        <a:srgbClr val="0000FF"/>
                      </a:solidFill>
                      <a:ea typeface="+mn-ea"/>
                    </a:rPr>
                    <a:t>2</a:t>
                  </a:r>
                  <a:r>
                    <a:rPr lang="en-US" altLang="en-US" sz="1200" baseline="30000" dirty="0" smtClean="0">
                      <a:solidFill>
                        <a:srgbClr val="0000FF"/>
                      </a:solidFill>
                      <a:ea typeface="+mn-ea"/>
                    </a:rPr>
                    <a:t>nd</a:t>
                  </a:r>
                  <a:r>
                    <a:rPr lang="en-US" altLang="en-US" sz="1200" dirty="0" smtClean="0">
                      <a:solidFill>
                        <a:srgbClr val="0000FF"/>
                      </a:solidFill>
                      <a:ea typeface="+mn-ea"/>
                    </a:rPr>
                    <a:t> Full-featured Prototype</a:t>
                  </a:r>
                </a:p>
              </p:txBody>
            </p:sp>
            <p:sp>
              <p:nvSpPr>
                <p:cNvPr id="43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5682787" y="4381636"/>
                  <a:ext cx="1356567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en-US" sz="1200" dirty="0" smtClean="0">
                      <a:solidFill>
                        <a:srgbClr val="0000FF"/>
                      </a:solidFill>
                      <a:ea typeface="+mn-ea"/>
                    </a:rPr>
                    <a:t>Heater-only quench protection</a:t>
                  </a:r>
                  <a:endParaRPr lang="en-US" altLang="en-US" sz="1200" dirty="0">
                    <a:solidFill>
                      <a:srgbClr val="0000FF"/>
                    </a:solidFill>
                    <a:ea typeface="+mn-ea"/>
                  </a:endParaRPr>
                </a:p>
              </p:txBody>
            </p:sp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5685690" y="5029200"/>
                  <a:ext cx="1353664" cy="0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7162800" y="6324004"/>
                  <a:ext cx="0" cy="14521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9037320" y="6295496"/>
                  <a:ext cx="0" cy="14521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/>
                <p:cNvCxnSpPr/>
                <p:nvPr/>
              </p:nvCxnSpPr>
              <p:spPr>
                <a:xfrm>
                  <a:off x="7162800" y="6400800"/>
                  <a:ext cx="1882140" cy="1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triangle" w="sm" len="med"/>
                  <a:tailEnd type="triangle" w="sm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TextBox 64"/>
                <p:cNvSpPr txBox="1"/>
                <p:nvPr/>
              </p:nvSpPr>
              <p:spPr>
                <a:xfrm>
                  <a:off x="7929908" y="6339244"/>
                  <a:ext cx="423514" cy="12311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tIns="0" bIns="0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800" dirty="0" smtClean="0">
                      <a:solidFill>
                        <a:prstClr val="black"/>
                      </a:solidFill>
                      <a:latin typeface="Calibri"/>
                      <a:ea typeface="+mn-ea"/>
                      <a:sym typeface="Symbol"/>
                    </a:rPr>
                    <a:t>232</a:t>
                  </a:r>
                  <a:endParaRPr lang="en-US" sz="800" dirty="0">
                    <a:solidFill>
                      <a:prstClr val="black"/>
                    </a:solidFill>
                    <a:latin typeface="Calibri"/>
                    <a:ea typeface="+mn-ea"/>
                  </a:endParaRPr>
                </a:p>
              </p:txBody>
            </p:sp>
          </p:grpSp>
          <p:grpSp>
            <p:nvGrpSpPr>
              <p:cNvPr id="18459" name="Group 18458"/>
              <p:cNvGrpSpPr/>
              <p:nvPr/>
            </p:nvGrpSpPr>
            <p:grpSpPr>
              <a:xfrm>
                <a:off x="3938407" y="2564541"/>
                <a:ext cx="1553855" cy="345593"/>
                <a:chOff x="3938407" y="2564541"/>
                <a:chExt cx="1553855" cy="345593"/>
              </a:xfrm>
            </p:grpSpPr>
            <p:sp>
              <p:nvSpPr>
                <p:cNvPr id="112" name="Rectangle 111"/>
                <p:cNvSpPr/>
                <p:nvPr/>
              </p:nvSpPr>
              <p:spPr>
                <a:xfrm>
                  <a:off x="5251393" y="2573213"/>
                  <a:ext cx="240869" cy="336921"/>
                </a:xfrm>
                <a:prstGeom prst="rect">
                  <a:avLst/>
                </a:prstGeom>
                <a:solidFill>
                  <a:srgbClr val="FF0000">
                    <a:alpha val="50196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3938407" y="2564541"/>
                  <a:ext cx="240869" cy="336921"/>
                </a:xfrm>
                <a:prstGeom prst="rect">
                  <a:avLst/>
                </a:prstGeom>
                <a:solidFill>
                  <a:srgbClr val="FF0000">
                    <a:alpha val="50196"/>
                  </a:srgb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cxnSp>
          <p:nvCxnSpPr>
            <p:cNvPr id="89" name="Straight Arrow Connector 88"/>
            <p:cNvCxnSpPr/>
            <p:nvPr/>
          </p:nvCxnSpPr>
          <p:spPr>
            <a:xfrm flipH="1" flipV="1">
              <a:off x="5397304" y="2761959"/>
              <a:ext cx="2532604" cy="1718376"/>
            </a:xfrm>
            <a:prstGeom prst="straightConnector1">
              <a:avLst/>
            </a:prstGeom>
            <a:ln w="1905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0" name="Picture 13" descr="NHMFL Logo-round(small)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25758" y="24685"/>
            <a:ext cx="844460" cy="844460"/>
          </a:xfrm>
          <a:prstGeom prst="rect">
            <a:avLst/>
          </a:prstGeom>
          <a:noFill/>
        </p:spPr>
      </p:pic>
      <p:sp>
        <p:nvSpPr>
          <p:cNvPr id="97" name="Text Box 11"/>
          <p:cNvSpPr txBox="1">
            <a:spLocks noChangeArrowheads="1"/>
          </p:cNvSpPr>
          <p:nvPr/>
        </p:nvSpPr>
        <p:spPr bwMode="auto">
          <a:xfrm>
            <a:off x="3352800" y="695980"/>
            <a:ext cx="2286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00" dirty="0" smtClean="0">
                <a:solidFill>
                  <a:prstClr val="black"/>
                </a:solidFill>
                <a:ea typeface="+mn-ea"/>
              </a:rPr>
              <a:t>2009: Technology Readiness Level TRL=3/9</a:t>
            </a:r>
            <a:endParaRPr lang="en-US" altLang="en-US" sz="1400" dirty="0">
              <a:solidFill>
                <a:prstClr val="black"/>
              </a:solidFill>
              <a:ea typeface="+mn-ea"/>
            </a:endParaRPr>
          </a:p>
        </p:txBody>
      </p:sp>
      <p:sp>
        <p:nvSpPr>
          <p:cNvPr id="98" name="Text Box 11"/>
          <p:cNvSpPr txBox="1">
            <a:spLocks noChangeArrowheads="1"/>
          </p:cNvSpPr>
          <p:nvPr/>
        </p:nvSpPr>
        <p:spPr bwMode="auto">
          <a:xfrm>
            <a:off x="3352800" y="685800"/>
            <a:ext cx="2286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00" dirty="0" smtClean="0">
                <a:solidFill>
                  <a:prstClr val="black"/>
                </a:solidFill>
                <a:ea typeface="+mn-ea"/>
              </a:rPr>
              <a:t>Proposed Coils ≥ 20x </a:t>
            </a:r>
            <a:r>
              <a:rPr lang="en-US" altLang="en-US" sz="1400" dirty="0">
                <a:solidFill>
                  <a:prstClr val="black"/>
                </a:solidFill>
                <a:ea typeface="+mn-ea"/>
              </a:rPr>
              <a:t>mass increase</a:t>
            </a:r>
          </a:p>
        </p:txBody>
      </p:sp>
      <p:sp>
        <p:nvSpPr>
          <p:cNvPr id="91" name="Text Box 11"/>
          <p:cNvSpPr txBox="1">
            <a:spLocks noChangeArrowheads="1"/>
          </p:cNvSpPr>
          <p:nvPr/>
        </p:nvSpPr>
        <p:spPr bwMode="auto">
          <a:xfrm>
            <a:off x="3352800" y="685800"/>
            <a:ext cx="2286000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00" dirty="0" smtClean="0">
                <a:solidFill>
                  <a:srgbClr val="FF0000"/>
                </a:solidFill>
                <a:ea typeface="+mn-ea"/>
              </a:rPr>
              <a:t>Prototype coils </a:t>
            </a:r>
            <a:r>
              <a:rPr lang="en-US" altLang="en-US" sz="1400" dirty="0" smtClean="0">
                <a:solidFill>
                  <a:prstClr val="black"/>
                </a:solidFill>
                <a:ea typeface="+mn-ea"/>
              </a:rPr>
              <a:t>represent 20% of 32 T REBCO coils</a:t>
            </a:r>
            <a:endParaRPr lang="en-US" altLang="en-US" sz="1400" dirty="0">
              <a:solidFill>
                <a:prstClr val="black"/>
              </a:solidFill>
              <a:ea typeface="+mn-ea"/>
            </a:endParaRPr>
          </a:p>
        </p:txBody>
      </p:sp>
      <p:sp>
        <p:nvSpPr>
          <p:cNvPr id="100" name="Text Box 11"/>
          <p:cNvSpPr txBox="1">
            <a:spLocks noChangeArrowheads="1"/>
          </p:cNvSpPr>
          <p:nvPr/>
        </p:nvSpPr>
        <p:spPr bwMode="auto">
          <a:xfrm>
            <a:off x="3352800" y="685800"/>
            <a:ext cx="2286000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00" dirty="0" smtClean="0">
                <a:ea typeface="+mn-ea"/>
              </a:rPr>
              <a:t>After prototype phase: TRL = 7, start of construction phase</a:t>
            </a:r>
            <a:endParaRPr lang="en-US" altLang="en-US" sz="1400" dirty="0"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13267" y="533400"/>
            <a:ext cx="3354533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Weijers, 4LOr3D Thursday 6 PM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4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/>
      <p:bldP spid="97" grpId="0" animBg="1"/>
      <p:bldP spid="98" grpId="0" animBg="1"/>
      <p:bldP spid="91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500" dirty="0">
                <a:solidFill>
                  <a:schemeClr val="tx2"/>
                </a:solidFill>
                <a:latin typeface="Lucida Sans" pitchFamily="34" charset="0"/>
              </a:rPr>
              <a:t>2014: Coil 1 and Coil 2 Prototype tests</a:t>
            </a:r>
            <a:br>
              <a:rPr lang="en-US" sz="2500" dirty="0">
                <a:solidFill>
                  <a:schemeClr val="tx2"/>
                </a:solidFill>
                <a:latin typeface="Lucida Sans" pitchFamily="34" charset="0"/>
              </a:rPr>
            </a:br>
            <a:r>
              <a:rPr lang="en-US" sz="2500" dirty="0">
                <a:solidFill>
                  <a:schemeClr val="tx2"/>
                </a:solidFill>
                <a:latin typeface="Lucida Sans" pitchFamily="34" charset="0"/>
              </a:rPr>
              <a:t> in 45 T Hybrid Outsert (11.5 T</a:t>
            </a:r>
            <a:r>
              <a:rPr lang="en-US" sz="2500" dirty="0" smtClean="0">
                <a:solidFill>
                  <a:schemeClr val="tx2"/>
                </a:solidFill>
                <a:latin typeface="Lucida Sans" pitchFamily="34" charset="0"/>
              </a:rPr>
              <a:t>) went well</a:t>
            </a:r>
            <a:endParaRPr lang="en-US" sz="2500" dirty="0">
              <a:solidFill>
                <a:schemeClr val="tx2"/>
              </a:solidFill>
              <a:latin typeface="Lucida San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0255"/>
            <a:ext cx="4419600" cy="5720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3424238"/>
            <a:ext cx="22225" cy="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998598"/>
              </p:ext>
            </p:extLst>
          </p:nvPr>
        </p:nvGraphicFramePr>
        <p:xfrm>
          <a:off x="3911600" y="1013765"/>
          <a:ext cx="2337694" cy="5844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Acrobat Document" r:id="rId5" imgW="9875412" imgH="24688800" progId="AcroExch.Document.7">
                  <p:embed/>
                </p:oleObj>
              </mc:Choice>
              <mc:Fallback>
                <p:oleObj name="Acrobat Document" r:id="rId5" imgW="9875412" imgH="246888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1600" y="1013765"/>
                        <a:ext cx="2337694" cy="5844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1981200" y="1371600"/>
            <a:ext cx="609600" cy="207147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90800" y="1652832"/>
            <a:ext cx="1295400" cy="24264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28224" y="3015777"/>
            <a:ext cx="4724409" cy="97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895" y="2569863"/>
            <a:ext cx="1421505" cy="37356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9294" y="6301718"/>
            <a:ext cx="1358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70C0"/>
                </a:solidFill>
                <a:latin typeface="Calibri"/>
                <a:ea typeface="+mn-ea"/>
              </a:rPr>
              <a:t>Test cryostat</a:t>
            </a:r>
            <a:endParaRPr lang="en-US" dirty="0">
              <a:solidFill>
                <a:srgbClr val="0070C0"/>
              </a:solidFill>
              <a:latin typeface="Calibri"/>
              <a:ea typeface="+mn-ea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334000" y="5960535"/>
            <a:ext cx="940695" cy="52813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7" idx="2"/>
          </p:cNvCxnSpPr>
          <p:nvPr/>
        </p:nvCxnSpPr>
        <p:spPr>
          <a:xfrm flipV="1">
            <a:off x="7061648" y="6305550"/>
            <a:ext cx="0" cy="24026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2931" y="1143000"/>
            <a:ext cx="1746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00FF"/>
                </a:solidFill>
                <a:latin typeface="Calibri"/>
                <a:ea typeface="+mn-ea"/>
              </a:rPr>
              <a:t>Coil support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FF"/>
                </a:solidFill>
                <a:latin typeface="Calibri"/>
                <a:ea typeface="+mn-ea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alibri"/>
                <a:ea typeface="+mn-ea"/>
              </a:rPr>
              <a:t>   </a:t>
            </a:r>
            <a:endParaRPr lang="en-US" dirty="0">
              <a:solidFill>
                <a:srgbClr val="0000FF"/>
              </a:solidFill>
              <a:latin typeface="Calibri"/>
              <a:ea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B050"/>
                </a:solidFill>
                <a:latin typeface="Calibri"/>
                <a:ea typeface="+mn-ea"/>
              </a:rPr>
              <a:t>Cryostat support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00B050"/>
                </a:solidFill>
                <a:latin typeface="Calibri"/>
                <a:ea typeface="+mn-ea"/>
              </a:rPr>
              <a:t>posts</a:t>
            </a:r>
            <a:endParaRPr lang="en-US" dirty="0">
              <a:solidFill>
                <a:srgbClr val="00B050"/>
              </a:solidFill>
              <a:latin typeface="Calibri"/>
              <a:ea typeface="+mn-ea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391400" y="1371600"/>
            <a:ext cx="1057275" cy="11982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105400" y="1413218"/>
            <a:ext cx="1007531" cy="127072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-8467" y="4606318"/>
            <a:ext cx="152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45 T Hybrid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+mn-ea"/>
              </a:rPr>
              <a:t>Resistive coils removed to provide space for test cryostat</a:t>
            </a:r>
            <a:endParaRPr lang="en-US" sz="16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4564" y="4606318"/>
            <a:ext cx="1226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</a:rPr>
              <a:t>Resistive magnet housing</a:t>
            </a: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191000" y="3962400"/>
            <a:ext cx="1524000" cy="1105583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3"/>
          </p:cNvCxnSpPr>
          <p:nvPr/>
        </p:nvCxnSpPr>
        <p:spPr>
          <a:xfrm flipV="1">
            <a:off x="4191000" y="3810001"/>
            <a:ext cx="152400" cy="1304149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3"/>
          </p:cNvCxnSpPr>
          <p:nvPr/>
        </p:nvCxnSpPr>
        <p:spPr>
          <a:xfrm>
            <a:off x="4191000" y="5114150"/>
            <a:ext cx="152400" cy="128665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1" idx="3"/>
          </p:cNvCxnSpPr>
          <p:nvPr/>
        </p:nvCxnSpPr>
        <p:spPr>
          <a:xfrm>
            <a:off x="4191000" y="5114150"/>
            <a:ext cx="1524000" cy="151525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 flipH="1">
            <a:off x="5804348" y="2048578"/>
            <a:ext cx="748852" cy="76232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TextBox 1028"/>
          <p:cNvSpPr txBox="1"/>
          <p:nvPr/>
        </p:nvSpPr>
        <p:spPr>
          <a:xfrm rot="567790">
            <a:off x="2990170" y="1468166"/>
            <a:ext cx="698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Calibri"/>
                <a:ea typeface="+mn-ea"/>
              </a:rPr>
              <a:t>zoom</a:t>
            </a:r>
            <a:endParaRPr lang="en-US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037" name="TextBox 1036"/>
          <p:cNvSpPr txBox="1"/>
          <p:nvPr/>
        </p:nvSpPr>
        <p:spPr>
          <a:xfrm>
            <a:off x="7859499" y="5943600"/>
            <a:ext cx="1284500" cy="830997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FF00FF"/>
                </a:solidFill>
                <a:latin typeface="Calibri"/>
                <a:ea typeface="+mn-ea"/>
              </a:rPr>
              <a:t>Proto-coils (6 modules each, 1.6 H)</a:t>
            </a:r>
            <a:endParaRPr lang="en-US" sz="1600" dirty="0">
              <a:solidFill>
                <a:srgbClr val="FF00FF"/>
              </a:solidFill>
              <a:latin typeface="Calibri"/>
              <a:ea typeface="+mn-ea"/>
            </a:endParaRPr>
          </a:p>
        </p:txBody>
      </p:sp>
      <p:cxnSp>
        <p:nvCxnSpPr>
          <p:cNvPr id="1039" name="Straight Arrow Connector 1038"/>
          <p:cNvCxnSpPr>
            <a:endCxn id="1041" idx="4"/>
          </p:cNvCxnSpPr>
          <p:nvPr/>
        </p:nvCxnSpPr>
        <p:spPr>
          <a:xfrm flipV="1">
            <a:off x="8448675" y="5512026"/>
            <a:ext cx="0" cy="448510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1" name="Oval 1040"/>
          <p:cNvSpPr/>
          <p:nvPr/>
        </p:nvSpPr>
        <p:spPr>
          <a:xfrm>
            <a:off x="8105775" y="5105400"/>
            <a:ext cx="685800" cy="406626"/>
          </a:xfrm>
          <a:prstGeom prst="ellipse">
            <a:avLst/>
          </a:prstGeom>
          <a:noFill/>
          <a:ln w="28575"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609165" y="2594783"/>
            <a:ext cx="2544235" cy="0"/>
          </a:xfrm>
          <a:prstGeom prst="line">
            <a:avLst/>
          </a:prstGeom>
          <a:ln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467" y="990600"/>
            <a:ext cx="3354533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Weijers, 4LOr3D Thursday 6 PM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2" t="6644" r="3351" b="4750"/>
          <a:stretch/>
        </p:blipFill>
        <p:spPr bwMode="auto">
          <a:xfrm>
            <a:off x="397709" y="1388946"/>
            <a:ext cx="3960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397" y="1390650"/>
            <a:ext cx="47625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04" y="3886200"/>
            <a:ext cx="4323596" cy="268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6400" y="6096000"/>
            <a:ext cx="3420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Maeda and Yanagisawa IEEE </a:t>
            </a:r>
            <a:r>
              <a:rPr lang="en-US" sz="1400" b="1" dirty="0"/>
              <a:t>TAS </a:t>
            </a:r>
            <a:r>
              <a:rPr lang="en-US" sz="1400" b="1" dirty="0" smtClean="0"/>
              <a:t>24, 4602412 (2014)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4310896"/>
            <a:ext cx="3276600" cy="16312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Outcome: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Bi-2223 insert gave signals equivalent to LTS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C00000"/>
                </a:solidFill>
              </a:rPr>
              <a:t>By contrast, great difficulty stabilizing and shimming the REBCO magnet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6078884"/>
            <a:ext cx="2514600" cy="52322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Non-linear, hysteretic effects in REBCO coil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3530025"/>
            <a:ext cx="4267200" cy="5847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Quite different shielding current patterns in multi- and single filament conductors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52183"/>
            <a:ext cx="6172200" cy="523862"/>
          </a:xfrm>
        </p:spPr>
        <p:txBody>
          <a:bodyPr/>
          <a:lstStyle/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RIKEN experience with 2223 and REBCO  in their 500 MHz solution NMR system (100 MHz HTS + 400 MHz LTS)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28307"/>
            <a:ext cx="56028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b="1" dirty="0">
                <a:solidFill>
                  <a:schemeClr val="tx2"/>
                </a:solidFill>
                <a:latin typeface="Lucida Sans" pitchFamily="34" charset="0"/>
                <a:ea typeface="+mj-ea"/>
                <a:cs typeface="+mj-cs"/>
              </a:rPr>
              <a:t>Screening Currents in HTS Tapes</a:t>
            </a:r>
          </a:p>
        </p:txBody>
      </p:sp>
      <p:pic>
        <p:nvPicPr>
          <p:cNvPr id="11" name="57a9f9f1-3a48-4ee1-bb72-3574ca4eed4a" descr="F6C0530A-94E9-498E-B5A6-398AE9B979D1@a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97" y="57151"/>
            <a:ext cx="1661104" cy="130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703125" y="116559"/>
            <a:ext cx="1398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August 8 MOU with RIKEN to deliver prototype 2212 for NMR tests at RIKEN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2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12" grpId="0"/>
    </p:bldLst>
  </p:timing>
</p:sld>
</file>

<file path=ppt/theme/theme1.xml><?xml version="1.0" encoding="utf-8"?>
<a:theme xmlns:a="http://schemas.openxmlformats.org/drawingml/2006/main" name="130124 EMA Orlando GBs and round wire - Larbalestier">
  <a:themeElements>
    <a:clrScheme name="">
      <a:dk1>
        <a:srgbClr val="000000"/>
      </a:dk1>
      <a:lt1>
        <a:srgbClr val="FFFFFF"/>
      </a:lt1>
      <a:dk2>
        <a:srgbClr val="006D00"/>
      </a:dk2>
      <a:lt2>
        <a:srgbClr val="919191"/>
      </a:lt2>
      <a:accent1>
        <a:srgbClr val="FFFF00"/>
      </a:accent1>
      <a:accent2>
        <a:srgbClr val="005400"/>
      </a:accent2>
      <a:accent3>
        <a:srgbClr val="FFFFFF"/>
      </a:accent3>
      <a:accent4>
        <a:srgbClr val="000000"/>
      </a:accent4>
      <a:accent5>
        <a:srgbClr val="FFFFAA"/>
      </a:accent5>
      <a:accent6>
        <a:srgbClr val="004B00"/>
      </a:accent6>
      <a:hlink>
        <a:srgbClr val="3365FB"/>
      </a:hlink>
      <a:folHlink>
        <a:srgbClr val="7DFF7D"/>
      </a:folHlink>
    </a:clrScheme>
    <a:fontScheme name="ASC@FSU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C@FSU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C@FSU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C@FSU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C@FSU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C@FSU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C@FSU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C@FSU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130124 EMA Orlando GBs and round wire - Larbalestier</Template>
  <TotalTime>23549</TotalTime>
  <Words>2037</Words>
  <Application>Microsoft Office PowerPoint</Application>
  <PresentationFormat>On-screen Show (4:3)</PresentationFormat>
  <Paragraphs>278</Paragraphs>
  <Slides>18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130124 EMA Orlando GBs and round wire - Larbalestier</vt:lpstr>
      <vt:lpstr>Graph</vt:lpstr>
      <vt:lpstr>Acrobat Document</vt:lpstr>
      <vt:lpstr>PowerPoint Presentation</vt:lpstr>
      <vt:lpstr>Outline</vt:lpstr>
      <vt:lpstr>PowerPoint Presentation</vt:lpstr>
      <vt:lpstr>PowerPoint Presentation</vt:lpstr>
      <vt:lpstr>Prior to 2012, all HTS conductors (Bi-2223, REBCO) were tapes delivered in reacted form</vt:lpstr>
      <vt:lpstr>Cable test program is ramping up</vt:lpstr>
      <vt:lpstr>32 T Technology (REBCO) Development</vt:lpstr>
      <vt:lpstr>2014: Coil 1 and Coil 2 Prototype tests  in 45 T Hybrid Outsert (11.5 T) went well</vt:lpstr>
      <vt:lpstr>RIKEN experience with 2223 and REBCO  in their 500 MHz solution NMR system (100 MHz HTS + 400 MHz LTS)</vt:lpstr>
      <vt:lpstr>There is a Substantial Difference Between Tape and Round Wire</vt:lpstr>
      <vt:lpstr>How Do Screening Currents Affect REBCO Coil Performance?</vt:lpstr>
      <vt:lpstr>A Bi-2212 High Field Homogeneity R&amp;D Magnet  </vt:lpstr>
      <vt:lpstr>How Do We Imagine Platypus II?</vt:lpstr>
      <vt:lpstr>Conductor Insulation is Vital</vt:lpstr>
      <vt:lpstr>How to Process Large Coils?</vt:lpstr>
      <vt:lpstr>Round Wire HTS could be the future by 2018!</vt:lpstr>
      <vt:lpstr>Broad Partnerships and Collaborations are In Place!</vt:lpstr>
      <vt:lpstr>High Magnetic Field Science and Its Application in the United States: Current Status and Future Directions The recommendations (Halperin (Harvard) Chair)</vt:lpstr>
    </vt:vector>
  </TitlesOfParts>
  <Company>NHMFL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Round Wire Multifilament HTS conductor for High Field Magnet Use : what stands in the way?</dc:title>
  <dc:creator>NHMFL</dc:creator>
  <cp:lastModifiedBy>David Larbalestier</cp:lastModifiedBy>
  <cp:revision>292</cp:revision>
  <cp:lastPrinted>2014-07-21T19:45:05Z</cp:lastPrinted>
  <dcterms:created xsi:type="dcterms:W3CDTF">2013-02-26T15:59:05Z</dcterms:created>
  <dcterms:modified xsi:type="dcterms:W3CDTF">2014-08-13T18:52:10Z</dcterms:modified>
</cp:coreProperties>
</file>