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media/image1.jpeg" ContentType="image/jpeg"/>
  <Override PartName="/ppt/media/image2.jpeg" ContentType="image/jpeg"/>
  <Override PartName="/ppt/media/image3.jpeg" ContentType="image/jpeg"/>
  <Override PartName="/ppt/theme/theme2.xml" ContentType="application/vnd.openxmlformats-officedocument.theme+xml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media1.mov" ContentType="video/unknown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</p:sldIdLst>
  <p:sldSz cx="10160000" cy="7620000"/>
  <p:notesSz cx="6858000" cy="9144000"/>
  <p:defaultTextStyle>
    <a:lvl1pPr defTabSz="457200">
      <a:defRPr sz="1200">
        <a:latin typeface="Helvetica"/>
        <a:ea typeface="Helvetica"/>
        <a:cs typeface="Helvetica"/>
        <a:sym typeface="Helvetica"/>
      </a:defRPr>
    </a:lvl1pPr>
    <a:lvl2pPr indent="228600" defTabSz="457200">
      <a:defRPr sz="1200">
        <a:latin typeface="Helvetica"/>
        <a:ea typeface="Helvetica"/>
        <a:cs typeface="Helvetica"/>
        <a:sym typeface="Helvetica"/>
      </a:defRPr>
    </a:lvl2pPr>
    <a:lvl3pPr indent="457200" defTabSz="457200">
      <a:defRPr sz="1200">
        <a:latin typeface="Helvetica"/>
        <a:ea typeface="Helvetica"/>
        <a:cs typeface="Helvetica"/>
        <a:sym typeface="Helvetica"/>
      </a:defRPr>
    </a:lvl3pPr>
    <a:lvl4pPr indent="685800" defTabSz="457200">
      <a:defRPr sz="1200">
        <a:latin typeface="Helvetica"/>
        <a:ea typeface="Helvetica"/>
        <a:cs typeface="Helvetica"/>
        <a:sym typeface="Helvetica"/>
      </a:defRPr>
    </a:lvl4pPr>
    <a:lvl5pPr indent="914400" defTabSz="457200">
      <a:defRPr sz="1200">
        <a:latin typeface="Helvetica"/>
        <a:ea typeface="Helvetica"/>
        <a:cs typeface="Helvetica"/>
        <a:sym typeface="Helvetica"/>
      </a:defRPr>
    </a:lvl5pPr>
    <a:lvl6pPr indent="1143000" defTabSz="457200">
      <a:defRPr sz="1200">
        <a:latin typeface="Helvetica"/>
        <a:ea typeface="Helvetica"/>
        <a:cs typeface="Helvetica"/>
        <a:sym typeface="Helvetica"/>
      </a:defRPr>
    </a:lvl6pPr>
    <a:lvl7pPr indent="1371600" defTabSz="457200">
      <a:defRPr sz="1200">
        <a:latin typeface="Helvetica"/>
        <a:ea typeface="Helvetica"/>
        <a:cs typeface="Helvetica"/>
        <a:sym typeface="Helvetica"/>
      </a:defRPr>
    </a:lvl7pPr>
    <a:lvl8pPr indent="1600200" defTabSz="457200">
      <a:defRPr sz="1200">
        <a:latin typeface="Helvetica"/>
        <a:ea typeface="Helvetica"/>
        <a:cs typeface="Helvetica"/>
        <a:sym typeface="Helvetica"/>
      </a:defRPr>
    </a:lvl8pPr>
    <a:lvl9pPr indent="1828800" defTabSz="457200">
      <a:defRPr sz="1200">
        <a:latin typeface="Helvetica"/>
        <a:ea typeface="Helvetica"/>
        <a:cs typeface="Helvetica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D51ADE6A-740E-44AE-83CC-AE7238B6C88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29292">
              <a:alpha val="50000"/>
            </a:srgbClr>
          </a:solidFill>
        </a:fill>
      </a:tcStyle>
    </a:firstRow>
  </a:tblStyle>
  <a:tblStyle styleId="{4A9BC294-FFE2-49D5-8D69-9E1BD2C41BD5}" styleName="">
    <a:tblBg/>
    <a:wholeTbl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Chalkboard"/>
          <a:ea typeface="Chalkboard"/>
          <a:cs typeface="Chalkboard"/>
        </a:font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25400" cap="flat">
              <a:solidFill>
                <a:srgbClr val="FFFFFF"/>
              </a:solidFill>
              <a:prstDash val="solid"/>
              <a:miter lim="400000"/>
            </a:ln>
          </a:insideH>
          <a:insideV>
            <a:ln w="25400" cap="flat">
              <a:solidFill>
                <a:srgbClr val="FFFFFF"/>
              </a:solidFill>
              <a:prstDash val="solid"/>
              <a:miter lim="400000"/>
            </a:ln>
          </a:insideV>
        </a:tcBdr>
      </a:tcStyle>
    </a:firstRow>
  </a:tblStyle>
  <a:tblStyle styleId="{BBFC77FB-9ED0-4EC9-95AA-A1379042E648}" styleName="">
    <a:tblBg/>
    <a:wholeTbl>
      <a:tcTxStyle b="off" i="off">
        <a:font>
          <a:latin typeface="Copperplate Light"/>
          <a:ea typeface="Copperplate Light"/>
          <a:cs typeface="Copperplate Light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>
          <a:latin typeface="Copperplate"/>
          <a:ea typeface="Copperplate"/>
          <a:cs typeface="Copperplate"/>
        </a:font>
        <a:srgbClr val="39362D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3DC5C2F9-1CAC-4260-A1DD-9FCDBB877499}" styleName="">
    <a:tblBg/>
    <a:wholeTbl>
      <a:tcTxStyle b="off" i="off">
        <a:font>
          <a:latin typeface="Futura Condensed"/>
          <a:ea typeface="Futura Condensed"/>
          <a:cs typeface="Futura Condensed"/>
        </a:font>
        <a:srgbClr val="3A5253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FF1F3"/>
          </a:solidFill>
        </a:fill>
      </a:tcStyle>
    </a:band2H>
    <a:firstCol>
      <a:tcTxStyle b="off" i="off">
        <a:font>
          <a:latin typeface="Futura Condensed"/>
          <a:ea typeface="Futura Condensed"/>
          <a:cs typeface="Futura Condensed"/>
        </a:font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firstCol>
    <a:lastRow>
      <a:tcTxStyle b="off" i="off">
        <a:font>
          <a:latin typeface="Futura Condensed"/>
          <a:ea typeface="Futura Condensed"/>
          <a:cs typeface="Futura Condensed"/>
        </a:font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lastRow>
    <a:firstRow>
      <a:tcTxStyle b="off" i="off">
        <a:font>
          <a:latin typeface="Futura Condensed"/>
          <a:ea typeface="Futura Condensed"/>
          <a:cs typeface="Futura Condensed"/>
        </a:font>
        <a:srgbClr val="FFFFFF"/>
      </a:tcTxStyle>
      <a:tcStyle>
        <a:tcBdr>
          <a:left>
            <a:ln w="12700" cap="flat">
              <a:solidFill>
                <a:srgbClr val="3A5253"/>
              </a:solidFill>
              <a:prstDash val="solid"/>
              <a:miter lim="400000"/>
            </a:ln>
          </a:left>
          <a:right>
            <a:ln w="12700" cap="flat">
              <a:solidFill>
                <a:srgbClr val="3A5253"/>
              </a:solidFill>
              <a:prstDash val="solid"/>
              <a:miter lim="400000"/>
            </a:ln>
          </a:right>
          <a:top>
            <a:ln w="12700" cap="flat">
              <a:solidFill>
                <a:srgbClr val="3A5253"/>
              </a:solidFill>
              <a:prstDash val="solid"/>
              <a:miter lim="400000"/>
            </a:ln>
          </a:top>
          <a:bottom>
            <a:ln w="12700" cap="flat">
              <a:solidFill>
                <a:srgbClr val="3A5253"/>
              </a:solidFill>
              <a:prstDash val="solid"/>
              <a:miter lim="400000"/>
            </a:ln>
          </a:bottom>
          <a:insideH>
            <a:ln w="12700" cap="flat">
              <a:solidFill>
                <a:srgbClr val="3A5253"/>
              </a:solidFill>
              <a:prstDash val="solid"/>
              <a:miter lim="400000"/>
            </a:ln>
          </a:insideH>
          <a:insideV>
            <a:ln w="12700" cap="flat">
              <a:solidFill>
                <a:srgbClr val="3A5253"/>
              </a:solidFill>
              <a:prstDash val="solid"/>
              <a:miter lim="400000"/>
            </a:ln>
          </a:insideV>
        </a:tcBdr>
        <a:fill>
          <a:solidFill>
            <a:srgbClr val="386359">
              <a:alpha val="33000"/>
            </a:srgbClr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54" name="Shape 5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defRPr sz="1600">
        <a:latin typeface="Lucida Grande"/>
        <a:ea typeface="Lucida Grande"/>
        <a:cs typeface="Lucida Grande"/>
        <a:sym typeface="Lucida Grande"/>
      </a:defRPr>
    </a:lvl1pPr>
    <a:lvl2pPr indent="228600" defTabSz="457200">
      <a:defRPr sz="1600">
        <a:latin typeface="Lucida Grande"/>
        <a:ea typeface="Lucida Grande"/>
        <a:cs typeface="Lucida Grande"/>
        <a:sym typeface="Lucida Grande"/>
      </a:defRPr>
    </a:lvl2pPr>
    <a:lvl3pPr indent="457200" defTabSz="457200">
      <a:defRPr sz="1600">
        <a:latin typeface="Lucida Grande"/>
        <a:ea typeface="Lucida Grande"/>
        <a:cs typeface="Lucida Grande"/>
        <a:sym typeface="Lucida Grande"/>
      </a:defRPr>
    </a:lvl3pPr>
    <a:lvl4pPr indent="685800" defTabSz="457200">
      <a:defRPr sz="1600">
        <a:latin typeface="Lucida Grande"/>
        <a:ea typeface="Lucida Grande"/>
        <a:cs typeface="Lucida Grande"/>
        <a:sym typeface="Lucida Grande"/>
      </a:defRPr>
    </a:lvl4pPr>
    <a:lvl5pPr indent="914400" defTabSz="457200">
      <a:defRPr sz="1600">
        <a:latin typeface="Lucida Grande"/>
        <a:ea typeface="Lucida Grande"/>
        <a:cs typeface="Lucida Grande"/>
        <a:sym typeface="Lucida Grande"/>
      </a:defRPr>
    </a:lvl5pPr>
    <a:lvl6pPr indent="1143000" defTabSz="457200">
      <a:defRPr sz="1600">
        <a:latin typeface="Lucida Grande"/>
        <a:ea typeface="Lucida Grande"/>
        <a:cs typeface="Lucida Grande"/>
        <a:sym typeface="Lucida Grande"/>
      </a:defRPr>
    </a:lvl6pPr>
    <a:lvl7pPr indent="1371600" defTabSz="457200">
      <a:defRPr sz="1600">
        <a:latin typeface="Lucida Grande"/>
        <a:ea typeface="Lucida Grande"/>
        <a:cs typeface="Lucida Grande"/>
        <a:sym typeface="Lucida Grande"/>
      </a:defRPr>
    </a:lvl7pPr>
    <a:lvl8pPr indent="1600200" defTabSz="457200">
      <a:defRPr sz="1600">
        <a:latin typeface="Lucida Grande"/>
        <a:ea typeface="Lucida Grande"/>
        <a:cs typeface="Lucida Grande"/>
        <a:sym typeface="Lucida Grande"/>
      </a:defRPr>
    </a:lvl8pPr>
    <a:lvl9pPr indent="1828800" defTabSz="457200">
      <a:defRPr sz="16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0" algn="ctr">
              <a:spcBef>
                <a:spcPts val="0"/>
              </a:spcBef>
              <a:buSzTx/>
              <a:buNone/>
              <a:defRPr sz="2800"/>
            </a:lvl2pPr>
            <a:lvl3pPr marL="0" indent="0" algn="ctr">
              <a:spcBef>
                <a:spcPts val="0"/>
              </a:spcBef>
              <a:buSzTx/>
              <a:buNone/>
              <a:defRPr sz="2800"/>
            </a:lvl3pPr>
            <a:lvl4pPr marL="0" indent="0" algn="ctr">
              <a:spcBef>
                <a:spcPts val="0"/>
              </a:spcBef>
              <a:buSzTx/>
              <a:buNone/>
              <a:defRPr sz="2800"/>
            </a:lvl4pPr>
            <a:lvl5pPr marL="0" indent="0" algn="ctr">
              <a:spcBef>
                <a:spcPts val="0"/>
              </a:spcBef>
              <a:buSzTx/>
              <a:buNone/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bg>
      <p:bgPr>
        <a:solidFill>
          <a:srgbClr val="EAE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White_photo-v-1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Shape 27"/>
          <p:cNvSpPr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 lvl="0">
              <a:defRPr sz="1800"/>
            </a:pPr>
            <a:r>
              <a:rPr sz="5400"/>
              <a:t>Title Text</a:t>
            </a:r>
          </a:p>
        </p:txBody>
      </p:sp>
      <p:sp>
        <p:nvSpPr>
          <p:cNvPr id="28" name="Shape 28"/>
          <p:cNvSpPr/>
          <p:nvPr>
            <p:ph type="body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pPr lvl="0">
              <a:defRPr sz="1800"/>
            </a:pPr>
            <a:r>
              <a:rPr sz="2600"/>
              <a:t>Body Level One</a:t>
            </a:r>
            <a:endParaRPr sz="2600"/>
          </a:p>
          <a:p>
            <a:pPr lvl="1">
              <a:defRPr sz="1800"/>
            </a:pPr>
            <a:r>
              <a:rPr sz="2600"/>
              <a:t>Body Level Two</a:t>
            </a:r>
            <a:endParaRPr sz="2600"/>
          </a:p>
          <a:p>
            <a:pPr lvl="2">
              <a:defRPr sz="1800"/>
            </a:pPr>
            <a:r>
              <a:rPr sz="2600"/>
              <a:t>Body Level Three</a:t>
            </a:r>
            <a:endParaRPr sz="2600"/>
          </a:p>
          <a:p>
            <a:pPr lvl="3">
              <a:defRPr sz="1800"/>
            </a:pPr>
            <a:r>
              <a:rPr sz="2600"/>
              <a:t>Body Level Four</a:t>
            </a:r>
            <a:endParaRPr sz="2600"/>
          </a:p>
          <a:p>
            <a:pPr lvl="4">
              <a:defRPr sz="1800"/>
            </a:pPr>
            <a:r>
              <a:rPr sz="2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 lvl="0">
              <a:defRPr sz="1800"/>
            </a:pPr>
            <a:r>
              <a:rPr sz="5400"/>
              <a:t>Title Text</a:t>
            </a:r>
          </a:p>
        </p:txBody>
      </p:sp>
      <p:sp>
        <p:nvSpPr>
          <p:cNvPr id="31" name="Shape 31"/>
          <p:cNvSpPr/>
          <p:nvPr>
            <p:ph type="body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pPr lvl="0">
              <a:defRPr sz="1800"/>
            </a:pPr>
            <a:r>
              <a:rPr sz="2600"/>
              <a:t>Body Level One</a:t>
            </a:r>
            <a:endParaRPr sz="2600"/>
          </a:p>
          <a:p>
            <a:pPr lvl="1">
              <a:defRPr sz="1800"/>
            </a:pPr>
            <a:r>
              <a:rPr sz="2600"/>
              <a:t>Body Level Two</a:t>
            </a:r>
            <a:endParaRPr sz="2600"/>
          </a:p>
          <a:p>
            <a:pPr lvl="2">
              <a:defRPr sz="1800"/>
            </a:pPr>
            <a:r>
              <a:rPr sz="2600"/>
              <a:t>Body Level Three</a:t>
            </a:r>
            <a:endParaRPr sz="2600"/>
          </a:p>
          <a:p>
            <a:pPr lvl="3">
              <a:defRPr sz="1800"/>
            </a:pPr>
            <a:r>
              <a:rPr sz="2600"/>
              <a:t>Body Level Four</a:t>
            </a:r>
            <a:endParaRPr sz="2600"/>
          </a:p>
          <a:p>
            <a:pPr lvl="4">
              <a:defRPr sz="1800"/>
            </a:pPr>
            <a:r>
              <a:rPr sz="2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bg>
      <p:bgPr>
        <a:solidFill>
          <a:srgbClr val="EAE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White_photo-bullets-1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Shape 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35" name="Shape 35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Body Level One</a:t>
            </a:r>
            <a:endParaRPr sz="2400"/>
          </a:p>
          <a:p>
            <a:pPr lvl="1">
              <a:defRPr sz="1800"/>
            </a:pPr>
            <a:r>
              <a:rPr sz="2400"/>
              <a:t>Body Level Two</a:t>
            </a:r>
            <a:endParaRPr sz="2400"/>
          </a:p>
          <a:p>
            <a:pPr lvl="2">
              <a:defRPr sz="1800"/>
            </a:pPr>
            <a:r>
              <a:rPr sz="2400"/>
              <a:t>Body Level Three</a:t>
            </a:r>
            <a:endParaRPr sz="2400"/>
          </a:p>
          <a:p>
            <a:pPr lvl="3">
              <a:defRPr sz="1800"/>
            </a:pPr>
            <a:r>
              <a:rPr sz="2400"/>
              <a:t>Body Level Four</a:t>
            </a:r>
            <a:endParaRPr sz="2400"/>
          </a:p>
          <a:p>
            <a:pPr lvl="4">
              <a:defRPr sz="1800"/>
            </a:pPr>
            <a:r>
              <a:rPr sz="24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Body Level One</a:t>
            </a:r>
            <a:endParaRPr sz="2400"/>
          </a:p>
          <a:p>
            <a:pPr lvl="1">
              <a:defRPr sz="1800"/>
            </a:pPr>
            <a:r>
              <a:rPr sz="2400"/>
              <a:t>Body Level Two</a:t>
            </a:r>
            <a:endParaRPr sz="2400"/>
          </a:p>
          <a:p>
            <a:pPr lvl="2">
              <a:defRPr sz="1800"/>
            </a:pPr>
            <a:r>
              <a:rPr sz="2400"/>
              <a:t>Body Level Three</a:t>
            </a:r>
            <a:endParaRPr sz="2400"/>
          </a:p>
          <a:p>
            <a:pPr lvl="3">
              <a:defRPr sz="1800"/>
            </a:pPr>
            <a:r>
              <a:rPr sz="2400"/>
              <a:t>Body Level Four</a:t>
            </a:r>
            <a:endParaRPr sz="2400"/>
          </a:p>
          <a:p>
            <a:pPr lvl="4">
              <a:defRPr sz="1800"/>
            </a:pPr>
            <a:r>
              <a:rPr sz="24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41" name="Shape 41"/>
          <p:cNvSpPr/>
          <p:nvPr>
            <p:ph type="body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Body Level One</a:t>
            </a:r>
            <a:endParaRPr sz="2400"/>
          </a:p>
          <a:p>
            <a:pPr lvl="1">
              <a:defRPr sz="1800"/>
            </a:pPr>
            <a:r>
              <a:rPr sz="2400"/>
              <a:t>Body Level Two</a:t>
            </a:r>
            <a:endParaRPr sz="2400"/>
          </a:p>
          <a:p>
            <a:pPr lvl="2">
              <a:defRPr sz="1800"/>
            </a:pPr>
            <a:r>
              <a:rPr sz="2400"/>
              <a:t>Body Level Three</a:t>
            </a:r>
            <a:endParaRPr sz="2400"/>
          </a:p>
          <a:p>
            <a:pPr lvl="3">
              <a:defRPr sz="1800"/>
            </a:pPr>
            <a:r>
              <a:rPr sz="2400"/>
              <a:t>Body Level Four</a:t>
            </a:r>
            <a:endParaRPr sz="2400"/>
          </a:p>
          <a:p>
            <a:pPr lvl="4">
              <a:defRPr sz="1800"/>
            </a:pPr>
            <a:r>
              <a:rPr sz="24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-12700"/>
            <a:ext cx="10210800" cy="838200"/>
          </a:xfrm>
          <a:prstGeom prst="rect">
            <a:avLst/>
          </a:prstGeom>
          <a:solidFill>
            <a:srgbClr val="0433FF">
              <a:alpha val="67000"/>
            </a:srgbClr>
          </a:solidFill>
          <a:ln w="25400">
            <a:miter lim="400000"/>
          </a:ln>
        </p:spPr>
        <p:txBody>
          <a:bodyPr lIns="25400" tIns="25400" rIns="25400" bIns="25400" anchor="ctr"/>
          <a:lstStyle/>
          <a:p>
            <a:pPr lvl="0"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46" name="Shape 46"/>
          <p:cNvSpPr/>
          <p:nvPr/>
        </p:nvSpPr>
        <p:spPr>
          <a:xfrm>
            <a:off x="4511135" y="76200"/>
            <a:ext cx="1120280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6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B00"/>
                </a:solidFill>
              </a:rPr>
              <a:t>QCD</a:t>
            </a:r>
          </a:p>
        </p:txBody>
      </p:sp>
    </p:spTree>
  </p:cSld>
  <p:clrMapOvr>
    <a:masterClrMapping/>
  </p:clrMapOvr>
  <p:transition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 copy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>
            <a:off x="0" y="-12700"/>
            <a:ext cx="10210800" cy="838200"/>
          </a:xfrm>
          <a:prstGeom prst="rect">
            <a:avLst/>
          </a:prstGeom>
          <a:solidFill>
            <a:srgbClr val="0433FF">
              <a:alpha val="67000"/>
            </a:srgbClr>
          </a:solidFill>
          <a:ln w="25400">
            <a:miter lim="400000"/>
          </a:ln>
        </p:spPr>
        <p:txBody>
          <a:bodyPr lIns="25400" tIns="25400" rIns="25400" bIns="25400" anchor="ctr"/>
          <a:lstStyle/>
          <a:p>
            <a:pPr lvl="0"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51" name="Shape 51"/>
          <p:cNvSpPr/>
          <p:nvPr/>
        </p:nvSpPr>
        <p:spPr>
          <a:xfrm>
            <a:off x="3085067" y="133350"/>
            <a:ext cx="3972416" cy="520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9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900">
                <a:solidFill>
                  <a:srgbClr val="FFFB00"/>
                </a:solidFill>
              </a:rPr>
              <a:t>TEILCHENSPEKTRUM</a:t>
            </a:r>
          </a:p>
        </p:txBody>
      </p:sp>
    </p:spTree>
  </p:cSld>
  <p:clrMapOvr>
    <a:masterClrMapping/>
  </p:clrMapOvr>
  <p:transition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 lvl="0">
              <a:defRPr sz="1800"/>
            </a:pPr>
            <a:r>
              <a:rPr sz="2400"/>
              <a:t>Body Level One</a:t>
            </a:r>
            <a:endParaRPr sz="2400"/>
          </a:p>
          <a:p>
            <a:pPr lvl="1">
              <a:defRPr sz="1800"/>
            </a:pPr>
            <a:r>
              <a:rPr sz="2400"/>
              <a:t>Body Level Two</a:t>
            </a:r>
            <a:endParaRPr sz="2400"/>
          </a:p>
          <a:p>
            <a:pPr lvl="2">
              <a:defRPr sz="1800"/>
            </a:pPr>
            <a:r>
              <a:rPr sz="2400"/>
              <a:t>Body Level Three</a:t>
            </a:r>
            <a:endParaRPr sz="2400"/>
          </a:p>
          <a:p>
            <a:pPr lvl="3">
              <a:defRPr sz="1800"/>
            </a:pPr>
            <a:r>
              <a:rPr sz="2400"/>
              <a:t>Body Level Four</a:t>
            </a:r>
            <a:endParaRPr sz="2400"/>
          </a:p>
          <a:p>
            <a:pPr lvl="4">
              <a:defRPr sz="1800"/>
            </a:pPr>
            <a:r>
              <a:rPr sz="24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</p:spPr>
        <p:txBody>
          <a:bodyPr/>
          <a:lstStyle>
            <a:lvl1pPr>
              <a:spcBef>
                <a:spcPts val="3700"/>
              </a:spcBef>
            </a:lvl1pPr>
            <a:lvl2pPr>
              <a:spcBef>
                <a:spcPts val="3700"/>
              </a:spcBef>
            </a:lvl2pPr>
            <a:lvl3pPr>
              <a:spcBef>
                <a:spcPts val="3700"/>
              </a:spcBef>
            </a:lvl3pPr>
            <a:lvl4pPr>
              <a:spcBef>
                <a:spcPts val="3700"/>
              </a:spcBef>
            </a:lvl4pPr>
            <a:lvl5pPr>
              <a:spcBef>
                <a:spcPts val="3700"/>
              </a:spcBef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bg>
      <p:bgPr>
        <a:solidFill>
          <a:srgbClr val="EAEAE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White_photo-h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160000" cy="7620000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hape 22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6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transition spd="med" advClick="1"/>
  <p:txStyles>
    <p:titleStyle>
      <a:lvl1pPr algn="ctr" defTabSz="457200">
        <a:defRPr sz="6400">
          <a:latin typeface="+mn-lt"/>
          <a:ea typeface="+mn-ea"/>
          <a:cs typeface="+mn-cs"/>
          <a:sym typeface="Gill Sans"/>
        </a:defRPr>
      </a:lvl1pPr>
      <a:lvl2pPr indent="228600" algn="ctr" defTabSz="457200">
        <a:defRPr sz="6400">
          <a:latin typeface="+mn-lt"/>
          <a:ea typeface="+mn-ea"/>
          <a:cs typeface="+mn-cs"/>
          <a:sym typeface="Gill Sans"/>
        </a:defRPr>
      </a:lvl2pPr>
      <a:lvl3pPr indent="457200" algn="ctr" defTabSz="457200">
        <a:defRPr sz="6400">
          <a:latin typeface="+mn-lt"/>
          <a:ea typeface="+mn-ea"/>
          <a:cs typeface="+mn-cs"/>
          <a:sym typeface="Gill Sans"/>
        </a:defRPr>
      </a:lvl3pPr>
      <a:lvl4pPr indent="685800" algn="ctr" defTabSz="457200">
        <a:defRPr sz="6400">
          <a:latin typeface="+mn-lt"/>
          <a:ea typeface="+mn-ea"/>
          <a:cs typeface="+mn-cs"/>
          <a:sym typeface="Gill Sans"/>
        </a:defRPr>
      </a:lvl4pPr>
      <a:lvl5pPr indent="914400" algn="ctr" defTabSz="457200">
        <a:defRPr sz="6400">
          <a:latin typeface="+mn-lt"/>
          <a:ea typeface="+mn-ea"/>
          <a:cs typeface="+mn-cs"/>
          <a:sym typeface="Gill Sans"/>
        </a:defRPr>
      </a:lvl5pPr>
      <a:lvl6pPr indent="1143000" algn="ctr" defTabSz="457200">
        <a:defRPr sz="6400">
          <a:latin typeface="+mn-lt"/>
          <a:ea typeface="+mn-ea"/>
          <a:cs typeface="+mn-cs"/>
          <a:sym typeface="Gill Sans"/>
        </a:defRPr>
      </a:lvl6pPr>
      <a:lvl7pPr indent="1371600" algn="ctr" defTabSz="457200">
        <a:defRPr sz="6400">
          <a:latin typeface="+mn-lt"/>
          <a:ea typeface="+mn-ea"/>
          <a:cs typeface="+mn-cs"/>
          <a:sym typeface="Gill Sans"/>
        </a:defRPr>
      </a:lvl7pPr>
      <a:lvl8pPr indent="1600200" algn="ctr" defTabSz="457200">
        <a:defRPr sz="6400">
          <a:latin typeface="+mn-lt"/>
          <a:ea typeface="+mn-ea"/>
          <a:cs typeface="+mn-cs"/>
          <a:sym typeface="Gill Sans"/>
        </a:defRPr>
      </a:lvl8pPr>
      <a:lvl9pPr indent="1828800" algn="ctr" defTabSz="457200">
        <a:defRPr sz="6400">
          <a:latin typeface="+mn-lt"/>
          <a:ea typeface="+mn-ea"/>
          <a:cs typeface="+mn-cs"/>
          <a:sym typeface="Gill Sans"/>
        </a:defRPr>
      </a:lvl9pPr>
    </p:titleStyle>
    <p:bodyStyle>
      <a:lvl1pPr marL="6985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1pPr>
      <a:lvl2pPr marL="10414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2pPr>
      <a:lvl3pPr marL="13843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3pPr>
      <a:lvl4pPr marL="17399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4pPr>
      <a:lvl5pPr marL="20828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5pPr>
      <a:lvl6pPr marL="24257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6pPr>
      <a:lvl7pPr marL="27686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7pPr>
      <a:lvl8pPr marL="31115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8pPr>
      <a:lvl9pPr marL="3454400" indent="-444500" defTabSz="457200">
        <a:spcBef>
          <a:spcPts val="1800"/>
        </a:spcBef>
        <a:buSzPct val="171000"/>
        <a:buChar char="•"/>
        <a:defRPr sz="3200">
          <a:latin typeface="+mn-lt"/>
          <a:ea typeface="+mn-ea"/>
          <a:cs typeface="+mn-cs"/>
          <a:sym typeface="Gill Sans"/>
        </a:defRPr>
      </a:lvl9pPr>
    </p:bodyStyle>
    <p:otherStyle>
      <a:lvl1pPr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457200">
        <a:defRPr sz="1400"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4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2.jpe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3.jpe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4" Type="http://schemas.openxmlformats.org/officeDocument/2006/relationships/image" Target="../media/image15.jpe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7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6.jpe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1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.gif"/><Relationship Id="rId3" Type="http://schemas.openxmlformats.org/officeDocument/2006/relationships/image" Target="../media/image5.jpe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7.jpe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4.gif"/><Relationship Id="rId3" Type="http://schemas.openxmlformats.org/officeDocument/2006/relationships/image" Target="../media/image18.jpe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9.jpe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4.png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5.png"/><Relationship Id="rId3" Type="http://schemas.openxmlformats.org/officeDocument/2006/relationships/image" Target="../media/image20.jpe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5.png"/><Relationship Id="rId3" Type="http://schemas.openxmlformats.org/officeDocument/2006/relationships/image" Target="../media/image5.jpeg"/><Relationship Id="rId4" Type="http://schemas.openxmlformats.org/officeDocument/2006/relationships/image" Target="../media/image6.png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3.jpeg"/><Relationship Id="rId3" Type="http://schemas.openxmlformats.org/officeDocument/2006/relationships/image" Target="../media/image24.jpeg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6.png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5.jpeg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0.xml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5.gif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9.png"/><Relationship Id="rId3" Type="http://schemas.openxmlformats.org/officeDocument/2006/relationships/image" Target="../media/image6.gif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video" Target="../media/media1.mov"/><Relationship Id="rId3" Type="http://schemas.microsoft.com/office/2007/relationships/media" Target="../media/media1.mov"/><Relationship Id="rId4" Type="http://schemas.openxmlformats.org/officeDocument/2006/relationships/image" Target="../media/image30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6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9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image" Target="../media/image11.png"/><Relationship Id="rId5" Type="http://schemas.openxmlformats.org/officeDocument/2006/relationships/image" Target="../media/image2.gif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3.g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" name="Table 56"/>
          <p:cNvGraphicFramePr/>
          <p:nvPr/>
        </p:nvGraphicFramePr>
        <p:xfrm>
          <a:off x="139700" y="977900"/>
          <a:ext cx="9855205" cy="629919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{8F44A2F1-9E1F-4B54-A3A2-5F16C0AD49E2}</a:tableStyleId>
              </a:tblPr>
              <a:tblGrid>
                <a:gridCol w="9855205"/>
              </a:tblGrid>
              <a:tr h="524933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3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3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3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4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2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4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1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2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5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1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  <a:tr h="524933">
                <a:tc>
                  <a:txBody>
                    <a:bodyPr/>
                    <a:lstStyle/>
                    <a:p>
                      <a:pPr lvl="0" defTabSz="914400">
                        <a:tabLst>
                          <a:tab pos="711200" algn="l"/>
                        </a:tabLst>
                        <a:defRPr sz="3600">
                          <a:solidFill>
                            <a:srgbClr val="FFFFFF"/>
                          </a:solidFill>
                          <a:latin typeface="Chalkboard"/>
                          <a:ea typeface="Chalkboard"/>
                          <a:cs typeface="Chalkboard"/>
                          <a:sym typeface="Chalkboard"/>
                        </a:defRPr>
                      </a:pPr>
                    </a:p>
                  </a:txBody>
                  <a:tcPr marL="25400" marR="25400" marT="25400" marB="25400" anchor="ctr" anchorCtr="0" horzOverflow="overflow">
                    <a:lnL w="6350">
                      <a:solidFill>
                        <a:srgbClr val="FFFFFF"/>
                      </a:solidFill>
                      <a:miter lim="400000"/>
                    </a:lnL>
                    <a:lnR w="6350">
                      <a:solidFill>
                        <a:srgbClr val="FFFFFF"/>
                      </a:solidFill>
                      <a:miter lim="400000"/>
                    </a:lnR>
                    <a:lnT w="6350">
                      <a:solidFill>
                        <a:srgbClr val="FFFFFF"/>
                      </a:solidFill>
                      <a:miter lim="400000"/>
                    </a:lnT>
                    <a:lnB w="6350">
                      <a:solidFill>
                        <a:srgbClr val="FFFFFF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grpSp>
        <p:nvGrpSpPr>
          <p:cNvPr id="69" name="Group 69"/>
          <p:cNvGrpSpPr/>
          <p:nvPr/>
        </p:nvGrpSpPr>
        <p:grpSpPr>
          <a:xfrm>
            <a:off x="261675" y="1055699"/>
            <a:ext cx="645624" cy="6156302"/>
            <a:chOff x="121975" y="77799"/>
            <a:chExt cx="645623" cy="6156300"/>
          </a:xfrm>
        </p:grpSpPr>
        <p:sp>
          <p:nvSpPr>
            <p:cNvPr id="57" name="Shape 57"/>
            <p:cNvSpPr/>
            <p:nvPr/>
          </p:nvSpPr>
          <p:spPr>
            <a:xfrm>
              <a:off x="147705" y="77799"/>
              <a:ext cx="594165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1900</a:t>
              </a:r>
            </a:p>
          </p:txBody>
        </p:sp>
        <p:sp>
          <p:nvSpPr>
            <p:cNvPr id="58" name="Shape 58"/>
            <p:cNvSpPr/>
            <p:nvPr/>
          </p:nvSpPr>
          <p:spPr>
            <a:xfrm>
              <a:off x="173435" y="598499"/>
              <a:ext cx="542705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1910</a:t>
              </a:r>
            </a:p>
          </p:txBody>
        </p:sp>
        <p:sp>
          <p:nvSpPr>
            <p:cNvPr id="59" name="Shape 59"/>
            <p:cNvSpPr/>
            <p:nvPr/>
          </p:nvSpPr>
          <p:spPr>
            <a:xfrm>
              <a:off x="149572" y="1131899"/>
              <a:ext cx="590431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1920</a:t>
              </a:r>
            </a:p>
          </p:txBody>
        </p:sp>
        <p:sp>
          <p:nvSpPr>
            <p:cNvPr id="60" name="Shape 60"/>
            <p:cNvSpPr/>
            <p:nvPr/>
          </p:nvSpPr>
          <p:spPr>
            <a:xfrm>
              <a:off x="156637" y="1652599"/>
              <a:ext cx="576301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1930</a:t>
              </a:r>
            </a:p>
          </p:txBody>
        </p:sp>
        <p:sp>
          <p:nvSpPr>
            <p:cNvPr id="61" name="Shape 61"/>
            <p:cNvSpPr/>
            <p:nvPr/>
          </p:nvSpPr>
          <p:spPr>
            <a:xfrm>
              <a:off x="149572" y="2173299"/>
              <a:ext cx="590431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1940</a:t>
              </a:r>
            </a:p>
          </p:txBody>
        </p:sp>
        <p:sp>
          <p:nvSpPr>
            <p:cNvPr id="62" name="Shape 62"/>
            <p:cNvSpPr/>
            <p:nvPr/>
          </p:nvSpPr>
          <p:spPr>
            <a:xfrm>
              <a:off x="149572" y="2643199"/>
              <a:ext cx="590431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1950</a:t>
              </a:r>
            </a:p>
          </p:txBody>
        </p:sp>
        <p:sp>
          <p:nvSpPr>
            <p:cNvPr id="63" name="Shape 63"/>
            <p:cNvSpPr/>
            <p:nvPr/>
          </p:nvSpPr>
          <p:spPr>
            <a:xfrm>
              <a:off x="149572" y="3227399"/>
              <a:ext cx="590431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1960</a:t>
              </a:r>
            </a:p>
          </p:txBody>
        </p:sp>
        <p:sp>
          <p:nvSpPr>
            <p:cNvPr id="64" name="Shape 64"/>
            <p:cNvSpPr/>
            <p:nvPr/>
          </p:nvSpPr>
          <p:spPr>
            <a:xfrm>
              <a:off x="153171" y="3748099"/>
              <a:ext cx="583233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1970</a:t>
              </a:r>
            </a:p>
          </p:txBody>
        </p:sp>
        <p:sp>
          <p:nvSpPr>
            <p:cNvPr id="65" name="Shape 65"/>
            <p:cNvSpPr/>
            <p:nvPr/>
          </p:nvSpPr>
          <p:spPr>
            <a:xfrm>
              <a:off x="149572" y="4281499"/>
              <a:ext cx="590431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1980</a:t>
              </a:r>
            </a:p>
          </p:txBody>
        </p:sp>
        <p:sp>
          <p:nvSpPr>
            <p:cNvPr id="66" name="Shape 66"/>
            <p:cNvSpPr/>
            <p:nvPr/>
          </p:nvSpPr>
          <p:spPr>
            <a:xfrm>
              <a:off x="149572" y="4802199"/>
              <a:ext cx="590431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1990</a:t>
              </a:r>
            </a:p>
          </p:txBody>
        </p:sp>
        <p:sp>
          <p:nvSpPr>
            <p:cNvPr id="67" name="Shape 67"/>
            <p:cNvSpPr/>
            <p:nvPr/>
          </p:nvSpPr>
          <p:spPr>
            <a:xfrm>
              <a:off x="121975" y="5322899"/>
              <a:ext cx="645624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2000</a:t>
              </a:r>
            </a:p>
          </p:txBody>
        </p:sp>
        <p:sp>
          <p:nvSpPr>
            <p:cNvPr id="68" name="Shape 68"/>
            <p:cNvSpPr/>
            <p:nvPr/>
          </p:nvSpPr>
          <p:spPr>
            <a:xfrm>
              <a:off x="149572" y="5856299"/>
              <a:ext cx="590431" cy="3778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 defTabSz="355600">
                <a:def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  <a:latin typeface="Chalkboard"/>
                  <a:ea typeface="Chalkboard"/>
                  <a:cs typeface="Chalkboard"/>
                  <a:sym typeface="Chalkboar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1900">
                  <a:solidFill>
                    <a:srgbClr val="FFFFFF"/>
                  </a:solidFill>
                  <a:effectLst>
                    <a:outerShdw sx="100000" sy="100000" kx="0" ky="0" algn="b" rotWithShape="0" blurRad="63500" dist="56661" dir="2700000">
                      <a:srgbClr val="000000">
                        <a:alpha val="70000"/>
                      </a:srgbClr>
                    </a:outerShdw>
                  </a:effectLst>
                </a:rPr>
                <a:t>2010</a:t>
              </a:r>
            </a:p>
          </p:txBody>
        </p:sp>
      </p:grpSp>
      <p:sp>
        <p:nvSpPr>
          <p:cNvPr id="70" name="Shape 70"/>
          <p:cNvSpPr/>
          <p:nvPr/>
        </p:nvSpPr>
        <p:spPr>
          <a:xfrm>
            <a:off x="3213100" y="431800"/>
            <a:ext cx="2349500" cy="6375400"/>
          </a:xfrm>
          <a:prstGeom prst="rect">
            <a:avLst/>
          </a:prstGeom>
          <a:solidFill>
            <a:srgbClr val="00FDFF">
              <a:alpha val="30000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 defTabSz="355600">
              <a:defRPr sz="1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Felder</a:t>
            </a:r>
          </a:p>
        </p:txBody>
      </p:sp>
      <p:sp>
        <p:nvSpPr>
          <p:cNvPr id="71" name="Shape 71"/>
          <p:cNvSpPr/>
          <p:nvPr/>
        </p:nvSpPr>
        <p:spPr>
          <a:xfrm flipV="1">
            <a:off x="-63500" y="5151120"/>
            <a:ext cx="9832341" cy="17780"/>
          </a:xfrm>
          <a:prstGeom prst="line">
            <a:avLst/>
          </a:prstGeom>
          <a:ln w="25400">
            <a:solidFill>
              <a:srgbClr val="FFFFFF"/>
            </a:solidFill>
            <a:miter lim="400000"/>
          </a:ln>
        </p:spPr>
        <p:txBody>
          <a:bodyPr lIns="0" tIns="0" rIns="0" bIns="0"/>
          <a:lstStyle/>
          <a:p>
            <a:pPr lvl="0"/>
          </a:p>
        </p:txBody>
      </p:sp>
      <p:sp>
        <p:nvSpPr>
          <p:cNvPr id="72" name="Shape 72"/>
          <p:cNvSpPr/>
          <p:nvPr/>
        </p:nvSpPr>
        <p:spPr>
          <a:xfrm>
            <a:off x="901700" y="431800"/>
            <a:ext cx="2273300" cy="6388100"/>
          </a:xfrm>
          <a:prstGeom prst="rect">
            <a:avLst/>
          </a:prstGeom>
          <a:solidFill>
            <a:srgbClr val="0096FF">
              <a:alpha val="56000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 defTabSz="355600">
              <a:defRPr sz="1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5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Teilchen</a:t>
            </a:r>
          </a:p>
        </p:txBody>
      </p:sp>
      <p:sp>
        <p:nvSpPr>
          <p:cNvPr id="73" name="Shape 73"/>
          <p:cNvSpPr/>
          <p:nvPr/>
        </p:nvSpPr>
        <p:spPr>
          <a:xfrm>
            <a:off x="3385308" y="673100"/>
            <a:ext cx="773759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800">
                <a:latin typeface="Verdana"/>
                <a:ea typeface="Verdana"/>
                <a:cs typeface="Verdana"/>
                <a:sym typeface="Verdana"/>
              </a:rPr>
              <a:t>Elektro-</a:t>
            </a:r>
            <a:endParaRPr sz="8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800">
                <a:latin typeface="Verdana"/>
                <a:ea typeface="Verdana"/>
                <a:cs typeface="Verdana"/>
                <a:sym typeface="Verdana"/>
              </a:rPr>
              <a:t>magnetismus</a:t>
            </a:r>
          </a:p>
        </p:txBody>
      </p:sp>
      <p:sp>
        <p:nvSpPr>
          <p:cNvPr id="74" name="Shape 74"/>
          <p:cNvSpPr/>
          <p:nvPr/>
        </p:nvSpPr>
        <p:spPr>
          <a:xfrm>
            <a:off x="2565400" y="1460500"/>
            <a:ext cx="10668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Spezielle Relativität</a:t>
            </a:r>
          </a:p>
        </p:txBody>
      </p:sp>
      <p:sp>
        <p:nvSpPr>
          <p:cNvPr id="75" name="Shape 75"/>
          <p:cNvSpPr/>
          <p:nvPr/>
        </p:nvSpPr>
        <p:spPr>
          <a:xfrm>
            <a:off x="2527300" y="1917700"/>
            <a:ext cx="1816100" cy="673100"/>
          </a:xfrm>
          <a:prstGeom prst="roundRect">
            <a:avLst>
              <a:gd name="adj" fmla="val 28302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Quantenmechanik</a:t>
            </a:r>
            <a:endParaRPr sz="1100">
              <a:solidFill>
                <a:srgbClr val="FFFFFF"/>
              </a:solidFill>
              <a:effectLst>
                <a:outerShdw sx="100000" sy="100000" kx="0" ky="0" algn="b" rotWithShape="0" blurRad="63500" dist="25400" dir="2700000">
                  <a:srgbClr val="000000">
                    <a:alpha val="70000"/>
                  </a:srgbClr>
                </a:outerShdw>
              </a:effectLst>
              <a:latin typeface="Chalkboard"/>
              <a:ea typeface="Chalkboard"/>
              <a:cs typeface="Chalkboard"/>
              <a:sym typeface="Chalkboard"/>
            </a:endParaRPr>
          </a:p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Welle-Teilchen Dualismus</a:t>
            </a:r>
            <a:endParaRPr sz="1100">
              <a:solidFill>
                <a:srgbClr val="FFFFFF"/>
              </a:solidFill>
              <a:effectLst>
                <a:outerShdw sx="100000" sy="100000" kx="0" ky="0" algn="b" rotWithShape="0" blurRad="63500" dist="25400" dir="2700000">
                  <a:srgbClr val="000000">
                    <a:alpha val="70000"/>
                  </a:srgbClr>
                </a:outerShdw>
              </a:effectLst>
              <a:latin typeface="Chalkboard"/>
              <a:ea typeface="Chalkboard"/>
              <a:cs typeface="Chalkboard"/>
              <a:sym typeface="Chalkboard"/>
            </a:endParaRPr>
          </a:p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Spin/Fermion-Boson</a:t>
            </a:r>
          </a:p>
        </p:txBody>
      </p:sp>
      <p:sp>
        <p:nvSpPr>
          <p:cNvPr id="76" name="Shape 76"/>
          <p:cNvSpPr/>
          <p:nvPr/>
        </p:nvSpPr>
        <p:spPr>
          <a:xfrm>
            <a:off x="2819400" y="2578100"/>
            <a:ext cx="9144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Antimaterie</a:t>
            </a:r>
          </a:p>
        </p:txBody>
      </p:sp>
      <p:sp>
        <p:nvSpPr>
          <p:cNvPr id="77" name="Shape 77"/>
          <p:cNvSpPr/>
          <p:nvPr/>
        </p:nvSpPr>
        <p:spPr>
          <a:xfrm>
            <a:off x="3924300" y="4191000"/>
            <a:ext cx="939800" cy="266700"/>
          </a:xfrm>
          <a:prstGeom prst="roundRect">
            <a:avLst>
              <a:gd name="adj" fmla="val 50000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W Bosons</a:t>
            </a:r>
          </a:p>
        </p:txBody>
      </p:sp>
      <p:sp>
        <p:nvSpPr>
          <p:cNvPr id="78" name="Shape 78"/>
          <p:cNvSpPr/>
          <p:nvPr/>
        </p:nvSpPr>
        <p:spPr>
          <a:xfrm>
            <a:off x="3263900" y="3606800"/>
            <a:ext cx="711200" cy="406400"/>
          </a:xfrm>
          <a:prstGeom prst="roundRect">
            <a:avLst>
              <a:gd name="adj" fmla="val 46875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QED</a:t>
            </a:r>
          </a:p>
        </p:txBody>
      </p:sp>
      <p:sp>
        <p:nvSpPr>
          <p:cNvPr id="79" name="Shape 79"/>
          <p:cNvSpPr/>
          <p:nvPr/>
        </p:nvSpPr>
        <p:spPr>
          <a:xfrm>
            <a:off x="3263900" y="25400"/>
            <a:ext cx="698500" cy="330200"/>
          </a:xfrm>
          <a:prstGeom prst="roundRect">
            <a:avLst>
              <a:gd name="adj" fmla="val 50000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Maxwell</a:t>
            </a:r>
          </a:p>
        </p:txBody>
      </p:sp>
      <p:sp>
        <p:nvSpPr>
          <p:cNvPr id="80" name="Shape 80"/>
          <p:cNvSpPr/>
          <p:nvPr/>
        </p:nvSpPr>
        <p:spPr>
          <a:xfrm>
            <a:off x="3175000" y="5003800"/>
            <a:ext cx="889000" cy="317500"/>
          </a:xfrm>
          <a:prstGeom prst="roundRect">
            <a:avLst>
              <a:gd name="adj" fmla="val 50000"/>
            </a:avLst>
          </a:prstGeom>
          <a:solidFill>
            <a:srgbClr val="FF9300">
              <a:alpha val="75563"/>
            </a:srgbClr>
          </a:solid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212121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212121"/>
                </a:solidFill>
              </a:rPr>
              <a:t>SUSY</a:t>
            </a:r>
          </a:p>
        </p:txBody>
      </p:sp>
      <p:sp>
        <p:nvSpPr>
          <p:cNvPr id="81" name="Shape 81"/>
          <p:cNvSpPr/>
          <p:nvPr/>
        </p:nvSpPr>
        <p:spPr>
          <a:xfrm>
            <a:off x="3479800" y="4279900"/>
            <a:ext cx="584200" cy="317500"/>
          </a:xfrm>
          <a:prstGeom prst="roundRect">
            <a:avLst>
              <a:gd name="adj" fmla="val 50000"/>
            </a:avLst>
          </a:prstGeom>
          <a:solidFill>
            <a:srgbClr val="FF9300">
              <a:alpha val="75563"/>
            </a:srgbClr>
          </a:solid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/>
            </a:pPr>
            <a:r>
              <a:rPr sz="1100"/>
              <a:t>Higgs</a:t>
            </a:r>
          </a:p>
        </p:txBody>
      </p:sp>
      <p:sp>
        <p:nvSpPr>
          <p:cNvPr id="82" name="Shape 82"/>
          <p:cNvSpPr/>
          <p:nvPr/>
        </p:nvSpPr>
        <p:spPr>
          <a:xfrm>
            <a:off x="3200400" y="5295900"/>
            <a:ext cx="1003300" cy="317500"/>
          </a:xfrm>
          <a:prstGeom prst="roundRect">
            <a:avLst>
              <a:gd name="adj" fmla="val 50000"/>
            </a:avLst>
          </a:prstGeom>
          <a:solidFill>
            <a:srgbClr val="FF9300">
              <a:alpha val="75563"/>
            </a:srgbClr>
          </a:solid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212121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212121"/>
                </a:solidFill>
              </a:rPr>
              <a:t>Superstrings</a:t>
            </a:r>
          </a:p>
        </p:txBody>
      </p:sp>
      <p:sp>
        <p:nvSpPr>
          <p:cNvPr id="83" name="Shape 83"/>
          <p:cNvSpPr/>
          <p:nvPr/>
        </p:nvSpPr>
        <p:spPr>
          <a:xfrm>
            <a:off x="5600700" y="431800"/>
            <a:ext cx="2235200" cy="6375400"/>
          </a:xfrm>
          <a:prstGeom prst="rect">
            <a:avLst/>
          </a:prstGeom>
          <a:solidFill>
            <a:srgbClr val="212121">
              <a:alpha val="61000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 defTabSz="355600">
              <a:defRPr sz="13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3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Universum</a:t>
            </a:r>
          </a:p>
        </p:txBody>
      </p:sp>
      <p:sp>
        <p:nvSpPr>
          <p:cNvPr id="84" name="Shape 84"/>
          <p:cNvSpPr/>
          <p:nvPr/>
        </p:nvSpPr>
        <p:spPr>
          <a:xfrm>
            <a:off x="7137400" y="50800"/>
            <a:ext cx="825500" cy="279400"/>
          </a:xfrm>
          <a:prstGeom prst="roundRect">
            <a:avLst>
              <a:gd name="adj" fmla="val 50000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Newton</a:t>
            </a:r>
          </a:p>
        </p:txBody>
      </p:sp>
      <p:sp>
        <p:nvSpPr>
          <p:cNvPr id="85" name="Shape 85"/>
          <p:cNvSpPr/>
          <p:nvPr/>
        </p:nvSpPr>
        <p:spPr>
          <a:xfrm>
            <a:off x="1036031" y="25400"/>
            <a:ext cx="646312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Kinetische</a:t>
            </a:r>
            <a:endParaRPr sz="800">
              <a:solidFill>
                <a:srgbClr val="FFFF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rPr>
              <a:t>Gastheorie</a:t>
            </a:r>
          </a:p>
        </p:txBody>
      </p:sp>
      <p:sp>
        <p:nvSpPr>
          <p:cNvPr id="86" name="Shape 86"/>
          <p:cNvSpPr/>
          <p:nvPr/>
        </p:nvSpPr>
        <p:spPr>
          <a:xfrm>
            <a:off x="2565400" y="952500"/>
            <a:ext cx="10160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Brownsche Bewegung</a:t>
            </a:r>
          </a:p>
        </p:txBody>
      </p:sp>
      <p:sp>
        <p:nvSpPr>
          <p:cNvPr id="87" name="Shape 87"/>
          <p:cNvSpPr/>
          <p:nvPr/>
        </p:nvSpPr>
        <p:spPr>
          <a:xfrm>
            <a:off x="6527800" y="1790700"/>
            <a:ext cx="1066800" cy="457200"/>
          </a:xfrm>
          <a:prstGeom prst="roundRect">
            <a:avLst>
              <a:gd name="adj" fmla="val 41667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Allgemeine Relativität</a:t>
            </a:r>
          </a:p>
        </p:txBody>
      </p:sp>
      <p:sp>
        <p:nvSpPr>
          <p:cNvPr id="88" name="Shape 88"/>
          <p:cNvSpPr/>
          <p:nvPr/>
        </p:nvSpPr>
        <p:spPr>
          <a:xfrm>
            <a:off x="6362700" y="3644900"/>
            <a:ext cx="1244600" cy="533400"/>
          </a:xfrm>
          <a:prstGeom prst="roundRect">
            <a:avLst>
              <a:gd name="adj" fmla="val 35714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Big Bang</a:t>
            </a:r>
            <a:endParaRPr sz="1100">
              <a:solidFill>
                <a:srgbClr val="FFFFFF"/>
              </a:solidFill>
              <a:effectLst>
                <a:outerShdw sx="100000" sy="100000" kx="0" ky="0" algn="b" rotWithShape="0" blurRad="63500" dist="25400" dir="2700000">
                  <a:srgbClr val="000000">
                    <a:alpha val="70000"/>
                  </a:srgbClr>
                </a:outerShdw>
              </a:effectLst>
              <a:latin typeface="Chalkboard"/>
              <a:ea typeface="Chalkboard"/>
              <a:cs typeface="Chalkboard"/>
              <a:sym typeface="Chalkboard"/>
            </a:endParaRPr>
          </a:p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Nukleosynthese</a:t>
            </a:r>
          </a:p>
        </p:txBody>
      </p:sp>
      <p:sp>
        <p:nvSpPr>
          <p:cNvPr id="89" name="Shape 89"/>
          <p:cNvSpPr/>
          <p:nvPr/>
        </p:nvSpPr>
        <p:spPr>
          <a:xfrm>
            <a:off x="6527800" y="5207000"/>
            <a:ext cx="1066800" cy="279400"/>
          </a:xfrm>
          <a:prstGeom prst="roundRect">
            <a:avLst>
              <a:gd name="adj" fmla="val 50000"/>
            </a:avLst>
          </a:prstGeom>
          <a:solidFill>
            <a:srgbClr val="FF9300"/>
          </a:solid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Inflation</a:t>
            </a:r>
          </a:p>
        </p:txBody>
      </p:sp>
      <p:sp>
        <p:nvSpPr>
          <p:cNvPr id="90" name="Shape 90"/>
          <p:cNvSpPr/>
          <p:nvPr/>
        </p:nvSpPr>
        <p:spPr>
          <a:xfrm>
            <a:off x="1771650" y="1346199"/>
            <a:ext cx="825501" cy="279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7785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Atom</a:t>
            </a:r>
          </a:p>
        </p:txBody>
      </p:sp>
      <p:sp>
        <p:nvSpPr>
          <p:cNvPr id="91" name="Shape 91"/>
          <p:cNvSpPr/>
          <p:nvPr/>
        </p:nvSpPr>
        <p:spPr>
          <a:xfrm>
            <a:off x="1778000" y="1714499"/>
            <a:ext cx="838201" cy="2921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7785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9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Kern</a:t>
            </a:r>
          </a:p>
        </p:txBody>
      </p:sp>
      <p:sp>
        <p:nvSpPr>
          <p:cNvPr id="92" name="Shape 92"/>
          <p:cNvSpPr/>
          <p:nvPr/>
        </p:nvSpPr>
        <p:spPr>
          <a:xfrm>
            <a:off x="977900" y="9271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e</a:t>
            </a:r>
            <a:r>
              <a:rPr baseline="31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93" name="Shape 93"/>
          <p:cNvSpPr/>
          <p:nvPr/>
        </p:nvSpPr>
        <p:spPr>
          <a:xfrm>
            <a:off x="1981200" y="21209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6687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p</a:t>
            </a:r>
            <a:r>
              <a:rPr baseline="31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+</a:t>
            </a:r>
          </a:p>
        </p:txBody>
      </p:sp>
      <p:sp>
        <p:nvSpPr>
          <p:cNvPr id="94" name="Shape 94"/>
          <p:cNvSpPr/>
          <p:nvPr/>
        </p:nvSpPr>
        <p:spPr>
          <a:xfrm>
            <a:off x="1981200" y="26289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6687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n</a:t>
            </a:r>
          </a:p>
        </p:txBody>
      </p:sp>
      <p:sp>
        <p:nvSpPr>
          <p:cNvPr id="95" name="Shape 95"/>
          <p:cNvSpPr/>
          <p:nvPr/>
        </p:nvSpPr>
        <p:spPr>
          <a:xfrm>
            <a:off x="1689099" y="3505200"/>
            <a:ext cx="977902" cy="1155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>
              <a:alpha val="24665"/>
            </a:srgbClr>
          </a:solidFill>
          <a:ln w="25400">
            <a:solidFill>
              <a:srgbClr val="FF40FF">
                <a:alpha val="91353"/>
              </a:srgbClr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b="1" sz="1200"/>
              <a:t>Teilchen-</a:t>
            </a:r>
            <a:endParaRPr b="1" sz="1200"/>
          </a:p>
          <a:p>
            <a:pPr lvl="0" algn="ctr" defTabSz="355600">
              <a:defRPr sz="1800"/>
            </a:pPr>
            <a:r>
              <a:rPr b="1" sz="1200"/>
              <a:t>zoo</a:t>
            </a:r>
          </a:p>
        </p:txBody>
      </p:sp>
      <p:sp>
        <p:nvSpPr>
          <p:cNvPr id="96" name="Shape 96"/>
          <p:cNvSpPr/>
          <p:nvPr/>
        </p:nvSpPr>
        <p:spPr>
          <a:xfrm>
            <a:off x="1739900" y="4521200"/>
            <a:ext cx="3175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u</a:t>
            </a:r>
          </a:p>
        </p:txBody>
      </p:sp>
      <p:sp>
        <p:nvSpPr>
          <p:cNvPr id="97" name="Shape 97"/>
          <p:cNvSpPr/>
          <p:nvPr/>
        </p:nvSpPr>
        <p:spPr>
          <a:xfrm>
            <a:off x="977900" y="29083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μ</a:t>
            </a:r>
            <a:r>
              <a:rPr baseline="31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 -</a:t>
            </a:r>
          </a:p>
        </p:txBody>
      </p:sp>
      <p:sp>
        <p:nvSpPr>
          <p:cNvPr id="98" name="Shape 98"/>
          <p:cNvSpPr/>
          <p:nvPr/>
        </p:nvSpPr>
        <p:spPr>
          <a:xfrm>
            <a:off x="1968500" y="34798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6687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b="1"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effectLst/>
              </a:defRPr>
            </a:pPr>
            <a:r>
              <a:rPr b="1"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π</a:t>
            </a:r>
          </a:p>
        </p:txBody>
      </p:sp>
      <p:sp>
        <p:nvSpPr>
          <p:cNvPr id="99" name="Shape 99"/>
          <p:cNvSpPr/>
          <p:nvPr/>
        </p:nvSpPr>
        <p:spPr>
          <a:xfrm>
            <a:off x="965200" y="4000500"/>
            <a:ext cx="4572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b="1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e</a:t>
            </a:r>
          </a:p>
        </p:txBody>
      </p:sp>
      <p:sp>
        <p:nvSpPr>
          <p:cNvPr id="100" name="Shape 100"/>
          <p:cNvSpPr/>
          <p:nvPr/>
        </p:nvSpPr>
        <p:spPr>
          <a:xfrm>
            <a:off x="977900" y="4305300"/>
            <a:ext cx="4572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b="1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="1" baseline="-5999"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μ</a:t>
            </a:r>
          </a:p>
        </p:txBody>
      </p:sp>
      <p:sp>
        <p:nvSpPr>
          <p:cNvPr id="101" name="Shape 101"/>
          <p:cNvSpPr/>
          <p:nvPr/>
        </p:nvSpPr>
        <p:spPr>
          <a:xfrm>
            <a:off x="977900" y="6248400"/>
            <a:ext cx="4572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b="1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="1" baseline="-5999"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</a:p>
        </p:txBody>
      </p:sp>
      <p:sp>
        <p:nvSpPr>
          <p:cNvPr id="102" name="Shape 102"/>
          <p:cNvSpPr/>
          <p:nvPr/>
        </p:nvSpPr>
        <p:spPr>
          <a:xfrm>
            <a:off x="2019300" y="4521200"/>
            <a:ext cx="3175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d</a:t>
            </a:r>
          </a:p>
        </p:txBody>
      </p:sp>
      <p:sp>
        <p:nvSpPr>
          <p:cNvPr id="103" name="Shape 103"/>
          <p:cNvSpPr/>
          <p:nvPr/>
        </p:nvSpPr>
        <p:spPr>
          <a:xfrm>
            <a:off x="2235200" y="4521200"/>
            <a:ext cx="3175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s</a:t>
            </a:r>
          </a:p>
        </p:txBody>
      </p:sp>
      <p:sp>
        <p:nvSpPr>
          <p:cNvPr id="104" name="Shape 104"/>
          <p:cNvSpPr/>
          <p:nvPr/>
        </p:nvSpPr>
        <p:spPr>
          <a:xfrm>
            <a:off x="1841499" y="4864099"/>
            <a:ext cx="317501" cy="25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c</a:t>
            </a:r>
          </a:p>
        </p:txBody>
      </p:sp>
      <p:sp>
        <p:nvSpPr>
          <p:cNvPr id="105" name="Shape 105"/>
          <p:cNvSpPr/>
          <p:nvPr/>
        </p:nvSpPr>
        <p:spPr>
          <a:xfrm>
            <a:off x="977900" y="36703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b="1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  <a:r>
              <a:rPr baseline="31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106" name="Shape 106"/>
          <p:cNvSpPr/>
          <p:nvPr/>
        </p:nvSpPr>
        <p:spPr>
          <a:xfrm>
            <a:off x="990600" y="50419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b="1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rPr>
              <a:t>τ</a:t>
            </a:r>
            <a:r>
              <a:rPr baseline="31999"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107" name="Shape 107"/>
          <p:cNvSpPr/>
          <p:nvPr/>
        </p:nvSpPr>
        <p:spPr>
          <a:xfrm>
            <a:off x="2235200" y="5207000"/>
            <a:ext cx="3175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b</a:t>
            </a:r>
          </a:p>
        </p:txBody>
      </p:sp>
      <p:sp>
        <p:nvSpPr>
          <p:cNvPr id="108" name="Shape 108"/>
          <p:cNvSpPr/>
          <p:nvPr/>
        </p:nvSpPr>
        <p:spPr>
          <a:xfrm>
            <a:off x="2235200" y="6083300"/>
            <a:ext cx="317500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t</a:t>
            </a:r>
          </a:p>
        </p:txBody>
      </p:sp>
      <p:sp>
        <p:nvSpPr>
          <p:cNvPr id="109" name="Shape 109"/>
          <p:cNvSpPr/>
          <p:nvPr/>
        </p:nvSpPr>
        <p:spPr>
          <a:xfrm>
            <a:off x="5626100" y="2489200"/>
            <a:ext cx="1219200" cy="520700"/>
          </a:xfrm>
          <a:prstGeom prst="rect">
            <a:avLst/>
          </a:prstGeom>
          <a:solidFill>
            <a:srgbClr val="73FDFF">
              <a:alpha val="81000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900">
                <a:solidFill>
                  <a:srgbClr val="9411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941100"/>
                </a:solidFill>
              </a:rPr>
              <a:t>Galaxien;  Ausdehnung des Universums</a:t>
            </a:r>
          </a:p>
        </p:txBody>
      </p:sp>
      <p:sp>
        <p:nvSpPr>
          <p:cNvPr id="110" name="Shape 110"/>
          <p:cNvSpPr/>
          <p:nvPr/>
        </p:nvSpPr>
        <p:spPr>
          <a:xfrm>
            <a:off x="6489700" y="3302000"/>
            <a:ext cx="1130300" cy="292100"/>
          </a:xfrm>
          <a:prstGeom prst="roundRect">
            <a:avLst>
              <a:gd name="adj" fmla="val 50000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Kernfusion</a:t>
            </a:r>
          </a:p>
        </p:txBody>
      </p:sp>
      <p:sp>
        <p:nvSpPr>
          <p:cNvPr id="111" name="Shape 111"/>
          <p:cNvSpPr/>
          <p:nvPr/>
        </p:nvSpPr>
        <p:spPr>
          <a:xfrm>
            <a:off x="5651500" y="4267200"/>
            <a:ext cx="1320800" cy="355600"/>
          </a:xfrm>
          <a:prstGeom prst="rect">
            <a:avLst/>
          </a:prstGeom>
          <a:solidFill>
            <a:srgbClr val="73FDFF">
              <a:alpha val="81000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900">
                <a:solidFill>
                  <a:srgbClr val="941100"/>
                </a:solidFill>
                <a:latin typeface="Verdana"/>
                <a:ea typeface="Verdana"/>
                <a:cs typeface="Verdana"/>
                <a:sym typeface="Verdana"/>
              </a:rPr>
              <a:t>Kosmische</a:t>
            </a:r>
            <a:endParaRPr sz="900">
              <a:solidFill>
                <a:srgbClr val="9411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 defTabSz="355600">
              <a:defRPr sz="1800"/>
            </a:pPr>
            <a:r>
              <a:rPr sz="900">
                <a:solidFill>
                  <a:srgbClr val="941100"/>
                </a:solidFill>
                <a:latin typeface="Verdana"/>
                <a:ea typeface="Verdana"/>
                <a:cs typeface="Verdana"/>
                <a:sym typeface="Verdana"/>
              </a:rPr>
              <a:t>Hintergrundstrahlung</a:t>
            </a:r>
          </a:p>
        </p:txBody>
      </p:sp>
      <p:sp>
        <p:nvSpPr>
          <p:cNvPr id="112" name="Shape 112"/>
          <p:cNvSpPr/>
          <p:nvPr/>
        </p:nvSpPr>
        <p:spPr>
          <a:xfrm>
            <a:off x="3175000" y="4699000"/>
            <a:ext cx="952500" cy="330200"/>
          </a:xfrm>
          <a:prstGeom prst="roundRect">
            <a:avLst>
              <a:gd name="adj" fmla="val 50000"/>
            </a:avLst>
          </a:prstGeom>
          <a:ln w="38100">
            <a:solidFill>
              <a:srgbClr val="FF9300">
                <a:alpha val="75563"/>
              </a:srgb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FFFB00"/>
                </a:solidFill>
              </a:rPr>
              <a:t>GUT</a:t>
            </a:r>
          </a:p>
        </p:txBody>
      </p:sp>
      <p:sp>
        <p:nvSpPr>
          <p:cNvPr id="113" name="Shape 113"/>
          <p:cNvSpPr/>
          <p:nvPr/>
        </p:nvSpPr>
        <p:spPr>
          <a:xfrm>
            <a:off x="901699" y="6438899"/>
            <a:ext cx="635001" cy="381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b="1"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sz="8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Masse</a:t>
            </a:r>
          </a:p>
        </p:txBody>
      </p:sp>
      <p:sp>
        <p:nvSpPr>
          <p:cNvPr id="114" name="Shape 114"/>
          <p:cNvSpPr/>
          <p:nvPr/>
        </p:nvSpPr>
        <p:spPr>
          <a:xfrm>
            <a:off x="4635500" y="4724400"/>
            <a:ext cx="1016000" cy="469900"/>
          </a:xfrm>
          <a:prstGeom prst="roundRect">
            <a:avLst>
              <a:gd name="adj" fmla="val 40541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QCD</a:t>
            </a:r>
            <a:endParaRPr sz="1100">
              <a:solidFill>
                <a:srgbClr val="FFFFFF"/>
              </a:solidFill>
              <a:effectLst>
                <a:outerShdw sx="100000" sy="100000" kx="0" ky="0" algn="b" rotWithShape="0" blurRad="63500" dist="25400" dir="2700000">
                  <a:srgbClr val="000000">
                    <a:alpha val="70000"/>
                  </a:srgbClr>
                </a:outerShdw>
              </a:effectLst>
              <a:latin typeface="Chalkboard"/>
              <a:ea typeface="Chalkboard"/>
              <a:cs typeface="Chalkboard"/>
              <a:sym typeface="Chalkboard"/>
            </a:endParaRPr>
          </a:p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Farbladung</a:t>
            </a:r>
          </a:p>
        </p:txBody>
      </p:sp>
      <p:sp>
        <p:nvSpPr>
          <p:cNvPr id="115" name="Shape 115"/>
          <p:cNvSpPr/>
          <p:nvPr/>
        </p:nvSpPr>
        <p:spPr>
          <a:xfrm>
            <a:off x="5816600" y="6273800"/>
            <a:ext cx="1219200" cy="215900"/>
          </a:xfrm>
          <a:prstGeom prst="rect">
            <a:avLst/>
          </a:prstGeom>
          <a:solidFill>
            <a:srgbClr val="FF9300"/>
          </a:solid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900">
                <a:solidFill>
                  <a:srgbClr val="9411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941100"/>
                </a:solidFill>
              </a:rPr>
              <a:t>Dunkle Energie</a:t>
            </a:r>
          </a:p>
        </p:txBody>
      </p:sp>
      <p:sp>
        <p:nvSpPr>
          <p:cNvPr id="116" name="Shape 116"/>
          <p:cNvSpPr/>
          <p:nvPr/>
        </p:nvSpPr>
        <p:spPr>
          <a:xfrm>
            <a:off x="5981700" y="3048000"/>
            <a:ext cx="1219200" cy="215900"/>
          </a:xfrm>
          <a:prstGeom prst="rect">
            <a:avLst/>
          </a:prstGeom>
          <a:solidFill>
            <a:srgbClr val="FF9300"/>
          </a:solid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900">
                <a:solidFill>
                  <a:srgbClr val="9411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941100"/>
                </a:solidFill>
              </a:rPr>
              <a:t>Dunkle Materie</a:t>
            </a:r>
          </a:p>
        </p:txBody>
      </p:sp>
      <p:sp>
        <p:nvSpPr>
          <p:cNvPr id="117" name="Shape 117"/>
          <p:cNvSpPr/>
          <p:nvPr/>
        </p:nvSpPr>
        <p:spPr>
          <a:xfrm>
            <a:off x="4114800" y="5435600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W</a:t>
            </a:r>
          </a:p>
        </p:txBody>
      </p:sp>
      <p:sp>
        <p:nvSpPr>
          <p:cNvPr id="118" name="Shape 118"/>
          <p:cNvSpPr/>
          <p:nvPr/>
        </p:nvSpPr>
        <p:spPr>
          <a:xfrm>
            <a:off x="4533900" y="5435600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Z</a:t>
            </a:r>
          </a:p>
        </p:txBody>
      </p:sp>
      <p:sp>
        <p:nvSpPr>
          <p:cNvPr id="119" name="Shape 119"/>
          <p:cNvSpPr/>
          <p:nvPr/>
        </p:nvSpPr>
        <p:spPr>
          <a:xfrm>
            <a:off x="5092700" y="5257800"/>
            <a:ext cx="406400" cy="406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900">
                <a:solidFill>
                  <a:srgbClr val="941751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g</a:t>
            </a:r>
          </a:p>
        </p:txBody>
      </p:sp>
      <p:sp>
        <p:nvSpPr>
          <p:cNvPr id="120" name="Shape 120"/>
          <p:cNvSpPr/>
          <p:nvPr/>
        </p:nvSpPr>
        <p:spPr>
          <a:xfrm>
            <a:off x="3517900" y="1092200"/>
            <a:ext cx="914400" cy="431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FFFB00">
              <a:alpha val="75000"/>
            </a:srgbClr>
          </a:solidFill>
          <a:ln w="25400">
            <a:solidFill>
              <a:srgbClr val="941751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b="1" sz="800">
                <a:solidFill>
                  <a:srgbClr val="941751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800">
                <a:solidFill>
                  <a:srgbClr val="941751"/>
                </a:solidFill>
              </a:rPr>
              <a:t>Photon</a:t>
            </a:r>
          </a:p>
        </p:txBody>
      </p:sp>
      <p:sp>
        <p:nvSpPr>
          <p:cNvPr id="121" name="Shape 121"/>
          <p:cNvSpPr/>
          <p:nvPr/>
        </p:nvSpPr>
        <p:spPr>
          <a:xfrm>
            <a:off x="4243724" y="673100"/>
            <a:ext cx="631727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800">
                <a:latin typeface="Verdana"/>
                <a:ea typeface="Verdana"/>
                <a:cs typeface="Verdana"/>
                <a:sym typeface="Verdana"/>
              </a:rPr>
              <a:t>Schwache</a:t>
            </a:r>
            <a:endParaRPr sz="8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800">
                <a:latin typeface="Verdana"/>
                <a:ea typeface="Verdana"/>
                <a:cs typeface="Verdana"/>
                <a:sym typeface="Verdana"/>
              </a:rPr>
              <a:t>WW</a:t>
            </a:r>
          </a:p>
        </p:txBody>
      </p:sp>
      <p:sp>
        <p:nvSpPr>
          <p:cNvPr id="122" name="Shape 122"/>
          <p:cNvSpPr/>
          <p:nvPr/>
        </p:nvSpPr>
        <p:spPr>
          <a:xfrm>
            <a:off x="1257300" y="26924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0FA92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531B93"/>
                </a:solidFill>
                <a:latin typeface="Verdana"/>
                <a:ea typeface="Verdana"/>
                <a:cs typeface="Verdana"/>
                <a:sym typeface="Verdana"/>
              </a:rPr>
              <a:t>e</a:t>
            </a:r>
            <a:r>
              <a:rPr baseline="31999" sz="1000">
                <a:solidFill>
                  <a:srgbClr val="531B93"/>
                </a:solidFill>
                <a:effectLst>
                  <a:outerShdw sx="100000" sy="100000" kx="0" ky="0" algn="b" rotWithShape="0" blurRad="0" dist="10583" dir="2700000">
                    <a:srgbClr val="000000">
                      <a:alpha val="33333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+</a:t>
            </a:r>
          </a:p>
        </p:txBody>
      </p:sp>
      <p:sp>
        <p:nvSpPr>
          <p:cNvPr id="123" name="Shape 123"/>
          <p:cNvSpPr/>
          <p:nvPr/>
        </p:nvSpPr>
        <p:spPr>
          <a:xfrm>
            <a:off x="1257300" y="3860800"/>
            <a:ext cx="419101" cy="26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0FA92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531B93"/>
                </a:solidFill>
                <a:latin typeface="Verdana"/>
                <a:ea typeface="Verdana"/>
                <a:cs typeface="Verdana"/>
                <a:sym typeface="Verdana"/>
              </a:rPr>
              <a:t>p</a:t>
            </a:r>
            <a:r>
              <a:rPr baseline="31999" sz="1000">
                <a:solidFill>
                  <a:srgbClr val="531B93"/>
                </a:solidFill>
                <a:effectLst>
                  <a:outerShdw sx="100000" sy="100000" kx="0" ky="0" algn="b" rotWithShape="0" blurRad="0" dist="10583" dir="2700000">
                    <a:srgbClr val="000000">
                      <a:alpha val="33333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124" name="Shape 124"/>
          <p:cNvSpPr/>
          <p:nvPr/>
        </p:nvSpPr>
        <p:spPr>
          <a:xfrm>
            <a:off x="3810000" y="2578100"/>
            <a:ext cx="8636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Fermi Theorie</a:t>
            </a:r>
          </a:p>
        </p:txBody>
      </p:sp>
      <p:sp>
        <p:nvSpPr>
          <p:cNvPr id="125" name="Shape 125"/>
          <p:cNvSpPr/>
          <p:nvPr/>
        </p:nvSpPr>
        <p:spPr>
          <a:xfrm>
            <a:off x="4660900" y="2781300"/>
            <a:ext cx="952500" cy="533400"/>
          </a:xfrm>
          <a:prstGeom prst="roundRect">
            <a:avLst>
              <a:gd name="adj" fmla="val 35714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Yukawa </a:t>
            </a:r>
            <a:endParaRPr sz="1100">
              <a:solidFill>
                <a:srgbClr val="FFFFFF"/>
              </a:solidFill>
              <a:effectLst>
                <a:outerShdw sx="100000" sy="100000" kx="0" ky="0" algn="b" rotWithShape="0" blurRad="63500" dist="25400" dir="2700000">
                  <a:srgbClr val="000000">
                    <a:alpha val="70000"/>
                  </a:srgbClr>
                </a:outerShdw>
              </a:effectLst>
              <a:latin typeface="Chalkboard"/>
              <a:ea typeface="Chalkboard"/>
              <a:cs typeface="Chalkboard"/>
              <a:sym typeface="Chalkboard"/>
            </a:endParaRPr>
          </a:p>
          <a:p>
            <a:pPr lvl="0" algn="ctr" defTabSz="355600">
              <a:defRPr sz="1800"/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rPr>
              <a:t>π Austausch</a:t>
            </a:r>
          </a:p>
        </p:txBody>
      </p:sp>
      <p:sp>
        <p:nvSpPr>
          <p:cNvPr id="126" name="Shape 126"/>
          <p:cNvSpPr/>
          <p:nvPr/>
        </p:nvSpPr>
        <p:spPr>
          <a:xfrm>
            <a:off x="2108200" y="25400"/>
            <a:ext cx="889000" cy="330200"/>
          </a:xfrm>
          <a:prstGeom prst="roundRect">
            <a:avLst>
              <a:gd name="adj" fmla="val 50000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Boltzmann</a:t>
            </a:r>
          </a:p>
        </p:txBody>
      </p:sp>
      <p:sp>
        <p:nvSpPr>
          <p:cNvPr id="127" name="Shape 127"/>
          <p:cNvSpPr/>
          <p:nvPr/>
        </p:nvSpPr>
        <p:spPr>
          <a:xfrm>
            <a:off x="4419600" y="952500"/>
            <a:ext cx="838200" cy="495300"/>
          </a:xfrm>
          <a:prstGeom prst="roundRect">
            <a:avLst>
              <a:gd name="adj" fmla="val 38462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Radio-aktivität</a:t>
            </a:r>
          </a:p>
        </p:txBody>
      </p:sp>
      <p:sp>
        <p:nvSpPr>
          <p:cNvPr id="128" name="Shape 128"/>
          <p:cNvSpPr/>
          <p:nvPr/>
        </p:nvSpPr>
        <p:spPr>
          <a:xfrm>
            <a:off x="7874000" y="431800"/>
            <a:ext cx="2095500" cy="6375400"/>
          </a:xfrm>
          <a:prstGeom prst="rect">
            <a:avLst/>
          </a:prstGeom>
          <a:solidFill>
            <a:srgbClr val="FF8AD8">
              <a:alpha val="22000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 defTabSz="355600">
              <a:defRPr sz="13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3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Technologien</a:t>
            </a:r>
          </a:p>
        </p:txBody>
      </p:sp>
      <p:sp>
        <p:nvSpPr>
          <p:cNvPr id="129" name="Shape 129"/>
          <p:cNvSpPr/>
          <p:nvPr/>
        </p:nvSpPr>
        <p:spPr>
          <a:xfrm>
            <a:off x="7912100" y="1587500"/>
            <a:ext cx="533400" cy="241300"/>
          </a:xfrm>
          <a:prstGeom prst="rect">
            <a:avLst/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FFF"/>
                </a:solidFill>
              </a:rPr>
              <a:t>Geiger</a:t>
            </a:r>
          </a:p>
        </p:txBody>
      </p:sp>
      <p:sp>
        <p:nvSpPr>
          <p:cNvPr id="130" name="Shape 130"/>
          <p:cNvSpPr/>
          <p:nvPr/>
        </p:nvSpPr>
        <p:spPr>
          <a:xfrm>
            <a:off x="7899400" y="1993900"/>
            <a:ext cx="546100" cy="241300"/>
          </a:xfrm>
          <a:prstGeom prst="rect">
            <a:avLst/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FFF"/>
                </a:solidFill>
              </a:rPr>
              <a:t>Wolken</a:t>
            </a:r>
          </a:p>
        </p:txBody>
      </p:sp>
      <p:sp>
        <p:nvSpPr>
          <p:cNvPr id="131" name="Shape 131"/>
          <p:cNvSpPr/>
          <p:nvPr/>
        </p:nvSpPr>
        <p:spPr>
          <a:xfrm>
            <a:off x="7899400" y="3784600"/>
            <a:ext cx="939800" cy="241300"/>
          </a:xfrm>
          <a:prstGeom prst="rect">
            <a:avLst/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FFF"/>
                </a:solidFill>
              </a:rPr>
              <a:t>Blasenkammer </a:t>
            </a:r>
          </a:p>
        </p:txBody>
      </p:sp>
      <p:sp>
        <p:nvSpPr>
          <p:cNvPr id="132" name="Shape 132"/>
          <p:cNvSpPr/>
          <p:nvPr/>
        </p:nvSpPr>
        <p:spPr>
          <a:xfrm>
            <a:off x="9118600" y="2641600"/>
            <a:ext cx="876300" cy="241300"/>
          </a:xfrm>
          <a:prstGeom prst="rect">
            <a:avLst/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B00"/>
                </a:solidFill>
              </a:rPr>
              <a:t>Zyklotron</a:t>
            </a:r>
          </a:p>
        </p:txBody>
      </p:sp>
      <p:sp>
        <p:nvSpPr>
          <p:cNvPr id="133" name="Shape 133"/>
          <p:cNvSpPr/>
          <p:nvPr/>
        </p:nvSpPr>
        <p:spPr>
          <a:xfrm>
            <a:off x="7856794" y="723900"/>
            <a:ext cx="644588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000"/>
              <a:t>Detektor</a:t>
            </a:r>
          </a:p>
        </p:txBody>
      </p:sp>
      <p:sp>
        <p:nvSpPr>
          <p:cNvPr id="134" name="Shape 134"/>
          <p:cNvSpPr/>
          <p:nvPr/>
        </p:nvSpPr>
        <p:spPr>
          <a:xfrm>
            <a:off x="9048294" y="723900"/>
            <a:ext cx="979389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000"/>
              <a:t>Beschleuniger</a:t>
            </a:r>
          </a:p>
        </p:txBody>
      </p:sp>
      <p:sp>
        <p:nvSpPr>
          <p:cNvPr id="135" name="Shape 135"/>
          <p:cNvSpPr/>
          <p:nvPr/>
        </p:nvSpPr>
        <p:spPr>
          <a:xfrm>
            <a:off x="5651500" y="1841500"/>
            <a:ext cx="812800" cy="355600"/>
          </a:xfrm>
          <a:prstGeom prst="rect">
            <a:avLst/>
          </a:prstGeom>
          <a:solidFill>
            <a:srgbClr val="73FDFF">
              <a:alpha val="81000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900">
                <a:solidFill>
                  <a:srgbClr val="9411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941100"/>
                </a:solidFill>
              </a:rPr>
              <a:t>Höhen-strahlung</a:t>
            </a:r>
          </a:p>
        </p:txBody>
      </p:sp>
      <p:sp>
        <p:nvSpPr>
          <p:cNvPr id="136" name="Shape 136"/>
          <p:cNvSpPr/>
          <p:nvPr/>
        </p:nvSpPr>
        <p:spPr>
          <a:xfrm>
            <a:off x="9144000" y="3492500"/>
            <a:ext cx="800100" cy="241300"/>
          </a:xfrm>
          <a:prstGeom prst="rect">
            <a:avLst/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B00"/>
                </a:solidFill>
              </a:rPr>
              <a:t>Synchrotron</a:t>
            </a:r>
          </a:p>
        </p:txBody>
      </p:sp>
      <p:sp>
        <p:nvSpPr>
          <p:cNvPr id="137" name="Shape 137"/>
          <p:cNvSpPr/>
          <p:nvPr/>
        </p:nvSpPr>
        <p:spPr>
          <a:xfrm>
            <a:off x="9144000" y="4203700"/>
            <a:ext cx="838200" cy="241300"/>
          </a:xfrm>
          <a:prstGeom prst="rect">
            <a:avLst/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e</a:t>
            </a:r>
            <a:r>
              <a:rPr baseline="31999"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+</a:t>
            </a:r>
            <a:r>
              <a: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e</a:t>
            </a:r>
            <a:r>
              <a:rPr baseline="31999"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-</a:t>
            </a:r>
            <a:r>
              <a: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 Ring</a:t>
            </a:r>
          </a:p>
        </p:txBody>
      </p:sp>
      <p:sp>
        <p:nvSpPr>
          <p:cNvPr id="138" name="Shape 138"/>
          <p:cNvSpPr/>
          <p:nvPr/>
        </p:nvSpPr>
        <p:spPr>
          <a:xfrm>
            <a:off x="9144000" y="5219700"/>
            <a:ext cx="838200" cy="241300"/>
          </a:xfrm>
          <a:prstGeom prst="rect">
            <a:avLst/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p</a:t>
            </a:r>
            <a:r>
              <a:rPr baseline="31999"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+</a:t>
            </a:r>
            <a:r>
              <a: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p</a:t>
            </a:r>
            <a:r>
              <a:rPr baseline="31999"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-</a:t>
            </a:r>
            <a:r>
              <a: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rPr>
              <a:t> Ring</a:t>
            </a:r>
          </a:p>
        </p:txBody>
      </p:sp>
      <p:sp>
        <p:nvSpPr>
          <p:cNvPr id="139" name="Shape 139"/>
          <p:cNvSpPr/>
          <p:nvPr/>
        </p:nvSpPr>
        <p:spPr>
          <a:xfrm>
            <a:off x="9080500" y="4635500"/>
            <a:ext cx="901700" cy="241300"/>
          </a:xfrm>
          <a:prstGeom prst="rect">
            <a:avLst/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B00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B00"/>
                </a:solidFill>
              </a:rPr>
              <a:t>Strahlkühlung</a:t>
            </a:r>
          </a:p>
        </p:txBody>
      </p:sp>
      <p:sp>
        <p:nvSpPr>
          <p:cNvPr id="140" name="Shape 140"/>
          <p:cNvSpPr/>
          <p:nvPr/>
        </p:nvSpPr>
        <p:spPr>
          <a:xfrm>
            <a:off x="7899400" y="4419600"/>
            <a:ext cx="1104900" cy="241300"/>
          </a:xfrm>
          <a:prstGeom prst="rect">
            <a:avLst/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FFF"/>
                </a:solidFill>
              </a:rPr>
              <a:t>Vieldrahtkammer</a:t>
            </a:r>
          </a:p>
        </p:txBody>
      </p:sp>
      <p:sp>
        <p:nvSpPr>
          <p:cNvPr id="141" name="Shape 141"/>
          <p:cNvSpPr/>
          <p:nvPr/>
        </p:nvSpPr>
        <p:spPr>
          <a:xfrm>
            <a:off x="7874000" y="4889500"/>
            <a:ext cx="1155700" cy="241300"/>
          </a:xfrm>
          <a:prstGeom prst="rect">
            <a:avLst/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00FD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00FDFF"/>
                </a:solidFill>
              </a:rPr>
              <a:t>Prozessrechner</a:t>
            </a:r>
          </a:p>
        </p:txBody>
      </p:sp>
      <p:sp>
        <p:nvSpPr>
          <p:cNvPr id="142" name="Shape 142"/>
          <p:cNvSpPr/>
          <p:nvPr/>
        </p:nvSpPr>
        <p:spPr>
          <a:xfrm>
            <a:off x="9245600" y="5880100"/>
            <a:ext cx="520700" cy="241300"/>
          </a:xfrm>
          <a:prstGeom prst="rect">
            <a:avLst/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00FD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00FDFF"/>
                </a:solidFill>
              </a:rPr>
              <a:t>WWW</a:t>
            </a:r>
          </a:p>
        </p:txBody>
      </p:sp>
      <p:sp>
        <p:nvSpPr>
          <p:cNvPr id="143" name="Shape 143"/>
          <p:cNvSpPr/>
          <p:nvPr/>
        </p:nvSpPr>
        <p:spPr>
          <a:xfrm>
            <a:off x="9245600" y="6502400"/>
            <a:ext cx="520700" cy="241300"/>
          </a:xfrm>
          <a:prstGeom prst="rect">
            <a:avLst/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00FDFF"/>
                </a:solidFill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00FDFF"/>
                </a:solidFill>
              </a:rPr>
              <a:t>GRID</a:t>
            </a:r>
          </a:p>
        </p:txBody>
      </p:sp>
      <p:sp>
        <p:nvSpPr>
          <p:cNvPr id="144" name="Shape 144"/>
          <p:cNvSpPr/>
          <p:nvPr/>
        </p:nvSpPr>
        <p:spPr>
          <a:xfrm>
            <a:off x="7899400" y="5575299"/>
            <a:ext cx="1104901" cy="850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096FF">
              <a:alpha val="91353"/>
            </a:srgbClr>
          </a:solidFill>
          <a:ln w="25400">
            <a:solidFill>
              <a:srgbClr val="FF40FF">
                <a:alpha val="91353"/>
              </a:srgbClr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900">
                <a:solidFill>
                  <a:srgbClr val="FFFFFF"/>
                </a:solidFill>
              </a:rPr>
              <a:t>Moderne</a:t>
            </a:r>
            <a:endParaRPr sz="900">
              <a:solidFill>
                <a:srgbClr val="FFFFFF"/>
              </a:solidFill>
            </a:endParaRPr>
          </a:p>
          <a:p>
            <a:pPr lvl="0" algn="ctr" defTabSz="355600">
              <a:defRPr sz="1800"/>
            </a:pPr>
            <a:r>
              <a:rPr sz="900">
                <a:solidFill>
                  <a:srgbClr val="FFFFFF"/>
                </a:solidFill>
              </a:rPr>
              <a:t>Detektoren</a:t>
            </a:r>
          </a:p>
        </p:txBody>
      </p:sp>
      <p:sp>
        <p:nvSpPr>
          <p:cNvPr id="145" name="Shape 145"/>
          <p:cNvSpPr/>
          <p:nvPr/>
        </p:nvSpPr>
        <p:spPr>
          <a:xfrm>
            <a:off x="3937000" y="3543300"/>
            <a:ext cx="914400" cy="533400"/>
          </a:xfrm>
          <a:prstGeom prst="roundRect">
            <a:avLst>
              <a:gd name="adj" fmla="val 35714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P, C, CP Verletzung</a:t>
            </a:r>
          </a:p>
        </p:txBody>
      </p:sp>
      <p:sp>
        <p:nvSpPr>
          <p:cNvPr id="146" name="Shape 146"/>
          <p:cNvSpPr/>
          <p:nvPr/>
        </p:nvSpPr>
        <p:spPr>
          <a:xfrm>
            <a:off x="1712647" y="5054600"/>
            <a:ext cx="129968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FFFB00"/>
                </a:solidFill>
              </a:rPr>
              <a:t>STANDARD MODEL</a:t>
            </a:r>
          </a:p>
        </p:txBody>
      </p:sp>
      <p:sp>
        <p:nvSpPr>
          <p:cNvPr id="147" name="Shape 147"/>
          <p:cNvSpPr/>
          <p:nvPr/>
        </p:nvSpPr>
        <p:spPr>
          <a:xfrm>
            <a:off x="3873500" y="4521200"/>
            <a:ext cx="1308100" cy="266700"/>
          </a:xfrm>
          <a:prstGeom prst="roundRect">
            <a:avLst>
              <a:gd name="adj" fmla="val 50000"/>
            </a:avLst>
          </a:prstGeom>
          <a:blipFill>
            <a:blip r:embed="rId2"/>
          </a:blipFill>
          <a:ln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1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EW Vereinigung</a:t>
            </a:r>
          </a:p>
        </p:txBody>
      </p:sp>
      <p:sp>
        <p:nvSpPr>
          <p:cNvPr id="148" name="Shape 148"/>
          <p:cNvSpPr/>
          <p:nvPr/>
        </p:nvSpPr>
        <p:spPr>
          <a:xfrm>
            <a:off x="3327400" y="5765800"/>
            <a:ext cx="2120901" cy="469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>
              <a:alpha val="91353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1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3 Teilchenfamilien</a:t>
            </a:r>
          </a:p>
        </p:txBody>
      </p:sp>
      <p:sp>
        <p:nvSpPr>
          <p:cNvPr id="149" name="Shape 149"/>
          <p:cNvSpPr/>
          <p:nvPr/>
        </p:nvSpPr>
        <p:spPr>
          <a:xfrm>
            <a:off x="5664200" y="5638800"/>
            <a:ext cx="1371600" cy="520700"/>
          </a:xfrm>
          <a:prstGeom prst="rect">
            <a:avLst/>
          </a:prstGeom>
          <a:solidFill>
            <a:srgbClr val="73FDFF">
              <a:alpha val="81000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sz="900">
                <a:solidFill>
                  <a:srgbClr val="9411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900">
                <a:solidFill>
                  <a:srgbClr val="941100"/>
                </a:solidFill>
              </a:rPr>
              <a:t>Inhomogenität der Hintergrundstrahlung(COBE, WMAP)</a:t>
            </a:r>
          </a:p>
        </p:txBody>
      </p:sp>
      <p:sp>
        <p:nvSpPr>
          <p:cNvPr id="150" name="Shape 150"/>
          <p:cNvSpPr/>
          <p:nvPr/>
        </p:nvSpPr>
        <p:spPr>
          <a:xfrm>
            <a:off x="57610" y="844550"/>
            <a:ext cx="444154" cy="241300"/>
          </a:xfrm>
          <a:prstGeom prst="rect">
            <a:avLst/>
          </a:prstGeom>
          <a:solid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FFFFFF"/>
                </a:solidFill>
              </a:rPr>
              <a:t>1895</a:t>
            </a:r>
          </a:p>
        </p:txBody>
      </p:sp>
      <p:sp>
        <p:nvSpPr>
          <p:cNvPr id="151" name="Shape 151"/>
          <p:cNvSpPr/>
          <p:nvPr/>
        </p:nvSpPr>
        <p:spPr>
          <a:xfrm>
            <a:off x="57610" y="1365250"/>
            <a:ext cx="444154" cy="241300"/>
          </a:xfrm>
          <a:prstGeom prst="rect">
            <a:avLst/>
          </a:prstGeom>
          <a:solid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FFFFFF"/>
                </a:solidFill>
              </a:rPr>
              <a:t>1905</a:t>
            </a:r>
          </a:p>
        </p:txBody>
      </p:sp>
      <p:sp>
        <p:nvSpPr>
          <p:cNvPr id="152" name="Shape 152"/>
          <p:cNvSpPr/>
          <p:nvPr/>
        </p:nvSpPr>
        <p:spPr>
          <a:xfrm>
            <a:off x="57610" y="5048250"/>
            <a:ext cx="444154" cy="241300"/>
          </a:xfrm>
          <a:prstGeom prst="rect">
            <a:avLst/>
          </a:prstGeom>
          <a:solid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1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100">
                <a:solidFill>
                  <a:srgbClr val="FFFFFF"/>
                </a:solidFill>
              </a:rPr>
              <a:t>1975</a:t>
            </a:r>
          </a:p>
        </p:txBody>
      </p:sp>
      <p:sp>
        <p:nvSpPr>
          <p:cNvPr id="153" name="Shape 153"/>
          <p:cNvSpPr/>
          <p:nvPr/>
        </p:nvSpPr>
        <p:spPr>
          <a:xfrm>
            <a:off x="4184292" y="88900"/>
            <a:ext cx="1131591" cy="203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800">
                <a:solidFill>
                  <a:srgbClr val="FFFFFF"/>
                </a:solidFill>
              </a:rPr>
              <a:t>Elektromagnetismus</a:t>
            </a:r>
          </a:p>
        </p:txBody>
      </p:sp>
      <p:sp>
        <p:nvSpPr>
          <p:cNvPr id="154" name="Shape 154"/>
          <p:cNvSpPr/>
          <p:nvPr/>
        </p:nvSpPr>
        <p:spPr>
          <a:xfrm>
            <a:off x="5029016" y="673100"/>
            <a:ext cx="458143" cy="330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800">
                <a:latin typeface="Verdana"/>
                <a:ea typeface="Verdana"/>
                <a:cs typeface="Verdana"/>
                <a:sym typeface="Verdana"/>
              </a:rPr>
              <a:t>Starke</a:t>
            </a:r>
            <a:endParaRPr sz="8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800">
                <a:latin typeface="Verdana"/>
                <a:ea typeface="Verdana"/>
                <a:cs typeface="Verdana"/>
                <a:sym typeface="Verdana"/>
              </a:rPr>
              <a:t>WW</a:t>
            </a:r>
          </a:p>
        </p:txBody>
      </p:sp>
      <p:sp>
        <p:nvSpPr>
          <p:cNvPr id="155" name="Shape 155"/>
          <p:cNvSpPr/>
          <p:nvPr/>
        </p:nvSpPr>
        <p:spPr>
          <a:xfrm>
            <a:off x="901700" y="3250762"/>
            <a:ext cx="2324100" cy="3594101"/>
          </a:xfrm>
          <a:prstGeom prst="roundRect">
            <a:avLst>
              <a:gd name="adj" fmla="val 8197"/>
            </a:avLst>
          </a:prstGeom>
          <a:ln w="63500">
            <a:solidFill>
              <a:srgbClr val="D6D6D6"/>
            </a:solidFill>
            <a:miter lim="400000"/>
          </a:ln>
        </p:spPr>
        <p:txBody>
          <a:bodyPr lIns="0" tIns="0" rIns="0" bIns="0" anchor="ctr"/>
          <a:lstStyle/>
          <a:p>
            <a:pPr lvl="0" algn="ctr" defTabSz="355600">
              <a:defRPr sz="32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Chalkboard"/>
                <a:ea typeface="Chalkboard"/>
                <a:cs typeface="Chalkboard"/>
                <a:sym typeface="Chalkboard"/>
              </a:defRPr>
            </a:pP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/>
          <p:nvPr/>
        </p:nvSpPr>
        <p:spPr>
          <a:xfrm>
            <a:off x="2286619" y="1066800"/>
            <a:ext cx="541691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Teilchenkollisionen produzieren ‘</a:t>
            </a:r>
            <a:r>
              <a:rPr b="1">
                <a:latin typeface="Verdana"/>
                <a:ea typeface="Verdana"/>
                <a:cs typeface="Verdana"/>
                <a:sym typeface="Verdana"/>
              </a:rPr>
              <a:t>Resonanzen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’</a:t>
            </a:r>
          </a:p>
        </p:txBody>
      </p:sp>
      <p:sp>
        <p:nvSpPr>
          <p:cNvPr id="253" name="Shape 253"/>
          <p:cNvSpPr/>
          <p:nvPr/>
        </p:nvSpPr>
        <p:spPr>
          <a:xfrm>
            <a:off x="353286" y="6057900"/>
            <a:ext cx="9283577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Resonanz = ‘Peak’ im invarianten Massen-Spektrum von zwei oder drei Teilchen</a:t>
            </a:r>
          </a:p>
        </p:txBody>
      </p:sp>
      <p:sp>
        <p:nvSpPr>
          <p:cNvPr id="254" name="Shape 254"/>
          <p:cNvSpPr/>
          <p:nvPr/>
        </p:nvSpPr>
        <p:spPr>
          <a:xfrm>
            <a:off x="669565" y="6578600"/>
            <a:ext cx="8651020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Lebensdauer der Resonanz ~ 1 / “Breite” der Resonanz [~ 10</a:t>
            </a:r>
            <a:r>
              <a:rPr baseline="31999">
                <a:latin typeface="Verdana"/>
                <a:ea typeface="Verdana"/>
                <a:cs typeface="Verdana"/>
                <a:sym typeface="Verdana"/>
              </a:rPr>
              <a:t>-21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 .. 10</a:t>
            </a:r>
            <a:r>
              <a:rPr baseline="31999">
                <a:latin typeface="Verdana"/>
                <a:ea typeface="Verdana"/>
                <a:cs typeface="Verdana"/>
                <a:sym typeface="Verdana"/>
              </a:rPr>
              <a:t>-23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 s]</a:t>
            </a:r>
          </a:p>
        </p:txBody>
      </p:sp>
      <p:grpSp>
        <p:nvGrpSpPr>
          <p:cNvPr id="259" name="Group 259"/>
          <p:cNvGrpSpPr/>
          <p:nvPr/>
        </p:nvGrpSpPr>
        <p:grpSpPr>
          <a:xfrm>
            <a:off x="2032000" y="1587500"/>
            <a:ext cx="5791200" cy="3987800"/>
            <a:chOff x="0" y="0"/>
            <a:chExt cx="5791200" cy="3987800"/>
          </a:xfrm>
        </p:grpSpPr>
        <p:pic>
          <p:nvPicPr>
            <p:cNvPr id="255" name="Phi_Meson_KKbar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791200" cy="3987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56" name="Shape 256"/>
            <p:cNvSpPr/>
            <p:nvPr/>
          </p:nvSpPr>
          <p:spPr>
            <a:xfrm flipV="1">
              <a:off x="2463800" y="1904990"/>
              <a:ext cx="477304" cy="11"/>
            </a:xfrm>
            <a:prstGeom prst="line">
              <a:avLst/>
            </a:prstGeom>
            <a:noFill/>
            <a:ln w="25400" cap="flat">
              <a:solidFill>
                <a:srgbClr val="39362D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257" name="Shape 257"/>
            <p:cNvSpPr/>
            <p:nvPr/>
          </p:nvSpPr>
          <p:spPr>
            <a:xfrm flipH="1">
              <a:off x="1524000" y="1904981"/>
              <a:ext cx="477304" cy="10"/>
            </a:xfrm>
            <a:prstGeom prst="line">
              <a:avLst/>
            </a:prstGeom>
            <a:noFill/>
            <a:ln w="25400" cap="flat">
              <a:solidFill>
                <a:srgbClr val="39362D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258" name="Shape 258"/>
            <p:cNvSpPr/>
            <p:nvPr/>
          </p:nvSpPr>
          <p:spPr>
            <a:xfrm>
              <a:off x="3054219" y="1714500"/>
              <a:ext cx="2129112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4.3 MeV ~ 10</a:t>
              </a:r>
              <a:r>
                <a:rPr baseline="31999">
                  <a:latin typeface="Verdana"/>
                  <a:ea typeface="Verdana"/>
                  <a:cs typeface="Verdana"/>
                  <a:sym typeface="Verdana"/>
                </a:rPr>
                <a:t>-22</a:t>
              </a:r>
              <a:r>
                <a:rPr>
                  <a:latin typeface="Verdana"/>
                  <a:ea typeface="Verdana"/>
                  <a:cs typeface="Verdana"/>
                  <a:sym typeface="Verdana"/>
                </a:rPr>
                <a:t> s</a:t>
              </a:r>
            </a:p>
          </p:txBody>
        </p:sp>
      </p:grp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/>
          <p:nvPr/>
        </p:nvSpPr>
        <p:spPr>
          <a:xfrm>
            <a:off x="660399" y="-76200"/>
            <a:ext cx="1473202" cy="1739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>
              <a:alpha val="24665"/>
            </a:srgbClr>
          </a:solidFill>
          <a:ln w="25400">
            <a:solidFill>
              <a:srgbClr val="FF40FF">
                <a:alpha val="91353"/>
              </a:srgbClr>
            </a:solidFill>
            <a:prstDash val="sysDot"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b="1" sz="2400"/>
            </a:lvl1pPr>
          </a:lstStyle>
          <a:p>
            <a:pPr lvl="0">
              <a:defRPr b="0" sz="1800"/>
            </a:pPr>
            <a:r>
              <a:rPr b="1" sz="2400"/>
              <a:t>Teilchen zoo</a:t>
            </a:r>
          </a:p>
        </p:txBody>
      </p:sp>
      <p:sp>
        <p:nvSpPr>
          <p:cNvPr id="262" name="Shape 262"/>
          <p:cNvSpPr/>
          <p:nvPr/>
        </p:nvSpPr>
        <p:spPr>
          <a:xfrm>
            <a:off x="8442814" y="393700"/>
            <a:ext cx="1435722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1950- 1968</a:t>
            </a:r>
          </a:p>
        </p:txBody>
      </p:sp>
      <p:grpSp>
        <p:nvGrpSpPr>
          <p:cNvPr id="276" name="Group 276"/>
          <p:cNvGrpSpPr/>
          <p:nvPr/>
        </p:nvGrpSpPr>
        <p:grpSpPr>
          <a:xfrm>
            <a:off x="5283200" y="2349500"/>
            <a:ext cx="4432300" cy="4368800"/>
            <a:chOff x="0" y="0"/>
            <a:chExt cx="4432300" cy="4368800"/>
          </a:xfrm>
        </p:grpSpPr>
        <p:sp>
          <p:nvSpPr>
            <p:cNvPr id="263" name="Shape 263"/>
            <p:cNvSpPr/>
            <p:nvPr/>
          </p:nvSpPr>
          <p:spPr>
            <a:xfrm>
              <a:off x="0" y="0"/>
              <a:ext cx="4432300" cy="4368800"/>
            </a:xfrm>
            <a:prstGeom prst="roundRect">
              <a:avLst>
                <a:gd name="adj" fmla="val 4360"/>
              </a:avLst>
            </a:prstGeom>
            <a:solidFill>
              <a:srgbClr val="00FDFF">
                <a:alpha val="27000"/>
              </a:srgbClr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5400" tIns="25400" rIns="25400" bIns="25400" numCol="1" anchor="b">
              <a:noAutofit/>
            </a:bodyPr>
            <a:lstStyle>
              <a:lvl1pPr algn="ctr">
                <a:tabLst>
                  <a:tab pos="914400" algn="l"/>
                </a:tabLst>
                <a:defRPr sz="3400">
                  <a:solidFill>
                    <a:srgbClr val="39362D"/>
                  </a:solidFill>
                  <a:latin typeface="Copperplate"/>
                  <a:ea typeface="Copperplate"/>
                  <a:cs typeface="Copperplate"/>
                  <a:sym typeface="Copperplate"/>
                </a:defRPr>
              </a:lvl1pPr>
            </a:lstStyle>
            <a:p>
              <a:pPr lvl="0" defTabSz="914400">
                <a:defRPr sz="1800">
                  <a:solidFill>
                    <a:srgbClr val="000000"/>
                  </a:solidFill>
                </a:defRPr>
              </a:pPr>
              <a:r>
                <a:rPr sz="3400">
                  <a:solidFill>
                    <a:srgbClr val="39362D"/>
                  </a:solidFill>
                </a:rPr>
                <a:t>Baryonen</a:t>
              </a:r>
            </a:p>
          </p:txBody>
        </p:sp>
        <p:grpSp>
          <p:nvGrpSpPr>
            <p:cNvPr id="266" name="Group 266"/>
            <p:cNvGrpSpPr/>
            <p:nvPr/>
          </p:nvGrpSpPr>
          <p:grpSpPr>
            <a:xfrm>
              <a:off x="533400" y="419100"/>
              <a:ext cx="2317972" cy="838200"/>
              <a:chOff x="0" y="0"/>
              <a:chExt cx="2317971" cy="838200"/>
            </a:xfrm>
          </p:grpSpPr>
          <p:sp>
            <p:nvSpPr>
              <p:cNvPr id="264" name="Shape 264"/>
              <p:cNvSpPr/>
              <p:nvPr/>
            </p:nvSpPr>
            <p:spPr>
              <a:xfrm>
                <a:off x="0" y="0"/>
                <a:ext cx="2317972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0">
                  <a:lnSpc>
                    <a:spcPts val="5200"/>
                  </a:lnSpc>
                  <a:spcBef>
                    <a:spcPts val="600"/>
                  </a:spcBef>
                  <a:defRPr sz="1800"/>
                </a:pPr>
                <a:r>
                  <a:rPr sz="2770">
                    <a:solidFill>
                      <a:srgbClr val="941751"/>
                    </a:solidFill>
                  </a:rPr>
                  <a:t>Δ</a:t>
                </a:r>
                <a:r>
                  <a:rPr baseline="31999" sz="2558">
                    <a:solidFill>
                      <a:srgbClr val="941751"/>
                    </a:solidFill>
                  </a:rPr>
                  <a:t>++</a:t>
                </a:r>
                <a:r>
                  <a:rPr sz="2770">
                    <a:solidFill>
                      <a:srgbClr val="941751"/>
                    </a:solidFill>
                  </a:rPr>
                  <a:t>, Δ</a:t>
                </a:r>
                <a:r>
                  <a:rPr baseline="31999" sz="2558">
                    <a:solidFill>
                      <a:srgbClr val="941751"/>
                    </a:solidFill>
                  </a:rPr>
                  <a:t>+</a:t>
                </a:r>
                <a:r>
                  <a:rPr sz="2770">
                    <a:solidFill>
                      <a:srgbClr val="941751"/>
                    </a:solidFill>
                  </a:rPr>
                  <a:t>, Δ</a:t>
                </a:r>
                <a:r>
                  <a:rPr baseline="31999" sz="2558">
                    <a:solidFill>
                      <a:srgbClr val="941751"/>
                    </a:solidFill>
                  </a:rPr>
                  <a:t>0</a:t>
                </a:r>
                <a:r>
                  <a:rPr sz="2770">
                    <a:solidFill>
                      <a:srgbClr val="941751"/>
                    </a:solidFill>
                  </a:rPr>
                  <a:t>, Δ</a:t>
                </a:r>
                <a:r>
                  <a:rPr baseline="31999" sz="2558">
                    <a:solidFill>
                      <a:srgbClr val="941751"/>
                    </a:solidFill>
                  </a:rPr>
                  <a:t>−</a:t>
                </a:r>
              </a:p>
            </p:txBody>
          </p:sp>
          <p:sp>
            <p:nvSpPr>
              <p:cNvPr id="265" name="Shape 265"/>
              <p:cNvSpPr/>
              <p:nvPr/>
            </p:nvSpPr>
            <p:spPr>
              <a:xfrm>
                <a:off x="775317" y="533400"/>
                <a:ext cx="590916" cy="304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500">
                    <a:solidFill>
                      <a:srgbClr val="0433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500">
                    <a:solidFill>
                      <a:srgbClr val="0433FF"/>
                    </a:solidFill>
                  </a:rPr>
                  <a:t>Delta</a:t>
                </a:r>
              </a:p>
            </p:txBody>
          </p:sp>
        </p:grpSp>
        <p:grpSp>
          <p:nvGrpSpPr>
            <p:cNvPr id="269" name="Group 269"/>
            <p:cNvGrpSpPr/>
            <p:nvPr/>
          </p:nvGrpSpPr>
          <p:grpSpPr>
            <a:xfrm>
              <a:off x="2441779" y="1009650"/>
              <a:ext cx="1880792" cy="857250"/>
              <a:chOff x="0" y="0"/>
              <a:chExt cx="1880790" cy="857250"/>
            </a:xfrm>
          </p:grpSpPr>
          <p:sp>
            <p:nvSpPr>
              <p:cNvPr id="267" name="Shape 267"/>
              <p:cNvSpPr/>
              <p:nvPr/>
            </p:nvSpPr>
            <p:spPr>
              <a:xfrm>
                <a:off x="682420" y="0"/>
                <a:ext cx="508329" cy="469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0">
                  <a:lnSpc>
                    <a:spcPts val="4900"/>
                  </a:lnSpc>
                  <a:spcBef>
                    <a:spcPts val="600"/>
                  </a:spcBef>
                  <a:defRPr sz="1800"/>
                </a:pPr>
                <a:r>
                  <a:rPr sz="2570">
                    <a:solidFill>
                      <a:srgbClr val="941751"/>
                    </a:solidFill>
                  </a:rPr>
                  <a:t> Λ</a:t>
                </a:r>
                <a:r>
                  <a:rPr baseline="31999" sz="2358">
                    <a:solidFill>
                      <a:srgbClr val="941751"/>
                    </a:solidFill>
                  </a:rPr>
                  <a:t>0</a:t>
                </a:r>
              </a:p>
            </p:txBody>
          </p:sp>
          <p:sp>
            <p:nvSpPr>
              <p:cNvPr id="268" name="Shape 268"/>
              <p:cNvSpPr/>
              <p:nvPr/>
            </p:nvSpPr>
            <p:spPr>
              <a:xfrm>
                <a:off x="0" y="552450"/>
                <a:ext cx="1880791" cy="304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500">
                    <a:solidFill>
                      <a:srgbClr val="0433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500">
                    <a:solidFill>
                      <a:srgbClr val="0433FF"/>
                    </a:solidFill>
                  </a:rPr>
                  <a:t>Lambda (strange!)</a:t>
                </a:r>
              </a:p>
            </p:txBody>
          </p:sp>
        </p:grpSp>
        <p:grpSp>
          <p:nvGrpSpPr>
            <p:cNvPr id="272" name="Group 272"/>
            <p:cNvGrpSpPr/>
            <p:nvPr/>
          </p:nvGrpSpPr>
          <p:grpSpPr>
            <a:xfrm>
              <a:off x="361100" y="1530350"/>
              <a:ext cx="1724150" cy="819150"/>
              <a:chOff x="0" y="0"/>
              <a:chExt cx="1724149" cy="819150"/>
            </a:xfrm>
          </p:grpSpPr>
          <p:sp>
            <p:nvSpPr>
              <p:cNvPr id="270" name="Shape 270"/>
              <p:cNvSpPr/>
              <p:nvPr/>
            </p:nvSpPr>
            <p:spPr>
              <a:xfrm>
                <a:off x="159599" y="0"/>
                <a:ext cx="1393998" cy="4699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0">
                  <a:lnSpc>
                    <a:spcPts val="4900"/>
                  </a:lnSpc>
                  <a:spcBef>
                    <a:spcPts val="600"/>
                  </a:spcBef>
                  <a:defRPr sz="1800"/>
                </a:pPr>
                <a:r>
                  <a:rPr sz="2570">
                    <a:solidFill>
                      <a:srgbClr val="941751"/>
                    </a:solidFill>
                  </a:rPr>
                  <a:t>Σ</a:t>
                </a:r>
                <a:r>
                  <a:rPr baseline="31999" sz="2358">
                    <a:solidFill>
                      <a:srgbClr val="941751"/>
                    </a:solidFill>
                  </a:rPr>
                  <a:t>+</a:t>
                </a:r>
                <a:r>
                  <a:rPr sz="2570">
                    <a:solidFill>
                      <a:srgbClr val="941751"/>
                    </a:solidFill>
                  </a:rPr>
                  <a:t>, Σ</a:t>
                </a:r>
                <a:r>
                  <a:rPr baseline="31999" sz="2358">
                    <a:solidFill>
                      <a:srgbClr val="941751"/>
                    </a:solidFill>
                  </a:rPr>
                  <a:t>0</a:t>
                </a:r>
                <a:r>
                  <a:rPr sz="2570">
                    <a:solidFill>
                      <a:srgbClr val="941751"/>
                    </a:solidFill>
                  </a:rPr>
                  <a:t>, Σ</a:t>
                </a:r>
                <a:r>
                  <a:rPr baseline="31999" sz="2358">
                    <a:solidFill>
                      <a:srgbClr val="941751"/>
                    </a:solidFill>
                  </a:rPr>
                  <a:t>−</a:t>
                </a:r>
              </a:p>
            </p:txBody>
          </p:sp>
          <p:sp>
            <p:nvSpPr>
              <p:cNvPr id="271" name="Shape 271"/>
              <p:cNvSpPr/>
              <p:nvPr/>
            </p:nvSpPr>
            <p:spPr>
              <a:xfrm>
                <a:off x="0" y="514350"/>
                <a:ext cx="1724150" cy="304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500">
                    <a:solidFill>
                      <a:srgbClr val="0433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500">
                    <a:solidFill>
                      <a:srgbClr val="0433FF"/>
                    </a:solidFill>
                  </a:rPr>
                  <a:t>Sigma (strange!)</a:t>
                </a:r>
              </a:p>
            </p:txBody>
          </p:sp>
        </p:grpSp>
        <p:grpSp>
          <p:nvGrpSpPr>
            <p:cNvPr id="275" name="Group 275"/>
            <p:cNvGrpSpPr/>
            <p:nvPr/>
          </p:nvGrpSpPr>
          <p:grpSpPr>
            <a:xfrm>
              <a:off x="2056810" y="2362200"/>
              <a:ext cx="2142730" cy="812800"/>
              <a:chOff x="0" y="0"/>
              <a:chExt cx="2142728" cy="812800"/>
            </a:xfrm>
          </p:grpSpPr>
          <p:sp>
            <p:nvSpPr>
              <p:cNvPr id="273" name="Shape 273"/>
              <p:cNvSpPr/>
              <p:nvPr/>
            </p:nvSpPr>
            <p:spPr>
              <a:xfrm>
                <a:off x="610189" y="0"/>
                <a:ext cx="928884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0">
                  <a:lnSpc>
                    <a:spcPts val="5100"/>
                  </a:lnSpc>
                  <a:spcBef>
                    <a:spcPts val="600"/>
                  </a:spcBef>
                  <a:defRPr sz="1800"/>
                </a:pPr>
                <a:r>
                  <a:rPr sz="2670">
                    <a:solidFill>
                      <a:srgbClr val="941751"/>
                    </a:solidFill>
                  </a:rPr>
                  <a:t>Ξ</a:t>
                </a:r>
                <a:r>
                  <a:rPr baseline="31999" sz="2458">
                    <a:solidFill>
                      <a:srgbClr val="941751"/>
                    </a:solidFill>
                  </a:rPr>
                  <a:t>0</a:t>
                </a:r>
                <a:r>
                  <a:rPr sz="2670">
                    <a:solidFill>
                      <a:srgbClr val="941751"/>
                    </a:solidFill>
                  </a:rPr>
                  <a:t>, Ξ</a:t>
                </a:r>
                <a:r>
                  <a:rPr baseline="31999" sz="2458">
                    <a:solidFill>
                      <a:srgbClr val="941751"/>
                    </a:solidFill>
                  </a:rPr>
                  <a:t>−</a:t>
                </a:r>
              </a:p>
            </p:txBody>
          </p:sp>
          <p:sp>
            <p:nvSpPr>
              <p:cNvPr id="274" name="Shape 274"/>
              <p:cNvSpPr/>
              <p:nvPr/>
            </p:nvSpPr>
            <p:spPr>
              <a:xfrm>
                <a:off x="0" y="508000"/>
                <a:ext cx="2142729" cy="304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500">
                    <a:solidFill>
                      <a:srgbClr val="0433FF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500">
                    <a:solidFill>
                      <a:srgbClr val="0433FF"/>
                    </a:solidFill>
                  </a:rPr>
                  <a:t>Sigma(very strange!)</a:t>
                </a:r>
              </a:p>
            </p:txBody>
          </p:sp>
        </p:grpSp>
      </p:grpSp>
      <p:grpSp>
        <p:nvGrpSpPr>
          <p:cNvPr id="303" name="Group 303"/>
          <p:cNvGrpSpPr/>
          <p:nvPr/>
        </p:nvGrpSpPr>
        <p:grpSpPr>
          <a:xfrm>
            <a:off x="520700" y="2349500"/>
            <a:ext cx="4432300" cy="4368800"/>
            <a:chOff x="0" y="0"/>
            <a:chExt cx="4432300" cy="4368800"/>
          </a:xfrm>
        </p:grpSpPr>
        <p:sp>
          <p:nvSpPr>
            <p:cNvPr id="277" name="Shape 277"/>
            <p:cNvSpPr/>
            <p:nvPr/>
          </p:nvSpPr>
          <p:spPr>
            <a:xfrm>
              <a:off x="0" y="0"/>
              <a:ext cx="4432300" cy="4368800"/>
            </a:xfrm>
            <a:prstGeom prst="roundRect">
              <a:avLst>
                <a:gd name="adj" fmla="val 4360"/>
              </a:avLst>
            </a:prstGeom>
            <a:solidFill>
              <a:srgbClr val="00FDFF">
                <a:alpha val="27000"/>
              </a:srgbClr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5400" tIns="25400" rIns="25400" bIns="25400" numCol="1" anchor="b">
              <a:noAutofit/>
            </a:bodyPr>
            <a:lstStyle>
              <a:lvl1pPr algn="ctr">
                <a:tabLst>
                  <a:tab pos="914400" algn="l"/>
                </a:tabLst>
                <a:defRPr sz="3400">
                  <a:solidFill>
                    <a:srgbClr val="39362D"/>
                  </a:solidFill>
                  <a:latin typeface="Copperplate"/>
                  <a:ea typeface="Copperplate"/>
                  <a:cs typeface="Copperplate"/>
                  <a:sym typeface="Copperplate"/>
                </a:defRPr>
              </a:lvl1pPr>
            </a:lstStyle>
            <a:p>
              <a:pPr lvl="0" defTabSz="914400">
                <a:defRPr sz="1800">
                  <a:solidFill>
                    <a:srgbClr val="000000"/>
                  </a:solidFill>
                </a:defRPr>
              </a:pPr>
              <a:r>
                <a:rPr sz="3400">
                  <a:solidFill>
                    <a:srgbClr val="39362D"/>
                  </a:solidFill>
                </a:rPr>
                <a:t>Mesonen</a:t>
              </a:r>
            </a:p>
          </p:txBody>
        </p:sp>
        <p:grpSp>
          <p:nvGrpSpPr>
            <p:cNvPr id="302" name="Group 302"/>
            <p:cNvGrpSpPr/>
            <p:nvPr/>
          </p:nvGrpSpPr>
          <p:grpSpPr>
            <a:xfrm>
              <a:off x="300493" y="69850"/>
              <a:ext cx="3542365" cy="3346450"/>
              <a:chOff x="0" y="0"/>
              <a:chExt cx="3542364" cy="3346450"/>
            </a:xfrm>
          </p:grpSpPr>
          <p:grpSp>
            <p:nvGrpSpPr>
              <p:cNvPr id="282" name="Group 282"/>
              <p:cNvGrpSpPr/>
              <p:nvPr/>
            </p:nvGrpSpPr>
            <p:grpSpPr>
              <a:xfrm>
                <a:off x="271006" y="0"/>
                <a:ext cx="1622901" cy="831850"/>
                <a:chOff x="0" y="0"/>
                <a:chExt cx="1622899" cy="831850"/>
              </a:xfrm>
            </p:grpSpPr>
            <p:sp>
              <p:nvSpPr>
                <p:cNvPr id="278" name="Shape 278"/>
                <p:cNvSpPr/>
                <p:nvPr/>
              </p:nvSpPr>
              <p:spPr>
                <a:xfrm>
                  <a:off x="0" y="0"/>
                  <a:ext cx="506997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π </a:t>
                  </a:r>
                  <a:r>
                    <a:rPr baseline="31999" sz="2658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+</a:t>
                  </a:r>
                </a:p>
              </p:txBody>
            </p:sp>
            <p:sp>
              <p:nvSpPr>
                <p:cNvPr id="279" name="Shape 279"/>
                <p:cNvSpPr/>
                <p:nvPr/>
              </p:nvSpPr>
              <p:spPr>
                <a:xfrm>
                  <a:off x="584200" y="0"/>
                  <a:ext cx="506997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π </a:t>
                  </a:r>
                  <a:r>
                    <a:rPr baseline="31999" sz="2658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−</a:t>
                  </a:r>
                </a:p>
              </p:txBody>
            </p:sp>
            <p:sp>
              <p:nvSpPr>
                <p:cNvPr id="280" name="Shape 280"/>
                <p:cNvSpPr/>
                <p:nvPr/>
              </p:nvSpPr>
              <p:spPr>
                <a:xfrm>
                  <a:off x="1130300" y="0"/>
                  <a:ext cx="492600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π </a:t>
                  </a:r>
                  <a:r>
                    <a:rPr baseline="31999" sz="2658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0</a:t>
                  </a:r>
                </a:p>
              </p:txBody>
            </p:sp>
            <p:sp>
              <p:nvSpPr>
                <p:cNvPr id="281" name="Shape 281"/>
                <p:cNvSpPr/>
                <p:nvPr/>
              </p:nvSpPr>
              <p:spPr>
                <a:xfrm>
                  <a:off x="533737" y="527050"/>
                  <a:ext cx="591475" cy="3048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1500">
                      <a:solidFill>
                        <a:srgbClr val="942193"/>
                      </a:solidFill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1500">
                      <a:solidFill>
                        <a:srgbClr val="942193"/>
                      </a:solidFill>
                    </a:rPr>
                    <a:t>Pions</a:t>
                  </a:r>
                </a:p>
              </p:txBody>
            </p:sp>
          </p:grpSp>
          <p:grpSp>
            <p:nvGrpSpPr>
              <p:cNvPr id="287" name="Group 287"/>
              <p:cNvGrpSpPr/>
              <p:nvPr/>
            </p:nvGrpSpPr>
            <p:grpSpPr>
              <a:xfrm>
                <a:off x="1820406" y="660400"/>
                <a:ext cx="1721959" cy="831850"/>
                <a:chOff x="0" y="0"/>
                <a:chExt cx="1721957" cy="831850"/>
              </a:xfrm>
            </p:grpSpPr>
            <p:sp>
              <p:nvSpPr>
                <p:cNvPr id="283" name="Shape 283"/>
                <p:cNvSpPr/>
                <p:nvPr/>
              </p:nvSpPr>
              <p:spPr>
                <a:xfrm>
                  <a:off x="0" y="0"/>
                  <a:ext cx="479055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K</a:t>
                  </a:r>
                  <a:r>
                    <a:rPr baseline="31999" sz="2658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+</a:t>
                  </a:r>
                </a:p>
              </p:txBody>
            </p:sp>
            <p:sp>
              <p:nvSpPr>
                <p:cNvPr id="284" name="Shape 284"/>
                <p:cNvSpPr/>
                <p:nvPr/>
              </p:nvSpPr>
              <p:spPr>
                <a:xfrm>
                  <a:off x="660400" y="0"/>
                  <a:ext cx="479055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K</a:t>
                  </a:r>
                  <a:r>
                    <a:rPr baseline="31999" sz="2658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−</a:t>
                  </a:r>
                </a:p>
              </p:txBody>
            </p:sp>
            <p:sp>
              <p:nvSpPr>
                <p:cNvPr id="285" name="Shape 285"/>
                <p:cNvSpPr/>
                <p:nvPr/>
              </p:nvSpPr>
              <p:spPr>
                <a:xfrm>
                  <a:off x="1257300" y="0"/>
                  <a:ext cx="464658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K</a:t>
                  </a:r>
                  <a:r>
                    <a:rPr baseline="31999" sz="2658">
                      <a:solidFill>
                        <a:srgbClr val="008F00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0</a:t>
                  </a:r>
                </a:p>
              </p:txBody>
            </p:sp>
            <p:sp>
              <p:nvSpPr>
                <p:cNvPr id="286" name="Shape 286"/>
                <p:cNvSpPr/>
                <p:nvPr/>
              </p:nvSpPr>
              <p:spPr>
                <a:xfrm>
                  <a:off x="522303" y="527050"/>
                  <a:ext cx="665144" cy="3048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1500">
                      <a:solidFill>
                        <a:srgbClr val="942193"/>
                      </a:solidFill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1500">
                      <a:solidFill>
                        <a:srgbClr val="942193"/>
                      </a:solidFill>
                    </a:rPr>
                    <a:t>Kaons</a:t>
                  </a:r>
                </a:p>
              </p:txBody>
            </p:sp>
          </p:grpSp>
          <p:grpSp>
            <p:nvGrpSpPr>
              <p:cNvPr id="290" name="Group 290"/>
              <p:cNvGrpSpPr/>
              <p:nvPr/>
            </p:nvGrpSpPr>
            <p:grpSpPr>
              <a:xfrm>
                <a:off x="1205864" y="1473200"/>
                <a:ext cx="398835" cy="857250"/>
                <a:chOff x="0" y="0"/>
                <a:chExt cx="398834" cy="857250"/>
              </a:xfrm>
            </p:grpSpPr>
            <p:sp>
              <p:nvSpPr>
                <p:cNvPr id="288" name="Shape 288"/>
                <p:cNvSpPr/>
                <p:nvPr/>
              </p:nvSpPr>
              <p:spPr>
                <a:xfrm>
                  <a:off x="55742" y="0"/>
                  <a:ext cx="291613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>
                    <a:lnSpc>
                      <a:spcPts val="5300"/>
                    </a:lnSpc>
                    <a:defRPr sz="2870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2870">
                      <a:solidFill>
                        <a:srgbClr val="009051"/>
                      </a:solidFill>
                    </a:rPr>
                    <a:t>η</a:t>
                  </a:r>
                </a:p>
              </p:txBody>
            </p:sp>
            <p:sp>
              <p:nvSpPr>
                <p:cNvPr id="289" name="Shape 289"/>
                <p:cNvSpPr/>
                <p:nvPr/>
              </p:nvSpPr>
              <p:spPr>
                <a:xfrm>
                  <a:off x="0" y="552450"/>
                  <a:ext cx="398835" cy="3048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1500">
                      <a:solidFill>
                        <a:srgbClr val="942193"/>
                      </a:solidFill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1500">
                      <a:solidFill>
                        <a:srgbClr val="942193"/>
                      </a:solidFill>
                    </a:rPr>
                    <a:t>Eta</a:t>
                  </a:r>
                </a:p>
              </p:txBody>
            </p:sp>
          </p:grpSp>
          <p:grpSp>
            <p:nvGrpSpPr>
              <p:cNvPr id="293" name="Group 293"/>
              <p:cNvGrpSpPr/>
              <p:nvPr/>
            </p:nvGrpSpPr>
            <p:grpSpPr>
              <a:xfrm>
                <a:off x="0" y="952500"/>
                <a:ext cx="1032564" cy="869950"/>
                <a:chOff x="0" y="0"/>
                <a:chExt cx="1032563" cy="869950"/>
              </a:xfrm>
            </p:grpSpPr>
            <p:sp>
              <p:nvSpPr>
                <p:cNvPr id="291" name="Shape 291"/>
                <p:cNvSpPr/>
                <p:nvPr/>
              </p:nvSpPr>
              <p:spPr>
                <a:xfrm>
                  <a:off x="347206" y="0"/>
                  <a:ext cx="357285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>
                    <a:lnSpc>
                      <a:spcPts val="5300"/>
                    </a:lnSpc>
                    <a:defRPr sz="2870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2870">
                      <a:solidFill>
                        <a:srgbClr val="009051"/>
                      </a:solidFill>
                    </a:rPr>
                    <a:t>η'</a:t>
                  </a:r>
                </a:p>
              </p:txBody>
            </p:sp>
            <p:sp>
              <p:nvSpPr>
                <p:cNvPr id="292" name="Shape 292"/>
                <p:cNvSpPr/>
                <p:nvPr/>
              </p:nvSpPr>
              <p:spPr>
                <a:xfrm>
                  <a:off x="0" y="565150"/>
                  <a:ext cx="1032564" cy="3048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1500">
                      <a:solidFill>
                        <a:srgbClr val="942193"/>
                      </a:solidFill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1500">
                      <a:solidFill>
                        <a:srgbClr val="942193"/>
                      </a:solidFill>
                    </a:rPr>
                    <a:t>Eta-Prime</a:t>
                  </a:r>
                </a:p>
              </p:txBody>
            </p:sp>
          </p:grpSp>
          <p:grpSp>
            <p:nvGrpSpPr>
              <p:cNvPr id="298" name="Group 298"/>
              <p:cNvGrpSpPr/>
              <p:nvPr/>
            </p:nvGrpSpPr>
            <p:grpSpPr>
              <a:xfrm>
                <a:off x="42406" y="2501900"/>
                <a:ext cx="1854170" cy="844550"/>
                <a:chOff x="0" y="0"/>
                <a:chExt cx="1854169" cy="844550"/>
              </a:xfrm>
            </p:grpSpPr>
            <p:sp>
              <p:nvSpPr>
                <p:cNvPr id="294" name="Shape 294"/>
                <p:cNvSpPr/>
                <p:nvPr/>
              </p:nvSpPr>
              <p:spPr>
                <a:xfrm>
                  <a:off x="0" y="0"/>
                  <a:ext cx="509666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ρ </a:t>
                  </a:r>
                  <a:r>
                    <a:rPr baseline="31999" sz="2658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+</a:t>
                  </a:r>
                </a:p>
              </p:txBody>
            </p:sp>
            <p:sp>
              <p:nvSpPr>
                <p:cNvPr id="295" name="Shape 295"/>
                <p:cNvSpPr/>
                <p:nvPr/>
              </p:nvSpPr>
              <p:spPr>
                <a:xfrm>
                  <a:off x="660400" y="0"/>
                  <a:ext cx="509666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ρ </a:t>
                  </a:r>
                  <a:r>
                    <a:rPr baseline="31999" sz="2658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−</a:t>
                  </a:r>
                </a:p>
              </p:txBody>
            </p:sp>
            <p:sp>
              <p:nvSpPr>
                <p:cNvPr id="296" name="Shape 296"/>
                <p:cNvSpPr/>
                <p:nvPr/>
              </p:nvSpPr>
              <p:spPr>
                <a:xfrm>
                  <a:off x="1358900" y="0"/>
                  <a:ext cx="495270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/>
                <a:p>
                  <a:pPr lvl="0">
                    <a:lnSpc>
                      <a:spcPts val="5300"/>
                    </a:lnSpc>
                    <a:defRPr sz="1800"/>
                  </a:pPr>
                  <a:r>
                    <a:rPr sz="2870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ρ </a:t>
                  </a:r>
                  <a:r>
                    <a:rPr baseline="31999" sz="2658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rPr>
                    <a:t>o</a:t>
                  </a:r>
                </a:p>
              </p:txBody>
            </p:sp>
            <p:sp>
              <p:nvSpPr>
                <p:cNvPr id="297" name="Shape 297"/>
                <p:cNvSpPr/>
                <p:nvPr/>
              </p:nvSpPr>
              <p:spPr>
                <a:xfrm>
                  <a:off x="562610" y="539750"/>
                  <a:ext cx="457530" cy="3048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1500">
                      <a:solidFill>
                        <a:srgbClr val="942193"/>
                      </a:solidFill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1500">
                      <a:solidFill>
                        <a:srgbClr val="942193"/>
                      </a:solidFill>
                    </a:rPr>
                    <a:t>Rho</a:t>
                  </a:r>
                </a:p>
              </p:txBody>
            </p:sp>
          </p:grpSp>
          <p:grpSp>
            <p:nvGrpSpPr>
              <p:cNvPr id="301" name="Group 301"/>
              <p:cNvGrpSpPr/>
              <p:nvPr/>
            </p:nvGrpSpPr>
            <p:grpSpPr>
              <a:xfrm>
                <a:off x="2499679" y="1790700"/>
                <a:ext cx="376605" cy="946150"/>
                <a:chOff x="0" y="0"/>
                <a:chExt cx="376603" cy="946150"/>
              </a:xfrm>
            </p:grpSpPr>
            <p:sp>
              <p:nvSpPr>
                <p:cNvPr id="299" name="Shape 299"/>
                <p:cNvSpPr/>
                <p:nvPr/>
              </p:nvSpPr>
              <p:spPr>
                <a:xfrm>
                  <a:off x="19226" y="0"/>
                  <a:ext cx="332013" cy="5207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>
                    <a:lnSpc>
                      <a:spcPts val="5300"/>
                    </a:lnSpc>
                    <a:defRPr sz="2870">
                      <a:solidFill>
                        <a:srgbClr val="009051"/>
                      </a:solidFill>
                      <a:latin typeface="Times"/>
                      <a:ea typeface="Times"/>
                      <a:cs typeface="Times"/>
                      <a:sym typeface="Times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2870">
                      <a:solidFill>
                        <a:srgbClr val="009051"/>
                      </a:solidFill>
                    </a:rPr>
                    <a:t>φ</a:t>
                  </a:r>
                </a:p>
              </p:txBody>
            </p:sp>
            <p:sp>
              <p:nvSpPr>
                <p:cNvPr id="300" name="Shape 300"/>
                <p:cNvSpPr/>
                <p:nvPr/>
              </p:nvSpPr>
              <p:spPr>
                <a:xfrm>
                  <a:off x="0" y="641350"/>
                  <a:ext cx="376604" cy="3048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1500">
                      <a:solidFill>
                        <a:srgbClr val="942193"/>
                      </a:solidFill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sz="1800">
                      <a:solidFill>
                        <a:srgbClr val="000000"/>
                      </a:solidFill>
                    </a:defRPr>
                  </a:pPr>
                  <a:r>
                    <a:rPr sz="1500">
                      <a:solidFill>
                        <a:srgbClr val="942193"/>
                      </a:solidFill>
                    </a:rPr>
                    <a:t>Phi</a:t>
                  </a:r>
                </a:p>
              </p:txBody>
            </p:sp>
          </p:grpSp>
        </p:grpSp>
      </p:grpSp>
      <p:sp>
        <p:nvSpPr>
          <p:cNvPr id="304" name="Shape 304"/>
          <p:cNvSpPr/>
          <p:nvPr/>
        </p:nvSpPr>
        <p:spPr>
          <a:xfrm>
            <a:off x="277024" y="1612900"/>
            <a:ext cx="9804401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600"/>
              <a:t>Mit den neuen Beschleunigern und Detektoren wuchs die Zahl der bekannten ‘Elementarteilchen’ auf mehr als 200 an - der ‘Teilchenzoo’ </a:t>
            </a:r>
          </a:p>
        </p:txBody>
      </p:sp>
      <p:sp>
        <p:nvSpPr>
          <p:cNvPr id="305" name="Shape 305"/>
          <p:cNvSpPr/>
          <p:nvPr/>
        </p:nvSpPr>
        <p:spPr>
          <a:xfrm>
            <a:off x="277024" y="7054850"/>
            <a:ext cx="9804401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600"/>
              <a:t>Gab es eine Sub-Struktur dieser Teilchen ?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presetClass="entr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05" grpId="4"/>
      <p:bldP build="whole" bldLvl="1" animBg="1" rev="0" advAuto="0" spid="304" grpId="1"/>
      <p:bldP build="whole" bldLvl="1" animBg="1" rev="0" advAuto="0" spid="276" grpId="3"/>
      <p:bldP build="whole" bldLvl="1" animBg="1" rev="0" advAuto="0" spid="303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/>
          <p:nvPr/>
        </p:nvSpPr>
        <p:spPr>
          <a:xfrm>
            <a:off x="2463800" y="2609850"/>
            <a:ext cx="4424096" cy="952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>
              <a:lnSpc>
                <a:spcPct val="140000"/>
              </a:lnSpc>
              <a:defRPr sz="1800"/>
            </a:pPr>
            <a:r>
              <a:rPr sz="1500">
                <a:latin typeface="Verdana"/>
                <a:ea typeface="Verdana"/>
                <a:cs typeface="Verdana"/>
                <a:sym typeface="Verdana"/>
              </a:rPr>
              <a:t>3) Nur bestimmte Kombinationen möglich:</a:t>
            </a:r>
            <a:endParaRPr sz="1500">
              <a:latin typeface="Verdana"/>
              <a:ea typeface="Verdana"/>
              <a:cs typeface="Verdana"/>
              <a:sym typeface="Verdana"/>
            </a:endParaRPr>
          </a:p>
          <a:p>
            <a:pPr lvl="1" indent="266700">
              <a:lnSpc>
                <a:spcPct val="140000"/>
              </a:lnSpc>
              <a:defRPr sz="1800"/>
            </a:pPr>
            <a:r>
              <a:rPr sz="1500">
                <a:latin typeface="Verdana"/>
                <a:ea typeface="Verdana"/>
                <a:cs typeface="Verdana"/>
                <a:sym typeface="Verdana"/>
              </a:rPr>
              <a:t>Meson = quark+antiquark</a:t>
            </a:r>
            <a:endParaRPr sz="1500">
              <a:latin typeface="Verdana"/>
              <a:ea typeface="Verdana"/>
              <a:cs typeface="Verdana"/>
              <a:sym typeface="Verdana"/>
            </a:endParaRPr>
          </a:p>
          <a:p>
            <a:pPr lvl="1" indent="266700">
              <a:lnSpc>
                <a:spcPct val="140000"/>
              </a:lnSpc>
              <a:defRPr sz="1800"/>
            </a:pPr>
            <a:r>
              <a:rPr sz="1500">
                <a:latin typeface="Verdana"/>
                <a:ea typeface="Verdana"/>
                <a:cs typeface="Verdana"/>
                <a:sym typeface="Verdana"/>
              </a:rPr>
              <a:t>Baryon = quark(1) + quark(2) + quark(3)</a:t>
            </a:r>
          </a:p>
        </p:txBody>
      </p:sp>
      <p:sp>
        <p:nvSpPr>
          <p:cNvPr id="308" name="Shape 308"/>
          <p:cNvSpPr/>
          <p:nvPr/>
        </p:nvSpPr>
        <p:spPr>
          <a:xfrm>
            <a:off x="9104963" y="419100"/>
            <a:ext cx="67022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1963</a:t>
            </a:r>
          </a:p>
        </p:txBody>
      </p:sp>
      <p:pic>
        <p:nvPicPr>
          <p:cNvPr id="309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6400" y="4965700"/>
            <a:ext cx="4735513" cy="193040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22" name="Group 322"/>
          <p:cNvGrpSpPr/>
          <p:nvPr/>
        </p:nvGrpSpPr>
        <p:grpSpPr>
          <a:xfrm>
            <a:off x="340524" y="1054100"/>
            <a:ext cx="9184477" cy="3327400"/>
            <a:chOff x="0" y="0"/>
            <a:chExt cx="9184475" cy="3327400"/>
          </a:xfrm>
        </p:grpSpPr>
        <p:sp>
          <p:nvSpPr>
            <p:cNvPr id="310" name="Shape 310"/>
            <p:cNvSpPr/>
            <p:nvPr/>
          </p:nvSpPr>
          <p:spPr>
            <a:xfrm>
              <a:off x="0" y="0"/>
              <a:ext cx="62230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b="1"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/>
              </a:pPr>
              <a:r>
                <a:rPr b="1"/>
                <a:t>SU(3) - Ein Klassifizierungsschema mit ‘quarks’</a:t>
              </a:r>
            </a:p>
          </p:txBody>
        </p:sp>
        <p:sp>
          <p:nvSpPr>
            <p:cNvPr id="311" name="Shape 311"/>
            <p:cNvSpPr/>
            <p:nvPr/>
          </p:nvSpPr>
          <p:spPr>
            <a:xfrm>
              <a:off x="0" y="2800350"/>
              <a:ext cx="170180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sz="14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400"/>
                <a:t>Gell-Mann, 1963</a:t>
              </a:r>
            </a:p>
          </p:txBody>
        </p:sp>
        <p:sp>
          <p:nvSpPr>
            <p:cNvPr id="312" name="Shape 312"/>
            <p:cNvSpPr/>
            <p:nvPr/>
          </p:nvSpPr>
          <p:spPr>
            <a:xfrm>
              <a:off x="2123275" y="546100"/>
              <a:ext cx="4334781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5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500"/>
                <a:t>1) 3 Arten von “quarks” : up, down, strange</a:t>
              </a:r>
            </a:p>
          </p:txBody>
        </p:sp>
        <p:sp>
          <p:nvSpPr>
            <p:cNvPr id="313" name="Shape 313"/>
            <p:cNvSpPr/>
            <p:nvPr/>
          </p:nvSpPr>
          <p:spPr>
            <a:xfrm>
              <a:off x="2123275" y="1028700"/>
              <a:ext cx="4339804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5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500"/>
                <a:t>2) Mit elektrischer Ladung: +2/3, -1/3, -1/3</a:t>
              </a:r>
            </a:p>
          </p:txBody>
        </p:sp>
        <p:pic>
          <p:nvPicPr>
            <p:cNvPr id="314" name="gellmann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75" y="546100"/>
              <a:ext cx="1701801" cy="22247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15" name="Shape 315"/>
            <p:cNvSpPr/>
            <p:nvPr/>
          </p:nvSpPr>
          <p:spPr>
            <a:xfrm>
              <a:off x="0" y="3098800"/>
              <a:ext cx="1701800" cy="228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sz="10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000"/>
                <a:t>(G. Zweig, 1963, CERN)</a:t>
              </a:r>
            </a:p>
          </p:txBody>
        </p:sp>
        <p:sp>
          <p:nvSpPr>
            <p:cNvPr id="316" name="Shape 316"/>
            <p:cNvSpPr/>
            <p:nvPr/>
          </p:nvSpPr>
          <p:spPr>
            <a:xfrm>
              <a:off x="7165175" y="406399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u</a:t>
              </a:r>
            </a:p>
          </p:txBody>
        </p:sp>
        <p:sp>
          <p:nvSpPr>
            <p:cNvPr id="317" name="Shape 317"/>
            <p:cNvSpPr/>
            <p:nvPr/>
          </p:nvSpPr>
          <p:spPr>
            <a:xfrm>
              <a:off x="7889075" y="406399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d</a:t>
              </a:r>
            </a:p>
          </p:txBody>
        </p:sp>
        <p:sp>
          <p:nvSpPr>
            <p:cNvPr id="318" name="Shape 318"/>
            <p:cNvSpPr/>
            <p:nvPr/>
          </p:nvSpPr>
          <p:spPr>
            <a:xfrm>
              <a:off x="8612975" y="406399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s</a:t>
              </a:r>
            </a:p>
          </p:txBody>
        </p:sp>
        <p:sp>
          <p:nvSpPr>
            <p:cNvPr id="319" name="Shape 319"/>
            <p:cNvSpPr/>
            <p:nvPr/>
          </p:nvSpPr>
          <p:spPr>
            <a:xfrm>
              <a:off x="7909582" y="1047750"/>
              <a:ext cx="525736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-1/3 e</a:t>
              </a:r>
            </a:p>
          </p:txBody>
        </p:sp>
        <p:sp>
          <p:nvSpPr>
            <p:cNvPr id="320" name="Shape 320"/>
            <p:cNvSpPr/>
            <p:nvPr/>
          </p:nvSpPr>
          <p:spPr>
            <a:xfrm>
              <a:off x="7160238" y="1047750"/>
              <a:ext cx="576624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+2/3 e</a:t>
              </a:r>
            </a:p>
          </p:txBody>
        </p:sp>
        <p:sp>
          <p:nvSpPr>
            <p:cNvPr id="321" name="Shape 321"/>
            <p:cNvSpPr/>
            <p:nvPr/>
          </p:nvSpPr>
          <p:spPr>
            <a:xfrm>
              <a:off x="8633482" y="1047750"/>
              <a:ext cx="525736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-1/3 e</a:t>
              </a:r>
            </a:p>
          </p:txBody>
        </p:sp>
      </p:grpSp>
      <p:pic>
        <p:nvPicPr>
          <p:cNvPr id="323" name="MESON-PICTURE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00900" y="3200400"/>
            <a:ext cx="2260600" cy="4064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09" grpId="2"/>
      <p:bldP build="whole" bldLvl="1" animBg="1" rev="0" advAuto="0" spid="307" grpId="1"/>
      <p:bldP build="whole" bldLvl="1" animBg="1" rev="0" advAuto="0" spid="323" grpId="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/>
          <p:nvPr/>
        </p:nvSpPr>
        <p:spPr>
          <a:xfrm>
            <a:off x="6515100" y="2857500"/>
            <a:ext cx="3213100" cy="3251200"/>
          </a:xfrm>
          <a:prstGeom prst="rect">
            <a:avLst/>
          </a:prstGeom>
          <a:solidFill>
            <a:srgbClr val="FF9300"/>
          </a:solidFill>
          <a:ln w="25400">
            <a:solidFill>
              <a:srgbClr val="FF2600"/>
            </a:solidFill>
            <a:miter lim="400000"/>
          </a:ln>
        </p:spPr>
        <p:txBody>
          <a:bodyPr lIns="25400" tIns="25400" rIns="25400" bIns="25400" anchor="ctr"/>
          <a:lstStyle/>
          <a:p>
            <a:pPr lvl="0"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grpSp>
        <p:nvGrpSpPr>
          <p:cNvPr id="328" name="Group 328"/>
          <p:cNvGrpSpPr/>
          <p:nvPr/>
        </p:nvGrpSpPr>
        <p:grpSpPr>
          <a:xfrm>
            <a:off x="7823200" y="3314700"/>
            <a:ext cx="571501" cy="882650"/>
            <a:chOff x="0" y="0"/>
            <a:chExt cx="571500" cy="882649"/>
          </a:xfrm>
        </p:grpSpPr>
        <p:sp>
          <p:nvSpPr>
            <p:cNvPr id="326" name="Shape 326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d</a:t>
              </a:r>
            </a:p>
          </p:txBody>
        </p:sp>
        <p:sp>
          <p:nvSpPr>
            <p:cNvPr id="327" name="Shape 327"/>
            <p:cNvSpPr/>
            <p:nvPr/>
          </p:nvSpPr>
          <p:spPr>
            <a:xfrm>
              <a:off x="20507" y="641350"/>
              <a:ext cx="525736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-1/3 e</a:t>
              </a:r>
            </a:p>
          </p:txBody>
        </p:sp>
      </p:grpSp>
      <p:grpSp>
        <p:nvGrpSpPr>
          <p:cNvPr id="331" name="Group 331"/>
          <p:cNvGrpSpPr/>
          <p:nvPr/>
        </p:nvGrpSpPr>
        <p:grpSpPr>
          <a:xfrm>
            <a:off x="2027063" y="2070100"/>
            <a:ext cx="576624" cy="882650"/>
            <a:chOff x="0" y="0"/>
            <a:chExt cx="576622" cy="882649"/>
          </a:xfrm>
        </p:grpSpPr>
        <p:sp>
          <p:nvSpPr>
            <p:cNvPr id="329" name="Shape 329"/>
            <p:cNvSpPr/>
            <p:nvPr/>
          </p:nvSpPr>
          <p:spPr>
            <a:xfrm>
              <a:off x="4936" y="-1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96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u</a:t>
              </a:r>
            </a:p>
          </p:txBody>
        </p:sp>
        <p:sp>
          <p:nvSpPr>
            <p:cNvPr id="330" name="Shape 330"/>
            <p:cNvSpPr/>
            <p:nvPr/>
          </p:nvSpPr>
          <p:spPr>
            <a:xfrm>
              <a:off x="0" y="641350"/>
              <a:ext cx="576623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+2/3 e</a:t>
              </a:r>
            </a:p>
          </p:txBody>
        </p:sp>
      </p:grpSp>
      <p:grpSp>
        <p:nvGrpSpPr>
          <p:cNvPr id="334" name="Group 334"/>
          <p:cNvGrpSpPr/>
          <p:nvPr/>
        </p:nvGrpSpPr>
        <p:grpSpPr>
          <a:xfrm>
            <a:off x="8547100" y="3314700"/>
            <a:ext cx="571501" cy="882650"/>
            <a:chOff x="0" y="0"/>
            <a:chExt cx="571500" cy="882649"/>
          </a:xfrm>
        </p:grpSpPr>
        <p:sp>
          <p:nvSpPr>
            <p:cNvPr id="332" name="Shape 332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11993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s</a:t>
              </a:r>
            </a:p>
          </p:txBody>
        </p:sp>
        <p:sp>
          <p:nvSpPr>
            <p:cNvPr id="333" name="Shape 333"/>
            <p:cNvSpPr/>
            <p:nvPr/>
          </p:nvSpPr>
          <p:spPr>
            <a:xfrm>
              <a:off x="20507" y="641350"/>
              <a:ext cx="525736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-1/3 e</a:t>
              </a:r>
            </a:p>
          </p:txBody>
        </p:sp>
      </p:grpSp>
      <p:grpSp>
        <p:nvGrpSpPr>
          <p:cNvPr id="338" name="Group 338"/>
          <p:cNvGrpSpPr/>
          <p:nvPr/>
        </p:nvGrpSpPr>
        <p:grpSpPr>
          <a:xfrm>
            <a:off x="7099300" y="4902200"/>
            <a:ext cx="571501" cy="882650"/>
            <a:chOff x="0" y="0"/>
            <a:chExt cx="571500" cy="882649"/>
          </a:xfrm>
        </p:grpSpPr>
        <p:sp>
          <p:nvSpPr>
            <p:cNvPr id="335" name="Shape 335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B00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0096FF"/>
                  </a:solidFill>
                </a:rPr>
                <a:t>u</a:t>
              </a:r>
            </a:p>
          </p:txBody>
        </p:sp>
        <p:sp>
          <p:nvSpPr>
            <p:cNvPr id="336" name="Shape 336"/>
            <p:cNvSpPr/>
            <p:nvPr/>
          </p:nvSpPr>
          <p:spPr>
            <a:xfrm>
              <a:off x="20507" y="641350"/>
              <a:ext cx="525736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-2/3 e</a:t>
              </a:r>
            </a:p>
          </p:txBody>
        </p:sp>
        <p:sp>
          <p:nvSpPr>
            <p:cNvPr id="337" name="Shape 337"/>
            <p:cNvSpPr/>
            <p:nvPr/>
          </p:nvSpPr>
          <p:spPr>
            <a:xfrm>
              <a:off x="203200" y="139700"/>
              <a:ext cx="152400" cy="127"/>
            </a:xfrm>
            <a:prstGeom prst="line">
              <a:avLst/>
            </a:prstGeom>
            <a:noFill/>
            <a:ln w="381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grpSp>
        <p:nvGrpSpPr>
          <p:cNvPr id="342" name="Group 342"/>
          <p:cNvGrpSpPr/>
          <p:nvPr/>
        </p:nvGrpSpPr>
        <p:grpSpPr>
          <a:xfrm>
            <a:off x="7818263" y="4902200"/>
            <a:ext cx="576624" cy="882650"/>
            <a:chOff x="0" y="0"/>
            <a:chExt cx="576622" cy="882649"/>
          </a:xfrm>
        </p:grpSpPr>
        <p:sp>
          <p:nvSpPr>
            <p:cNvPr id="339" name="Shape 339"/>
            <p:cNvSpPr/>
            <p:nvPr/>
          </p:nvSpPr>
          <p:spPr>
            <a:xfrm>
              <a:off x="4936" y="-1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C79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0433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0433FF"/>
                  </a:solidFill>
                </a:rPr>
                <a:t>d</a:t>
              </a:r>
            </a:p>
          </p:txBody>
        </p:sp>
        <p:sp>
          <p:nvSpPr>
            <p:cNvPr id="340" name="Shape 340"/>
            <p:cNvSpPr/>
            <p:nvPr/>
          </p:nvSpPr>
          <p:spPr>
            <a:xfrm>
              <a:off x="0" y="641350"/>
              <a:ext cx="576623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+1/3 e</a:t>
              </a:r>
            </a:p>
          </p:txBody>
        </p:sp>
        <p:sp>
          <p:nvSpPr>
            <p:cNvPr id="341" name="Shape 341"/>
            <p:cNvSpPr/>
            <p:nvPr/>
          </p:nvSpPr>
          <p:spPr>
            <a:xfrm>
              <a:off x="220836" y="127000"/>
              <a:ext cx="152401" cy="127"/>
            </a:xfrm>
            <a:prstGeom prst="line">
              <a:avLst/>
            </a:prstGeom>
            <a:noFill/>
            <a:ln w="381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grpSp>
        <p:nvGrpSpPr>
          <p:cNvPr id="346" name="Group 346"/>
          <p:cNvGrpSpPr/>
          <p:nvPr/>
        </p:nvGrpSpPr>
        <p:grpSpPr>
          <a:xfrm>
            <a:off x="2712863" y="5854700"/>
            <a:ext cx="576624" cy="882650"/>
            <a:chOff x="0" y="0"/>
            <a:chExt cx="576622" cy="882649"/>
          </a:xfrm>
        </p:grpSpPr>
        <p:sp>
          <p:nvSpPr>
            <p:cNvPr id="343" name="Shape 343"/>
            <p:cNvSpPr/>
            <p:nvPr/>
          </p:nvSpPr>
          <p:spPr>
            <a:xfrm>
              <a:off x="4936" y="-1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C79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011993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011993"/>
                  </a:solidFill>
                </a:rPr>
                <a:t>s</a:t>
              </a:r>
            </a:p>
          </p:txBody>
        </p:sp>
        <p:sp>
          <p:nvSpPr>
            <p:cNvPr id="344" name="Shape 344"/>
            <p:cNvSpPr/>
            <p:nvPr/>
          </p:nvSpPr>
          <p:spPr>
            <a:xfrm>
              <a:off x="0" y="641350"/>
              <a:ext cx="576623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+1/3 e</a:t>
              </a:r>
            </a:p>
          </p:txBody>
        </p:sp>
        <p:sp>
          <p:nvSpPr>
            <p:cNvPr id="345" name="Shape 345"/>
            <p:cNvSpPr/>
            <p:nvPr/>
          </p:nvSpPr>
          <p:spPr>
            <a:xfrm>
              <a:off x="208136" y="165100"/>
              <a:ext cx="152401" cy="127"/>
            </a:xfrm>
            <a:prstGeom prst="line">
              <a:avLst/>
            </a:prstGeom>
            <a:noFill/>
            <a:ln w="381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347" name="Shape 347"/>
          <p:cNvSpPr/>
          <p:nvPr/>
        </p:nvSpPr>
        <p:spPr>
          <a:xfrm>
            <a:off x="277024" y="1130300"/>
            <a:ext cx="63246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Einige der bekannteren Mesonen (quark+antiquark):</a:t>
            </a:r>
          </a:p>
        </p:txBody>
      </p:sp>
      <p:grpSp>
        <p:nvGrpSpPr>
          <p:cNvPr id="350" name="Group 350"/>
          <p:cNvGrpSpPr/>
          <p:nvPr/>
        </p:nvGrpSpPr>
        <p:grpSpPr>
          <a:xfrm>
            <a:off x="7094363" y="3314700"/>
            <a:ext cx="576624" cy="882650"/>
            <a:chOff x="0" y="0"/>
            <a:chExt cx="576622" cy="882649"/>
          </a:xfrm>
        </p:grpSpPr>
        <p:sp>
          <p:nvSpPr>
            <p:cNvPr id="348" name="Shape 348"/>
            <p:cNvSpPr/>
            <p:nvPr/>
          </p:nvSpPr>
          <p:spPr>
            <a:xfrm>
              <a:off x="4936" y="-1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96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u</a:t>
              </a:r>
            </a:p>
          </p:txBody>
        </p:sp>
        <p:sp>
          <p:nvSpPr>
            <p:cNvPr id="349" name="Shape 349"/>
            <p:cNvSpPr/>
            <p:nvPr/>
          </p:nvSpPr>
          <p:spPr>
            <a:xfrm>
              <a:off x="0" y="641350"/>
              <a:ext cx="576623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+2/3 e</a:t>
              </a:r>
            </a:p>
          </p:txBody>
        </p:sp>
      </p:grpSp>
      <p:grpSp>
        <p:nvGrpSpPr>
          <p:cNvPr id="354" name="Group 354"/>
          <p:cNvGrpSpPr/>
          <p:nvPr/>
        </p:nvGrpSpPr>
        <p:grpSpPr>
          <a:xfrm>
            <a:off x="2717800" y="2070100"/>
            <a:ext cx="571501" cy="882650"/>
            <a:chOff x="0" y="0"/>
            <a:chExt cx="571500" cy="882649"/>
          </a:xfrm>
        </p:grpSpPr>
        <p:sp>
          <p:nvSpPr>
            <p:cNvPr id="351" name="Shape 351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B00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0096FF"/>
                  </a:solidFill>
                </a:rPr>
                <a:t>u</a:t>
              </a:r>
            </a:p>
          </p:txBody>
        </p:sp>
        <p:sp>
          <p:nvSpPr>
            <p:cNvPr id="352" name="Shape 352"/>
            <p:cNvSpPr/>
            <p:nvPr/>
          </p:nvSpPr>
          <p:spPr>
            <a:xfrm>
              <a:off x="20507" y="641350"/>
              <a:ext cx="525736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-2/3 e</a:t>
              </a:r>
            </a:p>
          </p:txBody>
        </p:sp>
        <p:sp>
          <p:nvSpPr>
            <p:cNvPr id="353" name="Shape 353"/>
            <p:cNvSpPr/>
            <p:nvPr/>
          </p:nvSpPr>
          <p:spPr>
            <a:xfrm>
              <a:off x="203200" y="139700"/>
              <a:ext cx="152400" cy="127"/>
            </a:xfrm>
            <a:prstGeom prst="line">
              <a:avLst/>
            </a:prstGeom>
            <a:noFill/>
            <a:ln w="381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grpSp>
        <p:nvGrpSpPr>
          <p:cNvPr id="357" name="Group 357"/>
          <p:cNvGrpSpPr/>
          <p:nvPr/>
        </p:nvGrpSpPr>
        <p:grpSpPr>
          <a:xfrm>
            <a:off x="2027063" y="3225800"/>
            <a:ext cx="576624" cy="882650"/>
            <a:chOff x="0" y="0"/>
            <a:chExt cx="576622" cy="882649"/>
          </a:xfrm>
        </p:grpSpPr>
        <p:sp>
          <p:nvSpPr>
            <p:cNvPr id="355" name="Shape 355"/>
            <p:cNvSpPr/>
            <p:nvPr/>
          </p:nvSpPr>
          <p:spPr>
            <a:xfrm>
              <a:off x="4936" y="-1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96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u</a:t>
              </a:r>
            </a:p>
          </p:txBody>
        </p:sp>
        <p:sp>
          <p:nvSpPr>
            <p:cNvPr id="356" name="Shape 356"/>
            <p:cNvSpPr/>
            <p:nvPr/>
          </p:nvSpPr>
          <p:spPr>
            <a:xfrm>
              <a:off x="0" y="641350"/>
              <a:ext cx="576623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+2/3 e</a:t>
              </a:r>
            </a:p>
          </p:txBody>
        </p:sp>
      </p:grpSp>
      <p:grpSp>
        <p:nvGrpSpPr>
          <p:cNvPr id="361" name="Group 361"/>
          <p:cNvGrpSpPr/>
          <p:nvPr/>
        </p:nvGrpSpPr>
        <p:grpSpPr>
          <a:xfrm>
            <a:off x="2712863" y="3225800"/>
            <a:ext cx="576624" cy="882650"/>
            <a:chOff x="0" y="0"/>
            <a:chExt cx="576622" cy="882649"/>
          </a:xfrm>
        </p:grpSpPr>
        <p:sp>
          <p:nvSpPr>
            <p:cNvPr id="358" name="Shape 358"/>
            <p:cNvSpPr/>
            <p:nvPr/>
          </p:nvSpPr>
          <p:spPr>
            <a:xfrm>
              <a:off x="4936" y="-1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C79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0433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0433FF"/>
                  </a:solidFill>
                </a:rPr>
                <a:t>d</a:t>
              </a:r>
            </a:p>
          </p:txBody>
        </p:sp>
        <p:sp>
          <p:nvSpPr>
            <p:cNvPr id="359" name="Shape 359"/>
            <p:cNvSpPr/>
            <p:nvPr/>
          </p:nvSpPr>
          <p:spPr>
            <a:xfrm>
              <a:off x="0" y="641350"/>
              <a:ext cx="576623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+1/3 e</a:t>
              </a:r>
            </a:p>
          </p:txBody>
        </p:sp>
        <p:sp>
          <p:nvSpPr>
            <p:cNvPr id="360" name="Shape 360"/>
            <p:cNvSpPr/>
            <p:nvPr/>
          </p:nvSpPr>
          <p:spPr>
            <a:xfrm>
              <a:off x="220836" y="127000"/>
              <a:ext cx="152401" cy="127"/>
            </a:xfrm>
            <a:prstGeom prst="line">
              <a:avLst/>
            </a:prstGeom>
            <a:noFill/>
            <a:ln w="381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grpSp>
        <p:nvGrpSpPr>
          <p:cNvPr id="364" name="Group 364"/>
          <p:cNvGrpSpPr/>
          <p:nvPr/>
        </p:nvGrpSpPr>
        <p:grpSpPr>
          <a:xfrm>
            <a:off x="2027063" y="5854700"/>
            <a:ext cx="576624" cy="882650"/>
            <a:chOff x="0" y="0"/>
            <a:chExt cx="576622" cy="882649"/>
          </a:xfrm>
        </p:grpSpPr>
        <p:sp>
          <p:nvSpPr>
            <p:cNvPr id="362" name="Shape 362"/>
            <p:cNvSpPr/>
            <p:nvPr/>
          </p:nvSpPr>
          <p:spPr>
            <a:xfrm>
              <a:off x="4936" y="-1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096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u</a:t>
              </a:r>
            </a:p>
          </p:txBody>
        </p:sp>
        <p:sp>
          <p:nvSpPr>
            <p:cNvPr id="363" name="Shape 363"/>
            <p:cNvSpPr/>
            <p:nvPr/>
          </p:nvSpPr>
          <p:spPr>
            <a:xfrm>
              <a:off x="0" y="641350"/>
              <a:ext cx="576623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+2/3 e</a:t>
              </a:r>
            </a:p>
          </p:txBody>
        </p:sp>
      </p:grpSp>
      <p:sp>
        <p:nvSpPr>
          <p:cNvPr id="365" name="Shape 365"/>
          <p:cNvSpPr/>
          <p:nvPr/>
        </p:nvSpPr>
        <p:spPr>
          <a:xfrm>
            <a:off x="4122942" y="1917700"/>
            <a:ext cx="62666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 sz="4800">
                <a:latin typeface="Times"/>
                <a:ea typeface="Times"/>
                <a:cs typeface="Times"/>
                <a:sym typeface="Times"/>
              </a:rPr>
              <a:t>π</a:t>
            </a:r>
            <a:r>
              <a:rPr b="1" baseline="31999" sz="4800">
                <a:latin typeface="Times"/>
                <a:ea typeface="Times"/>
                <a:cs typeface="Times"/>
                <a:sym typeface="Times"/>
              </a:rPr>
              <a:t>o</a:t>
            </a:r>
          </a:p>
        </p:txBody>
      </p:sp>
      <p:sp>
        <p:nvSpPr>
          <p:cNvPr id="366" name="Shape 366"/>
          <p:cNvSpPr/>
          <p:nvPr/>
        </p:nvSpPr>
        <p:spPr>
          <a:xfrm>
            <a:off x="4108753" y="3086100"/>
            <a:ext cx="65504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 sz="4800">
                <a:latin typeface="Times"/>
                <a:ea typeface="Times"/>
                <a:cs typeface="Times"/>
                <a:sym typeface="Times"/>
              </a:rPr>
              <a:t>π</a:t>
            </a:r>
            <a:r>
              <a:rPr b="1" baseline="31999" sz="4800">
                <a:latin typeface="Times"/>
                <a:ea typeface="Times"/>
                <a:cs typeface="Times"/>
                <a:sym typeface="Times"/>
              </a:rPr>
              <a:t>+</a:t>
            </a:r>
          </a:p>
        </p:txBody>
      </p:sp>
      <p:sp>
        <p:nvSpPr>
          <p:cNvPr id="367" name="Shape 367"/>
          <p:cNvSpPr/>
          <p:nvPr/>
        </p:nvSpPr>
        <p:spPr>
          <a:xfrm>
            <a:off x="4077053" y="5702300"/>
            <a:ext cx="794644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 sz="4800">
                <a:latin typeface="Times"/>
                <a:ea typeface="Times"/>
                <a:cs typeface="Times"/>
                <a:sym typeface="Times"/>
              </a:rPr>
              <a:t>K</a:t>
            </a:r>
            <a:r>
              <a:rPr b="1" baseline="31999" sz="4800">
                <a:latin typeface="Times"/>
                <a:ea typeface="Times"/>
                <a:cs typeface="Times"/>
                <a:sym typeface="Times"/>
              </a:rPr>
              <a:t>+</a:t>
            </a:r>
          </a:p>
        </p:txBody>
      </p:sp>
      <p:grpSp>
        <p:nvGrpSpPr>
          <p:cNvPr id="371" name="Group 371"/>
          <p:cNvGrpSpPr/>
          <p:nvPr/>
        </p:nvGrpSpPr>
        <p:grpSpPr>
          <a:xfrm>
            <a:off x="8542163" y="4902200"/>
            <a:ext cx="576624" cy="882650"/>
            <a:chOff x="0" y="0"/>
            <a:chExt cx="576622" cy="882649"/>
          </a:xfrm>
        </p:grpSpPr>
        <p:sp>
          <p:nvSpPr>
            <p:cNvPr id="368" name="Shape 368"/>
            <p:cNvSpPr/>
            <p:nvPr/>
          </p:nvSpPr>
          <p:spPr>
            <a:xfrm>
              <a:off x="4936" y="-1"/>
              <a:ext cx="571501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C79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011993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011993"/>
                  </a:solidFill>
                </a:rPr>
                <a:t>s</a:t>
              </a:r>
            </a:p>
          </p:txBody>
        </p:sp>
        <p:sp>
          <p:nvSpPr>
            <p:cNvPr id="369" name="Shape 369"/>
            <p:cNvSpPr/>
            <p:nvPr/>
          </p:nvSpPr>
          <p:spPr>
            <a:xfrm>
              <a:off x="0" y="641350"/>
              <a:ext cx="576623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+1/3 e</a:t>
              </a:r>
            </a:p>
          </p:txBody>
        </p:sp>
        <p:sp>
          <p:nvSpPr>
            <p:cNvPr id="370" name="Shape 370"/>
            <p:cNvSpPr/>
            <p:nvPr/>
          </p:nvSpPr>
          <p:spPr>
            <a:xfrm>
              <a:off x="208136" y="165100"/>
              <a:ext cx="152401" cy="127"/>
            </a:xfrm>
            <a:prstGeom prst="line">
              <a:avLst/>
            </a:prstGeom>
            <a:noFill/>
            <a:ln w="381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grpSp>
        <p:nvGrpSpPr>
          <p:cNvPr id="374" name="Group 374"/>
          <p:cNvGrpSpPr/>
          <p:nvPr/>
        </p:nvGrpSpPr>
        <p:grpSpPr>
          <a:xfrm>
            <a:off x="2032000" y="4356100"/>
            <a:ext cx="571501" cy="882650"/>
            <a:chOff x="0" y="0"/>
            <a:chExt cx="571500" cy="882649"/>
          </a:xfrm>
        </p:grpSpPr>
        <p:sp>
          <p:nvSpPr>
            <p:cNvPr id="372" name="Shape 372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d</a:t>
              </a:r>
            </a:p>
          </p:txBody>
        </p:sp>
        <p:sp>
          <p:nvSpPr>
            <p:cNvPr id="373" name="Shape 373"/>
            <p:cNvSpPr/>
            <p:nvPr/>
          </p:nvSpPr>
          <p:spPr>
            <a:xfrm>
              <a:off x="20507" y="641350"/>
              <a:ext cx="525736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-1/3 e</a:t>
              </a:r>
            </a:p>
          </p:txBody>
        </p:sp>
      </p:grpSp>
      <p:grpSp>
        <p:nvGrpSpPr>
          <p:cNvPr id="378" name="Group 378"/>
          <p:cNvGrpSpPr/>
          <p:nvPr/>
        </p:nvGrpSpPr>
        <p:grpSpPr>
          <a:xfrm>
            <a:off x="2717800" y="4356100"/>
            <a:ext cx="571501" cy="882650"/>
            <a:chOff x="0" y="0"/>
            <a:chExt cx="571500" cy="882649"/>
          </a:xfrm>
        </p:grpSpPr>
        <p:sp>
          <p:nvSpPr>
            <p:cNvPr id="375" name="Shape 375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B00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0096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0096FF"/>
                  </a:solidFill>
                </a:rPr>
                <a:t>u</a:t>
              </a:r>
            </a:p>
          </p:txBody>
        </p:sp>
        <p:sp>
          <p:nvSpPr>
            <p:cNvPr id="376" name="Shape 376"/>
            <p:cNvSpPr/>
            <p:nvPr/>
          </p:nvSpPr>
          <p:spPr>
            <a:xfrm>
              <a:off x="20507" y="641350"/>
              <a:ext cx="525736" cy="241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100"/>
                <a:t>-2/3 e</a:t>
              </a:r>
            </a:p>
          </p:txBody>
        </p:sp>
        <p:sp>
          <p:nvSpPr>
            <p:cNvPr id="377" name="Shape 377"/>
            <p:cNvSpPr/>
            <p:nvPr/>
          </p:nvSpPr>
          <p:spPr>
            <a:xfrm>
              <a:off x="203200" y="139700"/>
              <a:ext cx="152400" cy="127"/>
            </a:xfrm>
            <a:prstGeom prst="line">
              <a:avLst/>
            </a:prstGeom>
            <a:noFill/>
            <a:ln w="38100" cap="flat">
              <a:solidFill>
                <a:srgbClr val="0433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379" name="Shape 379"/>
          <p:cNvSpPr/>
          <p:nvPr/>
        </p:nvSpPr>
        <p:spPr>
          <a:xfrm>
            <a:off x="4156874" y="4152900"/>
            <a:ext cx="55880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 sz="4800">
                <a:latin typeface="Times"/>
                <a:ea typeface="Times"/>
                <a:cs typeface="Times"/>
                <a:sym typeface="Times"/>
              </a:rPr>
              <a:t>π</a:t>
            </a:r>
            <a:r>
              <a:rPr b="1" baseline="31999" sz="4800">
                <a:latin typeface="Times"/>
                <a:ea typeface="Times"/>
                <a:cs typeface="Times"/>
                <a:sym typeface="Times"/>
              </a:rPr>
              <a:t>-</a:t>
            </a:r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" name="MESON-PICTURE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965200"/>
            <a:ext cx="1540034" cy="2768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82" name="meson_37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41500" y="965200"/>
            <a:ext cx="2768600" cy="2768600"/>
          </a:xfrm>
          <a:prstGeom prst="rect">
            <a:avLst/>
          </a:prstGeom>
          <a:ln w="12700">
            <a:miter lim="400000"/>
          </a:ln>
        </p:spPr>
      </p:pic>
      <p:sp>
        <p:nvSpPr>
          <p:cNvPr id="383" name="Shape 383"/>
          <p:cNvSpPr/>
          <p:nvPr/>
        </p:nvSpPr>
        <p:spPr>
          <a:xfrm>
            <a:off x="5938887" y="2057400"/>
            <a:ext cx="1973176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Pion, Eta-meson</a:t>
            </a:r>
          </a:p>
        </p:txBody>
      </p:sp>
      <p:grpSp>
        <p:nvGrpSpPr>
          <p:cNvPr id="386" name="Group 386"/>
          <p:cNvGrpSpPr/>
          <p:nvPr/>
        </p:nvGrpSpPr>
        <p:grpSpPr>
          <a:xfrm>
            <a:off x="254000" y="3797300"/>
            <a:ext cx="9130283" cy="3670300"/>
            <a:chOff x="0" y="0"/>
            <a:chExt cx="9130282" cy="3670300"/>
          </a:xfrm>
        </p:grpSpPr>
        <p:pic>
          <p:nvPicPr>
            <p:cNvPr id="384" name="Baryons_Spin1-2.jp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5613400" cy="36703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85" name="Shape 385"/>
            <p:cNvSpPr/>
            <p:nvPr/>
          </p:nvSpPr>
          <p:spPr>
            <a:xfrm>
              <a:off x="5990666" y="1257300"/>
              <a:ext cx="3139617" cy="914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Die leichtesten Baryonen: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Proton, Neutron;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Lambda, Sigma, Xi</a:t>
              </a:r>
            </a:p>
          </p:txBody>
        </p:sp>
      </p:grpSp>
      <p:sp>
        <p:nvSpPr>
          <p:cNvPr id="387" name="Shape 387"/>
          <p:cNvSpPr/>
          <p:nvPr/>
        </p:nvSpPr>
        <p:spPr>
          <a:xfrm>
            <a:off x="5230024" y="2844800"/>
            <a:ext cx="54991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Kaonen besitzen ein ‘strange’ Quark </a:t>
            </a:r>
          </a:p>
        </p:txBody>
      </p:sp>
      <p:sp>
        <p:nvSpPr>
          <p:cNvPr id="388" name="Shape 388"/>
          <p:cNvSpPr/>
          <p:nvPr/>
        </p:nvSpPr>
        <p:spPr>
          <a:xfrm flipV="1">
            <a:off x="4064000" y="3086100"/>
            <a:ext cx="1600200" cy="76200"/>
          </a:xfrm>
          <a:prstGeom prst="line">
            <a:avLst/>
          </a:prstGeom>
          <a:ln w="25400">
            <a:solidFill>
              <a:srgbClr val="39362D"/>
            </a:solidFill>
            <a:miter lim="400000"/>
            <a:headEnd type="triangle"/>
          </a:ln>
        </p:spPr>
        <p:txBody>
          <a:bodyPr lIns="0" tIns="0" rIns="0" bIns="0"/>
          <a:lstStyle/>
          <a:p>
            <a:pPr lvl="0"/>
          </a:p>
        </p:txBody>
      </p:sp>
      <p:sp>
        <p:nvSpPr>
          <p:cNvPr id="389" name="Shape 389"/>
          <p:cNvSpPr/>
          <p:nvPr/>
        </p:nvSpPr>
        <p:spPr>
          <a:xfrm flipV="1">
            <a:off x="4826000" y="2336800"/>
            <a:ext cx="965200" cy="12700"/>
          </a:xfrm>
          <a:prstGeom prst="line">
            <a:avLst/>
          </a:prstGeom>
          <a:ln w="25400">
            <a:solidFill>
              <a:srgbClr val="39362D"/>
            </a:solidFill>
            <a:miter lim="400000"/>
            <a:headEnd type="triangle"/>
          </a:ln>
        </p:spPr>
        <p:txBody>
          <a:bodyPr lIns="0" tIns="0" rIns="0" bIns="0"/>
          <a:lstStyle/>
          <a:p>
            <a:pPr lvl="0"/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8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8" name="Group 398"/>
          <p:cNvGrpSpPr/>
          <p:nvPr/>
        </p:nvGrpSpPr>
        <p:grpSpPr>
          <a:xfrm>
            <a:off x="200824" y="869950"/>
            <a:ext cx="9461501" cy="3625850"/>
            <a:chOff x="0" y="0"/>
            <a:chExt cx="9461500" cy="3625850"/>
          </a:xfrm>
        </p:grpSpPr>
        <p:sp>
          <p:nvSpPr>
            <p:cNvPr id="391" name="Shape 391"/>
            <p:cNvSpPr/>
            <p:nvPr/>
          </p:nvSpPr>
          <p:spPr>
            <a:xfrm>
              <a:off x="0" y="666750"/>
              <a:ext cx="37338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sz="15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500"/>
                <a:t>Elektronenstreuung an Protonen</a:t>
              </a:r>
            </a:p>
          </p:txBody>
        </p:sp>
        <p:pic>
          <p:nvPicPr>
            <p:cNvPr id="392" name="ep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81775" y="1073150"/>
              <a:ext cx="3810001" cy="1905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3" name="Shape 393"/>
            <p:cNvSpPr/>
            <p:nvPr/>
          </p:nvSpPr>
          <p:spPr>
            <a:xfrm>
              <a:off x="101600" y="0"/>
              <a:ext cx="4292600" cy="444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b="1" sz="24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2400"/>
                <a:t>Entdeckung der Quarks</a:t>
              </a:r>
            </a:p>
          </p:txBody>
        </p:sp>
        <p:grpSp>
          <p:nvGrpSpPr>
            <p:cNvPr id="396" name="Group 396"/>
            <p:cNvGrpSpPr/>
            <p:nvPr/>
          </p:nvGrpSpPr>
          <p:grpSpPr>
            <a:xfrm>
              <a:off x="5359400" y="200977"/>
              <a:ext cx="4102100" cy="3424873"/>
              <a:chOff x="0" y="0"/>
              <a:chExt cx="4102100" cy="3424872"/>
            </a:xfrm>
          </p:grpSpPr>
          <p:pic>
            <p:nvPicPr>
              <p:cNvPr id="394" name="lg-aerial.png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63828" y="0"/>
                <a:ext cx="3937001" cy="312007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95" name="Shape 395"/>
              <p:cNvSpPr/>
              <p:nvPr/>
            </p:nvSpPr>
            <p:spPr>
              <a:xfrm>
                <a:off x="0" y="3120072"/>
                <a:ext cx="4102100" cy="304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spAutoFit/>
              </a:bodyPr>
              <a:lstStyle>
                <a:lvl1pPr algn="ctr">
                  <a:defRPr sz="15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/>
                </a:pPr>
                <a:r>
                  <a:rPr sz="1500"/>
                  <a:t>Stanford Linear Accelerator Centre</a:t>
                </a:r>
              </a:p>
            </p:txBody>
          </p:sp>
        </p:grpSp>
        <p:sp>
          <p:nvSpPr>
            <p:cNvPr id="397" name="Shape 397"/>
            <p:cNvSpPr/>
            <p:nvPr/>
          </p:nvSpPr>
          <p:spPr>
            <a:xfrm>
              <a:off x="279400" y="3130550"/>
              <a:ext cx="4762500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5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500"/>
                <a:t>1956 Hofstadter: Messung des Protonenradius</a:t>
              </a:r>
            </a:p>
          </p:txBody>
        </p:sp>
      </p:grpSp>
      <p:sp>
        <p:nvSpPr>
          <p:cNvPr id="399" name="Shape 399"/>
          <p:cNvSpPr/>
          <p:nvPr/>
        </p:nvSpPr>
        <p:spPr>
          <a:xfrm>
            <a:off x="480224" y="4800600"/>
            <a:ext cx="9372601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b="1" sz="1500">
                <a:latin typeface="Verdana"/>
                <a:ea typeface="Verdana"/>
                <a:cs typeface="Verdana"/>
                <a:sym typeface="Verdana"/>
              </a:rPr>
              <a:t>1967 Friedmann, Kendall, Taylor (SLAC):  ~ Rutherford experiment mit Elektronen</a:t>
            </a:r>
            <a:endParaRPr b="1" sz="1500">
              <a:latin typeface="Verdana"/>
              <a:ea typeface="Verdana"/>
              <a:cs typeface="Verdana"/>
              <a:sym typeface="Verdana"/>
            </a:endParaRPr>
          </a:p>
          <a:p>
            <a:pPr lvl="7" indent="1879600">
              <a:defRPr sz="1800"/>
            </a:pPr>
            <a:r>
              <a:rPr b="1" sz="1500">
                <a:latin typeface="Verdana"/>
                <a:ea typeface="Verdana"/>
                <a:cs typeface="Verdana"/>
                <a:sym typeface="Verdana"/>
              </a:rPr>
              <a:t>--&gt; es gibt drei ‘harte’ (punktförmige) Streuzentren im Proton</a:t>
            </a:r>
          </a:p>
        </p:txBody>
      </p:sp>
      <p:pic>
        <p:nvPicPr>
          <p:cNvPr id="400" name="e-parton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0700" y="5600700"/>
            <a:ext cx="3810000" cy="1905000"/>
          </a:xfrm>
          <a:prstGeom prst="rect">
            <a:avLst/>
          </a:prstGeom>
          <a:ln w="12700">
            <a:miter lim="400000"/>
          </a:ln>
        </p:spPr>
      </p:pic>
      <p:sp>
        <p:nvSpPr>
          <p:cNvPr id="401" name="Shape 401"/>
          <p:cNvSpPr/>
          <p:nvPr/>
        </p:nvSpPr>
        <p:spPr>
          <a:xfrm>
            <a:off x="4941850" y="6172200"/>
            <a:ext cx="5016501" cy="76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5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500">
                <a:solidFill>
                  <a:srgbClr val="FF2600"/>
                </a:solidFill>
              </a:rPr>
              <a:t>Die gemessenen Querschnitte waren perfekt mit der Anwesenheit von 2 up- und 1 down-quark im Proton erklärbar.</a:t>
            </a:r>
          </a:p>
        </p:txBody>
      </p:sp>
      <p:sp>
        <p:nvSpPr>
          <p:cNvPr id="402" name="Shape 402"/>
          <p:cNvSpPr/>
          <p:nvPr/>
        </p:nvSpPr>
        <p:spPr>
          <a:xfrm>
            <a:off x="3260259" y="7048500"/>
            <a:ext cx="92963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20 GeV</a:t>
            </a:r>
          </a:p>
        </p:txBody>
      </p:sp>
      <p:sp>
        <p:nvSpPr>
          <p:cNvPr id="403" name="Shape 403"/>
          <p:cNvSpPr/>
          <p:nvPr/>
        </p:nvSpPr>
        <p:spPr>
          <a:xfrm>
            <a:off x="577081" y="3149600"/>
            <a:ext cx="1012788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0.2 GeV</a:t>
            </a:r>
          </a:p>
        </p:txBody>
      </p:sp>
      <p:sp>
        <p:nvSpPr>
          <p:cNvPr id="404" name="Shape 404"/>
          <p:cNvSpPr/>
          <p:nvPr/>
        </p:nvSpPr>
        <p:spPr>
          <a:xfrm>
            <a:off x="640196" y="7048500"/>
            <a:ext cx="1064358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10</a:t>
            </a:r>
            <a:r>
              <a:rPr baseline="31999">
                <a:latin typeface="Verdana"/>
                <a:ea typeface="Verdana"/>
                <a:cs typeface="Verdana"/>
                <a:sym typeface="Verdana"/>
              </a:rPr>
              <a:t>-15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 cm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00" grpId="2"/>
      <p:bldP build="whole" bldLvl="1" animBg="1" rev="0" advAuto="0" spid="399" grpId="1"/>
      <p:bldP build="whole" bldLvl="1" animBg="1" rev="0" advAuto="0" spid="401" grpId="3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406"/>
          <p:cNvSpPr/>
          <p:nvPr/>
        </p:nvSpPr>
        <p:spPr>
          <a:xfrm>
            <a:off x="467524" y="990600"/>
            <a:ext cx="948690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b="1" sz="2100">
                <a:latin typeface="Verdana"/>
                <a:ea typeface="Verdana"/>
                <a:cs typeface="Verdana"/>
                <a:sym typeface="Verdana"/>
              </a:rPr>
              <a:t>Was hält die Quarks im Proton zusammen? </a:t>
            </a:r>
            <a:endParaRPr b="1" sz="21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b="1" sz="2100">
                <a:latin typeface="Verdana"/>
                <a:ea typeface="Verdana"/>
                <a:cs typeface="Verdana"/>
                <a:sym typeface="Verdana"/>
              </a:rPr>
              <a:t>Konzept der ‘Farbladung’</a:t>
            </a:r>
          </a:p>
        </p:txBody>
      </p:sp>
      <p:sp>
        <p:nvSpPr>
          <p:cNvPr id="407" name="Shape 407"/>
          <p:cNvSpPr/>
          <p:nvPr/>
        </p:nvSpPr>
        <p:spPr>
          <a:xfrm>
            <a:off x="1508924" y="5308600"/>
            <a:ext cx="7137401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In diesem Baryon (Delta++) musste es drei identische Quarks (up) mit parallelem Spin in einem symmetrischen Zustand geben.</a:t>
            </a:r>
          </a:p>
        </p:txBody>
      </p:sp>
      <p:sp>
        <p:nvSpPr>
          <p:cNvPr id="408" name="Shape 408"/>
          <p:cNvSpPr/>
          <p:nvPr/>
        </p:nvSpPr>
        <p:spPr>
          <a:xfrm>
            <a:off x="848524" y="6210300"/>
            <a:ext cx="8445501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 i="1" sz="1500">
                <a:latin typeface="Verdana"/>
                <a:ea typeface="Verdana"/>
                <a:cs typeface="Verdana"/>
                <a:sym typeface="Verdana"/>
              </a:rPr>
              <a:t>Die drei Quarks müssen sich zumindest in einer Quantenzahl unterscheiden:</a:t>
            </a:r>
            <a:endParaRPr b="1" i="1" sz="15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 i="1" sz="1500">
                <a:latin typeface="Verdana"/>
                <a:ea typeface="Verdana"/>
                <a:cs typeface="Verdana"/>
                <a:sym typeface="Verdana"/>
              </a:rPr>
              <a:t> “</a:t>
            </a:r>
            <a:r>
              <a:rPr b="1" i="1" sz="15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co</a:t>
            </a:r>
            <a:r>
              <a:rPr b="1" i="1" sz="1500">
                <a:solidFill>
                  <a:srgbClr val="005493"/>
                </a:solidFill>
                <a:latin typeface="Verdana"/>
                <a:ea typeface="Verdana"/>
                <a:cs typeface="Verdana"/>
                <a:sym typeface="Verdana"/>
              </a:rPr>
              <a:t>lo</a:t>
            </a:r>
            <a:r>
              <a:rPr b="1" i="1" sz="1500">
                <a:solidFill>
                  <a:srgbClr val="008F00"/>
                </a:solidFill>
                <a:latin typeface="Verdana"/>
                <a:ea typeface="Verdana"/>
                <a:cs typeface="Verdana"/>
                <a:sym typeface="Verdana"/>
              </a:rPr>
              <a:t>ur</a:t>
            </a:r>
            <a:r>
              <a:rPr b="1" i="1" sz="1500">
                <a:latin typeface="Verdana"/>
                <a:ea typeface="Verdana"/>
                <a:cs typeface="Verdana"/>
                <a:sym typeface="Verdana"/>
              </a:rPr>
              <a:t>”</a:t>
            </a:r>
          </a:p>
        </p:txBody>
      </p:sp>
      <p:sp>
        <p:nvSpPr>
          <p:cNvPr id="409" name="Shape 409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1973</a:t>
            </a:r>
          </a:p>
        </p:txBody>
      </p:sp>
      <p:sp>
        <p:nvSpPr>
          <p:cNvPr id="410" name="Shape 410"/>
          <p:cNvSpPr/>
          <p:nvPr/>
        </p:nvSpPr>
        <p:spPr>
          <a:xfrm>
            <a:off x="3515524" y="7112000"/>
            <a:ext cx="33909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 (Bardeen, Fritzsch, Gell-Mann)</a:t>
            </a:r>
          </a:p>
        </p:txBody>
      </p:sp>
      <p:grpSp>
        <p:nvGrpSpPr>
          <p:cNvPr id="424" name="Group 424"/>
          <p:cNvGrpSpPr/>
          <p:nvPr/>
        </p:nvGrpSpPr>
        <p:grpSpPr>
          <a:xfrm>
            <a:off x="1559724" y="2184400"/>
            <a:ext cx="7620001" cy="2819401"/>
            <a:chOff x="0" y="0"/>
            <a:chExt cx="7620000" cy="2819400"/>
          </a:xfrm>
        </p:grpSpPr>
        <p:sp>
          <p:nvSpPr>
            <p:cNvPr id="411" name="Shape 411"/>
            <p:cNvSpPr/>
            <p:nvPr/>
          </p:nvSpPr>
          <p:spPr>
            <a:xfrm>
              <a:off x="688175" y="1187450"/>
              <a:ext cx="1208968" cy="850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>
                <a:lnSpc>
                  <a:spcPts val="7700"/>
                </a:lnSpc>
                <a:spcBef>
                  <a:spcPts val="500"/>
                </a:spcBef>
                <a:defRPr sz="1800"/>
              </a:pPr>
              <a:r>
                <a:rPr sz="5043">
                  <a:solidFill>
                    <a:srgbClr val="FF2600"/>
                  </a:solidFill>
                </a:rPr>
                <a:t>Δ</a:t>
              </a:r>
              <a:r>
                <a:rPr baseline="31999" sz="4850">
                  <a:solidFill>
                    <a:srgbClr val="FF2600"/>
                  </a:solidFill>
                </a:rPr>
                <a:t>++</a:t>
              </a:r>
              <a:r>
                <a:rPr sz="5043">
                  <a:solidFill>
                    <a:srgbClr val="FF2600"/>
                  </a:solidFill>
                </a:rPr>
                <a:t> </a:t>
              </a:r>
            </a:p>
          </p:txBody>
        </p:sp>
        <p:sp>
          <p:nvSpPr>
            <p:cNvPr id="412" name="Shape 412"/>
            <p:cNvSpPr/>
            <p:nvPr/>
          </p:nvSpPr>
          <p:spPr>
            <a:xfrm>
              <a:off x="0" y="0"/>
              <a:ext cx="7620000" cy="609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i="1" sz="17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i="0" sz="1800"/>
              </a:pPr>
              <a:r>
                <a:rPr i="1" sz="1700"/>
                <a:t>PROBLEM: ‘Fermionen’ (Spin 1/2 - Teilchen wie z.B. Quarks) können nicht im gleichen Quantenzustand koexistieren (Pauli Prinzip)</a:t>
              </a:r>
            </a:p>
          </p:txBody>
        </p:sp>
        <p:grpSp>
          <p:nvGrpSpPr>
            <p:cNvPr id="423" name="Group 423"/>
            <p:cNvGrpSpPr/>
            <p:nvPr/>
          </p:nvGrpSpPr>
          <p:grpSpPr>
            <a:xfrm>
              <a:off x="2504275" y="800100"/>
              <a:ext cx="2019301" cy="2019301"/>
              <a:chOff x="0" y="0"/>
              <a:chExt cx="2019300" cy="2019300"/>
            </a:xfrm>
          </p:grpSpPr>
          <p:sp>
            <p:nvSpPr>
              <p:cNvPr id="413" name="Shape 413"/>
              <p:cNvSpPr/>
              <p:nvPr/>
            </p:nvSpPr>
            <p:spPr>
              <a:xfrm>
                <a:off x="0" y="0"/>
                <a:ext cx="2019301" cy="2019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B00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lvl="0" algn="ctr" defTabSz="914400">
                  <a:tabLst>
                    <a:tab pos="914400" algn="l"/>
                  </a:tabLst>
                  <a:defRPr sz="3400">
                    <a:solidFill>
                      <a:srgbClr val="FFFB00"/>
                    </a:solidFill>
                    <a:latin typeface="Copperplate"/>
                    <a:ea typeface="Copperplate"/>
                    <a:cs typeface="Copperplate"/>
                    <a:sym typeface="Copperplate"/>
                  </a:defRPr>
                </a:pPr>
              </a:p>
            </p:txBody>
          </p:sp>
          <p:grpSp>
            <p:nvGrpSpPr>
              <p:cNvPr id="416" name="Group 416"/>
              <p:cNvGrpSpPr/>
              <p:nvPr/>
            </p:nvGrpSpPr>
            <p:grpSpPr>
              <a:xfrm>
                <a:off x="426863" y="127000"/>
                <a:ext cx="576624" cy="882650"/>
                <a:chOff x="0" y="0"/>
                <a:chExt cx="576622" cy="882649"/>
              </a:xfrm>
            </p:grpSpPr>
            <p:sp>
              <p:nvSpPr>
                <p:cNvPr id="414" name="Shape 414"/>
                <p:cNvSpPr/>
                <p:nvPr/>
              </p:nvSpPr>
              <p:spPr>
                <a:xfrm>
                  <a:off x="4936" y="-1"/>
                  <a:ext cx="571501" cy="5715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0096FF"/>
                </a:solidFill>
                <a:ln w="25400" cap="flat">
                  <a:noFill/>
                  <a:miter lim="400000"/>
                </a:ln>
                <a:effectLst>
                  <a:outerShdw sx="100000" sy="100000" kx="0" ky="0" algn="b" rotWithShape="0" blurRad="63500" dist="76200" dir="2700000">
                    <a:srgbClr val="212121">
                      <a:alpha val="86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 algn="ctr">
                    <a:defRPr b="1" sz="1800">
                      <a:solidFill>
                        <a:srgbClr val="FFFB00"/>
                      </a:solidFill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b="0">
                      <a:solidFill>
                        <a:srgbClr val="000000"/>
                      </a:solidFill>
                    </a:defRPr>
                  </a:pPr>
                  <a:r>
                    <a:rPr b="1">
                      <a:solidFill>
                        <a:srgbClr val="FFFB00"/>
                      </a:solidFill>
                    </a:rPr>
                    <a:t>u</a:t>
                  </a:r>
                </a:p>
              </p:txBody>
            </p:sp>
            <p:sp>
              <p:nvSpPr>
                <p:cNvPr id="415" name="Shape 415"/>
                <p:cNvSpPr/>
                <p:nvPr/>
              </p:nvSpPr>
              <p:spPr>
                <a:xfrm>
                  <a:off x="0" y="641350"/>
                  <a:ext cx="576623" cy="2413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1100"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sz="1800"/>
                  </a:pPr>
                  <a:r>
                    <a:rPr sz="1100"/>
                    <a:t>+2/3 e</a:t>
                  </a:r>
                </a:p>
              </p:txBody>
            </p:sp>
          </p:grpSp>
          <p:grpSp>
            <p:nvGrpSpPr>
              <p:cNvPr id="419" name="Group 419"/>
              <p:cNvGrpSpPr/>
              <p:nvPr/>
            </p:nvGrpSpPr>
            <p:grpSpPr>
              <a:xfrm>
                <a:off x="1226963" y="571500"/>
                <a:ext cx="576624" cy="882650"/>
                <a:chOff x="0" y="0"/>
                <a:chExt cx="576622" cy="882649"/>
              </a:xfrm>
            </p:grpSpPr>
            <p:sp>
              <p:nvSpPr>
                <p:cNvPr id="417" name="Shape 417"/>
                <p:cNvSpPr/>
                <p:nvPr/>
              </p:nvSpPr>
              <p:spPr>
                <a:xfrm>
                  <a:off x="4936" y="-1"/>
                  <a:ext cx="571501" cy="5715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0096FF"/>
                </a:solidFill>
                <a:ln w="25400" cap="flat">
                  <a:noFill/>
                  <a:miter lim="400000"/>
                </a:ln>
                <a:effectLst>
                  <a:outerShdw sx="100000" sy="100000" kx="0" ky="0" algn="b" rotWithShape="0" blurRad="63500" dist="76200" dir="2700000">
                    <a:srgbClr val="212121">
                      <a:alpha val="86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 algn="ctr">
                    <a:defRPr b="1" sz="1800">
                      <a:solidFill>
                        <a:srgbClr val="FFFB00"/>
                      </a:solidFill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b="0">
                      <a:solidFill>
                        <a:srgbClr val="000000"/>
                      </a:solidFill>
                    </a:defRPr>
                  </a:pPr>
                  <a:r>
                    <a:rPr b="1">
                      <a:solidFill>
                        <a:srgbClr val="FFFB00"/>
                      </a:solidFill>
                    </a:rPr>
                    <a:t>u</a:t>
                  </a:r>
                </a:p>
              </p:txBody>
            </p:sp>
            <p:sp>
              <p:nvSpPr>
                <p:cNvPr id="418" name="Shape 418"/>
                <p:cNvSpPr/>
                <p:nvPr/>
              </p:nvSpPr>
              <p:spPr>
                <a:xfrm>
                  <a:off x="0" y="641350"/>
                  <a:ext cx="576623" cy="2413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1100"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sz="1800"/>
                  </a:pPr>
                  <a:r>
                    <a:rPr sz="1100"/>
                    <a:t>+2/3 e</a:t>
                  </a:r>
                </a:p>
              </p:txBody>
            </p:sp>
          </p:grpSp>
          <p:grpSp>
            <p:nvGrpSpPr>
              <p:cNvPr id="422" name="Group 422"/>
              <p:cNvGrpSpPr/>
              <p:nvPr/>
            </p:nvGrpSpPr>
            <p:grpSpPr>
              <a:xfrm>
                <a:off x="528463" y="1041400"/>
                <a:ext cx="576624" cy="882650"/>
                <a:chOff x="0" y="0"/>
                <a:chExt cx="576622" cy="882649"/>
              </a:xfrm>
            </p:grpSpPr>
            <p:sp>
              <p:nvSpPr>
                <p:cNvPr id="420" name="Shape 420"/>
                <p:cNvSpPr/>
                <p:nvPr/>
              </p:nvSpPr>
              <p:spPr>
                <a:xfrm>
                  <a:off x="4936" y="-1"/>
                  <a:ext cx="571501" cy="57150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0096FF"/>
                </a:solidFill>
                <a:ln w="25400" cap="flat">
                  <a:noFill/>
                  <a:miter lim="400000"/>
                </a:ln>
                <a:effectLst>
                  <a:outerShdw sx="100000" sy="100000" kx="0" ky="0" algn="b" rotWithShape="0" blurRad="63500" dist="76200" dir="2700000">
                    <a:srgbClr val="212121">
                      <a:alpha val="86000"/>
                    </a:srgbClr>
                  </a:outerShdw>
                </a:effectLst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ctr">
                  <a:noAutofit/>
                </a:bodyPr>
                <a:lstStyle>
                  <a:lvl1pPr algn="ctr">
                    <a:defRPr b="1" sz="1800">
                      <a:solidFill>
                        <a:srgbClr val="FFFB00"/>
                      </a:solidFill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b="0">
                      <a:solidFill>
                        <a:srgbClr val="000000"/>
                      </a:solidFill>
                    </a:defRPr>
                  </a:pPr>
                  <a:r>
                    <a:rPr b="1">
                      <a:solidFill>
                        <a:srgbClr val="FFFB00"/>
                      </a:solidFill>
                    </a:rPr>
                    <a:t>u</a:t>
                  </a:r>
                </a:p>
              </p:txBody>
            </p:sp>
            <p:sp>
              <p:nvSpPr>
                <p:cNvPr id="421" name="Shape 421"/>
                <p:cNvSpPr/>
                <p:nvPr/>
              </p:nvSpPr>
              <p:spPr>
                <a:xfrm>
                  <a:off x="0" y="641350"/>
                  <a:ext cx="576623" cy="2413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1100"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>
                    <a:defRPr sz="1800"/>
                  </a:pPr>
                  <a:r>
                    <a:rPr sz="1100"/>
                    <a:t>+2/3 e</a:t>
                  </a:r>
                </a:p>
              </p:txBody>
            </p:sp>
          </p:grpSp>
        </p:grpSp>
      </p:grpSp>
      <p:sp>
        <p:nvSpPr>
          <p:cNvPr id="425" name="Shape 425"/>
          <p:cNvSpPr/>
          <p:nvPr/>
        </p:nvSpPr>
        <p:spPr>
          <a:xfrm>
            <a:off x="7794159" y="3771900"/>
            <a:ext cx="184403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‘Rosetta-Stone’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07" grpId="1"/>
      <p:bldP build="whole" bldLvl="1" animBg="1" rev="0" advAuto="0" spid="410" grpId="3"/>
      <p:bldP build="whole" bldLvl="1" animBg="1" rev="0" advAuto="0" spid="408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" name="Group 430"/>
          <p:cNvGrpSpPr/>
          <p:nvPr/>
        </p:nvGrpSpPr>
        <p:grpSpPr>
          <a:xfrm>
            <a:off x="569124" y="5683250"/>
            <a:ext cx="8166101" cy="1111250"/>
            <a:chOff x="0" y="0"/>
            <a:chExt cx="8166100" cy="1111250"/>
          </a:xfrm>
        </p:grpSpPr>
        <p:sp>
          <p:nvSpPr>
            <p:cNvPr id="427" name="Shape 427"/>
            <p:cNvSpPr/>
            <p:nvPr/>
          </p:nvSpPr>
          <p:spPr>
            <a:xfrm>
              <a:off x="38100" y="0"/>
              <a:ext cx="812800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b="1" i="1" sz="17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i="0" sz="1800"/>
              </a:pPr>
              <a:r>
                <a:rPr b="1" i="1" sz="1700"/>
                <a:t>Dogma der QCD: Nur farb-neutrale Zustände können existieren</a:t>
              </a:r>
            </a:p>
          </p:txBody>
        </p:sp>
        <p:sp>
          <p:nvSpPr>
            <p:cNvPr id="428" name="Shape 428"/>
            <p:cNvSpPr/>
            <p:nvPr/>
          </p:nvSpPr>
          <p:spPr>
            <a:xfrm>
              <a:off x="0" y="450850"/>
              <a:ext cx="81280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 MESONS = Quark-Antiquark (z.B. “rot” + “anti-rot” = weiss) </a:t>
              </a:r>
            </a:p>
          </p:txBody>
        </p:sp>
        <p:sp>
          <p:nvSpPr>
            <p:cNvPr id="429" name="Shape 429"/>
            <p:cNvSpPr/>
            <p:nvPr/>
          </p:nvSpPr>
          <p:spPr>
            <a:xfrm>
              <a:off x="0" y="755650"/>
              <a:ext cx="81280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 BARYONS = 3-Quark Zustände (rot+grün+blau = weiss)</a:t>
              </a:r>
            </a:p>
          </p:txBody>
        </p:sp>
      </p:grpSp>
      <p:grpSp>
        <p:nvGrpSpPr>
          <p:cNvPr id="433" name="Group 433"/>
          <p:cNvGrpSpPr/>
          <p:nvPr/>
        </p:nvGrpSpPr>
        <p:grpSpPr>
          <a:xfrm>
            <a:off x="7404100" y="2362200"/>
            <a:ext cx="1828800" cy="1168400"/>
            <a:chOff x="0" y="0"/>
            <a:chExt cx="1828800" cy="1168400"/>
          </a:xfrm>
        </p:grpSpPr>
        <p:sp>
          <p:nvSpPr>
            <p:cNvPr id="431" name="Shape 431"/>
            <p:cNvSpPr/>
            <p:nvPr/>
          </p:nvSpPr>
          <p:spPr>
            <a:xfrm>
              <a:off x="0" y="0"/>
              <a:ext cx="1828800" cy="1168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063" y="0"/>
                  </a:moveTo>
                  <a:cubicBezTo>
                    <a:pt x="5268" y="0"/>
                    <a:pt x="527" y="4828"/>
                    <a:pt x="527" y="10927"/>
                  </a:cubicBezTo>
                  <a:cubicBezTo>
                    <a:pt x="527" y="12960"/>
                    <a:pt x="1054" y="14993"/>
                    <a:pt x="2107" y="16518"/>
                  </a:cubicBezTo>
                  <a:lnTo>
                    <a:pt x="0" y="21600"/>
                  </a:lnTo>
                  <a:lnTo>
                    <a:pt x="4917" y="19567"/>
                  </a:lnTo>
                  <a:cubicBezTo>
                    <a:pt x="6673" y="20838"/>
                    <a:pt x="8780" y="21600"/>
                    <a:pt x="11063" y="21600"/>
                  </a:cubicBezTo>
                  <a:cubicBezTo>
                    <a:pt x="16859" y="21600"/>
                    <a:pt x="21600" y="16772"/>
                    <a:pt x="21600" y="10927"/>
                  </a:cubicBezTo>
                  <a:cubicBezTo>
                    <a:pt x="21600" y="4828"/>
                    <a:pt x="16859" y="0"/>
                    <a:pt x="1106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300"/>
                </a:gs>
                <a:gs pos="100000">
                  <a:srgbClr val="FFD479"/>
                </a:gs>
              </a:gsLst>
              <a:lin ang="5400000" scaled="0"/>
            </a:gra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lvl="0" algn="ctr" defTabSz="914400">
                <a:tabLst>
                  <a:tab pos="914400" algn="l"/>
                </a:tabLst>
                <a:defRPr sz="3400">
                  <a:solidFill>
                    <a:srgbClr val="39362D"/>
                  </a:solidFill>
                  <a:latin typeface="Copperplate"/>
                  <a:ea typeface="Copperplate"/>
                  <a:cs typeface="Copperplate"/>
                  <a:sym typeface="Copperplate"/>
                </a:defRPr>
              </a:pPr>
            </a:p>
          </p:txBody>
        </p:sp>
        <p:sp>
          <p:nvSpPr>
            <p:cNvPr id="432" name="Shape 432"/>
            <p:cNvSpPr/>
            <p:nvPr/>
          </p:nvSpPr>
          <p:spPr>
            <a:xfrm>
              <a:off x="105419" y="330200"/>
              <a:ext cx="1676711" cy="533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b="1" sz="1000">
                  <a:latin typeface="Verdana"/>
                  <a:ea typeface="Verdana"/>
                  <a:cs typeface="Verdana"/>
                  <a:sym typeface="Verdana"/>
                </a:rPr>
                <a:t>hat nichts mit den </a:t>
              </a:r>
              <a:endParaRPr b="1" sz="1000"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 b="1" sz="1000">
                  <a:latin typeface="Verdana"/>
                  <a:ea typeface="Verdana"/>
                  <a:cs typeface="Verdana"/>
                  <a:sym typeface="Verdana"/>
                </a:rPr>
                <a:t>Farben des Lichts zu</a:t>
              </a:r>
              <a:endParaRPr b="1" sz="1000"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 b="1" sz="1000">
                  <a:latin typeface="Verdana"/>
                  <a:ea typeface="Verdana"/>
                  <a:cs typeface="Verdana"/>
                  <a:sym typeface="Verdana"/>
                </a:rPr>
                <a:t>tun; nur eine Analogie</a:t>
              </a:r>
            </a:p>
          </p:txBody>
        </p:sp>
      </p:grpSp>
      <p:grpSp>
        <p:nvGrpSpPr>
          <p:cNvPr id="437" name="Group 437"/>
          <p:cNvGrpSpPr/>
          <p:nvPr/>
        </p:nvGrpSpPr>
        <p:grpSpPr>
          <a:xfrm>
            <a:off x="10324" y="1073150"/>
            <a:ext cx="9728725" cy="3350895"/>
            <a:chOff x="0" y="0"/>
            <a:chExt cx="9728723" cy="3350894"/>
          </a:xfrm>
        </p:grpSpPr>
        <p:sp>
          <p:nvSpPr>
            <p:cNvPr id="434" name="Shape 434"/>
            <p:cNvSpPr/>
            <p:nvPr/>
          </p:nvSpPr>
          <p:spPr>
            <a:xfrm>
              <a:off x="0" y="0"/>
              <a:ext cx="4432300" cy="520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b="1" sz="2900">
                  <a:latin typeface="Verdana"/>
                  <a:ea typeface="Verdana"/>
                  <a:cs typeface="Verdana"/>
                  <a:sym typeface="Verdana"/>
                </a:rPr>
                <a:t>Q</a:t>
              </a:r>
              <a:r>
                <a:rPr>
                  <a:latin typeface="Verdana"/>
                  <a:ea typeface="Verdana"/>
                  <a:cs typeface="Verdana"/>
                  <a:sym typeface="Verdana"/>
                </a:rPr>
                <a:t>uantum </a:t>
              </a:r>
              <a:r>
                <a:rPr b="1" sz="2700">
                  <a:latin typeface="Verdana"/>
                  <a:ea typeface="Verdana"/>
                  <a:cs typeface="Verdana"/>
                  <a:sym typeface="Verdana"/>
                </a:rPr>
                <a:t>C</a:t>
              </a:r>
              <a:r>
                <a:rPr>
                  <a:latin typeface="Verdana"/>
                  <a:ea typeface="Verdana"/>
                  <a:cs typeface="Verdana"/>
                  <a:sym typeface="Verdana"/>
                </a:rPr>
                <a:t>hromo </a:t>
              </a:r>
              <a:r>
                <a:rPr b="1" sz="2700">
                  <a:latin typeface="Verdana"/>
                  <a:ea typeface="Verdana"/>
                  <a:cs typeface="Verdana"/>
                  <a:sym typeface="Verdana"/>
                </a:rPr>
                <a:t>D</a:t>
              </a:r>
              <a:r>
                <a:rPr>
                  <a:latin typeface="Verdana"/>
                  <a:ea typeface="Verdana"/>
                  <a:cs typeface="Verdana"/>
                  <a:sym typeface="Verdana"/>
                </a:rPr>
                <a:t>ynamics</a:t>
              </a:r>
            </a:p>
          </p:txBody>
        </p:sp>
        <p:sp>
          <p:nvSpPr>
            <p:cNvPr id="435" name="Shape 435"/>
            <p:cNvSpPr/>
            <p:nvPr/>
          </p:nvSpPr>
          <p:spPr>
            <a:xfrm>
              <a:off x="406400" y="965200"/>
              <a:ext cx="8343900" cy="1765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1600">
                  <a:latin typeface="Verdana"/>
                  <a:ea typeface="Verdana"/>
                  <a:cs typeface="Verdana"/>
                  <a:sym typeface="Verdana"/>
                </a:rPr>
                <a:t>Theorie der starken ‘Farb’wechselwirkung in Analogie zur QED</a:t>
              </a:r>
              <a:endParaRPr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endParaRPr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 sz="1600">
                  <a:latin typeface="Verdana"/>
                  <a:ea typeface="Verdana"/>
                  <a:cs typeface="Verdana"/>
                  <a:sym typeface="Verdana"/>
                </a:rPr>
                <a:t>QCD: 3 verschiedene Ladungen (“colour”) [rot, grün, blau]*</a:t>
              </a:r>
              <a:endParaRPr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endParaRPr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 sz="1600">
                  <a:latin typeface="Verdana"/>
                  <a:ea typeface="Verdana"/>
                  <a:cs typeface="Verdana"/>
                  <a:sym typeface="Verdana"/>
                </a:rPr>
                <a:t>‘Starke Ladung’ zwischen Quarks wird von (8) Gluonen übertragen</a:t>
              </a:r>
              <a:endParaRPr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endParaRPr sz="1600">
                <a:latin typeface="Verdana"/>
                <a:ea typeface="Verdana"/>
                <a:cs typeface="Verdana"/>
                <a:sym typeface="Verdana"/>
              </a:endParaRPr>
            </a:p>
          </p:txBody>
        </p:sp>
        <p:pic>
          <p:nvPicPr>
            <p:cNvPr id="436" name="QCD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7595123" y="1521332"/>
              <a:ext cx="2133601" cy="1829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38" name="Shape 438"/>
          <p:cNvSpPr/>
          <p:nvPr/>
        </p:nvSpPr>
        <p:spPr>
          <a:xfrm>
            <a:off x="2639497" y="3695700"/>
            <a:ext cx="4470401" cy="154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 sz="1700">
                <a:latin typeface="Verdana"/>
                <a:ea typeface="Verdana"/>
                <a:cs typeface="Verdana"/>
                <a:sym typeface="Verdana"/>
              </a:rPr>
              <a:t>• Träger der starken Wechselwirkung </a:t>
            </a:r>
            <a:endParaRPr sz="1700"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700">
                <a:latin typeface="Verdana"/>
                <a:ea typeface="Verdana"/>
                <a:cs typeface="Verdana"/>
                <a:sym typeface="Verdana"/>
              </a:rPr>
              <a:t>• haben keine Masse</a:t>
            </a:r>
            <a:endParaRPr sz="1700"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700">
                <a:latin typeface="Verdana"/>
                <a:ea typeface="Verdana"/>
                <a:cs typeface="Verdana"/>
                <a:sym typeface="Verdana"/>
              </a:rPr>
              <a:t>• 3 x 3 - 1 = 8 linear unabhängige Kombinationen ( Gluonen )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3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hape 440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1973</a:t>
            </a:r>
          </a:p>
        </p:txBody>
      </p:sp>
      <p:pic>
        <p:nvPicPr>
          <p:cNvPr id="441" name="Gluon_Octet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 flipH="1" rot="16197090">
            <a:off x="919543" y="1550391"/>
            <a:ext cx="1935531" cy="3733886"/>
          </a:xfrm>
          <a:prstGeom prst="rect">
            <a:avLst/>
          </a:prstGeom>
          <a:ln w="12700">
            <a:miter lim="400000"/>
          </a:ln>
        </p:spPr>
      </p:pic>
      <p:sp>
        <p:nvSpPr>
          <p:cNvPr id="442" name="Shape 442"/>
          <p:cNvSpPr/>
          <p:nvPr/>
        </p:nvSpPr>
        <p:spPr>
          <a:xfrm>
            <a:off x="4501660" y="1646950"/>
            <a:ext cx="4314987" cy="63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Gluonen-Farbladung = Doppel-Index</a:t>
            </a:r>
          </a:p>
        </p:txBody>
      </p:sp>
      <p:pic>
        <p:nvPicPr>
          <p:cNvPr id="443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5326" y="6009167"/>
            <a:ext cx="7330922" cy="1278137"/>
          </a:xfrm>
          <a:prstGeom prst="rect">
            <a:avLst/>
          </a:prstGeom>
          <a:ln w="12700">
            <a:miter lim="400000"/>
          </a:ln>
        </p:spPr>
      </p:pic>
      <p:sp>
        <p:nvSpPr>
          <p:cNvPr id="444" name="Shape 444"/>
          <p:cNvSpPr/>
          <p:nvPr/>
        </p:nvSpPr>
        <p:spPr>
          <a:xfrm>
            <a:off x="-1429710" y="5418850"/>
            <a:ext cx="744310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 defTabSz="584200">
              <a:defRPr sz="25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500"/>
              <a:t>8 Gluonen mit ‘Farbladung’</a:t>
            </a:r>
          </a:p>
        </p:txBody>
      </p:sp>
      <p:sp>
        <p:nvSpPr>
          <p:cNvPr id="445" name="Shape 445"/>
          <p:cNvSpPr/>
          <p:nvPr/>
        </p:nvSpPr>
        <p:spPr>
          <a:xfrm>
            <a:off x="7664824" y="6278401"/>
            <a:ext cx="2536699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 defTabSz="584200">
              <a:defRPr sz="22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200"/>
              <a:t>1 “farbloses” Gluon</a:t>
            </a:r>
          </a:p>
        </p:txBody>
      </p:sp>
      <p:pic>
        <p:nvPicPr>
          <p:cNvPr id="446" name="pasted-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872723" y="6788150"/>
            <a:ext cx="1938868" cy="533400"/>
          </a:xfrm>
          <a:prstGeom prst="rect">
            <a:avLst/>
          </a:prstGeom>
          <a:ln w="12700">
            <a:miter lim="400000"/>
          </a:ln>
        </p:spPr>
      </p:pic>
      <p:sp>
        <p:nvSpPr>
          <p:cNvPr id="447" name="Shape 447"/>
          <p:cNvSpPr/>
          <p:nvPr/>
        </p:nvSpPr>
        <p:spPr>
          <a:xfrm>
            <a:off x="356698" y="923924"/>
            <a:ext cx="7590550" cy="50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584200">
              <a:defRPr sz="27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2700"/>
              <a:t>Gluonen verändern die “Farbladung” der Quarks</a:t>
            </a:r>
          </a:p>
        </p:txBody>
      </p:sp>
      <p:pic>
        <p:nvPicPr>
          <p:cNvPr id="448" name="pasted-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816842" y="2330450"/>
            <a:ext cx="5960424" cy="24049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64100" y="1917700"/>
            <a:ext cx="3315776" cy="1765300"/>
          </a:xfrm>
          <a:prstGeom prst="rect">
            <a:avLst/>
          </a:prstGeom>
          <a:ln w="12700">
            <a:miter lim="400000"/>
          </a:ln>
        </p:spPr>
      </p:pic>
      <p:sp>
        <p:nvSpPr>
          <p:cNvPr id="451" name="Shape 451"/>
          <p:cNvSpPr/>
          <p:nvPr/>
        </p:nvSpPr>
        <p:spPr>
          <a:xfrm>
            <a:off x="1775624" y="1047750"/>
            <a:ext cx="6400801" cy="419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2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200"/>
              <a:t>Selbstwechselwirkung der Gluonen</a:t>
            </a:r>
          </a:p>
        </p:txBody>
      </p:sp>
      <p:sp>
        <p:nvSpPr>
          <p:cNvPr id="452" name="Shape 452"/>
          <p:cNvSpPr/>
          <p:nvPr/>
        </p:nvSpPr>
        <p:spPr>
          <a:xfrm>
            <a:off x="1534597" y="4438650"/>
            <a:ext cx="6870701" cy="774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lnSpc>
                <a:spcPct val="150000"/>
              </a:lnSpc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Bei großen Abständen wächst das Potential an (wegen der Selbstwechselwirkung der Gluonen) </a:t>
            </a:r>
          </a:p>
        </p:txBody>
      </p:sp>
      <p:sp>
        <p:nvSpPr>
          <p:cNvPr id="453" name="Shape 453"/>
          <p:cNvSpPr/>
          <p:nvPr/>
        </p:nvSpPr>
        <p:spPr>
          <a:xfrm>
            <a:off x="1534597" y="5822950"/>
            <a:ext cx="7391401" cy="774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Bei kleinen Abständen (oder sehr hohen 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50000"/>
              </a:lnSpc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Energien) nimmt die Stärke der Wechselwirkung ab.</a:t>
            </a:r>
          </a:p>
        </p:txBody>
      </p:sp>
      <p:sp>
        <p:nvSpPr>
          <p:cNvPr id="454" name="Shape 454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1973</a:t>
            </a:r>
          </a:p>
        </p:txBody>
      </p:sp>
      <p:sp>
        <p:nvSpPr>
          <p:cNvPr id="455" name="Shape 455"/>
          <p:cNvSpPr/>
          <p:nvPr/>
        </p:nvSpPr>
        <p:spPr>
          <a:xfrm>
            <a:off x="315124" y="2533650"/>
            <a:ext cx="4203701" cy="533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b="1" i="1" sz="1500">
                <a:latin typeface="Verdana"/>
                <a:ea typeface="Verdana"/>
                <a:cs typeface="Verdana"/>
                <a:sym typeface="Verdana"/>
              </a:rPr>
              <a:t>GLUONEN sind selbst auch geladen </a:t>
            </a:r>
            <a:endParaRPr b="1" i="1" sz="15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b="1" i="1" sz="1500">
                <a:latin typeface="Verdana"/>
                <a:ea typeface="Verdana"/>
                <a:cs typeface="Verdana"/>
                <a:sym typeface="Verdana"/>
              </a:rPr>
              <a:t>GLUON-GLUON WECHSELWIRKUNG !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5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158" name="Shape 158"/>
          <p:cNvSpPr/>
          <p:nvPr/>
        </p:nvSpPr>
        <p:spPr>
          <a:xfrm>
            <a:off x="4040255" y="203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  <p:sp>
        <p:nvSpPr>
          <p:cNvPr id="159" name="Shape 159"/>
          <p:cNvSpPr/>
          <p:nvPr/>
        </p:nvSpPr>
        <p:spPr>
          <a:xfrm>
            <a:off x="6487324" y="673100"/>
            <a:ext cx="36703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8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2600"/>
                </a:solidFill>
              </a:rPr>
              <a:t>‘Starke’ Wechselwirkung</a:t>
            </a:r>
          </a:p>
        </p:txBody>
      </p:sp>
      <p:sp>
        <p:nvSpPr>
          <p:cNvPr id="160" name="Shape 160"/>
          <p:cNvSpPr/>
          <p:nvPr/>
        </p:nvSpPr>
        <p:spPr>
          <a:xfrm>
            <a:off x="264324" y="1079500"/>
            <a:ext cx="91059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8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2600"/>
                </a:solidFill>
              </a:rPr>
              <a:t>Was hält Protonen und Neutronen im Kern zusammen</a:t>
            </a:r>
          </a:p>
        </p:txBody>
      </p:sp>
      <p:pic>
        <p:nvPicPr>
          <p:cNvPr id="161" name="0_Yukawa Hideki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4192" y="1634331"/>
            <a:ext cx="1618408" cy="2286001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Shape 162"/>
          <p:cNvSpPr/>
          <p:nvPr/>
        </p:nvSpPr>
        <p:spPr>
          <a:xfrm>
            <a:off x="300440" y="3930650"/>
            <a:ext cx="1439070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400"/>
              <a:t>Yukawa (1934)</a:t>
            </a:r>
          </a:p>
        </p:txBody>
      </p:sp>
      <p:grpSp>
        <p:nvGrpSpPr>
          <p:cNvPr id="165" name="Group 165"/>
          <p:cNvGrpSpPr/>
          <p:nvPr/>
        </p:nvGrpSpPr>
        <p:grpSpPr>
          <a:xfrm>
            <a:off x="1889924" y="3073400"/>
            <a:ext cx="7620001" cy="4495800"/>
            <a:chOff x="0" y="0"/>
            <a:chExt cx="7620000" cy="4495800"/>
          </a:xfrm>
        </p:grpSpPr>
        <p:pic>
          <p:nvPicPr>
            <p:cNvPr id="163" name="pion2.jp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145375" y="1244600"/>
              <a:ext cx="4334934" cy="3251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4" name="Shape 164"/>
            <p:cNvSpPr/>
            <p:nvPr/>
          </p:nvSpPr>
          <p:spPr>
            <a:xfrm>
              <a:off x="0" y="0"/>
              <a:ext cx="7620000" cy="1193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algn="ctr">
                <a:lnSpc>
                  <a:spcPct val="150000"/>
                </a:lnSpc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Yukawa’s idea: 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lnSpc>
                  <a:spcPct val="150000"/>
                </a:lnSpc>
                <a:defRPr sz="1800"/>
              </a:pPr>
              <a:r>
                <a:rPr>
                  <a:solidFill>
                    <a:srgbClr val="941751"/>
                  </a:solidFill>
                  <a:latin typeface="Verdana"/>
                  <a:ea typeface="Verdana"/>
                  <a:cs typeface="Verdana"/>
                  <a:sym typeface="Verdana"/>
                </a:rPr>
                <a:t>ein Teilchen mit einer ‘mittelgrossen’ Masse vermittelt diese ‘starke’ Kraft (das ‘Pion’)</a:t>
              </a:r>
            </a:p>
          </p:txBody>
        </p:sp>
      </p:grpSp>
      <p:grpSp>
        <p:nvGrpSpPr>
          <p:cNvPr id="168" name="Group 168"/>
          <p:cNvGrpSpPr/>
          <p:nvPr/>
        </p:nvGrpSpPr>
        <p:grpSpPr>
          <a:xfrm>
            <a:off x="2016844" y="1765300"/>
            <a:ext cx="8305801" cy="1155700"/>
            <a:chOff x="0" y="0"/>
            <a:chExt cx="8305800" cy="1155700"/>
          </a:xfrm>
        </p:grpSpPr>
        <p:sp>
          <p:nvSpPr>
            <p:cNvPr id="166" name="Shape 166"/>
            <p:cNvSpPr/>
            <p:nvPr/>
          </p:nvSpPr>
          <p:spPr>
            <a:xfrm>
              <a:off x="7763" y="0"/>
              <a:ext cx="7346393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1) Die Kraft muss stärker als die elektromagnetische Kraft sein</a:t>
              </a:r>
            </a:p>
          </p:txBody>
        </p:sp>
        <p:sp>
          <p:nvSpPr>
            <p:cNvPr id="167" name="Shape 167"/>
            <p:cNvSpPr/>
            <p:nvPr/>
          </p:nvSpPr>
          <p:spPr>
            <a:xfrm>
              <a:off x="0" y="520700"/>
              <a:ext cx="8305800" cy="635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2) Kurze Reichweite (~ 1-2 fm), um die Grösse des Atomkerns zu 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     erklären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8" grpId="1"/>
      <p:bldP build="whole" bldLvl="1" animBg="1" rev="0" advAuto="0" spid="165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7" name="q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35100" y="2616200"/>
            <a:ext cx="8208097" cy="3175000"/>
          </a:xfrm>
          <a:prstGeom prst="rect">
            <a:avLst/>
          </a:prstGeom>
          <a:ln w="12700">
            <a:miter lim="400000"/>
          </a:ln>
        </p:spPr>
      </p:pic>
      <p:sp>
        <p:nvSpPr>
          <p:cNvPr id="458" name="Shape 458"/>
          <p:cNvSpPr/>
          <p:nvPr/>
        </p:nvSpPr>
        <p:spPr>
          <a:xfrm>
            <a:off x="5638800" y="6108700"/>
            <a:ext cx="3778282" cy="495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PETRA Storage Ring, 1979, DESY (Hamburg)</a:t>
            </a:r>
            <a:endParaRPr sz="1300"/>
          </a:p>
        </p:txBody>
      </p:sp>
      <p:sp>
        <p:nvSpPr>
          <p:cNvPr id="459" name="Shape 459"/>
          <p:cNvSpPr/>
          <p:nvPr/>
        </p:nvSpPr>
        <p:spPr>
          <a:xfrm>
            <a:off x="696124" y="1168400"/>
            <a:ext cx="34671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/>
            </a:pPr>
            <a:r>
              <a:rPr b="1"/>
              <a:t>Entdeckung der Gluonen</a:t>
            </a:r>
          </a:p>
        </p:txBody>
      </p:sp>
      <p:pic>
        <p:nvPicPr>
          <p:cNvPr id="460" name="Gluon_Entdeckung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9400" y="1701800"/>
            <a:ext cx="4153611" cy="4991100"/>
          </a:xfrm>
          <a:prstGeom prst="rect">
            <a:avLst/>
          </a:prstGeom>
          <a:ln w="12700">
            <a:miter lim="400000"/>
          </a:ln>
        </p:spPr>
      </p:pic>
      <p:sp>
        <p:nvSpPr>
          <p:cNvPr id="461" name="Shape 461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1979</a:t>
            </a:r>
          </a:p>
        </p:txBody>
      </p:sp>
      <p:sp>
        <p:nvSpPr>
          <p:cNvPr id="462" name="Shape 462"/>
          <p:cNvSpPr/>
          <p:nvPr/>
        </p:nvSpPr>
        <p:spPr>
          <a:xfrm>
            <a:off x="4163224" y="1168400"/>
            <a:ext cx="34671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/>
            </a:pPr>
            <a:r>
              <a:rPr b="1"/>
              <a:t>(DESY, 1979)</a:t>
            </a:r>
          </a:p>
        </p:txBody>
      </p:sp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hape 464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1972/3</a:t>
            </a:r>
          </a:p>
        </p:txBody>
      </p:sp>
      <p:pic>
        <p:nvPicPr>
          <p:cNvPr id="465" name="Standard_Model_1973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60600" y="1193800"/>
            <a:ext cx="5627290" cy="4800600"/>
          </a:xfrm>
          <a:prstGeom prst="rect">
            <a:avLst/>
          </a:prstGeom>
          <a:ln w="12700">
            <a:miter lim="400000"/>
          </a:ln>
        </p:spPr>
      </p:pic>
      <p:sp>
        <p:nvSpPr>
          <p:cNvPr id="466" name="Shape 466"/>
          <p:cNvSpPr/>
          <p:nvPr/>
        </p:nvSpPr>
        <p:spPr>
          <a:xfrm>
            <a:off x="340524" y="6654800"/>
            <a:ext cx="9474201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>
                <a:latin typeface="Verdana"/>
                <a:ea typeface="Verdana"/>
                <a:cs typeface="Verdana"/>
                <a:sym typeface="Verdana"/>
              </a:rPr>
              <a:t>Gab es zwischen Elektronen/Muonen und Quarks einen Zusammenhang?</a:t>
            </a:r>
            <a:endParaRPr b="1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>
                <a:latin typeface="Verdana"/>
                <a:ea typeface="Verdana"/>
                <a:cs typeface="Verdana"/>
                <a:sym typeface="Verdana"/>
              </a:rPr>
              <a:t>HINWEIS: 'elektroschwache' Wechselwirkung</a:t>
            </a:r>
          </a:p>
        </p:txBody>
      </p:sp>
      <p:sp>
        <p:nvSpPr>
          <p:cNvPr id="467" name="Shape 467"/>
          <p:cNvSpPr/>
          <p:nvPr/>
        </p:nvSpPr>
        <p:spPr>
          <a:xfrm>
            <a:off x="500254" y="2438400"/>
            <a:ext cx="1141042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LEPTONS</a:t>
            </a:r>
          </a:p>
        </p:txBody>
      </p:sp>
      <p:sp>
        <p:nvSpPr>
          <p:cNvPr id="468" name="Shape 468"/>
          <p:cNvSpPr/>
          <p:nvPr/>
        </p:nvSpPr>
        <p:spPr>
          <a:xfrm>
            <a:off x="538317" y="5080000"/>
            <a:ext cx="1064916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QUARKS</a:t>
            </a:r>
          </a:p>
        </p:txBody>
      </p:sp>
    </p:spTree>
  </p:cSld>
  <p:clrMapOvr>
    <a:masterClrMapping/>
  </p:clrMapOvr>
  <p:transition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471" name="Shape 471"/>
          <p:cNvSpPr/>
          <p:nvPr/>
        </p:nvSpPr>
        <p:spPr>
          <a:xfrm>
            <a:off x="4040255" y="203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  <p:sp>
        <p:nvSpPr>
          <p:cNvPr id="472" name="Shape 472"/>
          <p:cNvSpPr/>
          <p:nvPr/>
        </p:nvSpPr>
        <p:spPr>
          <a:xfrm>
            <a:off x="6910694" y="679450"/>
            <a:ext cx="3102962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7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700"/>
              <a:t>‘Schwache’ Wechselwirkung</a:t>
            </a:r>
          </a:p>
        </p:txBody>
      </p:sp>
      <p:grpSp>
        <p:nvGrpSpPr>
          <p:cNvPr id="477" name="Group 477"/>
          <p:cNvGrpSpPr/>
          <p:nvPr/>
        </p:nvGrpSpPr>
        <p:grpSpPr>
          <a:xfrm>
            <a:off x="-548476" y="2400300"/>
            <a:ext cx="10401301" cy="1797050"/>
            <a:chOff x="0" y="0"/>
            <a:chExt cx="10401300" cy="1797050"/>
          </a:xfrm>
        </p:grpSpPr>
        <p:sp>
          <p:nvSpPr>
            <p:cNvPr id="473" name="Shape 473"/>
            <p:cNvSpPr/>
            <p:nvPr/>
          </p:nvSpPr>
          <p:spPr>
            <a:xfrm>
              <a:off x="0" y="0"/>
              <a:ext cx="62484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b="1"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/>
              </a:pPr>
              <a:r>
                <a:rPr b="1"/>
                <a:t>Die “schwache Wechselwirkung”</a:t>
              </a:r>
            </a:p>
          </p:txBody>
        </p:sp>
        <p:sp>
          <p:nvSpPr>
            <p:cNvPr id="474" name="Shape 474"/>
            <p:cNvSpPr/>
            <p:nvPr/>
          </p:nvSpPr>
          <p:spPr>
            <a:xfrm>
              <a:off x="1003300" y="692150"/>
              <a:ext cx="6248400" cy="317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6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600"/>
                <a:t>1895: Wilhelm Röntgen entdeckt die ‘Röntgenstrahlung’</a:t>
              </a:r>
            </a:p>
          </p:txBody>
        </p:sp>
        <p:sp>
          <p:nvSpPr>
            <p:cNvPr id="475" name="Shape 475"/>
            <p:cNvSpPr/>
            <p:nvPr/>
          </p:nvSpPr>
          <p:spPr>
            <a:xfrm>
              <a:off x="1003300" y="1092200"/>
              <a:ext cx="6921500" cy="558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sz="1600">
                  <a:latin typeface="Verdana"/>
                  <a:ea typeface="Verdana"/>
                  <a:cs typeface="Verdana"/>
                  <a:sym typeface="Verdana"/>
                </a:rPr>
                <a:t>1896: Henri Becquerel entdeckt Strahlung von Uran-Kristallen</a:t>
              </a:r>
              <a:endParaRPr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 sz="1600">
                  <a:latin typeface="Verdana"/>
                  <a:ea typeface="Verdana"/>
                  <a:cs typeface="Verdana"/>
                  <a:sym typeface="Verdana"/>
                </a:rPr>
                <a:t>        </a:t>
              </a:r>
            </a:p>
          </p:txBody>
        </p:sp>
        <p:sp>
          <p:nvSpPr>
            <p:cNvPr id="476" name="Shape 476"/>
            <p:cNvSpPr/>
            <p:nvPr/>
          </p:nvSpPr>
          <p:spPr>
            <a:xfrm>
              <a:off x="1003300" y="1479550"/>
              <a:ext cx="9398000" cy="317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6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600"/>
                <a:t>1898: Marie and Pierre Curie : ionisierende Strahlung von  ‘Pechblende’ (U + Polonium)</a:t>
              </a:r>
            </a:p>
          </p:txBody>
        </p:sp>
      </p:grpSp>
      <p:sp>
        <p:nvSpPr>
          <p:cNvPr id="478" name="Shape 478"/>
          <p:cNvSpPr/>
          <p:nvPr/>
        </p:nvSpPr>
        <p:spPr>
          <a:xfrm>
            <a:off x="-256376" y="1333500"/>
            <a:ext cx="10350501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 sz="17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Zurück zum Anfang des 20. Jahrhunderts:</a:t>
            </a:r>
            <a:endParaRPr b="1" sz="1700">
              <a:solidFill>
                <a:srgbClr val="FF26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 sz="17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eine andere Wechselwirkung war entdeckt worden</a:t>
            </a:r>
          </a:p>
        </p:txBody>
      </p:sp>
      <p:sp>
        <p:nvSpPr>
          <p:cNvPr id="479" name="Shape 479"/>
          <p:cNvSpPr/>
          <p:nvPr/>
        </p:nvSpPr>
        <p:spPr>
          <a:xfrm>
            <a:off x="301631" y="127000"/>
            <a:ext cx="522288" cy="81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b="1" sz="4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4800">
                <a:solidFill>
                  <a:srgbClr val="FFFB00"/>
                </a:solidFill>
              </a:rPr>
              <a:t>3</a:t>
            </a:r>
          </a:p>
        </p:txBody>
      </p:sp>
      <p:grpSp>
        <p:nvGrpSpPr>
          <p:cNvPr id="482" name="Group 482"/>
          <p:cNvGrpSpPr/>
          <p:nvPr/>
        </p:nvGrpSpPr>
        <p:grpSpPr>
          <a:xfrm>
            <a:off x="1496224" y="4933950"/>
            <a:ext cx="6858001" cy="1257300"/>
            <a:chOff x="0" y="0"/>
            <a:chExt cx="6858000" cy="1257300"/>
          </a:xfrm>
        </p:grpSpPr>
        <p:sp>
          <p:nvSpPr>
            <p:cNvPr id="480" name="Shape 480"/>
            <p:cNvSpPr/>
            <p:nvPr/>
          </p:nvSpPr>
          <p:spPr>
            <a:xfrm>
              <a:off x="1937456" y="0"/>
              <a:ext cx="2792588" cy="495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b="1" sz="27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2700"/>
                <a:t>Radioaktivität</a:t>
              </a:r>
            </a:p>
          </p:txBody>
        </p:sp>
        <p:sp>
          <p:nvSpPr>
            <p:cNvPr id="481" name="Shape 481"/>
            <p:cNvSpPr/>
            <p:nvPr/>
          </p:nvSpPr>
          <p:spPr>
            <a:xfrm>
              <a:off x="0" y="939800"/>
              <a:ext cx="6858000" cy="317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sz="16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600"/>
                <a:t>Es dauerte ca. 35 Jahre, um diese Phänomene grob zu verstehen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82" grpId="2"/>
      <p:bldP build="whole" bldLvl="1" animBg="1" rev="0" advAuto="0" spid="47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485" name="Shape 485"/>
          <p:cNvSpPr/>
          <p:nvPr/>
        </p:nvSpPr>
        <p:spPr>
          <a:xfrm>
            <a:off x="88900" y="1244600"/>
            <a:ext cx="9652000" cy="60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1" indent="266700">
              <a:defRPr sz="1800"/>
            </a:pPr>
            <a:r>
              <a:rPr b="1" sz="1700">
                <a:solidFill>
                  <a:srgbClr val="005493"/>
                </a:solidFill>
                <a:latin typeface="Verdana"/>
                <a:ea typeface="Verdana"/>
                <a:cs typeface="Verdana"/>
                <a:sym typeface="Verdana"/>
              </a:rPr>
              <a:t>Beta-Zerfall von Atomkernen - warum wurden Elektronen mit einem kontinuierlichen Energiespektrum emittiert?</a:t>
            </a:r>
          </a:p>
        </p:txBody>
      </p:sp>
      <p:grpSp>
        <p:nvGrpSpPr>
          <p:cNvPr id="488" name="Group 488"/>
          <p:cNvGrpSpPr/>
          <p:nvPr/>
        </p:nvGrpSpPr>
        <p:grpSpPr>
          <a:xfrm>
            <a:off x="4521200" y="2063750"/>
            <a:ext cx="5327806" cy="3549650"/>
            <a:chOff x="0" y="0"/>
            <a:chExt cx="5327805" cy="3549650"/>
          </a:xfrm>
        </p:grpSpPr>
        <p:sp>
          <p:nvSpPr>
            <p:cNvPr id="486" name="Shape 486"/>
            <p:cNvSpPr/>
            <p:nvPr/>
          </p:nvSpPr>
          <p:spPr>
            <a:xfrm>
              <a:off x="38100" y="0"/>
              <a:ext cx="4529808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1" indent="266700">
                <a:defRPr sz="1800"/>
              </a:pPr>
              <a:r>
                <a:rPr b="1" sz="1700">
                  <a:solidFill>
                    <a:srgbClr val="FF2600"/>
                  </a:solidFill>
                  <a:latin typeface="Verdana"/>
                  <a:ea typeface="Verdana"/>
                  <a:cs typeface="Verdana"/>
                  <a:sym typeface="Verdana"/>
                </a:rPr>
                <a:t>Verletzung der Energieerhaltung ?</a:t>
              </a:r>
            </a:p>
          </p:txBody>
        </p:sp>
        <p:pic>
          <p:nvPicPr>
            <p:cNvPr id="487" name="NeutronDecaySpectrum.gi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819150"/>
              <a:ext cx="5327806" cy="2730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492" name="Group 492"/>
          <p:cNvGrpSpPr/>
          <p:nvPr/>
        </p:nvGrpSpPr>
        <p:grpSpPr>
          <a:xfrm>
            <a:off x="139700" y="6102350"/>
            <a:ext cx="9716257" cy="1447800"/>
            <a:chOff x="0" y="0"/>
            <a:chExt cx="9716256" cy="1447800"/>
          </a:xfrm>
        </p:grpSpPr>
        <p:sp>
          <p:nvSpPr>
            <p:cNvPr id="489" name="Shape 489"/>
            <p:cNvSpPr/>
            <p:nvPr/>
          </p:nvSpPr>
          <p:spPr>
            <a:xfrm>
              <a:off x="0" y="0"/>
              <a:ext cx="9716257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1" indent="266700">
                <a:defRPr sz="1800"/>
              </a:pPr>
              <a:r>
                <a:rPr sz="1700">
                  <a:latin typeface="Verdana"/>
                  <a:ea typeface="Verdana"/>
                  <a:cs typeface="Verdana"/>
                  <a:sym typeface="Verdana"/>
                </a:rPr>
                <a:t>1930 Wolfgang Pauli: an </a:t>
              </a:r>
              <a:r>
                <a:rPr b="1" sz="1700">
                  <a:latin typeface="Verdana"/>
                  <a:ea typeface="Verdana"/>
                  <a:cs typeface="Verdana"/>
                  <a:sym typeface="Verdana"/>
                </a:rPr>
                <a:t>extremely light neutral particle*</a:t>
              </a:r>
              <a:r>
                <a:rPr sz="1700">
                  <a:latin typeface="Verdana"/>
                  <a:ea typeface="Verdana"/>
                  <a:cs typeface="Verdana"/>
                  <a:sym typeface="Verdana"/>
                </a:rPr>
                <a:t> is emitted in beta decay</a:t>
              </a:r>
            </a:p>
          </p:txBody>
        </p:sp>
        <p:sp>
          <p:nvSpPr>
            <p:cNvPr id="490" name="Shape 490"/>
            <p:cNvSpPr/>
            <p:nvPr/>
          </p:nvSpPr>
          <p:spPr>
            <a:xfrm>
              <a:off x="1521624" y="469900"/>
              <a:ext cx="6819901" cy="266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200"/>
                <a:t>*‘neutron’, but in 1931 Fermi called it “‘neutrino” (little neutron)</a:t>
              </a:r>
            </a:p>
          </p:txBody>
        </p:sp>
        <p:sp>
          <p:nvSpPr>
            <p:cNvPr id="491" name="Shape 491"/>
            <p:cNvSpPr/>
            <p:nvPr/>
          </p:nvSpPr>
          <p:spPr>
            <a:xfrm>
              <a:off x="3794695" y="901700"/>
              <a:ext cx="2121360" cy="546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b="1">
                  <a:latin typeface="Verdana"/>
                  <a:ea typeface="Verdana"/>
                  <a:cs typeface="Verdana"/>
                  <a:sym typeface="Verdana"/>
                </a:rPr>
                <a:t>n --&gt; p + e  + </a:t>
              </a:r>
              <a:r>
                <a:rPr b="1" sz="3100">
                  <a:solidFill>
                    <a:srgbClr val="FF2F92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Times"/>
                  <a:ea typeface="Times"/>
                  <a:cs typeface="Times"/>
                  <a:sym typeface="Times"/>
                </a:rPr>
                <a:t>ν</a:t>
              </a:r>
            </a:p>
          </p:txBody>
        </p:sp>
      </p:grpSp>
      <p:grpSp>
        <p:nvGrpSpPr>
          <p:cNvPr id="496" name="Group 496"/>
          <p:cNvGrpSpPr/>
          <p:nvPr/>
        </p:nvGrpSpPr>
        <p:grpSpPr>
          <a:xfrm>
            <a:off x="331985" y="2070100"/>
            <a:ext cx="3936513" cy="3549650"/>
            <a:chOff x="0" y="0"/>
            <a:chExt cx="3936511" cy="3549650"/>
          </a:xfrm>
        </p:grpSpPr>
        <p:sp>
          <p:nvSpPr>
            <p:cNvPr id="493" name="Shape 493"/>
            <p:cNvSpPr/>
            <p:nvPr/>
          </p:nvSpPr>
          <p:spPr>
            <a:xfrm>
              <a:off x="0" y="0"/>
              <a:ext cx="2391979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b="1"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/>
              </a:pPr>
              <a:r>
                <a:rPr b="1"/>
                <a:t>Z --&gt; (Z+1) + e  ?</a:t>
              </a:r>
            </a:p>
          </p:txBody>
        </p:sp>
        <p:pic>
          <p:nvPicPr>
            <p:cNvPr id="494" name="hahn-meitner1.jp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0914" y="520700"/>
              <a:ext cx="3925598" cy="2641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95" name="Shape 495"/>
            <p:cNvSpPr/>
            <p:nvPr/>
          </p:nvSpPr>
          <p:spPr>
            <a:xfrm>
              <a:off x="366514" y="3270250"/>
              <a:ext cx="2779459" cy="279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1" indent="266700">
                <a:defRPr sz="1800"/>
              </a:pPr>
              <a:r>
                <a:rPr sz="1300">
                  <a:latin typeface="Verdana"/>
                  <a:ea typeface="Verdana"/>
                  <a:cs typeface="Verdana"/>
                  <a:sym typeface="Verdana"/>
                </a:rPr>
                <a:t>1911 Lise Meitner, Otto Hahn</a:t>
              </a:r>
            </a:p>
          </p:txBody>
        </p:sp>
      </p:grpSp>
      <p:sp>
        <p:nvSpPr>
          <p:cNvPr id="497" name="Shape 497"/>
          <p:cNvSpPr/>
          <p:nvPr/>
        </p:nvSpPr>
        <p:spPr>
          <a:xfrm>
            <a:off x="4040255" y="203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  <p:sp>
        <p:nvSpPr>
          <p:cNvPr id="498" name="Shape 498"/>
          <p:cNvSpPr/>
          <p:nvPr/>
        </p:nvSpPr>
        <p:spPr>
          <a:xfrm>
            <a:off x="6910694" y="679450"/>
            <a:ext cx="3102962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7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700"/>
              <a:t>‘Schwache’ Wechselwirkung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nodeType="clickEffect" presetClass="entr" presetSubtype="0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6" dur="10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96" grpId="1"/>
      <p:bldP build="whole" bldLvl="1" animBg="1" rev="0" advAuto="0" spid="492" grpId="3"/>
      <p:bldP build="whole" bldLvl="1" animBg="1" rev="0" advAuto="0" spid="488" grpId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hape 500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pic>
        <p:nvPicPr>
          <p:cNvPr id="501" name="fermi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1181100"/>
            <a:ext cx="1816100" cy="2834376"/>
          </a:xfrm>
          <a:prstGeom prst="rect">
            <a:avLst/>
          </a:prstGeom>
          <a:ln w="12700">
            <a:miter lim="400000"/>
          </a:ln>
        </p:spPr>
      </p:pic>
      <p:sp>
        <p:nvSpPr>
          <p:cNvPr id="502" name="Shape 502"/>
          <p:cNvSpPr/>
          <p:nvPr/>
        </p:nvSpPr>
        <p:spPr>
          <a:xfrm>
            <a:off x="468318" y="4114800"/>
            <a:ext cx="1433514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Enrico Fermi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(1934)</a:t>
            </a:r>
          </a:p>
        </p:txBody>
      </p:sp>
      <p:grpSp>
        <p:nvGrpSpPr>
          <p:cNvPr id="512" name="Group 512"/>
          <p:cNvGrpSpPr/>
          <p:nvPr/>
        </p:nvGrpSpPr>
        <p:grpSpPr>
          <a:xfrm>
            <a:off x="5017994" y="1371600"/>
            <a:ext cx="4029746" cy="2463800"/>
            <a:chOff x="0" y="0"/>
            <a:chExt cx="4029744" cy="2463800"/>
          </a:xfrm>
        </p:grpSpPr>
        <p:sp>
          <p:nvSpPr>
            <p:cNvPr id="503" name="Shape 503"/>
            <p:cNvSpPr/>
            <p:nvPr/>
          </p:nvSpPr>
          <p:spPr>
            <a:xfrm flipH="1">
              <a:off x="2017805" y="355600"/>
              <a:ext cx="1612901" cy="939801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04" name="Shape 504"/>
            <p:cNvSpPr/>
            <p:nvPr/>
          </p:nvSpPr>
          <p:spPr>
            <a:xfrm flipH="1" flipV="1">
              <a:off x="2030505" y="1320800"/>
              <a:ext cx="1765301" cy="965200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05" name="Shape 505"/>
            <p:cNvSpPr/>
            <p:nvPr/>
          </p:nvSpPr>
          <p:spPr>
            <a:xfrm>
              <a:off x="354105" y="368300"/>
              <a:ext cx="1638301" cy="927101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06" name="Shape 506"/>
            <p:cNvSpPr/>
            <p:nvPr/>
          </p:nvSpPr>
          <p:spPr>
            <a:xfrm flipV="1">
              <a:off x="417605" y="1320800"/>
              <a:ext cx="1562101" cy="850900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07" name="Shape 507"/>
            <p:cNvSpPr/>
            <p:nvPr/>
          </p:nvSpPr>
          <p:spPr>
            <a:xfrm>
              <a:off x="1916205" y="1206499"/>
              <a:ext cx="190501" cy="190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16796"/>
                  </a:moveTo>
                  <a:cubicBezTo>
                    <a:pt x="20639" y="12954"/>
                    <a:pt x="20639" y="6724"/>
                    <a:pt x="16796" y="2882"/>
                  </a:cubicBezTo>
                  <a:cubicBezTo>
                    <a:pt x="12954" y="-961"/>
                    <a:pt x="6724" y="-961"/>
                    <a:pt x="2882" y="2882"/>
                  </a:cubicBezTo>
                  <a:cubicBezTo>
                    <a:pt x="-961" y="6724"/>
                    <a:pt x="-961" y="12954"/>
                    <a:pt x="2882" y="16796"/>
                  </a:cubicBezTo>
                  <a:cubicBezTo>
                    <a:pt x="6724" y="20639"/>
                    <a:pt x="12954" y="20639"/>
                    <a:pt x="16796" y="16796"/>
                  </a:cubicBezTo>
                </a:path>
              </a:pathLst>
            </a:custGeom>
            <a:solidFill>
              <a:srgbClr val="941100"/>
            </a:solidFill>
            <a:ln w="254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36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pPr>
            </a:p>
          </p:txBody>
        </p:sp>
        <p:sp>
          <p:nvSpPr>
            <p:cNvPr id="508" name="Shape 508"/>
            <p:cNvSpPr/>
            <p:nvPr/>
          </p:nvSpPr>
          <p:spPr>
            <a:xfrm>
              <a:off x="3798416" y="0"/>
              <a:ext cx="231329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p</a:t>
              </a:r>
            </a:p>
          </p:txBody>
        </p:sp>
        <p:sp>
          <p:nvSpPr>
            <p:cNvPr id="509" name="Shape 509"/>
            <p:cNvSpPr/>
            <p:nvPr/>
          </p:nvSpPr>
          <p:spPr>
            <a:xfrm>
              <a:off x="0" y="0"/>
              <a:ext cx="23356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n</a:t>
              </a:r>
            </a:p>
          </p:txBody>
        </p:sp>
        <p:sp>
          <p:nvSpPr>
            <p:cNvPr id="510" name="Shape 510"/>
            <p:cNvSpPr/>
            <p:nvPr/>
          </p:nvSpPr>
          <p:spPr>
            <a:xfrm>
              <a:off x="130423" y="1981324"/>
              <a:ext cx="226715" cy="4061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2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 lvl="0">
                <a:defRPr sz="1800"/>
              </a:pPr>
              <a:r>
                <a:rPr sz="2400"/>
                <a:t>ν</a:t>
              </a:r>
            </a:p>
          </p:txBody>
        </p:sp>
        <p:sp>
          <p:nvSpPr>
            <p:cNvPr id="511" name="Shape 511"/>
            <p:cNvSpPr/>
            <p:nvPr/>
          </p:nvSpPr>
          <p:spPr>
            <a:xfrm>
              <a:off x="3801541" y="2108200"/>
              <a:ext cx="225079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e</a:t>
              </a:r>
            </a:p>
          </p:txBody>
        </p:sp>
      </p:grpSp>
      <p:sp>
        <p:nvSpPr>
          <p:cNvPr id="513" name="Shape 513"/>
          <p:cNvSpPr/>
          <p:nvPr/>
        </p:nvSpPr>
        <p:spPr>
          <a:xfrm>
            <a:off x="481316" y="4953000"/>
            <a:ext cx="82550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‘Phänomenologische’ Beschreibung der schwachen Wechselwirkung</a:t>
            </a:r>
          </a:p>
        </p:txBody>
      </p:sp>
      <p:sp>
        <p:nvSpPr>
          <p:cNvPr id="514" name="Shape 514"/>
          <p:cNvSpPr/>
          <p:nvPr/>
        </p:nvSpPr>
        <p:spPr>
          <a:xfrm>
            <a:off x="557516" y="5378450"/>
            <a:ext cx="7454901" cy="774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Wechselwirkung findet in einem Punkt statt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50000"/>
              </a:lnSpc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Stärke:  G</a:t>
            </a:r>
            <a:r>
              <a:rPr baseline="-5999">
                <a:latin typeface="Verdana"/>
                <a:ea typeface="Verdana"/>
                <a:cs typeface="Verdana"/>
                <a:sym typeface="Verdana"/>
              </a:rPr>
              <a:t>F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 ~ 10</a:t>
            </a:r>
            <a:r>
              <a:rPr baseline="31999">
                <a:latin typeface="Verdana"/>
                <a:ea typeface="Verdana"/>
                <a:cs typeface="Verdana"/>
                <a:sym typeface="Verdana"/>
              </a:rPr>
              <a:t>-5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 relativ zur elektromagnetischen WW</a:t>
            </a:r>
          </a:p>
        </p:txBody>
      </p:sp>
      <p:sp>
        <p:nvSpPr>
          <p:cNvPr id="515" name="Shape 515"/>
          <p:cNvSpPr/>
          <p:nvPr/>
        </p:nvSpPr>
        <p:spPr>
          <a:xfrm>
            <a:off x="532116" y="6273800"/>
            <a:ext cx="85852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Analogie zu zwei Teilchen’strömen’ (Proton-Neutron / Elektron-Neutrino)</a:t>
            </a:r>
          </a:p>
        </p:txBody>
      </p:sp>
      <p:sp>
        <p:nvSpPr>
          <p:cNvPr id="516" name="Shape 516"/>
          <p:cNvSpPr/>
          <p:nvPr/>
        </p:nvSpPr>
        <p:spPr>
          <a:xfrm>
            <a:off x="7173782" y="6908800"/>
            <a:ext cx="1814786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b="1"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/>
            </a:pPr>
            <a:r>
              <a:rPr b="1"/>
              <a:t>Ok bis ~1958</a:t>
            </a:r>
          </a:p>
        </p:txBody>
      </p:sp>
      <p:sp>
        <p:nvSpPr>
          <p:cNvPr id="517" name="Shape 517"/>
          <p:cNvSpPr/>
          <p:nvPr/>
        </p:nvSpPr>
        <p:spPr>
          <a:xfrm>
            <a:off x="4040255" y="203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  <p:sp>
        <p:nvSpPr>
          <p:cNvPr id="518" name="Shape 518"/>
          <p:cNvSpPr/>
          <p:nvPr/>
        </p:nvSpPr>
        <p:spPr>
          <a:xfrm>
            <a:off x="6910694" y="679450"/>
            <a:ext cx="3102962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7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700"/>
              <a:t>‘Schwache’ Wechselwirkung</a:t>
            </a:r>
          </a:p>
        </p:txBody>
      </p:sp>
      <p:grpSp>
        <p:nvGrpSpPr>
          <p:cNvPr id="521" name="Group 521"/>
          <p:cNvGrpSpPr/>
          <p:nvPr/>
        </p:nvGrpSpPr>
        <p:grpSpPr>
          <a:xfrm>
            <a:off x="2463800" y="2324100"/>
            <a:ext cx="2121359" cy="546100"/>
            <a:chOff x="0" y="0"/>
            <a:chExt cx="2121358" cy="546100"/>
          </a:xfrm>
        </p:grpSpPr>
        <p:sp>
          <p:nvSpPr>
            <p:cNvPr id="519" name="Shape 519"/>
            <p:cNvSpPr/>
            <p:nvPr/>
          </p:nvSpPr>
          <p:spPr>
            <a:xfrm>
              <a:off x="0" y="0"/>
              <a:ext cx="2121359" cy="546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b="1">
                  <a:latin typeface="Verdana"/>
                  <a:ea typeface="Verdana"/>
                  <a:cs typeface="Verdana"/>
                  <a:sym typeface="Verdana"/>
                </a:rPr>
                <a:t>n --&gt; p + e  + </a:t>
              </a:r>
              <a:r>
                <a:rPr b="1" sz="3100">
                  <a:solidFill>
                    <a:srgbClr val="FF2F92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Times"/>
                  <a:ea typeface="Times"/>
                  <a:cs typeface="Times"/>
                  <a:sym typeface="Times"/>
                </a:rPr>
                <a:t>ν</a:t>
              </a:r>
            </a:p>
          </p:txBody>
        </p:sp>
        <p:sp>
          <p:nvSpPr>
            <p:cNvPr id="520" name="Shape 520"/>
            <p:cNvSpPr/>
            <p:nvPr/>
          </p:nvSpPr>
          <p:spPr>
            <a:xfrm>
              <a:off x="1919333" y="127000"/>
              <a:ext cx="125367" cy="127"/>
            </a:xfrm>
            <a:prstGeom prst="line">
              <a:avLst/>
            </a:prstGeom>
            <a:noFill/>
            <a:ln w="25400" cap="flat">
              <a:solidFill>
                <a:srgbClr val="FF2600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</p:spTree>
  </p:cSld>
  <p:clrMapOvr>
    <a:masterClrMapping/>
  </p:clrMapOvr>
  <p:transition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Shape 523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524" name="Shape 524"/>
          <p:cNvSpPr/>
          <p:nvPr/>
        </p:nvSpPr>
        <p:spPr>
          <a:xfrm>
            <a:off x="2203053" y="203200"/>
            <a:ext cx="5242918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Elektroschwache WW</a:t>
            </a:r>
          </a:p>
        </p:txBody>
      </p:sp>
      <p:sp>
        <p:nvSpPr>
          <p:cNvPr id="525" name="Shape 525"/>
          <p:cNvSpPr/>
          <p:nvPr/>
        </p:nvSpPr>
        <p:spPr>
          <a:xfrm>
            <a:off x="-1727200" y="5473700"/>
            <a:ext cx="10160000" cy="190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endParaRPr sz="15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 sz="1500">
                <a:latin typeface="Verdana"/>
                <a:ea typeface="Verdana"/>
                <a:cs typeface="Verdana"/>
                <a:sym typeface="Verdana"/>
              </a:rPr>
              <a:t>Die schwache Wechselwirkung wird durch den Austausch</a:t>
            </a:r>
            <a:endParaRPr b="1" sz="15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 sz="1500">
                <a:latin typeface="Verdana"/>
                <a:ea typeface="Verdana"/>
                <a:cs typeface="Verdana"/>
                <a:sym typeface="Verdana"/>
              </a:rPr>
              <a:t>sehr massiver ‘Vektorbosonen’ übertragen</a:t>
            </a:r>
            <a:endParaRPr b="1" sz="15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 sz="1500">
                <a:latin typeface="Verdana"/>
                <a:ea typeface="Verdana"/>
                <a:cs typeface="Verdana"/>
                <a:sym typeface="Verdana"/>
              </a:rPr>
              <a:t>(Analog zum Photonenaustausch!)</a:t>
            </a:r>
            <a:endParaRPr b="1" sz="15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endParaRPr b="1" sz="15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 sz="15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Die grosse Masse  (80 GeV) würde die kurze</a:t>
            </a:r>
            <a:endParaRPr b="1" sz="1500">
              <a:solidFill>
                <a:srgbClr val="FF26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 sz="15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Reichweite (2·10</a:t>
            </a:r>
            <a:r>
              <a:rPr b="1" baseline="31999" sz="15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-18</a:t>
            </a:r>
            <a:r>
              <a:rPr b="1" sz="15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 m) und den kleinen Streuquerschnitt</a:t>
            </a:r>
            <a:endParaRPr b="1" sz="1500">
              <a:solidFill>
                <a:srgbClr val="FF26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b="1" sz="15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erklären</a:t>
            </a:r>
          </a:p>
        </p:txBody>
      </p:sp>
      <p:grpSp>
        <p:nvGrpSpPr>
          <p:cNvPr id="528" name="Group 528"/>
          <p:cNvGrpSpPr/>
          <p:nvPr/>
        </p:nvGrpSpPr>
        <p:grpSpPr>
          <a:xfrm>
            <a:off x="342900" y="1212850"/>
            <a:ext cx="9455777" cy="1155700"/>
            <a:chOff x="0" y="0"/>
            <a:chExt cx="9455776" cy="1155700"/>
          </a:xfrm>
        </p:grpSpPr>
        <p:sp>
          <p:nvSpPr>
            <p:cNvPr id="526" name="Shape 526"/>
            <p:cNvSpPr/>
            <p:nvPr/>
          </p:nvSpPr>
          <p:spPr>
            <a:xfrm>
              <a:off x="0" y="0"/>
              <a:ext cx="6731000" cy="1155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b="1" sz="1600">
                  <a:latin typeface="Verdana"/>
                  <a:ea typeface="Verdana"/>
                  <a:cs typeface="Verdana"/>
                  <a:sym typeface="Verdana"/>
                </a:rPr>
                <a:t>In den 50er gab es ein grosses (theoretisches) Problem</a:t>
              </a:r>
              <a:endParaRPr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 sz="1600">
                  <a:latin typeface="Verdana"/>
                  <a:ea typeface="Verdana"/>
                  <a:cs typeface="Verdana"/>
                  <a:sym typeface="Verdana"/>
                </a:rPr>
                <a:t>Neutrino-Proton Streuquerschnitt ~ (G</a:t>
              </a:r>
              <a:r>
                <a:rPr baseline="-5999" sz="1600">
                  <a:latin typeface="Verdana"/>
                  <a:ea typeface="Verdana"/>
                  <a:cs typeface="Verdana"/>
                  <a:sym typeface="Verdana"/>
                </a:rPr>
                <a:t>F</a:t>
              </a:r>
              <a:r>
                <a:rPr sz="1600">
                  <a:latin typeface="Verdana"/>
                  <a:ea typeface="Verdana"/>
                  <a:cs typeface="Verdana"/>
                  <a:sym typeface="Verdana"/>
                </a:rPr>
                <a:t> E</a:t>
              </a:r>
              <a:r>
                <a:rPr baseline="-5999" sz="2500">
                  <a:latin typeface="Times New Roman"/>
                  <a:ea typeface="Times New Roman"/>
                  <a:cs typeface="Times New Roman"/>
                  <a:sym typeface="Times New Roman"/>
                </a:rPr>
                <a:t>ν</a:t>
              </a:r>
              <a:r>
                <a:rPr sz="1600">
                  <a:latin typeface="Verdana"/>
                  <a:ea typeface="Verdana"/>
                  <a:cs typeface="Verdana"/>
                  <a:sym typeface="Verdana"/>
                </a:rPr>
                <a:t> )</a:t>
              </a:r>
              <a:endParaRPr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 sz="1600">
                  <a:latin typeface="Verdana"/>
                  <a:ea typeface="Verdana"/>
                  <a:cs typeface="Verdana"/>
                  <a:sym typeface="Verdana"/>
                </a:rPr>
                <a:t>würde oberhalb 300 GeV die Unitarität verletzen* </a:t>
              </a:r>
              <a:endParaRPr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 algn="ctr">
                <a:defRPr sz="1800"/>
              </a:pPr>
              <a:r>
                <a:rPr sz="1600">
                  <a:latin typeface="Verdana"/>
                  <a:ea typeface="Verdana"/>
                  <a:cs typeface="Verdana"/>
                  <a:sym typeface="Verdana"/>
                </a:rPr>
                <a:t>(*Wahrscheinlichkeit &gt; 100%)</a:t>
              </a:r>
            </a:p>
          </p:txBody>
        </p:sp>
        <p:sp>
          <p:nvSpPr>
            <p:cNvPr id="527" name="Shape 527"/>
            <p:cNvSpPr/>
            <p:nvPr/>
          </p:nvSpPr>
          <p:spPr>
            <a:xfrm>
              <a:off x="7595573" y="57150"/>
              <a:ext cx="1860204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sz="1500">
                  <a:latin typeface="Verdana"/>
                  <a:ea typeface="Verdana"/>
                  <a:cs typeface="Verdana"/>
                  <a:sym typeface="Verdana"/>
                </a:rPr>
                <a:t>G</a:t>
              </a:r>
              <a:r>
                <a:rPr baseline="-5999" sz="1500">
                  <a:latin typeface="Verdana"/>
                  <a:ea typeface="Verdana"/>
                  <a:cs typeface="Verdana"/>
                  <a:sym typeface="Verdana"/>
                </a:rPr>
                <a:t>F </a:t>
              </a:r>
              <a:r>
                <a:rPr sz="1500">
                  <a:latin typeface="Verdana"/>
                  <a:ea typeface="Verdana"/>
                  <a:cs typeface="Verdana"/>
                  <a:sym typeface="Verdana"/>
                </a:rPr>
                <a:t>= (1/294 GeV)</a:t>
              </a:r>
              <a:r>
                <a:rPr baseline="31999" sz="1500">
                  <a:latin typeface="Verdana"/>
                  <a:ea typeface="Verdana"/>
                  <a:cs typeface="Verdana"/>
                  <a:sym typeface="Verdana"/>
                </a:rPr>
                <a:t>2</a:t>
              </a:r>
            </a:p>
          </p:txBody>
        </p:sp>
      </p:grpSp>
      <p:grpSp>
        <p:nvGrpSpPr>
          <p:cNvPr id="541" name="Group 541"/>
          <p:cNvGrpSpPr/>
          <p:nvPr/>
        </p:nvGrpSpPr>
        <p:grpSpPr>
          <a:xfrm>
            <a:off x="6567394" y="2425700"/>
            <a:ext cx="3261380" cy="2965450"/>
            <a:chOff x="0" y="0"/>
            <a:chExt cx="3261379" cy="2965449"/>
          </a:xfrm>
        </p:grpSpPr>
        <p:sp>
          <p:nvSpPr>
            <p:cNvPr id="529" name="Shape 529"/>
            <p:cNvSpPr/>
            <p:nvPr/>
          </p:nvSpPr>
          <p:spPr>
            <a:xfrm>
              <a:off x="1000410" y="2698750"/>
              <a:ext cx="1255341" cy="266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200"/>
                <a:t>Glashow model</a:t>
              </a:r>
            </a:p>
          </p:txBody>
        </p:sp>
        <p:grpSp>
          <p:nvGrpSpPr>
            <p:cNvPr id="540" name="Group 540"/>
            <p:cNvGrpSpPr/>
            <p:nvPr/>
          </p:nvGrpSpPr>
          <p:grpSpPr>
            <a:xfrm>
              <a:off x="0" y="0"/>
              <a:ext cx="3261380" cy="2768601"/>
              <a:chOff x="0" y="0"/>
              <a:chExt cx="3261379" cy="2768600"/>
            </a:xfrm>
          </p:grpSpPr>
          <p:sp>
            <p:nvSpPr>
              <p:cNvPr id="530" name="Shape 530"/>
              <p:cNvSpPr/>
              <p:nvPr/>
            </p:nvSpPr>
            <p:spPr>
              <a:xfrm flipH="1">
                <a:off x="1627966" y="322605"/>
                <a:ext cx="1301292" cy="852599"/>
              </a:xfrm>
              <a:prstGeom prst="line">
                <a:avLst/>
              </a:prstGeom>
              <a:noFill/>
              <a:ln w="25400" cap="flat">
                <a:solidFill>
                  <a:srgbClr val="3A5253"/>
                </a:solidFill>
                <a:prstDash val="solid"/>
                <a:miter lim="400000"/>
                <a:headEnd type="triangle" w="med" len="med"/>
              </a:ln>
              <a:effectLst>
                <a:outerShdw sx="100000" sy="100000" kx="0" ky="0" algn="b" rotWithShape="0" blurRad="25400" dist="25400" dir="270000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</a:p>
            </p:txBody>
          </p:sp>
          <p:sp>
            <p:nvSpPr>
              <p:cNvPr id="531" name="Shape 531"/>
              <p:cNvSpPr/>
              <p:nvPr/>
            </p:nvSpPr>
            <p:spPr>
              <a:xfrm flipH="1" flipV="1">
                <a:off x="1612812" y="1706252"/>
                <a:ext cx="1424244" cy="875648"/>
              </a:xfrm>
              <a:prstGeom prst="line">
                <a:avLst/>
              </a:prstGeom>
              <a:noFill/>
              <a:ln w="25400" cap="flat">
                <a:solidFill>
                  <a:srgbClr val="3A5253"/>
                </a:solidFill>
                <a:prstDash val="solid"/>
                <a:miter lim="400000"/>
                <a:headEnd type="triangle" w="med" len="med"/>
              </a:ln>
              <a:effectLst>
                <a:outerShdw sx="100000" sy="100000" kx="0" ky="0" algn="b" rotWithShape="0" blurRad="25400" dist="25400" dir="270000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</a:p>
            </p:txBody>
          </p:sp>
          <p:sp>
            <p:nvSpPr>
              <p:cNvPr id="532" name="Shape 532"/>
              <p:cNvSpPr/>
              <p:nvPr/>
            </p:nvSpPr>
            <p:spPr>
              <a:xfrm>
                <a:off x="285692" y="334127"/>
                <a:ext cx="1321787" cy="841076"/>
              </a:xfrm>
              <a:prstGeom prst="line">
                <a:avLst/>
              </a:prstGeom>
              <a:noFill/>
              <a:ln w="25400" cap="flat">
                <a:solidFill>
                  <a:srgbClr val="3A5253"/>
                </a:solidFill>
                <a:prstDash val="solid"/>
                <a:miter lim="400000"/>
              </a:ln>
              <a:effectLst>
                <a:outerShdw sx="100000" sy="100000" kx="0" ky="0" algn="b" rotWithShape="0" blurRad="25400" dist="25400" dir="270000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</a:p>
            </p:txBody>
          </p:sp>
          <p:sp>
            <p:nvSpPr>
              <p:cNvPr id="533" name="Shape 533"/>
              <p:cNvSpPr/>
              <p:nvPr/>
            </p:nvSpPr>
            <p:spPr>
              <a:xfrm flipV="1">
                <a:off x="349624" y="1714500"/>
                <a:ext cx="1249082" cy="789104"/>
              </a:xfrm>
              <a:prstGeom prst="line">
                <a:avLst/>
              </a:prstGeom>
              <a:noFill/>
              <a:ln w="25400" cap="flat">
                <a:solidFill>
                  <a:srgbClr val="3A5253"/>
                </a:solidFill>
                <a:prstDash val="solid"/>
                <a:miter lim="400000"/>
              </a:ln>
              <a:effectLst>
                <a:outerShdw sx="100000" sy="100000" kx="0" ky="0" algn="b" rotWithShape="0" blurRad="25400" dist="25400" dir="270000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</a:p>
            </p:txBody>
          </p:sp>
          <p:sp>
            <p:nvSpPr>
              <p:cNvPr id="534" name="Shape 534"/>
              <p:cNvSpPr/>
              <p:nvPr/>
            </p:nvSpPr>
            <p:spPr>
              <a:xfrm>
                <a:off x="3064563" y="0"/>
                <a:ext cx="186637" cy="3226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18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/>
                <a:r>
                  <a:t>p</a:t>
                </a:r>
              </a:p>
            </p:txBody>
          </p:sp>
          <p:sp>
            <p:nvSpPr>
              <p:cNvPr id="535" name="Shape 535"/>
              <p:cNvSpPr/>
              <p:nvPr/>
            </p:nvSpPr>
            <p:spPr>
              <a:xfrm>
                <a:off x="0" y="0"/>
                <a:ext cx="188438" cy="3226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18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/>
                <a:r>
                  <a:t>n</a:t>
                </a:r>
              </a:p>
            </p:txBody>
          </p:sp>
          <p:sp>
            <p:nvSpPr>
              <p:cNvPr id="536" name="Shape 536"/>
              <p:cNvSpPr/>
              <p:nvPr/>
            </p:nvSpPr>
            <p:spPr>
              <a:xfrm>
                <a:off x="117925" y="2330777"/>
                <a:ext cx="182915" cy="3686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2400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 lvl="0">
                  <a:defRPr sz="1800"/>
                </a:pPr>
                <a:r>
                  <a:rPr sz="2400"/>
                  <a:t>ν</a:t>
                </a:r>
              </a:p>
            </p:txBody>
          </p:sp>
          <p:sp>
            <p:nvSpPr>
              <p:cNvPr id="537" name="Shape 537"/>
              <p:cNvSpPr/>
              <p:nvPr/>
            </p:nvSpPr>
            <p:spPr>
              <a:xfrm>
                <a:off x="3079786" y="2445994"/>
                <a:ext cx="181594" cy="32260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18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/>
                <a:r>
                  <a:t>e</a:t>
                </a:r>
              </a:p>
            </p:txBody>
          </p:sp>
          <p:sp>
            <p:nvSpPr>
              <p:cNvPr id="538" name="Shape 538"/>
              <p:cNvSpPr/>
              <p:nvPr/>
            </p:nvSpPr>
            <p:spPr>
              <a:xfrm>
                <a:off x="1624105" y="1149742"/>
                <a:ext cx="25401" cy="577458"/>
              </a:xfrm>
              <a:prstGeom prst="line">
                <a:avLst/>
              </a:prstGeom>
              <a:noFill/>
              <a:ln w="38100" cap="flat">
                <a:solidFill>
                  <a:srgbClr val="941751"/>
                </a:solidFill>
                <a:prstDash val="sysDot"/>
                <a:miter lim="400000"/>
              </a:ln>
              <a:effectLst>
                <a:outerShdw sx="100000" sy="100000" kx="0" ky="0" algn="b" rotWithShape="0" blurRad="25400" dist="25400" dir="270000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</a:p>
            </p:txBody>
          </p:sp>
          <p:sp>
            <p:nvSpPr>
              <p:cNvPr id="539" name="Shape 539"/>
              <p:cNvSpPr/>
              <p:nvPr/>
            </p:nvSpPr>
            <p:spPr>
              <a:xfrm>
                <a:off x="1598792" y="1168400"/>
                <a:ext cx="591977" cy="5334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0" algn="ctr">
                  <a:defRPr sz="1800"/>
                </a:pPr>
                <a:r>
                  <a:rPr b="1" sz="3000">
                    <a:solidFill>
                      <a:srgbClr val="94175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W</a:t>
                </a:r>
                <a:r>
                  <a:rPr b="1" baseline="31999">
                    <a:solidFill>
                      <a:srgbClr val="941751"/>
                    </a:solidFill>
                    <a:latin typeface="Verdana"/>
                    <a:ea typeface="Verdana"/>
                    <a:cs typeface="Verdana"/>
                    <a:sym typeface="Verdana"/>
                  </a:rPr>
                  <a:t>-</a:t>
                </a:r>
              </a:p>
            </p:txBody>
          </p:sp>
        </p:grpSp>
      </p:grpSp>
      <p:sp>
        <p:nvSpPr>
          <p:cNvPr id="542" name="Shape 542"/>
          <p:cNvSpPr/>
          <p:nvPr/>
        </p:nvSpPr>
        <p:spPr>
          <a:xfrm>
            <a:off x="8036724" y="635000"/>
            <a:ext cx="19050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0433FF"/>
                </a:solidFill>
              </a:rPr>
              <a:t>1958 Glashow</a:t>
            </a:r>
          </a:p>
        </p:txBody>
      </p:sp>
      <p:pic>
        <p:nvPicPr>
          <p:cNvPr id="543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78700" y="5705695"/>
            <a:ext cx="2006600" cy="172952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58" name="Group 558"/>
          <p:cNvGrpSpPr/>
          <p:nvPr/>
        </p:nvGrpSpPr>
        <p:grpSpPr>
          <a:xfrm>
            <a:off x="1017494" y="2870200"/>
            <a:ext cx="5230906" cy="2482851"/>
            <a:chOff x="0" y="0"/>
            <a:chExt cx="5230905" cy="2482850"/>
          </a:xfrm>
        </p:grpSpPr>
        <p:grpSp>
          <p:nvGrpSpPr>
            <p:cNvPr id="555" name="Group 555"/>
            <p:cNvGrpSpPr/>
            <p:nvPr/>
          </p:nvGrpSpPr>
          <p:grpSpPr>
            <a:xfrm>
              <a:off x="0" y="0"/>
              <a:ext cx="3251200" cy="2482850"/>
              <a:chOff x="0" y="0"/>
              <a:chExt cx="3251199" cy="2482849"/>
            </a:xfrm>
          </p:grpSpPr>
          <p:grpSp>
            <p:nvGrpSpPr>
              <p:cNvPr id="553" name="Group 553"/>
              <p:cNvGrpSpPr/>
              <p:nvPr/>
            </p:nvGrpSpPr>
            <p:grpSpPr>
              <a:xfrm>
                <a:off x="0" y="0"/>
                <a:ext cx="3251200" cy="2235201"/>
                <a:chOff x="0" y="0"/>
                <a:chExt cx="3251199" cy="2235200"/>
              </a:xfrm>
            </p:grpSpPr>
            <p:sp>
              <p:nvSpPr>
                <p:cNvPr id="544" name="Shape 544"/>
                <p:cNvSpPr/>
                <p:nvPr/>
              </p:nvSpPr>
              <p:spPr>
                <a:xfrm flipH="1">
                  <a:off x="1627966" y="322606"/>
                  <a:ext cx="1301292" cy="852598"/>
                </a:xfrm>
                <a:prstGeom prst="line">
                  <a:avLst/>
                </a:prstGeom>
                <a:noFill/>
                <a:ln w="25400" cap="flat">
                  <a:solidFill>
                    <a:srgbClr val="3A5253"/>
                  </a:solidFill>
                  <a:prstDash val="solid"/>
                  <a:miter lim="400000"/>
                  <a:headEnd type="triangle" w="med" len="med"/>
                </a:ln>
                <a:effectLst>
                  <a:outerShdw sx="100000" sy="100000" kx="0" ky="0" algn="b" rotWithShape="0" blurRad="25400" dist="25400" dir="2700000">
                    <a:srgbClr val="FFFFFF">
                      <a:alpha val="50000"/>
                    </a:srgbClr>
                  </a:outerShdw>
                </a:effectLst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</a:p>
              </p:txBody>
            </p:sp>
            <p:sp>
              <p:nvSpPr>
                <p:cNvPr id="545" name="Shape 545"/>
                <p:cNvSpPr/>
                <p:nvPr/>
              </p:nvSpPr>
              <p:spPr>
                <a:xfrm flipH="1" flipV="1">
                  <a:off x="1638212" y="1198252"/>
                  <a:ext cx="1424244" cy="875648"/>
                </a:xfrm>
                <a:prstGeom prst="line">
                  <a:avLst/>
                </a:prstGeom>
                <a:noFill/>
                <a:ln w="25400" cap="flat">
                  <a:solidFill>
                    <a:srgbClr val="3A5253"/>
                  </a:solidFill>
                  <a:prstDash val="solid"/>
                  <a:miter lim="400000"/>
                  <a:headEnd type="triangle" w="med" len="med"/>
                </a:ln>
                <a:effectLst>
                  <a:outerShdw sx="100000" sy="100000" kx="0" ky="0" algn="b" rotWithShape="0" blurRad="25400" dist="25400" dir="2700000">
                    <a:srgbClr val="FFFFFF">
                      <a:alpha val="50000"/>
                    </a:srgbClr>
                  </a:outerShdw>
                </a:effectLst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</a:p>
              </p:txBody>
            </p:sp>
            <p:sp>
              <p:nvSpPr>
                <p:cNvPr id="546" name="Shape 546"/>
                <p:cNvSpPr/>
                <p:nvPr/>
              </p:nvSpPr>
              <p:spPr>
                <a:xfrm>
                  <a:off x="285692" y="334127"/>
                  <a:ext cx="1321786" cy="841076"/>
                </a:xfrm>
                <a:prstGeom prst="line">
                  <a:avLst/>
                </a:prstGeom>
                <a:noFill/>
                <a:ln w="25400" cap="flat">
                  <a:solidFill>
                    <a:srgbClr val="3A5253"/>
                  </a:solidFill>
                  <a:prstDash val="solid"/>
                  <a:miter lim="400000"/>
                </a:ln>
                <a:effectLst>
                  <a:outerShdw sx="100000" sy="100000" kx="0" ky="0" algn="b" rotWithShape="0" blurRad="25400" dist="25400" dir="2700000">
                    <a:srgbClr val="FFFFFF">
                      <a:alpha val="50000"/>
                    </a:srgbClr>
                  </a:outerShdw>
                </a:effectLst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</a:p>
              </p:txBody>
            </p:sp>
            <p:sp>
              <p:nvSpPr>
                <p:cNvPr id="547" name="Shape 547"/>
                <p:cNvSpPr/>
                <p:nvPr/>
              </p:nvSpPr>
              <p:spPr>
                <a:xfrm flipV="1">
                  <a:off x="336924" y="1198250"/>
                  <a:ext cx="1260304" cy="771954"/>
                </a:xfrm>
                <a:prstGeom prst="line">
                  <a:avLst/>
                </a:prstGeom>
                <a:noFill/>
                <a:ln w="25400" cap="flat">
                  <a:solidFill>
                    <a:srgbClr val="3A5253"/>
                  </a:solidFill>
                  <a:prstDash val="solid"/>
                  <a:miter lim="400000"/>
                </a:ln>
                <a:effectLst>
                  <a:outerShdw sx="100000" sy="100000" kx="0" ky="0" algn="b" rotWithShape="0" blurRad="25400" dist="25400" dir="2700000">
                    <a:srgbClr val="FFFFFF">
                      <a:alpha val="50000"/>
                    </a:srgbClr>
                  </a:outerShdw>
                </a:effectLst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/>
                </a:p>
              </p:txBody>
            </p:sp>
            <p:sp>
              <p:nvSpPr>
                <p:cNvPr id="548" name="Shape 548"/>
                <p:cNvSpPr/>
                <p:nvPr/>
              </p:nvSpPr>
              <p:spPr>
                <a:xfrm>
                  <a:off x="1545995" y="1094556"/>
                  <a:ext cx="153697" cy="1728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fill="norm" stroke="1" extrusionOk="0">
                      <a:moveTo>
                        <a:pt x="16796" y="16796"/>
                      </a:moveTo>
                      <a:cubicBezTo>
                        <a:pt x="20639" y="12954"/>
                        <a:pt x="20639" y="6724"/>
                        <a:pt x="16796" y="2882"/>
                      </a:cubicBezTo>
                      <a:cubicBezTo>
                        <a:pt x="12954" y="-961"/>
                        <a:pt x="6724" y="-961"/>
                        <a:pt x="2882" y="2882"/>
                      </a:cubicBezTo>
                      <a:cubicBezTo>
                        <a:pt x="-961" y="6724"/>
                        <a:pt x="-961" y="12954"/>
                        <a:pt x="2882" y="16796"/>
                      </a:cubicBezTo>
                      <a:cubicBezTo>
                        <a:pt x="6724" y="20639"/>
                        <a:pt x="12954" y="20639"/>
                        <a:pt x="16796" y="16796"/>
                      </a:cubicBezTo>
                    </a:path>
                  </a:pathLst>
                </a:custGeom>
                <a:solidFill>
                  <a:srgbClr val="941100"/>
                </a:solidFill>
                <a:ln w="254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lvl="0" algn="ctr">
                    <a:defRPr sz="3600">
                      <a:solidFill>
                        <a:srgbClr val="FFFFFF"/>
                      </a:solidFill>
                      <a:latin typeface="Futura Condensed"/>
                      <a:ea typeface="Futura Condensed"/>
                      <a:cs typeface="Futura Condensed"/>
                      <a:sym typeface="Futura Condensed"/>
                    </a:defRPr>
                  </a:pPr>
                </a:p>
              </p:txBody>
            </p:sp>
            <p:sp>
              <p:nvSpPr>
                <p:cNvPr id="549" name="Shape 549"/>
                <p:cNvSpPr/>
                <p:nvPr/>
              </p:nvSpPr>
              <p:spPr>
                <a:xfrm>
                  <a:off x="3064563" y="0"/>
                  <a:ext cx="186637" cy="32260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noAutofit/>
                </a:bodyPr>
                <a:lstStyle>
                  <a:lvl1pPr algn="ctr">
                    <a:defRPr sz="1800"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/>
                  <a:r>
                    <a:t>p</a:t>
                  </a:r>
                </a:p>
              </p:txBody>
            </p:sp>
            <p:sp>
              <p:nvSpPr>
                <p:cNvPr id="550" name="Shape 550"/>
                <p:cNvSpPr/>
                <p:nvPr/>
              </p:nvSpPr>
              <p:spPr>
                <a:xfrm>
                  <a:off x="0" y="0"/>
                  <a:ext cx="188438" cy="32260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noAutofit/>
                </a:bodyPr>
                <a:lstStyle>
                  <a:lvl1pPr algn="ctr">
                    <a:defRPr sz="1800"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/>
                  <a:r>
                    <a:t>n</a:t>
                  </a:r>
                </a:p>
              </p:txBody>
            </p:sp>
            <p:sp>
              <p:nvSpPr>
                <p:cNvPr id="551" name="Shape 551"/>
                <p:cNvSpPr/>
                <p:nvPr/>
              </p:nvSpPr>
              <p:spPr>
                <a:xfrm>
                  <a:off x="105225" y="1797377"/>
                  <a:ext cx="182915" cy="36869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noAutofit/>
                </a:bodyPr>
                <a:lstStyle>
                  <a:lvl1pPr algn="ctr">
                    <a:defRPr sz="2400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pPr lvl="0">
                    <a:defRPr sz="1800"/>
                  </a:pPr>
                  <a:r>
                    <a:rPr sz="2400"/>
                    <a:t>ν</a:t>
                  </a:r>
                </a:p>
              </p:txBody>
            </p:sp>
            <p:sp>
              <p:nvSpPr>
                <p:cNvPr id="552" name="Shape 552"/>
                <p:cNvSpPr/>
                <p:nvPr/>
              </p:nvSpPr>
              <p:spPr>
                <a:xfrm>
                  <a:off x="3067086" y="1912593"/>
                  <a:ext cx="181594" cy="32260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noAutofit/>
                </a:bodyPr>
                <a:lstStyle>
                  <a:lvl1pPr algn="ctr">
                    <a:defRPr sz="1800">
                      <a:latin typeface="Verdana"/>
                      <a:ea typeface="Verdana"/>
                      <a:cs typeface="Verdana"/>
                      <a:sym typeface="Verdana"/>
                    </a:defRPr>
                  </a:lvl1pPr>
                </a:lstStyle>
                <a:p>
                  <a:pPr lvl="0"/>
                  <a:r>
                    <a:t>e</a:t>
                  </a:r>
                </a:p>
              </p:txBody>
            </p:sp>
          </p:grpSp>
          <p:sp>
            <p:nvSpPr>
              <p:cNvPr id="554" name="Shape 554"/>
              <p:cNvSpPr/>
              <p:nvPr/>
            </p:nvSpPr>
            <p:spPr>
              <a:xfrm>
                <a:off x="1171326" y="2216150"/>
                <a:ext cx="1040508" cy="2667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>
                  <a:defRPr sz="1800"/>
                </a:pPr>
                <a:r>
                  <a:rPr sz="1200"/>
                  <a:t>Fermi model</a:t>
                </a:r>
              </a:p>
            </p:txBody>
          </p:sp>
        </p:grpSp>
        <p:sp>
          <p:nvSpPr>
            <p:cNvPr id="556" name="Shape 556"/>
            <p:cNvSpPr/>
            <p:nvPr/>
          </p:nvSpPr>
          <p:spPr>
            <a:xfrm>
              <a:off x="3668805" y="723900"/>
              <a:ext cx="1562101" cy="622300"/>
            </a:xfrm>
            <a:prstGeom prst="rightArrow">
              <a:avLst>
                <a:gd name="adj1" fmla="val 32000"/>
                <a:gd name="adj2" fmla="val 89796"/>
              </a:avLst>
            </a:prstGeom>
            <a:solidFill>
              <a:srgbClr val="386359">
                <a:alpha val="33000"/>
              </a:srgbClr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 algn="ctr">
                <a:defRPr sz="36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pPr>
            </a:p>
          </p:txBody>
        </p:sp>
        <p:sp>
          <p:nvSpPr>
            <p:cNvPr id="557" name="Shape 557"/>
            <p:cNvSpPr/>
            <p:nvPr/>
          </p:nvSpPr>
          <p:spPr>
            <a:xfrm>
              <a:off x="3880308" y="292100"/>
              <a:ext cx="677145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b="1"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/>
              </a:pPr>
              <a:r>
                <a:rPr b="1"/>
                <a:t>Idee</a:t>
              </a:r>
            </a:p>
          </p:txBody>
        </p:sp>
      </p:grpSp>
    </p:spTree>
  </p:cSld>
  <p:clrMapOvr>
    <a:masterClrMapping/>
  </p:clrMapOvr>
  <p:transition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561" name="Shape 561"/>
          <p:cNvSpPr/>
          <p:nvPr/>
        </p:nvSpPr>
        <p:spPr>
          <a:xfrm>
            <a:off x="8481224" y="635000"/>
            <a:ext cx="14605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0433FF"/>
                </a:solidFill>
              </a:rPr>
              <a:t>1968</a:t>
            </a:r>
          </a:p>
        </p:txBody>
      </p:sp>
      <p:sp>
        <p:nvSpPr>
          <p:cNvPr id="562" name="Shape 562"/>
          <p:cNvSpPr/>
          <p:nvPr/>
        </p:nvSpPr>
        <p:spPr>
          <a:xfrm flipH="1">
            <a:off x="7319061" y="1656105"/>
            <a:ext cx="1301291" cy="852599"/>
          </a:xfrm>
          <a:prstGeom prst="line">
            <a:avLst/>
          </a:prstGeom>
          <a:ln w="25400">
            <a:solidFill>
              <a:srgbClr val="3A5253"/>
            </a:solidFill>
            <a:miter lim="400000"/>
            <a:headEnd type="triangle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563" name="Shape 563"/>
          <p:cNvSpPr/>
          <p:nvPr/>
        </p:nvSpPr>
        <p:spPr>
          <a:xfrm flipH="1" flipV="1">
            <a:off x="7303906" y="3039752"/>
            <a:ext cx="1424245" cy="875648"/>
          </a:xfrm>
          <a:prstGeom prst="line">
            <a:avLst/>
          </a:prstGeom>
          <a:ln w="25400">
            <a:solidFill>
              <a:srgbClr val="3A5253"/>
            </a:solidFill>
            <a:miter lim="400000"/>
            <a:headEnd type="triangle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564" name="Shape 564"/>
          <p:cNvSpPr/>
          <p:nvPr/>
        </p:nvSpPr>
        <p:spPr>
          <a:xfrm>
            <a:off x="5976787" y="1667627"/>
            <a:ext cx="1321786" cy="841076"/>
          </a:xfrm>
          <a:prstGeom prst="line">
            <a:avLst/>
          </a:prstGeom>
          <a:ln w="25400">
            <a:solidFill>
              <a:srgbClr val="3A5253"/>
            </a:solidFill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565" name="Shape 565"/>
          <p:cNvSpPr/>
          <p:nvPr/>
        </p:nvSpPr>
        <p:spPr>
          <a:xfrm flipV="1">
            <a:off x="6040718" y="3048000"/>
            <a:ext cx="1249082" cy="789104"/>
          </a:xfrm>
          <a:prstGeom prst="line">
            <a:avLst/>
          </a:prstGeom>
          <a:ln w="25400">
            <a:solidFill>
              <a:srgbClr val="3A5253"/>
            </a:solidFill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566" name="Shape 566"/>
          <p:cNvSpPr/>
          <p:nvPr/>
        </p:nvSpPr>
        <p:spPr>
          <a:xfrm>
            <a:off x="8770880" y="3779494"/>
            <a:ext cx="181594" cy="322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e</a:t>
            </a:r>
          </a:p>
        </p:txBody>
      </p:sp>
      <p:sp>
        <p:nvSpPr>
          <p:cNvPr id="567" name="Shape 567"/>
          <p:cNvSpPr/>
          <p:nvPr/>
        </p:nvSpPr>
        <p:spPr>
          <a:xfrm>
            <a:off x="7315200" y="2483242"/>
            <a:ext cx="25400" cy="577458"/>
          </a:xfrm>
          <a:prstGeom prst="line">
            <a:avLst/>
          </a:prstGeom>
          <a:ln w="38100">
            <a:solidFill>
              <a:srgbClr val="941751"/>
            </a:solidFill>
            <a:prstDash val="sysDot"/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568" name="Shape 568"/>
          <p:cNvSpPr/>
          <p:nvPr/>
        </p:nvSpPr>
        <p:spPr>
          <a:xfrm>
            <a:off x="6800428" y="2590800"/>
            <a:ext cx="35169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rPr>
              <a:t>Z</a:t>
            </a:r>
            <a:r>
              <a:rPr b="1" baseline="31999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rPr>
              <a:t>o</a:t>
            </a:r>
          </a:p>
        </p:txBody>
      </p:sp>
      <p:sp>
        <p:nvSpPr>
          <p:cNvPr id="569" name="Shape 569"/>
          <p:cNvSpPr/>
          <p:nvPr/>
        </p:nvSpPr>
        <p:spPr>
          <a:xfrm>
            <a:off x="5707419" y="1340177"/>
            <a:ext cx="182915" cy="368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/>
            </a:pPr>
            <a:r>
              <a:rPr sz="2400"/>
              <a:t>ν</a:t>
            </a:r>
          </a:p>
        </p:txBody>
      </p:sp>
      <p:sp>
        <p:nvSpPr>
          <p:cNvPr id="570" name="Shape 570"/>
          <p:cNvSpPr/>
          <p:nvPr/>
        </p:nvSpPr>
        <p:spPr>
          <a:xfrm flipH="1">
            <a:off x="2200961" y="1592605"/>
            <a:ext cx="1301291" cy="852599"/>
          </a:xfrm>
          <a:prstGeom prst="line">
            <a:avLst/>
          </a:prstGeom>
          <a:ln w="25400">
            <a:solidFill>
              <a:srgbClr val="3A5253"/>
            </a:solidFill>
            <a:miter lim="400000"/>
            <a:headEnd type="triangle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571" name="Shape 571"/>
          <p:cNvSpPr/>
          <p:nvPr/>
        </p:nvSpPr>
        <p:spPr>
          <a:xfrm flipH="1" flipV="1">
            <a:off x="2185807" y="2976252"/>
            <a:ext cx="1424244" cy="875648"/>
          </a:xfrm>
          <a:prstGeom prst="line">
            <a:avLst/>
          </a:prstGeom>
          <a:ln w="25400">
            <a:solidFill>
              <a:srgbClr val="3A5253"/>
            </a:solidFill>
            <a:miter lim="400000"/>
            <a:headEnd type="triangle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572" name="Shape 572"/>
          <p:cNvSpPr/>
          <p:nvPr/>
        </p:nvSpPr>
        <p:spPr>
          <a:xfrm>
            <a:off x="858687" y="1604127"/>
            <a:ext cx="1321786" cy="841076"/>
          </a:xfrm>
          <a:prstGeom prst="line">
            <a:avLst/>
          </a:prstGeom>
          <a:ln w="25400">
            <a:solidFill>
              <a:srgbClr val="3A5253"/>
            </a:solidFill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573" name="Shape 573"/>
          <p:cNvSpPr/>
          <p:nvPr/>
        </p:nvSpPr>
        <p:spPr>
          <a:xfrm flipV="1">
            <a:off x="922618" y="2984500"/>
            <a:ext cx="1249082" cy="789104"/>
          </a:xfrm>
          <a:prstGeom prst="line">
            <a:avLst/>
          </a:prstGeom>
          <a:ln w="25400">
            <a:solidFill>
              <a:srgbClr val="3A5253"/>
            </a:solidFill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574" name="Shape 574"/>
          <p:cNvSpPr/>
          <p:nvPr/>
        </p:nvSpPr>
        <p:spPr>
          <a:xfrm>
            <a:off x="3535957" y="1397000"/>
            <a:ext cx="186637" cy="322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e</a:t>
            </a:r>
          </a:p>
        </p:txBody>
      </p:sp>
      <p:sp>
        <p:nvSpPr>
          <p:cNvPr id="575" name="Shape 575"/>
          <p:cNvSpPr/>
          <p:nvPr/>
        </p:nvSpPr>
        <p:spPr>
          <a:xfrm>
            <a:off x="690919" y="3600777"/>
            <a:ext cx="182915" cy="368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/>
            </a:pPr>
            <a:r>
              <a:rPr sz="2400"/>
              <a:t>e</a:t>
            </a:r>
          </a:p>
        </p:txBody>
      </p:sp>
      <p:sp>
        <p:nvSpPr>
          <p:cNvPr id="576" name="Shape 576"/>
          <p:cNvSpPr/>
          <p:nvPr/>
        </p:nvSpPr>
        <p:spPr>
          <a:xfrm>
            <a:off x="2197100" y="2419742"/>
            <a:ext cx="25400" cy="577458"/>
          </a:xfrm>
          <a:prstGeom prst="line">
            <a:avLst/>
          </a:prstGeom>
          <a:ln w="38100">
            <a:solidFill>
              <a:srgbClr val="941751"/>
            </a:solidFill>
            <a:prstDash val="sysDot"/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577" name="Shape 577"/>
          <p:cNvSpPr/>
          <p:nvPr/>
        </p:nvSpPr>
        <p:spPr>
          <a:xfrm>
            <a:off x="1547477" y="2552700"/>
            <a:ext cx="30607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5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500">
                <a:solidFill>
                  <a:srgbClr val="941751"/>
                </a:solidFill>
              </a:rPr>
              <a:t>W     elektrisch geladen</a:t>
            </a:r>
          </a:p>
        </p:txBody>
      </p:sp>
      <p:sp>
        <p:nvSpPr>
          <p:cNvPr id="578" name="Shape 578"/>
          <p:cNvSpPr/>
          <p:nvPr/>
        </p:nvSpPr>
        <p:spPr>
          <a:xfrm>
            <a:off x="589319" y="1365577"/>
            <a:ext cx="182915" cy="368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/>
            </a:pPr>
            <a:r>
              <a:rPr sz="2400"/>
              <a:t>ν</a:t>
            </a:r>
          </a:p>
        </p:txBody>
      </p:sp>
      <p:sp>
        <p:nvSpPr>
          <p:cNvPr id="579" name="Shape 579"/>
          <p:cNvSpPr/>
          <p:nvPr/>
        </p:nvSpPr>
        <p:spPr>
          <a:xfrm>
            <a:off x="3637319" y="3689677"/>
            <a:ext cx="182915" cy="368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/>
            </a:pPr>
            <a:r>
              <a:rPr sz="2400"/>
              <a:t>ν</a:t>
            </a:r>
          </a:p>
        </p:txBody>
      </p:sp>
      <p:sp>
        <p:nvSpPr>
          <p:cNvPr id="580" name="Shape 580"/>
          <p:cNvSpPr/>
          <p:nvPr/>
        </p:nvSpPr>
        <p:spPr>
          <a:xfrm>
            <a:off x="6894177" y="2616200"/>
            <a:ext cx="30607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5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500">
                <a:solidFill>
                  <a:srgbClr val="941751"/>
                </a:solidFill>
              </a:rPr>
              <a:t>Neutraler ‘Strom’</a:t>
            </a:r>
          </a:p>
        </p:txBody>
      </p:sp>
      <p:sp>
        <p:nvSpPr>
          <p:cNvPr id="581" name="Shape 581"/>
          <p:cNvSpPr/>
          <p:nvPr/>
        </p:nvSpPr>
        <p:spPr>
          <a:xfrm>
            <a:off x="505624" y="4476750"/>
            <a:ext cx="8636001" cy="673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lnSpc>
                <a:spcPct val="160000"/>
              </a:lnSpc>
              <a:defRPr sz="1800"/>
            </a:pPr>
            <a:r>
              <a:rPr b="1" sz="1500">
                <a:latin typeface="Verdana"/>
                <a:ea typeface="Verdana"/>
                <a:cs typeface="Verdana"/>
                <a:sym typeface="Verdana"/>
              </a:rPr>
              <a:t>Glashow, Salam, Weinberg (1968) </a:t>
            </a:r>
            <a:endParaRPr b="1" sz="1500"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60000"/>
              </a:lnSpc>
              <a:defRPr sz="1800"/>
            </a:pPr>
            <a:r>
              <a:rPr b="1" sz="1500">
                <a:latin typeface="Verdana"/>
                <a:ea typeface="Verdana"/>
                <a:cs typeface="Verdana"/>
                <a:sym typeface="Verdana"/>
              </a:rPr>
              <a:t>Vereinigung der schwachen und der elektromagnetischen Wechselwirkung</a:t>
            </a:r>
          </a:p>
        </p:txBody>
      </p:sp>
      <p:sp>
        <p:nvSpPr>
          <p:cNvPr id="582" name="Shape 582"/>
          <p:cNvSpPr/>
          <p:nvPr/>
        </p:nvSpPr>
        <p:spPr>
          <a:xfrm>
            <a:off x="492924" y="5410200"/>
            <a:ext cx="9779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• Die e.m. und schwache WW sind zwei Aspekte der gleichen ‘elektroschwachen’ WW</a:t>
            </a:r>
          </a:p>
        </p:txBody>
      </p:sp>
      <p:sp>
        <p:nvSpPr>
          <p:cNvPr id="583" name="Shape 583"/>
          <p:cNvSpPr/>
          <p:nvPr/>
        </p:nvSpPr>
        <p:spPr>
          <a:xfrm>
            <a:off x="492924" y="5778500"/>
            <a:ext cx="9779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• Sowohl Quarks als auch Leptonen besitzen eine ‘schwache’ Ladung (i.e. Aussendung von W,Z)</a:t>
            </a:r>
          </a:p>
        </p:txBody>
      </p:sp>
      <p:sp>
        <p:nvSpPr>
          <p:cNvPr id="584" name="Shape 584"/>
          <p:cNvSpPr/>
          <p:nvPr/>
        </p:nvSpPr>
        <p:spPr>
          <a:xfrm>
            <a:off x="492924" y="6210300"/>
            <a:ext cx="9779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500">
                <a:latin typeface="Verdana"/>
                <a:ea typeface="Verdana"/>
                <a:cs typeface="Verdana"/>
                <a:sym typeface="Verdana"/>
              </a:rPr>
              <a:t>• </a:t>
            </a:r>
            <a:r>
              <a:rPr b="1" sz="15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W,Z Bosonen bekommen ihre Masse durch das Higgs-Feld (1964)</a:t>
            </a:r>
          </a:p>
        </p:txBody>
      </p:sp>
      <p:sp>
        <p:nvSpPr>
          <p:cNvPr id="585" name="Shape 585"/>
          <p:cNvSpPr/>
          <p:nvPr/>
        </p:nvSpPr>
        <p:spPr>
          <a:xfrm>
            <a:off x="8768119" y="1340177"/>
            <a:ext cx="182915" cy="368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/>
            </a:pPr>
            <a:r>
              <a:rPr sz="2400"/>
              <a:t>ν</a:t>
            </a:r>
          </a:p>
        </p:txBody>
      </p:sp>
      <p:sp>
        <p:nvSpPr>
          <p:cNvPr id="586" name="Shape 586"/>
          <p:cNvSpPr/>
          <p:nvPr/>
        </p:nvSpPr>
        <p:spPr>
          <a:xfrm>
            <a:off x="5710180" y="3779494"/>
            <a:ext cx="181594" cy="322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e</a:t>
            </a:r>
          </a:p>
        </p:txBody>
      </p:sp>
      <p:sp>
        <p:nvSpPr>
          <p:cNvPr id="587" name="Shape 587"/>
          <p:cNvSpPr/>
          <p:nvPr/>
        </p:nvSpPr>
        <p:spPr>
          <a:xfrm>
            <a:off x="2203053" y="203200"/>
            <a:ext cx="5242918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Elektroschwache WW</a:t>
            </a:r>
          </a:p>
        </p:txBody>
      </p:sp>
    </p:spTree>
  </p:cSld>
  <p:clrMapOvr>
    <a:masterClrMapping/>
  </p:clrMapOvr>
  <p:transition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Shape 589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590" name="Shape 590"/>
          <p:cNvSpPr/>
          <p:nvPr/>
        </p:nvSpPr>
        <p:spPr>
          <a:xfrm>
            <a:off x="2203053" y="203200"/>
            <a:ext cx="5242918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Elektroschwache WW</a:t>
            </a:r>
          </a:p>
        </p:txBody>
      </p:sp>
      <p:sp>
        <p:nvSpPr>
          <p:cNvPr id="591" name="Shape 591"/>
          <p:cNvSpPr/>
          <p:nvPr/>
        </p:nvSpPr>
        <p:spPr>
          <a:xfrm>
            <a:off x="8481224" y="635000"/>
            <a:ext cx="14605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0433FF"/>
                </a:solidFill>
              </a:rPr>
              <a:t>1973</a:t>
            </a:r>
          </a:p>
        </p:txBody>
      </p:sp>
      <p:sp>
        <p:nvSpPr>
          <p:cNvPr id="592" name="Shape 592"/>
          <p:cNvSpPr/>
          <p:nvPr/>
        </p:nvSpPr>
        <p:spPr>
          <a:xfrm>
            <a:off x="162724" y="1257300"/>
            <a:ext cx="80899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/>
            </a:pPr>
            <a:r>
              <a:rPr b="1"/>
              <a:t>Entdeckung “neutraler Ströme” am CERN (1973)</a:t>
            </a:r>
          </a:p>
        </p:txBody>
      </p:sp>
      <p:sp>
        <p:nvSpPr>
          <p:cNvPr id="593" name="Shape 593"/>
          <p:cNvSpPr/>
          <p:nvPr/>
        </p:nvSpPr>
        <p:spPr>
          <a:xfrm>
            <a:off x="886624" y="5524500"/>
            <a:ext cx="47244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• Neutrino Strahl auf Blasenkammer gerichtet</a:t>
            </a:r>
          </a:p>
        </p:txBody>
      </p:sp>
      <p:sp>
        <p:nvSpPr>
          <p:cNvPr id="594" name="Shape 594"/>
          <p:cNvSpPr/>
          <p:nvPr/>
        </p:nvSpPr>
        <p:spPr>
          <a:xfrm>
            <a:off x="886624" y="6108700"/>
            <a:ext cx="9779001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• Ein Elektron mit hoher Energie erscheint aus dem ‘Nichts’</a:t>
            </a:r>
          </a:p>
        </p:txBody>
      </p:sp>
      <p:grpSp>
        <p:nvGrpSpPr>
          <p:cNvPr id="606" name="Group 606"/>
          <p:cNvGrpSpPr/>
          <p:nvPr/>
        </p:nvGrpSpPr>
        <p:grpSpPr>
          <a:xfrm>
            <a:off x="1071919" y="2013277"/>
            <a:ext cx="4082359" cy="2761924"/>
            <a:chOff x="0" y="0"/>
            <a:chExt cx="4082357" cy="2761923"/>
          </a:xfrm>
        </p:grpSpPr>
        <p:sp>
          <p:nvSpPr>
            <p:cNvPr id="595" name="Shape 595"/>
            <p:cNvSpPr/>
            <p:nvPr/>
          </p:nvSpPr>
          <p:spPr>
            <a:xfrm flipH="1">
              <a:off x="1611641" y="315928"/>
              <a:ext cx="1301291" cy="852599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96" name="Shape 596"/>
            <p:cNvSpPr/>
            <p:nvPr/>
          </p:nvSpPr>
          <p:spPr>
            <a:xfrm flipH="1" flipV="1">
              <a:off x="1596487" y="1699575"/>
              <a:ext cx="1424244" cy="875648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97" name="Shape 597"/>
            <p:cNvSpPr/>
            <p:nvPr/>
          </p:nvSpPr>
          <p:spPr>
            <a:xfrm>
              <a:off x="269367" y="327450"/>
              <a:ext cx="1321786" cy="841076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98" name="Shape 598"/>
            <p:cNvSpPr/>
            <p:nvPr/>
          </p:nvSpPr>
          <p:spPr>
            <a:xfrm flipV="1">
              <a:off x="333299" y="1707823"/>
              <a:ext cx="1249082" cy="789104"/>
            </a:xfrm>
            <a:prstGeom prst="line">
              <a:avLst/>
            </a:pr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99" name="Shape 599"/>
            <p:cNvSpPr/>
            <p:nvPr/>
          </p:nvSpPr>
          <p:spPr>
            <a:xfrm>
              <a:off x="3063461" y="2439316"/>
              <a:ext cx="181593" cy="322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e</a:t>
              </a:r>
            </a:p>
          </p:txBody>
        </p:sp>
        <p:sp>
          <p:nvSpPr>
            <p:cNvPr id="600" name="Shape 600"/>
            <p:cNvSpPr/>
            <p:nvPr/>
          </p:nvSpPr>
          <p:spPr>
            <a:xfrm>
              <a:off x="1607780" y="1143065"/>
              <a:ext cx="25401" cy="577458"/>
            </a:xfrm>
            <a:prstGeom prst="line">
              <a:avLst/>
            </a:prstGeom>
            <a:noFill/>
            <a:ln w="38100" cap="flat">
              <a:solidFill>
                <a:srgbClr val="941751"/>
              </a:solidFill>
              <a:prstDash val="sysDot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601" name="Shape 601"/>
            <p:cNvSpPr/>
            <p:nvPr/>
          </p:nvSpPr>
          <p:spPr>
            <a:xfrm>
              <a:off x="1093008" y="1250622"/>
              <a:ext cx="351694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b="1">
                  <a:solidFill>
                    <a:srgbClr val="941751"/>
                  </a:solidFill>
                  <a:latin typeface="Verdana"/>
                  <a:ea typeface="Verdana"/>
                  <a:cs typeface="Verdana"/>
                  <a:sym typeface="Verdana"/>
                </a:rPr>
                <a:t>Z</a:t>
              </a:r>
              <a:r>
                <a:rPr b="1" baseline="31999">
                  <a:solidFill>
                    <a:srgbClr val="941751"/>
                  </a:solidFill>
                  <a:latin typeface="Verdana"/>
                  <a:ea typeface="Verdana"/>
                  <a:cs typeface="Verdana"/>
                  <a:sym typeface="Verdana"/>
                </a:rPr>
                <a:t>o</a:t>
              </a:r>
            </a:p>
          </p:txBody>
        </p:sp>
        <p:sp>
          <p:nvSpPr>
            <p:cNvPr id="602" name="Shape 602"/>
            <p:cNvSpPr/>
            <p:nvPr/>
          </p:nvSpPr>
          <p:spPr>
            <a:xfrm>
              <a:off x="0" y="0"/>
              <a:ext cx="182914" cy="3686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2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 lvl="0">
                <a:defRPr sz="1800"/>
              </a:pPr>
              <a:r>
                <a:rPr sz="2400"/>
                <a:t>ν</a:t>
              </a:r>
            </a:p>
          </p:txBody>
        </p:sp>
        <p:sp>
          <p:nvSpPr>
            <p:cNvPr id="603" name="Shape 603"/>
            <p:cNvSpPr/>
            <p:nvPr/>
          </p:nvSpPr>
          <p:spPr>
            <a:xfrm>
              <a:off x="1021657" y="1276022"/>
              <a:ext cx="3060701" cy="304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>
                <a:defRPr b="1" sz="1500">
                  <a:solidFill>
                    <a:srgbClr val="941751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941751"/>
                  </a:solidFill>
                </a:rPr>
                <a:t> Neutral current</a:t>
              </a:r>
            </a:p>
          </p:txBody>
        </p:sp>
        <p:sp>
          <p:nvSpPr>
            <p:cNvPr id="604" name="Shape 604"/>
            <p:cNvSpPr/>
            <p:nvPr/>
          </p:nvSpPr>
          <p:spPr>
            <a:xfrm>
              <a:off x="3060700" y="0"/>
              <a:ext cx="182914" cy="3686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24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 lvl="0">
                <a:defRPr sz="1800"/>
              </a:pPr>
              <a:r>
                <a:rPr sz="2400"/>
                <a:t>ν</a:t>
              </a:r>
            </a:p>
          </p:txBody>
        </p:sp>
        <p:sp>
          <p:nvSpPr>
            <p:cNvPr id="605" name="Shape 605"/>
            <p:cNvSpPr/>
            <p:nvPr/>
          </p:nvSpPr>
          <p:spPr>
            <a:xfrm>
              <a:off x="2761" y="2439316"/>
              <a:ext cx="181593" cy="322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e</a:t>
              </a:r>
            </a:p>
          </p:txBody>
        </p:sp>
      </p:grpSp>
      <p:pic>
        <p:nvPicPr>
          <p:cNvPr id="607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65900" y="1219200"/>
            <a:ext cx="3543300" cy="3125049"/>
          </a:xfrm>
          <a:prstGeom prst="rect">
            <a:avLst/>
          </a:prstGeom>
          <a:ln w="12700">
            <a:miter lim="400000"/>
          </a:ln>
        </p:spPr>
      </p:pic>
      <p:pic>
        <p:nvPicPr>
          <p:cNvPr id="608" name="Garg_event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325487" y="4432300"/>
            <a:ext cx="2059813" cy="3035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Shape 610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611" name="Shape 611"/>
          <p:cNvSpPr/>
          <p:nvPr/>
        </p:nvSpPr>
        <p:spPr>
          <a:xfrm>
            <a:off x="2203053" y="203200"/>
            <a:ext cx="5242918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Elektroschwache WW</a:t>
            </a:r>
          </a:p>
        </p:txBody>
      </p:sp>
      <p:sp>
        <p:nvSpPr>
          <p:cNvPr id="612" name="Shape 612"/>
          <p:cNvSpPr/>
          <p:nvPr/>
        </p:nvSpPr>
        <p:spPr>
          <a:xfrm>
            <a:off x="8481224" y="635000"/>
            <a:ext cx="14605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0433FF"/>
                </a:solidFill>
              </a:rPr>
              <a:t>1983</a:t>
            </a:r>
          </a:p>
        </p:txBody>
      </p:sp>
      <p:sp>
        <p:nvSpPr>
          <p:cNvPr id="613" name="Shape 613"/>
          <p:cNvSpPr/>
          <p:nvPr/>
        </p:nvSpPr>
        <p:spPr>
          <a:xfrm>
            <a:off x="1331124" y="1250950"/>
            <a:ext cx="8089901" cy="393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21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100"/>
              <a:t>Entdeckung der W und Z Bosonen am CERN (1983)</a:t>
            </a:r>
          </a:p>
        </p:txBody>
      </p:sp>
      <p:pic>
        <p:nvPicPr>
          <p:cNvPr id="614" name="Z_discovery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146300"/>
            <a:ext cx="5298441" cy="3784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15" name="Rubbia_VdM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55192" y="2146300"/>
            <a:ext cx="3827662" cy="3784600"/>
          </a:xfrm>
          <a:prstGeom prst="rect">
            <a:avLst/>
          </a:prstGeom>
          <a:ln w="12700">
            <a:miter lim="400000"/>
          </a:ln>
        </p:spPr>
      </p:pic>
      <p:sp>
        <p:nvSpPr>
          <p:cNvPr id="616" name="Shape 616"/>
          <p:cNvSpPr/>
          <p:nvPr/>
        </p:nvSpPr>
        <p:spPr>
          <a:xfrm>
            <a:off x="5849094" y="6045200"/>
            <a:ext cx="4032362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Carlo Rubbia, Simon van der Meer</a:t>
            </a:r>
          </a:p>
        </p:txBody>
      </p:sp>
      <p:sp>
        <p:nvSpPr>
          <p:cNvPr id="617" name="Shape 617"/>
          <p:cNvSpPr/>
          <p:nvPr/>
        </p:nvSpPr>
        <p:spPr>
          <a:xfrm>
            <a:off x="1327732" y="6045200"/>
            <a:ext cx="3397685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W Ereignis im UA-1 Detektor</a:t>
            </a:r>
          </a:p>
        </p:txBody>
      </p:sp>
    </p:spTree>
  </p:cSld>
  <p:clrMapOvr>
    <a:masterClrMapping/>
  </p:clrMapOvr>
  <p:transition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Shape 619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620" name="Shape 620"/>
          <p:cNvSpPr/>
          <p:nvPr/>
        </p:nvSpPr>
        <p:spPr>
          <a:xfrm>
            <a:off x="730392" y="203200"/>
            <a:ext cx="8188239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Elektroschwache Wechselwirkung</a:t>
            </a:r>
          </a:p>
        </p:txBody>
      </p:sp>
      <p:grpSp>
        <p:nvGrpSpPr>
          <p:cNvPr id="629" name="Group 629"/>
          <p:cNvGrpSpPr/>
          <p:nvPr/>
        </p:nvGrpSpPr>
        <p:grpSpPr>
          <a:xfrm>
            <a:off x="723899" y="4737099"/>
            <a:ext cx="4724401" cy="762002"/>
            <a:chOff x="0" y="0"/>
            <a:chExt cx="4724400" cy="762000"/>
          </a:xfrm>
        </p:grpSpPr>
        <p:sp>
          <p:nvSpPr>
            <p:cNvPr id="621" name="Shape 621"/>
            <p:cNvSpPr/>
            <p:nvPr/>
          </p:nvSpPr>
          <p:spPr>
            <a:xfrm>
              <a:off x="-1" y="0"/>
              <a:ext cx="762001" cy="762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945200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n</a:t>
              </a:r>
            </a:p>
          </p:txBody>
        </p:sp>
        <p:sp>
          <p:nvSpPr>
            <p:cNvPr id="622" name="Shape 622"/>
            <p:cNvSpPr/>
            <p:nvPr/>
          </p:nvSpPr>
          <p:spPr>
            <a:xfrm>
              <a:off x="1549399" y="-1"/>
              <a:ext cx="762001" cy="76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945200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p</a:t>
              </a:r>
            </a:p>
          </p:txBody>
        </p:sp>
        <p:sp>
          <p:nvSpPr>
            <p:cNvPr id="623" name="Shape 623"/>
            <p:cNvSpPr/>
            <p:nvPr/>
          </p:nvSpPr>
          <p:spPr>
            <a:xfrm>
              <a:off x="2921000" y="0"/>
              <a:ext cx="635000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Eurostile"/>
                  <a:ea typeface="Eurostile"/>
                  <a:cs typeface="Eurostile"/>
                  <a:sym typeface="Eurostile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e</a:t>
              </a:r>
            </a:p>
          </p:txBody>
        </p:sp>
        <p:sp>
          <p:nvSpPr>
            <p:cNvPr id="624" name="Shape 624"/>
            <p:cNvSpPr/>
            <p:nvPr/>
          </p:nvSpPr>
          <p:spPr>
            <a:xfrm>
              <a:off x="4089400" y="0"/>
              <a:ext cx="635000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/>
              </a:pPr>
              <a:r>
                <a:rPr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rPr>
                <a:t>ν</a:t>
              </a:r>
              <a:r>
                <a:rPr baseline="-5999"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rPr>
                <a:t>e</a:t>
              </a:r>
            </a:p>
          </p:txBody>
        </p:sp>
        <p:sp>
          <p:nvSpPr>
            <p:cNvPr id="625" name="Shape 625"/>
            <p:cNvSpPr/>
            <p:nvPr/>
          </p:nvSpPr>
          <p:spPr>
            <a:xfrm>
              <a:off x="4274949" y="165100"/>
              <a:ext cx="284351" cy="1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626" name="Shape 626"/>
            <p:cNvSpPr/>
            <p:nvPr/>
          </p:nvSpPr>
          <p:spPr>
            <a:xfrm flipH="1">
              <a:off x="850900" y="393700"/>
              <a:ext cx="518325" cy="1"/>
            </a:xfrm>
            <a:prstGeom prst="line">
              <a:avLst/>
            </a:prstGeom>
            <a:noFill/>
            <a:ln w="50800" cap="flat">
              <a:solidFill>
                <a:srgbClr val="3A5253"/>
              </a:solidFill>
              <a:prstDash val="solid"/>
              <a:miter lim="400000"/>
              <a:headEnd type="stealth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627" name="Shape 627"/>
            <p:cNvSpPr/>
            <p:nvPr/>
          </p:nvSpPr>
          <p:spPr>
            <a:xfrm>
              <a:off x="2418686" y="177800"/>
              <a:ext cx="275978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+</a:t>
              </a:r>
            </a:p>
          </p:txBody>
        </p:sp>
        <p:sp>
          <p:nvSpPr>
            <p:cNvPr id="628" name="Shape 628"/>
            <p:cNvSpPr/>
            <p:nvPr/>
          </p:nvSpPr>
          <p:spPr>
            <a:xfrm>
              <a:off x="3688686" y="177800"/>
              <a:ext cx="275978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grpSp>
        <p:nvGrpSpPr>
          <p:cNvPr id="638" name="Group 638"/>
          <p:cNvGrpSpPr/>
          <p:nvPr/>
        </p:nvGrpSpPr>
        <p:grpSpPr>
          <a:xfrm>
            <a:off x="774699" y="5753100"/>
            <a:ext cx="4673601" cy="635001"/>
            <a:chOff x="0" y="0"/>
            <a:chExt cx="4673600" cy="635000"/>
          </a:xfrm>
        </p:grpSpPr>
        <p:sp>
          <p:nvSpPr>
            <p:cNvPr id="630" name="Shape 630"/>
            <p:cNvSpPr/>
            <p:nvPr/>
          </p:nvSpPr>
          <p:spPr>
            <a:xfrm>
              <a:off x="-1" y="0"/>
              <a:ext cx="635001" cy="635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600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d</a:t>
              </a:r>
            </a:p>
          </p:txBody>
        </p:sp>
        <p:sp>
          <p:nvSpPr>
            <p:cNvPr id="631" name="Shape 631"/>
            <p:cNvSpPr/>
            <p:nvPr/>
          </p:nvSpPr>
          <p:spPr>
            <a:xfrm>
              <a:off x="1498600" y="0"/>
              <a:ext cx="635000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600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u</a:t>
              </a:r>
            </a:p>
          </p:txBody>
        </p:sp>
        <p:sp>
          <p:nvSpPr>
            <p:cNvPr id="632" name="Shape 632"/>
            <p:cNvSpPr/>
            <p:nvPr/>
          </p:nvSpPr>
          <p:spPr>
            <a:xfrm>
              <a:off x="2870200" y="0"/>
              <a:ext cx="635000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Eurostile"/>
                  <a:ea typeface="Eurostile"/>
                  <a:cs typeface="Eurostile"/>
                  <a:sym typeface="Eurostile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e</a:t>
              </a:r>
            </a:p>
          </p:txBody>
        </p:sp>
        <p:sp>
          <p:nvSpPr>
            <p:cNvPr id="633" name="Shape 633"/>
            <p:cNvSpPr/>
            <p:nvPr/>
          </p:nvSpPr>
          <p:spPr>
            <a:xfrm>
              <a:off x="4038600" y="0"/>
              <a:ext cx="635000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/>
              </a:pPr>
              <a:r>
                <a:rPr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rPr>
                <a:t>ν</a:t>
              </a:r>
              <a:r>
                <a:rPr baseline="-5999"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rPr>
                <a:t>e</a:t>
              </a:r>
            </a:p>
          </p:txBody>
        </p:sp>
        <p:sp>
          <p:nvSpPr>
            <p:cNvPr id="634" name="Shape 634"/>
            <p:cNvSpPr/>
            <p:nvPr/>
          </p:nvSpPr>
          <p:spPr>
            <a:xfrm>
              <a:off x="4224149" y="165100"/>
              <a:ext cx="284351" cy="1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635" name="Shape 635"/>
            <p:cNvSpPr/>
            <p:nvPr/>
          </p:nvSpPr>
          <p:spPr>
            <a:xfrm>
              <a:off x="2367886" y="152400"/>
              <a:ext cx="275978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+</a:t>
              </a:r>
            </a:p>
          </p:txBody>
        </p:sp>
        <p:sp>
          <p:nvSpPr>
            <p:cNvPr id="636" name="Shape 636"/>
            <p:cNvSpPr/>
            <p:nvPr/>
          </p:nvSpPr>
          <p:spPr>
            <a:xfrm flipH="1">
              <a:off x="800100" y="279400"/>
              <a:ext cx="518325" cy="1"/>
            </a:xfrm>
            <a:prstGeom prst="line">
              <a:avLst/>
            </a:prstGeom>
            <a:noFill/>
            <a:ln w="50800" cap="flat">
              <a:solidFill>
                <a:srgbClr val="3A5253"/>
              </a:solidFill>
              <a:prstDash val="solid"/>
              <a:miter lim="400000"/>
              <a:headEnd type="stealth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637" name="Shape 637"/>
            <p:cNvSpPr/>
            <p:nvPr/>
          </p:nvSpPr>
          <p:spPr>
            <a:xfrm>
              <a:off x="3637886" y="152400"/>
              <a:ext cx="275978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+</a:t>
              </a:r>
            </a:p>
          </p:txBody>
        </p:sp>
      </p:grpSp>
      <p:sp>
        <p:nvSpPr>
          <p:cNvPr id="639" name="Shape 639"/>
          <p:cNvSpPr/>
          <p:nvPr/>
        </p:nvSpPr>
        <p:spPr>
          <a:xfrm>
            <a:off x="1761163" y="1047750"/>
            <a:ext cx="5934424" cy="44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2400"/>
              <a:t>“Universalität” : Leptonen und Quarks</a:t>
            </a:r>
          </a:p>
        </p:txBody>
      </p:sp>
      <p:grpSp>
        <p:nvGrpSpPr>
          <p:cNvPr id="650" name="Group 650"/>
          <p:cNvGrpSpPr/>
          <p:nvPr/>
        </p:nvGrpSpPr>
        <p:grpSpPr>
          <a:xfrm>
            <a:off x="6311899" y="1841500"/>
            <a:ext cx="3441701" cy="1892301"/>
            <a:chOff x="0" y="0"/>
            <a:chExt cx="3441700" cy="1892300"/>
          </a:xfrm>
        </p:grpSpPr>
        <p:sp>
          <p:nvSpPr>
            <p:cNvPr id="640" name="Shape 640"/>
            <p:cNvSpPr/>
            <p:nvPr/>
          </p:nvSpPr>
          <p:spPr>
            <a:xfrm>
              <a:off x="368300" y="304800"/>
              <a:ext cx="2730500" cy="330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94"/>
                  </a:moveTo>
                  <a:lnTo>
                    <a:pt x="11364" y="21600"/>
                  </a:ln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641" name="Shape 641"/>
            <p:cNvSpPr/>
            <p:nvPr/>
          </p:nvSpPr>
          <p:spPr>
            <a:xfrm rot="10800000">
              <a:off x="457200" y="1333499"/>
              <a:ext cx="2730500" cy="330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94"/>
                  </a:moveTo>
                  <a:lnTo>
                    <a:pt x="11364" y="21600"/>
                  </a:ln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642" name="Shape 642"/>
            <p:cNvSpPr/>
            <p:nvPr/>
          </p:nvSpPr>
          <p:spPr>
            <a:xfrm>
              <a:off x="1777998" y="651906"/>
              <a:ext cx="1" cy="67322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643" name="Shape 643"/>
            <p:cNvSpPr/>
            <p:nvPr/>
          </p:nvSpPr>
          <p:spPr>
            <a:xfrm>
              <a:off x="1871470" y="755650"/>
              <a:ext cx="430610" cy="444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sz="2400">
                  <a:latin typeface="Verdana"/>
                  <a:ea typeface="Verdana"/>
                  <a:cs typeface="Verdana"/>
                  <a:sym typeface="Verdana"/>
                </a:rPr>
                <a:t>w</a:t>
              </a:r>
              <a:r>
                <a:rPr baseline="31999" sz="2400">
                  <a:latin typeface="Verdana"/>
                  <a:ea typeface="Verdana"/>
                  <a:cs typeface="Verdana"/>
                  <a:sym typeface="Verdana"/>
                </a:rPr>
                <a:t>-</a:t>
              </a:r>
            </a:p>
          </p:txBody>
        </p:sp>
        <p:sp>
          <p:nvSpPr>
            <p:cNvPr id="644" name="Shape 644"/>
            <p:cNvSpPr/>
            <p:nvPr/>
          </p:nvSpPr>
          <p:spPr>
            <a:xfrm>
              <a:off x="-1" y="0"/>
              <a:ext cx="635001" cy="635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μ</a:t>
              </a:r>
            </a:p>
          </p:txBody>
        </p:sp>
        <p:sp>
          <p:nvSpPr>
            <p:cNvPr id="645" name="Shape 645"/>
            <p:cNvSpPr/>
            <p:nvPr/>
          </p:nvSpPr>
          <p:spPr>
            <a:xfrm>
              <a:off x="2743200" y="0"/>
              <a:ext cx="635000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/>
              </a:pPr>
              <a:r>
                <a:rPr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rPr>
                <a:t>ν</a:t>
              </a:r>
              <a:r>
                <a:rPr baseline="-5999"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rPr>
                <a:t>μ</a:t>
              </a:r>
            </a:p>
          </p:txBody>
        </p:sp>
        <p:sp>
          <p:nvSpPr>
            <p:cNvPr id="646" name="Shape 646"/>
            <p:cNvSpPr/>
            <p:nvPr/>
          </p:nvSpPr>
          <p:spPr>
            <a:xfrm>
              <a:off x="2806700" y="1257300"/>
              <a:ext cx="635000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Eurostile"/>
                  <a:ea typeface="Eurostile"/>
                  <a:cs typeface="Eurostile"/>
                  <a:sym typeface="Eurostile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e</a:t>
              </a:r>
            </a:p>
          </p:txBody>
        </p:sp>
        <p:sp>
          <p:nvSpPr>
            <p:cNvPr id="647" name="Shape 647"/>
            <p:cNvSpPr/>
            <p:nvPr/>
          </p:nvSpPr>
          <p:spPr>
            <a:xfrm>
              <a:off x="50800" y="1257300"/>
              <a:ext cx="635000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/>
              </a:pPr>
              <a:r>
                <a:rPr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rPr>
                <a:t>ν</a:t>
              </a:r>
              <a:r>
                <a:rPr baseline="-5999"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rPr>
                <a:t>e</a:t>
              </a:r>
            </a:p>
          </p:txBody>
        </p:sp>
        <p:sp>
          <p:nvSpPr>
            <p:cNvPr id="648" name="Shape 648"/>
            <p:cNvSpPr/>
            <p:nvPr/>
          </p:nvSpPr>
          <p:spPr>
            <a:xfrm>
              <a:off x="236349" y="1422400"/>
              <a:ext cx="284351" cy="1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649" name="Shape 649"/>
            <p:cNvSpPr/>
            <p:nvPr/>
          </p:nvSpPr>
          <p:spPr>
            <a:xfrm>
              <a:off x="1663700" y="4953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76D6FF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36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pPr>
            </a:p>
          </p:txBody>
        </p:sp>
      </p:grpSp>
      <p:grpSp>
        <p:nvGrpSpPr>
          <p:cNvPr id="661" name="Group 661"/>
          <p:cNvGrpSpPr/>
          <p:nvPr/>
        </p:nvGrpSpPr>
        <p:grpSpPr>
          <a:xfrm>
            <a:off x="6438899" y="4724400"/>
            <a:ext cx="3403601" cy="1892301"/>
            <a:chOff x="0" y="0"/>
            <a:chExt cx="3403600" cy="1892300"/>
          </a:xfrm>
        </p:grpSpPr>
        <p:sp>
          <p:nvSpPr>
            <p:cNvPr id="651" name="Shape 651"/>
            <p:cNvSpPr/>
            <p:nvPr/>
          </p:nvSpPr>
          <p:spPr>
            <a:xfrm>
              <a:off x="330200" y="304800"/>
              <a:ext cx="2730500" cy="330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94"/>
                  </a:moveTo>
                  <a:lnTo>
                    <a:pt x="11364" y="21600"/>
                  </a:ln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652" name="Shape 652"/>
            <p:cNvSpPr/>
            <p:nvPr/>
          </p:nvSpPr>
          <p:spPr>
            <a:xfrm rot="10800000">
              <a:off x="419100" y="1333499"/>
              <a:ext cx="2730500" cy="330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1994"/>
                  </a:moveTo>
                  <a:lnTo>
                    <a:pt x="11364" y="21600"/>
                  </a:lnTo>
                  <a:lnTo>
                    <a:pt x="21600" y="0"/>
                  </a:lnTo>
                </a:path>
              </a:pathLst>
            </a:custGeom>
            <a:noFill/>
            <a:ln w="25400" cap="flat">
              <a:solidFill>
                <a:srgbClr val="3A5253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pPr>
            </a:p>
          </p:txBody>
        </p:sp>
        <p:sp>
          <p:nvSpPr>
            <p:cNvPr id="653" name="Shape 653"/>
            <p:cNvSpPr/>
            <p:nvPr/>
          </p:nvSpPr>
          <p:spPr>
            <a:xfrm>
              <a:off x="1739898" y="651906"/>
              <a:ext cx="1" cy="67322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654" name="Shape 654"/>
            <p:cNvSpPr/>
            <p:nvPr/>
          </p:nvSpPr>
          <p:spPr>
            <a:xfrm>
              <a:off x="1833370" y="755650"/>
              <a:ext cx="430610" cy="444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lvl="0" algn="ctr">
                <a:defRPr sz="1800"/>
              </a:pPr>
              <a:r>
                <a:rPr sz="2400">
                  <a:latin typeface="Verdana"/>
                  <a:ea typeface="Verdana"/>
                  <a:cs typeface="Verdana"/>
                  <a:sym typeface="Verdana"/>
                </a:rPr>
                <a:t>w</a:t>
              </a:r>
              <a:r>
                <a:rPr baseline="31999" sz="2400">
                  <a:latin typeface="Verdana"/>
                  <a:ea typeface="Verdana"/>
                  <a:cs typeface="Verdana"/>
                  <a:sym typeface="Verdana"/>
                </a:rPr>
                <a:t>-</a:t>
              </a:r>
            </a:p>
          </p:txBody>
        </p:sp>
        <p:sp>
          <p:nvSpPr>
            <p:cNvPr id="655" name="Shape 655"/>
            <p:cNvSpPr/>
            <p:nvPr/>
          </p:nvSpPr>
          <p:spPr>
            <a:xfrm>
              <a:off x="2768600" y="1257300"/>
              <a:ext cx="635000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Eurostile"/>
                  <a:ea typeface="Eurostile"/>
                  <a:cs typeface="Eurostile"/>
                  <a:sym typeface="Eurostile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e</a:t>
              </a:r>
            </a:p>
          </p:txBody>
        </p:sp>
        <p:sp>
          <p:nvSpPr>
            <p:cNvPr id="656" name="Shape 656"/>
            <p:cNvSpPr/>
            <p:nvPr/>
          </p:nvSpPr>
          <p:spPr>
            <a:xfrm>
              <a:off x="12700" y="1257300"/>
              <a:ext cx="635000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/>
              </a:pPr>
              <a:r>
                <a:rPr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rPr>
                <a:t>ν</a:t>
              </a:r>
              <a:r>
                <a:rPr baseline="-5999"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rPr>
                <a:t>e</a:t>
              </a:r>
            </a:p>
          </p:txBody>
        </p:sp>
        <p:sp>
          <p:nvSpPr>
            <p:cNvPr id="657" name="Shape 657"/>
            <p:cNvSpPr/>
            <p:nvPr/>
          </p:nvSpPr>
          <p:spPr>
            <a:xfrm>
              <a:off x="198249" y="1422400"/>
              <a:ext cx="284351" cy="1"/>
            </a:xfrm>
            <a:prstGeom prst="line">
              <a:avLst/>
            </a:prstGeom>
            <a:noFill/>
            <a:ln w="25400" cap="flat">
              <a:solidFill>
                <a:srgbClr val="FFFFFF"/>
              </a:solidFill>
              <a:prstDash val="solid"/>
              <a:miter lim="400000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658" name="Shape 658"/>
            <p:cNvSpPr/>
            <p:nvPr/>
          </p:nvSpPr>
          <p:spPr>
            <a:xfrm>
              <a:off x="-1" y="12700"/>
              <a:ext cx="635001" cy="635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600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d</a:t>
              </a:r>
            </a:p>
          </p:txBody>
        </p:sp>
        <p:sp>
          <p:nvSpPr>
            <p:cNvPr id="659" name="Shape 659"/>
            <p:cNvSpPr/>
            <p:nvPr/>
          </p:nvSpPr>
          <p:spPr>
            <a:xfrm>
              <a:off x="2743200" y="0"/>
              <a:ext cx="635000" cy="635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600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sz="24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u</a:t>
              </a:r>
            </a:p>
          </p:txBody>
        </p:sp>
        <p:sp>
          <p:nvSpPr>
            <p:cNvPr id="660" name="Shape 660"/>
            <p:cNvSpPr/>
            <p:nvPr/>
          </p:nvSpPr>
          <p:spPr>
            <a:xfrm>
              <a:off x="1612900" y="520700"/>
              <a:ext cx="241300" cy="241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76D6FF"/>
            </a:solidFill>
            <a:ln w="25400" cap="flat">
              <a:solidFill>
                <a:srgbClr val="3A5253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3600">
                  <a:solidFill>
                    <a:srgbClr val="FFFFFF"/>
                  </a:solidFill>
                  <a:latin typeface="Futura Condensed"/>
                  <a:ea typeface="Futura Condensed"/>
                  <a:cs typeface="Futura Condensed"/>
                  <a:sym typeface="Futura Condensed"/>
                </a:defRPr>
              </a:pPr>
            </a:p>
          </p:txBody>
        </p:sp>
      </p:grpSp>
      <p:grpSp>
        <p:nvGrpSpPr>
          <p:cNvPr id="672" name="Group 672"/>
          <p:cNvGrpSpPr/>
          <p:nvPr/>
        </p:nvGrpSpPr>
        <p:grpSpPr>
          <a:xfrm>
            <a:off x="707646" y="1930400"/>
            <a:ext cx="4740654" cy="1358901"/>
            <a:chOff x="0" y="0"/>
            <a:chExt cx="4740653" cy="1358900"/>
          </a:xfrm>
        </p:grpSpPr>
        <p:grpSp>
          <p:nvGrpSpPr>
            <p:cNvPr id="670" name="Group 670"/>
            <p:cNvGrpSpPr/>
            <p:nvPr/>
          </p:nvGrpSpPr>
          <p:grpSpPr>
            <a:xfrm>
              <a:off x="67053" y="723900"/>
              <a:ext cx="4673601" cy="635001"/>
              <a:chOff x="0" y="0"/>
              <a:chExt cx="4673600" cy="635000"/>
            </a:xfrm>
          </p:grpSpPr>
          <p:sp>
            <p:nvSpPr>
              <p:cNvPr id="662" name="Shape 662"/>
              <p:cNvSpPr/>
              <p:nvPr/>
            </p:nvSpPr>
            <p:spPr>
              <a:xfrm>
                <a:off x="-1" y="0"/>
                <a:ext cx="635001" cy="635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433FF"/>
              </a:solidFill>
              <a:ln w="25400" cap="flat">
                <a:solidFill>
                  <a:srgbClr val="3A5253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algn="ctr">
                  <a:defRPr sz="2400">
                    <a:solidFill>
                      <a:srgbClr val="FFFFFF"/>
                    </a:solidFill>
                    <a:latin typeface="Futura Condensed"/>
                    <a:ea typeface="Futura Condensed"/>
                    <a:cs typeface="Futura Condensed"/>
                    <a:sym typeface="Futura Condensed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400">
                    <a:solidFill>
                      <a:srgbClr val="FFFFFF"/>
                    </a:solidFill>
                  </a:rPr>
                  <a:t>μ</a:t>
                </a:r>
              </a:p>
            </p:txBody>
          </p:sp>
          <p:sp>
            <p:nvSpPr>
              <p:cNvPr id="663" name="Shape 663"/>
              <p:cNvSpPr/>
              <p:nvPr/>
            </p:nvSpPr>
            <p:spPr>
              <a:xfrm>
                <a:off x="1498600" y="0"/>
                <a:ext cx="635000" cy="635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433FF"/>
              </a:solidFill>
              <a:ln w="25400" cap="flat">
                <a:solidFill>
                  <a:srgbClr val="3A5253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 sz="1800"/>
                </a:pPr>
                <a:r>
                  <a:rPr sz="2400">
                    <a:solidFill>
                      <a:srgbClr val="FFFFFF"/>
                    </a:solidFill>
                    <a:latin typeface="Futura Condensed"/>
                    <a:ea typeface="Futura Condensed"/>
                    <a:cs typeface="Futura Condensed"/>
                    <a:sym typeface="Futura Condensed"/>
                  </a:rPr>
                  <a:t>ν</a:t>
                </a:r>
                <a:r>
                  <a:rPr baseline="-5999" sz="2400">
                    <a:solidFill>
                      <a:srgbClr val="FFFFFF"/>
                    </a:solidFill>
                    <a:latin typeface="Futura Condensed"/>
                    <a:ea typeface="Futura Condensed"/>
                    <a:cs typeface="Futura Condensed"/>
                    <a:sym typeface="Futura Condensed"/>
                  </a:rPr>
                  <a:t>μ</a:t>
                </a:r>
              </a:p>
            </p:txBody>
          </p:sp>
          <p:sp>
            <p:nvSpPr>
              <p:cNvPr id="664" name="Shape 664"/>
              <p:cNvSpPr/>
              <p:nvPr/>
            </p:nvSpPr>
            <p:spPr>
              <a:xfrm>
                <a:off x="2870200" y="0"/>
                <a:ext cx="635000" cy="635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433FF"/>
              </a:solidFill>
              <a:ln w="25400" cap="flat">
                <a:solidFill>
                  <a:srgbClr val="3A5253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>
                <a:lvl1pPr algn="ctr">
                  <a:defRPr sz="2400">
                    <a:solidFill>
                      <a:srgbClr val="FFFFFF"/>
                    </a:solidFill>
                    <a:latin typeface="Eurostile"/>
                    <a:ea typeface="Eurostile"/>
                    <a:cs typeface="Eurostile"/>
                    <a:sym typeface="Eurostile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2400">
                    <a:solidFill>
                      <a:srgbClr val="FFFFFF"/>
                    </a:solidFill>
                  </a:rPr>
                  <a:t>e</a:t>
                </a:r>
              </a:p>
            </p:txBody>
          </p:sp>
          <p:sp>
            <p:nvSpPr>
              <p:cNvPr id="665" name="Shape 665"/>
              <p:cNvSpPr/>
              <p:nvPr/>
            </p:nvSpPr>
            <p:spPr>
              <a:xfrm>
                <a:off x="4038600" y="0"/>
                <a:ext cx="635000" cy="635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fill="norm" stroke="1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433FF"/>
              </a:solidFill>
              <a:ln w="25400" cap="flat">
                <a:solidFill>
                  <a:srgbClr val="3A5253"/>
                </a:solidFill>
                <a:prstDash val="solid"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 sz="1800"/>
                </a:pPr>
                <a:r>
                  <a:rPr sz="2400">
                    <a:solidFill>
                      <a:srgbClr val="FFFFFF"/>
                    </a:solidFill>
                    <a:latin typeface="Futura Condensed"/>
                    <a:ea typeface="Futura Condensed"/>
                    <a:cs typeface="Futura Condensed"/>
                    <a:sym typeface="Futura Condensed"/>
                  </a:rPr>
                  <a:t>ν</a:t>
                </a:r>
                <a:r>
                  <a:rPr baseline="-5999" sz="2400">
                    <a:solidFill>
                      <a:srgbClr val="FFFFFF"/>
                    </a:solidFill>
                    <a:latin typeface="Futura Condensed"/>
                    <a:ea typeface="Futura Condensed"/>
                    <a:cs typeface="Futura Condensed"/>
                    <a:sym typeface="Futura Condensed"/>
                  </a:rPr>
                  <a:t>e</a:t>
                </a:r>
              </a:p>
            </p:txBody>
          </p:sp>
          <p:sp>
            <p:nvSpPr>
              <p:cNvPr id="666" name="Shape 666"/>
              <p:cNvSpPr/>
              <p:nvPr/>
            </p:nvSpPr>
            <p:spPr>
              <a:xfrm>
                <a:off x="4224149" y="165100"/>
                <a:ext cx="284351" cy="1"/>
              </a:xfrm>
              <a:prstGeom prst="line">
                <a:avLst/>
              </a:prstGeom>
              <a:noFill/>
              <a:ln w="25400" cap="flat">
                <a:solidFill>
                  <a:srgbClr val="FFFFFF"/>
                </a:solidFill>
                <a:prstDash val="solid"/>
                <a:miter lim="400000"/>
              </a:ln>
              <a:effectLst>
                <a:outerShdw sx="100000" sy="100000" kx="0" ky="0" algn="b" rotWithShape="0" blurRad="25400" dist="25400" dir="270000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</a:p>
            </p:txBody>
          </p:sp>
          <p:sp>
            <p:nvSpPr>
              <p:cNvPr id="667" name="Shape 667"/>
              <p:cNvSpPr/>
              <p:nvPr/>
            </p:nvSpPr>
            <p:spPr>
              <a:xfrm flipH="1">
                <a:off x="800100" y="330200"/>
                <a:ext cx="518325" cy="1"/>
              </a:xfrm>
              <a:prstGeom prst="line">
                <a:avLst/>
              </a:prstGeom>
              <a:noFill/>
              <a:ln w="50800" cap="flat">
                <a:solidFill>
                  <a:srgbClr val="3A5253"/>
                </a:solidFill>
                <a:prstDash val="solid"/>
                <a:miter lim="400000"/>
                <a:headEnd type="stealth" w="med" len="med"/>
              </a:ln>
              <a:effectLst>
                <a:outerShdw sx="100000" sy="100000" kx="0" ky="0" algn="b" rotWithShape="0" blurRad="25400" dist="25400" dir="2700000">
                  <a:srgbClr val="FFFFFF">
                    <a:alpha val="50000"/>
                  </a:srgbClr>
                </a:outerShdw>
              </a:effectLst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</a:p>
            </p:txBody>
          </p:sp>
          <p:sp>
            <p:nvSpPr>
              <p:cNvPr id="668" name="Shape 668"/>
              <p:cNvSpPr/>
              <p:nvPr/>
            </p:nvSpPr>
            <p:spPr>
              <a:xfrm>
                <a:off x="2367886" y="152400"/>
                <a:ext cx="275978" cy="355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/>
                <a:r>
                  <a:t>+</a:t>
                </a:r>
              </a:p>
            </p:txBody>
          </p:sp>
          <p:sp>
            <p:nvSpPr>
              <p:cNvPr id="669" name="Shape 669"/>
              <p:cNvSpPr/>
              <p:nvPr/>
            </p:nvSpPr>
            <p:spPr>
              <a:xfrm>
                <a:off x="3587086" y="152400"/>
                <a:ext cx="275978" cy="355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800"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pPr lvl="0"/>
                <a:r>
                  <a:t>+</a:t>
                </a:r>
              </a:p>
            </p:txBody>
          </p:sp>
        </p:grpSp>
        <p:sp>
          <p:nvSpPr>
            <p:cNvPr id="671" name="Shape 671"/>
            <p:cNvSpPr/>
            <p:nvPr/>
          </p:nvSpPr>
          <p:spPr>
            <a:xfrm>
              <a:off x="0" y="0"/>
              <a:ext cx="1640657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Müon-Zerfall:</a:t>
              </a:r>
            </a:p>
          </p:txBody>
        </p:sp>
      </p:grpSp>
      <p:sp>
        <p:nvSpPr>
          <p:cNvPr id="673" name="Shape 673"/>
          <p:cNvSpPr/>
          <p:nvPr/>
        </p:nvSpPr>
        <p:spPr>
          <a:xfrm>
            <a:off x="759767" y="4064000"/>
            <a:ext cx="1942816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Neutron-Zerfall: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presetClass="entr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presetClass="entr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presetClass="exit" presetSubtype="0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4" dur="1000" fill="hold"/>
                                        <p:tgtEl>
                                          <p:spTgt spid="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nodeType="afterEffect" presetClass="entr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presetClass="entr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50" grpId="2"/>
      <p:bldP build="whole" bldLvl="1" animBg="1" rev="0" advAuto="0" spid="673" grpId="3"/>
      <p:bldP build="whole" bldLvl="1" animBg="1" rev="0" advAuto="0" spid="638" grpId="6"/>
      <p:bldP build="whole" bldLvl="1" animBg="1" rev="0" advAuto="0" spid="672" grpId="1"/>
      <p:bldP build="whole" bldLvl="1" animBg="1" rev="0" advAuto="0" spid="661" grpId="7"/>
      <p:bldP build="whole" bldLvl="1" animBg="1" rev="0" advAuto="0" spid="629" grpId="4"/>
      <p:bldP build="whole" bldLvl="1" animBg="1" rev="0" advAuto="0" spid="629" grpId="5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pic>
        <p:nvPicPr>
          <p:cNvPr id="171" name="Uncertainty_Relatio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2604" y="1796857"/>
            <a:ext cx="3156762" cy="4272024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Shape 172"/>
          <p:cNvSpPr/>
          <p:nvPr/>
        </p:nvSpPr>
        <p:spPr>
          <a:xfrm>
            <a:off x="1012821" y="6064812"/>
            <a:ext cx="2540001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Unschärferelation: 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1.4 fm ~ 140 MeV</a:t>
            </a:r>
          </a:p>
        </p:txBody>
      </p:sp>
      <p:pic>
        <p:nvPicPr>
          <p:cNvPr id="173" name="pion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1917700" cy="1438275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Shape 174"/>
          <p:cNvSpPr/>
          <p:nvPr/>
        </p:nvSpPr>
        <p:spPr>
          <a:xfrm>
            <a:off x="2467068" y="1231900"/>
            <a:ext cx="607201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Austauschkräfte: die Unschärferelation in der Praxis</a:t>
            </a:r>
          </a:p>
        </p:txBody>
      </p:sp>
      <p:sp>
        <p:nvSpPr>
          <p:cNvPr id="175" name="Shape 175"/>
          <p:cNvSpPr/>
          <p:nvPr/>
        </p:nvSpPr>
        <p:spPr>
          <a:xfrm>
            <a:off x="4040255" y="203200"/>
            <a:ext cx="1568513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Felder</a:t>
            </a:r>
          </a:p>
        </p:txBody>
      </p:sp>
      <p:sp>
        <p:nvSpPr>
          <p:cNvPr id="176" name="Shape 176"/>
          <p:cNvSpPr/>
          <p:nvPr/>
        </p:nvSpPr>
        <p:spPr>
          <a:xfrm>
            <a:off x="6487324" y="673100"/>
            <a:ext cx="36703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8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2600"/>
                </a:solidFill>
              </a:rPr>
              <a:t>‘Starke’ Wechselwirkung</a:t>
            </a:r>
          </a:p>
        </p:txBody>
      </p:sp>
      <p:pic>
        <p:nvPicPr>
          <p:cNvPr id="177" name="Uncertainty_Et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835400" y="3251200"/>
            <a:ext cx="1524001" cy="304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78" name="Uncertainty_Relatio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488165" y="1796857"/>
            <a:ext cx="4089401" cy="5534159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Shape 179"/>
          <p:cNvSpPr/>
          <p:nvPr/>
        </p:nvSpPr>
        <p:spPr>
          <a:xfrm>
            <a:off x="6949757" y="4825365"/>
            <a:ext cx="1892301" cy="2082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173" y="0"/>
                </a:moveTo>
                <a:lnTo>
                  <a:pt x="0" y="18822"/>
                </a:lnTo>
                <a:lnTo>
                  <a:pt x="17349" y="21600"/>
                </a:lnTo>
                <a:lnTo>
                  <a:pt x="21600" y="2547"/>
                </a:lnTo>
                <a:lnTo>
                  <a:pt x="4173" y="0"/>
                </a:lnTo>
                <a:close/>
              </a:path>
            </a:pathLst>
          </a:custGeom>
          <a:solidFill>
            <a:srgbClr val="FFFFFF"/>
          </a:solidFill>
          <a:ln w="25400">
            <a:solidFill>
              <a:srgbClr val="3A5253"/>
            </a:solidFill>
            <a:miter lim="400000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 sz="1800"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sp>
        <p:nvSpPr>
          <p:cNvPr id="180" name="Shape 180"/>
          <p:cNvSpPr/>
          <p:nvPr/>
        </p:nvSpPr>
        <p:spPr>
          <a:xfrm rot="605804">
            <a:off x="7158366" y="5137150"/>
            <a:ext cx="1515419" cy="1028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b="1" sz="1200">
                <a:latin typeface="Verdana"/>
                <a:ea typeface="Verdana"/>
                <a:cs typeface="Verdana"/>
                <a:sym typeface="Verdana"/>
              </a:rPr>
              <a:t>Sonderangebot</a:t>
            </a:r>
            <a:r>
              <a:rPr sz="1200">
                <a:latin typeface="Verdana"/>
                <a:ea typeface="Verdana"/>
                <a:cs typeface="Verdana"/>
                <a:sym typeface="Verdana"/>
              </a:rPr>
              <a:t>: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1200">
                <a:latin typeface="Verdana"/>
                <a:ea typeface="Verdana"/>
                <a:cs typeface="Verdana"/>
                <a:sym typeface="Verdana"/>
              </a:rPr>
              <a:t>1000 € sec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1200">
                <a:latin typeface="Verdana"/>
                <a:ea typeface="Verdana"/>
                <a:cs typeface="Verdana"/>
                <a:sym typeface="Verdana"/>
              </a:rPr>
              <a:t>zinsfrei!</a:t>
            </a:r>
          </a:p>
        </p:txBody>
      </p:sp>
    </p:spTree>
  </p:cSld>
  <p:clrMapOvr>
    <a:masterClrMapping/>
  </p:clrMapOvr>
  <p:transition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Shape 675"/>
          <p:cNvSpPr/>
          <p:nvPr/>
        </p:nvSpPr>
        <p:spPr>
          <a:xfrm>
            <a:off x="3162300" y="6477000"/>
            <a:ext cx="3340100" cy="1041400"/>
          </a:xfrm>
          <a:prstGeom prst="rect">
            <a:avLst/>
          </a:prstGeom>
          <a:solidFill>
            <a:srgbClr val="EBEBEB"/>
          </a:solidFill>
          <a:ln w="25400">
            <a:solidFill>
              <a:srgbClr val="3A5253"/>
            </a:solidFill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676" name="Shape 676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677" name="Shape 677"/>
          <p:cNvSpPr/>
          <p:nvPr/>
        </p:nvSpPr>
        <p:spPr>
          <a:xfrm>
            <a:off x="730392" y="203200"/>
            <a:ext cx="8188239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Elektroschwache Wechselwirkung</a:t>
            </a:r>
          </a:p>
        </p:txBody>
      </p:sp>
      <p:sp>
        <p:nvSpPr>
          <p:cNvPr id="678" name="Shape 678"/>
          <p:cNvSpPr/>
          <p:nvPr/>
        </p:nvSpPr>
        <p:spPr>
          <a:xfrm>
            <a:off x="-101600" y="1263650"/>
            <a:ext cx="10160000" cy="342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lnSpc>
                <a:spcPct val="130000"/>
              </a:lnSpc>
              <a:defRPr b="1" sz="17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700"/>
              <a:t>Zusammenhang zwischen Leptonen und Quarks</a:t>
            </a:r>
          </a:p>
        </p:txBody>
      </p:sp>
      <p:pic>
        <p:nvPicPr>
          <p:cNvPr id="679" name="Muon_Decay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9263" y="2191870"/>
            <a:ext cx="3650674" cy="2362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80" name="Neutron_Decay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38571" y="2095500"/>
            <a:ext cx="3822701" cy="2464936"/>
          </a:xfrm>
          <a:prstGeom prst="rect">
            <a:avLst/>
          </a:prstGeom>
          <a:ln w="12700">
            <a:miter lim="400000"/>
          </a:ln>
        </p:spPr>
      </p:pic>
      <p:sp>
        <p:nvSpPr>
          <p:cNvPr id="681" name="Shape 681"/>
          <p:cNvSpPr/>
          <p:nvPr/>
        </p:nvSpPr>
        <p:spPr>
          <a:xfrm>
            <a:off x="2207983" y="4076700"/>
            <a:ext cx="62118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~ G</a:t>
            </a:r>
            <a:r>
              <a:rPr baseline="-5999">
                <a:latin typeface="Verdana"/>
                <a:ea typeface="Verdana"/>
                <a:cs typeface="Verdana"/>
                <a:sym typeface="Verdana"/>
              </a:rPr>
              <a:t>F</a:t>
            </a:r>
          </a:p>
        </p:txBody>
      </p:sp>
      <p:sp>
        <p:nvSpPr>
          <p:cNvPr id="682" name="Shape 682"/>
          <p:cNvSpPr/>
          <p:nvPr/>
        </p:nvSpPr>
        <p:spPr>
          <a:xfrm>
            <a:off x="6144983" y="4076700"/>
            <a:ext cx="62118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~ G</a:t>
            </a:r>
            <a:r>
              <a:rPr baseline="-5999">
                <a:latin typeface="Verdana"/>
                <a:ea typeface="Verdana"/>
                <a:cs typeface="Verdana"/>
                <a:sym typeface="Verdana"/>
              </a:rPr>
              <a:t>F</a:t>
            </a:r>
          </a:p>
        </p:txBody>
      </p:sp>
      <p:sp>
        <p:nvSpPr>
          <p:cNvPr id="683" name="Shape 683"/>
          <p:cNvSpPr/>
          <p:nvPr/>
        </p:nvSpPr>
        <p:spPr>
          <a:xfrm>
            <a:off x="-558800" y="4794250"/>
            <a:ext cx="10160000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lnSpc>
                <a:spcPct val="140000"/>
              </a:lnSpc>
              <a:defRPr sz="1800"/>
            </a:pPr>
            <a:r>
              <a:rPr sz="1700">
                <a:latin typeface="Verdana"/>
                <a:ea typeface="Verdana"/>
                <a:cs typeface="Verdana"/>
                <a:sym typeface="Verdana"/>
              </a:rPr>
              <a:t>Konzept der elektroschwachen Ladung von Quarks und Leptonen</a:t>
            </a:r>
            <a:endParaRPr sz="17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lnSpc>
                <a:spcPct val="140000"/>
              </a:lnSpc>
              <a:defRPr sz="1800"/>
            </a:pPr>
            <a:r>
              <a:rPr sz="1700">
                <a:latin typeface="Verdana"/>
                <a:ea typeface="Verdana"/>
                <a:cs typeface="Verdana"/>
                <a:sym typeface="Verdana"/>
              </a:rPr>
              <a:t>Übertragung durch Austausch von W und Z Bosonen</a:t>
            </a:r>
          </a:p>
        </p:txBody>
      </p:sp>
      <p:sp>
        <p:nvSpPr>
          <p:cNvPr id="684" name="Shape 684"/>
          <p:cNvSpPr/>
          <p:nvPr/>
        </p:nvSpPr>
        <p:spPr>
          <a:xfrm>
            <a:off x="-368300" y="5861050"/>
            <a:ext cx="10160000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600"/>
              <a:t>*Unter der Annahme das die verschiedenen Quark-Zustände etwas ‘vermischt’ sind</a:t>
            </a:r>
          </a:p>
        </p:txBody>
      </p:sp>
      <p:sp>
        <p:nvSpPr>
          <p:cNvPr id="685" name="Shape 685"/>
          <p:cNvSpPr/>
          <p:nvPr/>
        </p:nvSpPr>
        <p:spPr>
          <a:xfrm>
            <a:off x="3212308" y="6578599"/>
            <a:ext cx="298133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2000">
                <a:latin typeface="Verdana"/>
                <a:ea typeface="Verdana"/>
                <a:cs typeface="Verdana"/>
                <a:sym typeface="Verdana"/>
              </a:rPr>
              <a:t>d' = d cos θ</a:t>
            </a:r>
            <a:r>
              <a:rPr baseline="-5999" sz="2000">
                <a:latin typeface="Verdana"/>
                <a:ea typeface="Verdana"/>
                <a:cs typeface="Verdana"/>
                <a:sym typeface="Verdana"/>
              </a:rPr>
              <a:t>c </a:t>
            </a:r>
            <a:r>
              <a:rPr sz="2000">
                <a:latin typeface="Verdana"/>
                <a:ea typeface="Verdana"/>
                <a:cs typeface="Verdana"/>
                <a:sym typeface="Verdana"/>
              </a:rPr>
              <a:t>+ s sin θ</a:t>
            </a:r>
            <a:r>
              <a:rPr baseline="-5999" sz="2000">
                <a:latin typeface="Verdana"/>
                <a:ea typeface="Verdana"/>
                <a:cs typeface="Verdana"/>
                <a:sym typeface="Verdana"/>
              </a:rPr>
              <a:t>c</a:t>
            </a:r>
          </a:p>
        </p:txBody>
      </p:sp>
      <p:sp>
        <p:nvSpPr>
          <p:cNvPr id="686" name="Shape 686"/>
          <p:cNvSpPr/>
          <p:nvPr/>
        </p:nvSpPr>
        <p:spPr>
          <a:xfrm>
            <a:off x="3167598" y="6997699"/>
            <a:ext cx="3070755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2000">
                <a:latin typeface="Verdana"/>
                <a:ea typeface="Verdana"/>
                <a:cs typeface="Verdana"/>
                <a:sym typeface="Verdana"/>
              </a:rPr>
              <a:t>s' = -d sin θ</a:t>
            </a:r>
            <a:r>
              <a:rPr baseline="-5999" sz="2000">
                <a:latin typeface="Verdana"/>
                <a:ea typeface="Verdana"/>
                <a:cs typeface="Verdana"/>
                <a:sym typeface="Verdana"/>
              </a:rPr>
              <a:t>c </a:t>
            </a:r>
            <a:r>
              <a:rPr sz="2000">
                <a:latin typeface="Verdana"/>
                <a:ea typeface="Verdana"/>
                <a:cs typeface="Verdana"/>
                <a:sym typeface="Verdana"/>
              </a:rPr>
              <a:t>+ s cos θ</a:t>
            </a:r>
            <a:r>
              <a:rPr baseline="-5999" sz="2000">
                <a:latin typeface="Verdana"/>
                <a:ea typeface="Verdana"/>
                <a:cs typeface="Verdana"/>
                <a:sym typeface="Verdana"/>
              </a:rPr>
              <a:t>c</a:t>
            </a:r>
          </a:p>
        </p:txBody>
      </p:sp>
      <p:sp>
        <p:nvSpPr>
          <p:cNvPr id="687" name="Shape 687"/>
          <p:cNvSpPr/>
          <p:nvPr/>
        </p:nvSpPr>
        <p:spPr>
          <a:xfrm>
            <a:off x="6898484" y="6527800"/>
            <a:ext cx="2185784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1300">
                <a:latin typeface="Verdana"/>
                <a:ea typeface="Verdana"/>
                <a:cs typeface="Verdana"/>
                <a:sym typeface="Verdana"/>
              </a:rPr>
              <a:t>θ</a:t>
            </a:r>
            <a:r>
              <a:rPr baseline="-5999" sz="1300">
                <a:latin typeface="Verdana"/>
                <a:ea typeface="Verdana"/>
                <a:cs typeface="Verdana"/>
                <a:sym typeface="Verdana"/>
              </a:rPr>
              <a:t>c </a:t>
            </a:r>
            <a:r>
              <a:rPr sz="1300">
                <a:latin typeface="Verdana"/>
                <a:ea typeface="Verdana"/>
                <a:cs typeface="Verdana"/>
                <a:sym typeface="Verdana"/>
              </a:rPr>
              <a:t>= Cabbibo angle ~ 20</a:t>
            </a:r>
            <a:r>
              <a:rPr baseline="31999" sz="1300">
                <a:latin typeface="Verdana"/>
                <a:ea typeface="Verdana"/>
                <a:cs typeface="Verdana"/>
                <a:sym typeface="Verdana"/>
              </a:rPr>
              <a:t>o</a:t>
            </a:r>
          </a:p>
        </p:txBody>
      </p:sp>
      <p:sp>
        <p:nvSpPr>
          <p:cNvPr id="688" name="Shape 688"/>
          <p:cNvSpPr/>
          <p:nvPr/>
        </p:nvSpPr>
        <p:spPr>
          <a:xfrm>
            <a:off x="899324" y="6616700"/>
            <a:ext cx="1562101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“Quark mixing”</a:t>
            </a:r>
          </a:p>
        </p:txBody>
      </p:sp>
    </p:spTree>
  </p:cSld>
  <p:clrMapOvr>
    <a:masterClrMapping/>
  </p:clrMapOvr>
  <p:transition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Shape 690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691" name="Shape 691"/>
          <p:cNvSpPr/>
          <p:nvPr/>
        </p:nvSpPr>
        <p:spPr>
          <a:xfrm>
            <a:off x="2176543" y="203200"/>
            <a:ext cx="5295938" cy="660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3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800">
                <a:solidFill>
                  <a:srgbClr val="941751"/>
                </a:solidFill>
              </a:rPr>
              <a:t>Leptonen und Quarks</a:t>
            </a:r>
          </a:p>
        </p:txBody>
      </p:sp>
      <p:pic>
        <p:nvPicPr>
          <p:cNvPr id="692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4000" y="1651000"/>
            <a:ext cx="6823455" cy="2070100"/>
          </a:xfrm>
          <a:prstGeom prst="rect">
            <a:avLst/>
          </a:prstGeom>
          <a:ln w="12700">
            <a:miter lim="400000"/>
          </a:ln>
        </p:spPr>
      </p:pic>
      <p:sp>
        <p:nvSpPr>
          <p:cNvPr id="693" name="Shape 693"/>
          <p:cNvSpPr/>
          <p:nvPr/>
        </p:nvSpPr>
        <p:spPr>
          <a:xfrm>
            <a:off x="1373968" y="1155700"/>
            <a:ext cx="7884072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Eine der meistzitierten Publikationen  (Glashow, Iliopoulos, Maiani) </a:t>
            </a:r>
          </a:p>
        </p:txBody>
      </p:sp>
      <p:sp>
        <p:nvSpPr>
          <p:cNvPr id="694" name="Shape 694"/>
          <p:cNvSpPr/>
          <p:nvPr/>
        </p:nvSpPr>
        <p:spPr>
          <a:xfrm>
            <a:off x="8481224" y="635000"/>
            <a:ext cx="14605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0433FF"/>
                </a:solidFill>
              </a:rPr>
              <a:t>1970</a:t>
            </a:r>
          </a:p>
        </p:txBody>
      </p:sp>
      <p:grpSp>
        <p:nvGrpSpPr>
          <p:cNvPr id="698" name="Group 698"/>
          <p:cNvGrpSpPr/>
          <p:nvPr/>
        </p:nvGrpSpPr>
        <p:grpSpPr>
          <a:xfrm>
            <a:off x="2336800" y="4686300"/>
            <a:ext cx="876301" cy="1257300"/>
            <a:chOff x="0" y="0"/>
            <a:chExt cx="876300" cy="1257299"/>
          </a:xfrm>
        </p:grpSpPr>
        <p:sp>
          <p:nvSpPr>
            <p:cNvPr id="695" name="Shape 695"/>
            <p:cNvSpPr/>
            <p:nvPr/>
          </p:nvSpPr>
          <p:spPr>
            <a:xfrm>
              <a:off x="304799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c</a:t>
              </a:r>
            </a:p>
          </p:txBody>
        </p:sp>
        <p:sp>
          <p:nvSpPr>
            <p:cNvPr id="696" name="Shape 696"/>
            <p:cNvSpPr/>
            <p:nvPr/>
          </p:nvSpPr>
          <p:spPr>
            <a:xfrm flipV="1">
              <a:off x="596900" y="723744"/>
              <a:ext cx="0" cy="520856"/>
            </a:xfrm>
            <a:prstGeom prst="line">
              <a:avLst/>
            </a:prstGeom>
            <a:noFill/>
            <a:ln w="76200" cap="flat">
              <a:solidFill>
                <a:srgbClr val="941751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697" name="Shape 697"/>
            <p:cNvSpPr/>
            <p:nvPr/>
          </p:nvSpPr>
          <p:spPr>
            <a:xfrm flipV="1">
              <a:off x="0" y="723900"/>
              <a:ext cx="431800" cy="533400"/>
            </a:xfrm>
            <a:prstGeom prst="line">
              <a:avLst/>
            </a:prstGeom>
            <a:noFill/>
            <a:ln w="25400" cap="flat">
              <a:solidFill>
                <a:srgbClr val="941751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699" name="Shape 699"/>
          <p:cNvSpPr/>
          <p:nvPr/>
        </p:nvSpPr>
        <p:spPr>
          <a:xfrm>
            <a:off x="1841499" y="46862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u</a:t>
            </a:r>
          </a:p>
        </p:txBody>
      </p:sp>
      <p:sp>
        <p:nvSpPr>
          <p:cNvPr id="700" name="Shape 700"/>
          <p:cNvSpPr/>
          <p:nvPr/>
        </p:nvSpPr>
        <p:spPr>
          <a:xfrm flipV="1">
            <a:off x="2133600" y="5422744"/>
            <a:ext cx="0" cy="520856"/>
          </a:xfrm>
          <a:prstGeom prst="line">
            <a:avLst/>
          </a:prstGeom>
          <a:ln w="76200">
            <a:solidFill>
              <a:srgbClr val="941751"/>
            </a:solidFill>
            <a:miter lim="400000"/>
            <a:headEnd type="triangle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701" name="Shape 701"/>
          <p:cNvSpPr/>
          <p:nvPr/>
        </p:nvSpPr>
        <p:spPr>
          <a:xfrm>
            <a:off x="1841499" y="60070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d</a:t>
            </a:r>
          </a:p>
        </p:txBody>
      </p:sp>
      <p:sp>
        <p:nvSpPr>
          <p:cNvPr id="702" name="Shape 702"/>
          <p:cNvSpPr/>
          <p:nvPr/>
        </p:nvSpPr>
        <p:spPr>
          <a:xfrm>
            <a:off x="2590799" y="60070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s</a:t>
            </a:r>
          </a:p>
        </p:txBody>
      </p:sp>
      <p:sp>
        <p:nvSpPr>
          <p:cNvPr id="703" name="Shape 703"/>
          <p:cNvSpPr/>
          <p:nvPr/>
        </p:nvSpPr>
        <p:spPr>
          <a:xfrm flipH="1" flipV="1">
            <a:off x="2349500" y="5435600"/>
            <a:ext cx="431800" cy="495300"/>
          </a:xfrm>
          <a:prstGeom prst="line">
            <a:avLst/>
          </a:prstGeom>
          <a:ln w="25400">
            <a:solidFill>
              <a:srgbClr val="941751"/>
            </a:solidFill>
            <a:miter lim="400000"/>
            <a:headEnd type="triangle"/>
          </a:ln>
          <a:effectLst>
            <a:outerShdw sx="100000" sy="100000" kx="0" ky="0" algn="b" rotWithShape="0" blurRad="25400" dist="25400" dir="2700000">
              <a:srgbClr val="FFFFFF">
                <a:alpha val="50000"/>
              </a:srgbClr>
            </a:outerShdw>
          </a:effectLst>
        </p:spPr>
        <p:txBody>
          <a:bodyPr lIns="0" tIns="0" rIns="0" bIns="0"/>
          <a:lstStyle/>
          <a:p>
            <a:pPr lvl="0"/>
          </a:p>
        </p:txBody>
      </p:sp>
      <p:sp>
        <p:nvSpPr>
          <p:cNvPr id="704" name="Shape 704"/>
          <p:cNvSpPr/>
          <p:nvPr/>
        </p:nvSpPr>
        <p:spPr>
          <a:xfrm>
            <a:off x="1991010" y="3949700"/>
            <a:ext cx="90273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Quarks</a:t>
            </a:r>
          </a:p>
        </p:txBody>
      </p:sp>
      <p:grpSp>
        <p:nvGrpSpPr>
          <p:cNvPr id="711" name="Group 711"/>
          <p:cNvGrpSpPr/>
          <p:nvPr/>
        </p:nvGrpSpPr>
        <p:grpSpPr>
          <a:xfrm>
            <a:off x="4305299" y="4749800"/>
            <a:ext cx="1536701" cy="1841500"/>
            <a:chOff x="0" y="0"/>
            <a:chExt cx="1536700" cy="1841499"/>
          </a:xfrm>
        </p:grpSpPr>
        <p:sp>
          <p:nvSpPr>
            <p:cNvPr id="705" name="Shape 705"/>
            <p:cNvSpPr/>
            <p:nvPr/>
          </p:nvSpPr>
          <p:spPr>
            <a:xfrm>
              <a:off x="0" y="1257300"/>
              <a:ext cx="596900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F92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/>
              </a:pPr>
              <a:r>
                <a:rPr b="1" sz="2600">
                  <a:solidFill>
                    <a:srgbClr val="FFFB00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Times"/>
                  <a:ea typeface="Times"/>
                  <a:cs typeface="Times"/>
                  <a:sym typeface="Times"/>
                </a:rPr>
                <a:t>ν</a:t>
              </a:r>
              <a:r>
                <a:rPr b="1" baseline="-5999" sz="2600">
                  <a:solidFill>
                    <a:srgbClr val="FFFB00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Times"/>
                  <a:ea typeface="Times"/>
                  <a:cs typeface="Times"/>
                  <a:sym typeface="Times"/>
                </a:rPr>
                <a:t>e</a:t>
              </a:r>
            </a:p>
          </p:txBody>
        </p:sp>
        <p:sp>
          <p:nvSpPr>
            <p:cNvPr id="706" name="Shape 706"/>
            <p:cNvSpPr/>
            <p:nvPr/>
          </p:nvSpPr>
          <p:spPr>
            <a:xfrm>
              <a:off x="939800" y="1257300"/>
              <a:ext cx="596900" cy="5842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F92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/>
              </a:pPr>
              <a:r>
                <a:rPr b="1" sz="2600">
                  <a:solidFill>
                    <a:srgbClr val="FFFB00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Times"/>
                  <a:ea typeface="Times"/>
                  <a:cs typeface="Times"/>
                  <a:sym typeface="Times"/>
                </a:rPr>
                <a:t>ν</a:t>
              </a:r>
              <a:r>
                <a:rPr baseline="-5999" i="1" sz="2000">
                  <a:solidFill>
                    <a:srgbClr val="FFFB00"/>
                  </a:solidFill>
                  <a:effectLst>
                    <a:outerShdw sx="100000" sy="100000" kx="0" ky="0" algn="b" rotWithShape="0" blurRad="63500" dist="25400" dir="2700000">
                      <a:srgbClr val="000000">
                        <a:alpha val="70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rPr>
                <a:t>μ</a:t>
              </a:r>
            </a:p>
          </p:txBody>
        </p:sp>
        <p:sp>
          <p:nvSpPr>
            <p:cNvPr id="707" name="Shape 707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F92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/>
              </a:pPr>
              <a:r>
                <a:rPr b="1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rPr>
                <a:t>e</a:t>
              </a:r>
              <a:r>
                <a:rPr b="1" baseline="31999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rPr>
                <a:t>-</a:t>
              </a:r>
            </a:p>
          </p:txBody>
        </p:sp>
        <p:sp>
          <p:nvSpPr>
            <p:cNvPr id="708" name="Shape 708"/>
            <p:cNvSpPr/>
            <p:nvPr/>
          </p:nvSpPr>
          <p:spPr>
            <a:xfrm>
              <a:off x="939799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2F92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800"/>
              </a:pPr>
              <a:r>
                <a:rPr b="1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rPr>
                <a:t>µ</a:t>
              </a:r>
              <a:r>
                <a:rPr b="1" baseline="31999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rPr>
                <a:t>-</a:t>
              </a:r>
            </a:p>
          </p:txBody>
        </p:sp>
        <p:sp>
          <p:nvSpPr>
            <p:cNvPr id="709" name="Shape 709"/>
            <p:cNvSpPr/>
            <p:nvPr/>
          </p:nvSpPr>
          <p:spPr>
            <a:xfrm flipV="1">
              <a:off x="292100" y="660244"/>
              <a:ext cx="1" cy="520856"/>
            </a:xfrm>
            <a:prstGeom prst="line">
              <a:avLst/>
            </a:prstGeom>
            <a:noFill/>
            <a:ln w="76200" cap="flat">
              <a:solidFill>
                <a:srgbClr val="941751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710" name="Shape 710"/>
            <p:cNvSpPr/>
            <p:nvPr/>
          </p:nvSpPr>
          <p:spPr>
            <a:xfrm flipV="1">
              <a:off x="1231900" y="660244"/>
              <a:ext cx="0" cy="520856"/>
            </a:xfrm>
            <a:prstGeom prst="line">
              <a:avLst/>
            </a:prstGeom>
            <a:noFill/>
            <a:ln w="76200" cap="flat">
              <a:solidFill>
                <a:srgbClr val="941751"/>
              </a:solidFill>
              <a:prstDash val="solid"/>
              <a:miter lim="400000"/>
              <a:headEnd type="triangle" w="med" len="med"/>
            </a:ln>
            <a:effectLst>
              <a:outerShdw sx="100000" sy="100000" kx="0" ky="0" algn="b" rotWithShape="0" blurRad="25400" dist="25400" dir="2700000">
                <a:srgbClr val="FFFFFF">
                  <a:alpha val="50000"/>
                </a:srgbClr>
              </a:outerShdw>
            </a:effectLst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712" name="Shape 712"/>
          <p:cNvSpPr/>
          <p:nvPr/>
        </p:nvSpPr>
        <p:spPr>
          <a:xfrm>
            <a:off x="4590305" y="3949700"/>
            <a:ext cx="98734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Leptons</a:t>
            </a:r>
          </a:p>
        </p:txBody>
      </p:sp>
      <p:sp>
        <p:nvSpPr>
          <p:cNvPr id="713" name="Shape 713"/>
          <p:cNvSpPr/>
          <p:nvPr/>
        </p:nvSpPr>
        <p:spPr>
          <a:xfrm>
            <a:off x="6533743" y="5041899"/>
            <a:ext cx="3187701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i="1" sz="19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i="0" sz="1800"/>
            </a:pPr>
            <a:r>
              <a:rPr i="1" sz="1900"/>
              <a:t>Dies war das theoretische  ‘Standard’-Modell des Jahres 1970 (mit zwei Familien)</a:t>
            </a: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98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Shape 715"/>
          <p:cNvSpPr/>
          <p:nvPr/>
        </p:nvSpPr>
        <p:spPr>
          <a:xfrm>
            <a:off x="620011" y="6731000"/>
            <a:ext cx="8255001" cy="76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1500">
                <a:latin typeface="Verdana"/>
                <a:ea typeface="Verdana"/>
                <a:cs typeface="Verdana"/>
                <a:sym typeface="Verdana"/>
              </a:rPr>
              <a:t>Das J/psi Teilchen lebte ‘sehr lange’ (~10</a:t>
            </a:r>
            <a:r>
              <a:rPr baseline="31999" sz="1500">
                <a:latin typeface="Verdana"/>
                <a:ea typeface="Verdana"/>
                <a:cs typeface="Verdana"/>
                <a:sym typeface="Verdana"/>
              </a:rPr>
              <a:t>-20</a:t>
            </a:r>
            <a:r>
              <a:rPr sz="1500">
                <a:latin typeface="Verdana"/>
                <a:ea typeface="Verdana"/>
                <a:cs typeface="Verdana"/>
                <a:sym typeface="Verdana"/>
              </a:rPr>
              <a:t> sec). Es konnte nur über die elektroschwache Wechselwirkung zerfallen, meist in Zustände mit s-quarks. Seine lange Lebensdauer erklärt die schmale Resonanzlinie.</a:t>
            </a:r>
          </a:p>
        </p:txBody>
      </p:sp>
      <p:pic>
        <p:nvPicPr>
          <p:cNvPr id="716" name="smas-thumb-0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93800" y="3797300"/>
            <a:ext cx="2540000" cy="2540000"/>
          </a:xfrm>
          <a:prstGeom prst="rect">
            <a:avLst/>
          </a:prstGeom>
          <a:ln w="12700">
            <a:miter lim="400000"/>
          </a:ln>
        </p:spPr>
      </p:pic>
      <p:sp>
        <p:nvSpPr>
          <p:cNvPr id="717" name="Shape 717"/>
          <p:cNvSpPr/>
          <p:nvPr/>
        </p:nvSpPr>
        <p:spPr>
          <a:xfrm>
            <a:off x="620011" y="1047750"/>
            <a:ext cx="5105401" cy="368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19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900"/>
              <a:t>Die Entdeckung des Charm-Quarks</a:t>
            </a:r>
          </a:p>
        </p:txBody>
      </p:sp>
      <p:sp>
        <p:nvSpPr>
          <p:cNvPr id="718" name="Shape 718"/>
          <p:cNvSpPr/>
          <p:nvPr/>
        </p:nvSpPr>
        <p:spPr>
          <a:xfrm>
            <a:off x="-154689" y="1619250"/>
            <a:ext cx="6578601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b="1" sz="1600">
                <a:solidFill>
                  <a:srgbClr val="FF2F92"/>
                </a:solidFill>
                <a:latin typeface="Verdana"/>
                <a:ea typeface="Verdana"/>
                <a:cs typeface="Verdana"/>
                <a:sym typeface="Verdana"/>
              </a:rPr>
              <a:t>NOVEMBER REVOLUTION (11 November 1974)</a:t>
            </a:r>
          </a:p>
        </p:txBody>
      </p:sp>
      <p:sp>
        <p:nvSpPr>
          <p:cNvPr id="719" name="Shape 719"/>
          <p:cNvSpPr/>
          <p:nvPr/>
        </p:nvSpPr>
        <p:spPr>
          <a:xfrm>
            <a:off x="315124" y="2489200"/>
            <a:ext cx="6172201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Zwei Gruppen entdeckten ~ simultan ein neues Teilchen.  </a:t>
            </a:r>
            <a:r>
              <a:rPr b="1">
                <a:latin typeface="Verdana"/>
                <a:ea typeface="Verdana"/>
                <a:cs typeface="Verdana"/>
                <a:sym typeface="Verdana"/>
              </a:rPr>
              <a:t>'Psi'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 am SLAC (Burt Richter) und '</a:t>
            </a:r>
            <a:r>
              <a:rPr b="1">
                <a:latin typeface="Verdana"/>
                <a:ea typeface="Verdana"/>
                <a:cs typeface="Verdana"/>
                <a:sym typeface="Verdana"/>
              </a:rPr>
              <a:t>J</a:t>
            </a:r>
            <a:r>
              <a:rPr>
                <a:latin typeface="Verdana"/>
                <a:ea typeface="Verdana"/>
                <a:cs typeface="Verdana"/>
                <a:sym typeface="Verdana"/>
              </a:rPr>
              <a:t>' at Brookhaven (Sam Ting) - wurde dann J/Psi genannt.</a:t>
            </a:r>
          </a:p>
        </p:txBody>
      </p:sp>
      <p:pic>
        <p:nvPicPr>
          <p:cNvPr id="720" name="J_Discovery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112000" y="1117600"/>
            <a:ext cx="2933700" cy="5385337"/>
          </a:xfrm>
          <a:prstGeom prst="rect">
            <a:avLst/>
          </a:prstGeom>
          <a:ln w="12700">
            <a:miter lim="400000"/>
          </a:ln>
        </p:spPr>
      </p:pic>
      <p:sp>
        <p:nvSpPr>
          <p:cNvPr id="721" name="Shape 721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B00"/>
                </a:solidFill>
              </a:rPr>
              <a:t>1974</a:t>
            </a:r>
          </a:p>
        </p:txBody>
      </p:sp>
    </p:spTree>
  </p:cSld>
  <p:clrMapOvr>
    <a:masterClrMapping/>
  </p:clrMapOvr>
  <p:transition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Shape 723"/>
          <p:cNvSpPr/>
          <p:nvPr/>
        </p:nvSpPr>
        <p:spPr>
          <a:xfrm>
            <a:off x="366011" y="2717800"/>
            <a:ext cx="5473701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b="1" sz="15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rPr>
              <a:t>Ein neues ‘schweres Elektron’ mit M=  3500 m</a:t>
            </a:r>
            <a:r>
              <a:rPr b="1" baseline="-5999" sz="15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rPr>
              <a:t>e</a:t>
            </a:r>
            <a:endParaRPr b="1">
              <a:solidFill>
                <a:srgbClr val="0433FF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24" name="Shape 724"/>
          <p:cNvSpPr/>
          <p:nvPr/>
        </p:nvSpPr>
        <p:spPr>
          <a:xfrm>
            <a:off x="302511" y="914400"/>
            <a:ext cx="7416801" cy="55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600"/>
              <a:t>Gerade war das Standard-Modell mit zwei Familien von Leptonen und Quarks etabliert ...</a:t>
            </a:r>
          </a:p>
        </p:txBody>
      </p:sp>
      <p:sp>
        <p:nvSpPr>
          <p:cNvPr id="725" name="Shape 725"/>
          <p:cNvSpPr/>
          <p:nvPr/>
        </p:nvSpPr>
        <p:spPr>
          <a:xfrm>
            <a:off x="86611" y="5041900"/>
            <a:ext cx="6007101" cy="198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endParaRPr sz="17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17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rPr>
              <a:t>MIT DER NEUEN LOGIK DER LEPTON-QUARK SYMMETRIE</a:t>
            </a:r>
            <a:endParaRPr sz="1700">
              <a:solidFill>
                <a:srgbClr val="0433FF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endParaRPr sz="17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1700">
                <a:latin typeface="Verdana"/>
                <a:ea typeface="Verdana"/>
                <a:cs typeface="Verdana"/>
                <a:sym typeface="Verdana"/>
              </a:rPr>
              <a:t>ein weiteres Neutrino (the ‘tau neutrino’),</a:t>
            </a:r>
            <a:endParaRPr sz="17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defRPr sz="1800"/>
            </a:pPr>
            <a:r>
              <a:rPr sz="1700">
                <a:latin typeface="Verdana"/>
                <a:ea typeface="Verdana"/>
                <a:cs typeface="Verdana"/>
                <a:sym typeface="Verdana"/>
              </a:rPr>
              <a:t>und zwei weitere Quarks (‘top’ and ‘bottom’).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26" name="Shape 726"/>
          <p:cNvSpPr/>
          <p:nvPr/>
        </p:nvSpPr>
        <p:spPr>
          <a:xfrm>
            <a:off x="404024" y="419100"/>
            <a:ext cx="19050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Leptons</a:t>
            </a:r>
          </a:p>
        </p:txBody>
      </p:sp>
      <p:sp>
        <p:nvSpPr>
          <p:cNvPr id="727" name="Shape 727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1975</a:t>
            </a:r>
          </a:p>
        </p:txBody>
      </p:sp>
      <p:pic>
        <p:nvPicPr>
          <p:cNvPr id="728" name="Tau_discovery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15100" y="1587500"/>
            <a:ext cx="3416901" cy="4432300"/>
          </a:xfrm>
          <a:prstGeom prst="rect">
            <a:avLst/>
          </a:prstGeom>
          <a:ln w="12700">
            <a:miter lim="400000"/>
          </a:ln>
        </p:spPr>
      </p:pic>
      <p:sp>
        <p:nvSpPr>
          <p:cNvPr id="729" name="Shape 729"/>
          <p:cNvSpPr/>
          <p:nvPr/>
        </p:nvSpPr>
        <p:spPr>
          <a:xfrm>
            <a:off x="7188968" y="6451600"/>
            <a:ext cx="2076687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5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500"/>
              <a:t>Marty Perl's Logbook</a:t>
            </a:r>
          </a:p>
        </p:txBody>
      </p:sp>
      <p:sp>
        <p:nvSpPr>
          <p:cNvPr id="730" name="Shape 730"/>
          <p:cNvSpPr/>
          <p:nvPr/>
        </p:nvSpPr>
        <p:spPr>
          <a:xfrm>
            <a:off x="2461511" y="3238500"/>
            <a:ext cx="4102101" cy="58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5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500">
                <a:solidFill>
                  <a:srgbClr val="0433FF"/>
                </a:solidFill>
              </a:rPr>
              <a:t>... und wer hatte das bestellt?</a:t>
            </a:r>
            <a:endParaRPr b="1">
              <a:solidFill>
                <a:srgbClr val="0433FF"/>
              </a:solidFill>
            </a:endParaRPr>
          </a:p>
        </p:txBody>
      </p:sp>
      <p:sp>
        <p:nvSpPr>
          <p:cNvPr id="731" name="Shape 731"/>
          <p:cNvSpPr/>
          <p:nvPr/>
        </p:nvSpPr>
        <p:spPr>
          <a:xfrm flipV="1">
            <a:off x="3086100" y="3679559"/>
            <a:ext cx="0" cy="1502041"/>
          </a:xfrm>
          <a:prstGeom prst="line">
            <a:avLst/>
          </a:prstGeom>
          <a:ln w="88900">
            <a:solidFill>
              <a:srgbClr val="0433FF"/>
            </a:solidFill>
            <a:miter lim="400000"/>
            <a:headEnd type="triangle"/>
          </a:ln>
        </p:spPr>
        <p:txBody>
          <a:bodyPr lIns="0" tIns="0" rIns="0" bIns="0"/>
          <a:lstStyle/>
          <a:p>
            <a:pPr lvl="0"/>
          </a:p>
        </p:txBody>
      </p:sp>
      <p:sp>
        <p:nvSpPr>
          <p:cNvPr id="732" name="Shape 732"/>
          <p:cNvSpPr/>
          <p:nvPr/>
        </p:nvSpPr>
        <p:spPr>
          <a:xfrm>
            <a:off x="302511" y="1758950"/>
            <a:ext cx="7416801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600"/>
              <a:t>...da fand man am SLAC ein drittes Lepton!</a:t>
            </a:r>
          </a:p>
        </p:txBody>
      </p:sp>
    </p:spTree>
  </p:cSld>
  <p:clrMapOvr>
    <a:masterClrMapping/>
  </p:clrMapOvr>
  <p:transition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Shape 734"/>
          <p:cNvSpPr/>
          <p:nvPr/>
        </p:nvSpPr>
        <p:spPr>
          <a:xfrm>
            <a:off x="3327400" y="1790700"/>
            <a:ext cx="787400" cy="2552700"/>
          </a:xfrm>
          <a:prstGeom prst="roundRect">
            <a:avLst>
              <a:gd name="adj" fmla="val 24194"/>
            </a:avLst>
          </a:prstGeom>
          <a:solidFill>
            <a:srgbClr val="00FDFF">
              <a:alpha val="29000"/>
            </a:srgbClr>
          </a:solidFill>
          <a:ln w="25400">
            <a:solidFill/>
            <a:miter lim="400000"/>
          </a:ln>
        </p:spPr>
        <p:txBody>
          <a:bodyPr lIns="25400" tIns="25400" rIns="25400" bIns="25400" anchor="ctr"/>
          <a:lstStyle/>
          <a:p>
            <a:pPr lvl="0"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735" name="Shape 735"/>
          <p:cNvSpPr/>
          <p:nvPr/>
        </p:nvSpPr>
        <p:spPr>
          <a:xfrm>
            <a:off x="6832600" y="1790700"/>
            <a:ext cx="787400" cy="2552700"/>
          </a:xfrm>
          <a:prstGeom prst="roundRect">
            <a:avLst>
              <a:gd name="adj" fmla="val 24194"/>
            </a:avLst>
          </a:prstGeom>
          <a:solidFill>
            <a:srgbClr val="00FDFF">
              <a:alpha val="29000"/>
            </a:srgbClr>
          </a:solidFill>
          <a:ln w="25400">
            <a:solidFill/>
            <a:miter lim="400000"/>
          </a:ln>
        </p:spPr>
        <p:txBody>
          <a:bodyPr lIns="25400" tIns="25400" rIns="25400" bIns="25400" anchor="ctr"/>
          <a:lstStyle/>
          <a:p>
            <a:pPr lvl="0" algn="ctr" defTabSz="914400">
              <a:tabLst>
                <a:tab pos="914400" algn="l"/>
              </a:tabLst>
              <a:defRPr sz="34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736" name="Shape 736"/>
          <p:cNvSpPr/>
          <p:nvPr/>
        </p:nvSpPr>
        <p:spPr>
          <a:xfrm>
            <a:off x="404024" y="419100"/>
            <a:ext cx="19050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Quarks</a:t>
            </a:r>
          </a:p>
        </p:txBody>
      </p:sp>
      <p:sp>
        <p:nvSpPr>
          <p:cNvPr id="737" name="Shape 737"/>
          <p:cNvSpPr/>
          <p:nvPr/>
        </p:nvSpPr>
        <p:spPr>
          <a:xfrm>
            <a:off x="2641599" y="20065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c</a:t>
            </a:r>
          </a:p>
        </p:txBody>
      </p:sp>
      <p:sp>
        <p:nvSpPr>
          <p:cNvPr id="738" name="Shape 738"/>
          <p:cNvSpPr/>
          <p:nvPr/>
        </p:nvSpPr>
        <p:spPr>
          <a:xfrm>
            <a:off x="1892299" y="20065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u</a:t>
            </a:r>
          </a:p>
        </p:txBody>
      </p:sp>
      <p:sp>
        <p:nvSpPr>
          <p:cNvPr id="739" name="Shape 739"/>
          <p:cNvSpPr/>
          <p:nvPr/>
        </p:nvSpPr>
        <p:spPr>
          <a:xfrm>
            <a:off x="1892299" y="33273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d</a:t>
            </a:r>
          </a:p>
        </p:txBody>
      </p:sp>
      <p:sp>
        <p:nvSpPr>
          <p:cNvPr id="740" name="Shape 740"/>
          <p:cNvSpPr/>
          <p:nvPr/>
        </p:nvSpPr>
        <p:spPr>
          <a:xfrm>
            <a:off x="2641599" y="33273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s</a:t>
            </a:r>
          </a:p>
        </p:txBody>
      </p:sp>
      <p:sp>
        <p:nvSpPr>
          <p:cNvPr id="741" name="Shape 741"/>
          <p:cNvSpPr/>
          <p:nvPr/>
        </p:nvSpPr>
        <p:spPr>
          <a:xfrm>
            <a:off x="2600610" y="4572000"/>
            <a:ext cx="90273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Quarks</a:t>
            </a:r>
          </a:p>
        </p:txBody>
      </p:sp>
      <p:sp>
        <p:nvSpPr>
          <p:cNvPr id="742" name="Shape 742"/>
          <p:cNvSpPr/>
          <p:nvPr/>
        </p:nvSpPr>
        <p:spPr>
          <a:xfrm>
            <a:off x="5461000" y="3327400"/>
            <a:ext cx="596900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>
              <a:defRPr sz="1800"/>
            </a:pPr>
            <a:r>
              <a:rPr b="1" sz="26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="1" baseline="-5999" sz="26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e</a:t>
            </a:r>
          </a:p>
        </p:txBody>
      </p:sp>
      <p:sp>
        <p:nvSpPr>
          <p:cNvPr id="743" name="Shape 743"/>
          <p:cNvSpPr/>
          <p:nvPr/>
        </p:nvSpPr>
        <p:spPr>
          <a:xfrm>
            <a:off x="6184900" y="3327400"/>
            <a:ext cx="596900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>
              <a:defRPr sz="1800"/>
            </a:pPr>
            <a:r>
              <a:rPr b="1" sz="26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 i="1" sz="20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μ</a:t>
            </a:r>
          </a:p>
        </p:txBody>
      </p:sp>
      <p:sp>
        <p:nvSpPr>
          <p:cNvPr id="744" name="Shape 744"/>
          <p:cNvSpPr/>
          <p:nvPr/>
        </p:nvSpPr>
        <p:spPr>
          <a:xfrm>
            <a:off x="5460999" y="20700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>
              <a:defRPr sz="1800"/>
            </a:pPr>
            <a:r>
              <a:rPr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e</a:t>
            </a:r>
            <a:r>
              <a:rPr b="1" baseline="31999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745" name="Shape 745"/>
          <p:cNvSpPr/>
          <p:nvPr/>
        </p:nvSpPr>
        <p:spPr>
          <a:xfrm>
            <a:off x="6184899" y="20700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>
              <a:defRPr sz="1800"/>
            </a:pPr>
            <a:r>
              <a:rPr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µ</a:t>
            </a:r>
            <a:r>
              <a:rPr b="1" baseline="31999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746" name="Shape 746"/>
          <p:cNvSpPr/>
          <p:nvPr/>
        </p:nvSpPr>
        <p:spPr>
          <a:xfrm>
            <a:off x="6000005" y="4572000"/>
            <a:ext cx="98734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Leptons</a:t>
            </a:r>
          </a:p>
        </p:txBody>
      </p:sp>
      <p:sp>
        <p:nvSpPr>
          <p:cNvPr id="747" name="Shape 747"/>
          <p:cNvSpPr/>
          <p:nvPr/>
        </p:nvSpPr>
        <p:spPr>
          <a:xfrm>
            <a:off x="3390899" y="20065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5400">
            <a:solidFill>
              <a:srgbClr val="3A5253"/>
            </a:solidFill>
            <a:prstDash val="sysDot"/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0433FF"/>
                </a:solidFill>
              </a:rPr>
              <a:t>t</a:t>
            </a:r>
          </a:p>
        </p:txBody>
      </p:sp>
      <p:sp>
        <p:nvSpPr>
          <p:cNvPr id="748" name="Shape 748"/>
          <p:cNvSpPr/>
          <p:nvPr/>
        </p:nvSpPr>
        <p:spPr>
          <a:xfrm>
            <a:off x="3390899" y="33273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5400">
            <a:solidFill>
              <a:srgbClr val="3A5253"/>
            </a:solidFill>
            <a:prstDash val="sysDot"/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0433FF"/>
                </a:solidFill>
              </a:rPr>
              <a:t>b</a:t>
            </a:r>
          </a:p>
        </p:txBody>
      </p:sp>
      <p:sp>
        <p:nvSpPr>
          <p:cNvPr id="749" name="Shape 749"/>
          <p:cNvSpPr/>
          <p:nvPr/>
        </p:nvSpPr>
        <p:spPr>
          <a:xfrm>
            <a:off x="6921500" y="3327400"/>
            <a:ext cx="596900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5400">
            <a:solidFill>
              <a:srgbClr val="FF2F92"/>
            </a:solidFill>
            <a:prstDash val="sysDot"/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>
              <a:defRPr sz="1800"/>
            </a:pPr>
            <a:r>
              <a:rPr b="1" sz="2600">
                <a:solidFill>
                  <a:srgbClr val="FF2F92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 i="1" sz="2000">
                <a:solidFill>
                  <a:srgbClr val="FF2F92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t</a:t>
            </a:r>
          </a:p>
        </p:txBody>
      </p:sp>
      <p:sp>
        <p:nvSpPr>
          <p:cNvPr id="750" name="Shape 750"/>
          <p:cNvSpPr/>
          <p:nvPr/>
        </p:nvSpPr>
        <p:spPr>
          <a:xfrm>
            <a:off x="6934199" y="20700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>
              <a:defRPr sz="1800"/>
            </a:pPr>
            <a:r>
              <a:rPr b="1" sz="2600">
                <a:solidFill>
                  <a:srgbClr val="FFFB00"/>
                </a:solidFill>
              </a:rPr>
              <a:t>τ</a:t>
            </a:r>
            <a:r>
              <a:rPr b="1" baseline="31999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751" name="Shape 751"/>
          <p:cNvSpPr/>
          <p:nvPr/>
        </p:nvSpPr>
        <p:spPr>
          <a:xfrm>
            <a:off x="391324" y="1016000"/>
            <a:ext cx="76327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Die Suche nach den fehlenden Familienmitgliedern begann ...</a:t>
            </a:r>
          </a:p>
        </p:txBody>
      </p:sp>
      <p:sp>
        <p:nvSpPr>
          <p:cNvPr id="752" name="Shape 752"/>
          <p:cNvSpPr/>
          <p:nvPr/>
        </p:nvSpPr>
        <p:spPr>
          <a:xfrm flipV="1">
            <a:off x="7493000" y="1651000"/>
            <a:ext cx="1422400" cy="596900"/>
          </a:xfrm>
          <a:prstGeom prst="line">
            <a:avLst/>
          </a:prstGeom>
          <a:ln w="25400">
            <a:solidFill>
              <a:srgbClr val="39362D"/>
            </a:solidFill>
            <a:miter lim="400000"/>
            <a:headEnd type="triangle"/>
          </a:ln>
        </p:spPr>
        <p:txBody>
          <a:bodyPr lIns="0" tIns="0" rIns="0" bIns="0"/>
          <a:lstStyle/>
          <a:p>
            <a:pPr lvl="0"/>
          </a:p>
        </p:txBody>
      </p:sp>
      <p:sp>
        <p:nvSpPr>
          <p:cNvPr id="753" name="Shape 753"/>
          <p:cNvSpPr/>
          <p:nvPr/>
        </p:nvSpPr>
        <p:spPr>
          <a:xfrm>
            <a:off x="9009267" y="1422400"/>
            <a:ext cx="556816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new</a:t>
            </a:r>
          </a:p>
        </p:txBody>
      </p:sp>
      <p:sp>
        <p:nvSpPr>
          <p:cNvPr id="754" name="Shape 754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1975</a:t>
            </a:r>
          </a:p>
        </p:txBody>
      </p:sp>
    </p:spTree>
  </p:cSld>
  <p:clrMapOvr>
    <a:masterClrMapping/>
  </p:clrMapOvr>
  <p:transition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" name="Shape 756"/>
          <p:cNvSpPr/>
          <p:nvPr/>
        </p:nvSpPr>
        <p:spPr>
          <a:xfrm>
            <a:off x="-2376" y="1371600"/>
            <a:ext cx="6286501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Entdeckung des </a:t>
            </a:r>
            <a:r>
              <a:rPr b="1">
                <a:latin typeface="Verdana"/>
                <a:ea typeface="Verdana"/>
                <a:cs typeface="Verdana"/>
                <a:sym typeface="Verdana"/>
              </a:rPr>
              <a:t>‘Bottom’ Quark (Fermilab)</a:t>
            </a:r>
            <a:endParaRPr b="1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57" name="Shape 757"/>
          <p:cNvSpPr/>
          <p:nvPr/>
        </p:nvSpPr>
        <p:spPr>
          <a:xfrm>
            <a:off x="404024" y="419100"/>
            <a:ext cx="19050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Quarks</a:t>
            </a:r>
          </a:p>
        </p:txBody>
      </p:sp>
      <p:sp>
        <p:nvSpPr>
          <p:cNvPr id="758" name="Shape 758"/>
          <p:cNvSpPr/>
          <p:nvPr/>
        </p:nvSpPr>
        <p:spPr>
          <a:xfrm>
            <a:off x="0" y="5753100"/>
            <a:ext cx="10160000" cy="101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spcBef>
                <a:spcPts val="1300"/>
              </a:spcBef>
              <a:defRPr sz="1800"/>
            </a:pPr>
            <a:r>
              <a:rPr sz="1300">
                <a:latin typeface="Verdana"/>
                <a:ea typeface="Verdana"/>
                <a:cs typeface="Verdana"/>
                <a:sym typeface="Verdana"/>
              </a:rPr>
              <a:t>1977 entdeckten Physiker am Fermilab (nahe Chicago) ein neues Meson (genannt ‘Upsilon’) </a:t>
            </a:r>
            <a:endParaRPr sz="1300">
              <a:latin typeface="Verdana"/>
              <a:ea typeface="Verdana"/>
              <a:cs typeface="Verdana"/>
              <a:sym typeface="Verdana"/>
            </a:endParaRPr>
          </a:p>
          <a:p>
            <a:pPr lvl="0">
              <a:spcBef>
                <a:spcPts val="1300"/>
              </a:spcBef>
              <a:defRPr sz="1800"/>
            </a:pPr>
            <a:r>
              <a:rPr sz="1300">
                <a:latin typeface="Verdana"/>
                <a:ea typeface="Verdana"/>
                <a:cs typeface="Verdana"/>
                <a:sym typeface="Verdana"/>
              </a:rPr>
              <a:t>Seine Eigenschaften passten auf den ‘Steckbrief’ eines Mesons, das aus einem bottom/anti-bottom Quark Paar bestand. </a:t>
            </a:r>
            <a:endParaRPr sz="1300">
              <a:latin typeface="Verdana"/>
              <a:ea typeface="Verdana"/>
              <a:cs typeface="Verdana"/>
              <a:sym typeface="Verdana"/>
            </a:endParaRPr>
          </a:p>
          <a:p>
            <a:pPr lvl="0">
              <a:spcBef>
                <a:spcPts val="1300"/>
              </a:spcBef>
              <a:defRPr sz="1800"/>
            </a:pPr>
            <a:r>
              <a:rPr sz="1300">
                <a:latin typeface="Verdana"/>
                <a:ea typeface="Verdana"/>
                <a:cs typeface="Verdana"/>
                <a:sym typeface="Verdana"/>
              </a:rPr>
              <a:t>Daraus folgte dass das Bottom quark die elektrische Ladung -1/3 und eine Masse von ca. 5 GeV hatte.</a:t>
            </a:r>
          </a:p>
        </p:txBody>
      </p:sp>
      <p:pic>
        <p:nvPicPr>
          <p:cNvPr id="759" name="B_decay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9795" y="2109754"/>
            <a:ext cx="3904405" cy="3390901"/>
          </a:xfrm>
          <a:prstGeom prst="rect">
            <a:avLst/>
          </a:prstGeom>
          <a:ln w="12700">
            <a:miter lim="400000"/>
          </a:ln>
        </p:spPr>
      </p:pic>
      <p:sp>
        <p:nvSpPr>
          <p:cNvPr id="760" name="Shape 760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1977</a:t>
            </a:r>
          </a:p>
        </p:txBody>
      </p:sp>
      <p:sp>
        <p:nvSpPr>
          <p:cNvPr id="761" name="Shape 761"/>
          <p:cNvSpPr/>
          <p:nvPr/>
        </p:nvSpPr>
        <p:spPr>
          <a:xfrm>
            <a:off x="6057899" y="23494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c</a:t>
            </a:r>
          </a:p>
        </p:txBody>
      </p:sp>
      <p:sp>
        <p:nvSpPr>
          <p:cNvPr id="762" name="Shape 762"/>
          <p:cNvSpPr/>
          <p:nvPr/>
        </p:nvSpPr>
        <p:spPr>
          <a:xfrm>
            <a:off x="5308599" y="23494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u</a:t>
            </a:r>
          </a:p>
        </p:txBody>
      </p:sp>
      <p:sp>
        <p:nvSpPr>
          <p:cNvPr id="763" name="Shape 763"/>
          <p:cNvSpPr/>
          <p:nvPr/>
        </p:nvSpPr>
        <p:spPr>
          <a:xfrm>
            <a:off x="5308599" y="36702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d</a:t>
            </a:r>
          </a:p>
        </p:txBody>
      </p:sp>
      <p:sp>
        <p:nvSpPr>
          <p:cNvPr id="764" name="Shape 764"/>
          <p:cNvSpPr/>
          <p:nvPr/>
        </p:nvSpPr>
        <p:spPr>
          <a:xfrm>
            <a:off x="6057899" y="36702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s</a:t>
            </a:r>
          </a:p>
        </p:txBody>
      </p:sp>
      <p:sp>
        <p:nvSpPr>
          <p:cNvPr id="765" name="Shape 765"/>
          <p:cNvSpPr/>
          <p:nvPr/>
        </p:nvSpPr>
        <p:spPr>
          <a:xfrm>
            <a:off x="6016910" y="4914900"/>
            <a:ext cx="90273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Quarks</a:t>
            </a:r>
          </a:p>
        </p:txBody>
      </p:sp>
      <p:sp>
        <p:nvSpPr>
          <p:cNvPr id="766" name="Shape 766"/>
          <p:cNvSpPr/>
          <p:nvPr/>
        </p:nvSpPr>
        <p:spPr>
          <a:xfrm>
            <a:off x="7823200" y="3670300"/>
            <a:ext cx="596900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>
              <a:defRPr sz="1800"/>
            </a:pPr>
            <a:r>
              <a:rPr b="1" sz="26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="1" baseline="-5999" sz="26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e</a:t>
            </a:r>
          </a:p>
        </p:txBody>
      </p:sp>
      <p:sp>
        <p:nvSpPr>
          <p:cNvPr id="767" name="Shape 767"/>
          <p:cNvSpPr/>
          <p:nvPr/>
        </p:nvSpPr>
        <p:spPr>
          <a:xfrm>
            <a:off x="8547100" y="3670300"/>
            <a:ext cx="596900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>
              <a:defRPr sz="1800"/>
            </a:pPr>
            <a:r>
              <a:rPr b="1" sz="26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 i="1" sz="2000">
                <a:solidFill>
                  <a:srgbClr val="FFFB00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μ</a:t>
            </a:r>
          </a:p>
        </p:txBody>
      </p:sp>
      <p:sp>
        <p:nvSpPr>
          <p:cNvPr id="768" name="Shape 768"/>
          <p:cNvSpPr/>
          <p:nvPr/>
        </p:nvSpPr>
        <p:spPr>
          <a:xfrm>
            <a:off x="7823199" y="24129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>
              <a:defRPr sz="1800"/>
            </a:pPr>
            <a:r>
              <a:rPr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e</a:t>
            </a:r>
            <a:r>
              <a:rPr b="1" baseline="31999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769" name="Shape 769"/>
          <p:cNvSpPr/>
          <p:nvPr/>
        </p:nvSpPr>
        <p:spPr>
          <a:xfrm>
            <a:off x="8547099" y="24129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>
              <a:defRPr sz="1800"/>
            </a:pPr>
            <a:r>
              <a:rPr b="1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µ</a:t>
            </a:r>
            <a:r>
              <a:rPr b="1" baseline="31999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  <p:sp>
        <p:nvSpPr>
          <p:cNvPr id="770" name="Shape 770"/>
          <p:cNvSpPr/>
          <p:nvPr/>
        </p:nvSpPr>
        <p:spPr>
          <a:xfrm>
            <a:off x="8362205" y="4914900"/>
            <a:ext cx="987340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Leptons</a:t>
            </a:r>
          </a:p>
        </p:txBody>
      </p:sp>
      <p:sp>
        <p:nvSpPr>
          <p:cNvPr id="771" name="Shape 771"/>
          <p:cNvSpPr/>
          <p:nvPr/>
        </p:nvSpPr>
        <p:spPr>
          <a:xfrm>
            <a:off x="6807199" y="23494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5400">
            <a:solidFill>
              <a:srgbClr val="3A5253"/>
            </a:solidFill>
            <a:prstDash val="sysDot"/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0433FF"/>
                </a:solidFill>
              </a:rPr>
              <a:t>t</a:t>
            </a:r>
          </a:p>
        </p:txBody>
      </p:sp>
      <p:sp>
        <p:nvSpPr>
          <p:cNvPr id="772" name="Shape 772"/>
          <p:cNvSpPr/>
          <p:nvPr/>
        </p:nvSpPr>
        <p:spPr>
          <a:xfrm>
            <a:off x="6807199" y="36702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101600">
            <a:solidFill>
              <a:srgbClr val="0433FF"/>
            </a:solidFill>
            <a:prstDash val="sysDot"/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8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0433FF"/>
                </a:solidFill>
              </a:rPr>
              <a:t>b</a:t>
            </a:r>
          </a:p>
        </p:txBody>
      </p:sp>
      <p:sp>
        <p:nvSpPr>
          <p:cNvPr id="773" name="Shape 773"/>
          <p:cNvSpPr/>
          <p:nvPr/>
        </p:nvSpPr>
        <p:spPr>
          <a:xfrm>
            <a:off x="9283700" y="3670300"/>
            <a:ext cx="596900" cy="584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ln w="25400">
            <a:solidFill>
              <a:srgbClr val="FF2F92"/>
            </a:solidFill>
            <a:prstDash val="sysDot"/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>
              <a:defRPr sz="1800"/>
            </a:pPr>
            <a:r>
              <a:rPr b="1" sz="2600">
                <a:solidFill>
                  <a:srgbClr val="FF2F92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rPr>
              <a:t>ν</a:t>
            </a:r>
            <a:r>
              <a:rPr baseline="-5999" i="1" sz="2000">
                <a:solidFill>
                  <a:srgbClr val="FF2F92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t</a:t>
            </a:r>
          </a:p>
        </p:txBody>
      </p:sp>
      <p:sp>
        <p:nvSpPr>
          <p:cNvPr id="774" name="Shape 774"/>
          <p:cNvSpPr/>
          <p:nvPr/>
        </p:nvSpPr>
        <p:spPr>
          <a:xfrm>
            <a:off x="9296399" y="2412999"/>
            <a:ext cx="571502" cy="5715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F92"/>
          </a:solidFill>
          <a:ln w="25400">
            <a:miter lim="400000"/>
          </a:ln>
          <a:effectLst>
            <a:outerShdw sx="100000" sy="100000" kx="0" ky="0" algn="b" rotWithShape="0" blurRad="63500" dist="762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>
              <a:defRPr sz="1800"/>
            </a:pPr>
            <a:r>
              <a:rPr b="1" sz="2600">
                <a:solidFill>
                  <a:srgbClr val="FFFB00"/>
                </a:solidFill>
              </a:rPr>
              <a:t>τ</a:t>
            </a:r>
            <a:r>
              <a:rPr b="1" baseline="31999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rPr>
              <a:t>-</a:t>
            </a:r>
          </a:p>
        </p:txBody>
      </p:sp>
    </p:spTree>
  </p:cSld>
  <p:clrMapOvr>
    <a:masterClrMapping/>
  </p:clrMapOvr>
  <p:transition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Shape 776"/>
          <p:cNvSpPr/>
          <p:nvPr/>
        </p:nvSpPr>
        <p:spPr>
          <a:xfrm>
            <a:off x="-2376" y="1371600"/>
            <a:ext cx="6286501" cy="63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 algn="ctr"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Entdeckung des </a:t>
            </a:r>
            <a:r>
              <a:rPr b="1">
                <a:latin typeface="Verdana"/>
                <a:ea typeface="Verdana"/>
                <a:cs typeface="Verdana"/>
                <a:sym typeface="Verdana"/>
              </a:rPr>
              <a:t>‘Top’ Quark (Fermilab)</a:t>
            </a:r>
            <a:endParaRPr b="1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777" name="Shape 777"/>
          <p:cNvSpPr/>
          <p:nvPr/>
        </p:nvSpPr>
        <p:spPr>
          <a:xfrm>
            <a:off x="404024" y="419100"/>
            <a:ext cx="19050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Quarks</a:t>
            </a:r>
          </a:p>
        </p:txBody>
      </p:sp>
      <p:sp>
        <p:nvSpPr>
          <p:cNvPr id="778" name="Shape 778"/>
          <p:cNvSpPr/>
          <p:nvPr/>
        </p:nvSpPr>
        <p:spPr>
          <a:xfrm>
            <a:off x="8874924" y="431800"/>
            <a:ext cx="939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8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B00"/>
                </a:solidFill>
              </a:rPr>
              <a:t>1995</a:t>
            </a:r>
          </a:p>
        </p:txBody>
      </p:sp>
      <p:grpSp>
        <p:nvGrpSpPr>
          <p:cNvPr id="786" name="Group 786"/>
          <p:cNvGrpSpPr/>
          <p:nvPr/>
        </p:nvGrpSpPr>
        <p:grpSpPr>
          <a:xfrm>
            <a:off x="7886700" y="1143000"/>
            <a:ext cx="2070101" cy="2921000"/>
            <a:chOff x="0" y="0"/>
            <a:chExt cx="2070100" cy="2920999"/>
          </a:xfrm>
        </p:grpSpPr>
        <p:sp>
          <p:nvSpPr>
            <p:cNvPr id="779" name="Shape 779"/>
            <p:cNvSpPr/>
            <p:nvPr/>
          </p:nvSpPr>
          <p:spPr>
            <a:xfrm>
              <a:off x="749299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c</a:t>
              </a:r>
            </a:p>
          </p:txBody>
        </p:sp>
        <p:sp>
          <p:nvSpPr>
            <p:cNvPr id="780" name="Shape 780"/>
            <p:cNvSpPr/>
            <p:nvPr/>
          </p:nvSpPr>
          <p:spPr>
            <a:xfrm>
              <a:off x="-1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u</a:t>
              </a:r>
            </a:p>
          </p:txBody>
        </p:sp>
        <p:sp>
          <p:nvSpPr>
            <p:cNvPr id="781" name="Shape 781"/>
            <p:cNvSpPr/>
            <p:nvPr/>
          </p:nvSpPr>
          <p:spPr>
            <a:xfrm>
              <a:off x="-1" y="1320799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d</a:t>
              </a:r>
            </a:p>
          </p:txBody>
        </p:sp>
        <p:sp>
          <p:nvSpPr>
            <p:cNvPr id="782" name="Shape 782"/>
            <p:cNvSpPr/>
            <p:nvPr/>
          </p:nvSpPr>
          <p:spPr>
            <a:xfrm>
              <a:off x="749299" y="1320799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s</a:t>
              </a:r>
            </a:p>
          </p:txBody>
        </p:sp>
        <p:sp>
          <p:nvSpPr>
            <p:cNvPr id="783" name="Shape 783"/>
            <p:cNvSpPr/>
            <p:nvPr/>
          </p:nvSpPr>
          <p:spPr>
            <a:xfrm>
              <a:off x="708310" y="2565400"/>
              <a:ext cx="90273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Quarks</a:t>
              </a:r>
            </a:p>
          </p:txBody>
        </p:sp>
        <p:sp>
          <p:nvSpPr>
            <p:cNvPr id="784" name="Shape 784"/>
            <p:cNvSpPr/>
            <p:nvPr/>
          </p:nvSpPr>
          <p:spPr>
            <a:xfrm>
              <a:off x="1498599" y="-1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noFill/>
            <a:ln w="63500" cap="flat">
              <a:solidFill>
                <a:srgbClr val="0433FF"/>
              </a:solidFill>
              <a:prstDash val="sysDot"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0433FF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0433FF"/>
                  </a:solidFill>
                </a:rPr>
                <a:t>t</a:t>
              </a:r>
            </a:p>
          </p:txBody>
        </p:sp>
        <p:sp>
          <p:nvSpPr>
            <p:cNvPr id="785" name="Shape 785"/>
            <p:cNvSpPr/>
            <p:nvPr/>
          </p:nvSpPr>
          <p:spPr>
            <a:xfrm>
              <a:off x="1498599" y="1320799"/>
              <a:ext cx="571502" cy="57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0433FF"/>
            </a:solidFill>
            <a:ln w="25400" cap="flat">
              <a:noFill/>
              <a:miter lim="400000"/>
            </a:ln>
            <a:effectLst>
              <a:outerShdw sx="100000" sy="100000" kx="0" ky="0" algn="b" rotWithShape="0" blurRad="63500" dist="76200" dir="2700000">
                <a:srgbClr val="212121">
                  <a:alpha val="86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800">
                  <a:solidFill>
                    <a:srgbClr val="FFFB00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FFFB00"/>
                  </a:solidFill>
                </a:rPr>
                <a:t>b</a:t>
              </a:r>
            </a:p>
          </p:txBody>
        </p:sp>
      </p:grpSp>
      <p:pic>
        <p:nvPicPr>
          <p:cNvPr id="787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3100" y="1955800"/>
            <a:ext cx="3251200" cy="2964330"/>
          </a:xfrm>
          <a:prstGeom prst="rect">
            <a:avLst/>
          </a:prstGeom>
          <a:ln w="12700">
            <a:miter lim="400000"/>
          </a:ln>
        </p:spPr>
      </p:pic>
      <p:pic>
        <p:nvPicPr>
          <p:cNvPr id="788" name="top95_is_it_top.g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113565" y="1955800"/>
            <a:ext cx="3382443" cy="4597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0" name="Shape 790"/>
          <p:cNvSpPr/>
          <p:nvPr/>
        </p:nvSpPr>
        <p:spPr>
          <a:xfrm>
            <a:off x="12700" y="38100"/>
            <a:ext cx="10147300" cy="990600"/>
          </a:xfrm>
          <a:prstGeom prst="rect">
            <a:avLst/>
          </a:prstGeom>
          <a:solidFill>
            <a:srgbClr val="00F900">
              <a:alpha val="49000"/>
            </a:srgbClr>
          </a:solidFill>
          <a:ln w="25400">
            <a:miter lim="400000"/>
          </a:ln>
        </p:spPr>
        <p:txBody>
          <a:bodyPr lIns="0" tIns="0" rIns="0" bIns="0" anchor="ctr"/>
          <a:lstStyle/>
          <a:p>
            <a:pPr lvl="0" algn="ctr">
              <a:defRPr sz="3600">
                <a:solidFill>
                  <a:srgbClr val="FFFFFF"/>
                </a:solidFill>
                <a:latin typeface="Futura Condensed"/>
                <a:ea typeface="Futura Condensed"/>
                <a:cs typeface="Futura Condensed"/>
                <a:sym typeface="Futura Condensed"/>
              </a:defRPr>
            </a:pPr>
          </a:p>
        </p:txBody>
      </p:sp>
      <p:sp>
        <p:nvSpPr>
          <p:cNvPr id="791" name="Shape 791"/>
          <p:cNvSpPr/>
          <p:nvPr/>
        </p:nvSpPr>
        <p:spPr>
          <a:xfrm>
            <a:off x="1603105" y="266700"/>
            <a:ext cx="6515101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algn="ctr">
              <a:defRPr b="1" sz="2800">
                <a:solidFill>
                  <a:srgbClr val="941751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800">
                <a:solidFill>
                  <a:srgbClr val="941751"/>
                </a:solidFill>
              </a:rPr>
              <a:t>DAS STANDARD MODEL (heute)</a:t>
            </a:r>
          </a:p>
        </p:txBody>
      </p:sp>
      <p:pic>
        <p:nvPicPr>
          <p:cNvPr id="792" name="CERN_Standard Model.mov"/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35466" y="1593056"/>
            <a:ext cx="9821334" cy="5524501"/>
          </a:xfrm>
          <a:prstGeom prst="rect">
            <a:avLst/>
          </a:prstGeom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mediacall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0" fill="hold"/>
                                        <p:tgtEl>
                                          <p:spTgt spid="7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79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" name="Group 187"/>
          <p:cNvGrpSpPr/>
          <p:nvPr/>
        </p:nvGrpSpPr>
        <p:grpSpPr>
          <a:xfrm>
            <a:off x="4598590" y="368300"/>
            <a:ext cx="5493303" cy="7124700"/>
            <a:chOff x="0" y="0"/>
            <a:chExt cx="5493301" cy="7124700"/>
          </a:xfrm>
        </p:grpSpPr>
        <p:sp>
          <p:nvSpPr>
            <p:cNvPr id="182" name="Shape 182"/>
            <p:cNvSpPr/>
            <p:nvPr/>
          </p:nvSpPr>
          <p:spPr>
            <a:xfrm>
              <a:off x="999331" y="0"/>
              <a:ext cx="2209205" cy="533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3200">
                  <a:latin typeface="+mn-lt"/>
                  <a:ea typeface="+mn-ea"/>
                  <a:cs typeface="+mn-cs"/>
                  <a:sym typeface="Gill Sans"/>
                </a:defRPr>
              </a:lvl1pPr>
            </a:lstStyle>
            <a:p>
              <a:pPr lvl="0">
                <a:defRPr sz="1800"/>
              </a:pPr>
              <a:r>
                <a:rPr sz="3200"/>
                <a:t>‘Starke’ WW</a:t>
              </a:r>
            </a:p>
          </p:txBody>
        </p:sp>
        <p:pic>
          <p:nvPicPr>
            <p:cNvPr id="183" name="NucleonCharge_Pion.pdf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94209" y="2094088"/>
              <a:ext cx="3644901" cy="32399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4" name="Shape 184"/>
            <p:cNvSpPr/>
            <p:nvPr/>
          </p:nvSpPr>
          <p:spPr>
            <a:xfrm>
              <a:off x="0" y="0"/>
              <a:ext cx="423268" cy="533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3200">
                  <a:latin typeface="+mn-lt"/>
                  <a:ea typeface="+mn-ea"/>
                  <a:cs typeface="+mn-cs"/>
                  <a:sym typeface="Gill Sans"/>
                </a:defRPr>
              </a:lvl1pPr>
            </a:lstStyle>
            <a:p>
              <a:pPr lvl="0">
                <a:defRPr sz="1800"/>
              </a:pPr>
              <a:r>
                <a:rPr sz="3200"/>
                <a:t>vs</a:t>
              </a:r>
            </a:p>
          </p:txBody>
        </p:sp>
        <p:pic>
          <p:nvPicPr>
            <p:cNvPr id="185" name="Yukawa potential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764109" y="5803900"/>
              <a:ext cx="2702561" cy="8001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6" name="Shape 186"/>
            <p:cNvSpPr/>
            <p:nvPr/>
          </p:nvSpPr>
          <p:spPr>
            <a:xfrm>
              <a:off x="1217866" y="6819900"/>
              <a:ext cx="4275436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5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500"/>
                <a:t>Yukawa potential ~ Modified “Coulomb” law</a:t>
              </a:r>
            </a:p>
          </p:txBody>
        </p:sp>
      </p:grpSp>
      <p:grpSp>
        <p:nvGrpSpPr>
          <p:cNvPr id="192" name="Group 192"/>
          <p:cNvGrpSpPr/>
          <p:nvPr/>
        </p:nvGrpSpPr>
        <p:grpSpPr>
          <a:xfrm>
            <a:off x="698599" y="368300"/>
            <a:ext cx="3352701" cy="7124700"/>
            <a:chOff x="0" y="0"/>
            <a:chExt cx="3352700" cy="7124700"/>
          </a:xfrm>
        </p:grpSpPr>
        <p:pic>
          <p:nvPicPr>
            <p:cNvPr id="188" name="ElectricCharge_Photon.pdf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07900" y="1231900"/>
              <a:ext cx="2844801" cy="3493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9" name="Shape 189"/>
            <p:cNvSpPr/>
            <p:nvPr/>
          </p:nvSpPr>
          <p:spPr>
            <a:xfrm>
              <a:off x="0" y="0"/>
              <a:ext cx="3295650" cy="5334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3200">
                  <a:latin typeface="+mn-lt"/>
                  <a:ea typeface="+mn-ea"/>
                  <a:cs typeface="+mn-cs"/>
                  <a:sym typeface="Gill Sans"/>
                </a:defRPr>
              </a:lvl1pPr>
            </a:lstStyle>
            <a:p>
              <a:pPr lvl="0">
                <a:defRPr sz="1800"/>
              </a:pPr>
              <a:r>
                <a:rPr sz="3200"/>
                <a:t>Elektromagnetische</a:t>
              </a:r>
            </a:p>
          </p:txBody>
        </p:sp>
        <p:pic>
          <p:nvPicPr>
            <p:cNvPr id="190" name="droppedImage.pdf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736500" y="5765800"/>
              <a:ext cx="2374901" cy="9062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1" name="Shape 191"/>
            <p:cNvSpPr/>
            <p:nvPr/>
          </p:nvSpPr>
          <p:spPr>
            <a:xfrm>
              <a:off x="1211479" y="6819900"/>
              <a:ext cx="1318593" cy="304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5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/>
              </a:pPr>
              <a:r>
                <a:rPr sz="1500"/>
                <a:t>Coulomb law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8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/>
        </p:nvSpPr>
        <p:spPr>
          <a:xfrm>
            <a:off x="152399" y="241300"/>
            <a:ext cx="1689101" cy="685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2600">
              <a:alpha val="56639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 algn="ctr" defTabSz="355600">
              <a:defRPr sz="1800"/>
            </a:pPr>
            <a:r>
              <a:rPr sz="27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μ</a:t>
            </a:r>
            <a:r>
              <a:rPr baseline="31999" sz="27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Verdana"/>
                <a:ea typeface="Verdana"/>
                <a:cs typeface="Verdana"/>
                <a:sym typeface="Verdana"/>
              </a:rPr>
              <a:t> -</a:t>
            </a:r>
          </a:p>
        </p:txBody>
      </p:sp>
      <p:grpSp>
        <p:nvGrpSpPr>
          <p:cNvPr id="197" name="Group 197"/>
          <p:cNvGrpSpPr/>
          <p:nvPr/>
        </p:nvGrpSpPr>
        <p:grpSpPr>
          <a:xfrm>
            <a:off x="4726198" y="5892800"/>
            <a:ext cx="5422901" cy="1022350"/>
            <a:chOff x="0" y="0"/>
            <a:chExt cx="5422900" cy="1022349"/>
          </a:xfrm>
        </p:grpSpPr>
        <p:sp>
          <p:nvSpPr>
            <p:cNvPr id="195" name="Shape 195"/>
            <p:cNvSpPr/>
            <p:nvPr/>
          </p:nvSpPr>
          <p:spPr>
            <a:xfrm>
              <a:off x="25400" y="0"/>
              <a:ext cx="5372100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 b="1">
                  <a:latin typeface="Verdana"/>
                  <a:ea typeface="Verdana"/>
                  <a:cs typeface="Verdana"/>
                  <a:sym typeface="Verdana"/>
                </a:rPr>
                <a:t>Muon = ‘schweres Elektron’ (206 x m</a:t>
              </a:r>
              <a:r>
                <a:rPr b="1" baseline="-5999">
                  <a:latin typeface="Verdana"/>
                  <a:ea typeface="Verdana"/>
                  <a:cs typeface="Verdana"/>
                  <a:sym typeface="Verdana"/>
                </a:rPr>
                <a:t>e</a:t>
              </a:r>
              <a:r>
                <a:rPr b="1">
                  <a:latin typeface="Verdana"/>
                  <a:ea typeface="Verdana"/>
                  <a:cs typeface="Verdana"/>
                  <a:sym typeface="Verdana"/>
                </a:rPr>
                <a:t>)</a:t>
              </a:r>
            </a:p>
          </p:txBody>
        </p:sp>
        <p:sp>
          <p:nvSpPr>
            <p:cNvPr id="196" name="Shape 196"/>
            <p:cNvSpPr/>
            <p:nvPr/>
          </p:nvSpPr>
          <p:spPr>
            <a:xfrm>
              <a:off x="0" y="628649"/>
              <a:ext cx="5422900" cy="393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b="1" sz="21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2100"/>
                <a:t>I. Rabi: “WER HAT DAS BESTELLT?”</a:t>
              </a:r>
            </a:p>
          </p:txBody>
        </p:sp>
      </p:grpSp>
      <p:sp>
        <p:nvSpPr>
          <p:cNvPr id="198" name="Shape 198"/>
          <p:cNvSpPr/>
          <p:nvPr/>
        </p:nvSpPr>
        <p:spPr>
          <a:xfrm>
            <a:off x="482600" y="1123950"/>
            <a:ext cx="10007600" cy="1333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lnSpc>
                <a:spcPct val="140000"/>
              </a:lnSpc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Yukawa’s 'Pion' (1934): jeder suchte jetzt nach einem Teilchen mit Masse 100-200 MeV.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40000"/>
              </a:lnSpc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Es gab aber (noch) keine Beschleuniger mit hinreichender Energie. 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40000"/>
              </a:lnSpc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Viktor Hess hatte aber 1913 die ‘kosmische Höhenstrahlung’ entdeckt.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40000"/>
              </a:lnSpc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Deshalb kletterten Teilchenphysiker auf Berggipfel mit ihren photographischen Emulsionen.</a:t>
            </a:r>
          </a:p>
        </p:txBody>
      </p:sp>
      <p:sp>
        <p:nvSpPr>
          <p:cNvPr id="199" name="Shape 199"/>
          <p:cNvSpPr/>
          <p:nvPr/>
        </p:nvSpPr>
        <p:spPr>
          <a:xfrm>
            <a:off x="9104963" y="419100"/>
            <a:ext cx="67022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1937</a:t>
            </a:r>
          </a:p>
        </p:txBody>
      </p:sp>
      <p:grpSp>
        <p:nvGrpSpPr>
          <p:cNvPr id="204" name="Group 204"/>
          <p:cNvGrpSpPr/>
          <p:nvPr/>
        </p:nvGrpSpPr>
        <p:grpSpPr>
          <a:xfrm>
            <a:off x="228600" y="2819400"/>
            <a:ext cx="9895099" cy="4144756"/>
            <a:chOff x="0" y="0"/>
            <a:chExt cx="9895098" cy="4144755"/>
          </a:xfrm>
        </p:grpSpPr>
        <p:sp>
          <p:nvSpPr>
            <p:cNvPr id="200" name="Shape 200"/>
            <p:cNvSpPr/>
            <p:nvPr/>
          </p:nvSpPr>
          <p:spPr>
            <a:xfrm>
              <a:off x="4777023" y="0"/>
              <a:ext cx="3937001" cy="609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ctr" defTabSz="355600">
                <a:defRPr b="1" sz="1700">
                  <a:effectLst>
                    <a:outerShdw sx="100000" sy="100000" kx="0" ky="0" algn="b" rotWithShape="0" blurRad="25400" dist="25400" dir="2700000">
                      <a:srgbClr val="FFFFFF">
                        <a:alpha val="75000"/>
                      </a:srgbClr>
                    </a:outerShdw>
                  </a:effectLst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>
                  <a:effectLst/>
                </a:defRPr>
              </a:pPr>
              <a:r>
                <a:rPr b="1" sz="1700">
                  <a:effectLst>
                    <a:outerShdw sx="100000" sy="100000" kx="0" ky="0" algn="b" rotWithShape="0" blurRad="25400" dist="25400" dir="2700000">
                      <a:srgbClr val="FFFFFF">
                        <a:alpha val="75000"/>
                      </a:srgbClr>
                    </a:outerShdw>
                  </a:effectLst>
                </a:rPr>
                <a:t>Ein neues Teilchen im richtigen Massenbereich wurde entdeckt </a:t>
              </a:r>
            </a:p>
          </p:txBody>
        </p:sp>
        <p:sp>
          <p:nvSpPr>
            <p:cNvPr id="201" name="Shape 201"/>
            <p:cNvSpPr/>
            <p:nvPr/>
          </p:nvSpPr>
          <p:spPr>
            <a:xfrm>
              <a:off x="4815098" y="812800"/>
              <a:ext cx="508000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Aber: lange Reichweite in Materie !! ? </a:t>
              </a:r>
            </a:p>
          </p:txBody>
        </p:sp>
        <p:sp>
          <p:nvSpPr>
            <p:cNvPr id="202" name="Shape 202"/>
            <p:cNvSpPr/>
            <p:nvPr/>
          </p:nvSpPr>
          <p:spPr>
            <a:xfrm>
              <a:off x="4815098" y="1295400"/>
              <a:ext cx="5080001" cy="1193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Das konnte nur bedeuten, dass dieses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Teilchen nicht an der starken Wechselwirkung teilnahm - es konnte also kein Pion sein.</a:t>
              </a:r>
            </a:p>
          </p:txBody>
        </p:sp>
        <p:pic>
          <p:nvPicPr>
            <p:cNvPr id="203" name="CosmicRays_on_Earth copy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76200"/>
              <a:ext cx="4203700" cy="40685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4" grpId="1"/>
      <p:bldP build="whole" bldLvl="1" animBg="1" rev="0" advAuto="0" spid="197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/>
        </p:nvSpPr>
        <p:spPr>
          <a:xfrm>
            <a:off x="1587499" y="165099"/>
            <a:ext cx="762002" cy="863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8AD8">
              <a:alpha val="66687"/>
            </a:srgbClr>
          </a:solidFill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 defTabSz="355600">
              <a:defRPr b="1" sz="4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  <a:latin typeface="Times"/>
                <a:ea typeface="Times"/>
                <a:cs typeface="Times"/>
                <a:sym typeface="Times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  <a:effectLst/>
              </a:defRPr>
            </a:pPr>
            <a:r>
              <a:rPr b="1" sz="4000">
                <a:solidFill>
                  <a:srgbClr val="FFFFFF"/>
                </a:solidFill>
                <a:effectLst>
                  <a:outerShdw sx="100000" sy="100000" kx="0" ky="0" algn="b" rotWithShape="0" blurRad="63500" dist="25400" dir="2700000">
                    <a:srgbClr val="000000">
                      <a:alpha val="70000"/>
                    </a:srgbClr>
                  </a:outerShdw>
                </a:effectLst>
              </a:rPr>
              <a:t>π</a:t>
            </a:r>
          </a:p>
        </p:txBody>
      </p:sp>
      <p:sp>
        <p:nvSpPr>
          <p:cNvPr id="207" name="Shape 207"/>
          <p:cNvSpPr/>
          <p:nvPr/>
        </p:nvSpPr>
        <p:spPr>
          <a:xfrm>
            <a:off x="9104963" y="419100"/>
            <a:ext cx="67022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1947</a:t>
            </a:r>
          </a:p>
        </p:txBody>
      </p:sp>
      <p:sp>
        <p:nvSpPr>
          <p:cNvPr id="208" name="Shape 208"/>
          <p:cNvSpPr/>
          <p:nvPr/>
        </p:nvSpPr>
        <p:spPr>
          <a:xfrm>
            <a:off x="419100" y="6997700"/>
            <a:ext cx="5559115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>
              <a:lnSpc>
                <a:spcPct val="209999"/>
              </a:lnSpc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1948: Pionen am Berkeley Zyklotron produziert</a:t>
            </a:r>
          </a:p>
        </p:txBody>
      </p:sp>
      <p:grpSp>
        <p:nvGrpSpPr>
          <p:cNvPr id="211" name="Group 211"/>
          <p:cNvGrpSpPr/>
          <p:nvPr/>
        </p:nvGrpSpPr>
        <p:grpSpPr>
          <a:xfrm>
            <a:off x="440456" y="965200"/>
            <a:ext cx="9368063" cy="5666740"/>
            <a:chOff x="0" y="0"/>
            <a:chExt cx="9368062" cy="5666739"/>
          </a:xfrm>
        </p:grpSpPr>
        <p:sp>
          <p:nvSpPr>
            <p:cNvPr id="209" name="Shape 209"/>
            <p:cNvSpPr/>
            <p:nvPr/>
          </p:nvSpPr>
          <p:spPr>
            <a:xfrm>
              <a:off x="0" y="4137660"/>
              <a:ext cx="7531100" cy="1529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lvl="0">
                <a:lnSpc>
                  <a:spcPct val="209999"/>
                </a:lnSpc>
                <a:defRPr sz="1800"/>
              </a:pPr>
              <a:r>
                <a:rPr b="1">
                  <a:solidFill>
                    <a:srgbClr val="941751"/>
                  </a:solidFill>
                  <a:latin typeface="Verdana"/>
                  <a:ea typeface="Verdana"/>
                  <a:cs typeface="Verdana"/>
                  <a:sym typeface="Verdana"/>
                </a:rPr>
                <a:t>Photographische Emulsion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lnSpc>
                  <a:spcPct val="209999"/>
                </a:lnSpc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Kosmische Strahlen in </a:t>
              </a:r>
              <a:r>
                <a:rPr b="1">
                  <a:solidFill>
                    <a:srgbClr val="941751"/>
                  </a:solidFill>
                  <a:latin typeface="Verdana"/>
                  <a:ea typeface="Verdana"/>
                  <a:cs typeface="Verdana"/>
                  <a:sym typeface="Verdana"/>
                </a:rPr>
                <a:t>grosser Höhe</a:t>
              </a:r>
              <a:r>
                <a:rPr>
                  <a:latin typeface="Verdana"/>
                  <a:ea typeface="Verdana"/>
                  <a:cs typeface="Verdana"/>
                  <a:sym typeface="Verdana"/>
                </a:rPr>
                <a:t> (Pic du Midi, Pyrenees) </a:t>
              </a:r>
              <a:endParaRPr>
                <a:latin typeface="Verdana"/>
                <a:ea typeface="Verdana"/>
                <a:cs typeface="Verdana"/>
                <a:sym typeface="Verdana"/>
              </a:endParaRPr>
            </a:p>
            <a:p>
              <a:pPr lvl="0">
                <a:lnSpc>
                  <a:spcPct val="209999"/>
                </a:lnSpc>
                <a:defRPr sz="1800"/>
              </a:pPr>
              <a:r>
                <a:rPr>
                  <a:latin typeface="Verdana"/>
                  <a:ea typeface="Verdana"/>
                  <a:cs typeface="Verdana"/>
                  <a:sym typeface="Verdana"/>
                </a:rPr>
                <a:t>Pionenspuren wurden im Mikroskop identifiziert</a:t>
              </a:r>
            </a:p>
          </p:txBody>
        </p:sp>
        <p:pic>
          <p:nvPicPr>
            <p:cNvPr id="210" name="Pion_Discovery_Tracks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315943" y="0"/>
              <a:ext cx="3052120" cy="44577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16" name="Group 216"/>
          <p:cNvGrpSpPr/>
          <p:nvPr/>
        </p:nvGrpSpPr>
        <p:grpSpPr>
          <a:xfrm>
            <a:off x="417286" y="1244600"/>
            <a:ext cx="5943601" cy="3289300"/>
            <a:chOff x="0" y="0"/>
            <a:chExt cx="5943600" cy="3289300"/>
          </a:xfrm>
        </p:grpSpPr>
        <p:sp>
          <p:nvSpPr>
            <p:cNvPr id="212" name="Shape 212"/>
            <p:cNvSpPr/>
            <p:nvPr/>
          </p:nvSpPr>
          <p:spPr>
            <a:xfrm>
              <a:off x="0" y="0"/>
              <a:ext cx="5943600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b="1"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/>
              </a:pPr>
              <a:r>
                <a:rPr b="1"/>
                <a:t>1947: Entdeckung des (geladenen) Pions </a:t>
              </a:r>
            </a:p>
          </p:txBody>
        </p:sp>
        <p:pic>
          <p:nvPicPr>
            <p:cNvPr id="213" name="powell_cecil_a1.jp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9913" y="558800"/>
              <a:ext cx="1719427" cy="2260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4" name="Shape 214"/>
            <p:cNvSpPr/>
            <p:nvPr/>
          </p:nvSpPr>
          <p:spPr>
            <a:xfrm>
              <a:off x="180109" y="2933700"/>
              <a:ext cx="1429359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Cecil Powell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162300" y="1454150"/>
              <a:ext cx="1549400" cy="444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b="1" sz="24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sz="1800"/>
              </a:pPr>
              <a:r>
                <a:rPr b="1" sz="2400"/>
                <a:t>Ouff!</a:t>
              </a:r>
            </a:p>
          </p:txBody>
        </p:sp>
      </p:grp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presetClass="entr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8" grpId="2"/>
      <p:bldP build="whole" bldLvl="1" animBg="1" rev="0" advAuto="0" spid="21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/>
        </p:nvSpPr>
        <p:spPr>
          <a:xfrm>
            <a:off x="9104963" y="419100"/>
            <a:ext cx="670224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1948</a:t>
            </a:r>
          </a:p>
        </p:txBody>
      </p:sp>
      <p:pic>
        <p:nvPicPr>
          <p:cNvPr id="219" name="StandardModel_1948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25600" y="2184400"/>
            <a:ext cx="6897189" cy="3771900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Shape 220"/>
          <p:cNvSpPr/>
          <p:nvPr/>
        </p:nvSpPr>
        <p:spPr>
          <a:xfrm>
            <a:off x="4442885" y="3810000"/>
            <a:ext cx="1459980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0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000"/>
              <a:t>(1948: Hypothetisch)</a:t>
            </a: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/>
        </p:nvSpPr>
        <p:spPr>
          <a:xfrm>
            <a:off x="8402631" y="393700"/>
            <a:ext cx="1516088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1931 - 1955</a:t>
            </a:r>
          </a:p>
        </p:txBody>
      </p:sp>
      <p:sp>
        <p:nvSpPr>
          <p:cNvPr id="223" name="Shape 223"/>
          <p:cNvSpPr/>
          <p:nvPr/>
        </p:nvSpPr>
        <p:spPr>
          <a:xfrm>
            <a:off x="2586794" y="1168400"/>
            <a:ext cx="4987615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 algn="ctr">
              <a:lnSpc>
                <a:spcPct val="160000"/>
              </a:lnSpc>
              <a:defRPr sz="1800"/>
            </a:pPr>
            <a:r>
              <a:rPr b="1" i="1" sz="21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rPr>
              <a:t>Beschleuniger</a:t>
            </a:r>
            <a:r>
              <a:rPr b="1" i="1" sz="2100">
                <a:latin typeface="Verdana"/>
                <a:ea typeface="Verdana"/>
                <a:cs typeface="Verdana"/>
                <a:sym typeface="Verdana"/>
              </a:rPr>
              <a:t> </a:t>
            </a:r>
            <a:endParaRPr b="1" i="1" sz="2100">
              <a:latin typeface="Verdana"/>
              <a:ea typeface="Verdana"/>
              <a:cs typeface="Verdana"/>
              <a:sym typeface="Verdana"/>
            </a:endParaRPr>
          </a:p>
          <a:p>
            <a:pPr lvl="0" algn="ctr">
              <a:lnSpc>
                <a:spcPct val="160000"/>
              </a:lnSpc>
              <a:defRPr sz="1800"/>
            </a:pPr>
            <a:r>
              <a:rPr i="1">
                <a:latin typeface="Verdana"/>
                <a:ea typeface="Verdana"/>
                <a:cs typeface="Verdana"/>
                <a:sym typeface="Verdana"/>
              </a:rPr>
              <a:t>"Kosmische Strahlung aus Menschenhand"</a:t>
            </a:r>
          </a:p>
        </p:txBody>
      </p:sp>
      <p:pic>
        <p:nvPicPr>
          <p:cNvPr id="224" name="Lawrence1935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001000" y="1257300"/>
            <a:ext cx="1779810" cy="2336800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Shape 225"/>
          <p:cNvSpPr/>
          <p:nvPr/>
        </p:nvSpPr>
        <p:spPr>
          <a:xfrm>
            <a:off x="5739469" y="2470150"/>
            <a:ext cx="2143412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400"/>
              <a:t>Ernest Lawrence, 1931</a:t>
            </a:r>
          </a:p>
        </p:txBody>
      </p:sp>
      <p:sp>
        <p:nvSpPr>
          <p:cNvPr id="226" name="Shape 226"/>
          <p:cNvSpPr/>
          <p:nvPr/>
        </p:nvSpPr>
        <p:spPr>
          <a:xfrm>
            <a:off x="8138886" y="4419600"/>
            <a:ext cx="12827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2600"/>
                </a:solidFill>
              </a:rPr>
              <a:t>Zyklotron </a:t>
            </a:r>
          </a:p>
        </p:txBody>
      </p:sp>
      <p:pic>
        <p:nvPicPr>
          <p:cNvPr id="227" name="Cyclotron_Concept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673600" y="2870200"/>
            <a:ext cx="3251200" cy="1885696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Shape 228"/>
          <p:cNvSpPr/>
          <p:nvPr/>
        </p:nvSpPr>
        <p:spPr>
          <a:xfrm>
            <a:off x="4697186" y="5010150"/>
            <a:ext cx="4241801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200"/>
              <a:t>Ein Magnetfeld zwingt Teilchen auf eine Kreisbahn; Teilchen werden durch elektrische Felder in den Zwischenräümen beschleunigt</a:t>
            </a:r>
          </a:p>
        </p:txBody>
      </p:sp>
      <p:pic>
        <p:nvPicPr>
          <p:cNvPr id="229" name="wideroe_rolf_a3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66700" y="1282700"/>
            <a:ext cx="1639917" cy="2692400"/>
          </a:xfrm>
          <a:prstGeom prst="rect">
            <a:avLst/>
          </a:prstGeom>
          <a:ln w="12700">
            <a:miter lim="400000"/>
          </a:ln>
        </p:spPr>
      </p:pic>
      <p:sp>
        <p:nvSpPr>
          <p:cNvPr id="230" name="Shape 230"/>
          <p:cNvSpPr/>
          <p:nvPr/>
        </p:nvSpPr>
        <p:spPr>
          <a:xfrm>
            <a:off x="899886" y="5136384"/>
            <a:ext cx="2565401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>
              <a:defRPr sz="18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2600"/>
                </a:solidFill>
              </a:rPr>
              <a:t>Linearbeschleuniger</a:t>
            </a:r>
          </a:p>
        </p:txBody>
      </p:sp>
      <p:sp>
        <p:nvSpPr>
          <p:cNvPr id="231" name="Shape 231"/>
          <p:cNvSpPr/>
          <p:nvPr/>
        </p:nvSpPr>
        <p:spPr>
          <a:xfrm>
            <a:off x="380237" y="5581109"/>
            <a:ext cx="4165601" cy="1384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 lvl="0">
              <a:defRPr sz="1800"/>
            </a:pPr>
            <a:r>
              <a:rPr sz="1200">
                <a:latin typeface="Verdana"/>
                <a:ea typeface="Verdana"/>
                <a:cs typeface="Verdana"/>
                <a:sym typeface="Verdana"/>
              </a:rPr>
              <a:t>Beschleunigung der Teilchen in den Räumen zwischen den Elektroden</a:t>
            </a:r>
            <a:endParaRPr sz="12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200">
                <a:latin typeface="Verdana"/>
                <a:ea typeface="Verdana"/>
                <a:cs typeface="Verdana"/>
                <a:sym typeface="Verdana"/>
              </a:rPr>
              <a:t>Die Beschleunigungsfrequenz wird der Bewegung der Teilchen angepasst</a:t>
            </a:r>
          </a:p>
        </p:txBody>
      </p:sp>
      <p:sp>
        <p:nvSpPr>
          <p:cNvPr id="232" name="Shape 232"/>
          <p:cNvSpPr/>
          <p:nvPr/>
        </p:nvSpPr>
        <p:spPr>
          <a:xfrm>
            <a:off x="2075662" y="2470150"/>
            <a:ext cx="1800226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400"/>
              <a:t>Rolf Wideroe, 1928</a:t>
            </a:r>
          </a:p>
        </p:txBody>
      </p:sp>
      <p:pic>
        <p:nvPicPr>
          <p:cNvPr id="233" name="Linac.gi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15900" y="4191000"/>
            <a:ext cx="3657600" cy="812800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Shape 234"/>
          <p:cNvSpPr/>
          <p:nvPr/>
        </p:nvSpPr>
        <p:spPr>
          <a:xfrm>
            <a:off x="4673600" y="5854700"/>
            <a:ext cx="3829249" cy="1041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1931: 80 keV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1932: 1000 keV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1939: 19 MeV*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1946: 195 MeV ("synchrocyclotron")</a:t>
            </a:r>
          </a:p>
        </p:txBody>
      </p:sp>
      <p:sp>
        <p:nvSpPr>
          <p:cNvPr id="235" name="Shape 235"/>
          <p:cNvSpPr/>
          <p:nvPr/>
        </p:nvSpPr>
        <p:spPr>
          <a:xfrm>
            <a:off x="4512084" y="7067550"/>
            <a:ext cx="5334782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400"/>
              <a:t>* erste Probleme mit relativistischer Massenvergrösserung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/>
          <p:nvPr/>
        </p:nvSpPr>
        <p:spPr>
          <a:xfrm>
            <a:off x="8402631" y="393700"/>
            <a:ext cx="1516088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FFFF"/>
                </a:solidFill>
              </a:rPr>
              <a:t>1931 - 1955</a:t>
            </a:r>
          </a:p>
        </p:txBody>
      </p:sp>
      <p:sp>
        <p:nvSpPr>
          <p:cNvPr id="238" name="Shape 238"/>
          <p:cNvSpPr/>
          <p:nvPr/>
        </p:nvSpPr>
        <p:spPr>
          <a:xfrm>
            <a:off x="756645" y="1301750"/>
            <a:ext cx="2780513" cy="393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lnSpc>
                <a:spcPct val="160000"/>
              </a:lnSpc>
              <a:defRPr b="1" i="1" sz="21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i="0" sz="1800">
                <a:solidFill>
                  <a:srgbClr val="000000"/>
                </a:solidFill>
              </a:defRPr>
            </a:pPr>
            <a:r>
              <a:rPr b="1" i="1" sz="2100">
                <a:solidFill>
                  <a:srgbClr val="FF2600"/>
                </a:solidFill>
              </a:rPr>
              <a:t>Beschleuniger (2)</a:t>
            </a:r>
          </a:p>
        </p:txBody>
      </p:sp>
      <p:sp>
        <p:nvSpPr>
          <p:cNvPr id="239" name="Shape 239"/>
          <p:cNvSpPr/>
          <p:nvPr/>
        </p:nvSpPr>
        <p:spPr>
          <a:xfrm>
            <a:off x="1801586" y="4025900"/>
            <a:ext cx="1574801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8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>
                <a:solidFill>
                  <a:srgbClr val="FF2600"/>
                </a:solidFill>
              </a:rPr>
              <a:t>Synchrotron</a:t>
            </a:r>
          </a:p>
        </p:txBody>
      </p:sp>
      <p:sp>
        <p:nvSpPr>
          <p:cNvPr id="240" name="Shape 240"/>
          <p:cNvSpPr/>
          <p:nvPr/>
        </p:nvSpPr>
        <p:spPr>
          <a:xfrm>
            <a:off x="734786" y="4489450"/>
            <a:ext cx="4241801" cy="1155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400"/>
              <a:t>Ähnlich dem Zyklotron, aber man ändert das magnetische Feld so dass die Teilchen auf einer Kreisbahn mit konstantem Radius bleiben (hilft auch bei der relativistischen Massenvergrösserung)</a:t>
            </a:r>
          </a:p>
        </p:txBody>
      </p:sp>
      <p:pic>
        <p:nvPicPr>
          <p:cNvPr id="241" name="Synchrotron.g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8800" y="2133600"/>
            <a:ext cx="4597136" cy="1765300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Shape 242"/>
          <p:cNvSpPr/>
          <p:nvPr/>
        </p:nvSpPr>
        <p:spPr>
          <a:xfrm>
            <a:off x="5371163" y="2165350"/>
            <a:ext cx="4724401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600"/>
              <a:t>1947 (US)  Synchrotron-Beschleuniger</a:t>
            </a:r>
          </a:p>
        </p:txBody>
      </p:sp>
      <p:sp>
        <p:nvSpPr>
          <p:cNvPr id="243" name="Shape 243"/>
          <p:cNvSpPr/>
          <p:nvPr/>
        </p:nvSpPr>
        <p:spPr>
          <a:xfrm>
            <a:off x="5371163" y="2794000"/>
            <a:ext cx="4419601" cy="685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Brookhaven (1952)  - 3 GeV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Berkeley (1954) - 6.2 GeV (Antiproton!)</a:t>
            </a:r>
          </a:p>
        </p:txBody>
      </p:sp>
      <p:sp>
        <p:nvSpPr>
          <p:cNvPr id="244" name="Shape 244"/>
          <p:cNvSpPr/>
          <p:nvPr/>
        </p:nvSpPr>
        <p:spPr>
          <a:xfrm>
            <a:off x="5371163" y="3956050"/>
            <a:ext cx="4724401" cy="31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600"/>
              <a:t>1954:  Europa steigt ins Rennen ein</a:t>
            </a:r>
          </a:p>
        </p:txBody>
      </p:sp>
      <p:sp>
        <p:nvSpPr>
          <p:cNvPr id="245" name="Shape 245"/>
          <p:cNvSpPr/>
          <p:nvPr/>
        </p:nvSpPr>
        <p:spPr>
          <a:xfrm>
            <a:off x="5371163" y="4381500"/>
            <a:ext cx="4419601" cy="1041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lnSpc>
                <a:spcPct val="150000"/>
              </a:lnSpc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CERN (1959)  - 24 GeV</a:t>
            </a: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50000"/>
              </a:lnSpc>
              <a:defRPr sz="1800"/>
            </a:pPr>
            <a:endParaRPr sz="1600">
              <a:latin typeface="Verdana"/>
              <a:ea typeface="Verdana"/>
              <a:cs typeface="Verdana"/>
              <a:sym typeface="Verdana"/>
            </a:endParaRPr>
          </a:p>
          <a:p>
            <a:pPr lvl="0">
              <a:lnSpc>
                <a:spcPct val="150000"/>
              </a:lnSpc>
              <a:defRPr sz="1800"/>
            </a:pPr>
            <a:r>
              <a:rPr sz="1600">
                <a:latin typeface="Verdana"/>
                <a:ea typeface="Verdana"/>
                <a:cs typeface="Verdana"/>
                <a:sym typeface="Verdana"/>
              </a:rPr>
              <a:t>Brookhaven (1960) - 30 GeV </a:t>
            </a:r>
          </a:p>
        </p:txBody>
      </p:sp>
      <p:sp>
        <p:nvSpPr>
          <p:cNvPr id="246" name="Shape 246"/>
          <p:cNvSpPr/>
          <p:nvPr/>
        </p:nvSpPr>
        <p:spPr>
          <a:xfrm>
            <a:off x="805237" y="5848350"/>
            <a:ext cx="1768929" cy="393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lnSpc>
                <a:spcPct val="160000"/>
              </a:lnSpc>
              <a:defRPr b="1" i="1" sz="2100">
                <a:solidFill>
                  <a:srgbClr val="FF26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i="0" sz="1800">
                <a:solidFill>
                  <a:srgbClr val="000000"/>
                </a:solidFill>
              </a:defRPr>
            </a:pPr>
            <a:r>
              <a:rPr b="1" i="1" sz="2100">
                <a:solidFill>
                  <a:srgbClr val="FF2600"/>
                </a:solidFill>
              </a:rPr>
              <a:t>Detektoren</a:t>
            </a:r>
          </a:p>
        </p:txBody>
      </p:sp>
      <p:sp>
        <p:nvSpPr>
          <p:cNvPr id="247" name="Shape 247"/>
          <p:cNvSpPr/>
          <p:nvPr/>
        </p:nvSpPr>
        <p:spPr>
          <a:xfrm>
            <a:off x="810986" y="6273800"/>
            <a:ext cx="2286001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Geigerzähler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Nebelkammern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Emulsionen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Blasenkammer</a:t>
            </a:r>
          </a:p>
        </p:txBody>
      </p:sp>
      <p:sp>
        <p:nvSpPr>
          <p:cNvPr id="248" name="Shape 248"/>
          <p:cNvSpPr/>
          <p:nvPr/>
        </p:nvSpPr>
        <p:spPr>
          <a:xfrm>
            <a:off x="3414486" y="6286500"/>
            <a:ext cx="2286001" cy="939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Cerenkov Detektoren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Photomultipliers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Funkenkammern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49" name="Shape 249"/>
          <p:cNvSpPr/>
          <p:nvPr/>
        </p:nvSpPr>
        <p:spPr>
          <a:xfrm>
            <a:off x="5789386" y="6610350"/>
            <a:ext cx="2286001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Drahtkammern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Driftkammern</a:t>
            </a:r>
            <a:endParaRPr sz="1400">
              <a:latin typeface="Verdana"/>
              <a:ea typeface="Verdana"/>
              <a:cs typeface="Verdana"/>
              <a:sym typeface="Verdana"/>
            </a:endParaRPr>
          </a:p>
          <a:p>
            <a:pPr lvl="0">
              <a:defRPr sz="1800"/>
            </a:pPr>
            <a:r>
              <a:rPr sz="1400">
                <a:latin typeface="Verdana"/>
                <a:ea typeface="Verdana"/>
                <a:cs typeface="Verdana"/>
                <a:sym typeface="Verdana"/>
              </a:rPr>
              <a:t>Kalorimeter</a:t>
            </a:r>
          </a:p>
        </p:txBody>
      </p:sp>
      <p:sp>
        <p:nvSpPr>
          <p:cNvPr id="250" name="Shape 250"/>
          <p:cNvSpPr/>
          <p:nvPr/>
        </p:nvSpPr>
        <p:spPr>
          <a:xfrm>
            <a:off x="5789386" y="6267450"/>
            <a:ext cx="2286001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b="1" sz="1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1400"/>
              <a:t>Nach 1967: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e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e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38100" tIns="38100" rIns="38100" bIns="38100" numCol="1" spcCol="38100" rtlCol="0" anchor="ctr" upright="0">
        <a:spAutoFit/>
      </a:bodyPr>
      <a:lstStyle>
        <a:defPPr marL="0" marR="0" indent="0" algn="ctr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