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260" r:id="rId3"/>
    <p:sldId id="304" r:id="rId4"/>
    <p:sldId id="305" r:id="rId5"/>
    <p:sldId id="277" r:id="rId6"/>
    <p:sldId id="303" r:id="rId7"/>
    <p:sldId id="288" r:id="rId8"/>
    <p:sldId id="289" r:id="rId9"/>
    <p:sldId id="306" r:id="rId10"/>
    <p:sldId id="307" r:id="rId11"/>
    <p:sldId id="296" r:id="rId12"/>
    <p:sldId id="308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>
        <p:scale>
          <a:sx n="79" d="100"/>
          <a:sy n="79" d="100"/>
        </p:scale>
        <p:origin x="-2544" y="-10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08.04.2015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ist das Netzwerk?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5845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ist das Netzwerk?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31634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ist das Netzwerk?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99628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ist das Netzwerk?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23292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xmlns="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in Fußnote eintragen: Vorname Name, Institut </a:t>
            </a: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in Fußnote eintragen: Vorname Name, Institut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  <p:sldLayoutId id="2147483677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ERN_Stories.docx" TargetMode="External"/><Relationship Id="rId2" Type="http://schemas.openxmlformats.org/officeDocument/2006/relationships/hyperlink" Target="Forschungsmethode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ikrokurse.docx" TargetMode="External"/><Relationship Id="rId4" Type="http://schemas.openxmlformats.org/officeDocument/2006/relationships/hyperlink" Target="KosmischeStrahlung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0" dirty="0" smtClean="0"/>
              <a:t>Entwicklung von Unterrichtsmaterialien zur Teilchenphysik</a:t>
            </a:r>
            <a:endParaRPr lang="de-DE" b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DE" b="0" dirty="0" smtClean="0"/>
              <a:t>in Kooperation mit der </a:t>
            </a:r>
            <a:br>
              <a:rPr lang="de-DE" b="0" dirty="0" smtClean="0"/>
            </a:br>
            <a:r>
              <a:rPr lang="de-DE" b="0" dirty="0" smtClean="0"/>
              <a:t>Joachim Herz Stiftung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xmlns="" val="253264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Materialstruktur – zusätzlich für Lehrer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7992888" cy="3956805"/>
          </a:xfrm>
        </p:spPr>
        <p:txBody>
          <a:bodyPr/>
          <a:lstStyle/>
          <a:p>
            <a:r>
              <a:rPr lang="de-DE" dirty="0" smtClean="0"/>
              <a:t>Literaturempfehlungen und Linkhinweise </a:t>
            </a:r>
            <a:r>
              <a:rPr lang="de-DE" dirty="0" smtClean="0"/>
              <a:t>zu fachlichem Hinter-   </a:t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err="1" smtClean="0"/>
              <a:t>grund</a:t>
            </a:r>
            <a:r>
              <a:rPr lang="de-DE" dirty="0" smtClean="0"/>
              <a:t>, </a:t>
            </a:r>
            <a:r>
              <a:rPr lang="de-DE" dirty="0" smtClean="0"/>
              <a:t>zur </a:t>
            </a:r>
            <a:r>
              <a:rPr lang="de-DE" dirty="0" smtClean="0"/>
              <a:t>weiteren </a:t>
            </a:r>
            <a:r>
              <a:rPr lang="de-DE" dirty="0" smtClean="0"/>
              <a:t>Vertiefung, eigenständigen Beschäftigung  </a:t>
            </a:r>
          </a:p>
          <a:p>
            <a:r>
              <a:rPr lang="de-DE" dirty="0" smtClean="0"/>
              <a:t>inhaltliche Anknüpfungspunkte/Verweise zu Themen im </a:t>
            </a:r>
            <a:br>
              <a:rPr lang="de-DE" dirty="0" smtClean="0"/>
            </a:br>
            <a:r>
              <a:rPr lang="de-DE" dirty="0" smtClean="0"/>
              <a:t> Lehrplan</a:t>
            </a:r>
          </a:p>
          <a:p>
            <a:r>
              <a:rPr lang="de-DE" dirty="0" smtClean="0"/>
              <a:t>fachliche Vorkenntnisse seitens der Schülerinnen und Schüler </a:t>
            </a:r>
          </a:p>
          <a:p>
            <a:r>
              <a:rPr lang="de-DE" dirty="0" smtClean="0"/>
              <a:t>Lösungen zu den </a:t>
            </a:r>
            <a:r>
              <a:rPr lang="de-DE" dirty="0" smtClean="0"/>
              <a:t>Aufgaben</a:t>
            </a:r>
            <a:endParaRPr lang="de-DE" dirty="0" smtClean="0"/>
          </a:p>
          <a:p>
            <a:r>
              <a:rPr lang="de-DE" dirty="0" smtClean="0"/>
              <a:t>Arbeitsblätter  Kopiervorlagen mit Arbeitsaufträgen, </a:t>
            </a:r>
            <a:br>
              <a:rPr lang="de-DE" dirty="0" smtClean="0"/>
            </a:br>
            <a:r>
              <a:rPr lang="de-DE" dirty="0" smtClean="0"/>
              <a:t> Aufgabenstellungen, …</a:t>
            </a:r>
          </a:p>
          <a:p>
            <a:r>
              <a:rPr lang="de-DE" dirty="0" smtClean="0"/>
              <a:t>Tabelle  mit der Lehrplanübersicht der einzelnen Bundesländer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Und jetzt …</a:t>
            </a:r>
            <a:endParaRPr lang="de-DE" sz="3200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75" t="10008" r="13077" b="9838"/>
          <a:stretch/>
        </p:blipFill>
        <p:spPr>
          <a:xfrm rot="5400000">
            <a:off x="251520" y="2263010"/>
            <a:ext cx="5184576" cy="3600400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4860032" y="2276872"/>
            <a:ext cx="4176464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32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8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0" dirty="0" smtClean="0">
                <a:solidFill>
                  <a:srgbClr val="002060"/>
                </a:solidFill>
              </a:rPr>
              <a:t>Prinzip der Vereinfachung</a:t>
            </a:r>
          </a:p>
          <a:p>
            <a:r>
              <a:rPr lang="de-DE" sz="8000" dirty="0" smtClean="0">
                <a:solidFill>
                  <a:srgbClr val="002060"/>
                </a:solidFill>
              </a:rPr>
              <a:t>Offene Fragen</a:t>
            </a:r>
          </a:p>
          <a:p>
            <a:r>
              <a:rPr lang="de-DE" sz="8000" dirty="0" smtClean="0">
                <a:solidFill>
                  <a:srgbClr val="002060"/>
                </a:solidFill>
              </a:rPr>
              <a:t>Fundamentale WW</a:t>
            </a:r>
          </a:p>
          <a:p>
            <a:r>
              <a:rPr lang="de-DE" sz="8000" dirty="0" smtClean="0">
                <a:solidFill>
                  <a:srgbClr val="002060"/>
                </a:solidFill>
              </a:rPr>
              <a:t>Elementarteilchen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Forschungsmethoden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Technik</a:t>
            </a:r>
            <a:r>
              <a:rPr lang="de-DE" sz="8000" dirty="0" smtClean="0"/>
              <a:t>, </a:t>
            </a:r>
            <a:r>
              <a:rPr lang="de-DE" sz="8000" dirty="0" smtClean="0">
                <a:solidFill>
                  <a:srgbClr val="002060"/>
                </a:solidFill>
              </a:rPr>
              <a:t>Technologietransfer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Astroteilchenphysik</a:t>
            </a:r>
          </a:p>
          <a:p>
            <a:pPr marL="0" indent="0">
              <a:buFont typeface="Arial"/>
              <a:buNone/>
            </a:pPr>
            <a:r>
              <a:rPr lang="de-DE" sz="8000" dirty="0" smtClean="0"/>
              <a:t/>
            </a:r>
            <a:br>
              <a:rPr lang="de-DE" sz="8000" dirty="0" smtClean="0"/>
            </a:br>
            <a:r>
              <a:rPr lang="de-DE" sz="8000" dirty="0" smtClean="0">
                <a:solidFill>
                  <a:srgbClr val="002060"/>
                </a:solidFill>
              </a:rPr>
              <a:t>… Anknüpfungspunkte an </a:t>
            </a:r>
          </a:p>
          <a:p>
            <a:pPr marL="0" indent="0">
              <a:buFont typeface="Arial"/>
              <a:buNone/>
            </a:pPr>
            <a:r>
              <a:rPr lang="de-DE" sz="8000" dirty="0">
                <a:solidFill>
                  <a:srgbClr val="002060"/>
                </a:solidFill>
              </a:rPr>
              <a:t> </a:t>
            </a:r>
            <a:r>
              <a:rPr lang="de-DE" sz="8000" dirty="0" smtClean="0">
                <a:solidFill>
                  <a:srgbClr val="002060"/>
                </a:solidFill>
              </a:rPr>
              <a:t>    andere Gebiete der Physik</a:t>
            </a:r>
          </a:p>
          <a:p>
            <a:pPr marL="0" indent="0">
              <a:buFont typeface="Arial"/>
              <a:buNone/>
            </a:pPr>
            <a:r>
              <a:rPr lang="de-DE" sz="8000" dirty="0"/>
              <a:t>	</a:t>
            </a:r>
            <a:r>
              <a:rPr lang="de-DE" sz="8000" dirty="0" smtClean="0"/>
              <a:t>	   </a:t>
            </a:r>
            <a:r>
              <a:rPr lang="de-DE" sz="8000" dirty="0" smtClean="0">
                <a:solidFill>
                  <a:srgbClr val="00B050"/>
                </a:solidFill>
              </a:rPr>
              <a:t>Mikrokurse</a:t>
            </a:r>
            <a:r>
              <a:rPr lang="de-DE" sz="8000" dirty="0" smtClean="0"/>
              <a:t>, </a:t>
            </a:r>
            <a:r>
              <a:rPr lang="de-DE" sz="8000" dirty="0" smtClean="0">
                <a:solidFill>
                  <a:srgbClr val="002060"/>
                </a:solidFill>
              </a:rPr>
              <a:t>LEIFI</a:t>
            </a:r>
          </a:p>
        </p:txBody>
      </p:sp>
    </p:spTree>
    <p:extLst>
      <p:ext uri="{BB962C8B-B14F-4D97-AF65-F5344CB8AC3E}">
        <p14:creationId xmlns="" xmlns:p14="http://schemas.microsoft.com/office/powerpoint/2010/main" val="840952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Und jetzt …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2" action="ppaction://hlinkfile"/>
              </a:rPr>
              <a:t>Forschungsmethoden</a:t>
            </a:r>
            <a:r>
              <a:rPr lang="de-DE" dirty="0" smtClean="0"/>
              <a:t>  </a:t>
            </a:r>
          </a:p>
          <a:p>
            <a:endParaRPr lang="de-DE" dirty="0" smtClean="0"/>
          </a:p>
          <a:p>
            <a:r>
              <a:rPr lang="de-DE" dirty="0" smtClean="0">
                <a:hlinkClick r:id="rId3" action="ppaction://hlinkfile"/>
              </a:rPr>
              <a:t>CERN-Stories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hlinkClick r:id="rId4" action="ppaction://hlinkfile"/>
              </a:rPr>
              <a:t>Kosmische Strahlung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r>
              <a:rPr lang="de-DE" dirty="0" smtClean="0">
                <a:hlinkClick r:id="rId5" action="ppaction://hlinkfile"/>
              </a:rPr>
              <a:t>Mikrokurse</a:t>
            </a: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bisher geschah…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Kickoff</a:t>
            </a:r>
            <a:r>
              <a:rPr lang="de-DE" dirty="0" smtClean="0"/>
              <a:t> Meeting November 2013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Kickoff</a:t>
            </a:r>
            <a:r>
              <a:rPr lang="de-DE" dirty="0" smtClean="0"/>
              <a:t> - Fragen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Lernziele</a:t>
            </a:r>
            <a:r>
              <a:rPr lang="de-DE" dirty="0" smtClean="0"/>
              <a:t> - welche Inhalte sollten den Schülerinnen &amp; Schülern </a:t>
            </a:r>
            <a:br>
              <a:rPr lang="de-DE" dirty="0" smtClean="0"/>
            </a:br>
            <a:r>
              <a:rPr lang="de-DE" dirty="0" smtClean="0"/>
              <a:t> zum Thema Teilchenphysik vermittelt werden bzw. was sollten </a:t>
            </a:r>
            <a:br>
              <a:rPr lang="de-DE" dirty="0" smtClean="0"/>
            </a:br>
            <a:r>
              <a:rPr lang="de-DE" dirty="0" smtClean="0"/>
              <a:t> S&amp;S über das Thema wissen? </a:t>
            </a:r>
          </a:p>
          <a:p>
            <a:pPr>
              <a:buNone/>
            </a:pPr>
            <a:endParaRPr lang="de-DE" dirty="0" smtClean="0"/>
          </a:p>
          <a:p>
            <a:r>
              <a:rPr lang="de-DE" b="1" dirty="0" smtClean="0"/>
              <a:t>Lehrpläne</a:t>
            </a:r>
            <a:r>
              <a:rPr lang="de-DE" dirty="0" smtClean="0"/>
              <a:t> - wie sehen die curricularen Bedingungen aus und </a:t>
            </a:r>
            <a:br>
              <a:rPr lang="de-DE" dirty="0" smtClean="0"/>
            </a:br>
            <a:r>
              <a:rPr lang="de-DE" dirty="0" smtClean="0"/>
              <a:t> wo kann man mit dem Thema Teilchenphysik im Lehrplan </a:t>
            </a:r>
            <a:br>
              <a:rPr lang="de-DE" dirty="0" smtClean="0"/>
            </a:br>
            <a:r>
              <a:rPr lang="de-DE" dirty="0" smtClean="0"/>
              <a:t> anknüpfen?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Kickoff</a:t>
            </a:r>
            <a:r>
              <a:rPr lang="de-DE" dirty="0" smtClean="0"/>
              <a:t> - Fragen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Wie müssten Materialien zum Thema Teilchenphysik aussehen,  </a:t>
            </a:r>
            <a:br>
              <a:rPr lang="de-DE" dirty="0" smtClean="0"/>
            </a:br>
            <a:r>
              <a:rPr lang="de-DE" dirty="0" smtClean="0"/>
              <a:t> damit sie </a:t>
            </a:r>
            <a:r>
              <a:rPr lang="de-DE" b="1" dirty="0" smtClean="0"/>
              <a:t>für Lehrkräfte gut einsetzbar </a:t>
            </a:r>
            <a:r>
              <a:rPr lang="de-DE" dirty="0" smtClean="0"/>
              <a:t>/ verwendbar sind?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Wie müssten Materialien zum Thema Teilchenphysik aussehen, </a:t>
            </a:r>
            <a:br>
              <a:rPr lang="de-DE" dirty="0" smtClean="0"/>
            </a:br>
            <a:r>
              <a:rPr lang="de-DE" dirty="0" smtClean="0"/>
              <a:t> damit sie </a:t>
            </a:r>
            <a:r>
              <a:rPr lang="de-DE" b="1" dirty="0" smtClean="0"/>
              <a:t>für Schülerinnen und Schüler gut einsetzbar </a:t>
            </a:r>
            <a:r>
              <a:rPr lang="de-DE" dirty="0" smtClean="0"/>
              <a:t>/ </a:t>
            </a:r>
            <a:br>
              <a:rPr lang="de-DE" dirty="0" smtClean="0"/>
            </a:br>
            <a:r>
              <a:rPr lang="de-DE" dirty="0" smtClean="0"/>
              <a:t> verwendbar sind?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An welcher Stelle besteht </a:t>
            </a:r>
            <a:r>
              <a:rPr lang="de-DE" b="1" dirty="0" smtClean="0"/>
              <a:t>aktuell Bedarf für die Lehrkräfte </a:t>
            </a:r>
            <a:r>
              <a:rPr lang="de-DE" dirty="0" smtClean="0"/>
              <a:t>in </a:t>
            </a:r>
            <a:br>
              <a:rPr lang="de-DE" dirty="0" smtClean="0"/>
            </a:br>
            <a:r>
              <a:rPr lang="de-DE" dirty="0" smtClean="0"/>
              <a:t> Bezug auf neue Materialien bzw. zu ergänzende Materialien?</a:t>
            </a:r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Kickoff – Ergebnisse: Lernziele</a:t>
            </a:r>
            <a:endParaRPr lang="de-DE" sz="3200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75" t="10008" r="13077" b="9838"/>
          <a:stretch/>
        </p:blipFill>
        <p:spPr>
          <a:xfrm rot="5400000">
            <a:off x="251520" y="2335018"/>
            <a:ext cx="5184576" cy="3600400"/>
          </a:xfrm>
        </p:spPr>
      </p:pic>
      <p:sp>
        <p:nvSpPr>
          <p:cNvPr id="4" name="Inhaltsplatzhalter 2"/>
          <p:cNvSpPr txBox="1">
            <a:spLocks/>
          </p:cNvSpPr>
          <p:nvPr/>
        </p:nvSpPr>
        <p:spPr>
          <a:xfrm>
            <a:off x="4860032" y="2348880"/>
            <a:ext cx="4176464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32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8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400" dirty="0" smtClean="0">
                <a:solidFill>
                  <a:srgbClr val="002060"/>
                </a:solidFill>
              </a:rPr>
              <a:t>Prinzip der Vereinfachung</a:t>
            </a:r>
          </a:p>
          <a:p>
            <a:r>
              <a:rPr lang="de-DE" sz="7400" dirty="0" smtClean="0">
                <a:solidFill>
                  <a:srgbClr val="002060"/>
                </a:solidFill>
              </a:rPr>
              <a:t>Offene Fragen</a:t>
            </a:r>
          </a:p>
          <a:p>
            <a:r>
              <a:rPr lang="de-DE" sz="7400" dirty="0" smtClean="0">
                <a:solidFill>
                  <a:srgbClr val="002060"/>
                </a:solidFill>
              </a:rPr>
              <a:t>Fundamentale WW</a:t>
            </a:r>
          </a:p>
          <a:p>
            <a:r>
              <a:rPr lang="de-DE" sz="7400" dirty="0" smtClean="0">
                <a:solidFill>
                  <a:srgbClr val="002060"/>
                </a:solidFill>
              </a:rPr>
              <a:t>Elementarteilchen</a:t>
            </a:r>
          </a:p>
          <a:p>
            <a:r>
              <a:rPr lang="de-DE" sz="7400" dirty="0" smtClean="0">
                <a:solidFill>
                  <a:srgbClr val="002060"/>
                </a:solidFill>
              </a:rPr>
              <a:t>Forschungsmethoden</a:t>
            </a:r>
          </a:p>
          <a:p>
            <a:r>
              <a:rPr lang="de-DE" sz="7400" dirty="0" smtClean="0">
                <a:solidFill>
                  <a:srgbClr val="002060"/>
                </a:solidFill>
              </a:rPr>
              <a:t>Technik, Technologietransfer</a:t>
            </a:r>
          </a:p>
          <a:p>
            <a:pPr marL="0" indent="0">
              <a:buFont typeface="Arial"/>
              <a:buNone/>
            </a:pPr>
            <a:r>
              <a:rPr lang="de-DE" sz="7400" dirty="0" smtClean="0">
                <a:solidFill>
                  <a:srgbClr val="002060"/>
                </a:solidFill>
              </a:rPr>
              <a:t/>
            </a:r>
            <a:br>
              <a:rPr lang="de-DE" sz="7400" dirty="0" smtClean="0">
                <a:solidFill>
                  <a:srgbClr val="002060"/>
                </a:solidFill>
              </a:rPr>
            </a:br>
            <a:r>
              <a:rPr lang="de-DE" sz="7400" dirty="0" smtClean="0">
                <a:solidFill>
                  <a:srgbClr val="002060"/>
                </a:solidFill>
              </a:rPr>
              <a:t>… Anknüpfungspunkte an </a:t>
            </a:r>
          </a:p>
          <a:p>
            <a:pPr marL="0" indent="0">
              <a:buFont typeface="Arial"/>
              <a:buNone/>
            </a:pPr>
            <a:r>
              <a:rPr lang="de-DE" sz="7400" dirty="0">
                <a:solidFill>
                  <a:srgbClr val="002060"/>
                </a:solidFill>
              </a:rPr>
              <a:t> </a:t>
            </a:r>
            <a:r>
              <a:rPr lang="de-DE" sz="7400" dirty="0" smtClean="0">
                <a:solidFill>
                  <a:srgbClr val="002060"/>
                </a:solidFill>
              </a:rPr>
              <a:t>    andere Gebiete der Physik</a:t>
            </a:r>
          </a:p>
          <a:p>
            <a:pPr>
              <a:buFont typeface="Arial"/>
              <a:buNone/>
            </a:pPr>
            <a:endParaRPr lang="de-DE" sz="2600" dirty="0" smtClean="0"/>
          </a:p>
          <a:p>
            <a:pPr>
              <a:buFont typeface="Arial"/>
              <a:buNone/>
            </a:pPr>
            <a:r>
              <a:rPr lang="de-DE" sz="2600" dirty="0" smtClean="0"/>
              <a:t> </a:t>
            </a:r>
            <a:endParaRPr lang="de-DE" dirty="0">
              <a:solidFill>
                <a:srgbClr val="C2C42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9965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bisher geschah…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Kickoff</a:t>
            </a:r>
            <a:r>
              <a:rPr lang="de-DE" dirty="0" smtClean="0"/>
              <a:t> Meeting November 2013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Workshop am CERN April 2014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Materialentwicklungsworkshop</a:t>
            </a:r>
            <a:endParaRPr lang="de-DE" sz="3200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75" t="10008" r="13077" b="9838"/>
          <a:stretch/>
        </p:blipFill>
        <p:spPr>
          <a:xfrm rot="5400000">
            <a:off x="251520" y="2263010"/>
            <a:ext cx="5184576" cy="3600400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4860032" y="2276872"/>
            <a:ext cx="4176464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32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8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0" dirty="0" smtClean="0">
                <a:solidFill>
                  <a:srgbClr val="002060"/>
                </a:solidFill>
              </a:rPr>
              <a:t>Prinzip der Vereinfachung</a:t>
            </a:r>
          </a:p>
          <a:p>
            <a:r>
              <a:rPr lang="de-DE" sz="8000" dirty="0" smtClean="0">
                <a:solidFill>
                  <a:srgbClr val="002060"/>
                </a:solidFill>
              </a:rPr>
              <a:t>Offene Fragen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Fundamentale WW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Elementarteilchen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Forschungsmethoden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Technik</a:t>
            </a:r>
            <a:r>
              <a:rPr lang="de-DE" sz="8000" dirty="0" smtClean="0"/>
              <a:t>, </a:t>
            </a:r>
            <a:r>
              <a:rPr lang="de-DE" sz="8000" dirty="0" smtClean="0">
                <a:solidFill>
                  <a:srgbClr val="002060"/>
                </a:solidFill>
              </a:rPr>
              <a:t>Technologietransfer</a:t>
            </a:r>
          </a:p>
          <a:p>
            <a:r>
              <a:rPr lang="de-DE" sz="8000" dirty="0">
                <a:solidFill>
                  <a:srgbClr val="FF0000"/>
                </a:solidFill>
              </a:rPr>
              <a:t>Astroteilchenphysik</a:t>
            </a:r>
          </a:p>
          <a:p>
            <a:pPr marL="0" indent="0">
              <a:buFont typeface="Arial"/>
              <a:buNone/>
            </a:pPr>
            <a:r>
              <a:rPr lang="de-DE" sz="8000" dirty="0" smtClean="0"/>
              <a:t/>
            </a:r>
            <a:br>
              <a:rPr lang="de-DE" sz="8000" dirty="0" smtClean="0"/>
            </a:br>
            <a:r>
              <a:rPr lang="de-DE" sz="8000" dirty="0" smtClean="0">
                <a:solidFill>
                  <a:srgbClr val="00B050"/>
                </a:solidFill>
              </a:rPr>
              <a:t>… Anknüpfungspunkte an </a:t>
            </a:r>
          </a:p>
          <a:p>
            <a:pPr marL="0" indent="0">
              <a:buFont typeface="Arial"/>
              <a:buNone/>
            </a:pPr>
            <a:r>
              <a:rPr lang="de-DE" sz="8000" dirty="0">
                <a:solidFill>
                  <a:srgbClr val="00B050"/>
                </a:solidFill>
              </a:rPr>
              <a:t> </a:t>
            </a:r>
            <a:r>
              <a:rPr lang="de-DE" sz="8000" dirty="0" smtClean="0">
                <a:solidFill>
                  <a:srgbClr val="00B050"/>
                </a:solidFill>
              </a:rPr>
              <a:t>    andere Gebiete der Physik</a:t>
            </a:r>
          </a:p>
          <a:p>
            <a:pPr marL="0" indent="0">
              <a:buFont typeface="Arial"/>
              <a:buNone/>
            </a:pPr>
            <a:r>
              <a:rPr lang="de-DE" sz="8000" dirty="0">
                <a:solidFill>
                  <a:srgbClr val="00B050"/>
                </a:solidFill>
              </a:rPr>
              <a:t>	</a:t>
            </a:r>
            <a:r>
              <a:rPr lang="de-DE" sz="8000" dirty="0" smtClean="0">
                <a:solidFill>
                  <a:srgbClr val="00B050"/>
                </a:solidFill>
              </a:rPr>
              <a:t>	   Mikrokurse, LEIFI</a:t>
            </a:r>
          </a:p>
        </p:txBody>
      </p:sp>
      <p:sp>
        <p:nvSpPr>
          <p:cNvPr id="7" name="Pfeil nach rechts 6"/>
          <p:cNvSpPr/>
          <p:nvPr/>
        </p:nvSpPr>
        <p:spPr>
          <a:xfrm>
            <a:off x="5367762" y="6237312"/>
            <a:ext cx="504056" cy="21602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423451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Materialentwicklungsworkshop</a:t>
            </a:r>
            <a:endParaRPr lang="de-DE" sz="3200" dirty="0">
              <a:solidFill>
                <a:srgbClr val="002060"/>
              </a:solidFill>
            </a:endParaRPr>
          </a:p>
        </p:txBody>
      </p:sp>
      <p:pic>
        <p:nvPicPr>
          <p:cNvPr id="5" name="Inhaltsplatzhalt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75" t="10008" r="13077" b="9838"/>
          <a:stretch/>
        </p:blipFill>
        <p:spPr>
          <a:xfrm rot="5400000">
            <a:off x="251520" y="2263010"/>
            <a:ext cx="5184576" cy="3600400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4860032" y="2276872"/>
            <a:ext cx="4176464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32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800" kern="1200" dirty="0" smtClean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de-DE" sz="2000" kern="1200" baseline="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0" dirty="0" smtClean="0"/>
              <a:t>Prinzip der Vereinfachung</a:t>
            </a:r>
          </a:p>
          <a:p>
            <a:r>
              <a:rPr lang="de-DE" sz="8000" dirty="0" smtClean="0"/>
              <a:t>Offene Fragen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Fundamentale WW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Elementarteilchen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Forschungsmethoden</a:t>
            </a:r>
          </a:p>
          <a:p>
            <a:r>
              <a:rPr lang="de-DE" sz="8000" dirty="0" smtClean="0">
                <a:solidFill>
                  <a:srgbClr val="00B050"/>
                </a:solidFill>
              </a:rPr>
              <a:t>Technik</a:t>
            </a:r>
            <a:r>
              <a:rPr lang="de-DE" sz="8000" dirty="0" smtClean="0"/>
              <a:t>, Technologietransfer</a:t>
            </a:r>
          </a:p>
          <a:p>
            <a:r>
              <a:rPr lang="de-DE" sz="8000" dirty="0">
                <a:solidFill>
                  <a:srgbClr val="FF0000"/>
                </a:solidFill>
              </a:rPr>
              <a:t>Astroteilchenphysik</a:t>
            </a:r>
          </a:p>
          <a:p>
            <a:pPr marL="0" indent="0">
              <a:buFont typeface="Arial"/>
              <a:buNone/>
            </a:pPr>
            <a:r>
              <a:rPr lang="de-DE" sz="8000" dirty="0" smtClean="0"/>
              <a:t/>
            </a:r>
            <a:br>
              <a:rPr lang="de-DE" sz="8000" dirty="0" smtClean="0"/>
            </a:br>
            <a:r>
              <a:rPr lang="de-DE" sz="8000" dirty="0" smtClean="0">
                <a:solidFill>
                  <a:srgbClr val="00B050"/>
                </a:solidFill>
              </a:rPr>
              <a:t>… Anknüpfungspunkte an </a:t>
            </a:r>
          </a:p>
          <a:p>
            <a:pPr marL="0" indent="0">
              <a:buFont typeface="Arial"/>
              <a:buNone/>
            </a:pPr>
            <a:r>
              <a:rPr lang="de-DE" sz="8000" dirty="0">
                <a:solidFill>
                  <a:srgbClr val="00B050"/>
                </a:solidFill>
              </a:rPr>
              <a:t> </a:t>
            </a:r>
            <a:r>
              <a:rPr lang="de-DE" sz="8000" dirty="0" smtClean="0">
                <a:solidFill>
                  <a:srgbClr val="00B050"/>
                </a:solidFill>
              </a:rPr>
              <a:t>    andere Gebiete der Physik</a:t>
            </a:r>
          </a:p>
          <a:p>
            <a:pPr marL="0" indent="0">
              <a:buFont typeface="Arial"/>
              <a:buNone/>
            </a:pPr>
            <a:r>
              <a:rPr lang="de-DE" sz="8000" dirty="0">
                <a:solidFill>
                  <a:srgbClr val="00B050"/>
                </a:solidFill>
              </a:rPr>
              <a:t>	</a:t>
            </a:r>
            <a:r>
              <a:rPr lang="de-DE" sz="8000" dirty="0" smtClean="0">
                <a:solidFill>
                  <a:srgbClr val="00B050"/>
                </a:solidFill>
              </a:rPr>
              <a:t>	   Mikrokurse, LEIFI</a:t>
            </a:r>
          </a:p>
        </p:txBody>
      </p:sp>
      <p:sp>
        <p:nvSpPr>
          <p:cNvPr id="7" name="Pfeil nach rechts 6"/>
          <p:cNvSpPr/>
          <p:nvPr/>
        </p:nvSpPr>
        <p:spPr>
          <a:xfrm>
            <a:off x="5367762" y="6237312"/>
            <a:ext cx="504056" cy="216024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694673" y="2317486"/>
            <a:ext cx="6114695" cy="3416320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de-DE" sz="36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Umsetzung in 5 Gruppen aus: </a:t>
            </a:r>
          </a:p>
          <a:p>
            <a:endParaRPr lang="de-DE" sz="3600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6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4 - 5 Lehrkräfte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6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 Wissenschaftler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6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1 </a:t>
            </a:r>
            <a:r>
              <a:rPr lang="de-DE" sz="36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Teamleader</a:t>
            </a:r>
            <a:endParaRPr lang="de-DE" sz="3600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endParaRPr lang="de-DE" sz="36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0783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Materialstruktur – für Schüler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Einleitung</a:t>
            </a:r>
          </a:p>
          <a:p>
            <a:r>
              <a:rPr lang="de-DE" dirty="0" smtClean="0"/>
              <a:t>Haupttext</a:t>
            </a:r>
          </a:p>
          <a:p>
            <a:r>
              <a:rPr lang="de-DE" dirty="0" smtClean="0"/>
              <a:t> Literaturempfehlungen und Linkhinweise</a:t>
            </a:r>
          </a:p>
          <a:p>
            <a:r>
              <a:rPr lang="de-DE" dirty="0" smtClean="0"/>
              <a:t>Aufgaben und Aktivitäten </a:t>
            </a:r>
          </a:p>
          <a:p>
            <a:r>
              <a:rPr lang="de-DE" dirty="0" smtClean="0"/>
              <a:t>weiterführenden/vertieften Inhalten</a:t>
            </a:r>
          </a:p>
          <a:p>
            <a:r>
              <a:rPr lang="de-DE" dirty="0" smtClean="0"/>
              <a:t>Übersicht mit wichtigen Größen, Konstanten, …</a:t>
            </a:r>
          </a:p>
          <a:p>
            <a:r>
              <a:rPr lang="de-DE" dirty="0" smtClean="0"/>
              <a:t>Glossar</a:t>
            </a:r>
            <a:endParaRPr lang="de-DE" dirty="0" smtClean="0">
              <a:solidFill>
                <a:srgbClr val="C2C420"/>
              </a:solidFill>
            </a:endParaRP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0</TotalTime>
  <Words>190</Words>
  <Application>Microsoft Office PowerPoint</Application>
  <PresentationFormat>Bildschirmpräsentation (4:3)</PresentationFormat>
  <Paragraphs>99</Paragraphs>
  <Slides>12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NTV-Vorlage-201409</vt:lpstr>
      <vt:lpstr>Entwicklung von Unterrichtsmaterialien zur Teilchenphysik</vt:lpstr>
      <vt:lpstr>Was bisher geschah…</vt:lpstr>
      <vt:lpstr>Kickoff - Fragen</vt:lpstr>
      <vt:lpstr>Kickoff - Fragen</vt:lpstr>
      <vt:lpstr>Kickoff – Ergebnisse: Lernziele</vt:lpstr>
      <vt:lpstr>Was bisher geschah…</vt:lpstr>
      <vt:lpstr>Materialentwicklungsworkshop</vt:lpstr>
      <vt:lpstr>Materialentwicklungsworkshop</vt:lpstr>
      <vt:lpstr>Materialstruktur – für Schüler</vt:lpstr>
      <vt:lpstr>Materialstruktur – zusätzlich für Lehrer</vt:lpstr>
      <vt:lpstr>Und jetzt …</vt:lpstr>
      <vt:lpstr>Und jetzt …</vt:lpstr>
    </vt:vector>
  </TitlesOfParts>
  <Company>DESY Zeuthen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Bernadette Schorn</cp:lastModifiedBy>
  <cp:revision>56</cp:revision>
  <dcterms:created xsi:type="dcterms:W3CDTF">2014-09-10T20:03:47Z</dcterms:created>
  <dcterms:modified xsi:type="dcterms:W3CDTF">2015-04-08T12:35:26Z</dcterms:modified>
</cp:coreProperties>
</file>