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avi" ContentType="video/avi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image7.jpg" ContentType="image/jpg"/>
  <Override PartName="/ppt/media/image9.jpg" ContentType="image/jpg"/>
  <Override PartName="/ppt/notesSlides/notesSlide2.xml" ContentType="application/vnd.openxmlformats-officedocument.presentationml.notesSlide+xml"/>
  <Override PartName="/ppt/media/image11.jpg" ContentType="image/jpg"/>
  <Override PartName="/ppt/media/image15.jpg" ContentType="image/jpg"/>
  <Override PartName="/ppt/media/image16.jpg" ContentType="image/jpg"/>
  <Override PartName="/ppt/media/image17.jpg" ContentType="image/jpg"/>
  <Override PartName="/ppt/media/image18.jpg" ContentType="image/jpg"/>
  <Override PartName="/ppt/media/image19.jpg" ContentType="image/jpg"/>
  <Override PartName="/ppt/media/image20.jpg" ContentType="image/jpg"/>
  <Override PartName="/ppt/media/image26.jpg" ContentType="image/jpg"/>
  <Override PartName="/ppt/media/image31.jpg" ContentType="image/jpg"/>
  <Override PartName="/ppt/media/image32.jpg" ContentType="image/jpg"/>
  <Override PartName="/ppt/media/image33.jpg" ContentType="image/jpg"/>
  <Override PartName="/ppt/media/image34.jpg" ContentType="image/jpg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media/image49.jpg" ContentType="image/jpg"/>
  <Override PartName="/ppt/media/image50.jpg" ContentType="image/jpg"/>
  <Override PartName="/ppt/media/image51.jpg" ContentType="image/jpg"/>
  <Override PartName="/ppt/media/image53.jpg" ContentType="image/jpg"/>
  <Override PartName="/ppt/media/image54.jpg" ContentType="image/jpg"/>
  <Override PartName="/ppt/media/image61.jpg" ContentType="image/jpg"/>
  <Override PartName="/ppt/notesSlides/notesSlide5.xml" ContentType="application/vnd.openxmlformats-officedocument.presentationml.notesSlide+xml"/>
  <Override PartName="/ppt/media/image70.jpg" ContentType="image/jpg"/>
  <Override PartName="/ppt/media/image71.jpg" ContentType="image/jpg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7"/>
  </p:notesMasterIdLst>
  <p:sldIdLst>
    <p:sldId id="256" r:id="rId2"/>
    <p:sldId id="528" r:id="rId3"/>
    <p:sldId id="529" r:id="rId4"/>
    <p:sldId id="411" r:id="rId5"/>
    <p:sldId id="530" r:id="rId6"/>
    <p:sldId id="577" r:id="rId7"/>
    <p:sldId id="531" r:id="rId8"/>
    <p:sldId id="533" r:id="rId9"/>
    <p:sldId id="578" r:id="rId10"/>
    <p:sldId id="534" r:id="rId11"/>
    <p:sldId id="535" r:id="rId12"/>
    <p:sldId id="536" r:id="rId13"/>
    <p:sldId id="537" r:id="rId14"/>
    <p:sldId id="538" r:id="rId15"/>
    <p:sldId id="568" r:id="rId16"/>
    <p:sldId id="541" r:id="rId17"/>
    <p:sldId id="540" r:id="rId18"/>
    <p:sldId id="542" r:id="rId19"/>
    <p:sldId id="543" r:id="rId20"/>
    <p:sldId id="544" r:id="rId21"/>
    <p:sldId id="546" r:id="rId22"/>
    <p:sldId id="547" r:id="rId23"/>
    <p:sldId id="523" r:id="rId24"/>
    <p:sldId id="548" r:id="rId25"/>
    <p:sldId id="549" r:id="rId26"/>
    <p:sldId id="550" r:id="rId27"/>
    <p:sldId id="551" r:id="rId28"/>
    <p:sldId id="552" r:id="rId29"/>
    <p:sldId id="553" r:id="rId30"/>
    <p:sldId id="563" r:id="rId31"/>
    <p:sldId id="572" r:id="rId32"/>
    <p:sldId id="554" r:id="rId33"/>
    <p:sldId id="576" r:id="rId34"/>
    <p:sldId id="556" r:id="rId35"/>
    <p:sldId id="561" r:id="rId36"/>
    <p:sldId id="558" r:id="rId37"/>
    <p:sldId id="559" r:id="rId38"/>
    <p:sldId id="579" r:id="rId39"/>
    <p:sldId id="560" r:id="rId40"/>
    <p:sldId id="517" r:id="rId41"/>
    <p:sldId id="562" r:id="rId42"/>
    <p:sldId id="573" r:id="rId43"/>
    <p:sldId id="564" r:id="rId44"/>
    <p:sldId id="566" r:id="rId45"/>
    <p:sldId id="567" r:id="rId46"/>
  </p:sldIdLst>
  <p:sldSz cx="10080625" cy="7559675"/>
  <p:notesSz cx="7772400" cy="10058400"/>
  <p:custShowLst>
    <p:custShow name="CERN Introduction - long" id="0">
      <p:sldLst>
        <p:sld r:id="rId2"/>
      </p:sldLst>
    </p:custShow>
    <p:custShow name="CERN Introduction - short" id="1">
      <p:sldLst>
        <p:sld r:id="rId2"/>
      </p:sldLst>
    </p:custShow>
  </p:custShowLst>
  <p:defaultTextStyle>
    <a:defPPr>
      <a:defRPr lang="en-GB"/>
    </a:defPPr>
    <a:lvl1pPr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FF9900"/>
    <a:srgbClr val="00AF50"/>
    <a:srgbClr val="0066FF"/>
    <a:srgbClr val="C83232"/>
    <a:srgbClr val="7DE150"/>
    <a:srgbClr val="C03C00"/>
    <a:srgbClr val="0099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78" autoAdjust="0"/>
    <p:restoredTop sz="94660" autoAdjust="0"/>
  </p:normalViewPr>
  <p:slideViewPr>
    <p:cSldViewPr>
      <p:cViewPr varScale="1">
        <p:scale>
          <a:sx n="97" d="100"/>
          <a:sy n="97" d="100"/>
        </p:scale>
        <p:origin x="-120" y="-13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300" y="102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6582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1450" y="922338"/>
            <a:ext cx="4430713" cy="332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1131888" y="4567238"/>
            <a:ext cx="5056187" cy="368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908858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ext Box 1"/>
          <p:cNvSpPr txBox="1">
            <a:spLocks noChangeArrowheads="1"/>
          </p:cNvSpPr>
          <p:nvPr/>
        </p:nvSpPr>
        <p:spPr bwMode="auto">
          <a:xfrm>
            <a:off x="1441450" y="922338"/>
            <a:ext cx="4432300" cy="33226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734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1131888" y="4567238"/>
            <a:ext cx="5057775" cy="36877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04480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3038" y="922338"/>
            <a:ext cx="4429125" cy="3322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42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31888" y="4567238"/>
            <a:ext cx="5057775" cy="36877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43038" y="922338"/>
            <a:ext cx="4427537" cy="332105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31840" y="4567320"/>
            <a:ext cx="5058000" cy="3688199"/>
          </a:xfrm>
        </p:spPr>
        <p:txBody>
          <a:bodyPr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•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•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•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•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•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•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•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33946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23254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10303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145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5538" y="46038"/>
            <a:ext cx="2398712" cy="70850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4638" y="46038"/>
            <a:ext cx="7048500" cy="70850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3334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lvl1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7025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11075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74638" y="1189038"/>
            <a:ext cx="4722812" cy="5942012"/>
          </a:xfrm>
        </p:spPr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8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149850" y="1189038"/>
            <a:ext cx="4724400" cy="5942012"/>
          </a:xfrm>
        </p:spPr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8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8556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979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411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 rotWithShape="1">
          <a:gsLst>
            <a:gs pos="7400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91859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6385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2310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0" y="7316788"/>
            <a:ext cx="10050463" cy="242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12347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GB" sz="1400" i="1" dirty="0">
                <a:latin typeface="Luxi Sans" charset="0"/>
              </a:rPr>
              <a:t> </a:t>
            </a:r>
            <a:r>
              <a:rPr lang="en-GB" sz="1400" i="1" baseline="0" dirty="0" smtClean="0">
                <a:latin typeface="Luxi Sans" charset="0"/>
              </a:rPr>
              <a:t> </a:t>
            </a:r>
            <a:r>
              <a:rPr lang="en-GB" sz="1400" i="1" baseline="0" dirty="0" err="1" smtClean="0">
                <a:latin typeface="Luxi Sans" charset="0"/>
              </a:rPr>
              <a:t>MasterClasses</a:t>
            </a:r>
            <a:r>
              <a:rPr lang="en-GB" sz="1400" i="1" baseline="0" dirty="0" smtClean="0">
                <a:latin typeface="Luxi Sans" charset="0"/>
              </a:rPr>
              <a:t> - </a:t>
            </a:r>
            <a:r>
              <a:rPr lang="en-GB" sz="1400" i="1" baseline="0" dirty="0" err="1" smtClean="0">
                <a:latin typeface="Luxi Sans" charset="0"/>
              </a:rPr>
              <a:t>Einf</a:t>
            </a:r>
            <a:r>
              <a:rPr lang="de-DE" sz="1400" i="1" baseline="0" dirty="0" err="1" smtClean="0">
                <a:latin typeface="Luxi Sans" charset="0"/>
              </a:rPr>
              <a:t>ührung</a:t>
            </a:r>
            <a:r>
              <a:rPr lang="de-DE" sz="1400" i="1" baseline="0" dirty="0" smtClean="0">
                <a:latin typeface="Luxi Sans" charset="0"/>
              </a:rPr>
              <a:t> ATLAS W-</a:t>
            </a:r>
            <a:r>
              <a:rPr lang="de-DE" sz="1400" i="1" baseline="0" dirty="0" err="1" smtClean="0">
                <a:latin typeface="Luxi Sans" charset="0"/>
              </a:rPr>
              <a:t>path</a:t>
            </a:r>
            <a:r>
              <a:rPr lang="en-GB" sz="1400" i="1" dirty="0" smtClean="0">
                <a:latin typeface="Luxi Sans" charset="0"/>
              </a:rPr>
              <a:t>                   </a:t>
            </a:r>
            <a:r>
              <a:rPr lang="en-GB" sz="1400" i="1" baseline="0" dirty="0" smtClean="0">
                <a:latin typeface="Luxi Sans" charset="0"/>
              </a:rPr>
              <a:t>                                                   </a:t>
            </a:r>
            <a:r>
              <a:rPr lang="en-GB" sz="1400" i="1" dirty="0" smtClean="0">
                <a:latin typeface="Luxi Sans" charset="0"/>
              </a:rPr>
              <a:t>Michael Hauschild</a:t>
            </a:r>
            <a:r>
              <a:rPr lang="en-GB" sz="1400" i="1" baseline="0" dirty="0">
                <a:latin typeface="Luxi Sans" charset="0"/>
              </a:rPr>
              <a:t> </a:t>
            </a:r>
            <a:r>
              <a:rPr lang="en-GB" sz="1400" i="1" baseline="0" dirty="0" smtClean="0">
                <a:latin typeface="Luxi Sans" charset="0"/>
              </a:rPr>
              <a:t> - </a:t>
            </a:r>
            <a:r>
              <a:rPr lang="en-GB" sz="1400" i="1" dirty="0" smtClean="0">
                <a:latin typeface="Luxi Sans" charset="0"/>
              </a:rPr>
              <a:t>CERN,  </a:t>
            </a:r>
            <a:r>
              <a:rPr lang="en-GB" sz="1400" i="1" dirty="0" err="1" smtClean="0">
                <a:latin typeface="Luxi Sans" charset="0"/>
              </a:rPr>
              <a:t>Seite</a:t>
            </a:r>
            <a:r>
              <a:rPr lang="en-GB" sz="1400" i="1" dirty="0" smtClean="0">
                <a:latin typeface="Luxi Sans" charset="0"/>
              </a:rPr>
              <a:t> </a:t>
            </a:r>
            <a:fld id="{CD02E499-E086-4D0D-9264-F4BED9070101}" type="slidenum">
              <a:rPr lang="en-GB" sz="1400" i="1">
                <a:latin typeface="Luxi Sans" charset="0"/>
              </a:rPr>
              <a:pPr>
                <a:lnSpc>
                  <a:spcPct val="93000"/>
                </a:lnSpc>
              </a:pPr>
              <a:t>‹#›</a:t>
            </a:fld>
            <a:endParaRPr lang="en-GB" sz="1400" i="1" dirty="0">
              <a:latin typeface="Luxi Sans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638" y="1189038"/>
            <a:ext cx="9599612" cy="5942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14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Click to edit the outline text format</a:t>
            </a:r>
          </a:p>
          <a:p>
            <a:pPr marL="785813" marR="0" lvl="1" indent="-28575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71000"/>
              <a:buFont typeface="Times New Roman" pitchFamily="16" charset="0"/>
              <a:buBlip>
                <a:blip r:embed="rId15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Second Outline Level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074738" marR="0" lvl="2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825"/>
              </a:spcAft>
              <a:buClr>
                <a:srgbClr val="000000"/>
              </a:buClr>
              <a:buSzPct val="33000"/>
              <a:buFont typeface="Times New Roman" pitchFamily="16" charset="0"/>
              <a:buBlip>
                <a:blip r:embed="rId16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Third Outline Level</a:t>
            </a:r>
          </a:p>
          <a:p>
            <a:pPr marL="1362075" marR="0" lvl="3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Tx/>
              <a:buFont typeface="Times New Roman" pitchFamily="16" charset="0"/>
              <a:buBlip>
                <a:blip r:embed="rId17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Fourth Outline Level</a:t>
            </a: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600200" marR="0" lvl="3" indent="-22860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6038"/>
            <a:ext cx="9142413" cy="912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marL="742950" indent="-28575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2pPr>
      <a:lvl3pPr marL="11430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3pPr>
      <a:lvl4pPr marL="16002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4pPr>
      <a:lvl5pPr marL="20574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5pPr>
      <a:lvl6pPr marL="25146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6pPr>
      <a:lvl7pPr marL="29718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7pPr>
      <a:lvl8pPr marL="34290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8pPr>
      <a:lvl9pPr marL="38862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9pPr>
    </p:titleStyle>
    <p:bodyStyle>
      <a:lvl1pPr marL="142875" marR="0" indent="0" algn="l" defTabSz="447675" rtl="0" eaLnBrk="1" fontAlgn="base" latinLnBrk="0" hangingPunct="0">
        <a:lnSpc>
          <a:spcPct val="102000"/>
        </a:lnSpc>
        <a:spcBef>
          <a:spcPct val="0"/>
        </a:spcBef>
        <a:spcAft>
          <a:spcPts val="1100"/>
        </a:spcAft>
        <a:buClr>
          <a:srgbClr val="000000"/>
        </a:buClr>
        <a:buSzPct val="80000"/>
        <a:buFont typeface="Times New Roman" pitchFamily="16" charset="0"/>
        <a:buNone/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2400" b="1">
          <a:solidFill>
            <a:srgbClr val="000080"/>
          </a:solidFill>
          <a:latin typeface="+mn-lt"/>
          <a:ea typeface="+mn-ea"/>
          <a:cs typeface="+mn-cs"/>
        </a:defRPr>
      </a:lvl1pPr>
      <a:lvl2pPr marL="785813" marR="0" indent="-285750" algn="l" defTabSz="447675" rtl="0" eaLnBrk="1" fontAlgn="base" latinLnBrk="0" hangingPunct="0">
        <a:lnSpc>
          <a:spcPct val="102000"/>
        </a:lnSpc>
        <a:spcBef>
          <a:spcPct val="0"/>
        </a:spcBef>
        <a:spcAft>
          <a:spcPts val="1100"/>
        </a:spcAft>
        <a:buClr>
          <a:srgbClr val="000000"/>
        </a:buClr>
        <a:buSzPct val="71000"/>
        <a:buFont typeface="Times New Roman" pitchFamily="16" charset="0"/>
        <a:buBlip>
          <a:blip r:embed="rId15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2000" b="1">
          <a:solidFill>
            <a:srgbClr val="000000"/>
          </a:solidFill>
          <a:latin typeface="+mn-lt"/>
          <a:ea typeface="+mn-ea"/>
          <a:cs typeface="+mn-cs"/>
        </a:defRPr>
      </a:lvl2pPr>
      <a:lvl3pPr marL="1074738" marR="0" indent="-427038" algn="l" defTabSz="447675" rtl="0" eaLnBrk="1" fontAlgn="base" latinLnBrk="0" hangingPunct="0">
        <a:lnSpc>
          <a:spcPct val="93000"/>
        </a:lnSpc>
        <a:spcBef>
          <a:spcPct val="0"/>
        </a:spcBef>
        <a:spcAft>
          <a:spcPts val="825"/>
        </a:spcAft>
        <a:buClr>
          <a:srgbClr val="000000"/>
        </a:buClr>
        <a:buSzPct val="33000"/>
        <a:buFont typeface="Times New Roman" pitchFamily="16" charset="0"/>
        <a:buBlip>
          <a:blip r:embed="rId16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1600" b="1">
          <a:solidFill>
            <a:srgbClr val="000000"/>
          </a:solidFill>
          <a:latin typeface="+mn-lt"/>
          <a:ea typeface="+mn-ea"/>
          <a:cs typeface="+mn-cs"/>
        </a:defRPr>
      </a:lvl3pPr>
      <a:lvl4pPr marL="1362075" marR="0" indent="-427038" algn="l" defTabSz="447675" rtl="0" eaLnBrk="1" fontAlgn="base" latinLnBrk="0" hangingPunct="0">
        <a:lnSpc>
          <a:spcPct val="93000"/>
        </a:lnSpc>
        <a:spcBef>
          <a:spcPct val="0"/>
        </a:spcBef>
        <a:spcAft>
          <a:spcPts val="538"/>
        </a:spcAft>
        <a:buClr>
          <a:srgbClr val="000000"/>
        </a:buClr>
        <a:buSzTx/>
        <a:buFont typeface="Times New Roman" pitchFamily="16" charset="0"/>
        <a:buBlip>
          <a:blip r:embed="rId17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1400" b="1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5pPr>
      <a:lvl6pPr marL="25146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6pPr>
      <a:lvl7pPr marL="29718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7pPr>
      <a:lvl8pPr marL="34290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8pPr>
      <a:lvl9pPr marL="38862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g"/><Relationship Id="rId4" Type="http://schemas.openxmlformats.org/officeDocument/2006/relationships/image" Target="../media/image33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g"/><Relationship Id="rId3" Type="http://schemas.openxmlformats.org/officeDocument/2006/relationships/image" Target="../media/image39.png"/><Relationship Id="rId7" Type="http://schemas.openxmlformats.org/officeDocument/2006/relationships/image" Target="../media/image40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43.png"/><Relationship Id="rId5" Type="http://schemas.openxmlformats.org/officeDocument/2006/relationships/image" Target="../media/image4.png"/><Relationship Id="rId10" Type="http://schemas.microsoft.com/office/2007/relationships/hdphoto" Target="../media/hdphoto1.wdp"/><Relationship Id="rId4" Type="http://schemas.openxmlformats.org/officeDocument/2006/relationships/image" Target="../media/image3.png"/><Relationship Id="rId9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hyperlink" Target="http://www.cern.ch/kjende/de/wpath.htm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7" Type="http://schemas.openxmlformats.org/officeDocument/2006/relationships/image" Target="../media/image6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g"/><Relationship Id="rId2" Type="http://schemas.openxmlformats.org/officeDocument/2006/relationships/image" Target="../media/image7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2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3" Type="http://schemas.microsoft.com/office/2007/relationships/media" Target="../media/media2.avi"/><Relationship Id="rId7" Type="http://schemas.openxmlformats.org/officeDocument/2006/relationships/image" Target="../media/image74.png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6.xml"/><Relationship Id="rId4" Type="http://schemas.openxmlformats.org/officeDocument/2006/relationships/video" Target="../media/media2.avi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hyperlink" Target="http://kjende.web.cern.ch/kjende/results/WpathAnalysis.php?institutID=236" TargetMode="Externa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hysicsmasterclasses.org/" TargetMode="External"/><Relationship Id="rId3" Type="http://schemas.openxmlformats.org/officeDocument/2006/relationships/hyperlink" Target="https://cms-docdb.cern.ch/cgi-bin/PublicDocDB/RetrieveFile?docid=6125&amp;filename=CMS_4July2012_Incandela.pdf" TargetMode="External"/><Relationship Id="rId7" Type="http://schemas.openxmlformats.org/officeDocument/2006/relationships/hyperlink" Target="http://www.atlas.ch/" TargetMode="External"/><Relationship Id="rId2" Type="http://schemas.openxmlformats.org/officeDocument/2006/relationships/hyperlink" Target="http://arxiv.org/pdf/1111.4928.pdf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cern.ch/kjende/de/downloads/minerva2012.zip" TargetMode="External"/><Relationship Id="rId5" Type="http://schemas.openxmlformats.org/officeDocument/2006/relationships/hyperlink" Target="http://www.cern.ch/kjende/de/wpath_teilchenid1.htm" TargetMode="External"/><Relationship Id="rId4" Type="http://schemas.openxmlformats.org/officeDocument/2006/relationships/hyperlink" Target="http://www.cern.ch/kjende/de/wpath.htm" TargetMode="External"/><Relationship Id="rId9" Type="http://schemas.openxmlformats.org/officeDocument/2006/relationships/hyperlink" Target="http://www.teilchenwelt.de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7" Type="http://schemas.openxmlformats.org/officeDocument/2006/relationships/image" Target="../media/image20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g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807031_01-A4-at-144-dpi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616" y="107429"/>
            <a:ext cx="9563224" cy="7172418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179437"/>
            <a:ext cx="8569325" cy="1440160"/>
          </a:xfrm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tIns="63504"/>
          <a:lstStyle/>
          <a:p>
            <a:pPr>
              <a:tabLst>
                <a:tab pos="212725" algn="l"/>
                <a:tab pos="447675" algn="l"/>
                <a:tab pos="8985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4800" dirty="0" err="1" smtClean="0">
                <a:solidFill>
                  <a:srgbClr val="FFFF00"/>
                </a:solidFill>
              </a:rPr>
              <a:t>Masterclasses</a:t>
            </a:r>
            <a:r>
              <a:rPr lang="en-US" sz="4800" dirty="0" smtClean="0">
                <a:solidFill>
                  <a:srgbClr val="FFFF00"/>
                </a:solidFill>
              </a:rPr>
              <a:t/>
            </a:r>
            <a:br>
              <a:rPr lang="en-US" sz="4800" dirty="0" smtClean="0">
                <a:solidFill>
                  <a:srgbClr val="FFFF00"/>
                </a:solidFill>
              </a:rPr>
            </a:br>
            <a:r>
              <a:rPr lang="en-US" sz="2400" dirty="0">
                <a:solidFill>
                  <a:srgbClr val="FFFF00"/>
                </a:solidFill>
              </a:rPr>
              <a:t/>
            </a:r>
            <a:br>
              <a:rPr lang="en-US" sz="2400" dirty="0">
                <a:solidFill>
                  <a:srgbClr val="FFFF00"/>
                </a:solidFill>
              </a:rPr>
            </a:br>
            <a:r>
              <a:rPr lang="en-US" sz="2400" dirty="0" err="1" smtClean="0">
                <a:solidFill>
                  <a:srgbClr val="FFFF00"/>
                </a:solidFill>
              </a:rPr>
              <a:t>Auswertung</a:t>
            </a:r>
            <a:r>
              <a:rPr lang="en-US" sz="2400" dirty="0" smtClean="0">
                <a:solidFill>
                  <a:srgbClr val="FFFF00"/>
                </a:solidFill>
              </a:rPr>
              <a:t> von </a:t>
            </a:r>
            <a:r>
              <a:rPr lang="en-US" sz="2400" dirty="0" err="1" smtClean="0">
                <a:solidFill>
                  <a:srgbClr val="FF0000"/>
                </a:solidFill>
              </a:rPr>
              <a:t>echten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FF00"/>
                </a:solidFill>
              </a:rPr>
              <a:t>Daten</a:t>
            </a:r>
            <a:r>
              <a:rPr lang="en-US" sz="2400" dirty="0" smtClean="0">
                <a:solidFill>
                  <a:srgbClr val="FFFF00"/>
                </a:solidFill>
              </a:rPr>
              <a:t> des </a:t>
            </a:r>
            <a:r>
              <a:rPr lang="en-US" sz="2400" dirty="0" smtClean="0">
                <a:solidFill>
                  <a:srgbClr val="FF0000"/>
                </a:solidFill>
              </a:rPr>
              <a:t>ATLAS</a:t>
            </a:r>
            <a:r>
              <a:rPr lang="en-US" sz="2400" dirty="0" smtClean="0">
                <a:solidFill>
                  <a:srgbClr val="FFFF00"/>
                </a:solidFill>
              </a:rPr>
              <a:t> </a:t>
            </a:r>
            <a:r>
              <a:rPr lang="en-US" sz="2400" dirty="0" err="1" smtClean="0">
                <a:solidFill>
                  <a:srgbClr val="FFFF00"/>
                </a:solidFill>
              </a:rPr>
              <a:t>Detektors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60192" y="5868069"/>
            <a:ext cx="2473754" cy="3016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Der LHC </a:t>
            </a:r>
            <a:r>
              <a:rPr lang="en-US" sz="1600" b="1" i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Beschleuniger</a:t>
            </a:r>
            <a:endParaRPr lang="en-GB" sz="16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165393" y="1979637"/>
            <a:ext cx="914033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CERN</a:t>
            </a:r>
            <a:endParaRPr lang="en-GB" sz="20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32400" y="2123653"/>
            <a:ext cx="652743" cy="3016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Genf</a:t>
            </a:r>
            <a:endParaRPr lang="en-GB" sz="16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Left Arrow 9"/>
          <p:cNvSpPr/>
          <p:nvPr/>
        </p:nvSpPr>
        <p:spPr bwMode="auto">
          <a:xfrm rot="17859195">
            <a:off x="7760008" y="2495181"/>
            <a:ext cx="634145" cy="127417"/>
          </a:xfrm>
          <a:prstGeom prst="lef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15976" y="2843733"/>
            <a:ext cx="994183" cy="3016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Schweiz</a:t>
            </a:r>
            <a:endParaRPr lang="en-GB" sz="16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54041" y="3334200"/>
            <a:ext cx="1233030" cy="3016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Frankreich</a:t>
            </a:r>
            <a:endParaRPr lang="en-GB" sz="16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Oval 2"/>
          <p:cNvSpPr/>
          <p:nvPr/>
        </p:nvSpPr>
        <p:spPr bwMode="auto">
          <a:xfrm>
            <a:off x="6768504" y="2686128"/>
            <a:ext cx="792088" cy="445637"/>
          </a:xfrm>
          <a:prstGeom prst="ellips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Messung 1: Das Innere des Protons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Bestimme das </a:t>
            </a:r>
            <a:r>
              <a:rPr lang="de-DE" dirty="0" smtClean="0">
                <a:solidFill>
                  <a:srgbClr val="FF0000"/>
                </a:solidFill>
              </a:rPr>
              <a:t>Verhältnis von u und d Quarks im Proton </a:t>
            </a:r>
            <a:r>
              <a:rPr lang="de-DE" dirty="0" smtClean="0"/>
              <a:t>aus der Anzahl der gefundenen W-Bosonen</a:t>
            </a:r>
          </a:p>
          <a:p>
            <a:pPr lvl="1"/>
            <a:r>
              <a:rPr lang="de-DE" dirty="0" smtClean="0"/>
              <a:t>erwartet für Protonen (</a:t>
            </a:r>
            <a:r>
              <a:rPr lang="de-DE" dirty="0" err="1" smtClean="0"/>
              <a:t>uud</a:t>
            </a:r>
            <a:r>
              <a:rPr lang="de-DE" dirty="0" smtClean="0"/>
              <a:t>) bei Kollisionen der Valenzquarks:</a:t>
            </a:r>
          </a:p>
          <a:p>
            <a:pPr lvl="1"/>
            <a:endParaRPr lang="de-DE" dirty="0"/>
          </a:p>
          <a:p>
            <a:pPr lvl="1"/>
            <a:endParaRPr lang="de-DE" dirty="0" smtClean="0"/>
          </a:p>
          <a:p>
            <a:pPr lvl="1"/>
            <a:r>
              <a:rPr lang="de-DE" dirty="0" smtClean="0"/>
              <a:t>aber leider kollidieren nicht nur die 3 Valenzquarks miteinander…</a:t>
            </a:r>
            <a:endParaRPr lang="de-DE" dirty="0"/>
          </a:p>
          <a:p>
            <a:pPr lvl="1"/>
            <a:endParaRPr lang="de-DE" dirty="0" smtClean="0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848" y="3923853"/>
            <a:ext cx="8468130" cy="313144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6" name="Picture 5" descr="W+W-_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5754" y="2562597"/>
            <a:ext cx="2066406" cy="713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068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Produktion</a:t>
            </a:r>
            <a:r>
              <a:rPr lang="en-US" dirty="0" smtClean="0"/>
              <a:t> von W-</a:t>
            </a:r>
            <a:r>
              <a:rPr lang="en-US" dirty="0" err="1" smtClean="0"/>
              <a:t>Bosonen</a:t>
            </a:r>
            <a:r>
              <a:rPr lang="en-US" dirty="0" smtClean="0"/>
              <a:t> am LHC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Hauptprozesse</a:t>
            </a:r>
            <a:r>
              <a:rPr lang="en-US" dirty="0" smtClean="0"/>
              <a:t> </a:t>
            </a:r>
            <a:r>
              <a:rPr lang="en-US" dirty="0" err="1" smtClean="0"/>
              <a:t>für</a:t>
            </a:r>
            <a:r>
              <a:rPr lang="en-US" dirty="0" smtClean="0"/>
              <a:t> die </a:t>
            </a:r>
            <a:r>
              <a:rPr lang="en-US" dirty="0" err="1" smtClean="0"/>
              <a:t>Produktion</a:t>
            </a:r>
            <a:r>
              <a:rPr lang="en-US" dirty="0" smtClean="0"/>
              <a:t> von W-</a:t>
            </a:r>
            <a:r>
              <a:rPr lang="en-US" dirty="0" err="1" smtClean="0"/>
              <a:t>Bosonen</a:t>
            </a:r>
            <a:endParaRPr lang="en-US" dirty="0" smtClean="0"/>
          </a:p>
          <a:p>
            <a:pPr lvl="1"/>
            <a:r>
              <a:rPr lang="de-DE" dirty="0" smtClean="0">
                <a:solidFill>
                  <a:srgbClr val="FF0000"/>
                </a:solidFill>
              </a:rPr>
              <a:t>Quark – Antiquark </a:t>
            </a:r>
            <a:r>
              <a:rPr lang="de-DE" dirty="0" smtClean="0"/>
              <a:t>Annihilation</a:t>
            </a:r>
            <a:r>
              <a:rPr lang="en-US" dirty="0" smtClean="0"/>
              <a:t> (~2/3 der </a:t>
            </a:r>
            <a:r>
              <a:rPr lang="en-US" dirty="0" err="1" smtClean="0"/>
              <a:t>Gesamtproduktion</a:t>
            </a:r>
            <a:r>
              <a:rPr lang="en-US" dirty="0" smtClean="0"/>
              <a:t>)</a:t>
            </a:r>
          </a:p>
          <a:p>
            <a:pPr lvl="1"/>
            <a:endParaRPr lang="de-DE" dirty="0" smtClean="0"/>
          </a:p>
          <a:p>
            <a:pPr marL="500063" lvl="1" indent="0">
              <a:buNone/>
            </a:pPr>
            <a:endParaRPr lang="de-DE" dirty="0" smtClean="0"/>
          </a:p>
          <a:p>
            <a:pPr marL="1076325" lvl="3" indent="0">
              <a:buNone/>
            </a:pPr>
            <a:endParaRPr lang="de-DE" dirty="0"/>
          </a:p>
          <a:p>
            <a:pPr lvl="1"/>
            <a:endParaRPr lang="de-DE" dirty="0" smtClean="0"/>
          </a:p>
          <a:p>
            <a:pPr lvl="1"/>
            <a:endParaRPr lang="de-DE" dirty="0"/>
          </a:p>
          <a:p>
            <a:pPr lvl="1"/>
            <a:r>
              <a:rPr lang="de-DE" dirty="0" err="1" smtClean="0">
                <a:solidFill>
                  <a:srgbClr val="FF0000"/>
                </a:solidFill>
              </a:rPr>
              <a:t>Gluon</a:t>
            </a:r>
            <a:r>
              <a:rPr lang="de-DE" dirty="0" smtClean="0">
                <a:solidFill>
                  <a:srgbClr val="FF0000"/>
                </a:solidFill>
              </a:rPr>
              <a:t> – </a:t>
            </a:r>
            <a:r>
              <a:rPr lang="de-DE" dirty="0" err="1" smtClean="0">
                <a:solidFill>
                  <a:srgbClr val="FF0000"/>
                </a:solidFill>
              </a:rPr>
              <a:t>Gluon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smtClean="0"/>
              <a:t>Fusion (~1/3 der Gesamtproduktion)</a:t>
            </a:r>
          </a:p>
          <a:p>
            <a:pPr lvl="2"/>
            <a:r>
              <a:rPr lang="de-DE" dirty="0" smtClean="0">
                <a:solidFill>
                  <a:srgbClr val="FF0000"/>
                </a:solidFill>
              </a:rPr>
              <a:t>gleiche</a:t>
            </a:r>
            <a:r>
              <a:rPr lang="de-DE" dirty="0" smtClean="0"/>
              <a:t> Produktionsraten von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W</a:t>
            </a:r>
            <a:r>
              <a:rPr lang="en-US" sz="1800" baseline="50000" dirty="0">
                <a:solidFill>
                  <a:srgbClr val="FF0000"/>
                </a:solidFill>
                <a:sym typeface="Wingdings" panose="05000000000000000000" pitchFamily="2" charset="2"/>
              </a:rPr>
              <a:t>+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und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W</a:t>
            </a:r>
            <a:r>
              <a:rPr lang="en-US" sz="2000" baseline="50000" dirty="0">
                <a:solidFill>
                  <a:srgbClr val="FF0000"/>
                </a:solidFill>
                <a:sym typeface="Wingdings" panose="05000000000000000000" pitchFamily="2" charset="2"/>
              </a:rPr>
              <a:t>-</a:t>
            </a:r>
            <a:endParaRPr lang="en-GB" sz="2000" dirty="0"/>
          </a:p>
        </p:txBody>
      </p:sp>
      <p:grpSp>
        <p:nvGrpSpPr>
          <p:cNvPr id="13" name="Group 12"/>
          <p:cNvGrpSpPr>
            <a:grpSpLocks noChangeAspect="1"/>
          </p:cNvGrpSpPr>
          <p:nvPr/>
        </p:nvGrpSpPr>
        <p:grpSpPr>
          <a:xfrm>
            <a:off x="1367904" y="5147989"/>
            <a:ext cx="2694248" cy="1873255"/>
            <a:chOff x="1511920" y="4859957"/>
            <a:chExt cx="3212083" cy="223329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" name="object 6"/>
            <p:cNvSpPr/>
            <p:nvPr/>
          </p:nvSpPr>
          <p:spPr>
            <a:xfrm>
              <a:off x="1511920" y="4859957"/>
              <a:ext cx="2969768" cy="223329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/>
            </a:p>
          </p:txBody>
        </p:sp>
        <p:sp>
          <p:nvSpPr>
            <p:cNvPr id="10" name="object 7"/>
            <p:cNvSpPr/>
            <p:nvPr/>
          </p:nvSpPr>
          <p:spPr>
            <a:xfrm>
              <a:off x="3787378" y="5462317"/>
              <a:ext cx="936625" cy="864235"/>
            </a:xfrm>
            <a:custGeom>
              <a:avLst/>
              <a:gdLst/>
              <a:ahLst/>
              <a:cxnLst/>
              <a:rect l="l" t="t" r="r" b="b"/>
              <a:pathLst>
                <a:path w="936625" h="864235">
                  <a:moveTo>
                    <a:pt x="0" y="432053"/>
                  </a:moveTo>
                  <a:lnTo>
                    <a:pt x="6125" y="361968"/>
                  </a:lnTo>
                  <a:lnTo>
                    <a:pt x="23860" y="295485"/>
                  </a:lnTo>
                  <a:lnTo>
                    <a:pt x="52240" y="233493"/>
                  </a:lnTo>
                  <a:lnTo>
                    <a:pt x="90302" y="176881"/>
                  </a:lnTo>
                  <a:lnTo>
                    <a:pt x="137080" y="126539"/>
                  </a:lnTo>
                  <a:lnTo>
                    <a:pt x="191612" y="83356"/>
                  </a:lnTo>
                  <a:lnTo>
                    <a:pt x="252933" y="48222"/>
                  </a:lnTo>
                  <a:lnTo>
                    <a:pt x="320080" y="22024"/>
                  </a:lnTo>
                  <a:lnTo>
                    <a:pt x="392089" y="5654"/>
                  </a:lnTo>
                  <a:lnTo>
                    <a:pt x="467995" y="0"/>
                  </a:lnTo>
                  <a:lnTo>
                    <a:pt x="506393" y="1432"/>
                  </a:lnTo>
                  <a:lnTo>
                    <a:pt x="580501" y="12555"/>
                  </a:lnTo>
                  <a:lnTo>
                    <a:pt x="650224" y="33950"/>
                  </a:lnTo>
                  <a:lnTo>
                    <a:pt x="714597" y="64727"/>
                  </a:lnTo>
                  <a:lnTo>
                    <a:pt x="772658" y="103997"/>
                  </a:lnTo>
                  <a:lnTo>
                    <a:pt x="823443" y="150871"/>
                  </a:lnTo>
                  <a:lnTo>
                    <a:pt x="865990" y="204459"/>
                  </a:lnTo>
                  <a:lnTo>
                    <a:pt x="899334" y="263872"/>
                  </a:lnTo>
                  <a:lnTo>
                    <a:pt x="922514" y="328221"/>
                  </a:lnTo>
                  <a:lnTo>
                    <a:pt x="934565" y="396616"/>
                  </a:lnTo>
                  <a:lnTo>
                    <a:pt x="936117" y="432053"/>
                  </a:lnTo>
                  <a:lnTo>
                    <a:pt x="934565" y="467491"/>
                  </a:lnTo>
                  <a:lnTo>
                    <a:pt x="922514" y="535886"/>
                  </a:lnTo>
                  <a:lnTo>
                    <a:pt x="899334" y="600235"/>
                  </a:lnTo>
                  <a:lnTo>
                    <a:pt x="865990" y="659648"/>
                  </a:lnTo>
                  <a:lnTo>
                    <a:pt x="823443" y="713236"/>
                  </a:lnTo>
                  <a:lnTo>
                    <a:pt x="772658" y="760110"/>
                  </a:lnTo>
                  <a:lnTo>
                    <a:pt x="714597" y="799380"/>
                  </a:lnTo>
                  <a:lnTo>
                    <a:pt x="650224" y="830157"/>
                  </a:lnTo>
                  <a:lnTo>
                    <a:pt x="580501" y="851552"/>
                  </a:lnTo>
                  <a:lnTo>
                    <a:pt x="506393" y="862675"/>
                  </a:lnTo>
                  <a:lnTo>
                    <a:pt x="467995" y="864108"/>
                  </a:lnTo>
                  <a:lnTo>
                    <a:pt x="429615" y="862675"/>
                  </a:lnTo>
                  <a:lnTo>
                    <a:pt x="355537" y="851552"/>
                  </a:lnTo>
                  <a:lnTo>
                    <a:pt x="285839" y="830157"/>
                  </a:lnTo>
                  <a:lnTo>
                    <a:pt x="221484" y="799380"/>
                  </a:lnTo>
                  <a:lnTo>
                    <a:pt x="163437" y="760110"/>
                  </a:lnTo>
                  <a:lnTo>
                    <a:pt x="112661" y="713236"/>
                  </a:lnTo>
                  <a:lnTo>
                    <a:pt x="70121" y="659648"/>
                  </a:lnTo>
                  <a:lnTo>
                    <a:pt x="36780" y="600235"/>
                  </a:lnTo>
                  <a:lnTo>
                    <a:pt x="13602" y="535886"/>
                  </a:lnTo>
                  <a:lnTo>
                    <a:pt x="1551" y="467491"/>
                  </a:lnTo>
                  <a:lnTo>
                    <a:pt x="0" y="432053"/>
                  </a:lnTo>
                  <a:close/>
                </a:path>
              </a:pathLst>
            </a:custGeom>
            <a:ln w="88900">
              <a:solidFill>
                <a:srgbClr val="FF00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/>
            </a:p>
          </p:txBody>
        </p:sp>
      </p:grpSp>
      <p:grpSp>
        <p:nvGrpSpPr>
          <p:cNvPr id="14" name="Group 13"/>
          <p:cNvGrpSpPr>
            <a:grpSpLocks noChangeAspect="1"/>
          </p:cNvGrpSpPr>
          <p:nvPr/>
        </p:nvGrpSpPr>
        <p:grpSpPr>
          <a:xfrm>
            <a:off x="4752280" y="5147989"/>
            <a:ext cx="2508385" cy="1872208"/>
            <a:chOff x="5760392" y="4858910"/>
            <a:chExt cx="2992169" cy="223329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0392" y="4858910"/>
              <a:ext cx="2969267" cy="2233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object 5"/>
            <p:cNvSpPr/>
            <p:nvPr/>
          </p:nvSpPr>
          <p:spPr>
            <a:xfrm>
              <a:off x="7815936" y="5552685"/>
              <a:ext cx="936625" cy="864235"/>
            </a:xfrm>
            <a:custGeom>
              <a:avLst/>
              <a:gdLst/>
              <a:ahLst/>
              <a:cxnLst/>
              <a:rect l="l" t="t" r="r" b="b"/>
              <a:pathLst>
                <a:path w="936625" h="864235">
                  <a:moveTo>
                    <a:pt x="0" y="432053"/>
                  </a:moveTo>
                  <a:lnTo>
                    <a:pt x="6125" y="361968"/>
                  </a:lnTo>
                  <a:lnTo>
                    <a:pt x="23860" y="295485"/>
                  </a:lnTo>
                  <a:lnTo>
                    <a:pt x="52240" y="233493"/>
                  </a:lnTo>
                  <a:lnTo>
                    <a:pt x="90302" y="176881"/>
                  </a:lnTo>
                  <a:lnTo>
                    <a:pt x="137080" y="126539"/>
                  </a:lnTo>
                  <a:lnTo>
                    <a:pt x="191612" y="83356"/>
                  </a:lnTo>
                  <a:lnTo>
                    <a:pt x="252933" y="48222"/>
                  </a:lnTo>
                  <a:lnTo>
                    <a:pt x="320080" y="22024"/>
                  </a:lnTo>
                  <a:lnTo>
                    <a:pt x="392089" y="5654"/>
                  </a:lnTo>
                  <a:lnTo>
                    <a:pt x="467994" y="0"/>
                  </a:lnTo>
                  <a:lnTo>
                    <a:pt x="506393" y="1432"/>
                  </a:lnTo>
                  <a:lnTo>
                    <a:pt x="580501" y="12555"/>
                  </a:lnTo>
                  <a:lnTo>
                    <a:pt x="650224" y="33950"/>
                  </a:lnTo>
                  <a:lnTo>
                    <a:pt x="714597" y="64727"/>
                  </a:lnTo>
                  <a:lnTo>
                    <a:pt x="772658" y="103997"/>
                  </a:lnTo>
                  <a:lnTo>
                    <a:pt x="823443" y="150871"/>
                  </a:lnTo>
                  <a:lnTo>
                    <a:pt x="865990" y="204459"/>
                  </a:lnTo>
                  <a:lnTo>
                    <a:pt x="899334" y="263872"/>
                  </a:lnTo>
                  <a:lnTo>
                    <a:pt x="922514" y="328221"/>
                  </a:lnTo>
                  <a:lnTo>
                    <a:pt x="934565" y="396616"/>
                  </a:lnTo>
                  <a:lnTo>
                    <a:pt x="936116" y="432053"/>
                  </a:lnTo>
                  <a:lnTo>
                    <a:pt x="934565" y="467491"/>
                  </a:lnTo>
                  <a:lnTo>
                    <a:pt x="922514" y="535888"/>
                  </a:lnTo>
                  <a:lnTo>
                    <a:pt x="899334" y="600239"/>
                  </a:lnTo>
                  <a:lnTo>
                    <a:pt x="865990" y="659655"/>
                  </a:lnTo>
                  <a:lnTo>
                    <a:pt x="823443" y="713247"/>
                  </a:lnTo>
                  <a:lnTo>
                    <a:pt x="772658" y="760124"/>
                  </a:lnTo>
                  <a:lnTo>
                    <a:pt x="714597" y="799398"/>
                  </a:lnTo>
                  <a:lnTo>
                    <a:pt x="650224" y="830178"/>
                  </a:lnTo>
                  <a:lnTo>
                    <a:pt x="580501" y="851576"/>
                  </a:lnTo>
                  <a:lnTo>
                    <a:pt x="506393" y="862701"/>
                  </a:lnTo>
                  <a:lnTo>
                    <a:pt x="467994" y="864133"/>
                  </a:lnTo>
                  <a:lnTo>
                    <a:pt x="429615" y="862701"/>
                  </a:lnTo>
                  <a:lnTo>
                    <a:pt x="355537" y="851576"/>
                  </a:lnTo>
                  <a:lnTo>
                    <a:pt x="285839" y="830178"/>
                  </a:lnTo>
                  <a:lnTo>
                    <a:pt x="221484" y="799398"/>
                  </a:lnTo>
                  <a:lnTo>
                    <a:pt x="163437" y="760124"/>
                  </a:lnTo>
                  <a:lnTo>
                    <a:pt x="112661" y="713247"/>
                  </a:lnTo>
                  <a:lnTo>
                    <a:pt x="70121" y="659655"/>
                  </a:lnTo>
                  <a:lnTo>
                    <a:pt x="36780" y="600239"/>
                  </a:lnTo>
                  <a:lnTo>
                    <a:pt x="13602" y="535888"/>
                  </a:lnTo>
                  <a:lnTo>
                    <a:pt x="1551" y="467491"/>
                  </a:lnTo>
                  <a:lnTo>
                    <a:pt x="0" y="432053"/>
                  </a:lnTo>
                  <a:close/>
                </a:path>
              </a:pathLst>
            </a:custGeom>
            <a:ln w="88900">
              <a:solidFill>
                <a:srgbClr val="FF00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487678" y="2135800"/>
            <a:ext cx="2568858" cy="1860061"/>
            <a:chOff x="4180756" y="2135800"/>
            <a:chExt cx="2568858" cy="186006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8" name="Picture 15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093" t="16875" r="30783" b="15207"/>
            <a:stretch/>
          </p:blipFill>
          <p:spPr bwMode="auto">
            <a:xfrm>
              <a:off x="4180756" y="2135800"/>
              <a:ext cx="1939676" cy="18600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6154579" y="2870388"/>
              <a:ext cx="595035" cy="4062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  <a:latin typeface="+mj-lt"/>
                  <a:sym typeface="Wingdings" panose="05000000000000000000" pitchFamily="2" charset="2"/>
                </a:rPr>
                <a:t>W</a:t>
              </a:r>
              <a:r>
                <a:rPr lang="en-US" b="1" baseline="50000" dirty="0">
                  <a:solidFill>
                    <a:srgbClr val="FF0000"/>
                  </a:solidFill>
                  <a:latin typeface="+mj-lt"/>
                  <a:sym typeface="Wingdings" panose="05000000000000000000" pitchFamily="2" charset="2"/>
                </a:rPr>
                <a:t>+</a:t>
              </a:r>
              <a:endParaRPr lang="en-GB" b="1" dirty="0">
                <a:latin typeface="+mj-lt"/>
              </a:endParaRPr>
            </a:p>
          </p:txBody>
        </p:sp>
      </p:grpSp>
      <p:sp>
        <p:nvSpPr>
          <p:cNvPr id="16" name="object 7"/>
          <p:cNvSpPr txBox="1">
            <a:spLocks noChangeAspect="1"/>
          </p:cNvSpPr>
          <p:nvPr/>
        </p:nvSpPr>
        <p:spPr>
          <a:xfrm>
            <a:off x="359792" y="2555701"/>
            <a:ext cx="1656184" cy="961802"/>
          </a:xfrm>
          <a:prstGeom prst="rect">
            <a:avLst/>
          </a:prstGeom>
          <a:solidFill>
            <a:srgbClr val="FFFF00"/>
          </a:solidFill>
          <a:ln w="28575">
            <a:solidFill>
              <a:srgbClr val="00206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02870" marR="6350" indent="-90805" algn="ctr">
              <a:lnSpc>
                <a:spcPts val="2470"/>
              </a:lnSpc>
            </a:pPr>
            <a:r>
              <a:rPr sz="2000" b="1" dirty="0" err="1" smtClean="0">
                <a:solidFill>
                  <a:srgbClr val="000000"/>
                </a:solidFill>
                <a:latin typeface="+mj-lt"/>
                <a:cs typeface="Calibri"/>
              </a:rPr>
              <a:t>V</a:t>
            </a:r>
            <a:r>
              <a:rPr sz="2000" b="1" spc="-5" dirty="0" err="1" smtClean="0">
                <a:solidFill>
                  <a:srgbClr val="000000"/>
                </a:solidFill>
                <a:latin typeface="+mj-lt"/>
                <a:cs typeface="Calibri"/>
              </a:rPr>
              <a:t>alen</a:t>
            </a:r>
            <a:r>
              <a:rPr sz="2000" b="1" spc="70" dirty="0" err="1" smtClean="0">
                <a:solidFill>
                  <a:srgbClr val="000000"/>
                </a:solidFill>
                <a:latin typeface="+mj-lt"/>
                <a:cs typeface="Calibri"/>
              </a:rPr>
              <a:t>z</a:t>
            </a:r>
            <a:r>
              <a:rPr sz="2000" b="1" dirty="0" err="1" smtClean="0">
                <a:solidFill>
                  <a:srgbClr val="000000"/>
                </a:solidFill>
                <a:latin typeface="+mj-lt"/>
                <a:cs typeface="Calibri"/>
              </a:rPr>
              <a:t>quark</a:t>
            </a:r>
            <a:endParaRPr lang="en-US" sz="2000" b="1" dirty="0" smtClean="0">
              <a:solidFill>
                <a:srgbClr val="000000"/>
              </a:solidFill>
              <a:latin typeface="+mj-lt"/>
              <a:cs typeface="Calibri"/>
            </a:endParaRPr>
          </a:p>
          <a:p>
            <a:pPr marL="102870" marR="6350" indent="-90805" algn="ctr">
              <a:lnSpc>
                <a:spcPts val="2470"/>
              </a:lnSpc>
            </a:pPr>
            <a:r>
              <a:rPr lang="en-US" sz="2000" b="1" dirty="0" err="1" smtClean="0">
                <a:solidFill>
                  <a:srgbClr val="000000"/>
                </a:solidFill>
                <a:latin typeface="+mj-lt"/>
                <a:cs typeface="Calibri"/>
              </a:rPr>
              <a:t>oder</a:t>
            </a:r>
            <a:endParaRPr lang="en-US" sz="2000" b="1" dirty="0">
              <a:solidFill>
                <a:srgbClr val="000000"/>
              </a:solidFill>
              <a:latin typeface="+mj-lt"/>
              <a:cs typeface="Calibri"/>
            </a:endParaRPr>
          </a:p>
          <a:p>
            <a:pPr marL="102870" marR="6350" indent="-90805" algn="ctr">
              <a:lnSpc>
                <a:spcPts val="2470"/>
              </a:lnSpc>
            </a:pPr>
            <a:r>
              <a:rPr lang="en-US" sz="2000" b="1" dirty="0" err="1" smtClean="0">
                <a:solidFill>
                  <a:srgbClr val="000000"/>
                </a:solidFill>
                <a:latin typeface="+mj-lt"/>
                <a:cs typeface="Calibri"/>
              </a:rPr>
              <a:t>Seequark</a:t>
            </a:r>
            <a:endParaRPr sz="2000" dirty="0">
              <a:solidFill>
                <a:srgbClr val="000000"/>
              </a:solidFill>
              <a:latin typeface="+mj-lt"/>
              <a:cs typeface="Calibri"/>
            </a:endParaRPr>
          </a:p>
        </p:txBody>
      </p:sp>
      <p:sp>
        <p:nvSpPr>
          <p:cNvPr id="17" name="object 7"/>
          <p:cNvSpPr txBox="1">
            <a:spLocks noChangeAspect="1"/>
          </p:cNvSpPr>
          <p:nvPr/>
        </p:nvSpPr>
        <p:spPr>
          <a:xfrm>
            <a:off x="2592040" y="2616877"/>
            <a:ext cx="1224136" cy="298864"/>
          </a:xfrm>
          <a:prstGeom prst="rect">
            <a:avLst/>
          </a:prstGeom>
          <a:solidFill>
            <a:srgbClr val="FFFF00"/>
          </a:solidFill>
          <a:ln w="28575">
            <a:solidFill>
              <a:srgbClr val="00206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02870" marR="6350" indent="-90805" algn="ctr">
              <a:lnSpc>
                <a:spcPts val="2470"/>
              </a:lnSpc>
            </a:pPr>
            <a:r>
              <a:rPr lang="en-US" sz="2000" b="1" dirty="0" err="1" smtClean="0">
                <a:solidFill>
                  <a:srgbClr val="000000"/>
                </a:solidFill>
                <a:latin typeface="+mj-lt"/>
                <a:cs typeface="Calibri"/>
              </a:rPr>
              <a:t>See</a:t>
            </a:r>
            <a:r>
              <a:rPr sz="2000" b="1" dirty="0" err="1" smtClean="0">
                <a:solidFill>
                  <a:srgbClr val="000000"/>
                </a:solidFill>
                <a:latin typeface="+mj-lt"/>
                <a:cs typeface="Calibri"/>
              </a:rPr>
              <a:t>quark</a:t>
            </a:r>
            <a:endParaRPr sz="2000" dirty="0">
              <a:solidFill>
                <a:srgbClr val="000000"/>
              </a:solidFill>
              <a:latin typeface="+mj-lt"/>
              <a:cs typeface="Calibri"/>
            </a:endParaRPr>
          </a:p>
        </p:txBody>
      </p:sp>
      <p:cxnSp>
        <p:nvCxnSpPr>
          <p:cNvPr id="20" name="Straight Arrow Connector 19"/>
          <p:cNvCxnSpPr/>
          <p:nvPr/>
        </p:nvCxnSpPr>
        <p:spPr bwMode="auto">
          <a:xfrm flipV="1">
            <a:off x="1079872" y="2051645"/>
            <a:ext cx="288032" cy="432048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Straight Arrow Connector 20"/>
          <p:cNvCxnSpPr/>
          <p:nvPr/>
        </p:nvCxnSpPr>
        <p:spPr bwMode="auto">
          <a:xfrm flipH="1" flipV="1">
            <a:off x="2714693" y="2051645"/>
            <a:ext cx="453411" cy="504056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" name="Right Arrow 25"/>
          <p:cNvSpPr/>
          <p:nvPr/>
        </p:nvSpPr>
        <p:spPr bwMode="auto">
          <a:xfrm>
            <a:off x="7128544" y="4571925"/>
            <a:ext cx="648072" cy="360040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pic>
        <p:nvPicPr>
          <p:cNvPr id="4" name="Picture 3" descr="W+W-_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8736" y="3923853"/>
            <a:ext cx="2048120" cy="1700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331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W-Bosonen Produktionsrate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1189038"/>
            <a:ext cx="3541538" cy="5942012"/>
          </a:xfrm>
        </p:spPr>
        <p:txBody>
          <a:bodyPr/>
          <a:lstStyle/>
          <a:p>
            <a:r>
              <a:rPr lang="en-US" dirty="0" smtClean="0"/>
              <a:t>In 10 </a:t>
            </a:r>
            <a:r>
              <a:rPr lang="en-US" dirty="0" err="1" smtClean="0"/>
              <a:t>Stunden</a:t>
            </a:r>
            <a:r>
              <a:rPr lang="en-US" dirty="0" smtClean="0"/>
              <a:t> ATLAS </a:t>
            </a:r>
            <a:r>
              <a:rPr lang="en-US" dirty="0" err="1" smtClean="0"/>
              <a:t>Datennahme</a:t>
            </a:r>
            <a:r>
              <a:rPr lang="en-US" dirty="0" smtClean="0"/>
              <a:t> </a:t>
            </a:r>
            <a:r>
              <a:rPr lang="en-US" dirty="0" err="1" smtClean="0"/>
              <a:t>werden</a:t>
            </a:r>
            <a:r>
              <a:rPr lang="en-US" dirty="0" smtClean="0"/>
              <a:t> 10 </a:t>
            </a:r>
            <a:r>
              <a:rPr lang="en-US" dirty="0" err="1" smtClean="0"/>
              <a:t>Millionen</a:t>
            </a:r>
            <a:r>
              <a:rPr lang="en-US" dirty="0" smtClean="0"/>
              <a:t> W-</a:t>
            </a:r>
            <a:r>
              <a:rPr lang="en-US" dirty="0" err="1" smtClean="0"/>
              <a:t>Bosonen</a:t>
            </a:r>
            <a:r>
              <a:rPr lang="en-US" dirty="0" smtClean="0"/>
              <a:t> </a:t>
            </a:r>
            <a:r>
              <a:rPr lang="en-US" dirty="0" err="1" smtClean="0"/>
              <a:t>produziert</a:t>
            </a:r>
            <a:endParaRPr lang="en-US" dirty="0" smtClean="0"/>
          </a:p>
          <a:p>
            <a:pPr lvl="1"/>
            <a:r>
              <a:rPr lang="en-US" dirty="0" err="1" smtClean="0"/>
              <a:t>kein</a:t>
            </a:r>
            <a:r>
              <a:rPr lang="en-US" dirty="0" smtClean="0"/>
              <a:t> </a:t>
            </a:r>
            <a:r>
              <a:rPr lang="en-US" dirty="0" err="1" smtClean="0"/>
              <a:t>Mangel</a:t>
            </a:r>
            <a:r>
              <a:rPr lang="en-US" dirty="0" smtClean="0"/>
              <a:t> an </a:t>
            </a:r>
            <a:r>
              <a:rPr lang="en-US" dirty="0" err="1" smtClean="0"/>
              <a:t>Statistik</a:t>
            </a:r>
            <a:endParaRPr lang="en-US" dirty="0" smtClean="0"/>
          </a:p>
          <a:p>
            <a:pPr lvl="1"/>
            <a:r>
              <a:rPr lang="en-US" dirty="0" err="1" smtClean="0"/>
              <a:t>Seit</a:t>
            </a:r>
            <a:r>
              <a:rPr lang="en-US" dirty="0" smtClean="0"/>
              <a:t> </a:t>
            </a:r>
            <a:r>
              <a:rPr lang="en-US" dirty="0" err="1" smtClean="0"/>
              <a:t>Beginn</a:t>
            </a:r>
            <a:r>
              <a:rPr lang="en-US" dirty="0" smtClean="0"/>
              <a:t> der ATLAS </a:t>
            </a:r>
            <a:r>
              <a:rPr lang="en-US" dirty="0" err="1" smtClean="0"/>
              <a:t>Datennahme</a:t>
            </a:r>
            <a:r>
              <a:rPr lang="en-US" dirty="0" smtClean="0"/>
              <a:t> </a:t>
            </a:r>
            <a:r>
              <a:rPr lang="en-US" dirty="0" err="1" smtClean="0"/>
              <a:t>wurden</a:t>
            </a:r>
            <a:r>
              <a:rPr lang="en-US" dirty="0" smtClean="0"/>
              <a:t> ca. </a:t>
            </a:r>
            <a:r>
              <a:rPr lang="en-US" dirty="0"/>
              <a:t>3</a:t>
            </a:r>
            <a:r>
              <a:rPr lang="en-US" dirty="0" smtClean="0"/>
              <a:t> x 10</a:t>
            </a:r>
            <a:r>
              <a:rPr lang="en-US" baseline="30000" dirty="0" smtClean="0"/>
              <a:t>9</a:t>
            </a:r>
            <a:r>
              <a:rPr lang="en-US" dirty="0" smtClean="0"/>
              <a:t> W-</a:t>
            </a:r>
            <a:r>
              <a:rPr lang="en-US" dirty="0" err="1" smtClean="0"/>
              <a:t>Bosonen</a:t>
            </a:r>
            <a:r>
              <a:rPr lang="en-US" dirty="0" smtClean="0"/>
              <a:t> </a:t>
            </a:r>
            <a:r>
              <a:rPr lang="en-US" dirty="0" err="1" smtClean="0"/>
              <a:t>produziert</a:t>
            </a:r>
            <a:endParaRPr lang="en-US" dirty="0" smtClean="0"/>
          </a:p>
          <a:p>
            <a:r>
              <a:rPr lang="en-US" dirty="0" smtClean="0"/>
              <a:t>ABER: W-</a:t>
            </a:r>
            <a:r>
              <a:rPr lang="en-US" dirty="0" err="1" smtClean="0"/>
              <a:t>Bosonen</a:t>
            </a:r>
            <a:r>
              <a:rPr lang="en-US" dirty="0" smtClean="0"/>
              <a:t> </a:t>
            </a:r>
            <a:r>
              <a:rPr lang="en-US" dirty="0" err="1" smtClean="0"/>
              <a:t>zerfallen</a:t>
            </a:r>
            <a:r>
              <a:rPr lang="en-US" dirty="0" smtClean="0"/>
              <a:t> </a:t>
            </a:r>
            <a:r>
              <a:rPr lang="en-US" dirty="0" err="1" smtClean="0"/>
              <a:t>sofort</a:t>
            </a:r>
            <a:r>
              <a:rPr lang="en-US" dirty="0" smtClean="0"/>
              <a:t> </a:t>
            </a:r>
            <a:r>
              <a:rPr lang="en-US" dirty="0" err="1" smtClean="0"/>
              <a:t>nach</a:t>
            </a:r>
            <a:r>
              <a:rPr lang="en-US" dirty="0" smtClean="0"/>
              <a:t> der </a:t>
            </a:r>
            <a:r>
              <a:rPr lang="en-US" dirty="0" err="1" smtClean="0"/>
              <a:t>Erzeugung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3960192" y="1400067"/>
            <a:ext cx="4583938" cy="5548122"/>
            <a:chOff x="4896296" y="1400067"/>
            <a:chExt cx="4583938" cy="5548122"/>
          </a:xfrm>
        </p:grpSpPr>
        <p:sp>
          <p:nvSpPr>
            <p:cNvPr id="4" name="object 3"/>
            <p:cNvSpPr/>
            <p:nvPr/>
          </p:nvSpPr>
          <p:spPr>
            <a:xfrm>
              <a:off x="4896296" y="1400067"/>
              <a:ext cx="4583938" cy="554812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/>
            </a:p>
          </p:txBody>
        </p:sp>
        <p:sp>
          <p:nvSpPr>
            <p:cNvPr id="5" name="object 4"/>
            <p:cNvSpPr/>
            <p:nvPr/>
          </p:nvSpPr>
          <p:spPr>
            <a:xfrm>
              <a:off x="7632600" y="3491805"/>
              <a:ext cx="936104" cy="288032"/>
            </a:xfrm>
            <a:custGeom>
              <a:avLst/>
              <a:gdLst/>
              <a:ahLst/>
              <a:cxnLst/>
              <a:rect l="l" t="t" r="r" b="b"/>
              <a:pathLst>
                <a:path w="1440179" h="432435">
                  <a:moveTo>
                    <a:pt x="0" y="431927"/>
                  </a:moveTo>
                  <a:lnTo>
                    <a:pt x="1440180" y="0"/>
                  </a:lnTo>
                </a:path>
              </a:pathLst>
            </a:custGeom>
            <a:ln w="38100">
              <a:solidFill>
                <a:srgbClr val="FF00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/>
            </a:p>
          </p:txBody>
        </p:sp>
        <p:sp>
          <p:nvSpPr>
            <p:cNvPr id="7" name="object 7"/>
            <p:cNvSpPr>
              <a:spLocks noChangeAspect="1"/>
            </p:cNvSpPr>
            <p:nvPr/>
          </p:nvSpPr>
          <p:spPr>
            <a:xfrm>
              <a:off x="6696496" y="3779837"/>
              <a:ext cx="392813" cy="362454"/>
            </a:xfrm>
            <a:custGeom>
              <a:avLst/>
              <a:gdLst/>
              <a:ahLst/>
              <a:cxnLst/>
              <a:rect l="l" t="t" r="r" b="b"/>
              <a:pathLst>
                <a:path w="936625" h="864235">
                  <a:moveTo>
                    <a:pt x="0" y="432053"/>
                  </a:moveTo>
                  <a:lnTo>
                    <a:pt x="6125" y="361968"/>
                  </a:lnTo>
                  <a:lnTo>
                    <a:pt x="23860" y="295485"/>
                  </a:lnTo>
                  <a:lnTo>
                    <a:pt x="52240" y="233493"/>
                  </a:lnTo>
                  <a:lnTo>
                    <a:pt x="90302" y="176881"/>
                  </a:lnTo>
                  <a:lnTo>
                    <a:pt x="137080" y="126539"/>
                  </a:lnTo>
                  <a:lnTo>
                    <a:pt x="191612" y="83356"/>
                  </a:lnTo>
                  <a:lnTo>
                    <a:pt x="252933" y="48222"/>
                  </a:lnTo>
                  <a:lnTo>
                    <a:pt x="320080" y="22024"/>
                  </a:lnTo>
                  <a:lnTo>
                    <a:pt x="392089" y="5654"/>
                  </a:lnTo>
                  <a:lnTo>
                    <a:pt x="467995" y="0"/>
                  </a:lnTo>
                  <a:lnTo>
                    <a:pt x="506393" y="1432"/>
                  </a:lnTo>
                  <a:lnTo>
                    <a:pt x="580501" y="12555"/>
                  </a:lnTo>
                  <a:lnTo>
                    <a:pt x="650224" y="33950"/>
                  </a:lnTo>
                  <a:lnTo>
                    <a:pt x="714597" y="64727"/>
                  </a:lnTo>
                  <a:lnTo>
                    <a:pt x="772658" y="103997"/>
                  </a:lnTo>
                  <a:lnTo>
                    <a:pt x="823443" y="150871"/>
                  </a:lnTo>
                  <a:lnTo>
                    <a:pt x="865990" y="204459"/>
                  </a:lnTo>
                  <a:lnTo>
                    <a:pt x="899334" y="263872"/>
                  </a:lnTo>
                  <a:lnTo>
                    <a:pt x="922514" y="328221"/>
                  </a:lnTo>
                  <a:lnTo>
                    <a:pt x="934565" y="396616"/>
                  </a:lnTo>
                  <a:lnTo>
                    <a:pt x="936117" y="432053"/>
                  </a:lnTo>
                  <a:lnTo>
                    <a:pt x="934565" y="467491"/>
                  </a:lnTo>
                  <a:lnTo>
                    <a:pt x="922514" y="535886"/>
                  </a:lnTo>
                  <a:lnTo>
                    <a:pt x="899334" y="600235"/>
                  </a:lnTo>
                  <a:lnTo>
                    <a:pt x="865990" y="659648"/>
                  </a:lnTo>
                  <a:lnTo>
                    <a:pt x="823443" y="713236"/>
                  </a:lnTo>
                  <a:lnTo>
                    <a:pt x="772658" y="760110"/>
                  </a:lnTo>
                  <a:lnTo>
                    <a:pt x="714597" y="799380"/>
                  </a:lnTo>
                  <a:lnTo>
                    <a:pt x="650224" y="830157"/>
                  </a:lnTo>
                  <a:lnTo>
                    <a:pt x="580501" y="851552"/>
                  </a:lnTo>
                  <a:lnTo>
                    <a:pt x="506393" y="862675"/>
                  </a:lnTo>
                  <a:lnTo>
                    <a:pt x="467995" y="864108"/>
                  </a:lnTo>
                  <a:lnTo>
                    <a:pt x="429615" y="862675"/>
                  </a:lnTo>
                  <a:lnTo>
                    <a:pt x="355537" y="851552"/>
                  </a:lnTo>
                  <a:lnTo>
                    <a:pt x="285839" y="830157"/>
                  </a:lnTo>
                  <a:lnTo>
                    <a:pt x="221484" y="799380"/>
                  </a:lnTo>
                  <a:lnTo>
                    <a:pt x="163437" y="760110"/>
                  </a:lnTo>
                  <a:lnTo>
                    <a:pt x="112661" y="713236"/>
                  </a:lnTo>
                  <a:lnTo>
                    <a:pt x="70121" y="659648"/>
                  </a:lnTo>
                  <a:lnTo>
                    <a:pt x="36780" y="600235"/>
                  </a:lnTo>
                  <a:lnTo>
                    <a:pt x="13602" y="535886"/>
                  </a:lnTo>
                  <a:lnTo>
                    <a:pt x="1551" y="467491"/>
                  </a:lnTo>
                  <a:lnTo>
                    <a:pt x="0" y="432053"/>
                  </a:lnTo>
                  <a:close/>
                </a:path>
              </a:pathLst>
            </a:custGeom>
            <a:ln w="28575">
              <a:solidFill>
                <a:srgbClr val="FF00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/>
            </a:p>
          </p:txBody>
        </p:sp>
      </p:grpSp>
      <p:sp>
        <p:nvSpPr>
          <p:cNvPr id="9" name="object 7"/>
          <p:cNvSpPr txBox="1">
            <a:spLocks noChangeAspect="1"/>
          </p:cNvSpPr>
          <p:nvPr/>
        </p:nvSpPr>
        <p:spPr>
          <a:xfrm>
            <a:off x="8208664" y="1692185"/>
            <a:ext cx="1656184" cy="215444"/>
          </a:xfrm>
          <a:prstGeom prst="rect">
            <a:avLst/>
          </a:prstGeom>
          <a:solidFill>
            <a:srgbClr val="FFFF00"/>
          </a:solidFill>
          <a:ln w="28575">
            <a:solidFill>
              <a:srgbClr val="00206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02870" marR="6350" indent="-90805" algn="ctr">
              <a:lnSpc>
                <a:spcPct val="100000"/>
              </a:lnSpc>
            </a:pPr>
            <a:r>
              <a:rPr lang="en-US" sz="1400" b="1" dirty="0" err="1" smtClean="0">
                <a:solidFill>
                  <a:srgbClr val="000000"/>
                </a:solidFill>
                <a:latin typeface="+mj-lt"/>
                <a:cs typeface="Calibri"/>
              </a:rPr>
              <a:t>Produktionsrate</a:t>
            </a:r>
            <a:endParaRPr lang="en-US" sz="1400" b="1" dirty="0" smtClean="0">
              <a:solidFill>
                <a:srgbClr val="000000"/>
              </a:solidFill>
              <a:latin typeface="+mj-lt"/>
              <a:cs typeface="Calibri"/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 flipH="1">
            <a:off x="8064648" y="1979637"/>
            <a:ext cx="828092" cy="1008112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object 7"/>
          <p:cNvSpPr txBox="1">
            <a:spLocks noChangeAspect="1"/>
          </p:cNvSpPr>
          <p:nvPr/>
        </p:nvSpPr>
        <p:spPr>
          <a:xfrm>
            <a:off x="3960192" y="6660157"/>
            <a:ext cx="1656184" cy="215444"/>
          </a:xfrm>
          <a:prstGeom prst="rect">
            <a:avLst/>
          </a:prstGeom>
          <a:solidFill>
            <a:srgbClr val="FFFF00"/>
          </a:solidFill>
          <a:ln w="28575">
            <a:solidFill>
              <a:srgbClr val="00206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02870" marR="6350" indent="-90805" algn="ctr">
              <a:lnSpc>
                <a:spcPct val="100000"/>
              </a:lnSpc>
            </a:pPr>
            <a:r>
              <a:rPr lang="en-US" sz="1400" b="1" dirty="0" err="1" smtClean="0">
                <a:solidFill>
                  <a:srgbClr val="000000"/>
                </a:solidFill>
                <a:latin typeface="+mj-lt"/>
                <a:cs typeface="Calibri"/>
              </a:rPr>
              <a:t>Kollisionsenergie</a:t>
            </a:r>
            <a:endParaRPr lang="en-US" sz="1400" b="1" dirty="0" smtClean="0">
              <a:solidFill>
                <a:srgbClr val="000000"/>
              </a:solidFill>
              <a:latin typeface="+mj-lt"/>
              <a:cs typeface="Calibri"/>
            </a:endParaRPr>
          </a:p>
        </p:txBody>
      </p:sp>
      <p:cxnSp>
        <p:nvCxnSpPr>
          <p:cNvPr id="14" name="Straight Arrow Connector 13"/>
          <p:cNvCxnSpPr/>
          <p:nvPr/>
        </p:nvCxnSpPr>
        <p:spPr bwMode="auto">
          <a:xfrm flipV="1">
            <a:off x="6984528" y="6444133"/>
            <a:ext cx="0" cy="323746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Straight Arrow Connector 14"/>
          <p:cNvCxnSpPr/>
          <p:nvPr/>
        </p:nvCxnSpPr>
        <p:spPr bwMode="auto">
          <a:xfrm flipH="1">
            <a:off x="7992640" y="3685855"/>
            <a:ext cx="648072" cy="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Oval 16"/>
          <p:cNvSpPr>
            <a:spLocks noChangeAspect="1"/>
          </p:cNvSpPr>
          <p:nvPr/>
        </p:nvSpPr>
        <p:spPr bwMode="auto">
          <a:xfrm>
            <a:off x="6948536" y="3628800"/>
            <a:ext cx="108000" cy="1080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640712" y="3512849"/>
            <a:ext cx="134203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 smtClean="0">
                <a:solidFill>
                  <a:srgbClr val="FF0000"/>
                </a:solidFill>
                <a:latin typeface="+mj-lt"/>
              </a:rPr>
              <a:t>1‘000 W</a:t>
            </a:r>
            <a:r>
              <a:rPr lang="en-US" sz="2000" b="1" dirty="0" smtClean="0">
                <a:solidFill>
                  <a:srgbClr val="FF0000"/>
                </a:solidFill>
                <a:latin typeface="+mj-lt"/>
              </a:rPr>
              <a:t>/s</a:t>
            </a:r>
            <a:endParaRPr lang="en-GB" sz="20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840512" y="6804173"/>
            <a:ext cx="85010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 smtClean="0">
                <a:solidFill>
                  <a:srgbClr val="FF0000"/>
                </a:solidFill>
                <a:latin typeface="+mj-lt"/>
              </a:rPr>
              <a:t>7 TeV</a:t>
            </a:r>
            <a:endParaRPr lang="en-GB" sz="2000" b="1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86998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W-Boson </a:t>
            </a:r>
            <a:r>
              <a:rPr lang="en-US" dirty="0" err="1" smtClean="0"/>
              <a:t>Zerf</a:t>
            </a:r>
            <a:r>
              <a:rPr lang="de-DE" dirty="0" err="1" smtClean="0"/>
              <a:t>älle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4283893"/>
            <a:ext cx="9599612" cy="2847157"/>
          </a:xfrm>
        </p:spPr>
        <p:txBody>
          <a:bodyPr/>
          <a:lstStyle/>
          <a:p>
            <a:r>
              <a:rPr lang="en-GB" dirty="0" smtClean="0"/>
              <a:t>W </a:t>
            </a:r>
            <a:r>
              <a:rPr lang="en-GB" dirty="0" err="1" smtClean="0"/>
              <a:t>Lebensdauer</a:t>
            </a:r>
            <a:r>
              <a:rPr lang="en-GB" dirty="0" smtClean="0"/>
              <a:t>: ≈ 3 x 10</a:t>
            </a:r>
            <a:r>
              <a:rPr lang="en-GB" baseline="30000" dirty="0" smtClean="0"/>
              <a:t>-25</a:t>
            </a:r>
            <a:r>
              <a:rPr lang="en-GB" dirty="0" smtClean="0"/>
              <a:t> s</a:t>
            </a:r>
            <a:endParaRPr lang="en-GB" dirty="0"/>
          </a:p>
          <a:p>
            <a:r>
              <a:rPr lang="en-GB" dirty="0" smtClean="0"/>
              <a:t>Masse: 80.39 ± 0.02 </a:t>
            </a:r>
            <a:r>
              <a:rPr lang="en-GB" dirty="0" err="1" smtClean="0"/>
              <a:t>GeV</a:t>
            </a:r>
            <a:r>
              <a:rPr lang="en-GB" dirty="0" smtClean="0"/>
              <a:t>/c</a:t>
            </a:r>
            <a:r>
              <a:rPr lang="en-GB" baseline="30000" dirty="0" smtClean="0"/>
              <a:t>2</a:t>
            </a:r>
          </a:p>
          <a:p>
            <a:r>
              <a:rPr lang="en-GB" dirty="0" err="1" smtClean="0"/>
              <a:t>Zerfallsanteile</a:t>
            </a:r>
            <a:r>
              <a:rPr lang="en-GB" dirty="0" smtClean="0"/>
              <a:t> </a:t>
            </a:r>
            <a:r>
              <a:rPr lang="en-GB" dirty="0"/>
              <a:t>in %:</a:t>
            </a:r>
          </a:p>
          <a:p>
            <a:pPr lvl="1"/>
            <a:r>
              <a:rPr lang="en-GB" dirty="0" err="1" smtClean="0"/>
              <a:t>hadronisch</a:t>
            </a:r>
            <a:r>
              <a:rPr lang="en-GB" dirty="0" smtClean="0"/>
              <a:t>: 67.6</a:t>
            </a:r>
            <a:r>
              <a:rPr lang="en-GB" dirty="0"/>
              <a:t>%</a:t>
            </a:r>
          </a:p>
          <a:p>
            <a:pPr lvl="1"/>
            <a:r>
              <a:rPr lang="en-GB" dirty="0" err="1"/>
              <a:t>leptonisch</a:t>
            </a:r>
            <a:r>
              <a:rPr lang="en-GB" dirty="0"/>
              <a:t>: </a:t>
            </a:r>
            <a:r>
              <a:rPr lang="en-GB" dirty="0" smtClean="0"/>
              <a:t>32.4</a:t>
            </a:r>
            <a:r>
              <a:rPr lang="en-GB" dirty="0"/>
              <a:t>%</a:t>
            </a:r>
          </a:p>
          <a:p>
            <a:pPr lvl="2"/>
            <a:r>
              <a:rPr lang="en-GB" dirty="0"/>
              <a:t>    </a:t>
            </a:r>
            <a:r>
              <a:rPr lang="en-GB" dirty="0" err="1"/>
              <a:t>davon</a:t>
            </a:r>
            <a:r>
              <a:rPr lang="en-GB" dirty="0"/>
              <a:t> </a:t>
            </a:r>
            <a:r>
              <a:rPr lang="en-GB" dirty="0" smtClean="0"/>
              <a:t>in </a:t>
            </a:r>
            <a:r>
              <a:rPr lang="en-GB" dirty="0" smtClean="0">
                <a:solidFill>
                  <a:srgbClr val="FF0000"/>
                </a:solidFill>
              </a:rPr>
              <a:t>e</a:t>
            </a:r>
            <a:r>
              <a:rPr lang="en-GB" dirty="0" smtClean="0"/>
              <a:t> </a:t>
            </a:r>
            <a:r>
              <a:rPr lang="en-GB" dirty="0" err="1" smtClean="0"/>
              <a:t>oder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µ</a:t>
            </a:r>
            <a:r>
              <a:rPr lang="en-GB" dirty="0"/>
              <a:t>: </a:t>
            </a:r>
            <a:r>
              <a:rPr lang="en-GB" dirty="0" smtClean="0"/>
              <a:t>21.3%</a:t>
            </a:r>
            <a:endParaRPr lang="en-GB" dirty="0"/>
          </a:p>
        </p:txBody>
      </p:sp>
      <p:sp>
        <p:nvSpPr>
          <p:cNvPr id="14" name="Rounded Rectangle 13"/>
          <p:cNvSpPr/>
          <p:nvPr/>
        </p:nvSpPr>
        <p:spPr bwMode="auto">
          <a:xfrm>
            <a:off x="1151880" y="1871625"/>
            <a:ext cx="2880320" cy="32403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de-DE" sz="1800" b="1" dirty="0" smtClean="0">
                <a:solidFill>
                  <a:srgbClr val="FF0000"/>
                </a:solidFill>
                <a:latin typeface="+mj-lt"/>
              </a:rPr>
              <a:t>Quark – Antiquark Paar</a:t>
            </a:r>
          </a:p>
        </p:txBody>
      </p:sp>
      <p:sp>
        <p:nvSpPr>
          <p:cNvPr id="15" name="Rounded Rectangle 14"/>
          <p:cNvSpPr/>
          <p:nvPr/>
        </p:nvSpPr>
        <p:spPr bwMode="auto">
          <a:xfrm>
            <a:off x="5832400" y="1763613"/>
            <a:ext cx="3024336" cy="64807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de-DE" sz="1800" b="1" dirty="0" smtClean="0">
                <a:solidFill>
                  <a:srgbClr val="FF0000"/>
                </a:solidFill>
                <a:latin typeface="+mj-lt"/>
              </a:rPr>
              <a:t>geladenes </a:t>
            </a:r>
            <a:r>
              <a:rPr lang="de-DE" sz="1800" b="1" dirty="0" err="1" smtClean="0">
                <a:solidFill>
                  <a:srgbClr val="FF0000"/>
                </a:solidFill>
                <a:latin typeface="+mj-lt"/>
              </a:rPr>
              <a:t>Lepton</a:t>
            </a:r>
            <a:r>
              <a:rPr lang="de-DE" sz="18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1800" b="1" dirty="0" smtClean="0">
                <a:solidFill>
                  <a:srgbClr val="FF0000"/>
                </a:solidFill>
                <a:latin typeface="+mj-lt"/>
              </a:rPr>
              <a:t>+ </a:t>
            </a:r>
            <a:r>
              <a:rPr lang="en-US" sz="1800" b="1" dirty="0" err="1" smtClean="0">
                <a:solidFill>
                  <a:srgbClr val="FF0000"/>
                </a:solidFill>
                <a:latin typeface="+mj-lt"/>
              </a:rPr>
              <a:t>entsprechendes</a:t>
            </a:r>
            <a:r>
              <a:rPr lang="en-US" sz="1800" b="1" dirty="0" smtClean="0">
                <a:solidFill>
                  <a:srgbClr val="FF0000"/>
                </a:solidFill>
                <a:latin typeface="+mj-lt"/>
              </a:rPr>
              <a:t> Neutrino</a:t>
            </a:r>
            <a:endParaRPr kumimoji="0" lang="en-GB" sz="1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</a:endParaRPr>
          </a:p>
        </p:txBody>
      </p:sp>
      <p:cxnSp>
        <p:nvCxnSpPr>
          <p:cNvPr id="18" name="Straight Arrow Connector 17"/>
          <p:cNvCxnSpPr/>
          <p:nvPr/>
        </p:nvCxnSpPr>
        <p:spPr bwMode="auto">
          <a:xfrm flipH="1">
            <a:off x="3240112" y="899517"/>
            <a:ext cx="1008112" cy="720080"/>
          </a:xfrm>
          <a:prstGeom prst="straightConnector1">
            <a:avLst/>
          </a:prstGeom>
          <a:solidFill>
            <a:srgbClr val="00B8FF"/>
          </a:solidFill>
          <a:ln w="47625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Arrow Connector 18"/>
          <p:cNvCxnSpPr/>
          <p:nvPr/>
        </p:nvCxnSpPr>
        <p:spPr bwMode="auto">
          <a:xfrm>
            <a:off x="5472360" y="899517"/>
            <a:ext cx="1080120" cy="720080"/>
          </a:xfrm>
          <a:prstGeom prst="straightConnector1">
            <a:avLst/>
          </a:prstGeom>
          <a:solidFill>
            <a:srgbClr val="00B8FF"/>
          </a:solidFill>
          <a:ln w="47625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" name="TextBox 21"/>
          <p:cNvSpPr txBox="1"/>
          <p:nvPr/>
        </p:nvSpPr>
        <p:spPr>
          <a:xfrm>
            <a:off x="5688384" y="3872242"/>
            <a:ext cx="756084" cy="41165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e, </a:t>
            </a:r>
            <a:r>
              <a:rPr lang="el-GR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ν</a:t>
            </a:r>
            <a:r>
              <a:rPr lang="en-US" baseline="-25000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e</a:t>
            </a:r>
            <a:endParaRPr lang="en-GB" baseline="-25000" dirty="0">
              <a:solidFill>
                <a:srgbClr val="FF0000"/>
              </a:solidFill>
              <a:latin typeface="Book Antiqua" panose="0204060205030503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020532" y="3872242"/>
            <a:ext cx="756084" cy="41165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μ,</a:t>
            </a:r>
            <a:r>
              <a:rPr lang="el-GR" dirty="0" err="1" smtClean="0">
                <a:solidFill>
                  <a:srgbClr val="FF0000"/>
                </a:solidFill>
                <a:latin typeface="Book Antiqua"/>
              </a:rPr>
              <a:t>ν</a:t>
            </a:r>
            <a:r>
              <a:rPr lang="el-GR" baseline="-25000" dirty="0" err="1" smtClean="0">
                <a:solidFill>
                  <a:srgbClr val="FF0000"/>
                </a:solidFill>
                <a:latin typeface="Book Antiqua" panose="02040602050305030304" pitchFamily="18" charset="0"/>
              </a:rPr>
              <a:t>μ</a:t>
            </a:r>
            <a:endParaRPr lang="en-GB" baseline="-25000" dirty="0">
              <a:solidFill>
                <a:srgbClr val="FF0000"/>
              </a:solidFill>
              <a:latin typeface="Book Antiqua" panose="0204060205030503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316676" y="3877628"/>
            <a:ext cx="756084" cy="4062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latin typeface="Book Antiqua" panose="02040602050305030304" pitchFamily="18" charset="0"/>
              </a:rPr>
              <a:t>τ</a:t>
            </a:r>
            <a:r>
              <a:rPr lang="en-US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, </a:t>
            </a:r>
            <a:r>
              <a:rPr lang="el-GR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ν</a:t>
            </a:r>
            <a:r>
              <a:rPr lang="el-GR" baseline="-25000" dirty="0" smtClean="0">
                <a:solidFill>
                  <a:srgbClr val="FF0000"/>
                </a:solidFill>
                <a:latin typeface="Book Antiqua"/>
              </a:rPr>
              <a:t>τ</a:t>
            </a:r>
            <a:endParaRPr lang="en-GB" baseline="-25000" dirty="0">
              <a:solidFill>
                <a:srgbClr val="FF0000"/>
              </a:solidFill>
              <a:latin typeface="Book Antiqua" panose="02040602050305030304" pitchFamily="18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 bwMode="auto">
          <a:xfrm>
            <a:off x="6102430" y="2843734"/>
            <a:ext cx="0" cy="802286"/>
          </a:xfrm>
          <a:prstGeom prst="straightConnector1">
            <a:avLst/>
          </a:prstGeom>
          <a:solidFill>
            <a:srgbClr val="00B8FF"/>
          </a:solidFill>
          <a:ln w="47625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Straight Arrow Connector 26"/>
          <p:cNvCxnSpPr/>
          <p:nvPr/>
        </p:nvCxnSpPr>
        <p:spPr bwMode="auto">
          <a:xfrm>
            <a:off x="7398574" y="2843734"/>
            <a:ext cx="0" cy="802286"/>
          </a:xfrm>
          <a:prstGeom prst="straightConnector1">
            <a:avLst/>
          </a:prstGeom>
          <a:solidFill>
            <a:srgbClr val="00B8FF"/>
          </a:solidFill>
          <a:ln w="47625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Straight Arrow Connector 27"/>
          <p:cNvCxnSpPr/>
          <p:nvPr/>
        </p:nvCxnSpPr>
        <p:spPr bwMode="auto">
          <a:xfrm>
            <a:off x="8694718" y="2843734"/>
            <a:ext cx="0" cy="802286"/>
          </a:xfrm>
          <a:prstGeom prst="straightConnector1">
            <a:avLst/>
          </a:prstGeom>
          <a:solidFill>
            <a:srgbClr val="00B8FF"/>
          </a:solidFill>
          <a:ln w="47625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" name="TextBox 28"/>
          <p:cNvSpPr txBox="1"/>
          <p:nvPr/>
        </p:nvSpPr>
        <p:spPr>
          <a:xfrm>
            <a:off x="5622777" y="2483693"/>
            <a:ext cx="3449983" cy="3016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rgbClr val="002060"/>
                </a:solidFill>
                <a:latin typeface="+mj-lt"/>
              </a:rPr>
              <a:t>gleiche</a:t>
            </a:r>
            <a:r>
              <a:rPr lang="en-US" sz="1600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rgbClr val="002060"/>
                </a:solidFill>
                <a:latin typeface="+mj-lt"/>
              </a:rPr>
              <a:t>Zerfallswahrscheinlichkeiten</a:t>
            </a:r>
            <a:endParaRPr lang="en-GB" sz="1600" dirty="0">
              <a:solidFill>
                <a:srgbClr val="002060"/>
              </a:solidFill>
              <a:latin typeface="+mj-lt"/>
            </a:endParaRPr>
          </a:p>
        </p:txBody>
      </p:sp>
      <p:cxnSp>
        <p:nvCxnSpPr>
          <p:cNvPr id="30" name="Straight Arrow Connector 29"/>
          <p:cNvCxnSpPr/>
          <p:nvPr/>
        </p:nvCxnSpPr>
        <p:spPr bwMode="auto">
          <a:xfrm>
            <a:off x="8712720" y="4489719"/>
            <a:ext cx="0" cy="802286"/>
          </a:xfrm>
          <a:prstGeom prst="straightConnector1">
            <a:avLst/>
          </a:prstGeom>
          <a:solidFill>
            <a:srgbClr val="00B8FF"/>
          </a:solidFill>
          <a:ln w="47625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1" name="TextBox 30"/>
          <p:cNvSpPr txBox="1"/>
          <p:nvPr/>
        </p:nvSpPr>
        <p:spPr>
          <a:xfrm>
            <a:off x="7718681" y="5442640"/>
            <a:ext cx="2002151" cy="9294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rgbClr val="002060"/>
                </a:solidFill>
                <a:latin typeface="+mj-lt"/>
              </a:rPr>
              <a:t>schneller</a:t>
            </a:r>
            <a:r>
              <a:rPr lang="en-US" sz="1600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rgbClr val="002060"/>
                </a:solidFill>
                <a:latin typeface="+mj-lt"/>
              </a:rPr>
              <a:t>Zerfall</a:t>
            </a:r>
            <a:endParaRPr lang="en-US" sz="1600" dirty="0">
              <a:solidFill>
                <a:srgbClr val="002060"/>
              </a:solidFill>
              <a:latin typeface="+mj-lt"/>
            </a:endParaRPr>
          </a:p>
          <a:p>
            <a:r>
              <a:rPr lang="en-US" sz="1600" dirty="0" smtClean="0">
                <a:solidFill>
                  <a:srgbClr val="002060"/>
                </a:solidFill>
                <a:latin typeface="+mj-lt"/>
              </a:rPr>
              <a:t>des Tau in </a:t>
            </a:r>
            <a:r>
              <a:rPr lang="en-US" sz="1600" dirty="0" err="1" smtClean="0">
                <a:solidFill>
                  <a:srgbClr val="002060"/>
                </a:solidFill>
                <a:latin typeface="+mj-lt"/>
              </a:rPr>
              <a:t>andere</a:t>
            </a:r>
            <a:endParaRPr lang="en-US" sz="1600" dirty="0">
              <a:solidFill>
                <a:srgbClr val="002060"/>
              </a:solidFill>
              <a:latin typeface="+mj-lt"/>
            </a:endParaRPr>
          </a:p>
          <a:p>
            <a:r>
              <a:rPr lang="en-US" sz="1600" dirty="0" err="1" smtClean="0">
                <a:solidFill>
                  <a:srgbClr val="002060"/>
                </a:solidFill>
                <a:latin typeface="+mj-lt"/>
              </a:rPr>
              <a:t>Teilchen</a:t>
            </a:r>
            <a:r>
              <a:rPr lang="en-US" sz="1600" dirty="0">
                <a:solidFill>
                  <a:srgbClr val="002060"/>
                </a:solidFill>
                <a:latin typeface="+mj-lt"/>
              </a:rPr>
              <a:t> </a:t>
            </a:r>
            <a:r>
              <a:rPr lang="en-US" sz="1600" dirty="0" smtClean="0">
                <a:solidFill>
                  <a:srgbClr val="002060"/>
                </a:solidFill>
                <a:latin typeface="+mj-lt"/>
                <a:sym typeface="Wingdings" panose="05000000000000000000" pitchFamily="2" charset="2"/>
              </a:rPr>
              <a:t> </a:t>
            </a:r>
            <a:r>
              <a:rPr lang="en-US" sz="1600" dirty="0" err="1" smtClean="0">
                <a:solidFill>
                  <a:srgbClr val="002060"/>
                </a:solidFill>
                <a:latin typeface="+mj-lt"/>
              </a:rPr>
              <a:t>schlecht</a:t>
            </a:r>
            <a:endParaRPr lang="en-US" sz="1600" dirty="0">
              <a:solidFill>
                <a:srgbClr val="002060"/>
              </a:solidFill>
              <a:latin typeface="+mj-lt"/>
            </a:endParaRPr>
          </a:p>
          <a:p>
            <a:r>
              <a:rPr lang="en-US" sz="1600" dirty="0" err="1" smtClean="0">
                <a:solidFill>
                  <a:srgbClr val="002060"/>
                </a:solidFill>
                <a:latin typeface="+mj-lt"/>
              </a:rPr>
              <a:t>nachweisbar</a:t>
            </a:r>
            <a:endParaRPr lang="en-GB" sz="1600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31800" y="3203656"/>
            <a:ext cx="4245073" cy="7201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2060"/>
                </a:solidFill>
                <a:latin typeface="+mj-lt"/>
              </a:rPr>
              <a:t>Jets </a:t>
            </a:r>
            <a:r>
              <a:rPr lang="en-US" sz="1600" dirty="0" err="1" smtClean="0">
                <a:solidFill>
                  <a:srgbClr val="002060"/>
                </a:solidFill>
                <a:latin typeface="+mj-lt"/>
              </a:rPr>
              <a:t>aus</a:t>
            </a:r>
            <a:r>
              <a:rPr lang="en-US" sz="1600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rgbClr val="002060"/>
                </a:solidFill>
                <a:latin typeface="+mj-lt"/>
              </a:rPr>
              <a:t>vielen</a:t>
            </a:r>
            <a:r>
              <a:rPr lang="en-US" sz="1600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rgbClr val="002060"/>
                </a:solidFill>
                <a:latin typeface="+mj-lt"/>
              </a:rPr>
              <a:t>Spuren</a:t>
            </a:r>
            <a:r>
              <a:rPr lang="en-US" sz="1600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rgbClr val="002060"/>
                </a:solidFill>
                <a:latin typeface="+mj-lt"/>
              </a:rPr>
              <a:t>im</a:t>
            </a:r>
            <a:r>
              <a:rPr lang="en-US" sz="1600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rgbClr val="002060"/>
                </a:solidFill>
                <a:latin typeface="+mj-lt"/>
              </a:rPr>
              <a:t>Detektor</a:t>
            </a:r>
            <a:r>
              <a:rPr lang="en-GB" sz="1600" dirty="0" smtClean="0">
                <a:solidFill>
                  <a:srgbClr val="002060"/>
                </a:solidFill>
                <a:latin typeface="+mj-lt"/>
              </a:rPr>
              <a:t>,</a:t>
            </a:r>
          </a:p>
          <a:p>
            <a:r>
              <a:rPr lang="en-US" sz="1600" dirty="0" err="1" smtClean="0">
                <a:solidFill>
                  <a:srgbClr val="002060"/>
                </a:solidFill>
                <a:latin typeface="+mj-lt"/>
              </a:rPr>
              <a:t>zusammen</a:t>
            </a:r>
            <a:r>
              <a:rPr lang="en-US" sz="1600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rgbClr val="002060"/>
                </a:solidFill>
                <a:latin typeface="+mj-lt"/>
              </a:rPr>
              <a:t>mit</a:t>
            </a:r>
            <a:r>
              <a:rPr lang="en-US" sz="1600" dirty="0" smtClean="0">
                <a:solidFill>
                  <a:srgbClr val="002060"/>
                </a:solidFill>
                <a:latin typeface="+mj-lt"/>
              </a:rPr>
              <a:t> Jets </a:t>
            </a:r>
            <a:r>
              <a:rPr lang="en-US" sz="1600" dirty="0" err="1" smtClean="0">
                <a:solidFill>
                  <a:srgbClr val="002060"/>
                </a:solidFill>
                <a:latin typeface="+mj-lt"/>
              </a:rPr>
              <a:t>aus</a:t>
            </a:r>
            <a:r>
              <a:rPr lang="en-US" sz="1600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rgbClr val="002060"/>
                </a:solidFill>
                <a:latin typeface="+mj-lt"/>
              </a:rPr>
              <a:t>anderen</a:t>
            </a:r>
            <a:r>
              <a:rPr lang="en-US" sz="1600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rgbClr val="002060"/>
                </a:solidFill>
                <a:latin typeface="+mj-lt"/>
              </a:rPr>
              <a:t>Reaktionen</a:t>
            </a:r>
            <a:endParaRPr lang="en-US" sz="1600" dirty="0" smtClean="0">
              <a:solidFill>
                <a:srgbClr val="002060"/>
              </a:solidFill>
              <a:latin typeface="+mj-lt"/>
            </a:endParaRPr>
          </a:p>
          <a:p>
            <a:r>
              <a:rPr lang="en-US" sz="1600" dirty="0" smtClean="0">
                <a:solidFill>
                  <a:srgbClr val="002060"/>
                </a:solidFill>
                <a:latin typeface="+mj-lt"/>
                <a:sym typeface="Wingdings" panose="05000000000000000000" pitchFamily="2" charset="2"/>
              </a:rPr>
              <a:t> </a:t>
            </a:r>
            <a:r>
              <a:rPr lang="en-US" sz="1600" dirty="0" err="1" smtClean="0">
                <a:solidFill>
                  <a:srgbClr val="002060"/>
                </a:solidFill>
                <a:latin typeface="+mj-lt"/>
                <a:sym typeface="Wingdings" panose="05000000000000000000" pitchFamily="2" charset="2"/>
              </a:rPr>
              <a:t>schlechte</a:t>
            </a:r>
            <a:r>
              <a:rPr lang="en-US" sz="1600" dirty="0" smtClean="0">
                <a:solidFill>
                  <a:srgbClr val="002060"/>
                </a:solidFill>
                <a:latin typeface="+mj-lt"/>
                <a:sym typeface="Wingdings" panose="05000000000000000000" pitchFamily="2" charset="2"/>
              </a:rPr>
              <a:t> </a:t>
            </a:r>
            <a:r>
              <a:rPr lang="en-US" sz="1600" dirty="0" err="1" smtClean="0">
                <a:solidFill>
                  <a:srgbClr val="002060"/>
                </a:solidFill>
                <a:latin typeface="+mj-lt"/>
                <a:sym typeface="Wingdings" panose="05000000000000000000" pitchFamily="2" charset="2"/>
              </a:rPr>
              <a:t>Unterscheidbarkeit</a:t>
            </a:r>
            <a:endParaRPr lang="en-US" sz="1600" dirty="0">
              <a:solidFill>
                <a:srgbClr val="002060"/>
              </a:solidFill>
              <a:latin typeface="+mj-lt"/>
            </a:endParaRPr>
          </a:p>
        </p:txBody>
      </p:sp>
      <p:cxnSp>
        <p:nvCxnSpPr>
          <p:cNvPr id="33" name="Straight Arrow Connector 32"/>
          <p:cNvCxnSpPr/>
          <p:nvPr/>
        </p:nvCxnSpPr>
        <p:spPr bwMode="auto">
          <a:xfrm>
            <a:off x="2520032" y="2329479"/>
            <a:ext cx="0" cy="802286"/>
          </a:xfrm>
          <a:prstGeom prst="straightConnector1">
            <a:avLst/>
          </a:prstGeom>
          <a:solidFill>
            <a:srgbClr val="00B8FF"/>
          </a:solidFill>
          <a:ln w="47625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" name="TextBox 33"/>
          <p:cNvSpPr txBox="1"/>
          <p:nvPr/>
        </p:nvSpPr>
        <p:spPr>
          <a:xfrm>
            <a:off x="2910540" y="971525"/>
            <a:ext cx="689612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+mj-lt"/>
              </a:rPr>
              <a:t>~2/3</a:t>
            </a:r>
            <a:endParaRPr lang="en-GB" sz="20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120432" y="971525"/>
            <a:ext cx="689612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+mj-lt"/>
              </a:rPr>
              <a:t>~1/3</a:t>
            </a:r>
            <a:endParaRPr lang="en-GB" sz="20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083955" y="2987749"/>
            <a:ext cx="470000" cy="3016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2060"/>
                </a:solidFill>
                <a:latin typeface="+mj-lt"/>
              </a:rPr>
              <a:t>1/3</a:t>
            </a:r>
            <a:endParaRPr lang="en-GB" sz="16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344568" y="2987749"/>
            <a:ext cx="470000" cy="3016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2060"/>
                </a:solidFill>
                <a:latin typeface="+mj-lt"/>
              </a:rPr>
              <a:t>1/3</a:t>
            </a:r>
            <a:endParaRPr lang="en-GB" sz="16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674768" y="2987749"/>
            <a:ext cx="470000" cy="3016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2060"/>
                </a:solidFill>
                <a:latin typeface="+mj-lt"/>
              </a:rPr>
              <a:t>1/3</a:t>
            </a:r>
            <a:endParaRPr lang="en-GB" sz="1600" b="1" dirty="0">
              <a:solidFill>
                <a:srgbClr val="002060"/>
              </a:solidFill>
              <a:latin typeface="+mj-lt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8064648" y="3867675"/>
            <a:ext cx="1296144" cy="2720474"/>
            <a:chOff x="8136656" y="3795667"/>
            <a:chExt cx="1296144" cy="2720474"/>
          </a:xfrm>
        </p:grpSpPr>
        <p:cxnSp>
          <p:nvCxnSpPr>
            <p:cNvPr id="40" name="Straight Connector 39"/>
            <p:cNvCxnSpPr/>
            <p:nvPr/>
          </p:nvCxnSpPr>
          <p:spPr bwMode="auto">
            <a:xfrm>
              <a:off x="8136656" y="3795667"/>
              <a:ext cx="1296144" cy="2720474"/>
            </a:xfrm>
            <a:prstGeom prst="line">
              <a:avLst/>
            </a:prstGeom>
            <a:solidFill>
              <a:srgbClr val="00B8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" name="Straight Connector 40"/>
            <p:cNvCxnSpPr/>
            <p:nvPr/>
          </p:nvCxnSpPr>
          <p:spPr bwMode="auto">
            <a:xfrm flipH="1">
              <a:off x="8136656" y="3802926"/>
              <a:ext cx="1296144" cy="2713215"/>
            </a:xfrm>
            <a:prstGeom prst="line">
              <a:avLst/>
            </a:prstGeom>
            <a:solidFill>
              <a:srgbClr val="00B8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46" name="Group 45"/>
          <p:cNvGrpSpPr/>
          <p:nvPr/>
        </p:nvGrpSpPr>
        <p:grpSpPr>
          <a:xfrm>
            <a:off x="1223888" y="1763613"/>
            <a:ext cx="2664296" cy="2242446"/>
            <a:chOff x="8136656" y="3795667"/>
            <a:chExt cx="1296144" cy="2720474"/>
          </a:xfrm>
        </p:grpSpPr>
        <p:cxnSp>
          <p:nvCxnSpPr>
            <p:cNvPr id="47" name="Straight Connector 46"/>
            <p:cNvCxnSpPr/>
            <p:nvPr/>
          </p:nvCxnSpPr>
          <p:spPr bwMode="auto">
            <a:xfrm>
              <a:off x="8136656" y="3795667"/>
              <a:ext cx="1296144" cy="2720474"/>
            </a:xfrm>
            <a:prstGeom prst="line">
              <a:avLst/>
            </a:prstGeom>
            <a:solidFill>
              <a:srgbClr val="00B8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8" name="Straight Connector 47"/>
            <p:cNvCxnSpPr/>
            <p:nvPr/>
          </p:nvCxnSpPr>
          <p:spPr bwMode="auto">
            <a:xfrm flipH="1">
              <a:off x="8136656" y="3802926"/>
              <a:ext cx="1296144" cy="2713215"/>
            </a:xfrm>
            <a:prstGeom prst="line">
              <a:avLst/>
            </a:prstGeom>
            <a:solidFill>
              <a:srgbClr val="00B8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49" name="Right Arrow 48"/>
          <p:cNvSpPr/>
          <p:nvPr/>
        </p:nvSpPr>
        <p:spPr bwMode="auto">
          <a:xfrm rot="7139822">
            <a:off x="5489627" y="4942977"/>
            <a:ext cx="1081595" cy="511971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50" name="Oval 49"/>
          <p:cNvSpPr/>
          <p:nvPr/>
        </p:nvSpPr>
        <p:spPr bwMode="auto">
          <a:xfrm>
            <a:off x="5256336" y="3645960"/>
            <a:ext cx="2736304" cy="853957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51" name="object 7"/>
          <p:cNvSpPr txBox="1">
            <a:spLocks noChangeAspect="1"/>
          </p:cNvSpPr>
          <p:nvPr/>
        </p:nvSpPr>
        <p:spPr>
          <a:xfrm>
            <a:off x="4104208" y="5868069"/>
            <a:ext cx="3384376" cy="615553"/>
          </a:xfrm>
          <a:prstGeom prst="rect">
            <a:avLst/>
          </a:prstGeom>
          <a:solidFill>
            <a:srgbClr val="FFFF00"/>
          </a:solidFill>
          <a:ln w="28575">
            <a:solidFill>
              <a:srgbClr val="00206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02870" marR="6350" indent="-90805" algn="ctr">
              <a:lnSpc>
                <a:spcPct val="100000"/>
              </a:lnSpc>
            </a:pPr>
            <a:r>
              <a:rPr lang="en-US" sz="2000" b="1" dirty="0" err="1" smtClean="0">
                <a:solidFill>
                  <a:srgbClr val="FF0000"/>
                </a:solidFill>
                <a:latin typeface="+mj-lt"/>
                <a:cs typeface="Calibri"/>
              </a:rPr>
              <a:t>Elektron</a:t>
            </a:r>
            <a:r>
              <a:rPr lang="en-US" sz="2000" b="1" dirty="0" smtClean="0">
                <a:solidFill>
                  <a:srgbClr val="FF0000"/>
                </a:solidFill>
                <a:latin typeface="+mj-lt"/>
                <a:cs typeface="Calibri"/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  <a:latin typeface="+mj-lt"/>
                <a:cs typeface="Calibri"/>
              </a:rPr>
              <a:t>oder</a:t>
            </a:r>
            <a:r>
              <a:rPr lang="en-US" sz="2000" b="1" dirty="0" smtClean="0">
                <a:solidFill>
                  <a:srgbClr val="FF0000"/>
                </a:solidFill>
                <a:latin typeface="+mj-lt"/>
                <a:cs typeface="Calibri"/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  <a:latin typeface="+mj-lt"/>
                <a:cs typeface="Calibri"/>
              </a:rPr>
              <a:t>Myon</a:t>
            </a:r>
            <a:endParaRPr lang="en-US" sz="2000" b="1" dirty="0">
              <a:solidFill>
                <a:srgbClr val="FF0000"/>
              </a:solidFill>
              <a:latin typeface="+mj-lt"/>
              <a:cs typeface="Calibri"/>
            </a:endParaRPr>
          </a:p>
          <a:p>
            <a:pPr marL="102870" marR="6350" indent="-90805" algn="ctr">
              <a:lnSpc>
                <a:spcPct val="100000"/>
              </a:lnSpc>
            </a:pPr>
            <a:r>
              <a:rPr lang="en-US" sz="2000" b="1" dirty="0" smtClean="0">
                <a:solidFill>
                  <a:srgbClr val="FF0000"/>
                </a:solidFill>
                <a:latin typeface="+mj-lt"/>
                <a:cs typeface="Calibri"/>
              </a:rPr>
              <a:t>und Neutrino </a:t>
            </a:r>
            <a:r>
              <a:rPr lang="en-US" sz="2000" b="1" dirty="0" err="1" smtClean="0">
                <a:solidFill>
                  <a:srgbClr val="FF0000"/>
                </a:solidFill>
                <a:latin typeface="+mj-lt"/>
                <a:cs typeface="Calibri"/>
              </a:rPr>
              <a:t>im</a:t>
            </a:r>
            <a:r>
              <a:rPr lang="en-US" sz="2000" b="1" dirty="0" smtClean="0">
                <a:solidFill>
                  <a:srgbClr val="FF0000"/>
                </a:solidFill>
                <a:latin typeface="+mj-lt"/>
                <a:cs typeface="Calibri"/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  <a:latin typeface="+mj-lt"/>
                <a:cs typeface="Calibri"/>
              </a:rPr>
              <a:t>Detektor</a:t>
            </a:r>
            <a:r>
              <a:rPr lang="en-US" sz="2000" b="1" dirty="0" smtClean="0">
                <a:solidFill>
                  <a:srgbClr val="FF0000"/>
                </a:solidFill>
                <a:latin typeface="+mj-lt"/>
                <a:cs typeface="Calibri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46061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Übersicht W-Zerfälle für die Messung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3131766"/>
            <a:ext cx="9599612" cy="3999284"/>
          </a:xfrm>
        </p:spPr>
        <p:txBody>
          <a:bodyPr/>
          <a:lstStyle/>
          <a:p>
            <a:r>
              <a:rPr lang="de-DE" dirty="0" smtClean="0"/>
              <a:t>Genau </a:t>
            </a:r>
            <a:r>
              <a:rPr lang="de-DE" dirty="0">
                <a:solidFill>
                  <a:srgbClr val="FF0000"/>
                </a:solidFill>
              </a:rPr>
              <a:t>ein hochenergetisches</a:t>
            </a:r>
            <a:r>
              <a:rPr lang="de-DE" dirty="0"/>
              <a:t>, elektrisch geladenes </a:t>
            </a:r>
            <a:r>
              <a:rPr lang="de-DE" dirty="0" err="1" smtClean="0"/>
              <a:t>Lepton</a:t>
            </a:r>
            <a:endParaRPr lang="de-DE" dirty="0" smtClean="0"/>
          </a:p>
          <a:p>
            <a:pPr lvl="1"/>
            <a:r>
              <a:rPr lang="de-DE" dirty="0" smtClean="0"/>
              <a:t>Myon </a:t>
            </a:r>
            <a:r>
              <a:rPr lang="de-DE" dirty="0"/>
              <a:t>(bzw. </a:t>
            </a:r>
            <a:r>
              <a:rPr lang="de-DE" dirty="0" err="1"/>
              <a:t>Antimyon</a:t>
            </a:r>
            <a:r>
              <a:rPr lang="de-DE" dirty="0"/>
              <a:t>) oder Elektron (bzw. Positron</a:t>
            </a:r>
            <a:r>
              <a:rPr lang="de-DE" dirty="0" smtClean="0"/>
              <a:t>)</a:t>
            </a:r>
          </a:p>
          <a:p>
            <a:pPr lvl="1"/>
            <a:r>
              <a:rPr lang="en-US" dirty="0" err="1" smtClean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p</a:t>
            </a:r>
            <a:r>
              <a:rPr lang="en-US" baseline="-6000" dirty="0" err="1" smtClean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T</a:t>
            </a:r>
            <a:r>
              <a:rPr lang="en-US" baseline="-6000" dirty="0" smtClean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&gt; 20 </a:t>
            </a:r>
            <a:r>
              <a:rPr lang="en-US" dirty="0" err="1" smtClean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GeV</a:t>
            </a:r>
            <a:r>
              <a:rPr lang="en-US" dirty="0" smtClean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/c   </a:t>
            </a:r>
            <a:r>
              <a:rPr lang="en-US" sz="1400" dirty="0" smtClean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(</a:t>
            </a:r>
            <a:r>
              <a:rPr lang="en-US" sz="1400" dirty="0" err="1">
                <a:solidFill>
                  <a:srgbClr val="FF0000"/>
                </a:solidFill>
                <a:ea typeface="ＭＳ Ｐゴシック" charset="0"/>
                <a:cs typeface="Chalkboard" charset="0"/>
              </a:rPr>
              <a:t>p</a:t>
            </a:r>
            <a:r>
              <a:rPr lang="en-US" sz="1400" baseline="-6000" dirty="0" err="1">
                <a:solidFill>
                  <a:srgbClr val="FF0000"/>
                </a:solidFill>
                <a:ea typeface="ＭＳ Ｐゴシック" charset="0"/>
                <a:cs typeface="Chalkboard" charset="0"/>
              </a:rPr>
              <a:t>T</a:t>
            </a:r>
            <a:r>
              <a:rPr lang="en-US" sz="1400" baseline="-6000" dirty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 </a:t>
            </a:r>
            <a:r>
              <a:rPr lang="en-US" sz="1400" dirty="0" smtClean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= </a:t>
            </a:r>
            <a:r>
              <a:rPr lang="en-US" sz="1400" dirty="0" err="1" smtClean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Transversalimpuls</a:t>
            </a:r>
            <a:r>
              <a:rPr lang="en-US" sz="1400" dirty="0" smtClean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)</a:t>
            </a:r>
            <a:endParaRPr lang="de-DE" sz="1400" dirty="0" smtClean="0">
              <a:solidFill>
                <a:srgbClr val="FF0000"/>
              </a:solidFill>
            </a:endParaRPr>
          </a:p>
          <a:p>
            <a:r>
              <a:rPr lang="de-DE" dirty="0" smtClean="0"/>
              <a:t>Elektrisch </a:t>
            </a:r>
            <a:r>
              <a:rPr lang="de-DE" dirty="0"/>
              <a:t>geladenes </a:t>
            </a:r>
            <a:r>
              <a:rPr lang="de-DE" dirty="0" err="1"/>
              <a:t>Lepton</a:t>
            </a:r>
            <a:r>
              <a:rPr lang="de-DE" dirty="0"/>
              <a:t> </a:t>
            </a:r>
            <a:r>
              <a:rPr lang="de-DE" dirty="0" smtClean="0">
                <a:solidFill>
                  <a:srgbClr val="FF0000"/>
                </a:solidFill>
              </a:rPr>
              <a:t>isoliert</a:t>
            </a:r>
            <a:r>
              <a:rPr lang="de-DE" dirty="0" smtClean="0"/>
              <a:t> </a:t>
            </a:r>
            <a:r>
              <a:rPr lang="de-DE" dirty="0"/>
              <a:t>von </a:t>
            </a:r>
            <a:r>
              <a:rPr lang="de-DE" dirty="0" smtClean="0"/>
              <a:t>Jets</a:t>
            </a:r>
          </a:p>
          <a:p>
            <a:pPr lvl="2"/>
            <a:r>
              <a:rPr lang="de-DE" dirty="0" smtClean="0"/>
              <a:t>sonst stammt das </a:t>
            </a:r>
            <a:r>
              <a:rPr lang="de-DE" dirty="0" err="1" smtClean="0"/>
              <a:t>Lepton</a:t>
            </a:r>
            <a:r>
              <a:rPr lang="de-DE" dirty="0" smtClean="0"/>
              <a:t> evtl. aus dem Zerfall eines Teilchens im Jet</a:t>
            </a:r>
            <a:endParaRPr lang="de-DE" dirty="0"/>
          </a:p>
          <a:p>
            <a:r>
              <a:rPr lang="de-DE" dirty="0" smtClean="0"/>
              <a:t>Neutrinos sind nicht direkt sichtbar im Detektor</a:t>
            </a:r>
          </a:p>
          <a:p>
            <a:pPr lvl="1"/>
            <a:r>
              <a:rPr lang="de-DE" dirty="0" smtClean="0"/>
              <a:t>ABER: verraten sich durch </a:t>
            </a:r>
            <a:r>
              <a:rPr lang="de-DE" dirty="0" smtClean="0">
                <a:solidFill>
                  <a:srgbClr val="FF0000"/>
                </a:solidFill>
              </a:rPr>
              <a:t>fehlende Energie</a:t>
            </a:r>
          </a:p>
          <a:p>
            <a:pPr lvl="1"/>
            <a:r>
              <a:rPr lang="en-US" dirty="0" err="1" smtClean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E</a:t>
            </a:r>
            <a:r>
              <a:rPr lang="en-US" baseline="-6000" dirty="0" err="1" smtClean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T,miss</a:t>
            </a:r>
            <a:r>
              <a:rPr lang="en-US" baseline="-6000" dirty="0" smtClean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&gt; 20 </a:t>
            </a:r>
            <a:r>
              <a:rPr lang="en-US" dirty="0" err="1" smtClean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GeV</a:t>
            </a:r>
            <a:r>
              <a:rPr lang="en-US" dirty="0" smtClean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   </a:t>
            </a:r>
            <a:r>
              <a:rPr lang="en-US" sz="1400" dirty="0" smtClean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(</a:t>
            </a:r>
            <a:r>
              <a:rPr lang="en-US" sz="1400" dirty="0" err="1">
                <a:solidFill>
                  <a:srgbClr val="FF0000"/>
                </a:solidFill>
                <a:ea typeface="ＭＳ Ｐゴシック" charset="0"/>
                <a:cs typeface="Chalkboard" charset="0"/>
              </a:rPr>
              <a:t>E</a:t>
            </a:r>
            <a:r>
              <a:rPr lang="en-US" sz="1400" baseline="-6000" dirty="0" err="1">
                <a:solidFill>
                  <a:srgbClr val="FF0000"/>
                </a:solidFill>
                <a:ea typeface="ＭＳ Ｐゴシック" charset="0"/>
                <a:cs typeface="Chalkboard" charset="0"/>
              </a:rPr>
              <a:t>T,miss</a:t>
            </a:r>
            <a:r>
              <a:rPr lang="en-US" sz="1400" baseline="-6000" dirty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 </a:t>
            </a:r>
            <a:r>
              <a:rPr lang="en-US" sz="1400" dirty="0" smtClean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= </a:t>
            </a:r>
            <a:r>
              <a:rPr lang="en-US" sz="1400" dirty="0" err="1" smtClean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fehlende</a:t>
            </a:r>
            <a:r>
              <a:rPr lang="en-US" sz="1400" dirty="0" smtClean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 </a:t>
            </a:r>
            <a:r>
              <a:rPr lang="en-US" sz="1400" dirty="0" err="1" smtClean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transversale</a:t>
            </a:r>
            <a:r>
              <a:rPr lang="en-US" sz="1400" dirty="0" smtClean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 </a:t>
            </a:r>
            <a:r>
              <a:rPr lang="en-US" sz="1400" dirty="0" err="1" smtClean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Energie</a:t>
            </a:r>
            <a:r>
              <a:rPr lang="en-US" sz="1400" dirty="0" smtClean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)</a:t>
            </a:r>
            <a:endParaRPr lang="de-DE" sz="1400" dirty="0" smtClean="0">
              <a:solidFill>
                <a:srgbClr val="FF0000"/>
              </a:solidFill>
            </a:endParaRPr>
          </a:p>
          <a:p>
            <a:pPr lvl="2"/>
            <a:r>
              <a:rPr lang="de-DE" dirty="0" smtClean="0"/>
              <a:t>Energie wird durch das Neutrino fortgetragen, die in der Energiebilanz fehlt</a:t>
            </a:r>
          </a:p>
          <a:p>
            <a:endParaRPr lang="de-DE" dirty="0"/>
          </a:p>
          <a:p>
            <a:endParaRPr lang="en-GB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287784" y="1094339"/>
            <a:ext cx="9505055" cy="1677386"/>
            <a:chOff x="143769" y="4787919"/>
            <a:chExt cx="12241359" cy="216027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object 2"/>
            <p:cNvSpPr>
              <a:spLocks noChangeAspect="1"/>
            </p:cNvSpPr>
            <p:nvPr/>
          </p:nvSpPr>
          <p:spPr>
            <a:xfrm>
              <a:off x="3234568" y="4787919"/>
              <a:ext cx="2872613" cy="216027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/>
            </a:p>
          </p:txBody>
        </p:sp>
        <p:sp>
          <p:nvSpPr>
            <p:cNvPr id="5" name="object 4"/>
            <p:cNvSpPr>
              <a:spLocks noChangeAspect="1"/>
            </p:cNvSpPr>
            <p:nvPr/>
          </p:nvSpPr>
          <p:spPr>
            <a:xfrm>
              <a:off x="143769" y="4803349"/>
              <a:ext cx="2852168" cy="214484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/>
            </a:p>
          </p:txBody>
        </p:sp>
        <p:sp>
          <p:nvSpPr>
            <p:cNvPr id="6" name="object 3"/>
            <p:cNvSpPr>
              <a:spLocks noChangeAspect="1"/>
            </p:cNvSpPr>
            <p:nvPr/>
          </p:nvSpPr>
          <p:spPr>
            <a:xfrm>
              <a:off x="6406912" y="4787919"/>
              <a:ext cx="2862904" cy="2152967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/>
            </a:p>
          </p:txBody>
        </p:sp>
        <p:sp>
          <p:nvSpPr>
            <p:cNvPr id="7" name="object 5"/>
            <p:cNvSpPr>
              <a:spLocks noChangeAspect="1"/>
            </p:cNvSpPr>
            <p:nvPr/>
          </p:nvSpPr>
          <p:spPr>
            <a:xfrm>
              <a:off x="9512502" y="4787919"/>
              <a:ext cx="2872626" cy="216027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586163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 der </a:t>
            </a:r>
            <a:r>
              <a:rPr lang="en-US" dirty="0" err="1" smtClean="0"/>
              <a:t>Auswahlkriterien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GB" dirty="0" err="1">
                <a:solidFill>
                  <a:srgbClr val="FF0000"/>
                </a:solidFill>
              </a:rPr>
              <a:t>p</a:t>
            </a:r>
            <a:r>
              <a:rPr lang="en-GB" baseline="-25000" dirty="0" err="1">
                <a:solidFill>
                  <a:srgbClr val="FF0000"/>
                </a:solidFill>
              </a:rPr>
              <a:t>T</a:t>
            </a:r>
            <a:r>
              <a:rPr lang="en-GB" dirty="0">
                <a:solidFill>
                  <a:srgbClr val="FF0000"/>
                </a:solidFill>
              </a:rPr>
              <a:t> &gt; 20 </a:t>
            </a:r>
            <a:r>
              <a:rPr lang="en-GB" dirty="0" err="1">
                <a:solidFill>
                  <a:srgbClr val="FF0000"/>
                </a:solidFill>
              </a:rPr>
              <a:t>GeV</a:t>
            </a:r>
            <a:r>
              <a:rPr lang="en-GB" dirty="0">
                <a:solidFill>
                  <a:srgbClr val="FF0000"/>
                </a:solidFill>
              </a:rPr>
              <a:t>/c</a:t>
            </a:r>
            <a:r>
              <a:rPr lang="en-GB" dirty="0"/>
              <a:t>   (</a:t>
            </a:r>
            <a:r>
              <a:rPr lang="en-GB" dirty="0" err="1"/>
              <a:t>p</a:t>
            </a:r>
            <a:r>
              <a:rPr lang="en-GB" baseline="-25000" dirty="0" err="1"/>
              <a:t>T</a:t>
            </a:r>
            <a:r>
              <a:rPr lang="en-GB" dirty="0"/>
              <a:t> = </a:t>
            </a:r>
            <a:r>
              <a:rPr lang="en-GB" dirty="0" err="1"/>
              <a:t>Transversalimpuls</a:t>
            </a:r>
            <a:r>
              <a:rPr lang="en-GB" dirty="0"/>
              <a:t>)</a:t>
            </a:r>
          </a:p>
          <a:p>
            <a:pPr lvl="1"/>
            <a:r>
              <a:rPr lang="en-GB" dirty="0" err="1">
                <a:solidFill>
                  <a:srgbClr val="FF0000"/>
                </a:solidFill>
              </a:rPr>
              <a:t>E</a:t>
            </a:r>
            <a:r>
              <a:rPr lang="en-GB" baseline="-25000" dirty="0" err="1">
                <a:solidFill>
                  <a:srgbClr val="FF0000"/>
                </a:solidFill>
              </a:rPr>
              <a:t>T,miss</a:t>
            </a:r>
            <a:r>
              <a:rPr lang="en-GB" dirty="0">
                <a:solidFill>
                  <a:srgbClr val="FF0000"/>
                </a:solidFill>
              </a:rPr>
              <a:t> &gt; 20 </a:t>
            </a:r>
            <a:r>
              <a:rPr lang="en-GB" dirty="0" err="1">
                <a:solidFill>
                  <a:srgbClr val="FF0000"/>
                </a:solidFill>
              </a:rPr>
              <a:t>GeV</a:t>
            </a:r>
            <a:r>
              <a:rPr lang="en-GB" dirty="0"/>
              <a:t>   (</a:t>
            </a:r>
            <a:r>
              <a:rPr lang="en-GB" dirty="0" err="1"/>
              <a:t>E</a:t>
            </a:r>
            <a:r>
              <a:rPr lang="en-GB" baseline="-25000" dirty="0" err="1"/>
              <a:t>T,miss</a:t>
            </a:r>
            <a:r>
              <a:rPr lang="en-GB" dirty="0"/>
              <a:t> = </a:t>
            </a:r>
            <a:r>
              <a:rPr lang="en-GB" dirty="0" err="1"/>
              <a:t>fehlende</a:t>
            </a:r>
            <a:r>
              <a:rPr lang="en-GB" dirty="0"/>
              <a:t> </a:t>
            </a:r>
            <a:r>
              <a:rPr lang="en-GB" dirty="0" err="1"/>
              <a:t>transversale</a:t>
            </a:r>
            <a:r>
              <a:rPr lang="en-GB" dirty="0"/>
              <a:t> </a:t>
            </a:r>
            <a:r>
              <a:rPr lang="en-GB" dirty="0" err="1"/>
              <a:t>Energie</a:t>
            </a:r>
            <a:r>
              <a:rPr lang="en-GB" dirty="0" smtClean="0"/>
              <a:t>)</a:t>
            </a:r>
          </a:p>
          <a:p>
            <a:r>
              <a:rPr lang="en-US" dirty="0" err="1" smtClean="0"/>
              <a:t>Unterdr</a:t>
            </a:r>
            <a:r>
              <a:rPr lang="de-DE" dirty="0" err="1" smtClean="0"/>
              <a:t>ückung</a:t>
            </a:r>
            <a:r>
              <a:rPr lang="de-DE" dirty="0" smtClean="0"/>
              <a:t> möglichst vieler </a:t>
            </a:r>
            <a:r>
              <a:rPr lang="de-DE" dirty="0" err="1" smtClean="0"/>
              <a:t>konkurierender</a:t>
            </a:r>
            <a:r>
              <a:rPr lang="de-DE" dirty="0" smtClean="0"/>
              <a:t> Prozesse ohne W-Zerfall bei gleichzeitig möglichst hoher Selektionseffizienz für </a:t>
            </a:r>
            <a:r>
              <a:rPr lang="de-DE" dirty="0" err="1" smtClean="0"/>
              <a:t>Leptonen</a:t>
            </a:r>
            <a:r>
              <a:rPr lang="de-DE" dirty="0" smtClean="0"/>
              <a:t> aus W-Zerfällen</a:t>
            </a:r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0" t="4446" r="890" b="1003"/>
          <a:stretch>
            <a:fillRect/>
          </a:stretch>
        </p:blipFill>
        <p:spPr bwMode="auto">
          <a:xfrm>
            <a:off x="5544368" y="3419797"/>
            <a:ext cx="3917396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Group 11"/>
          <p:cNvGrpSpPr/>
          <p:nvPr/>
        </p:nvGrpSpPr>
        <p:grpSpPr>
          <a:xfrm>
            <a:off x="575816" y="3851845"/>
            <a:ext cx="4406900" cy="3155780"/>
            <a:chOff x="575816" y="3851845"/>
            <a:chExt cx="4406900" cy="3155780"/>
          </a:xfrm>
        </p:grpSpPr>
        <p:pic>
          <p:nvPicPr>
            <p:cNvPr id="5" name="Picture 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5816" y="3923853"/>
              <a:ext cx="4406900" cy="2935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8"/>
            <p:cNvSpPr/>
            <p:nvPr/>
          </p:nvSpPr>
          <p:spPr bwMode="auto">
            <a:xfrm>
              <a:off x="1274400" y="4032000"/>
              <a:ext cx="558000" cy="2365200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2824926" y="4345938"/>
              <a:ext cx="1011779" cy="154201"/>
            </a:xfrm>
            <a:prstGeom prst="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274400" y="6732165"/>
              <a:ext cx="1306191" cy="2754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err="1">
                  <a:solidFill>
                    <a:srgbClr val="FF0000"/>
                  </a:solidFill>
                  <a:latin typeface="+mn-lt"/>
                </a:rPr>
                <a:t>p</a:t>
              </a:r>
              <a:r>
                <a:rPr lang="en-GB" sz="1400" baseline="-25000" dirty="0" err="1">
                  <a:solidFill>
                    <a:srgbClr val="FF0000"/>
                  </a:solidFill>
                  <a:latin typeface="+mn-lt"/>
                </a:rPr>
                <a:t>T</a:t>
              </a:r>
              <a:r>
                <a:rPr lang="en-GB" sz="1400" dirty="0">
                  <a:solidFill>
                    <a:srgbClr val="FF0000"/>
                  </a:solidFill>
                  <a:latin typeface="+mn-lt"/>
                </a:rPr>
                <a:t> &gt; 20 </a:t>
              </a:r>
              <a:r>
                <a:rPr lang="en-GB" sz="1400" dirty="0" err="1">
                  <a:solidFill>
                    <a:srgbClr val="FF0000"/>
                  </a:solidFill>
                  <a:latin typeface="+mn-lt"/>
                </a:rPr>
                <a:t>GeV</a:t>
              </a:r>
              <a:r>
                <a:rPr lang="en-GB" sz="1400" dirty="0">
                  <a:solidFill>
                    <a:srgbClr val="FF0000"/>
                  </a:solidFill>
                  <a:latin typeface="+mn-lt"/>
                </a:rPr>
                <a:t>/c</a:t>
              </a:r>
            </a:p>
          </p:txBody>
        </p:sp>
        <p:cxnSp>
          <p:nvCxnSpPr>
            <p:cNvPr id="8" name="Straight Connector 7"/>
            <p:cNvCxnSpPr/>
            <p:nvPr/>
          </p:nvCxnSpPr>
          <p:spPr bwMode="auto">
            <a:xfrm>
              <a:off x="1850400" y="3851845"/>
              <a:ext cx="0" cy="2808312"/>
            </a:xfrm>
            <a:prstGeom prst="line">
              <a:avLst/>
            </a:prstGeom>
            <a:solidFill>
              <a:srgbClr val="00B8FF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3" name="Rectangle 12"/>
          <p:cNvSpPr/>
          <p:nvPr/>
        </p:nvSpPr>
        <p:spPr bwMode="auto">
          <a:xfrm>
            <a:off x="7560593" y="3828683"/>
            <a:ext cx="864096" cy="19034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38377" y="6948189"/>
            <a:ext cx="1455398" cy="275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>
                <a:solidFill>
                  <a:srgbClr val="FF0000"/>
                </a:solidFill>
                <a:latin typeface="+mn-lt"/>
              </a:rPr>
              <a:t>E</a:t>
            </a:r>
            <a:r>
              <a:rPr lang="en-GB" sz="1400" baseline="-25000" dirty="0" err="1" smtClean="0">
                <a:solidFill>
                  <a:srgbClr val="FF0000"/>
                </a:solidFill>
                <a:latin typeface="+mn-lt"/>
              </a:rPr>
              <a:t>T,miss</a:t>
            </a:r>
            <a:r>
              <a:rPr lang="en-GB" sz="14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en-GB" sz="1400" dirty="0">
                <a:solidFill>
                  <a:srgbClr val="FF0000"/>
                </a:solidFill>
                <a:latin typeface="+mn-lt"/>
              </a:rPr>
              <a:t>&gt; 20 </a:t>
            </a:r>
            <a:r>
              <a:rPr lang="en-GB" sz="1400" dirty="0" err="1" smtClean="0">
                <a:solidFill>
                  <a:srgbClr val="FF0000"/>
                </a:solidFill>
                <a:latin typeface="+mn-lt"/>
              </a:rPr>
              <a:t>GeV</a:t>
            </a:r>
            <a:endParaRPr lang="en-GB" sz="1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6120432" y="3571200"/>
            <a:ext cx="521568" cy="3009600"/>
          </a:xfrm>
          <a:prstGeom prst="rect">
            <a:avLst/>
          </a:prstGeom>
          <a:solidFill>
            <a:schemeClr val="bg1">
              <a:alpha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6642000" y="3419797"/>
            <a:ext cx="0" cy="3450098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145167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Teilchen</a:t>
            </a:r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Detektor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Teilchen</a:t>
            </a:r>
            <a:r>
              <a:rPr lang="en-US" dirty="0" smtClean="0"/>
              <a:t> </a:t>
            </a:r>
            <a:r>
              <a:rPr lang="en-US" dirty="0" err="1" smtClean="0"/>
              <a:t>hinterlassen</a:t>
            </a:r>
            <a:r>
              <a:rPr lang="en-US" dirty="0" smtClean="0"/>
              <a:t> </a:t>
            </a:r>
            <a:r>
              <a:rPr lang="en-US" dirty="0" err="1" smtClean="0"/>
              <a:t>eine</a:t>
            </a:r>
            <a:r>
              <a:rPr lang="en-US" dirty="0" smtClean="0"/>
              <a:t> </a:t>
            </a:r>
            <a:r>
              <a:rPr lang="en-US" dirty="0" err="1" smtClean="0"/>
              <a:t>typische</a:t>
            </a:r>
            <a:r>
              <a:rPr lang="en-US" dirty="0" smtClean="0"/>
              <a:t> </a:t>
            </a:r>
            <a:r>
              <a:rPr lang="en-US" dirty="0" err="1" smtClean="0"/>
              <a:t>Signatur</a:t>
            </a:r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Detektor</a:t>
            </a:r>
            <a:endParaRPr lang="en-GB" dirty="0"/>
          </a:p>
        </p:txBody>
      </p:sp>
      <p:sp>
        <p:nvSpPr>
          <p:cNvPr id="4" name="object 4"/>
          <p:cNvSpPr>
            <a:spLocks noChangeAspect="1"/>
          </p:cNvSpPr>
          <p:nvPr/>
        </p:nvSpPr>
        <p:spPr>
          <a:xfrm>
            <a:off x="431800" y="1849746"/>
            <a:ext cx="9072000" cy="517045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4853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6038"/>
            <a:ext cx="9144000" cy="914400"/>
          </a:xfrm>
          <a:ln/>
        </p:spPr>
        <p:txBody>
          <a:bodyPr tIns="35280"/>
          <a:lstStyle/>
          <a:p>
            <a:pPr>
              <a:tabLst>
                <a:tab pos="212725" algn="l"/>
                <a:tab pos="447675" algn="l"/>
                <a:tab pos="8985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/>
              <a:t>ATLAS </a:t>
            </a:r>
            <a:r>
              <a:rPr lang="en-US" sz="2800"/>
              <a:t>(</a:t>
            </a:r>
            <a:r>
              <a:rPr lang="en-US" sz="2800">
                <a:solidFill>
                  <a:srgbClr val="008000"/>
                </a:solidFill>
              </a:rPr>
              <a:t>A</a:t>
            </a:r>
            <a:r>
              <a:rPr lang="en-US" sz="2800"/>
              <a:t> </a:t>
            </a:r>
            <a:r>
              <a:rPr lang="en-US" sz="2800">
                <a:solidFill>
                  <a:srgbClr val="008000"/>
                </a:solidFill>
              </a:rPr>
              <a:t>T</a:t>
            </a:r>
            <a:r>
              <a:rPr lang="en-US" sz="2800"/>
              <a:t>oroidal </a:t>
            </a:r>
            <a:r>
              <a:rPr lang="en-US" sz="2800">
                <a:solidFill>
                  <a:srgbClr val="008000"/>
                </a:solidFill>
              </a:rPr>
              <a:t>L</a:t>
            </a:r>
            <a:r>
              <a:rPr lang="en-US" sz="2800"/>
              <a:t>HC </a:t>
            </a:r>
            <a:r>
              <a:rPr lang="en-US" sz="2800">
                <a:solidFill>
                  <a:srgbClr val="008000"/>
                </a:solidFill>
              </a:rPr>
              <a:t>A</a:t>
            </a:r>
            <a:r>
              <a:rPr lang="en-US" sz="2800"/>
              <a:t>pparatu</a:t>
            </a:r>
            <a:r>
              <a:rPr lang="en-US" sz="2800">
                <a:solidFill>
                  <a:srgbClr val="008000"/>
                </a:solidFill>
              </a:rPr>
              <a:t>S</a:t>
            </a:r>
            <a:r>
              <a:rPr lang="en-US" sz="2800"/>
              <a:t>)</a:t>
            </a:r>
          </a:p>
        </p:txBody>
      </p:sp>
      <p:grpSp>
        <p:nvGrpSpPr>
          <p:cNvPr id="39938" name="Group 2"/>
          <p:cNvGrpSpPr>
            <a:grpSpLocks/>
          </p:cNvGrpSpPr>
          <p:nvPr/>
        </p:nvGrpSpPr>
        <p:grpSpPr bwMode="auto">
          <a:xfrm>
            <a:off x="793750" y="1222375"/>
            <a:ext cx="8286750" cy="5816600"/>
            <a:chOff x="500" y="770"/>
            <a:chExt cx="5220" cy="3664"/>
          </a:xfrm>
        </p:grpSpPr>
        <p:pic>
          <p:nvPicPr>
            <p:cNvPr id="3993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" y="770"/>
              <a:ext cx="4405" cy="3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39940" name="Line 4"/>
            <p:cNvSpPr>
              <a:spLocks noChangeShapeType="1"/>
            </p:cNvSpPr>
            <p:nvPr/>
          </p:nvSpPr>
          <p:spPr bwMode="auto">
            <a:xfrm flipH="1">
              <a:off x="5102" y="1855"/>
              <a:ext cx="9" cy="1980"/>
            </a:xfrm>
            <a:prstGeom prst="line">
              <a:avLst/>
            </a:prstGeom>
            <a:noFill/>
            <a:ln w="57240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9941" name="AutoShape 5"/>
            <p:cNvSpPr>
              <a:spLocks noChangeArrowheads="1"/>
            </p:cNvSpPr>
            <p:nvPr/>
          </p:nvSpPr>
          <p:spPr bwMode="auto">
            <a:xfrm>
              <a:off x="542" y="786"/>
              <a:ext cx="315" cy="62"/>
            </a:xfrm>
            <a:prstGeom prst="roundRect">
              <a:avLst>
                <a:gd name="adj" fmla="val 1611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9942" name="Line 6"/>
            <p:cNvSpPr>
              <a:spLocks noChangeShapeType="1"/>
            </p:cNvSpPr>
            <p:nvPr/>
          </p:nvSpPr>
          <p:spPr bwMode="auto">
            <a:xfrm>
              <a:off x="944" y="4132"/>
              <a:ext cx="3668" cy="0"/>
            </a:xfrm>
            <a:prstGeom prst="line">
              <a:avLst/>
            </a:prstGeom>
            <a:noFill/>
            <a:ln w="57240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9943" name="Text Box 7"/>
            <p:cNvSpPr txBox="1">
              <a:spLocks noChangeArrowheads="1"/>
            </p:cNvSpPr>
            <p:nvPr/>
          </p:nvSpPr>
          <p:spPr bwMode="auto">
            <a:xfrm>
              <a:off x="5106" y="2661"/>
              <a:ext cx="614" cy="2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102000"/>
                </a:lnSpc>
              </a:pPr>
              <a:r>
                <a:rPr lang="en-US" b="1">
                  <a:solidFill>
                    <a:srgbClr val="FF0000"/>
                  </a:solidFill>
                  <a:latin typeface="Luxi Sans" charset="0"/>
                </a:rPr>
                <a:t>25 m</a:t>
              </a:r>
            </a:p>
          </p:txBody>
        </p:sp>
        <p:sp>
          <p:nvSpPr>
            <p:cNvPr id="39944" name="Text Box 8"/>
            <p:cNvSpPr txBox="1">
              <a:spLocks noChangeArrowheads="1"/>
            </p:cNvSpPr>
            <p:nvPr/>
          </p:nvSpPr>
          <p:spPr bwMode="auto">
            <a:xfrm>
              <a:off x="2505" y="4142"/>
              <a:ext cx="649" cy="2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102000"/>
                </a:lnSpc>
              </a:pPr>
              <a:r>
                <a:rPr lang="en-US" b="1">
                  <a:solidFill>
                    <a:srgbClr val="FF0000"/>
                  </a:solidFill>
                  <a:latin typeface="Luxi Sans" charset="0"/>
                </a:rPr>
                <a:t>46 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9985292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216868"/>
            <a:ext cx="9144000" cy="572464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 pitchFamily="2"/>
              <a:buNone/>
            </a:defPPr>
            <a:lvl1pPr lvl="0">
              <a:buClr>
                <a:srgbClr val="000000"/>
              </a:buClr>
              <a:buSzPct val="45000"/>
              <a:buFont typeface="StarSymbol" pitchFamily="2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lvl="0" indent="0">
              <a:buNone/>
            </a:pPr>
            <a:r>
              <a:rPr lang="en-US" dirty="0"/>
              <a:t>ATLAS Inner </a:t>
            </a:r>
            <a:r>
              <a:rPr lang="en-US" dirty="0" smtClean="0"/>
              <a:t>Tracker (</a:t>
            </a:r>
            <a:r>
              <a:rPr lang="en-US" dirty="0" err="1" smtClean="0"/>
              <a:t>Spurdetektor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7" name="Text Placeholder 6"/>
          <p:cNvSpPr txBox="1">
            <a:spLocks noGrp="1"/>
          </p:cNvSpPr>
          <p:nvPr>
            <p:ph type="body" idx="4294967295"/>
          </p:nvPr>
        </p:nvSpPr>
        <p:spPr>
          <a:xfrm>
            <a:off x="187920" y="4405049"/>
            <a:ext cx="9690839" cy="2727629"/>
          </a:xfrm>
          <a:ln w="12700"/>
        </p:spPr>
        <p:txBody>
          <a:bodyPr/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3"/>
              </a:buBlip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4"/>
              </a:buBlip>
              <a:tabLst>
                <a:tab pos="110880" algn="l"/>
                <a:tab pos="560160" algn="l"/>
                <a:tab pos="1009439" algn="l"/>
                <a:tab pos="1458719" algn="l"/>
                <a:tab pos="1908000" algn="l"/>
                <a:tab pos="2357280" algn="l"/>
                <a:tab pos="2806560" algn="l"/>
                <a:tab pos="3255839" algn="l"/>
                <a:tab pos="3705120" algn="l"/>
                <a:tab pos="4154399" algn="l"/>
                <a:tab pos="4603679" algn="l"/>
                <a:tab pos="5052960" algn="l"/>
                <a:tab pos="5502240" algn="l"/>
                <a:tab pos="5951520" algn="l"/>
                <a:tab pos="6400799" algn="l"/>
                <a:tab pos="6849720" algn="l"/>
                <a:tab pos="7298999" algn="l"/>
                <a:tab pos="7748280" algn="l"/>
                <a:tab pos="8197560" algn="l"/>
                <a:tab pos="864684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5"/>
              </a:buBlip>
              <a:tabLst>
                <a:tab pos="271440" algn="l"/>
                <a:tab pos="720719" algn="l"/>
                <a:tab pos="1169640" algn="l"/>
                <a:tab pos="1618920" algn="l"/>
                <a:tab pos="2068200" algn="l"/>
                <a:tab pos="2517480" algn="l"/>
                <a:tab pos="2966759" algn="l"/>
                <a:tab pos="3416040" algn="l"/>
                <a:tab pos="3865319" algn="l"/>
                <a:tab pos="4314600" algn="l"/>
                <a:tab pos="4763880" algn="l"/>
                <a:tab pos="5213160" algn="l"/>
                <a:tab pos="5662440" algn="l"/>
                <a:tab pos="6111720" algn="l"/>
                <a:tab pos="6560999" algn="l"/>
                <a:tab pos="7010280" algn="l"/>
                <a:tab pos="7459560" algn="l"/>
                <a:tab pos="7908839" algn="l"/>
                <a:tab pos="8358120" algn="l"/>
                <a:tab pos="880739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6"/>
              </a:buBlip>
              <a:tabLst>
                <a:tab pos="-434519" algn="l"/>
                <a:tab pos="-50040" algn="l"/>
                <a:tab pos="882359" algn="l"/>
                <a:tab pos="1331640" algn="l"/>
                <a:tab pos="1780920" algn="l"/>
                <a:tab pos="2230200" algn="l"/>
                <a:tab pos="2679480" algn="l"/>
                <a:tab pos="3128759" algn="l"/>
                <a:tab pos="3578040" algn="l"/>
                <a:tab pos="4027320" algn="l"/>
                <a:tab pos="4476600" algn="l"/>
                <a:tab pos="4925880" algn="l"/>
                <a:tab pos="5375160" algn="l"/>
                <a:tab pos="5824440" algn="l"/>
                <a:tab pos="6273720" algn="l"/>
                <a:tab pos="6723000" algn="l"/>
                <a:tab pos="7172279" algn="l"/>
                <a:tab pos="7621560" algn="l"/>
                <a:tab pos="8070840" algn="l"/>
                <a:tab pos="8519760" algn="l"/>
                <a:tab pos="896904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578879" algn="l"/>
                <a:tab pos="1028159" algn="l"/>
                <a:tab pos="1477438" algn="l"/>
                <a:tab pos="1926718" algn="l"/>
                <a:tab pos="2375999" algn="l"/>
                <a:tab pos="2825279" algn="l"/>
                <a:tab pos="3274199" algn="l"/>
                <a:tab pos="3723478" algn="l"/>
                <a:tab pos="4172759" algn="l"/>
                <a:tab pos="4622039" algn="l"/>
                <a:tab pos="5071319" algn="l"/>
                <a:tab pos="5520598" algn="l"/>
                <a:tab pos="5969879" algn="l"/>
                <a:tab pos="6419159" algn="l"/>
                <a:tab pos="6868439" algn="l"/>
                <a:tab pos="7317719" algn="l"/>
                <a:tab pos="7766998" algn="l"/>
                <a:tab pos="8216279" algn="l"/>
                <a:tab pos="8665559" algn="l"/>
                <a:tab pos="9114839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lvl="0"/>
            <a:r>
              <a:rPr lang="en-US" dirty="0" smtClean="0">
                <a:latin typeface="" pitchFamily="16"/>
              </a:rPr>
              <a:t>3 </a:t>
            </a:r>
            <a:r>
              <a:rPr lang="en-US" dirty="0" err="1" smtClean="0">
                <a:latin typeface="" pitchFamily="16"/>
              </a:rPr>
              <a:t>verschiedene</a:t>
            </a:r>
            <a:r>
              <a:rPr lang="en-US" dirty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Technologien</a:t>
            </a:r>
            <a:endParaRPr lang="en-US" dirty="0">
              <a:latin typeface="" pitchFamily="16"/>
            </a:endParaRPr>
          </a:p>
          <a:p>
            <a:pPr lvl="2"/>
            <a:r>
              <a:rPr lang="en-US" dirty="0" err="1" smtClean="0">
                <a:latin typeface="" pitchFamily="16"/>
              </a:rPr>
              <a:t>Silizium</a:t>
            </a:r>
            <a:r>
              <a:rPr lang="en-US" dirty="0" smtClean="0">
                <a:latin typeface="" pitchFamily="16"/>
              </a:rPr>
              <a:t>-Pixel (3 </a:t>
            </a:r>
            <a:r>
              <a:rPr lang="en-US" dirty="0" err="1" smtClean="0">
                <a:latin typeface="" pitchFamily="16"/>
              </a:rPr>
              <a:t>Lagen</a:t>
            </a:r>
            <a:r>
              <a:rPr lang="en-US" dirty="0" smtClean="0">
                <a:latin typeface="" pitchFamily="16"/>
              </a:rPr>
              <a:t>)</a:t>
            </a:r>
          </a:p>
          <a:p>
            <a:pPr lvl="2"/>
            <a:r>
              <a:rPr lang="en-US" dirty="0" err="1" smtClean="0">
                <a:latin typeface="" pitchFamily="16"/>
              </a:rPr>
              <a:t>Silizium-Streifen</a:t>
            </a:r>
            <a:r>
              <a:rPr lang="en-US" dirty="0" smtClean="0">
                <a:latin typeface="" pitchFamily="16"/>
              </a:rPr>
              <a:t> (4 </a:t>
            </a:r>
            <a:r>
              <a:rPr lang="en-US" dirty="0" err="1" smtClean="0">
                <a:latin typeface="" pitchFamily="16"/>
              </a:rPr>
              <a:t>Lagen</a:t>
            </a:r>
            <a:r>
              <a:rPr lang="en-US" dirty="0" smtClean="0">
                <a:latin typeface="" pitchFamily="16"/>
              </a:rPr>
              <a:t>)</a:t>
            </a:r>
            <a:endParaRPr lang="en-US" dirty="0">
              <a:latin typeface="" pitchFamily="16"/>
            </a:endParaRPr>
          </a:p>
          <a:p>
            <a:pPr lvl="2"/>
            <a:r>
              <a:rPr lang="en-US" dirty="0" err="1" smtClean="0">
                <a:latin typeface="" pitchFamily="16"/>
              </a:rPr>
              <a:t>gasgefüllte</a:t>
            </a:r>
            <a:r>
              <a:rPr lang="en-US" dirty="0" smtClean="0">
                <a:latin typeface="" pitchFamily="16"/>
              </a:rPr>
              <a:t> R</a:t>
            </a:r>
            <a:r>
              <a:rPr lang="de-DE" dirty="0" err="1" smtClean="0">
                <a:latin typeface="" pitchFamily="16"/>
              </a:rPr>
              <a:t>öhrchen</a:t>
            </a:r>
            <a:r>
              <a:rPr lang="en-US" dirty="0">
                <a:latin typeface="" pitchFamily="16"/>
              </a:rPr>
              <a:t> </a:t>
            </a:r>
            <a:r>
              <a:rPr lang="en-US" dirty="0" smtClean="0">
                <a:latin typeface="" pitchFamily="16"/>
              </a:rPr>
              <a:t>(36 </a:t>
            </a:r>
            <a:r>
              <a:rPr lang="en-US" dirty="0" err="1" smtClean="0">
                <a:latin typeface="" pitchFamily="16"/>
              </a:rPr>
              <a:t>Lagen</a:t>
            </a:r>
            <a:r>
              <a:rPr lang="en-US" dirty="0" smtClean="0">
                <a:latin typeface="" pitchFamily="16"/>
              </a:rPr>
              <a:t>)</a:t>
            </a:r>
          </a:p>
          <a:p>
            <a:r>
              <a:rPr lang="en-US" dirty="0" err="1" smtClean="0">
                <a:solidFill>
                  <a:srgbClr val="FF0000"/>
                </a:solidFill>
                <a:latin typeface="" pitchFamily="16"/>
              </a:rPr>
              <a:t>Impulsmessung</a:t>
            </a:r>
            <a:r>
              <a:rPr lang="en-US" dirty="0" smtClean="0">
                <a:latin typeface="" pitchFamily="16"/>
              </a:rPr>
              <a:t> von </a:t>
            </a:r>
            <a:r>
              <a:rPr lang="en-US" dirty="0" err="1" smtClean="0">
                <a:latin typeface="" pitchFamily="16"/>
              </a:rPr>
              <a:t>geladenen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Spuren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über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Krümmung</a:t>
            </a:r>
            <a:r>
              <a:rPr lang="en-US" dirty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im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Magnetfeld</a:t>
            </a:r>
            <a:endParaRPr lang="en-US" dirty="0" smtClean="0">
              <a:latin typeface="" pitchFamily="16"/>
            </a:endParaRPr>
          </a:p>
          <a:p>
            <a:pPr lvl="2"/>
            <a:r>
              <a:rPr lang="en-US" dirty="0" err="1" smtClean="0">
                <a:latin typeface="" pitchFamily="16"/>
              </a:rPr>
              <a:t>Transversalimpuls</a:t>
            </a:r>
            <a:endParaRPr lang="en-US" dirty="0" smtClean="0">
              <a:latin typeface="" pitchFamily="16"/>
            </a:endParaRPr>
          </a:p>
        </p:txBody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791840" y="1043533"/>
            <a:ext cx="7869031" cy="4177667"/>
            <a:chOff x="187920" y="875879"/>
            <a:chExt cx="11020387" cy="585072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7">
              <a:lum/>
              <a:alphaModFix/>
            </a:blip>
            <a:srcRect/>
            <a:stretch>
              <a:fillRect/>
            </a:stretch>
          </p:blipFill>
          <p:spPr>
            <a:xfrm>
              <a:off x="187920" y="875879"/>
              <a:ext cx="6858000" cy="4572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8">
              <a:lum/>
              <a:alphaModFix/>
            </a:blip>
            <a:srcRect/>
            <a:stretch>
              <a:fillRect/>
            </a:stretch>
          </p:blipFill>
          <p:spPr>
            <a:xfrm>
              <a:off x="7093507" y="4440601"/>
              <a:ext cx="4114800" cy="2286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" name="Straight Connector 4"/>
            <p:cNvSpPr/>
            <p:nvPr/>
          </p:nvSpPr>
          <p:spPr>
            <a:xfrm>
              <a:off x="4725966" y="2691097"/>
              <a:ext cx="6050726" cy="2317761"/>
            </a:xfrm>
            <a:prstGeom prst="line">
              <a:avLst/>
            </a:prstGeom>
            <a:noFill/>
            <a:ln w="18360">
              <a:solidFill>
                <a:srgbClr val="0000FF"/>
              </a:solidFill>
              <a:prstDash val="solid"/>
            </a:ln>
          </p:spPr>
          <p:txBody>
            <a:bodyPr vert="horz" lIns="9000" tIns="9000" rIns="9000" bIns="90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9" name="Straight Connector 8"/>
            <p:cNvSpPr/>
            <p:nvPr/>
          </p:nvSpPr>
          <p:spPr>
            <a:xfrm>
              <a:off x="3875759" y="3218759"/>
              <a:ext cx="3472187" cy="3102776"/>
            </a:xfrm>
            <a:prstGeom prst="line">
              <a:avLst/>
            </a:prstGeom>
            <a:noFill/>
            <a:ln w="18360">
              <a:solidFill>
                <a:srgbClr val="0000FF"/>
              </a:solidFill>
              <a:prstDash val="solid"/>
            </a:ln>
          </p:spPr>
          <p:txBody>
            <a:bodyPr vert="horz" lIns="9000" tIns="9000" rIns="9000" bIns="90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</p:grpSp>
      <p:grpSp>
        <p:nvGrpSpPr>
          <p:cNvPr id="11" name="Group 2"/>
          <p:cNvGrpSpPr>
            <a:grpSpLocks noChangeAspect="1"/>
          </p:cNvGrpSpPr>
          <p:nvPr/>
        </p:nvGrpSpPr>
        <p:grpSpPr bwMode="auto">
          <a:xfrm>
            <a:off x="6840279" y="899517"/>
            <a:ext cx="2446557" cy="1890597"/>
            <a:chOff x="500" y="770"/>
            <a:chExt cx="4405" cy="3404"/>
          </a:xfrm>
        </p:grpSpPr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bright="50000" contrast="-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" y="770"/>
              <a:ext cx="4405" cy="3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4" name="AutoShape 5"/>
            <p:cNvSpPr>
              <a:spLocks noChangeArrowheads="1"/>
            </p:cNvSpPr>
            <p:nvPr/>
          </p:nvSpPr>
          <p:spPr bwMode="auto">
            <a:xfrm>
              <a:off x="542" y="786"/>
              <a:ext cx="315" cy="62"/>
            </a:xfrm>
            <a:prstGeom prst="roundRect">
              <a:avLst>
                <a:gd name="adj" fmla="val 1611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8" name="Rectangle 17"/>
          <p:cNvSpPr/>
          <p:nvPr/>
        </p:nvSpPr>
        <p:spPr bwMode="auto">
          <a:xfrm rot="274046">
            <a:off x="7953480" y="1845512"/>
            <a:ext cx="252000" cy="90000"/>
          </a:xfrm>
          <a:prstGeom prst="rect">
            <a:avLst/>
          </a:prstGeom>
          <a:solidFill>
            <a:srgbClr val="FF0000">
              <a:alpha val="50000"/>
            </a:srgbClr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 bwMode="auto">
          <a:xfrm flipH="1">
            <a:off x="5400352" y="1906743"/>
            <a:ext cx="2448272" cy="360926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6" name="Picture 5" descr="pt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088" y="6030093"/>
            <a:ext cx="4833806" cy="1926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567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784" y="46038"/>
            <a:ext cx="9577064" cy="912812"/>
          </a:xfrm>
        </p:spPr>
        <p:txBody>
          <a:bodyPr/>
          <a:lstStyle/>
          <a:p>
            <a:r>
              <a:rPr lang="de-DE" dirty="0" smtClean="0"/>
              <a:t>Kalorimeter (Energiemessung)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2 verschiedene </a:t>
            </a:r>
            <a:r>
              <a:rPr lang="de-DE" dirty="0" err="1" smtClean="0"/>
              <a:t>Kalorimeterarten</a:t>
            </a:r>
            <a:endParaRPr lang="de-DE" dirty="0" smtClean="0"/>
          </a:p>
          <a:p>
            <a:pPr lvl="1"/>
            <a:r>
              <a:rPr lang="de-DE" dirty="0" smtClean="0">
                <a:solidFill>
                  <a:schemeClr val="accent5">
                    <a:lumMod val="50000"/>
                  </a:schemeClr>
                </a:solidFill>
              </a:rPr>
              <a:t>elektro-magnetisches Kalorimeter (ECAL)</a:t>
            </a:r>
          </a:p>
          <a:p>
            <a:pPr lvl="2"/>
            <a:r>
              <a:rPr lang="de-DE" dirty="0" smtClean="0"/>
              <a:t>Energiemessung von </a:t>
            </a:r>
            <a:r>
              <a:rPr lang="de-DE" dirty="0" smtClean="0">
                <a:solidFill>
                  <a:srgbClr val="FF0000"/>
                </a:solidFill>
              </a:rPr>
              <a:t>leichten Teilchen mit elektro-magnetischer Wechselwirkung</a:t>
            </a:r>
            <a:r>
              <a:rPr lang="de-DE" dirty="0" smtClean="0"/>
              <a:t>: Elektronen, Positronen, Photonen</a:t>
            </a:r>
          </a:p>
          <a:p>
            <a:pPr lvl="2"/>
            <a:r>
              <a:rPr lang="de-DE" dirty="0" smtClean="0"/>
              <a:t>andere Teilchen hinterlassen nur wenig oder keine Energie</a:t>
            </a:r>
          </a:p>
          <a:p>
            <a:pPr lvl="1"/>
            <a:r>
              <a:rPr lang="de-DE" dirty="0" err="1" smtClean="0">
                <a:solidFill>
                  <a:srgbClr val="C00000"/>
                </a:solidFill>
              </a:rPr>
              <a:t>hadronisches</a:t>
            </a:r>
            <a:r>
              <a:rPr lang="de-DE" dirty="0" smtClean="0">
                <a:solidFill>
                  <a:srgbClr val="C00000"/>
                </a:solidFill>
              </a:rPr>
              <a:t> Kalorimeter (HCAL)</a:t>
            </a:r>
          </a:p>
          <a:p>
            <a:pPr lvl="2"/>
            <a:r>
              <a:rPr lang="de-DE" dirty="0" smtClean="0"/>
              <a:t>Energiemessung von </a:t>
            </a:r>
            <a:r>
              <a:rPr lang="de-DE" dirty="0" smtClean="0">
                <a:solidFill>
                  <a:srgbClr val="FF0000"/>
                </a:solidFill>
              </a:rPr>
              <a:t>schweren Teilchen mit starker Wechselwirkung</a:t>
            </a:r>
            <a:r>
              <a:rPr lang="de-DE" dirty="0" smtClean="0"/>
              <a:t>: Pionen, </a:t>
            </a:r>
            <a:r>
              <a:rPr lang="de-DE" dirty="0" err="1" smtClean="0"/>
              <a:t>Kaonen</a:t>
            </a:r>
            <a:r>
              <a:rPr lang="de-DE" dirty="0" smtClean="0"/>
              <a:t>, Protonen, Neutronen</a:t>
            </a:r>
          </a:p>
          <a:p>
            <a:pPr marL="647700" lvl="2" indent="0">
              <a:buNone/>
            </a:pPr>
            <a:endParaRPr lang="en-GB" dirty="0" smtClean="0"/>
          </a:p>
          <a:p>
            <a:pPr lvl="1"/>
            <a:r>
              <a:rPr lang="de-DE" dirty="0" smtClean="0"/>
              <a:t>KEINE direkte Energiemessung möglich von</a:t>
            </a:r>
          </a:p>
          <a:p>
            <a:pPr lvl="2"/>
            <a:r>
              <a:rPr lang="de-DE" dirty="0" smtClean="0">
                <a:solidFill>
                  <a:srgbClr val="FF0000"/>
                </a:solidFill>
              </a:rPr>
              <a:t>Myonen</a:t>
            </a:r>
            <a:r>
              <a:rPr lang="de-DE" dirty="0" smtClean="0"/>
              <a:t> (</a:t>
            </a:r>
            <a:r>
              <a:rPr lang="de-DE" dirty="0" smtClean="0">
                <a:solidFill>
                  <a:srgbClr val="0000FF"/>
                </a:solidFill>
              </a:rPr>
              <a:t>schwer, aber keine starke Wechselwirkung</a:t>
            </a:r>
            <a:r>
              <a:rPr lang="de-DE" dirty="0" smtClean="0"/>
              <a:t>)</a:t>
            </a:r>
          </a:p>
          <a:p>
            <a:pPr marL="935037" lvl="3" indent="0">
              <a:buNone/>
            </a:pPr>
            <a:r>
              <a:rPr lang="de-DE" dirty="0" smtClean="0"/>
              <a:t>	Nachweis und Impulsmessung im </a:t>
            </a:r>
            <a:r>
              <a:rPr lang="de-DE" dirty="0" err="1" smtClean="0"/>
              <a:t>Myondetektor</a:t>
            </a:r>
            <a:r>
              <a:rPr lang="de-DE" dirty="0" smtClean="0"/>
              <a:t>, Impuls</a:t>
            </a:r>
            <a:r>
              <a:rPr lang="en-US" dirty="0" smtClean="0"/>
              <a:t> + </a:t>
            </a:r>
            <a:r>
              <a:rPr lang="en-US" dirty="0" err="1" smtClean="0"/>
              <a:t>Myon</a:t>
            </a:r>
            <a:r>
              <a:rPr lang="en-US" dirty="0" smtClean="0"/>
              <a:t> ID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err="1" smtClean="0">
                <a:sym typeface="Wingdings" panose="05000000000000000000" pitchFamily="2" charset="2"/>
              </a:rPr>
              <a:t>Myonenergie</a:t>
            </a:r>
            <a:endParaRPr lang="de-DE" dirty="0" smtClean="0"/>
          </a:p>
          <a:p>
            <a:pPr lvl="2"/>
            <a:r>
              <a:rPr lang="de-DE" dirty="0" smtClean="0">
                <a:solidFill>
                  <a:srgbClr val="FF0000"/>
                </a:solidFill>
              </a:rPr>
              <a:t>Neutrinos</a:t>
            </a:r>
            <a:r>
              <a:rPr lang="de-DE" dirty="0" smtClean="0"/>
              <a:t> (</a:t>
            </a:r>
            <a:r>
              <a:rPr lang="de-DE" dirty="0" smtClean="0">
                <a:solidFill>
                  <a:srgbClr val="0000FF"/>
                </a:solidFill>
              </a:rPr>
              <a:t>keine Wechselwirkung mit Detektormaterial</a:t>
            </a:r>
            <a:r>
              <a:rPr lang="de-DE" dirty="0" smtClean="0"/>
              <a:t>)</a:t>
            </a:r>
          </a:p>
          <a:p>
            <a:pPr marL="935037" lvl="3" indent="0">
              <a:buNone/>
            </a:pPr>
            <a:r>
              <a:rPr lang="de-DE" dirty="0" smtClean="0"/>
              <a:t>	indirekter Nachweis über fehlende transversale Energie</a:t>
            </a:r>
          </a:p>
        </p:txBody>
      </p:sp>
    </p:spTree>
    <p:extLst>
      <p:ext uri="{BB962C8B-B14F-4D97-AF65-F5344CB8AC3E}">
        <p14:creationId xmlns:p14="http://schemas.microsoft.com/office/powerpoint/2010/main" val="3774167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Teilchenphysik</a:t>
            </a:r>
            <a:r>
              <a:rPr lang="en-US" dirty="0" smtClean="0"/>
              <a:t> </a:t>
            </a:r>
            <a:r>
              <a:rPr lang="en-US" dirty="0" err="1" smtClean="0"/>
              <a:t>Masterclasses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Finden </a:t>
            </a:r>
            <a:r>
              <a:rPr lang="de-DE" dirty="0" smtClean="0"/>
              <a:t>statt an </a:t>
            </a:r>
            <a:r>
              <a:rPr lang="de-DE" dirty="0"/>
              <a:t>Schulen, an Universitäten oder in </a:t>
            </a:r>
            <a:r>
              <a:rPr lang="de-DE" dirty="0" smtClean="0"/>
              <a:t>Schülerlaboren</a:t>
            </a:r>
          </a:p>
          <a:p>
            <a:pPr lvl="1"/>
            <a:r>
              <a:rPr lang="de-DE" dirty="0" smtClean="0"/>
              <a:t>Schüler werden zu </a:t>
            </a:r>
            <a:r>
              <a:rPr lang="en-US" dirty="0" smtClean="0"/>
              <a:t>“</a:t>
            </a:r>
            <a:r>
              <a:rPr lang="de-DE" dirty="0" smtClean="0"/>
              <a:t>Wissenschaftlern für einen Tag“</a:t>
            </a:r>
            <a:endParaRPr lang="de-DE" dirty="0"/>
          </a:p>
          <a:p>
            <a:r>
              <a:rPr lang="de-DE" dirty="0" smtClean="0"/>
              <a:t>Dauer </a:t>
            </a:r>
            <a:r>
              <a:rPr lang="de-DE" dirty="0"/>
              <a:t>ca. 5 </a:t>
            </a:r>
            <a:r>
              <a:rPr lang="de-DE" dirty="0" smtClean="0"/>
              <a:t>Stunden</a:t>
            </a:r>
          </a:p>
          <a:p>
            <a:pPr lvl="1"/>
            <a:r>
              <a:rPr lang="de-DE" dirty="0" smtClean="0"/>
              <a:t>Vorträge über Teilchenphysik, Detektoren</a:t>
            </a:r>
          </a:p>
          <a:p>
            <a:pPr lvl="2"/>
            <a:r>
              <a:rPr lang="de-DE" dirty="0" smtClean="0"/>
              <a:t>meist durch Doktoranden</a:t>
            </a:r>
          </a:p>
          <a:p>
            <a:pPr lvl="1"/>
            <a:r>
              <a:rPr lang="de-DE" dirty="0" smtClean="0">
                <a:solidFill>
                  <a:srgbClr val="FF0000"/>
                </a:solidFill>
              </a:rPr>
              <a:t>Messung </a:t>
            </a:r>
            <a:r>
              <a:rPr lang="de-DE" dirty="0">
                <a:solidFill>
                  <a:srgbClr val="FF0000"/>
                </a:solidFill>
              </a:rPr>
              <a:t>mit </a:t>
            </a:r>
            <a:r>
              <a:rPr lang="de-DE" dirty="0" smtClean="0">
                <a:solidFill>
                  <a:srgbClr val="FF0000"/>
                </a:solidFill>
              </a:rPr>
              <a:t>echten LHC-Daten</a:t>
            </a:r>
          </a:p>
          <a:p>
            <a:pPr lvl="2"/>
            <a:r>
              <a:rPr lang="de-DE" dirty="0" smtClean="0">
                <a:solidFill>
                  <a:srgbClr val="FF0000"/>
                </a:solidFill>
              </a:rPr>
              <a:t>Analyse von aufgezeichneten Bildern der Kollisionen </a:t>
            </a:r>
            <a:endParaRPr lang="de-DE" dirty="0">
              <a:solidFill>
                <a:srgbClr val="FF0000"/>
              </a:solidFill>
            </a:endParaRPr>
          </a:p>
          <a:p>
            <a:pPr lvl="1"/>
            <a:r>
              <a:rPr lang="de-DE" dirty="0" smtClean="0"/>
              <a:t>Teilchenphysik-Quiz</a:t>
            </a:r>
          </a:p>
          <a:p>
            <a:pPr lvl="1"/>
            <a:r>
              <a:rPr lang="de-DE" dirty="0" smtClean="0"/>
              <a:t>bei </a:t>
            </a:r>
            <a:r>
              <a:rPr lang="de-DE" dirty="0" smtClean="0">
                <a:solidFill>
                  <a:srgbClr val="FF0000"/>
                </a:solidFill>
              </a:rPr>
              <a:t>international</a:t>
            </a:r>
            <a:r>
              <a:rPr lang="de-DE" dirty="0" smtClean="0"/>
              <a:t> </a:t>
            </a:r>
            <a:r>
              <a:rPr lang="de-DE" dirty="0" err="1" smtClean="0"/>
              <a:t>Masterclasses</a:t>
            </a:r>
            <a:endParaRPr lang="de-DE" dirty="0" smtClean="0"/>
          </a:p>
          <a:p>
            <a:pPr lvl="2"/>
            <a:r>
              <a:rPr lang="de-DE" dirty="0" smtClean="0"/>
              <a:t>Videokonferenz (eine Stunde) mit CERN											 und anderen gleichzeitig teilnehmenden									 </a:t>
            </a:r>
            <a:r>
              <a:rPr lang="de-DE" dirty="0" err="1" smtClean="0"/>
              <a:t>Masterclasses</a:t>
            </a:r>
            <a:r>
              <a:rPr lang="de-DE" dirty="0" smtClean="0"/>
              <a:t> (weltweit)</a:t>
            </a:r>
          </a:p>
          <a:p>
            <a:pPr lvl="2"/>
            <a:r>
              <a:rPr lang="de-DE" dirty="0" smtClean="0"/>
              <a:t>&gt;10‘000 </a:t>
            </a:r>
            <a:r>
              <a:rPr lang="de-DE" dirty="0" smtClean="0"/>
              <a:t>Schüler aus </a:t>
            </a:r>
            <a:r>
              <a:rPr lang="de-DE" dirty="0" smtClean="0"/>
              <a:t>42 </a:t>
            </a:r>
            <a:r>
              <a:rPr lang="de-DE" dirty="0" smtClean="0"/>
              <a:t>Ländern												       im März</a:t>
            </a:r>
            <a:r>
              <a:rPr lang="en-US" dirty="0" smtClean="0"/>
              <a:t>/</a:t>
            </a:r>
            <a:r>
              <a:rPr lang="de-DE" dirty="0" smtClean="0"/>
              <a:t>April </a:t>
            </a:r>
            <a:r>
              <a:rPr lang="de-DE" dirty="0" smtClean="0"/>
              <a:t>2015</a:t>
            </a:r>
            <a:endParaRPr lang="de-DE" dirty="0"/>
          </a:p>
          <a:p>
            <a:endParaRPr lang="en-GB" dirty="0"/>
          </a:p>
        </p:txBody>
      </p:sp>
      <p:sp>
        <p:nvSpPr>
          <p:cNvPr id="4" name="object 3"/>
          <p:cNvSpPr>
            <a:spLocks noChangeAspect="1"/>
          </p:cNvSpPr>
          <p:nvPr/>
        </p:nvSpPr>
        <p:spPr>
          <a:xfrm>
            <a:off x="6768504" y="2699717"/>
            <a:ext cx="3123001" cy="200432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0548" y="5003973"/>
            <a:ext cx="3778236" cy="212330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Rectangle 6"/>
          <p:cNvSpPr/>
          <p:nvPr/>
        </p:nvSpPr>
        <p:spPr bwMode="auto">
          <a:xfrm>
            <a:off x="575816" y="3779837"/>
            <a:ext cx="6048672" cy="787566"/>
          </a:xfrm>
          <a:prstGeom prst="rect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20538464">
            <a:off x="5072090" y="3581227"/>
            <a:ext cx="1260586" cy="406265"/>
          </a:xfrm>
          <a:prstGeom prst="rect">
            <a:avLst/>
          </a:prstGeom>
          <a:solidFill>
            <a:srgbClr val="FFFF00"/>
          </a:solidFill>
          <a:ln w="28575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+mj-lt"/>
              </a:rPr>
              <a:t>HEUTE</a:t>
            </a:r>
            <a:endParaRPr lang="en-GB" b="1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17010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4458" y="1259557"/>
            <a:ext cx="2366509" cy="2401059"/>
          </a:xfrm>
          <a:prstGeom prst="rect">
            <a:avLst/>
          </a:prstGeom>
          <a:noFill/>
          <a:ln w="28575" cap="flat">
            <a:solidFill>
              <a:srgbClr val="00206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936" y="4931965"/>
            <a:ext cx="2826223" cy="221776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 </a:t>
            </a:r>
            <a:r>
              <a:rPr lang="en-US" dirty="0" err="1" smtClean="0"/>
              <a:t>Kalorimeter</a:t>
            </a:r>
            <a:r>
              <a:rPr lang="en-US" dirty="0" smtClean="0"/>
              <a:t> (ECAL)</a:t>
            </a:r>
            <a:endParaRPr lang="en-GB" dirty="0"/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274638" y="1189038"/>
            <a:ext cx="6565641" cy="5942012"/>
          </a:xfrm>
        </p:spPr>
        <p:txBody>
          <a:bodyPr/>
          <a:lstStyle/>
          <a:p>
            <a:r>
              <a:rPr lang="en-US" dirty="0" err="1" smtClean="0"/>
              <a:t>Entstehung</a:t>
            </a:r>
            <a:r>
              <a:rPr lang="en-US" dirty="0" smtClean="0"/>
              <a:t> </a:t>
            </a:r>
            <a:r>
              <a:rPr lang="en-US" dirty="0" err="1" smtClean="0"/>
              <a:t>eines</a:t>
            </a:r>
            <a:r>
              <a:rPr lang="en-US" dirty="0" smtClean="0"/>
              <a:t> </a:t>
            </a:r>
            <a:r>
              <a:rPr lang="en-US" dirty="0" err="1" smtClean="0"/>
              <a:t>elektro-magnetischen</a:t>
            </a:r>
            <a:r>
              <a:rPr lang="en-US" dirty="0"/>
              <a:t> </a:t>
            </a:r>
            <a:r>
              <a:rPr lang="en-US" dirty="0" err="1" smtClean="0"/>
              <a:t>Schauers</a:t>
            </a:r>
            <a:r>
              <a:rPr lang="en-US" dirty="0" smtClean="0"/>
              <a:t> </a:t>
            </a:r>
            <a:r>
              <a:rPr lang="en-US" dirty="0" err="1" smtClean="0"/>
              <a:t>aus</a:t>
            </a:r>
            <a:r>
              <a:rPr lang="en-US" dirty="0" smtClean="0"/>
              <a:t> </a:t>
            </a:r>
            <a:r>
              <a:rPr lang="en-US" dirty="0" err="1" smtClean="0"/>
              <a:t>Elektronen</a:t>
            </a:r>
            <a:r>
              <a:rPr lang="en-US" dirty="0" smtClean="0"/>
              <a:t>, </a:t>
            </a:r>
            <a:r>
              <a:rPr lang="en-US" dirty="0" err="1" smtClean="0"/>
              <a:t>Positronen</a:t>
            </a:r>
            <a:r>
              <a:rPr lang="en-US" dirty="0" smtClean="0"/>
              <a:t> und </a:t>
            </a:r>
            <a:r>
              <a:rPr lang="en-US" dirty="0" err="1" smtClean="0"/>
              <a:t>Photonen</a:t>
            </a:r>
            <a:endParaRPr lang="en-US" dirty="0" smtClean="0"/>
          </a:p>
          <a:p>
            <a:pPr lvl="1"/>
            <a:r>
              <a:rPr lang="en-US" dirty="0" err="1" smtClean="0"/>
              <a:t>ausgel</a:t>
            </a:r>
            <a:r>
              <a:rPr lang="de-DE" dirty="0" smtClean="0"/>
              <a:t>öst durch</a:t>
            </a:r>
          </a:p>
          <a:p>
            <a:pPr lvl="2"/>
            <a:r>
              <a:rPr lang="de-DE" dirty="0" smtClean="0">
                <a:solidFill>
                  <a:srgbClr val="FF0000"/>
                </a:solidFill>
              </a:rPr>
              <a:t>Bremsstrahlung</a:t>
            </a:r>
            <a:r>
              <a:rPr lang="de-DE" dirty="0" smtClean="0"/>
              <a:t> im starken elektrischen Feld von </a:t>
            </a:r>
            <a:r>
              <a:rPr lang="de-DE" dirty="0"/>
              <a:t>schweren Kernen </a:t>
            </a:r>
            <a:r>
              <a:rPr lang="de-DE" dirty="0" smtClean="0"/>
              <a:t>∼ Z</a:t>
            </a:r>
            <a:r>
              <a:rPr lang="de-DE" baseline="30000" dirty="0" smtClean="0"/>
              <a:t>2</a:t>
            </a:r>
            <a:r>
              <a:rPr lang="de-DE" dirty="0" smtClean="0"/>
              <a:t>/m</a:t>
            </a:r>
            <a:r>
              <a:rPr lang="de-DE" baseline="30000" dirty="0" smtClean="0"/>
              <a:t>2</a:t>
            </a:r>
            <a:r>
              <a:rPr lang="de-DE" dirty="0" smtClean="0"/>
              <a:t> (Elektronen, Positronen)</a:t>
            </a:r>
          </a:p>
          <a:p>
            <a:pPr lvl="2"/>
            <a:r>
              <a:rPr lang="de-DE" dirty="0" smtClean="0"/>
              <a:t>Elektron – Positron </a:t>
            </a:r>
            <a:r>
              <a:rPr lang="de-DE" dirty="0" smtClean="0">
                <a:solidFill>
                  <a:srgbClr val="FF0000"/>
                </a:solidFill>
              </a:rPr>
              <a:t>Paarbildung</a:t>
            </a:r>
            <a:r>
              <a:rPr lang="de-DE" dirty="0" smtClean="0"/>
              <a:t> im </a:t>
            </a:r>
            <a:r>
              <a:rPr lang="de-DE" dirty="0" err="1" smtClean="0"/>
              <a:t>Kernfeld</a:t>
            </a:r>
            <a:r>
              <a:rPr lang="de-DE" dirty="0" smtClean="0"/>
              <a:t> (Photonen)</a:t>
            </a:r>
          </a:p>
          <a:p>
            <a:pPr lvl="1"/>
            <a:r>
              <a:rPr lang="de-DE" dirty="0" smtClean="0"/>
              <a:t>Ionisation von Flüssig-Argon durch Schauerteilchen</a:t>
            </a:r>
          </a:p>
          <a:p>
            <a:pPr lvl="2"/>
            <a:r>
              <a:rPr lang="de-DE" dirty="0" smtClean="0">
                <a:solidFill>
                  <a:srgbClr val="FF0000"/>
                </a:solidFill>
              </a:rPr>
              <a:t>Gesamtladung </a:t>
            </a:r>
            <a:r>
              <a:rPr lang="de-DE" dirty="0" smtClean="0">
                <a:solidFill>
                  <a:srgbClr val="FF0000"/>
                </a:solidFill>
                <a:latin typeface="Book Antiqua"/>
              </a:rPr>
              <a:t>≈</a:t>
            </a:r>
            <a:r>
              <a:rPr lang="de-DE" dirty="0" smtClean="0">
                <a:solidFill>
                  <a:srgbClr val="FF0000"/>
                </a:solidFill>
                <a:latin typeface="+mj-lt"/>
              </a:rPr>
              <a:t> Energie des Anfangsteilchens</a:t>
            </a:r>
            <a:endParaRPr lang="de-DE" dirty="0" smtClean="0">
              <a:solidFill>
                <a:srgbClr val="FF0000"/>
              </a:solidFill>
            </a:endParaRPr>
          </a:p>
          <a:p>
            <a:pPr lvl="1"/>
            <a:endParaRPr lang="en-GB" dirty="0"/>
          </a:p>
        </p:txBody>
      </p:sp>
      <p:sp>
        <p:nvSpPr>
          <p:cNvPr id="10" name="Rectangle 15"/>
          <p:cNvSpPr>
            <a:spLocks/>
          </p:cNvSpPr>
          <p:nvPr/>
        </p:nvSpPr>
        <p:spPr bwMode="auto">
          <a:xfrm>
            <a:off x="4896296" y="6882917"/>
            <a:ext cx="1247107" cy="20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1600" dirty="0" err="1">
                <a:solidFill>
                  <a:schemeClr val="tx1"/>
                </a:solidFill>
                <a:latin typeface="+mj-lt"/>
                <a:ea typeface="ＭＳ Ｐゴシック" charset="0"/>
                <a:cs typeface="Chalkboard" charset="0"/>
              </a:rPr>
              <a:t>Blei</a:t>
            </a:r>
            <a:r>
              <a:rPr lang="en-US" sz="1600" dirty="0">
                <a:solidFill>
                  <a:schemeClr val="tx1"/>
                </a:solidFill>
                <a:latin typeface="+mj-lt"/>
                <a:ea typeface="ＭＳ Ｐゴシック" charset="0"/>
                <a:cs typeface="Chalkboard" charset="0"/>
              </a:rPr>
              <a:t>, Stahl</a:t>
            </a:r>
          </a:p>
        </p:txBody>
      </p:sp>
      <p:sp>
        <p:nvSpPr>
          <p:cNvPr id="11" name="Line 16"/>
          <p:cNvSpPr>
            <a:spLocks noChangeShapeType="1"/>
          </p:cNvSpPr>
          <p:nvPr/>
        </p:nvSpPr>
        <p:spPr bwMode="auto">
          <a:xfrm>
            <a:off x="4193911" y="5864388"/>
            <a:ext cx="1332933" cy="922375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" name="Line 17"/>
          <p:cNvSpPr>
            <a:spLocks noChangeShapeType="1"/>
          </p:cNvSpPr>
          <p:nvPr/>
        </p:nvSpPr>
        <p:spPr bwMode="auto">
          <a:xfrm>
            <a:off x="3672160" y="5864388"/>
            <a:ext cx="1332933" cy="922375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3" name="Rectangle 18"/>
          <p:cNvSpPr>
            <a:spLocks/>
          </p:cNvSpPr>
          <p:nvPr/>
        </p:nvSpPr>
        <p:spPr bwMode="auto">
          <a:xfrm>
            <a:off x="111541" y="6351704"/>
            <a:ext cx="1616403" cy="452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600" dirty="0" err="1">
                <a:solidFill>
                  <a:schemeClr val="tx1"/>
                </a:solidFill>
                <a:latin typeface="+mj-lt"/>
                <a:ea typeface="ＭＳ Ｐゴシック" charset="0"/>
                <a:cs typeface="Chalkboard" charset="0"/>
              </a:rPr>
              <a:t>Flüssiges</a:t>
            </a:r>
            <a:r>
              <a:rPr lang="en-US" sz="1600" dirty="0">
                <a:solidFill>
                  <a:schemeClr val="tx1"/>
                </a:solidFill>
                <a:latin typeface="+mj-lt"/>
                <a:ea typeface="ＭＳ Ｐゴシック" charset="0"/>
                <a:cs typeface="Chalkboard" charset="0"/>
              </a:rPr>
              <a:t> </a:t>
            </a:r>
            <a:r>
              <a:rPr lang="en-US" sz="1600" dirty="0" smtClean="0">
                <a:solidFill>
                  <a:schemeClr val="tx1"/>
                </a:solidFill>
                <a:latin typeface="+mj-lt"/>
                <a:ea typeface="ＭＳ Ｐゴシック" charset="0"/>
                <a:cs typeface="Chalkboard" charset="0"/>
              </a:rPr>
              <a:t>Argon</a:t>
            </a:r>
          </a:p>
          <a:p>
            <a:r>
              <a:rPr lang="en-US" sz="1600" dirty="0" smtClean="0">
                <a:solidFill>
                  <a:schemeClr val="tx1"/>
                </a:solidFill>
                <a:latin typeface="+mj-lt"/>
                <a:ea typeface="ＭＳ Ｐゴシック" charset="0"/>
                <a:cs typeface="Chalkboard" charset="0"/>
              </a:rPr>
              <a:t>(-185 </a:t>
            </a:r>
            <a:r>
              <a:rPr lang="en-US" sz="1600" baseline="30000" dirty="0" err="1" smtClean="0">
                <a:solidFill>
                  <a:schemeClr val="tx1"/>
                </a:solidFill>
                <a:latin typeface="+mj-lt"/>
                <a:ea typeface="ＭＳ Ｐゴシック" charset="0"/>
                <a:cs typeface="Chalkboard" charset="0"/>
              </a:rPr>
              <a:t>o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  <a:ea typeface="ＭＳ Ｐゴシック" charset="0"/>
                <a:cs typeface="Chalkboard" charset="0"/>
              </a:rPr>
              <a:t>C</a:t>
            </a:r>
            <a:r>
              <a:rPr lang="en-US" sz="1600" dirty="0" smtClean="0">
                <a:solidFill>
                  <a:schemeClr val="tx1"/>
                </a:solidFill>
                <a:latin typeface="+mj-lt"/>
                <a:ea typeface="ＭＳ Ｐゴシック" charset="0"/>
                <a:cs typeface="Chalkboard" charset="0"/>
              </a:rPr>
              <a:t>)</a:t>
            </a:r>
            <a:endParaRPr lang="en-US" sz="1600" dirty="0">
              <a:solidFill>
                <a:schemeClr val="tx1"/>
              </a:solidFill>
              <a:latin typeface="+mj-lt"/>
              <a:ea typeface="ＭＳ Ｐゴシック" charset="0"/>
              <a:cs typeface="Chalkboard" charset="0"/>
            </a:endParaRPr>
          </a:p>
        </p:txBody>
      </p:sp>
      <p:sp>
        <p:nvSpPr>
          <p:cNvPr id="14" name="Line 19"/>
          <p:cNvSpPr>
            <a:spLocks noChangeShapeType="1"/>
          </p:cNvSpPr>
          <p:nvPr/>
        </p:nvSpPr>
        <p:spPr bwMode="auto">
          <a:xfrm flipH="1">
            <a:off x="1018176" y="5290260"/>
            <a:ext cx="922535" cy="968654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6" name="Picture 1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8329" y="4158953"/>
            <a:ext cx="2990495" cy="278923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6840512" y="3707829"/>
            <a:ext cx="2810385" cy="275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>
                <a:solidFill>
                  <a:srgbClr val="002060"/>
                </a:solidFill>
                <a:latin typeface="+mj-lt"/>
              </a:rPr>
              <a:t>e</a:t>
            </a:r>
            <a:r>
              <a:rPr lang="de-DE" sz="1400" dirty="0" err="1" smtClean="0">
                <a:solidFill>
                  <a:srgbClr val="002060"/>
                </a:solidFill>
                <a:latin typeface="+mj-lt"/>
              </a:rPr>
              <a:t>l</a:t>
            </a:r>
            <a:r>
              <a:rPr lang="de-DE" sz="1400" dirty="0" smtClean="0">
                <a:solidFill>
                  <a:srgbClr val="002060"/>
                </a:solidFill>
                <a:latin typeface="+mj-lt"/>
              </a:rPr>
              <a:t>.-magn. Schauer (schematisch)</a:t>
            </a:r>
            <a:endParaRPr lang="en-GB" sz="1400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80472" y="6960761"/>
            <a:ext cx="3377848" cy="275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>
                <a:solidFill>
                  <a:srgbClr val="002060"/>
                </a:solidFill>
                <a:latin typeface="+mj-lt"/>
              </a:rPr>
              <a:t>e</a:t>
            </a:r>
            <a:r>
              <a:rPr lang="de-DE" sz="1400" dirty="0" err="1" smtClean="0">
                <a:solidFill>
                  <a:srgbClr val="002060"/>
                </a:solidFill>
                <a:latin typeface="+mj-lt"/>
              </a:rPr>
              <a:t>l</a:t>
            </a:r>
            <a:r>
              <a:rPr lang="de-DE" sz="1400" dirty="0" smtClean="0">
                <a:solidFill>
                  <a:srgbClr val="002060"/>
                </a:solidFill>
                <a:latin typeface="+mj-lt"/>
              </a:rPr>
              <a:t>.-magn. Schauer (Detektor Simulation)</a:t>
            </a:r>
            <a:endParaRPr lang="en-GB" sz="1400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5290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 </a:t>
            </a:r>
            <a:r>
              <a:rPr lang="en-US" dirty="0" err="1" smtClean="0"/>
              <a:t>Myon</a:t>
            </a:r>
            <a:r>
              <a:rPr lang="en-US" dirty="0" smtClean="0"/>
              <a:t> </a:t>
            </a:r>
            <a:r>
              <a:rPr lang="en-US" dirty="0" err="1" smtClean="0"/>
              <a:t>Detektor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err="1" smtClean="0">
                <a:solidFill>
                  <a:srgbClr val="0000FF"/>
                </a:solidFill>
              </a:rPr>
              <a:t>Myondetektoren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/>
              <a:t>sind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Spurdetektoren</a:t>
            </a:r>
            <a:endParaRPr lang="en-US" dirty="0"/>
          </a:p>
          <a:p>
            <a:pPr lvl="1"/>
            <a:r>
              <a:rPr lang="en-US" dirty="0" err="1" smtClean="0"/>
              <a:t>bilden</a:t>
            </a:r>
            <a:r>
              <a:rPr lang="en-US" dirty="0" smtClean="0"/>
              <a:t> die </a:t>
            </a:r>
            <a:r>
              <a:rPr lang="en-US" dirty="0" err="1" smtClean="0"/>
              <a:t>äußeren</a:t>
            </a:r>
            <a:r>
              <a:rPr lang="en-US" dirty="0" smtClean="0"/>
              <a:t> </a:t>
            </a:r>
            <a:r>
              <a:rPr lang="en-US" dirty="0" err="1"/>
              <a:t>L</a:t>
            </a:r>
            <a:r>
              <a:rPr lang="en-US" dirty="0" err="1" smtClean="0"/>
              <a:t>agen</a:t>
            </a:r>
            <a:r>
              <a:rPr lang="en-US" dirty="0" smtClean="0"/>
              <a:t> der LHC </a:t>
            </a:r>
            <a:r>
              <a:rPr lang="en-US" dirty="0" err="1" smtClean="0"/>
              <a:t>Detektoren</a:t>
            </a:r>
            <a:endParaRPr lang="en-US" dirty="0"/>
          </a:p>
          <a:p>
            <a:pPr lvl="1"/>
            <a:r>
              <a:rPr lang="en-US" dirty="0" err="1" smtClean="0"/>
              <a:t>sind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0000FF"/>
                </a:solidFill>
              </a:rPr>
              <a:t>nicht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ausschliesslich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empfindlich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für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Myonen</a:t>
            </a:r>
            <a:endParaRPr lang="en-US" dirty="0" smtClean="0">
              <a:solidFill>
                <a:srgbClr val="0000FF"/>
              </a:solidFill>
            </a:endParaRPr>
          </a:p>
          <a:p>
            <a:pPr lvl="2"/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/>
              <a:t>registrieren</a:t>
            </a:r>
            <a:r>
              <a:rPr lang="en-US" dirty="0" smtClean="0"/>
              <a:t> </a:t>
            </a:r>
            <a:r>
              <a:rPr lang="en-US" dirty="0" err="1" smtClean="0"/>
              <a:t>auch</a:t>
            </a:r>
            <a:r>
              <a:rPr lang="en-US" dirty="0" smtClean="0"/>
              <a:t> </a:t>
            </a:r>
            <a:r>
              <a:rPr lang="en-US" dirty="0" err="1" smtClean="0"/>
              <a:t>andere</a:t>
            </a:r>
            <a:r>
              <a:rPr lang="en-US" dirty="0" smtClean="0"/>
              <a:t> </a:t>
            </a:r>
            <a:r>
              <a:rPr lang="en-US" dirty="0" err="1" smtClean="0"/>
              <a:t>geladene</a:t>
            </a:r>
            <a:r>
              <a:rPr lang="en-US" dirty="0" smtClean="0"/>
              <a:t> </a:t>
            </a:r>
            <a:r>
              <a:rPr lang="en-US" dirty="0" err="1" smtClean="0"/>
              <a:t>Teilchen</a:t>
            </a:r>
            <a:r>
              <a:rPr lang="en-US" dirty="0" smtClean="0"/>
              <a:t>!</a:t>
            </a:r>
            <a:endParaRPr lang="en-US" dirty="0"/>
          </a:p>
          <a:p>
            <a:pPr lvl="1"/>
            <a:r>
              <a:rPr lang="en-US" dirty="0" err="1" smtClean="0"/>
              <a:t>aber</a:t>
            </a:r>
            <a:r>
              <a:rPr lang="en-US" dirty="0" smtClean="0"/>
              <a:t> per “Definition”</a:t>
            </a:r>
          </a:p>
          <a:p>
            <a:pPr lvl="2"/>
            <a:r>
              <a:rPr lang="en-US" dirty="0" err="1" smtClean="0"/>
              <a:t>wenn</a:t>
            </a:r>
            <a:r>
              <a:rPr lang="en-US" dirty="0" smtClean="0"/>
              <a:t>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Teilchen</a:t>
            </a:r>
            <a:r>
              <a:rPr lang="en-US" dirty="0" smtClean="0"/>
              <a:t> den </a:t>
            </a:r>
            <a:r>
              <a:rPr lang="en-US" dirty="0" err="1" smtClean="0"/>
              <a:t>Myon</a:t>
            </a:r>
            <a:r>
              <a:rPr lang="en-US" dirty="0" smtClean="0"/>
              <a:t> </a:t>
            </a:r>
            <a:r>
              <a:rPr lang="en-US" dirty="0" err="1"/>
              <a:t>D</a:t>
            </a:r>
            <a:r>
              <a:rPr lang="en-US" dirty="0" err="1" smtClean="0"/>
              <a:t>etektor</a:t>
            </a:r>
            <a:r>
              <a:rPr lang="en-US" dirty="0" smtClean="0"/>
              <a:t> </a:t>
            </a:r>
            <a:r>
              <a:rPr lang="en-US" dirty="0" err="1" smtClean="0"/>
              <a:t>erreicht</a:t>
            </a:r>
            <a:r>
              <a:rPr lang="en-US" dirty="0" smtClean="0"/>
              <a:t> hat, </a:t>
            </a:r>
            <a:r>
              <a:rPr lang="en-US" dirty="0" err="1" smtClean="0"/>
              <a:t>wird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/>
              <a:t> </a:t>
            </a:r>
            <a:r>
              <a:rPr lang="en-US" dirty="0" err="1" smtClean="0"/>
              <a:t>als</a:t>
            </a:r>
            <a:r>
              <a:rPr lang="en-US" dirty="0" smtClean="0"/>
              <a:t> </a:t>
            </a:r>
            <a:r>
              <a:rPr lang="en-US" dirty="0" err="1" smtClean="0"/>
              <a:t>Myon</a:t>
            </a:r>
            <a:r>
              <a:rPr lang="en-US" dirty="0" smtClean="0"/>
              <a:t> </a:t>
            </a:r>
            <a:r>
              <a:rPr lang="en-US" dirty="0" err="1" smtClean="0"/>
              <a:t>betrachtet</a:t>
            </a:r>
            <a:endParaRPr lang="en-US" dirty="0"/>
          </a:p>
          <a:p>
            <a:pPr lvl="2"/>
            <a:r>
              <a:rPr lang="en-US" dirty="0" err="1" smtClean="0"/>
              <a:t>alle</a:t>
            </a:r>
            <a:r>
              <a:rPr lang="en-US" dirty="0" smtClean="0"/>
              <a:t> </a:t>
            </a:r>
            <a:r>
              <a:rPr lang="en-US" dirty="0" err="1" smtClean="0"/>
              <a:t>anderen</a:t>
            </a:r>
            <a:r>
              <a:rPr lang="en-US" dirty="0" smtClean="0"/>
              <a:t> </a:t>
            </a:r>
            <a:r>
              <a:rPr lang="en-US" dirty="0" err="1" smtClean="0"/>
              <a:t>Teilchen</a:t>
            </a:r>
            <a:r>
              <a:rPr lang="en-US" dirty="0" smtClean="0"/>
              <a:t> </a:t>
            </a:r>
            <a:r>
              <a:rPr lang="en-US" dirty="0" err="1" smtClean="0"/>
              <a:t>sollten</a:t>
            </a:r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Kalorimeter</a:t>
            </a:r>
            <a:r>
              <a:rPr lang="en-US" dirty="0" smtClean="0"/>
              <a:t> </a:t>
            </a:r>
            <a:r>
              <a:rPr lang="en-US" dirty="0" err="1" smtClean="0"/>
              <a:t>absorbiert</a:t>
            </a:r>
            <a:r>
              <a:rPr lang="en-US" dirty="0" smtClean="0"/>
              <a:t> </a:t>
            </a:r>
            <a:r>
              <a:rPr lang="en-US" dirty="0" err="1" smtClean="0"/>
              <a:t>worden</a:t>
            </a:r>
            <a:r>
              <a:rPr lang="en-US" dirty="0" smtClean="0"/>
              <a:t> </a:t>
            </a:r>
            <a:r>
              <a:rPr lang="en-US" dirty="0" err="1" smtClean="0"/>
              <a:t>sein</a:t>
            </a:r>
            <a:endParaRPr lang="en-US" dirty="0" smtClean="0"/>
          </a:p>
          <a:p>
            <a:pPr lvl="0"/>
            <a:r>
              <a:rPr lang="en-US" dirty="0" smtClean="0"/>
              <a:t>ATLAS</a:t>
            </a:r>
            <a:endParaRPr lang="en-US" dirty="0"/>
          </a:p>
          <a:p>
            <a:pPr lvl="1"/>
            <a:r>
              <a:rPr lang="en-US" dirty="0"/>
              <a:t>1200 </a:t>
            </a:r>
            <a:r>
              <a:rPr lang="en-US" dirty="0" err="1" smtClean="0"/>
              <a:t>Kammer</a:t>
            </a:r>
            <a:r>
              <a:rPr lang="en-US" dirty="0" err="1"/>
              <a:t>n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</a:t>
            </a:r>
            <a:r>
              <a:rPr lang="en-US" dirty="0"/>
              <a:t>5500 </a:t>
            </a:r>
            <a:r>
              <a:rPr lang="en-US" dirty="0" smtClean="0"/>
              <a:t>m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r>
              <a:rPr lang="en-US" dirty="0" err="1" smtClean="0"/>
              <a:t>Fl</a:t>
            </a:r>
            <a:r>
              <a:rPr lang="de-DE" dirty="0" err="1" smtClean="0"/>
              <a:t>äche</a:t>
            </a:r>
            <a:endParaRPr lang="en-US" dirty="0" smtClean="0"/>
          </a:p>
          <a:p>
            <a:pPr lvl="1"/>
            <a:r>
              <a:rPr lang="en-US" dirty="0" smtClean="0"/>
              <a:t>gross-</a:t>
            </a:r>
            <a:r>
              <a:rPr lang="en-US" dirty="0" err="1" smtClean="0"/>
              <a:t>volumiges</a:t>
            </a:r>
            <a:r>
              <a:rPr lang="en-US" dirty="0" smtClean="0"/>
              <a:t> </a:t>
            </a:r>
            <a:r>
              <a:rPr lang="en-US" dirty="0" err="1" smtClean="0"/>
              <a:t>Magnetfeld</a:t>
            </a:r>
            <a:endParaRPr lang="en-US" baseline="30000" dirty="0"/>
          </a:p>
          <a:p>
            <a:pPr lvl="1"/>
            <a:r>
              <a:rPr lang="en-US" dirty="0" err="1" smtClean="0"/>
              <a:t>erfordert</a:t>
            </a:r>
            <a:r>
              <a:rPr lang="en-US" dirty="0" smtClean="0"/>
              <a:t> </a:t>
            </a:r>
            <a:r>
              <a:rPr lang="en-US" dirty="0" err="1" smtClean="0"/>
              <a:t>präzise</a:t>
            </a:r>
            <a:r>
              <a:rPr lang="en-US" dirty="0" smtClean="0"/>
              <a:t> </a:t>
            </a:r>
            <a:r>
              <a:rPr lang="en-US" dirty="0" err="1" smtClean="0"/>
              <a:t>Karte</a:t>
            </a:r>
            <a:r>
              <a:rPr lang="en-US" dirty="0" smtClean="0"/>
              <a:t> des</a:t>
            </a:r>
            <a:r>
              <a:rPr lang="en-US" dirty="0"/>
              <a:t>													(</a:t>
            </a:r>
            <a:r>
              <a:rPr lang="en-US" dirty="0" err="1" smtClean="0"/>
              <a:t>inhomogenen</a:t>
            </a:r>
            <a:r>
              <a:rPr lang="en-US" dirty="0" smtClean="0"/>
              <a:t>) </a:t>
            </a:r>
            <a:r>
              <a:rPr lang="en-US" dirty="0" err="1" smtClean="0"/>
              <a:t>Magnetfelds</a:t>
            </a:r>
            <a:r>
              <a:rPr lang="en-US" dirty="0"/>
              <a:t>			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5750784" y="4421014"/>
            <a:ext cx="4206240" cy="274319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6264448" y="4096184"/>
            <a:ext cx="3343718" cy="259717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8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ATLAS </a:t>
            </a:r>
            <a:r>
              <a:rPr lang="en-US" sz="18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Myon</a:t>
            </a:r>
            <a:r>
              <a:rPr lang="en-US" sz="18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800" b="1" dirty="0" err="1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D</a:t>
            </a:r>
            <a:r>
              <a:rPr lang="en-US" sz="18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etektorelement</a:t>
            </a:r>
            <a:endParaRPr lang="en-US" sz="18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6" name="Straight Connector 5"/>
          <p:cNvSpPr/>
          <p:nvPr/>
        </p:nvSpPr>
        <p:spPr>
          <a:xfrm flipV="1">
            <a:off x="5040312" y="5292005"/>
            <a:ext cx="1080120" cy="1152128"/>
          </a:xfrm>
          <a:prstGeom prst="line">
            <a:avLst/>
          </a:prstGeom>
          <a:noFill/>
          <a:ln w="18360">
            <a:solidFill>
              <a:srgbClr val="FF0000"/>
            </a:solidFill>
            <a:prstDash val="solid"/>
            <a:tailEnd type="arrow"/>
          </a:ln>
        </p:spPr>
        <p:txBody>
          <a:bodyPr vert="horz" lIns="9000" tIns="9000" rIns="9000" bIns="9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92040" y="6534674"/>
            <a:ext cx="2669096" cy="413515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4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Aluminiumrohre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mit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z</a:t>
            </a:r>
            <a:r>
              <a:rPr lang="en-US" sz="14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entralem</a:t>
            </a:r>
            <a:r>
              <a:rPr lang="en-US" sz="1400" b="1" i="0" u="none" strike="noStrike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i="0" u="none" strike="noStrike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Draht</a:t>
            </a:r>
            <a:r>
              <a:rPr lang="en-US" sz="1400" b="1" i="0" u="none" strike="noStrike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i="0" u="none" strike="noStrike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gefüllt</a:t>
            </a:r>
            <a:r>
              <a:rPr lang="en-US" sz="1400" b="1" i="0" u="none" strike="noStrike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i="0" u="none" strike="noStrike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mit</a:t>
            </a:r>
            <a:r>
              <a:rPr lang="en-US" sz="1400" b="1" i="0" u="none" strike="noStrike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3 </a:t>
            </a:r>
            <a:r>
              <a:rPr lang="en-US" sz="14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bar 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Gas</a:t>
            </a:r>
            <a:endParaRPr lang="en-US" sz="14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8" name="Straight Connector 7"/>
          <p:cNvSpPr/>
          <p:nvPr/>
        </p:nvSpPr>
        <p:spPr>
          <a:xfrm flipV="1">
            <a:off x="7027344" y="5144973"/>
            <a:ext cx="2901600" cy="1816921"/>
          </a:xfrm>
          <a:prstGeom prst="line">
            <a:avLst/>
          </a:prstGeom>
          <a:noFill/>
          <a:ln w="36720">
            <a:solidFill>
              <a:srgbClr val="0000FF"/>
            </a:solidFill>
            <a:prstDash val="solid"/>
            <a:headEnd type="arrow"/>
            <a:tailEnd type="arrow"/>
          </a:ln>
        </p:spPr>
        <p:txBody>
          <a:bodyPr vert="horz" lIns="18360" tIns="18360" rIns="18360" bIns="18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432800" y="5652045"/>
            <a:ext cx="460800" cy="23508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~5 m</a:t>
            </a:r>
          </a:p>
        </p:txBody>
      </p:sp>
    </p:spTree>
    <p:extLst>
      <p:ext uri="{BB962C8B-B14F-4D97-AF65-F5344CB8AC3E}">
        <p14:creationId xmlns:p14="http://schemas.microsoft.com/office/powerpoint/2010/main" val="2210940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"/>
          <p:cNvGrpSpPr>
            <a:grpSpLocks noChangeAspect="1"/>
          </p:cNvGrpSpPr>
          <p:nvPr/>
        </p:nvGrpSpPr>
        <p:grpSpPr bwMode="auto">
          <a:xfrm>
            <a:off x="808521" y="2085125"/>
            <a:ext cx="2155403" cy="1665605"/>
            <a:chOff x="500" y="770"/>
            <a:chExt cx="4405" cy="3404"/>
          </a:xfrm>
        </p:grpSpPr>
        <p:pic>
          <p:nvPicPr>
            <p:cNvPr id="30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" y="770"/>
              <a:ext cx="4405" cy="3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31" name="AutoShape 5"/>
            <p:cNvSpPr>
              <a:spLocks noChangeArrowheads="1"/>
            </p:cNvSpPr>
            <p:nvPr/>
          </p:nvSpPr>
          <p:spPr bwMode="auto">
            <a:xfrm>
              <a:off x="542" y="786"/>
              <a:ext cx="315" cy="62"/>
            </a:xfrm>
            <a:prstGeom prst="roundRect">
              <a:avLst>
                <a:gd name="adj" fmla="val 1611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Datenaufbereitung</a:t>
            </a:r>
            <a:endParaRPr lang="en-GB" dirty="0"/>
          </a:p>
        </p:txBody>
      </p:sp>
      <p:sp>
        <p:nvSpPr>
          <p:cNvPr id="38" name="Content Placeholder 3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Datenfluss bei ATLAS</a:t>
            </a:r>
            <a:endParaRPr lang="en-GB" dirty="0"/>
          </a:p>
        </p:txBody>
      </p:sp>
      <p:sp>
        <p:nvSpPr>
          <p:cNvPr id="5" name="object 3"/>
          <p:cNvSpPr/>
          <p:nvPr/>
        </p:nvSpPr>
        <p:spPr>
          <a:xfrm>
            <a:off x="808521" y="2094546"/>
            <a:ext cx="2233930" cy="1684655"/>
          </a:xfrm>
          <a:custGeom>
            <a:avLst/>
            <a:gdLst/>
            <a:ahLst/>
            <a:cxnLst/>
            <a:rect l="l" t="t" r="r" b="b"/>
            <a:pathLst>
              <a:path w="2233930" h="1684655">
                <a:moveTo>
                  <a:pt x="0" y="1684274"/>
                </a:moveTo>
                <a:lnTo>
                  <a:pt x="2233930" y="1684274"/>
                </a:lnTo>
                <a:lnTo>
                  <a:pt x="2233930" y="0"/>
                </a:lnTo>
                <a:lnTo>
                  <a:pt x="0" y="0"/>
                </a:lnTo>
                <a:lnTo>
                  <a:pt x="0" y="1684274"/>
                </a:lnTo>
                <a:close/>
              </a:path>
            </a:pathLst>
          </a:custGeom>
          <a:ln w="38100">
            <a:solidFill>
              <a:srgbClr val="4F81B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object 4"/>
          <p:cNvSpPr/>
          <p:nvPr/>
        </p:nvSpPr>
        <p:spPr>
          <a:xfrm>
            <a:off x="808521" y="4571925"/>
            <a:ext cx="2200910" cy="914400"/>
          </a:xfrm>
          <a:custGeom>
            <a:avLst/>
            <a:gdLst/>
            <a:ahLst/>
            <a:cxnLst/>
            <a:rect l="l" t="t" r="r" b="b"/>
            <a:pathLst>
              <a:path w="2200910" h="914400">
                <a:moveTo>
                  <a:pt x="2048281" y="0"/>
                </a:moveTo>
                <a:lnTo>
                  <a:pt x="138126" y="660"/>
                </a:lnTo>
                <a:lnTo>
                  <a:pt x="96609" y="10534"/>
                </a:lnTo>
                <a:lnTo>
                  <a:pt x="60375" y="30904"/>
                </a:lnTo>
                <a:lnTo>
                  <a:pt x="31156" y="60040"/>
                </a:lnTo>
                <a:lnTo>
                  <a:pt x="10687" y="96213"/>
                </a:lnTo>
                <a:lnTo>
                  <a:pt x="700" y="137693"/>
                </a:lnTo>
                <a:lnTo>
                  <a:pt x="0" y="152400"/>
                </a:lnTo>
                <a:lnTo>
                  <a:pt x="645" y="762000"/>
                </a:lnTo>
                <a:lnTo>
                  <a:pt x="5994" y="804473"/>
                </a:lnTo>
                <a:lnTo>
                  <a:pt x="23064" y="842660"/>
                </a:lnTo>
                <a:lnTo>
                  <a:pt x="49478" y="874405"/>
                </a:lnTo>
                <a:lnTo>
                  <a:pt x="83502" y="897976"/>
                </a:lnTo>
                <a:lnTo>
                  <a:pt x="123403" y="911644"/>
                </a:lnTo>
                <a:lnTo>
                  <a:pt x="152412" y="914400"/>
                </a:lnTo>
                <a:lnTo>
                  <a:pt x="2062561" y="913740"/>
                </a:lnTo>
                <a:lnTo>
                  <a:pt x="2104085" y="903868"/>
                </a:lnTo>
                <a:lnTo>
                  <a:pt x="2140320" y="883499"/>
                </a:lnTo>
                <a:lnTo>
                  <a:pt x="2169534" y="854362"/>
                </a:lnTo>
                <a:lnTo>
                  <a:pt x="2189998" y="818188"/>
                </a:lnTo>
                <a:lnTo>
                  <a:pt x="2199981" y="776707"/>
                </a:lnTo>
                <a:lnTo>
                  <a:pt x="2200681" y="762000"/>
                </a:lnTo>
                <a:lnTo>
                  <a:pt x="2200037" y="152400"/>
                </a:lnTo>
                <a:lnTo>
                  <a:pt x="2194692" y="109934"/>
                </a:lnTo>
                <a:lnTo>
                  <a:pt x="2177630" y="71744"/>
                </a:lnTo>
                <a:lnTo>
                  <a:pt x="2151223" y="39998"/>
                </a:lnTo>
                <a:lnTo>
                  <a:pt x="2117203" y="16425"/>
                </a:lnTo>
                <a:lnTo>
                  <a:pt x="2077298" y="2756"/>
                </a:lnTo>
                <a:lnTo>
                  <a:pt x="204828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bject 5"/>
          <p:cNvSpPr/>
          <p:nvPr/>
        </p:nvSpPr>
        <p:spPr>
          <a:xfrm>
            <a:off x="808521" y="4571925"/>
            <a:ext cx="2200910" cy="914400"/>
          </a:xfrm>
          <a:custGeom>
            <a:avLst/>
            <a:gdLst/>
            <a:ahLst/>
            <a:cxnLst/>
            <a:rect l="l" t="t" r="r" b="b"/>
            <a:pathLst>
              <a:path w="2200910" h="914400">
                <a:moveTo>
                  <a:pt x="0" y="152400"/>
                </a:moveTo>
                <a:lnTo>
                  <a:pt x="6107" y="109535"/>
                </a:lnTo>
                <a:lnTo>
                  <a:pt x="23275" y="71401"/>
                </a:lnTo>
                <a:lnTo>
                  <a:pt x="49770" y="39727"/>
                </a:lnTo>
                <a:lnTo>
                  <a:pt x="83859" y="16243"/>
                </a:lnTo>
                <a:lnTo>
                  <a:pt x="123807" y="2678"/>
                </a:lnTo>
                <a:lnTo>
                  <a:pt x="2048281" y="0"/>
                </a:lnTo>
                <a:lnTo>
                  <a:pt x="2062988" y="699"/>
                </a:lnTo>
                <a:lnTo>
                  <a:pt x="2104470" y="10683"/>
                </a:lnTo>
                <a:lnTo>
                  <a:pt x="2140644" y="31146"/>
                </a:lnTo>
                <a:lnTo>
                  <a:pt x="2169780" y="60360"/>
                </a:lnTo>
                <a:lnTo>
                  <a:pt x="2190150" y="96595"/>
                </a:lnTo>
                <a:lnTo>
                  <a:pt x="2200021" y="138120"/>
                </a:lnTo>
                <a:lnTo>
                  <a:pt x="2200681" y="762000"/>
                </a:lnTo>
                <a:lnTo>
                  <a:pt x="2199981" y="776707"/>
                </a:lnTo>
                <a:lnTo>
                  <a:pt x="2189998" y="818188"/>
                </a:lnTo>
                <a:lnTo>
                  <a:pt x="2169534" y="854362"/>
                </a:lnTo>
                <a:lnTo>
                  <a:pt x="2140320" y="883499"/>
                </a:lnTo>
                <a:lnTo>
                  <a:pt x="2104085" y="903868"/>
                </a:lnTo>
                <a:lnTo>
                  <a:pt x="2062561" y="913740"/>
                </a:lnTo>
                <a:lnTo>
                  <a:pt x="152412" y="914400"/>
                </a:lnTo>
                <a:lnTo>
                  <a:pt x="137709" y="913700"/>
                </a:lnTo>
                <a:lnTo>
                  <a:pt x="96234" y="903717"/>
                </a:lnTo>
                <a:lnTo>
                  <a:pt x="60059" y="883255"/>
                </a:lnTo>
                <a:lnTo>
                  <a:pt x="30916" y="854043"/>
                </a:lnTo>
                <a:lnTo>
                  <a:pt x="10539" y="817811"/>
                </a:lnTo>
                <a:lnTo>
                  <a:pt x="660" y="776289"/>
                </a:lnTo>
                <a:lnTo>
                  <a:pt x="0" y="152400"/>
                </a:lnTo>
                <a:close/>
              </a:path>
            </a:pathLst>
          </a:custGeom>
          <a:ln w="38100">
            <a:solidFill>
              <a:srgbClr val="4F81B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object 6"/>
          <p:cNvSpPr txBox="1"/>
          <p:nvPr/>
        </p:nvSpPr>
        <p:spPr>
          <a:xfrm>
            <a:off x="759382" y="4659793"/>
            <a:ext cx="2233930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0" marR="6350" indent="-114300" algn="ctr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de-DE" spc="-130" dirty="0" smtClean="0">
                <a:solidFill>
                  <a:srgbClr val="4F81BC"/>
                </a:solidFill>
                <a:latin typeface="Century Gothic"/>
                <a:cs typeface="Century Gothic"/>
              </a:rPr>
              <a:t>   </a:t>
            </a:r>
            <a:r>
              <a:rPr spc="-130" dirty="0" smtClean="0">
                <a:solidFill>
                  <a:srgbClr val="4F81BC"/>
                </a:solidFill>
                <a:latin typeface="Century Gothic"/>
                <a:cs typeface="Century Gothic"/>
              </a:rPr>
              <a:t>Simulation</a:t>
            </a:r>
            <a:r>
              <a:rPr lang="de-DE" spc="-130" dirty="0" smtClean="0">
                <a:solidFill>
                  <a:srgbClr val="4F81BC"/>
                </a:solidFill>
                <a:latin typeface="Century Gothic"/>
                <a:cs typeface="Century Gothic"/>
              </a:rPr>
              <a:t>s-Programm</a:t>
            </a:r>
            <a:endParaRPr dirty="0">
              <a:solidFill>
                <a:prstClr val="black"/>
              </a:solidFill>
              <a:latin typeface="Century Gothic"/>
              <a:cs typeface="Century Gothic"/>
            </a:endParaRPr>
          </a:p>
        </p:txBody>
      </p:sp>
      <p:grpSp>
        <p:nvGrpSpPr>
          <p:cNvPr id="33" name="Group 32"/>
          <p:cNvGrpSpPr>
            <a:grpSpLocks noChangeAspect="1"/>
          </p:cNvGrpSpPr>
          <p:nvPr/>
        </p:nvGrpSpPr>
        <p:grpSpPr>
          <a:xfrm>
            <a:off x="4486876" y="1763613"/>
            <a:ext cx="2221252" cy="2255267"/>
            <a:chOff x="3366766" y="1278607"/>
            <a:chExt cx="2736850" cy="277876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" name="object 7"/>
            <p:cNvSpPr/>
            <p:nvPr/>
          </p:nvSpPr>
          <p:spPr>
            <a:xfrm>
              <a:off x="3366766" y="1278607"/>
              <a:ext cx="2736850" cy="2778760"/>
            </a:xfrm>
            <a:custGeom>
              <a:avLst/>
              <a:gdLst/>
              <a:ahLst/>
              <a:cxnLst/>
              <a:rect l="l" t="t" r="r" b="b"/>
              <a:pathLst>
                <a:path w="2736850" h="2778760">
                  <a:moveTo>
                    <a:pt x="2280285" y="0"/>
                  </a:moveTo>
                  <a:lnTo>
                    <a:pt x="456056" y="0"/>
                  </a:lnTo>
                  <a:lnTo>
                    <a:pt x="418657" y="1512"/>
                  </a:lnTo>
                  <a:lnTo>
                    <a:pt x="346471" y="13256"/>
                  </a:lnTo>
                  <a:lnTo>
                    <a:pt x="278552" y="35843"/>
                  </a:lnTo>
                  <a:lnTo>
                    <a:pt x="215839" y="68335"/>
                  </a:lnTo>
                  <a:lnTo>
                    <a:pt x="159273" y="109791"/>
                  </a:lnTo>
                  <a:lnTo>
                    <a:pt x="109791" y="159273"/>
                  </a:lnTo>
                  <a:lnTo>
                    <a:pt x="68335" y="215839"/>
                  </a:lnTo>
                  <a:lnTo>
                    <a:pt x="35843" y="278552"/>
                  </a:lnTo>
                  <a:lnTo>
                    <a:pt x="13256" y="346471"/>
                  </a:lnTo>
                  <a:lnTo>
                    <a:pt x="1512" y="418657"/>
                  </a:lnTo>
                  <a:lnTo>
                    <a:pt x="0" y="456056"/>
                  </a:lnTo>
                  <a:lnTo>
                    <a:pt x="0" y="2322322"/>
                  </a:lnTo>
                  <a:lnTo>
                    <a:pt x="5969" y="2396288"/>
                  </a:lnTo>
                  <a:lnTo>
                    <a:pt x="23253" y="2466458"/>
                  </a:lnTo>
                  <a:lnTo>
                    <a:pt x="50910" y="2531892"/>
                  </a:lnTo>
                  <a:lnTo>
                    <a:pt x="88001" y="2591649"/>
                  </a:lnTo>
                  <a:lnTo>
                    <a:pt x="133588" y="2644790"/>
                  </a:lnTo>
                  <a:lnTo>
                    <a:pt x="186729" y="2690377"/>
                  </a:lnTo>
                  <a:lnTo>
                    <a:pt x="246486" y="2727468"/>
                  </a:lnTo>
                  <a:lnTo>
                    <a:pt x="311920" y="2755125"/>
                  </a:lnTo>
                  <a:lnTo>
                    <a:pt x="382090" y="2772409"/>
                  </a:lnTo>
                  <a:lnTo>
                    <a:pt x="456056" y="2778379"/>
                  </a:lnTo>
                  <a:lnTo>
                    <a:pt x="2280285" y="2778379"/>
                  </a:lnTo>
                  <a:lnTo>
                    <a:pt x="2354251" y="2772409"/>
                  </a:lnTo>
                  <a:lnTo>
                    <a:pt x="2424421" y="2755125"/>
                  </a:lnTo>
                  <a:lnTo>
                    <a:pt x="2489855" y="2727468"/>
                  </a:lnTo>
                  <a:lnTo>
                    <a:pt x="2549612" y="2690377"/>
                  </a:lnTo>
                  <a:lnTo>
                    <a:pt x="2602753" y="2644790"/>
                  </a:lnTo>
                  <a:lnTo>
                    <a:pt x="2648340" y="2591649"/>
                  </a:lnTo>
                  <a:lnTo>
                    <a:pt x="2685431" y="2531892"/>
                  </a:lnTo>
                  <a:lnTo>
                    <a:pt x="2713088" y="2466458"/>
                  </a:lnTo>
                  <a:lnTo>
                    <a:pt x="2730372" y="2396288"/>
                  </a:lnTo>
                  <a:lnTo>
                    <a:pt x="2736342" y="2322322"/>
                  </a:lnTo>
                  <a:lnTo>
                    <a:pt x="2736342" y="456056"/>
                  </a:lnTo>
                  <a:lnTo>
                    <a:pt x="2730372" y="382090"/>
                  </a:lnTo>
                  <a:lnTo>
                    <a:pt x="2713088" y="311920"/>
                  </a:lnTo>
                  <a:lnTo>
                    <a:pt x="2685431" y="246486"/>
                  </a:lnTo>
                  <a:lnTo>
                    <a:pt x="2648340" y="186729"/>
                  </a:lnTo>
                  <a:lnTo>
                    <a:pt x="2602753" y="133588"/>
                  </a:lnTo>
                  <a:lnTo>
                    <a:pt x="2549612" y="88001"/>
                  </a:lnTo>
                  <a:lnTo>
                    <a:pt x="2489855" y="50910"/>
                  </a:lnTo>
                  <a:lnTo>
                    <a:pt x="2424421" y="23253"/>
                  </a:lnTo>
                  <a:lnTo>
                    <a:pt x="2354251" y="5969"/>
                  </a:lnTo>
                  <a:lnTo>
                    <a:pt x="228028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>
              <a:spAutoFit/>
            </a:bodyPr>
            <a:lstStyle/>
            <a:p>
              <a:pPr defTabSz="91440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sz="180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" name="object 8"/>
            <p:cNvSpPr/>
            <p:nvPr/>
          </p:nvSpPr>
          <p:spPr>
            <a:xfrm>
              <a:off x="3366766" y="1278607"/>
              <a:ext cx="2736850" cy="2778760"/>
            </a:xfrm>
            <a:custGeom>
              <a:avLst/>
              <a:gdLst/>
              <a:ahLst/>
              <a:cxnLst/>
              <a:rect l="l" t="t" r="r" b="b"/>
              <a:pathLst>
                <a:path w="2736850" h="2778760">
                  <a:moveTo>
                    <a:pt x="0" y="456056"/>
                  </a:moveTo>
                  <a:lnTo>
                    <a:pt x="5969" y="382090"/>
                  </a:lnTo>
                  <a:lnTo>
                    <a:pt x="23253" y="311920"/>
                  </a:lnTo>
                  <a:lnTo>
                    <a:pt x="50910" y="246486"/>
                  </a:lnTo>
                  <a:lnTo>
                    <a:pt x="88001" y="186729"/>
                  </a:lnTo>
                  <a:lnTo>
                    <a:pt x="133588" y="133588"/>
                  </a:lnTo>
                  <a:lnTo>
                    <a:pt x="186729" y="88001"/>
                  </a:lnTo>
                  <a:lnTo>
                    <a:pt x="246486" y="50910"/>
                  </a:lnTo>
                  <a:lnTo>
                    <a:pt x="311920" y="23253"/>
                  </a:lnTo>
                  <a:lnTo>
                    <a:pt x="382090" y="5969"/>
                  </a:lnTo>
                  <a:lnTo>
                    <a:pt x="456056" y="0"/>
                  </a:lnTo>
                  <a:lnTo>
                    <a:pt x="2280285" y="0"/>
                  </a:lnTo>
                  <a:lnTo>
                    <a:pt x="2354251" y="5969"/>
                  </a:lnTo>
                  <a:lnTo>
                    <a:pt x="2424421" y="23253"/>
                  </a:lnTo>
                  <a:lnTo>
                    <a:pt x="2489855" y="50910"/>
                  </a:lnTo>
                  <a:lnTo>
                    <a:pt x="2549612" y="88001"/>
                  </a:lnTo>
                  <a:lnTo>
                    <a:pt x="2602753" y="133588"/>
                  </a:lnTo>
                  <a:lnTo>
                    <a:pt x="2648340" y="186729"/>
                  </a:lnTo>
                  <a:lnTo>
                    <a:pt x="2685431" y="246486"/>
                  </a:lnTo>
                  <a:lnTo>
                    <a:pt x="2713088" y="311920"/>
                  </a:lnTo>
                  <a:lnTo>
                    <a:pt x="2730372" y="382090"/>
                  </a:lnTo>
                  <a:lnTo>
                    <a:pt x="2736342" y="456056"/>
                  </a:lnTo>
                  <a:lnTo>
                    <a:pt x="2736342" y="2322322"/>
                  </a:lnTo>
                  <a:lnTo>
                    <a:pt x="2730372" y="2396288"/>
                  </a:lnTo>
                  <a:lnTo>
                    <a:pt x="2713088" y="2466458"/>
                  </a:lnTo>
                  <a:lnTo>
                    <a:pt x="2685431" y="2531892"/>
                  </a:lnTo>
                  <a:lnTo>
                    <a:pt x="2648340" y="2591649"/>
                  </a:lnTo>
                  <a:lnTo>
                    <a:pt x="2602753" y="2644790"/>
                  </a:lnTo>
                  <a:lnTo>
                    <a:pt x="2549612" y="2690377"/>
                  </a:lnTo>
                  <a:lnTo>
                    <a:pt x="2489855" y="2727468"/>
                  </a:lnTo>
                  <a:lnTo>
                    <a:pt x="2424421" y="2755125"/>
                  </a:lnTo>
                  <a:lnTo>
                    <a:pt x="2354251" y="2772409"/>
                  </a:lnTo>
                  <a:lnTo>
                    <a:pt x="2280285" y="2778379"/>
                  </a:lnTo>
                  <a:lnTo>
                    <a:pt x="456056" y="2778379"/>
                  </a:lnTo>
                  <a:lnTo>
                    <a:pt x="382090" y="2772409"/>
                  </a:lnTo>
                  <a:lnTo>
                    <a:pt x="311920" y="2755125"/>
                  </a:lnTo>
                  <a:lnTo>
                    <a:pt x="246486" y="2727468"/>
                  </a:lnTo>
                  <a:lnTo>
                    <a:pt x="186729" y="2690377"/>
                  </a:lnTo>
                  <a:lnTo>
                    <a:pt x="133588" y="2644790"/>
                  </a:lnTo>
                  <a:lnTo>
                    <a:pt x="88001" y="2591649"/>
                  </a:lnTo>
                  <a:lnTo>
                    <a:pt x="50910" y="2531892"/>
                  </a:lnTo>
                  <a:lnTo>
                    <a:pt x="23253" y="2466458"/>
                  </a:lnTo>
                  <a:lnTo>
                    <a:pt x="5969" y="2396288"/>
                  </a:lnTo>
                  <a:lnTo>
                    <a:pt x="0" y="2322322"/>
                  </a:lnTo>
                  <a:lnTo>
                    <a:pt x="0" y="456056"/>
                  </a:lnTo>
                  <a:close/>
                </a:path>
              </a:pathLst>
            </a:custGeom>
            <a:ln w="38100">
              <a:solidFill>
                <a:srgbClr val="C000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defTabSz="91440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sz="180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1" name="object 9"/>
            <p:cNvSpPr txBox="1"/>
            <p:nvPr/>
          </p:nvSpPr>
          <p:spPr>
            <a:xfrm>
              <a:off x="3602732" y="2228821"/>
              <a:ext cx="2265045" cy="606749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85725" marR="6350" indent="-73660" algn="ctr" defTabSz="91440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de-DE" sz="1600" spc="60" dirty="0" smtClean="0">
                  <a:solidFill>
                    <a:srgbClr val="C00000"/>
                  </a:solidFill>
                  <a:latin typeface="+mn-lt"/>
                  <a:cs typeface="Century Gothic"/>
                </a:rPr>
                <a:t>Rekonstruktion</a:t>
              </a:r>
            </a:p>
            <a:p>
              <a:pPr marL="85725" marR="6350" indent="-73660" algn="ctr" defTabSz="91440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de-DE" sz="1600" spc="60" dirty="0" smtClean="0">
                  <a:solidFill>
                    <a:srgbClr val="C00000"/>
                  </a:solidFill>
                  <a:latin typeface="+mn-lt"/>
                  <a:cs typeface="Century Gothic"/>
                </a:rPr>
                <a:t>der Kollisionen</a:t>
              </a:r>
              <a:endParaRPr sz="1600" dirty="0">
                <a:solidFill>
                  <a:prstClr val="black"/>
                </a:solidFill>
                <a:latin typeface="+mn-lt"/>
                <a:cs typeface="Century Gothic"/>
              </a:endParaRPr>
            </a:p>
          </p:txBody>
        </p:sp>
      </p:grpSp>
      <p:grpSp>
        <p:nvGrpSpPr>
          <p:cNvPr id="36" name="Group 35"/>
          <p:cNvGrpSpPr>
            <a:grpSpLocks noChangeAspect="1"/>
          </p:cNvGrpSpPr>
          <p:nvPr/>
        </p:nvGrpSpPr>
        <p:grpSpPr>
          <a:xfrm>
            <a:off x="7211548" y="1763613"/>
            <a:ext cx="2221252" cy="2255267"/>
            <a:chOff x="6607171" y="1278607"/>
            <a:chExt cx="2736850" cy="277876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2" name="object 10"/>
            <p:cNvSpPr>
              <a:spLocks noChangeAspect="1"/>
            </p:cNvSpPr>
            <p:nvPr/>
          </p:nvSpPr>
          <p:spPr>
            <a:xfrm>
              <a:off x="6607171" y="1278607"/>
              <a:ext cx="2736850" cy="2778760"/>
            </a:xfrm>
            <a:custGeom>
              <a:avLst/>
              <a:gdLst/>
              <a:ahLst/>
              <a:cxnLst/>
              <a:rect l="l" t="t" r="r" b="b"/>
              <a:pathLst>
                <a:path w="2736850" h="2778760">
                  <a:moveTo>
                    <a:pt x="2280284" y="0"/>
                  </a:moveTo>
                  <a:lnTo>
                    <a:pt x="456056" y="0"/>
                  </a:lnTo>
                  <a:lnTo>
                    <a:pt x="418657" y="1512"/>
                  </a:lnTo>
                  <a:lnTo>
                    <a:pt x="346471" y="13256"/>
                  </a:lnTo>
                  <a:lnTo>
                    <a:pt x="278552" y="35843"/>
                  </a:lnTo>
                  <a:lnTo>
                    <a:pt x="215839" y="68335"/>
                  </a:lnTo>
                  <a:lnTo>
                    <a:pt x="159273" y="109791"/>
                  </a:lnTo>
                  <a:lnTo>
                    <a:pt x="109791" y="159273"/>
                  </a:lnTo>
                  <a:lnTo>
                    <a:pt x="68335" y="215839"/>
                  </a:lnTo>
                  <a:lnTo>
                    <a:pt x="35843" y="278552"/>
                  </a:lnTo>
                  <a:lnTo>
                    <a:pt x="13256" y="346471"/>
                  </a:lnTo>
                  <a:lnTo>
                    <a:pt x="1512" y="418657"/>
                  </a:lnTo>
                  <a:lnTo>
                    <a:pt x="0" y="456056"/>
                  </a:lnTo>
                  <a:lnTo>
                    <a:pt x="0" y="2322322"/>
                  </a:lnTo>
                  <a:lnTo>
                    <a:pt x="5969" y="2396288"/>
                  </a:lnTo>
                  <a:lnTo>
                    <a:pt x="23253" y="2466458"/>
                  </a:lnTo>
                  <a:lnTo>
                    <a:pt x="50910" y="2531892"/>
                  </a:lnTo>
                  <a:lnTo>
                    <a:pt x="88001" y="2591649"/>
                  </a:lnTo>
                  <a:lnTo>
                    <a:pt x="133588" y="2644790"/>
                  </a:lnTo>
                  <a:lnTo>
                    <a:pt x="186729" y="2690377"/>
                  </a:lnTo>
                  <a:lnTo>
                    <a:pt x="246486" y="2727468"/>
                  </a:lnTo>
                  <a:lnTo>
                    <a:pt x="311920" y="2755125"/>
                  </a:lnTo>
                  <a:lnTo>
                    <a:pt x="382090" y="2772409"/>
                  </a:lnTo>
                  <a:lnTo>
                    <a:pt x="456056" y="2778379"/>
                  </a:lnTo>
                  <a:lnTo>
                    <a:pt x="2280284" y="2778379"/>
                  </a:lnTo>
                  <a:lnTo>
                    <a:pt x="2354251" y="2772409"/>
                  </a:lnTo>
                  <a:lnTo>
                    <a:pt x="2424421" y="2755125"/>
                  </a:lnTo>
                  <a:lnTo>
                    <a:pt x="2489855" y="2727468"/>
                  </a:lnTo>
                  <a:lnTo>
                    <a:pt x="2549612" y="2690377"/>
                  </a:lnTo>
                  <a:lnTo>
                    <a:pt x="2602753" y="2644790"/>
                  </a:lnTo>
                  <a:lnTo>
                    <a:pt x="2648340" y="2591649"/>
                  </a:lnTo>
                  <a:lnTo>
                    <a:pt x="2685431" y="2531892"/>
                  </a:lnTo>
                  <a:lnTo>
                    <a:pt x="2713088" y="2466458"/>
                  </a:lnTo>
                  <a:lnTo>
                    <a:pt x="2730372" y="2396288"/>
                  </a:lnTo>
                  <a:lnTo>
                    <a:pt x="2736342" y="2322322"/>
                  </a:lnTo>
                  <a:lnTo>
                    <a:pt x="2736342" y="456056"/>
                  </a:lnTo>
                  <a:lnTo>
                    <a:pt x="2730372" y="382090"/>
                  </a:lnTo>
                  <a:lnTo>
                    <a:pt x="2713088" y="311920"/>
                  </a:lnTo>
                  <a:lnTo>
                    <a:pt x="2685431" y="246486"/>
                  </a:lnTo>
                  <a:lnTo>
                    <a:pt x="2648340" y="186729"/>
                  </a:lnTo>
                  <a:lnTo>
                    <a:pt x="2602753" y="133588"/>
                  </a:lnTo>
                  <a:lnTo>
                    <a:pt x="2549612" y="88001"/>
                  </a:lnTo>
                  <a:lnTo>
                    <a:pt x="2489855" y="50910"/>
                  </a:lnTo>
                  <a:lnTo>
                    <a:pt x="2424421" y="23253"/>
                  </a:lnTo>
                  <a:lnTo>
                    <a:pt x="2354251" y="5969"/>
                  </a:lnTo>
                  <a:lnTo>
                    <a:pt x="228028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>
              <a:spAutoFit/>
            </a:bodyPr>
            <a:lstStyle/>
            <a:p>
              <a:pPr defTabSz="91440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sz="180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3" name="object 11"/>
            <p:cNvSpPr/>
            <p:nvPr/>
          </p:nvSpPr>
          <p:spPr>
            <a:xfrm>
              <a:off x="6607171" y="1278607"/>
              <a:ext cx="2736850" cy="2778760"/>
            </a:xfrm>
            <a:custGeom>
              <a:avLst/>
              <a:gdLst/>
              <a:ahLst/>
              <a:cxnLst/>
              <a:rect l="l" t="t" r="r" b="b"/>
              <a:pathLst>
                <a:path w="2736850" h="2778760">
                  <a:moveTo>
                    <a:pt x="0" y="456056"/>
                  </a:moveTo>
                  <a:lnTo>
                    <a:pt x="5969" y="382090"/>
                  </a:lnTo>
                  <a:lnTo>
                    <a:pt x="23253" y="311920"/>
                  </a:lnTo>
                  <a:lnTo>
                    <a:pt x="50910" y="246486"/>
                  </a:lnTo>
                  <a:lnTo>
                    <a:pt x="88001" y="186729"/>
                  </a:lnTo>
                  <a:lnTo>
                    <a:pt x="133588" y="133588"/>
                  </a:lnTo>
                  <a:lnTo>
                    <a:pt x="186729" y="88001"/>
                  </a:lnTo>
                  <a:lnTo>
                    <a:pt x="246486" y="50910"/>
                  </a:lnTo>
                  <a:lnTo>
                    <a:pt x="311920" y="23253"/>
                  </a:lnTo>
                  <a:lnTo>
                    <a:pt x="382090" y="5969"/>
                  </a:lnTo>
                  <a:lnTo>
                    <a:pt x="456056" y="0"/>
                  </a:lnTo>
                  <a:lnTo>
                    <a:pt x="2280284" y="0"/>
                  </a:lnTo>
                  <a:lnTo>
                    <a:pt x="2354251" y="5969"/>
                  </a:lnTo>
                  <a:lnTo>
                    <a:pt x="2424421" y="23253"/>
                  </a:lnTo>
                  <a:lnTo>
                    <a:pt x="2489855" y="50910"/>
                  </a:lnTo>
                  <a:lnTo>
                    <a:pt x="2549612" y="88001"/>
                  </a:lnTo>
                  <a:lnTo>
                    <a:pt x="2602753" y="133588"/>
                  </a:lnTo>
                  <a:lnTo>
                    <a:pt x="2648340" y="186729"/>
                  </a:lnTo>
                  <a:lnTo>
                    <a:pt x="2685431" y="246486"/>
                  </a:lnTo>
                  <a:lnTo>
                    <a:pt x="2713088" y="311920"/>
                  </a:lnTo>
                  <a:lnTo>
                    <a:pt x="2730372" y="382090"/>
                  </a:lnTo>
                  <a:lnTo>
                    <a:pt x="2736342" y="456056"/>
                  </a:lnTo>
                  <a:lnTo>
                    <a:pt x="2736342" y="2322322"/>
                  </a:lnTo>
                  <a:lnTo>
                    <a:pt x="2730372" y="2396288"/>
                  </a:lnTo>
                  <a:lnTo>
                    <a:pt x="2713088" y="2466458"/>
                  </a:lnTo>
                  <a:lnTo>
                    <a:pt x="2685431" y="2531892"/>
                  </a:lnTo>
                  <a:lnTo>
                    <a:pt x="2648340" y="2591649"/>
                  </a:lnTo>
                  <a:lnTo>
                    <a:pt x="2602753" y="2644790"/>
                  </a:lnTo>
                  <a:lnTo>
                    <a:pt x="2549612" y="2690377"/>
                  </a:lnTo>
                  <a:lnTo>
                    <a:pt x="2489855" y="2727468"/>
                  </a:lnTo>
                  <a:lnTo>
                    <a:pt x="2424421" y="2755125"/>
                  </a:lnTo>
                  <a:lnTo>
                    <a:pt x="2354251" y="2772409"/>
                  </a:lnTo>
                  <a:lnTo>
                    <a:pt x="2280284" y="2778379"/>
                  </a:lnTo>
                  <a:lnTo>
                    <a:pt x="456056" y="2778379"/>
                  </a:lnTo>
                  <a:lnTo>
                    <a:pt x="382090" y="2772409"/>
                  </a:lnTo>
                  <a:lnTo>
                    <a:pt x="311920" y="2755125"/>
                  </a:lnTo>
                  <a:lnTo>
                    <a:pt x="246486" y="2727468"/>
                  </a:lnTo>
                  <a:lnTo>
                    <a:pt x="186729" y="2690377"/>
                  </a:lnTo>
                  <a:lnTo>
                    <a:pt x="133588" y="2644790"/>
                  </a:lnTo>
                  <a:lnTo>
                    <a:pt x="88001" y="2591649"/>
                  </a:lnTo>
                  <a:lnTo>
                    <a:pt x="50910" y="2531892"/>
                  </a:lnTo>
                  <a:lnTo>
                    <a:pt x="23253" y="2466458"/>
                  </a:lnTo>
                  <a:lnTo>
                    <a:pt x="5969" y="2396288"/>
                  </a:lnTo>
                  <a:lnTo>
                    <a:pt x="0" y="2322322"/>
                  </a:lnTo>
                  <a:lnTo>
                    <a:pt x="0" y="456056"/>
                  </a:lnTo>
                  <a:close/>
                </a:path>
              </a:pathLst>
            </a:custGeom>
            <a:ln w="38100">
              <a:solidFill>
                <a:srgbClr val="00AF5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defTabSz="91440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sz="180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4" name="object 12"/>
            <p:cNvSpPr txBox="1"/>
            <p:nvPr/>
          </p:nvSpPr>
          <p:spPr>
            <a:xfrm>
              <a:off x="6904892" y="2077133"/>
              <a:ext cx="2141407" cy="910123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marR="6350" algn="ctr" defTabSz="91440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de-DE" sz="1600" dirty="0" smtClean="0">
                  <a:solidFill>
                    <a:srgbClr val="00AF50"/>
                  </a:solidFill>
                  <a:latin typeface="+mn-lt"/>
                  <a:cs typeface="Century Gothic"/>
                </a:rPr>
                <a:t>Datenspeicherung im weltweiten LHC </a:t>
              </a:r>
              <a:r>
                <a:rPr lang="de-DE" sz="1600" dirty="0" err="1" smtClean="0">
                  <a:solidFill>
                    <a:srgbClr val="00AF50"/>
                  </a:solidFill>
                  <a:latin typeface="+mn-lt"/>
                  <a:cs typeface="Century Gothic"/>
                </a:rPr>
                <a:t>Grid</a:t>
              </a:r>
              <a:endParaRPr sz="1600" dirty="0">
                <a:solidFill>
                  <a:srgbClr val="00AF50"/>
                </a:solidFill>
                <a:latin typeface="+mn-lt"/>
                <a:cs typeface="Century Gothic"/>
              </a:endParaRPr>
            </a:p>
          </p:txBody>
        </p:sp>
      </p:grpSp>
      <p:sp>
        <p:nvSpPr>
          <p:cNvPr id="21" name="object 13"/>
          <p:cNvSpPr/>
          <p:nvPr/>
        </p:nvSpPr>
        <p:spPr>
          <a:xfrm>
            <a:off x="4554962" y="4786402"/>
            <a:ext cx="2085080" cy="201626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7199916" y="4643933"/>
            <a:ext cx="2233520" cy="2232884"/>
            <a:chOff x="7199916" y="4643933"/>
            <a:chExt cx="2233520" cy="223288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2" name="object 14"/>
            <p:cNvSpPr/>
            <p:nvPr/>
          </p:nvSpPr>
          <p:spPr>
            <a:xfrm>
              <a:off x="7199916" y="4643933"/>
              <a:ext cx="2232884" cy="2232884"/>
            </a:xfrm>
            <a:custGeom>
              <a:avLst/>
              <a:gdLst/>
              <a:ahLst/>
              <a:cxnLst/>
              <a:rect l="l" t="t" r="r" b="b"/>
              <a:pathLst>
                <a:path w="2736850" h="2736850">
                  <a:moveTo>
                    <a:pt x="2280284" y="0"/>
                  </a:moveTo>
                  <a:lnTo>
                    <a:pt x="456056" y="0"/>
                  </a:lnTo>
                  <a:lnTo>
                    <a:pt x="418657" y="1511"/>
                  </a:lnTo>
                  <a:lnTo>
                    <a:pt x="346471" y="13248"/>
                  </a:lnTo>
                  <a:lnTo>
                    <a:pt x="278552" y="35825"/>
                  </a:lnTo>
                  <a:lnTo>
                    <a:pt x="215839" y="68305"/>
                  </a:lnTo>
                  <a:lnTo>
                    <a:pt x="159273" y="109749"/>
                  </a:lnTo>
                  <a:lnTo>
                    <a:pt x="109791" y="159221"/>
                  </a:lnTo>
                  <a:lnTo>
                    <a:pt x="68335" y="215783"/>
                  </a:lnTo>
                  <a:lnTo>
                    <a:pt x="35843" y="278499"/>
                  </a:lnTo>
                  <a:lnTo>
                    <a:pt x="13256" y="346430"/>
                  </a:lnTo>
                  <a:lnTo>
                    <a:pt x="1512" y="418640"/>
                  </a:lnTo>
                  <a:lnTo>
                    <a:pt x="0" y="456057"/>
                  </a:lnTo>
                  <a:lnTo>
                    <a:pt x="0" y="2280196"/>
                  </a:lnTo>
                  <a:lnTo>
                    <a:pt x="5969" y="2354172"/>
                  </a:lnTo>
                  <a:lnTo>
                    <a:pt x="23253" y="2424347"/>
                  </a:lnTo>
                  <a:lnTo>
                    <a:pt x="50910" y="2489783"/>
                  </a:lnTo>
                  <a:lnTo>
                    <a:pt x="88001" y="2549539"/>
                  </a:lnTo>
                  <a:lnTo>
                    <a:pt x="133588" y="2602679"/>
                  </a:lnTo>
                  <a:lnTo>
                    <a:pt x="186729" y="2648262"/>
                  </a:lnTo>
                  <a:lnTo>
                    <a:pt x="246486" y="2685349"/>
                  </a:lnTo>
                  <a:lnTo>
                    <a:pt x="311920" y="2713003"/>
                  </a:lnTo>
                  <a:lnTo>
                    <a:pt x="382090" y="2730284"/>
                  </a:lnTo>
                  <a:lnTo>
                    <a:pt x="456056" y="2736253"/>
                  </a:lnTo>
                  <a:lnTo>
                    <a:pt x="2280284" y="2736253"/>
                  </a:lnTo>
                  <a:lnTo>
                    <a:pt x="2354251" y="2730284"/>
                  </a:lnTo>
                  <a:lnTo>
                    <a:pt x="2424421" y="2713003"/>
                  </a:lnTo>
                  <a:lnTo>
                    <a:pt x="2489855" y="2685349"/>
                  </a:lnTo>
                  <a:lnTo>
                    <a:pt x="2549612" y="2648262"/>
                  </a:lnTo>
                  <a:lnTo>
                    <a:pt x="2602753" y="2602679"/>
                  </a:lnTo>
                  <a:lnTo>
                    <a:pt x="2648340" y="2549539"/>
                  </a:lnTo>
                  <a:lnTo>
                    <a:pt x="2685431" y="2489783"/>
                  </a:lnTo>
                  <a:lnTo>
                    <a:pt x="2713088" y="2424347"/>
                  </a:lnTo>
                  <a:lnTo>
                    <a:pt x="2730372" y="2354172"/>
                  </a:lnTo>
                  <a:lnTo>
                    <a:pt x="2736342" y="2280196"/>
                  </a:lnTo>
                  <a:lnTo>
                    <a:pt x="2736342" y="456057"/>
                  </a:lnTo>
                  <a:lnTo>
                    <a:pt x="2730372" y="382059"/>
                  </a:lnTo>
                  <a:lnTo>
                    <a:pt x="2713088" y="311871"/>
                  </a:lnTo>
                  <a:lnTo>
                    <a:pt x="2685431" y="246430"/>
                  </a:lnTo>
                  <a:lnTo>
                    <a:pt x="2648340" y="186674"/>
                  </a:lnTo>
                  <a:lnTo>
                    <a:pt x="2602753" y="133540"/>
                  </a:lnTo>
                  <a:lnTo>
                    <a:pt x="2549612" y="87965"/>
                  </a:lnTo>
                  <a:lnTo>
                    <a:pt x="2489855" y="50886"/>
                  </a:lnTo>
                  <a:lnTo>
                    <a:pt x="2424421" y="23240"/>
                  </a:lnTo>
                  <a:lnTo>
                    <a:pt x="2354251" y="5966"/>
                  </a:lnTo>
                  <a:lnTo>
                    <a:pt x="228028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>
              <a:spAutoFit/>
            </a:bodyPr>
            <a:lstStyle/>
            <a:p>
              <a:pPr defTabSz="91440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sz="180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3" name="object 15"/>
            <p:cNvSpPr/>
            <p:nvPr/>
          </p:nvSpPr>
          <p:spPr>
            <a:xfrm>
              <a:off x="7200552" y="4643933"/>
              <a:ext cx="2232884" cy="2232884"/>
            </a:xfrm>
            <a:custGeom>
              <a:avLst/>
              <a:gdLst/>
              <a:ahLst/>
              <a:cxnLst/>
              <a:rect l="l" t="t" r="r" b="b"/>
              <a:pathLst>
                <a:path w="2736850" h="2736850">
                  <a:moveTo>
                    <a:pt x="0" y="456057"/>
                  </a:moveTo>
                  <a:lnTo>
                    <a:pt x="5969" y="382059"/>
                  </a:lnTo>
                  <a:lnTo>
                    <a:pt x="23253" y="311871"/>
                  </a:lnTo>
                  <a:lnTo>
                    <a:pt x="50910" y="246430"/>
                  </a:lnTo>
                  <a:lnTo>
                    <a:pt x="88001" y="186674"/>
                  </a:lnTo>
                  <a:lnTo>
                    <a:pt x="133588" y="133540"/>
                  </a:lnTo>
                  <a:lnTo>
                    <a:pt x="186729" y="87965"/>
                  </a:lnTo>
                  <a:lnTo>
                    <a:pt x="246486" y="50886"/>
                  </a:lnTo>
                  <a:lnTo>
                    <a:pt x="311920" y="23241"/>
                  </a:lnTo>
                  <a:lnTo>
                    <a:pt x="382090" y="5966"/>
                  </a:lnTo>
                  <a:lnTo>
                    <a:pt x="456056" y="0"/>
                  </a:lnTo>
                  <a:lnTo>
                    <a:pt x="2280284" y="0"/>
                  </a:lnTo>
                  <a:lnTo>
                    <a:pt x="2354251" y="5966"/>
                  </a:lnTo>
                  <a:lnTo>
                    <a:pt x="2424421" y="23240"/>
                  </a:lnTo>
                  <a:lnTo>
                    <a:pt x="2489855" y="50886"/>
                  </a:lnTo>
                  <a:lnTo>
                    <a:pt x="2549612" y="87965"/>
                  </a:lnTo>
                  <a:lnTo>
                    <a:pt x="2602753" y="133540"/>
                  </a:lnTo>
                  <a:lnTo>
                    <a:pt x="2648340" y="186674"/>
                  </a:lnTo>
                  <a:lnTo>
                    <a:pt x="2685431" y="246430"/>
                  </a:lnTo>
                  <a:lnTo>
                    <a:pt x="2713088" y="311871"/>
                  </a:lnTo>
                  <a:lnTo>
                    <a:pt x="2730372" y="382059"/>
                  </a:lnTo>
                  <a:lnTo>
                    <a:pt x="2736342" y="456057"/>
                  </a:lnTo>
                  <a:lnTo>
                    <a:pt x="2736342" y="2280196"/>
                  </a:lnTo>
                  <a:lnTo>
                    <a:pt x="2730372" y="2354172"/>
                  </a:lnTo>
                  <a:lnTo>
                    <a:pt x="2713088" y="2424347"/>
                  </a:lnTo>
                  <a:lnTo>
                    <a:pt x="2685431" y="2489783"/>
                  </a:lnTo>
                  <a:lnTo>
                    <a:pt x="2648340" y="2549539"/>
                  </a:lnTo>
                  <a:lnTo>
                    <a:pt x="2602753" y="2602679"/>
                  </a:lnTo>
                  <a:lnTo>
                    <a:pt x="2549612" y="2648262"/>
                  </a:lnTo>
                  <a:lnTo>
                    <a:pt x="2489855" y="2685349"/>
                  </a:lnTo>
                  <a:lnTo>
                    <a:pt x="2424421" y="2713003"/>
                  </a:lnTo>
                  <a:lnTo>
                    <a:pt x="2354251" y="2730284"/>
                  </a:lnTo>
                  <a:lnTo>
                    <a:pt x="2280284" y="2736253"/>
                  </a:lnTo>
                  <a:lnTo>
                    <a:pt x="456056" y="2736253"/>
                  </a:lnTo>
                  <a:lnTo>
                    <a:pt x="382090" y="2730284"/>
                  </a:lnTo>
                  <a:lnTo>
                    <a:pt x="311920" y="2713003"/>
                  </a:lnTo>
                  <a:lnTo>
                    <a:pt x="246486" y="2685349"/>
                  </a:lnTo>
                  <a:lnTo>
                    <a:pt x="186729" y="2648262"/>
                  </a:lnTo>
                  <a:lnTo>
                    <a:pt x="133588" y="2602679"/>
                  </a:lnTo>
                  <a:lnTo>
                    <a:pt x="88001" y="2549539"/>
                  </a:lnTo>
                  <a:lnTo>
                    <a:pt x="50910" y="2489783"/>
                  </a:lnTo>
                  <a:lnTo>
                    <a:pt x="23253" y="2424347"/>
                  </a:lnTo>
                  <a:lnTo>
                    <a:pt x="5969" y="2354172"/>
                  </a:lnTo>
                  <a:lnTo>
                    <a:pt x="0" y="2280196"/>
                  </a:lnTo>
                  <a:lnTo>
                    <a:pt x="0" y="456057"/>
                  </a:lnTo>
                  <a:close/>
                </a:path>
              </a:pathLst>
            </a:custGeom>
            <a:ln w="38100">
              <a:solidFill>
                <a:srgbClr val="FFC0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defTabSz="91440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sz="180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4" name="object 16"/>
            <p:cNvSpPr txBox="1"/>
            <p:nvPr/>
          </p:nvSpPr>
          <p:spPr>
            <a:xfrm>
              <a:off x="7344568" y="5637264"/>
              <a:ext cx="1818285" cy="246221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marR="6350" indent="132080" defTabSz="91440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de-DE" sz="1600" dirty="0" smtClean="0">
                  <a:solidFill>
                    <a:srgbClr val="FF9900"/>
                  </a:solidFill>
                  <a:latin typeface="+mn-lt"/>
                  <a:cs typeface="Century Gothic"/>
                </a:rPr>
                <a:t>Analyseprogramm</a:t>
              </a:r>
              <a:endParaRPr sz="1600" dirty="0">
                <a:solidFill>
                  <a:srgbClr val="FF9900"/>
                </a:solidFill>
                <a:latin typeface="+mn-lt"/>
                <a:cs typeface="Century Gothic"/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663914" y="1719920"/>
            <a:ext cx="2504190" cy="259717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8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echte</a:t>
            </a:r>
            <a:r>
              <a:rPr lang="en-US" sz="1800" b="1" dirty="0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800" b="1" dirty="0" err="1" smtClean="0">
                <a:solidFill>
                  <a:srgbClr val="00206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Detektordaten</a:t>
            </a:r>
            <a:endParaRPr lang="en-US" sz="1800" b="1" i="0" u="none" strike="noStrike" baseline="0" dirty="0">
              <a:ln>
                <a:noFill/>
              </a:ln>
              <a:solidFill>
                <a:srgbClr val="00206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03808" y="5608352"/>
            <a:ext cx="2880320" cy="259717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8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simulierte</a:t>
            </a:r>
            <a:r>
              <a:rPr lang="en-US" sz="1800" b="1" dirty="0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800" b="1" dirty="0" err="1" smtClean="0">
                <a:solidFill>
                  <a:srgbClr val="00206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Detektordaten</a:t>
            </a:r>
            <a:endParaRPr lang="en-US" sz="1800" b="1" i="0" u="none" strike="noStrike" baseline="0" dirty="0">
              <a:ln>
                <a:noFill/>
              </a:ln>
              <a:solidFill>
                <a:srgbClr val="00206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41" name="Text Box 9"/>
          <p:cNvSpPr txBox="1">
            <a:spLocks noChangeArrowheads="1"/>
          </p:cNvSpPr>
          <p:nvPr/>
        </p:nvSpPr>
        <p:spPr bwMode="auto">
          <a:xfrm>
            <a:off x="1384919" y="3953930"/>
            <a:ext cx="919089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21167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xi Sans" charset="0"/>
              </a:rPr>
              <a:t>ODER</a:t>
            </a:r>
            <a:endParaRPr lang="en-US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xi Sans" charset="0"/>
            </a:endParaRPr>
          </a:p>
        </p:txBody>
      </p:sp>
      <p:sp>
        <p:nvSpPr>
          <p:cNvPr id="42" name="Right Arrow 41"/>
          <p:cNvSpPr/>
          <p:nvPr/>
        </p:nvSpPr>
        <p:spPr bwMode="auto">
          <a:xfrm>
            <a:off x="3312120" y="2771725"/>
            <a:ext cx="864096" cy="259122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43" name="Right Arrow 42"/>
          <p:cNvSpPr/>
          <p:nvPr/>
        </p:nvSpPr>
        <p:spPr bwMode="auto">
          <a:xfrm rot="19471401">
            <a:off x="3231776" y="4260394"/>
            <a:ext cx="1007926" cy="259122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44" name="Right Arrow 43"/>
          <p:cNvSpPr/>
          <p:nvPr/>
        </p:nvSpPr>
        <p:spPr bwMode="auto">
          <a:xfrm>
            <a:off x="6804265" y="2771725"/>
            <a:ext cx="324279" cy="259122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45" name="Right Arrow 44"/>
          <p:cNvSpPr/>
          <p:nvPr/>
        </p:nvSpPr>
        <p:spPr bwMode="auto">
          <a:xfrm rot="5400000">
            <a:off x="8132987" y="4208216"/>
            <a:ext cx="324279" cy="259122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46" name="Right Arrow 45"/>
          <p:cNvSpPr/>
          <p:nvPr/>
        </p:nvSpPr>
        <p:spPr bwMode="auto">
          <a:xfrm rot="10800000">
            <a:off x="6732257" y="5680954"/>
            <a:ext cx="324279" cy="259122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48" name="Text Box 9"/>
          <p:cNvSpPr txBox="1">
            <a:spLocks noChangeArrowheads="1"/>
          </p:cNvSpPr>
          <p:nvPr/>
        </p:nvSpPr>
        <p:spPr bwMode="auto">
          <a:xfrm>
            <a:off x="4746155" y="4427909"/>
            <a:ext cx="1734317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21167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2000" b="1" dirty="0" smtClean="0">
                <a:solidFill>
                  <a:srgbClr val="0000FF"/>
                </a:solidFill>
                <a:latin typeface="Luxi Sans" charset="0"/>
              </a:rPr>
              <a:t>Event Display</a:t>
            </a:r>
            <a:endParaRPr lang="en-US" sz="2000" b="1" dirty="0">
              <a:solidFill>
                <a:srgbClr val="0000FF"/>
              </a:solidFill>
              <a:latin typeface="Luxi Sans" charset="0"/>
            </a:endParaRPr>
          </a:p>
        </p:txBody>
      </p:sp>
      <p:sp>
        <p:nvSpPr>
          <p:cNvPr id="49" name="Text Box 9"/>
          <p:cNvSpPr txBox="1">
            <a:spLocks noChangeArrowheads="1"/>
          </p:cNvSpPr>
          <p:nvPr/>
        </p:nvSpPr>
        <p:spPr bwMode="auto">
          <a:xfrm>
            <a:off x="4464248" y="6792738"/>
            <a:ext cx="2304256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21167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1600" dirty="0" err="1" smtClean="0">
                <a:solidFill>
                  <a:srgbClr val="0000FF"/>
                </a:solidFill>
                <a:latin typeface="Luxi Sans" charset="0"/>
              </a:rPr>
              <a:t>Visualisierung</a:t>
            </a:r>
            <a:r>
              <a:rPr lang="en-US" sz="1600" dirty="0" smtClean="0">
                <a:solidFill>
                  <a:srgbClr val="0000FF"/>
                </a:solidFill>
                <a:latin typeface="Luxi Sans" charset="0"/>
              </a:rPr>
              <a:t> der </a:t>
            </a:r>
            <a:r>
              <a:rPr lang="en-US" sz="1600" dirty="0" err="1" smtClean="0">
                <a:solidFill>
                  <a:srgbClr val="0000FF"/>
                </a:solidFill>
                <a:latin typeface="Luxi Sans" charset="0"/>
              </a:rPr>
              <a:t>Daten</a:t>
            </a:r>
            <a:endParaRPr lang="en-US" sz="1600" dirty="0">
              <a:solidFill>
                <a:srgbClr val="0000FF"/>
              </a:solidFill>
              <a:latin typeface="Luxi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2018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MINERVA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err="1">
                <a:solidFill>
                  <a:srgbClr val="FF0000"/>
                </a:solidFill>
              </a:rPr>
              <a:t>M</a:t>
            </a:r>
            <a:r>
              <a:rPr lang="en-US" dirty="0" err="1"/>
              <a:t>asterclass</a:t>
            </a:r>
            <a:r>
              <a:rPr lang="en-US" dirty="0"/>
              <a:t> </a:t>
            </a:r>
            <a:r>
              <a:rPr lang="en-US" dirty="0" err="1">
                <a:solidFill>
                  <a:srgbClr val="FF0000"/>
                </a:solidFill>
              </a:rPr>
              <a:t>IN</a:t>
            </a:r>
            <a:r>
              <a:rPr lang="en-US" dirty="0" err="1"/>
              <a:t>volving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E</a:t>
            </a:r>
            <a:r>
              <a:rPr lang="en-US" dirty="0"/>
              <a:t>vent </a:t>
            </a:r>
            <a:r>
              <a:rPr lang="en-US" dirty="0">
                <a:solidFill>
                  <a:srgbClr val="FF0000"/>
                </a:solidFill>
              </a:rPr>
              <a:t>R</a:t>
            </a:r>
            <a:r>
              <a:rPr lang="en-US" dirty="0"/>
              <a:t>ecognition </a:t>
            </a:r>
            <a:r>
              <a:rPr lang="en-US" dirty="0" err="1">
                <a:solidFill>
                  <a:srgbClr val="FF0000"/>
                </a:solidFill>
              </a:rPr>
              <a:t>V</a:t>
            </a:r>
            <a:r>
              <a:rPr lang="en-US" dirty="0" err="1"/>
              <a:t>isualised</a:t>
            </a:r>
            <a:r>
              <a:rPr lang="en-US" dirty="0"/>
              <a:t> with </a:t>
            </a:r>
            <a:r>
              <a:rPr lang="en-US" dirty="0" smtClean="0">
                <a:solidFill>
                  <a:srgbClr val="FF0000"/>
                </a:solidFill>
              </a:rPr>
              <a:t>A</a:t>
            </a:r>
            <a:r>
              <a:rPr lang="en-US" dirty="0" smtClean="0"/>
              <a:t>tlantis</a:t>
            </a:r>
          </a:p>
          <a:p>
            <a:r>
              <a:rPr lang="en-US" dirty="0" smtClean="0"/>
              <a:t>An die </a:t>
            </a:r>
            <a:r>
              <a:rPr lang="en-US" dirty="0" err="1" smtClean="0"/>
              <a:t>Masterclasses</a:t>
            </a:r>
            <a:r>
              <a:rPr lang="en-US" dirty="0" smtClean="0"/>
              <a:t> </a:t>
            </a:r>
            <a:r>
              <a:rPr lang="en-US" dirty="0" err="1" smtClean="0"/>
              <a:t>angepaßte</a:t>
            </a:r>
            <a:r>
              <a:rPr lang="en-US" dirty="0" smtClean="0"/>
              <a:t> Version des ATLAS Event Display </a:t>
            </a:r>
            <a:r>
              <a:rPr lang="en-US" dirty="0" err="1" smtClean="0"/>
              <a:t>Programms</a:t>
            </a:r>
            <a:r>
              <a:rPr lang="en-US" dirty="0" smtClean="0"/>
              <a:t> Atlantis</a:t>
            </a:r>
            <a:endParaRPr lang="en-US" dirty="0"/>
          </a:p>
          <a:p>
            <a:endParaRPr lang="en-GB" dirty="0"/>
          </a:p>
        </p:txBody>
      </p:sp>
      <p:sp>
        <p:nvSpPr>
          <p:cNvPr id="5" name="object 2"/>
          <p:cNvSpPr>
            <a:spLocks noChangeAspect="1"/>
          </p:cNvSpPr>
          <p:nvPr/>
        </p:nvSpPr>
        <p:spPr>
          <a:xfrm>
            <a:off x="7107750" y="2411685"/>
            <a:ext cx="2685090" cy="40324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2" name="object 2"/>
          <p:cNvSpPr/>
          <p:nvPr/>
        </p:nvSpPr>
        <p:spPr>
          <a:xfrm>
            <a:off x="791840" y="2790077"/>
            <a:ext cx="3924700" cy="40416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8" name="object 8"/>
          <p:cNvSpPr/>
          <p:nvPr/>
        </p:nvSpPr>
        <p:spPr>
          <a:xfrm>
            <a:off x="4824288" y="3275781"/>
            <a:ext cx="1887156" cy="183191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943968" y="6882278"/>
            <a:ext cx="1725152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>
                <a:solidFill>
                  <a:srgbClr val="002060"/>
                </a:solidFill>
                <a:latin typeface="+mn-lt"/>
              </a:rPr>
              <a:t>Seitenansicht</a:t>
            </a:r>
            <a:endParaRPr lang="en-GB" sz="20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7784" y="2483693"/>
            <a:ext cx="1494320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>
                <a:solidFill>
                  <a:srgbClr val="002060"/>
                </a:solidFill>
                <a:latin typeface="+mn-lt"/>
              </a:rPr>
              <a:t>Querschnitt</a:t>
            </a:r>
            <a:endParaRPr lang="en-GB" sz="20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752280" y="2699717"/>
            <a:ext cx="178125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>
                <a:solidFill>
                  <a:srgbClr val="002060"/>
                </a:solidFill>
                <a:latin typeface="+mn-lt"/>
              </a:rPr>
              <a:t>Energie in der</a:t>
            </a:r>
          </a:p>
          <a:p>
            <a:r>
              <a:rPr lang="de-DE" sz="2000" dirty="0" smtClean="0">
                <a:solidFill>
                  <a:srgbClr val="002060"/>
                </a:solidFill>
                <a:latin typeface="+mn-lt"/>
              </a:rPr>
              <a:t>Winkelebene</a:t>
            </a:r>
            <a:endParaRPr lang="en-GB" sz="20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539912" y="6516141"/>
            <a:ext cx="2036904" cy="5109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>
                <a:solidFill>
                  <a:srgbClr val="002060"/>
                </a:solidFill>
                <a:latin typeface="+mn-lt"/>
              </a:rPr>
              <a:t>ATLAS Kontrollraum</a:t>
            </a:r>
          </a:p>
          <a:p>
            <a:r>
              <a:rPr lang="de-DE" sz="1600" dirty="0" smtClean="0">
                <a:solidFill>
                  <a:srgbClr val="002060"/>
                </a:solidFill>
                <a:latin typeface="+mn-lt"/>
              </a:rPr>
              <a:t>mit Atlantis Display</a:t>
            </a:r>
            <a:endParaRPr lang="en-GB" sz="1600" dirty="0">
              <a:solidFill>
                <a:srgbClr val="002060"/>
              </a:solidFill>
              <a:latin typeface="+mn-lt"/>
            </a:endParaRPr>
          </a:p>
        </p:txBody>
      </p:sp>
      <p:cxnSp>
        <p:nvCxnSpPr>
          <p:cNvPr id="34" name="Straight Arrow Connector 33"/>
          <p:cNvCxnSpPr/>
          <p:nvPr/>
        </p:nvCxnSpPr>
        <p:spPr bwMode="auto">
          <a:xfrm flipH="1">
            <a:off x="3888184" y="5796061"/>
            <a:ext cx="1152128" cy="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Straight Arrow Connector 35"/>
          <p:cNvCxnSpPr/>
          <p:nvPr/>
        </p:nvCxnSpPr>
        <p:spPr bwMode="auto">
          <a:xfrm flipH="1">
            <a:off x="503808" y="5796061"/>
            <a:ext cx="1152128" cy="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arrow" w="med" len="med"/>
            <a:tailEnd type="non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7" name="Rectangle 36"/>
          <p:cNvSpPr/>
          <p:nvPr/>
        </p:nvSpPr>
        <p:spPr>
          <a:xfrm>
            <a:off x="4968304" y="5592928"/>
            <a:ext cx="327815" cy="406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FF0000"/>
                </a:solidFill>
              </a:rPr>
              <a:t>p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15776" y="5605820"/>
            <a:ext cx="327815" cy="406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FF0000"/>
                </a:solidFill>
              </a:rPr>
              <a:t>p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310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Detektoransicht in MINERVA</a:t>
            </a:r>
            <a:endParaRPr lang="en-GB" dirty="0"/>
          </a:p>
        </p:txBody>
      </p:sp>
      <p:sp>
        <p:nvSpPr>
          <p:cNvPr id="5" name="object 3"/>
          <p:cNvSpPr>
            <a:spLocks noChangeAspect="1"/>
          </p:cNvSpPr>
          <p:nvPr/>
        </p:nvSpPr>
        <p:spPr>
          <a:xfrm>
            <a:off x="2232000" y="1115541"/>
            <a:ext cx="5500762" cy="58326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1727944" y="2195661"/>
            <a:ext cx="1800200" cy="576064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cxnSp>
      <p:sp>
        <p:nvSpPr>
          <p:cNvPr id="8" name="TextBox 7"/>
          <p:cNvSpPr txBox="1"/>
          <p:nvPr/>
        </p:nvSpPr>
        <p:spPr>
          <a:xfrm>
            <a:off x="71760" y="1835621"/>
            <a:ext cx="1947969" cy="4062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Spurdetektor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cxnSp>
        <p:nvCxnSpPr>
          <p:cNvPr id="12" name="Straight Arrow Connector 11"/>
          <p:cNvCxnSpPr>
            <a:stCxn id="21" idx="1"/>
          </p:cNvCxnSpPr>
          <p:nvPr/>
        </p:nvCxnSpPr>
        <p:spPr bwMode="auto">
          <a:xfrm flipH="1">
            <a:off x="4032200" y="2064654"/>
            <a:ext cx="4176464" cy="635063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7DE15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cxnSp>
      <p:sp>
        <p:nvSpPr>
          <p:cNvPr id="21" name="TextBox 20"/>
          <p:cNvSpPr txBox="1"/>
          <p:nvPr/>
        </p:nvSpPr>
        <p:spPr>
          <a:xfrm>
            <a:off x="8208664" y="1547589"/>
            <a:ext cx="1760418" cy="10341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7DE1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El</a:t>
            </a:r>
            <a:r>
              <a:rPr lang="de-DE" dirty="0" smtClean="0">
                <a:solidFill>
                  <a:srgbClr val="7DE1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.-magn.</a:t>
            </a:r>
          </a:p>
          <a:p>
            <a:r>
              <a:rPr lang="de-DE" dirty="0" smtClean="0">
                <a:solidFill>
                  <a:srgbClr val="7DE1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Kalorimeter</a:t>
            </a:r>
          </a:p>
          <a:p>
            <a:r>
              <a:rPr lang="de-DE" dirty="0" smtClean="0">
                <a:solidFill>
                  <a:srgbClr val="7DE1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(ECAL)</a:t>
            </a:r>
            <a:endParaRPr lang="en-GB" dirty="0">
              <a:solidFill>
                <a:srgbClr val="7DE1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cxnSp>
        <p:nvCxnSpPr>
          <p:cNvPr id="25" name="Straight Arrow Connector 24"/>
          <p:cNvCxnSpPr/>
          <p:nvPr/>
        </p:nvCxnSpPr>
        <p:spPr bwMode="auto">
          <a:xfrm flipH="1">
            <a:off x="5976416" y="5621155"/>
            <a:ext cx="2016224" cy="246914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C83232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cxnSp>
      <p:sp>
        <p:nvSpPr>
          <p:cNvPr id="29" name="TextBox 28"/>
          <p:cNvSpPr txBox="1"/>
          <p:nvPr/>
        </p:nvSpPr>
        <p:spPr>
          <a:xfrm>
            <a:off x="7992640" y="5121972"/>
            <a:ext cx="2069797" cy="10341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C832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Hadronisches</a:t>
            </a:r>
            <a:endParaRPr lang="de-DE" dirty="0" smtClean="0">
              <a:solidFill>
                <a:srgbClr val="C832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r>
              <a:rPr lang="de-DE" dirty="0" smtClean="0">
                <a:solidFill>
                  <a:srgbClr val="C832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Kalorimeter</a:t>
            </a:r>
          </a:p>
          <a:p>
            <a:r>
              <a:rPr lang="de-DE" dirty="0" smtClean="0">
                <a:solidFill>
                  <a:srgbClr val="C832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(HCAL)</a:t>
            </a:r>
            <a:endParaRPr lang="en-GB" dirty="0">
              <a:solidFill>
                <a:srgbClr val="C832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cxnSp>
        <p:nvCxnSpPr>
          <p:cNvPr id="31" name="Straight Arrow Connector 30"/>
          <p:cNvCxnSpPr/>
          <p:nvPr/>
        </p:nvCxnSpPr>
        <p:spPr bwMode="auto">
          <a:xfrm>
            <a:off x="1727944" y="5508029"/>
            <a:ext cx="1800200" cy="576064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cxnSp>
      <p:sp>
        <p:nvSpPr>
          <p:cNvPr id="32" name="TextBox 31"/>
          <p:cNvSpPr txBox="1"/>
          <p:nvPr/>
        </p:nvSpPr>
        <p:spPr>
          <a:xfrm>
            <a:off x="71760" y="5147989"/>
            <a:ext cx="2186817" cy="4062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Myon </a:t>
            </a:r>
            <a:r>
              <a:rPr lang="de-DE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D</a:t>
            </a:r>
            <a:r>
              <a:rPr lang="de-DE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etektor</a:t>
            </a:r>
            <a:endParaRPr lang="en-GB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cxnSp>
        <p:nvCxnSpPr>
          <p:cNvPr id="33" name="Straight Arrow Connector 32"/>
          <p:cNvCxnSpPr/>
          <p:nvPr/>
        </p:nvCxnSpPr>
        <p:spPr bwMode="auto">
          <a:xfrm flipV="1">
            <a:off x="1634628" y="3419797"/>
            <a:ext cx="2685604" cy="504056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cxnSp>
      <p:sp>
        <p:nvSpPr>
          <p:cNvPr id="34" name="TextBox 33"/>
          <p:cNvSpPr txBox="1"/>
          <p:nvPr/>
        </p:nvSpPr>
        <p:spPr>
          <a:xfrm>
            <a:off x="287784" y="3707712"/>
            <a:ext cx="1346844" cy="7201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Richtung der</a:t>
            </a:r>
          </a:p>
          <a:p>
            <a:r>
              <a:rPr lang="de-DE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fehlenden</a:t>
            </a:r>
          </a:p>
          <a:p>
            <a:r>
              <a:rPr lang="de-DE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Energie</a:t>
            </a:r>
            <a:endParaRPr lang="en-GB" sz="1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81828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Elektronen, Positronen, Photonen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74638" y="1189038"/>
            <a:ext cx="4045594" cy="5942012"/>
          </a:xfrm>
        </p:spPr>
        <p:txBody>
          <a:bodyPr/>
          <a:lstStyle/>
          <a:p>
            <a:r>
              <a:rPr lang="de-DE" dirty="0" smtClean="0"/>
              <a:t>Elektronen, Positronen</a:t>
            </a:r>
          </a:p>
          <a:p>
            <a:pPr lvl="1"/>
            <a:r>
              <a:rPr lang="de-DE" dirty="0" smtClean="0"/>
              <a:t>Spur im </a:t>
            </a:r>
            <a:r>
              <a:rPr lang="de-DE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Spurdetektor</a:t>
            </a:r>
          </a:p>
          <a:p>
            <a:pPr lvl="1"/>
            <a:r>
              <a:rPr lang="de-DE" dirty="0" smtClean="0"/>
              <a:t>Energie im </a:t>
            </a:r>
            <a:r>
              <a:rPr lang="de-DE" dirty="0" smtClean="0">
                <a:solidFill>
                  <a:srgbClr val="7DE150"/>
                </a:solidFill>
              </a:rPr>
              <a:t>ECAL</a:t>
            </a:r>
          </a:p>
          <a:p>
            <a:pPr lvl="1"/>
            <a:r>
              <a:rPr lang="de-DE" dirty="0" smtClean="0"/>
              <a:t>keine Energie im </a:t>
            </a:r>
            <a:r>
              <a:rPr lang="de-DE" dirty="0" smtClean="0">
                <a:solidFill>
                  <a:srgbClr val="C83232"/>
                </a:solidFill>
              </a:rPr>
              <a:t>HCAL</a:t>
            </a:r>
          </a:p>
          <a:p>
            <a:pPr lvl="1"/>
            <a:r>
              <a:rPr lang="de-DE" dirty="0" smtClean="0"/>
              <a:t>keine Spur im </a:t>
            </a:r>
            <a:r>
              <a:rPr lang="de-DE" dirty="0" err="1" smtClean="0">
                <a:solidFill>
                  <a:srgbClr val="0070C0"/>
                </a:solidFill>
              </a:rPr>
              <a:t>Myondet</a:t>
            </a:r>
            <a:r>
              <a:rPr lang="de-DE" dirty="0" smtClean="0">
                <a:solidFill>
                  <a:srgbClr val="0070C0"/>
                </a:solidFill>
              </a:rPr>
              <a:t>.</a:t>
            </a:r>
          </a:p>
          <a:p>
            <a:pPr marL="935037" lvl="3" indent="0">
              <a:buNone/>
            </a:pPr>
            <a:endParaRPr lang="de-DE" dirty="0" smtClean="0">
              <a:solidFill>
                <a:srgbClr val="0070C0"/>
              </a:solidFill>
            </a:endParaRPr>
          </a:p>
          <a:p>
            <a:r>
              <a:rPr lang="de-DE" dirty="0" smtClean="0"/>
              <a:t>Photonen</a:t>
            </a:r>
          </a:p>
          <a:p>
            <a:pPr lvl="1"/>
            <a:r>
              <a:rPr lang="de-DE" dirty="0" smtClean="0"/>
              <a:t>keine Spur </a:t>
            </a:r>
            <a:r>
              <a:rPr lang="de-DE" dirty="0"/>
              <a:t>im </a:t>
            </a:r>
            <a:r>
              <a:rPr lang="de-DE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Spurdetektor</a:t>
            </a:r>
          </a:p>
          <a:p>
            <a:pPr lvl="1"/>
            <a:r>
              <a:rPr lang="de-DE" dirty="0"/>
              <a:t>Energie im </a:t>
            </a:r>
            <a:r>
              <a:rPr lang="de-DE" dirty="0">
                <a:solidFill>
                  <a:srgbClr val="7DE150"/>
                </a:solidFill>
              </a:rPr>
              <a:t>ECAL</a:t>
            </a:r>
          </a:p>
          <a:p>
            <a:pPr lvl="1"/>
            <a:r>
              <a:rPr lang="de-DE" dirty="0"/>
              <a:t>keine Energie im </a:t>
            </a:r>
            <a:r>
              <a:rPr lang="de-DE" dirty="0">
                <a:solidFill>
                  <a:srgbClr val="C83232"/>
                </a:solidFill>
              </a:rPr>
              <a:t>HCAL</a:t>
            </a:r>
          </a:p>
          <a:p>
            <a:pPr lvl="1"/>
            <a:r>
              <a:rPr lang="de-DE" dirty="0"/>
              <a:t>keine Spur im </a:t>
            </a:r>
            <a:r>
              <a:rPr lang="de-DE" dirty="0" err="1">
                <a:solidFill>
                  <a:srgbClr val="0070C0"/>
                </a:solidFill>
              </a:rPr>
              <a:t>Myondet</a:t>
            </a:r>
            <a:r>
              <a:rPr lang="de-DE" dirty="0">
                <a:solidFill>
                  <a:srgbClr val="0070C0"/>
                </a:solidFill>
              </a:rPr>
              <a:t>.</a:t>
            </a:r>
          </a:p>
          <a:p>
            <a:pPr marL="500063" lvl="1" indent="0">
              <a:buNone/>
            </a:pPr>
            <a:endParaRPr lang="en-GB" dirty="0"/>
          </a:p>
        </p:txBody>
      </p:sp>
      <p:sp>
        <p:nvSpPr>
          <p:cNvPr id="3" name="object 3"/>
          <p:cNvSpPr>
            <a:spLocks noChangeAspect="1"/>
          </p:cNvSpPr>
          <p:nvPr/>
        </p:nvSpPr>
        <p:spPr>
          <a:xfrm>
            <a:off x="4320232" y="1115541"/>
            <a:ext cx="5500762" cy="58326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4340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Myonen, Antimyonen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74638" y="1189038"/>
            <a:ext cx="4045594" cy="5942012"/>
          </a:xfrm>
        </p:spPr>
        <p:txBody>
          <a:bodyPr/>
          <a:lstStyle/>
          <a:p>
            <a:pPr marL="142875" indent="0">
              <a:buNone/>
            </a:pPr>
            <a:endParaRPr lang="de-DE" dirty="0" smtClean="0"/>
          </a:p>
          <a:p>
            <a:pPr lvl="1"/>
            <a:r>
              <a:rPr lang="de-DE" dirty="0" smtClean="0"/>
              <a:t>Spur im </a:t>
            </a:r>
            <a:r>
              <a:rPr lang="de-DE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Spurdetektor</a:t>
            </a:r>
          </a:p>
          <a:p>
            <a:pPr lvl="1"/>
            <a:r>
              <a:rPr lang="de-DE" dirty="0" smtClean="0"/>
              <a:t>wenig Energie im </a:t>
            </a:r>
            <a:r>
              <a:rPr lang="de-DE" dirty="0" smtClean="0">
                <a:solidFill>
                  <a:srgbClr val="7DE150"/>
                </a:solidFill>
              </a:rPr>
              <a:t>ECAL</a:t>
            </a:r>
          </a:p>
          <a:p>
            <a:pPr lvl="1"/>
            <a:r>
              <a:rPr lang="de-DE" dirty="0" smtClean="0"/>
              <a:t>wenig Energie im </a:t>
            </a:r>
            <a:r>
              <a:rPr lang="de-DE" dirty="0" smtClean="0">
                <a:solidFill>
                  <a:srgbClr val="C83232"/>
                </a:solidFill>
              </a:rPr>
              <a:t>HCAL</a:t>
            </a:r>
          </a:p>
          <a:p>
            <a:pPr lvl="1"/>
            <a:r>
              <a:rPr lang="de-DE" dirty="0" smtClean="0"/>
              <a:t>Spur im </a:t>
            </a:r>
            <a:r>
              <a:rPr lang="de-DE" dirty="0" err="1" smtClean="0">
                <a:solidFill>
                  <a:srgbClr val="0070C0"/>
                </a:solidFill>
              </a:rPr>
              <a:t>Myondetektor</a:t>
            </a:r>
            <a:endParaRPr lang="de-DE" dirty="0" smtClean="0">
              <a:solidFill>
                <a:srgbClr val="0070C0"/>
              </a:solidFill>
            </a:endParaRPr>
          </a:p>
        </p:txBody>
      </p:sp>
      <p:sp>
        <p:nvSpPr>
          <p:cNvPr id="5" name="object 3"/>
          <p:cNvSpPr>
            <a:spLocks noChangeAspect="1"/>
          </p:cNvSpPr>
          <p:nvPr/>
        </p:nvSpPr>
        <p:spPr>
          <a:xfrm>
            <a:off x="4364677" y="1187549"/>
            <a:ext cx="5500171" cy="5832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cxnSp>
        <p:nvCxnSpPr>
          <p:cNvPr id="6" name="Straight Arrow Connector 5"/>
          <p:cNvCxnSpPr/>
          <p:nvPr/>
        </p:nvCxnSpPr>
        <p:spPr bwMode="auto">
          <a:xfrm>
            <a:off x="3866401" y="3347465"/>
            <a:ext cx="2398047" cy="122446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cxnSp>
      <p:cxnSp>
        <p:nvCxnSpPr>
          <p:cNvPr id="9" name="Straight Arrow Connector 8"/>
          <p:cNvCxnSpPr/>
          <p:nvPr/>
        </p:nvCxnSpPr>
        <p:spPr bwMode="auto">
          <a:xfrm flipV="1">
            <a:off x="3888184" y="1907629"/>
            <a:ext cx="1584176" cy="1296144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cxnSp>
    </p:spTree>
    <p:extLst>
      <p:ext uri="{BB962C8B-B14F-4D97-AF65-F5344CB8AC3E}">
        <p14:creationId xmlns:p14="http://schemas.microsoft.com/office/powerpoint/2010/main" val="2154772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Neutrinos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74638" y="1189038"/>
            <a:ext cx="4045594" cy="5942012"/>
          </a:xfrm>
        </p:spPr>
        <p:txBody>
          <a:bodyPr/>
          <a:lstStyle/>
          <a:p>
            <a:pPr marL="142875" indent="0">
              <a:buNone/>
            </a:pPr>
            <a:endParaRPr lang="de-DE" dirty="0" smtClean="0"/>
          </a:p>
          <a:p>
            <a:pPr lvl="1"/>
            <a:r>
              <a:rPr lang="de-DE" dirty="0" smtClean="0"/>
              <a:t>keine Spur im </a:t>
            </a:r>
            <a:r>
              <a:rPr lang="de-DE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Spurdetektor</a:t>
            </a:r>
          </a:p>
          <a:p>
            <a:pPr lvl="1"/>
            <a:r>
              <a:rPr lang="de-DE" dirty="0" smtClean="0"/>
              <a:t>keine Energie im </a:t>
            </a:r>
            <a:r>
              <a:rPr lang="de-DE" dirty="0" smtClean="0">
                <a:solidFill>
                  <a:srgbClr val="7DE150"/>
                </a:solidFill>
              </a:rPr>
              <a:t>ECAL</a:t>
            </a:r>
          </a:p>
          <a:p>
            <a:pPr lvl="1"/>
            <a:r>
              <a:rPr lang="de-DE" dirty="0" smtClean="0"/>
              <a:t>keine Energie im </a:t>
            </a:r>
            <a:r>
              <a:rPr lang="de-DE" dirty="0" smtClean="0">
                <a:solidFill>
                  <a:srgbClr val="C83232"/>
                </a:solidFill>
              </a:rPr>
              <a:t>HCAL</a:t>
            </a:r>
          </a:p>
          <a:p>
            <a:pPr lvl="1"/>
            <a:r>
              <a:rPr lang="de-DE" dirty="0" smtClean="0"/>
              <a:t>keine Spur im </a:t>
            </a:r>
            <a:r>
              <a:rPr lang="de-DE" dirty="0" err="1" smtClean="0">
                <a:solidFill>
                  <a:srgbClr val="0070C0"/>
                </a:solidFill>
              </a:rPr>
              <a:t>Myondet</a:t>
            </a:r>
            <a:r>
              <a:rPr lang="de-DE" dirty="0" smtClean="0">
                <a:solidFill>
                  <a:srgbClr val="0070C0"/>
                </a:solidFill>
              </a:rPr>
              <a:t>.</a:t>
            </a:r>
          </a:p>
          <a:p>
            <a:pPr lvl="1"/>
            <a:r>
              <a:rPr lang="de-DE" dirty="0" smtClean="0">
                <a:solidFill>
                  <a:srgbClr val="FF0000"/>
                </a:solidFill>
              </a:rPr>
              <a:t>fehlende Energie</a:t>
            </a:r>
          </a:p>
          <a:p>
            <a:pPr marL="500063" lvl="1" indent="0">
              <a:buNone/>
            </a:pPr>
            <a:endParaRPr lang="en-GB" dirty="0"/>
          </a:p>
        </p:txBody>
      </p:sp>
      <p:sp>
        <p:nvSpPr>
          <p:cNvPr id="3" name="object 3"/>
          <p:cNvSpPr>
            <a:spLocks noChangeAspect="1"/>
          </p:cNvSpPr>
          <p:nvPr/>
        </p:nvSpPr>
        <p:spPr>
          <a:xfrm>
            <a:off x="4364086" y="1187549"/>
            <a:ext cx="5500762" cy="58326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cxnSp>
        <p:nvCxnSpPr>
          <p:cNvPr id="5" name="Straight Arrow Connector 4"/>
          <p:cNvCxnSpPr/>
          <p:nvPr/>
        </p:nvCxnSpPr>
        <p:spPr bwMode="auto">
          <a:xfrm flipV="1">
            <a:off x="3218804" y="3347789"/>
            <a:ext cx="3117652" cy="576064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cxnSp>
    </p:spTree>
    <p:extLst>
      <p:ext uri="{BB962C8B-B14F-4D97-AF65-F5344CB8AC3E}">
        <p14:creationId xmlns:p14="http://schemas.microsoft.com/office/powerpoint/2010/main" val="88222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Quarks, Anti-Quarks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74638" y="1189038"/>
            <a:ext cx="4477642" cy="5942012"/>
          </a:xfrm>
        </p:spPr>
        <p:txBody>
          <a:bodyPr/>
          <a:lstStyle/>
          <a:p>
            <a:r>
              <a:rPr lang="de-DE" dirty="0" smtClean="0"/>
              <a:t>Quarks und Anti-Quarks sind </a:t>
            </a:r>
            <a:r>
              <a:rPr lang="de-DE" dirty="0" smtClean="0">
                <a:solidFill>
                  <a:srgbClr val="FF0000"/>
                </a:solidFill>
              </a:rPr>
              <a:t>keine freie Teilchen </a:t>
            </a:r>
          </a:p>
          <a:p>
            <a:pPr lvl="1"/>
            <a:r>
              <a:rPr lang="de-DE" dirty="0" smtClean="0"/>
              <a:t>starke Wechselwirkung wird größer, wenn sich (Anti-) Quarks voneinander trennen</a:t>
            </a:r>
          </a:p>
          <a:p>
            <a:pPr lvl="1"/>
            <a:r>
              <a:rPr lang="de-DE" dirty="0" smtClean="0"/>
              <a:t>kinetische Energie der (Anti-) Quarks wird in Produktion neuer Teilchen umgesetzt</a:t>
            </a:r>
          </a:p>
          <a:p>
            <a:pPr marL="935037" lvl="3" indent="0">
              <a:buNone/>
            </a:pPr>
            <a:endParaRPr lang="de-DE" dirty="0" smtClean="0"/>
          </a:p>
          <a:p>
            <a:r>
              <a:rPr lang="de-DE" dirty="0" smtClean="0"/>
              <a:t>(Anti-)Quarks erzeugen </a:t>
            </a:r>
            <a:r>
              <a:rPr lang="de-DE" dirty="0" smtClean="0">
                <a:solidFill>
                  <a:srgbClr val="FF0000"/>
                </a:solidFill>
              </a:rPr>
              <a:t>Teilchenbündel (Jets)</a:t>
            </a:r>
          </a:p>
          <a:p>
            <a:pPr lvl="1"/>
            <a:r>
              <a:rPr lang="de-DE" dirty="0" smtClean="0"/>
              <a:t>viele Spuren im </a:t>
            </a:r>
            <a:r>
              <a:rPr lang="de-DE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Spurdetektor</a:t>
            </a:r>
          </a:p>
          <a:p>
            <a:pPr lvl="1"/>
            <a:r>
              <a:rPr lang="de-DE" dirty="0" smtClean="0"/>
              <a:t>Energie im </a:t>
            </a:r>
            <a:r>
              <a:rPr lang="de-DE" dirty="0" smtClean="0">
                <a:solidFill>
                  <a:srgbClr val="7DE150"/>
                </a:solidFill>
              </a:rPr>
              <a:t>ECAL </a:t>
            </a:r>
            <a:r>
              <a:rPr lang="de-DE" dirty="0" smtClean="0">
                <a:solidFill>
                  <a:schemeClr val="tx1"/>
                </a:solidFill>
              </a:rPr>
              <a:t>+ </a:t>
            </a:r>
            <a:r>
              <a:rPr lang="de-DE" dirty="0" smtClean="0">
                <a:solidFill>
                  <a:srgbClr val="C83232"/>
                </a:solidFill>
              </a:rPr>
              <a:t>HCAL</a:t>
            </a:r>
          </a:p>
          <a:p>
            <a:pPr lvl="1"/>
            <a:r>
              <a:rPr lang="de-DE" dirty="0" smtClean="0"/>
              <a:t>keine Spuren im </a:t>
            </a:r>
            <a:r>
              <a:rPr lang="de-DE" dirty="0" err="1" smtClean="0">
                <a:solidFill>
                  <a:srgbClr val="0070C0"/>
                </a:solidFill>
              </a:rPr>
              <a:t>Myondet</a:t>
            </a:r>
            <a:r>
              <a:rPr lang="de-DE" dirty="0" smtClean="0">
                <a:solidFill>
                  <a:srgbClr val="0070C0"/>
                </a:solidFill>
              </a:rPr>
              <a:t>.</a:t>
            </a:r>
          </a:p>
          <a:p>
            <a:pPr marL="500063" lvl="1" indent="0">
              <a:buNone/>
            </a:pPr>
            <a:endParaRPr lang="en-GB" dirty="0"/>
          </a:p>
        </p:txBody>
      </p:sp>
      <p:sp>
        <p:nvSpPr>
          <p:cNvPr id="5" name="object 2"/>
          <p:cNvSpPr>
            <a:spLocks noChangeAspect="1"/>
          </p:cNvSpPr>
          <p:nvPr/>
        </p:nvSpPr>
        <p:spPr>
          <a:xfrm>
            <a:off x="4764594" y="1259557"/>
            <a:ext cx="5096556" cy="53285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76270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Zusatzinformationen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1189038"/>
            <a:ext cx="4261618" cy="5942012"/>
          </a:xfrm>
        </p:spPr>
        <p:txBody>
          <a:bodyPr/>
          <a:lstStyle/>
          <a:p>
            <a:r>
              <a:rPr lang="de-DE" dirty="0" smtClean="0">
                <a:solidFill>
                  <a:srgbClr val="FF0000"/>
                </a:solidFill>
              </a:rPr>
              <a:t>Impuls </a:t>
            </a:r>
            <a:r>
              <a:rPr lang="de-DE" dirty="0" smtClean="0">
                <a:solidFill>
                  <a:srgbClr val="FF0000"/>
                </a:solidFill>
              </a:rPr>
              <a:t>(</a:t>
            </a:r>
            <a:r>
              <a:rPr lang="de-DE" dirty="0" err="1" smtClean="0">
                <a:solidFill>
                  <a:srgbClr val="FF0000"/>
                </a:solidFill>
              </a:rPr>
              <a:t>p</a:t>
            </a:r>
            <a:r>
              <a:rPr lang="de-DE" baseline="-25000" dirty="0" err="1" smtClean="0">
                <a:solidFill>
                  <a:srgbClr val="FF0000"/>
                </a:solidFill>
              </a:rPr>
              <a:t>T</a:t>
            </a:r>
            <a:r>
              <a:rPr lang="de-DE" dirty="0" smtClean="0">
                <a:solidFill>
                  <a:srgbClr val="FF0000"/>
                </a:solidFill>
              </a:rPr>
              <a:t>) </a:t>
            </a:r>
            <a:r>
              <a:rPr lang="de-DE" dirty="0" smtClean="0">
                <a:solidFill>
                  <a:srgbClr val="FF0000"/>
                </a:solidFill>
              </a:rPr>
              <a:t>und </a:t>
            </a:r>
            <a:r>
              <a:rPr lang="de-DE" dirty="0" smtClean="0">
                <a:solidFill>
                  <a:srgbClr val="FF0000"/>
                </a:solidFill>
              </a:rPr>
              <a:t>Ladung</a:t>
            </a:r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  <a:p>
            <a:pPr lvl="1"/>
            <a:endParaRPr lang="de-DE" dirty="0" smtClean="0"/>
          </a:p>
          <a:p>
            <a:pPr lvl="1"/>
            <a:r>
              <a:rPr lang="de-DE" dirty="0" smtClean="0"/>
              <a:t>Spurauswahl anklicken</a:t>
            </a:r>
          </a:p>
          <a:p>
            <a:pPr lvl="1"/>
            <a:r>
              <a:rPr lang="de-DE" dirty="0" smtClean="0"/>
              <a:t>Auf die Spur des Teilchens klicken</a:t>
            </a:r>
          </a:p>
          <a:p>
            <a:pPr lvl="1"/>
            <a:r>
              <a:rPr lang="de-DE" dirty="0" smtClean="0"/>
              <a:t>Infobox zeigt </a:t>
            </a:r>
            <a:r>
              <a:rPr lang="de-DE" dirty="0" err="1" smtClean="0">
                <a:solidFill>
                  <a:srgbClr val="FF0000"/>
                </a:solidFill>
              </a:rPr>
              <a:t>p</a:t>
            </a:r>
            <a:r>
              <a:rPr lang="de-DE" baseline="-25000" dirty="0" err="1" smtClean="0">
                <a:solidFill>
                  <a:srgbClr val="FF0000"/>
                </a:solidFill>
              </a:rPr>
              <a:t>T</a:t>
            </a:r>
            <a:r>
              <a:rPr lang="de-DE" dirty="0" smtClean="0"/>
              <a:t>, </a:t>
            </a:r>
            <a:r>
              <a:rPr lang="de-DE" dirty="0" smtClean="0">
                <a:solidFill>
                  <a:srgbClr val="FF0000"/>
                </a:solidFill>
              </a:rPr>
              <a:t>Ladung</a:t>
            </a:r>
            <a:r>
              <a:rPr lang="de-DE" dirty="0" smtClean="0"/>
              <a:t> </a:t>
            </a:r>
            <a:r>
              <a:rPr lang="de-DE" dirty="0" smtClean="0"/>
              <a:t>und weitere </a:t>
            </a:r>
            <a:r>
              <a:rPr lang="de-DE" dirty="0" err="1" smtClean="0"/>
              <a:t>Infomationen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272" y="3995861"/>
            <a:ext cx="5181600" cy="29146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bject 5"/>
          <p:cNvSpPr>
            <a:spLocks noChangeAspect="1"/>
          </p:cNvSpPr>
          <p:nvPr/>
        </p:nvSpPr>
        <p:spPr>
          <a:xfrm>
            <a:off x="647824" y="1669796"/>
            <a:ext cx="4320480" cy="158064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2"/>
          <p:cNvSpPr>
            <a:spLocks/>
          </p:cNvSpPr>
          <p:nvPr/>
        </p:nvSpPr>
        <p:spPr>
          <a:xfrm>
            <a:off x="1511920" y="5580037"/>
            <a:ext cx="1584176" cy="1454193"/>
          </a:xfrm>
          <a:prstGeom prst="rect">
            <a:avLst/>
          </a:prstGeom>
          <a:blipFill>
            <a:blip r:embed="rId4" cstate="print"/>
            <a:srcRect/>
            <a:stretch>
              <a:fillRect t="-32117" r="-39743" b="-25570"/>
            </a:stretch>
          </a:blipFill>
          <a:ln w="28575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2304008" y="3274268"/>
            <a:ext cx="0" cy="361553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arrow" w="med" len="med"/>
            <a:tailEnd type="none"/>
          </a:ln>
          <a:effectLst>
            <a:outerShdw dist="35921" dir="2700000" algn="ctr" rotWithShape="0">
              <a:schemeClr val="bg2"/>
            </a:outerShdw>
          </a:effectLst>
          <a:extLst/>
        </p:spPr>
      </p:cxnSp>
      <p:sp>
        <p:nvSpPr>
          <p:cNvPr id="12" name="Rectangle 11"/>
          <p:cNvSpPr/>
          <p:nvPr/>
        </p:nvSpPr>
        <p:spPr bwMode="auto">
          <a:xfrm>
            <a:off x="1511920" y="6804173"/>
            <a:ext cx="1008112" cy="230057"/>
          </a:xfrm>
          <a:prstGeom prst="rect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 bwMode="auto">
          <a:xfrm flipH="1">
            <a:off x="935856" y="6912000"/>
            <a:ext cx="432048" cy="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arrow" w="med" len="med"/>
            <a:tailEnd type="none"/>
          </a:ln>
          <a:effectLst>
            <a:outerShdw dist="35921" dir="2700000" algn="ctr" rotWithShape="0">
              <a:schemeClr val="bg2"/>
            </a:outerShdw>
          </a:effectLst>
          <a:extLst/>
        </p:spPr>
      </p:cxnSp>
      <p:sp>
        <p:nvSpPr>
          <p:cNvPr id="15" name="TextBox 14"/>
          <p:cNvSpPr txBox="1"/>
          <p:nvPr/>
        </p:nvSpPr>
        <p:spPr>
          <a:xfrm>
            <a:off x="6624488" y="2771608"/>
            <a:ext cx="3096344" cy="72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rgbClr val="FF0000"/>
                </a:solidFill>
                <a:latin typeface="+mn-lt"/>
              </a:rPr>
              <a:t>Fehlende Energie</a:t>
            </a:r>
          </a:p>
          <a:p>
            <a:r>
              <a:rPr lang="de-DE" b="1" dirty="0" smtClean="0">
                <a:solidFill>
                  <a:srgbClr val="FF0000"/>
                </a:solidFill>
                <a:latin typeface="+mn-lt"/>
              </a:rPr>
              <a:t>(</a:t>
            </a:r>
            <a:r>
              <a:rPr lang="de-DE" b="1" dirty="0" err="1" smtClean="0">
                <a:solidFill>
                  <a:srgbClr val="FF0000"/>
                </a:solidFill>
                <a:latin typeface="+mn-lt"/>
              </a:rPr>
              <a:t>missing</a:t>
            </a:r>
            <a:r>
              <a:rPr lang="de-DE" b="1" dirty="0" smtClean="0">
                <a:solidFill>
                  <a:srgbClr val="FF0000"/>
                </a:solidFill>
                <a:latin typeface="+mn-lt"/>
              </a:rPr>
              <a:t> ET)</a:t>
            </a:r>
            <a:endParaRPr lang="en-GB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8640712" y="4283893"/>
            <a:ext cx="1008112" cy="230057"/>
          </a:xfrm>
          <a:prstGeom prst="rect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 bwMode="auto">
          <a:xfrm flipH="1" flipV="1">
            <a:off x="8280672" y="3527052"/>
            <a:ext cx="576064" cy="684833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arrow" w="med" len="med"/>
            <a:tailEnd type="none"/>
          </a:ln>
          <a:effectLst>
            <a:outerShdw dist="35921" dir="2700000" algn="ctr" rotWithShape="0">
              <a:schemeClr val="bg2"/>
            </a:outerShdw>
          </a:effectLst>
          <a:extLst/>
        </p:spPr>
      </p:cxnSp>
      <p:sp>
        <p:nvSpPr>
          <p:cNvPr id="13" name="Rectangle 12"/>
          <p:cNvSpPr/>
          <p:nvPr/>
        </p:nvSpPr>
        <p:spPr bwMode="auto">
          <a:xfrm>
            <a:off x="1511920" y="5782028"/>
            <a:ext cx="1440160" cy="230057"/>
          </a:xfrm>
          <a:prstGeom prst="rect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 bwMode="auto">
          <a:xfrm flipH="1">
            <a:off x="935856" y="5889855"/>
            <a:ext cx="432048" cy="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arrow" w="med" len="med"/>
            <a:tailEnd type="none"/>
          </a:ln>
          <a:effectLst>
            <a:outerShdw dist="35921" dir="2700000" algn="ctr" rotWithShape="0">
              <a:schemeClr val="bg2"/>
            </a:outerShdw>
          </a:effectLst>
          <a:extLst/>
        </p:spPr>
      </p:cxnSp>
    </p:spTree>
    <p:extLst>
      <p:ext uri="{BB962C8B-B14F-4D97-AF65-F5344CB8AC3E}">
        <p14:creationId xmlns:p14="http://schemas.microsoft.com/office/powerpoint/2010/main" val="1504151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Heutiges</a:t>
            </a:r>
            <a:r>
              <a:rPr lang="en-US" dirty="0" smtClean="0"/>
              <a:t> </a:t>
            </a:r>
            <a:r>
              <a:rPr lang="en-US" dirty="0" err="1" smtClean="0"/>
              <a:t>Ziel</a:t>
            </a:r>
            <a:r>
              <a:rPr lang="en-US" dirty="0" smtClean="0"/>
              <a:t> (</a:t>
            </a:r>
            <a:r>
              <a:rPr lang="en-US" dirty="0" err="1" smtClean="0"/>
              <a:t>Übersicht</a:t>
            </a:r>
            <a:r>
              <a:rPr lang="en-US" dirty="0" smtClean="0"/>
              <a:t>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FF0000"/>
                </a:solidFill>
              </a:rPr>
              <a:t>Messungen einer </a:t>
            </a:r>
            <a:r>
              <a:rPr lang="de-DE" dirty="0" err="1" smtClean="0">
                <a:solidFill>
                  <a:srgbClr val="FF0000"/>
                </a:solidFill>
              </a:rPr>
              <a:t>Masterclass</a:t>
            </a:r>
            <a:r>
              <a:rPr lang="de-DE" dirty="0" smtClean="0">
                <a:solidFill>
                  <a:srgbClr val="FF0000"/>
                </a:solidFill>
              </a:rPr>
              <a:t> durchführen </a:t>
            </a:r>
            <a:r>
              <a:rPr lang="de-DE" dirty="0" smtClean="0"/>
              <a:t>(ATLAS W-</a:t>
            </a:r>
            <a:r>
              <a:rPr lang="de-DE" dirty="0" err="1" smtClean="0"/>
              <a:t>path</a:t>
            </a:r>
            <a:r>
              <a:rPr lang="de-DE" dirty="0" smtClean="0"/>
              <a:t>)</a:t>
            </a:r>
          </a:p>
          <a:p>
            <a:pPr lvl="1"/>
            <a:r>
              <a:rPr lang="de-DE" dirty="0" smtClean="0"/>
              <a:t>Ins Innere des Protons schauen</a:t>
            </a:r>
          </a:p>
          <a:p>
            <a:pPr lvl="2"/>
            <a:r>
              <a:rPr lang="de-DE" dirty="0" smtClean="0"/>
              <a:t>Finden und Zählen von W-Zerfällen</a:t>
            </a:r>
          </a:p>
          <a:p>
            <a:pPr lvl="1"/>
            <a:r>
              <a:rPr lang="de-DE" dirty="0" smtClean="0"/>
              <a:t>Suche nach dem </a:t>
            </a:r>
            <a:r>
              <a:rPr lang="de-DE" dirty="0" err="1" smtClean="0"/>
              <a:t>Higgs</a:t>
            </a:r>
            <a:r>
              <a:rPr lang="de-DE" dirty="0" smtClean="0"/>
              <a:t>-Teilchen</a:t>
            </a:r>
          </a:p>
          <a:p>
            <a:pPr lvl="2"/>
            <a:r>
              <a:rPr lang="de-DE" dirty="0" smtClean="0"/>
              <a:t>Wie kann man </a:t>
            </a:r>
            <a:r>
              <a:rPr lang="de-DE" dirty="0" err="1" smtClean="0"/>
              <a:t>Higgs</a:t>
            </a:r>
            <a:r>
              <a:rPr lang="de-DE" dirty="0" smtClean="0"/>
              <a:t>-Teilchen finden</a:t>
            </a:r>
          </a:p>
          <a:p>
            <a:r>
              <a:rPr lang="de-DE" dirty="0" smtClean="0"/>
              <a:t>Dazu nötig</a:t>
            </a:r>
          </a:p>
          <a:p>
            <a:pPr lvl="1"/>
            <a:r>
              <a:rPr lang="de-DE" dirty="0" smtClean="0">
                <a:solidFill>
                  <a:srgbClr val="FF0000"/>
                </a:solidFill>
              </a:rPr>
              <a:t>Sichten von Bildern </a:t>
            </a:r>
            <a:r>
              <a:rPr lang="de-DE" dirty="0" smtClean="0"/>
              <a:t>aufgezeichneter Proton – Proton Kollisionen</a:t>
            </a:r>
          </a:p>
          <a:p>
            <a:pPr lvl="2"/>
            <a:r>
              <a:rPr lang="de-DE" dirty="0" smtClean="0"/>
              <a:t>Umgang mit dem Event Display</a:t>
            </a:r>
          </a:p>
          <a:p>
            <a:pPr lvl="1"/>
            <a:r>
              <a:rPr lang="de-DE" dirty="0" smtClean="0"/>
              <a:t>Teilchen im Detektor </a:t>
            </a:r>
            <a:r>
              <a:rPr lang="de-DE" dirty="0" smtClean="0">
                <a:solidFill>
                  <a:srgbClr val="FF0000"/>
                </a:solidFill>
              </a:rPr>
              <a:t>identifizieren</a:t>
            </a:r>
          </a:p>
          <a:p>
            <a:pPr lvl="2"/>
            <a:r>
              <a:rPr lang="de-DE" dirty="0" smtClean="0"/>
              <a:t>Typische Teilchenarten finden (Elektronen, Myonen, Neutrinos)</a:t>
            </a:r>
          </a:p>
          <a:p>
            <a:pPr lvl="1"/>
            <a:r>
              <a:rPr lang="de-DE" dirty="0" smtClean="0"/>
              <a:t>Kollisionsereignisse </a:t>
            </a:r>
            <a:r>
              <a:rPr lang="de-DE" dirty="0" smtClean="0">
                <a:solidFill>
                  <a:srgbClr val="FF0000"/>
                </a:solidFill>
              </a:rPr>
              <a:t>klassifizieren</a:t>
            </a:r>
          </a:p>
          <a:p>
            <a:pPr lvl="2"/>
            <a:r>
              <a:rPr lang="de-DE" dirty="0" smtClean="0"/>
              <a:t>Ereignisse mit Zerfall eines W-Teilchens, mit zwei W-Teilchen…</a:t>
            </a:r>
          </a:p>
          <a:p>
            <a:pPr lvl="2"/>
            <a:r>
              <a:rPr lang="de-DE" dirty="0" smtClean="0"/>
              <a:t>Bei 2 W-Teilchen: Messung des Winkels zwischen geladenen </a:t>
            </a:r>
            <a:r>
              <a:rPr lang="de-DE" dirty="0" err="1" smtClean="0"/>
              <a:t>Leptonen</a:t>
            </a:r>
            <a:endParaRPr lang="de-DE" dirty="0"/>
          </a:p>
          <a:p>
            <a:pPr lvl="1"/>
            <a:r>
              <a:rPr lang="de-DE" dirty="0" smtClean="0"/>
              <a:t>Ergebnisse in </a:t>
            </a:r>
            <a:r>
              <a:rPr lang="de-DE" dirty="0" smtClean="0">
                <a:solidFill>
                  <a:srgbClr val="FF0000"/>
                </a:solidFill>
              </a:rPr>
              <a:t>Tabelle</a:t>
            </a:r>
            <a:r>
              <a:rPr lang="de-DE" dirty="0" smtClean="0"/>
              <a:t> eintragen</a:t>
            </a:r>
          </a:p>
          <a:p>
            <a:pPr lvl="1"/>
            <a:r>
              <a:rPr lang="de-DE" dirty="0" smtClean="0"/>
              <a:t>Endergebnis erhalten und diskutieren</a:t>
            </a:r>
            <a:endParaRPr lang="de-DE" dirty="0"/>
          </a:p>
          <a:p>
            <a:endParaRPr lang="en-GB" dirty="0"/>
          </a:p>
        </p:txBody>
      </p:sp>
      <p:sp>
        <p:nvSpPr>
          <p:cNvPr id="4" name="object 2"/>
          <p:cNvSpPr>
            <a:spLocks noChangeAspect="1"/>
          </p:cNvSpPr>
          <p:nvPr/>
        </p:nvSpPr>
        <p:spPr>
          <a:xfrm>
            <a:off x="5400352" y="1619597"/>
            <a:ext cx="3024336" cy="200870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5891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Vorbereitungen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Computerzugang</a:t>
            </a:r>
            <a:endParaRPr lang="en-GB" dirty="0"/>
          </a:p>
          <a:p>
            <a:pPr lvl="1"/>
            <a:r>
              <a:rPr lang="en-GB" dirty="0" err="1"/>
              <a:t>Benutzername</a:t>
            </a:r>
            <a:r>
              <a:rPr lang="en-GB" dirty="0"/>
              <a:t>: </a:t>
            </a:r>
            <a:r>
              <a:rPr lang="en-GB" dirty="0" err="1" smtClean="0">
                <a:solidFill>
                  <a:srgbClr val="0000FF"/>
                </a:solidFill>
              </a:rPr>
              <a:t>teacherg</a:t>
            </a:r>
            <a:endParaRPr lang="en-GB" dirty="0">
              <a:solidFill>
                <a:srgbClr val="0000FF"/>
              </a:solidFill>
            </a:endParaRPr>
          </a:p>
          <a:p>
            <a:pPr lvl="1"/>
            <a:r>
              <a:rPr lang="en-GB" dirty="0" err="1"/>
              <a:t>Passwort</a:t>
            </a:r>
            <a:r>
              <a:rPr lang="en-GB" dirty="0"/>
              <a:t>: </a:t>
            </a:r>
            <a:r>
              <a:rPr lang="en-GB" dirty="0" smtClean="0">
                <a:solidFill>
                  <a:srgbClr val="0000FF"/>
                </a:solidFill>
              </a:rPr>
              <a:t>Einstein1879</a:t>
            </a:r>
            <a:r>
              <a:rPr lang="en-GB" dirty="0" smtClean="0"/>
              <a:t>  </a:t>
            </a:r>
            <a:r>
              <a:rPr lang="en-GB" sz="1600" dirty="0" smtClean="0"/>
              <a:t>(</a:t>
            </a:r>
            <a:r>
              <a:rPr lang="en-GB" sz="1600" dirty="0" err="1" smtClean="0"/>
              <a:t>Geburtsjahr</a:t>
            </a:r>
            <a:r>
              <a:rPr lang="en-GB" sz="1600" dirty="0" smtClean="0"/>
              <a:t> von Albert Einstein)</a:t>
            </a:r>
          </a:p>
          <a:p>
            <a:r>
              <a:rPr lang="en-GB" dirty="0"/>
              <a:t>Browser </a:t>
            </a:r>
            <a:r>
              <a:rPr lang="en-GB" dirty="0" err="1"/>
              <a:t>starten</a:t>
            </a:r>
            <a:endParaRPr lang="en-GB" dirty="0"/>
          </a:p>
          <a:p>
            <a:pPr lvl="1"/>
            <a:r>
              <a:rPr lang="en-GB" dirty="0"/>
              <a:t>Chrome </a:t>
            </a:r>
            <a:r>
              <a:rPr lang="en-GB" dirty="0" err="1"/>
              <a:t>starten</a:t>
            </a:r>
            <a:r>
              <a:rPr lang="en-GB" dirty="0"/>
              <a:t>, die </a:t>
            </a:r>
            <a:r>
              <a:rPr lang="en-GB" dirty="0" err="1"/>
              <a:t>folgende</a:t>
            </a:r>
            <a:r>
              <a:rPr lang="en-GB" dirty="0"/>
              <a:t> </a:t>
            </a:r>
            <a:r>
              <a:rPr lang="en-GB" dirty="0" err="1"/>
              <a:t>Seite</a:t>
            </a:r>
            <a:r>
              <a:rPr lang="en-GB" dirty="0"/>
              <a:t> </a:t>
            </a:r>
            <a:r>
              <a:rPr lang="en-GB" dirty="0" err="1"/>
              <a:t>wird</a:t>
            </a:r>
            <a:r>
              <a:rPr lang="en-GB" dirty="0"/>
              <a:t> </a:t>
            </a:r>
            <a:r>
              <a:rPr lang="en-GB" dirty="0" err="1"/>
              <a:t>automatisch</a:t>
            </a:r>
            <a:r>
              <a:rPr lang="en-GB" dirty="0"/>
              <a:t> </a:t>
            </a:r>
            <a:r>
              <a:rPr lang="en-GB" dirty="0" err="1" smtClean="0"/>
              <a:t>geladen</a:t>
            </a:r>
            <a:endParaRPr lang="en-GB" dirty="0" smtClean="0"/>
          </a:p>
          <a:p>
            <a:pPr marL="788988" lvl="2" indent="0">
              <a:buNone/>
            </a:pPr>
            <a:r>
              <a:rPr lang="en-GB" dirty="0" smtClean="0"/>
              <a:t>(</a:t>
            </a:r>
            <a:r>
              <a:rPr lang="en-GB" dirty="0" err="1" smtClean="0"/>
              <a:t>oder</a:t>
            </a:r>
            <a:r>
              <a:rPr lang="en-GB" dirty="0" smtClean="0"/>
              <a:t> </a:t>
            </a:r>
            <a:r>
              <a:rPr lang="en-GB" dirty="0" err="1" smtClean="0"/>
              <a:t>sollte</a:t>
            </a:r>
            <a:r>
              <a:rPr lang="en-GB" dirty="0" smtClean="0"/>
              <a:t> </a:t>
            </a:r>
            <a:r>
              <a:rPr lang="en-GB" dirty="0" err="1" smtClean="0"/>
              <a:t>automatisch</a:t>
            </a:r>
            <a:r>
              <a:rPr lang="en-GB" dirty="0" smtClean="0"/>
              <a:t> </a:t>
            </a:r>
            <a:r>
              <a:rPr lang="en-GB" dirty="0" err="1" smtClean="0"/>
              <a:t>geladen</a:t>
            </a:r>
            <a:r>
              <a:rPr lang="en-GB" dirty="0" smtClean="0"/>
              <a:t> </a:t>
            </a:r>
            <a:r>
              <a:rPr lang="en-GB" dirty="0" err="1" smtClean="0"/>
              <a:t>werden</a:t>
            </a:r>
            <a:r>
              <a:rPr lang="en-GB" dirty="0" smtClean="0"/>
              <a:t>…)</a:t>
            </a:r>
          </a:p>
          <a:p>
            <a:pPr marL="788988" lvl="2" indent="0">
              <a:buNone/>
            </a:pPr>
            <a:endParaRPr lang="en-GB" dirty="0">
              <a:hlinkClick r:id="rId2"/>
            </a:endParaRPr>
          </a:p>
          <a:p>
            <a:pPr lvl="1"/>
            <a:r>
              <a:rPr lang="en-GB" dirty="0">
                <a:hlinkClick r:id="rId2"/>
              </a:rPr>
              <a:t>http://www.cern.ch/kjende/de/</a:t>
            </a:r>
            <a:r>
              <a:rPr lang="en-GB" dirty="0" smtClean="0">
                <a:hlinkClick r:id="rId2"/>
              </a:rPr>
              <a:t>wpath.htm</a:t>
            </a:r>
            <a:endParaRPr lang="en-GB" dirty="0" smtClean="0"/>
          </a:p>
          <a:p>
            <a:pPr lvl="1"/>
            <a:endParaRPr lang="en-GB" dirty="0"/>
          </a:p>
          <a:p>
            <a:pPr lvl="3"/>
            <a:endParaRPr lang="en-GB" dirty="0" smtClean="0"/>
          </a:p>
          <a:p>
            <a:pPr lvl="1"/>
            <a:endParaRPr lang="en-GB" dirty="0"/>
          </a:p>
          <a:p>
            <a:pPr lvl="3"/>
            <a:endParaRPr lang="en-GB" dirty="0" smtClean="0"/>
          </a:p>
        </p:txBody>
      </p:sp>
      <p:pic>
        <p:nvPicPr>
          <p:cNvPr id="5" name="Picture 4" descr="Screen Shot 2014-06-17 at 14.55.00 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848" y="4733879"/>
            <a:ext cx="8424688" cy="1350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658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Übung</a:t>
            </a:r>
            <a:r>
              <a:rPr lang="en-US" dirty="0" smtClean="0"/>
              <a:t> 1               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Übung</a:t>
            </a:r>
            <a:r>
              <a:rPr lang="en-US" dirty="0" smtClean="0"/>
              <a:t> 1 </a:t>
            </a:r>
            <a:r>
              <a:rPr lang="en-US" dirty="0" err="1" smtClean="0"/>
              <a:t>zur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Teilchenidentifikation</a:t>
            </a:r>
            <a:r>
              <a:rPr lang="en-US" dirty="0" smtClean="0"/>
              <a:t> </a:t>
            </a:r>
            <a:r>
              <a:rPr lang="en-US" sz="1600" dirty="0" smtClean="0"/>
              <a:t>(</a:t>
            </a:r>
            <a:r>
              <a:rPr lang="en-US" sz="1600" dirty="0" err="1" smtClean="0"/>
              <a:t>Webbrowser</a:t>
            </a:r>
            <a:r>
              <a:rPr lang="en-US" sz="1600" dirty="0" smtClean="0"/>
              <a:t>)</a:t>
            </a:r>
            <a:endParaRPr lang="en-US" dirty="0" smtClean="0"/>
          </a:p>
          <a:p>
            <a:pPr lvl="1"/>
            <a:r>
              <a:rPr lang="en-US" dirty="0" smtClean="0"/>
              <a:t>4 (</a:t>
            </a:r>
            <a:r>
              <a:rPr lang="en-US" dirty="0" err="1" smtClean="0"/>
              <a:t>einfache</a:t>
            </a:r>
            <a:r>
              <a:rPr lang="en-US" dirty="0" smtClean="0"/>
              <a:t>) </a:t>
            </a:r>
            <a:r>
              <a:rPr lang="en-US" dirty="0" err="1" smtClean="0"/>
              <a:t>Ereignisse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</a:t>
            </a:r>
            <a:r>
              <a:rPr lang="en-US" dirty="0" err="1" smtClean="0"/>
              <a:t>verschiedenen</a:t>
            </a:r>
            <a:r>
              <a:rPr lang="en-US" dirty="0" smtClean="0"/>
              <a:t> </a:t>
            </a:r>
            <a:r>
              <a:rPr lang="en-US" dirty="0" err="1" smtClean="0"/>
              <a:t>Teilchen</a:t>
            </a:r>
            <a:endParaRPr lang="en-US" dirty="0" smtClean="0"/>
          </a:p>
          <a:p>
            <a:pPr lvl="1"/>
            <a:r>
              <a:rPr lang="en-US" dirty="0" err="1" smtClean="0"/>
              <a:t>verschiedene</a:t>
            </a:r>
            <a:r>
              <a:rPr lang="en-US" dirty="0" smtClean="0"/>
              <a:t> </a:t>
            </a:r>
            <a:r>
              <a:rPr lang="en-US" dirty="0" err="1" smtClean="0"/>
              <a:t>Detailansichten</a:t>
            </a:r>
            <a:r>
              <a:rPr lang="en-US" dirty="0" smtClean="0"/>
              <a:t> </a:t>
            </a:r>
            <a:r>
              <a:rPr lang="en-US" dirty="0" err="1" smtClean="0"/>
              <a:t>zum</a:t>
            </a:r>
            <a:r>
              <a:rPr lang="en-US" dirty="0" smtClean="0"/>
              <a:t> </a:t>
            </a:r>
            <a:r>
              <a:rPr lang="en-US" dirty="0" err="1" smtClean="0"/>
              <a:t>Anklicken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marL="142875" indent="0">
              <a:buNone/>
            </a:pPr>
            <a:endParaRPr lang="en-US" dirty="0" smtClean="0"/>
          </a:p>
          <a:p>
            <a:pPr marL="1006475" lvl="3" indent="0">
              <a:buNone/>
            </a:pPr>
            <a:endParaRPr lang="en-US" dirty="0"/>
          </a:p>
          <a:p>
            <a:pPr marL="1006475" lvl="3" indent="0">
              <a:buNone/>
            </a:pPr>
            <a:endParaRPr lang="en-US" dirty="0" smtClean="0"/>
          </a:p>
        </p:txBody>
      </p:sp>
      <p:grpSp>
        <p:nvGrpSpPr>
          <p:cNvPr id="9" name="Group 8"/>
          <p:cNvGrpSpPr/>
          <p:nvPr/>
        </p:nvGrpSpPr>
        <p:grpSpPr>
          <a:xfrm>
            <a:off x="7992640" y="1202764"/>
            <a:ext cx="1656184" cy="2987749"/>
            <a:chOff x="7693851" y="2696639"/>
            <a:chExt cx="1656184" cy="2987749"/>
          </a:xfrm>
        </p:grpSpPr>
        <p:pic>
          <p:nvPicPr>
            <p:cNvPr id="4" name="Picture 3" descr="Screen Shot 2014-06-17 at 14.57.12 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04608" y="2696639"/>
              <a:ext cx="1645427" cy="2987749"/>
            </a:xfrm>
            <a:prstGeom prst="rect">
              <a:avLst/>
            </a:prstGeom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6" name="Rectangle 5"/>
            <p:cNvSpPr/>
            <p:nvPr/>
          </p:nvSpPr>
          <p:spPr bwMode="auto">
            <a:xfrm>
              <a:off x="7693851" y="4460252"/>
              <a:ext cx="1656184" cy="360040"/>
            </a:xfrm>
            <a:prstGeom prst="rect">
              <a:avLst/>
            </a:prstGeom>
            <a:noFill/>
            <a:ln w="444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pic>
        <p:nvPicPr>
          <p:cNvPr id="8" name="Picture 7" descr="Screen Shot 2014-06-17 at 15.03.56 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880" y="2727528"/>
            <a:ext cx="6416673" cy="4147198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0110900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Higgs!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Higgs-</a:t>
            </a:r>
            <a:r>
              <a:rPr lang="en-US" dirty="0" err="1" smtClean="0"/>
              <a:t>Teilchen</a:t>
            </a:r>
            <a:r>
              <a:rPr lang="en-US" dirty="0" smtClean="0"/>
              <a:t> </a:t>
            </a:r>
            <a:r>
              <a:rPr lang="en-US" dirty="0" err="1" smtClean="0"/>
              <a:t>werden</a:t>
            </a:r>
            <a:r>
              <a:rPr lang="en-US" dirty="0" smtClean="0"/>
              <a:t> am LHC </a:t>
            </a:r>
            <a:r>
              <a:rPr lang="de-DE" dirty="0" smtClean="0"/>
              <a:t>über</a:t>
            </a:r>
            <a:r>
              <a:rPr lang="en-US" dirty="0" smtClean="0"/>
              <a:t> </a:t>
            </a:r>
            <a:r>
              <a:rPr lang="en-US" dirty="0" err="1" smtClean="0"/>
              <a:t>mehrere</a:t>
            </a:r>
            <a:r>
              <a:rPr lang="en-US" dirty="0" smtClean="0"/>
              <a:t> </a:t>
            </a:r>
            <a:r>
              <a:rPr lang="en-US" dirty="0" err="1" smtClean="0"/>
              <a:t>Wege</a:t>
            </a:r>
            <a:r>
              <a:rPr lang="en-US" dirty="0" smtClean="0"/>
              <a:t> </a:t>
            </a:r>
            <a:r>
              <a:rPr lang="en-US" dirty="0" err="1" smtClean="0"/>
              <a:t>erzeugt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4" name="object 2"/>
          <p:cNvSpPr>
            <a:spLocks noChangeAspect="1"/>
          </p:cNvSpPr>
          <p:nvPr/>
        </p:nvSpPr>
        <p:spPr>
          <a:xfrm>
            <a:off x="898875" y="1835621"/>
            <a:ext cx="2197221" cy="530111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600152" y="3107580"/>
            <a:ext cx="5959475" cy="398462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4248224" y="1763613"/>
            <a:ext cx="4735513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21167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2000" b="1" dirty="0" smtClean="0">
                <a:solidFill>
                  <a:srgbClr val="0000FF"/>
                </a:solidFill>
                <a:latin typeface="Luxi Sans" charset="0"/>
              </a:rPr>
              <a:t>Je </a:t>
            </a:r>
            <a:r>
              <a:rPr lang="en-US" sz="2000" b="1" dirty="0" err="1" smtClean="0">
                <a:solidFill>
                  <a:srgbClr val="0000FF"/>
                </a:solidFill>
                <a:latin typeface="Luxi Sans" charset="0"/>
              </a:rPr>
              <a:t>nach</a:t>
            </a:r>
            <a:r>
              <a:rPr lang="en-US" sz="2000" b="1" dirty="0" smtClean="0">
                <a:solidFill>
                  <a:srgbClr val="0000FF"/>
                </a:solidFill>
                <a:latin typeface="Luxi Sans" charset="0"/>
              </a:rPr>
              <a:t> Masse des Higgs-</a:t>
            </a:r>
            <a:r>
              <a:rPr lang="en-US" sz="2000" b="1" dirty="0" err="1" smtClean="0">
                <a:solidFill>
                  <a:srgbClr val="0000FF"/>
                </a:solidFill>
                <a:latin typeface="Luxi Sans" charset="0"/>
              </a:rPr>
              <a:t>Teilchens</a:t>
            </a:r>
            <a:endParaRPr lang="en-US" sz="2000" b="1" dirty="0" smtClean="0">
              <a:solidFill>
                <a:srgbClr val="0000FF"/>
              </a:solidFill>
              <a:latin typeface="Luxi Sans" charset="0"/>
            </a:endParaRPr>
          </a:p>
          <a:p>
            <a:pPr>
              <a:lnSpc>
                <a:spcPct val="93000"/>
              </a:lnSpc>
            </a:pPr>
            <a:r>
              <a:rPr lang="en-US" sz="2000" b="1" dirty="0" err="1" smtClean="0">
                <a:solidFill>
                  <a:srgbClr val="0000FF"/>
                </a:solidFill>
                <a:latin typeface="Luxi Sans" charset="0"/>
              </a:rPr>
              <a:t>sind</a:t>
            </a:r>
            <a:r>
              <a:rPr lang="en-US" sz="2000" b="1" dirty="0" smtClean="0">
                <a:solidFill>
                  <a:srgbClr val="0000FF"/>
                </a:solidFill>
                <a:latin typeface="Luxi Sans" charset="0"/>
              </a:rPr>
              <a:t> die </a:t>
            </a:r>
            <a:r>
              <a:rPr lang="en-US" sz="2000" b="1" dirty="0" err="1" smtClean="0">
                <a:solidFill>
                  <a:srgbClr val="0000FF"/>
                </a:solidFill>
                <a:latin typeface="Luxi Sans" charset="0"/>
              </a:rPr>
              <a:t>Produktionsraten</a:t>
            </a:r>
            <a:r>
              <a:rPr lang="en-US" sz="2000" b="1" dirty="0" smtClean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2000" b="1" dirty="0" err="1" smtClean="0">
                <a:solidFill>
                  <a:srgbClr val="0000FF"/>
                </a:solidFill>
                <a:latin typeface="Luxi Sans" charset="0"/>
              </a:rPr>
              <a:t>verschieden</a:t>
            </a:r>
            <a:endParaRPr lang="en-US" sz="2000" b="1" dirty="0">
              <a:solidFill>
                <a:srgbClr val="0000FF"/>
              </a:solidFill>
              <a:latin typeface="Luxi Sans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25523" y="2830144"/>
            <a:ext cx="2475229" cy="3016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>
                <a:solidFill>
                  <a:srgbClr val="002060"/>
                </a:solidFill>
                <a:latin typeface="+mn-lt"/>
              </a:rPr>
              <a:t>Theoretische Vorhersage</a:t>
            </a: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4824288" y="2915741"/>
            <a:ext cx="0" cy="349200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4104209" y="2627709"/>
            <a:ext cx="1584176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21167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1600" b="1" dirty="0" smtClean="0">
                <a:solidFill>
                  <a:srgbClr val="FF0000"/>
                </a:solidFill>
                <a:latin typeface="Luxi Sans" charset="0"/>
              </a:rPr>
              <a:t>M</a:t>
            </a:r>
            <a:r>
              <a:rPr lang="en-US" sz="1600" b="1" baseline="-25000" dirty="0" smtClean="0">
                <a:solidFill>
                  <a:srgbClr val="FF0000"/>
                </a:solidFill>
                <a:latin typeface="Luxi Sans" charset="0"/>
              </a:rPr>
              <a:t>H</a:t>
            </a:r>
            <a:r>
              <a:rPr lang="en-US" sz="1600" b="1" dirty="0" smtClean="0">
                <a:solidFill>
                  <a:srgbClr val="FF0000"/>
                </a:solidFill>
                <a:latin typeface="Luxi Sans" charset="0"/>
              </a:rPr>
              <a:t> = 125 </a:t>
            </a:r>
            <a:r>
              <a:rPr lang="en-US" sz="1600" b="1" dirty="0" err="1" smtClean="0">
                <a:solidFill>
                  <a:srgbClr val="FF0000"/>
                </a:solidFill>
                <a:latin typeface="Luxi Sans" charset="0"/>
              </a:rPr>
              <a:t>GeV</a:t>
            </a:r>
            <a:r>
              <a:rPr lang="en-US" sz="1600" b="1" dirty="0" smtClean="0">
                <a:solidFill>
                  <a:srgbClr val="FF0000"/>
                </a:solidFill>
                <a:latin typeface="Luxi Sans" charset="0"/>
              </a:rPr>
              <a:t>/c</a:t>
            </a:r>
            <a:r>
              <a:rPr lang="en-US" sz="1600" b="1" baseline="30000" dirty="0" smtClean="0">
                <a:solidFill>
                  <a:srgbClr val="FF0000"/>
                </a:solidFill>
                <a:latin typeface="Luxi Sans" charset="0"/>
              </a:rPr>
              <a:t>2</a:t>
            </a:r>
            <a:endParaRPr lang="en-US" sz="2000" b="1" baseline="30000" dirty="0" smtClean="0">
              <a:solidFill>
                <a:srgbClr val="FF0000"/>
              </a:solidFill>
              <a:latin typeface="Luxi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2338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Higgs</a:t>
            </a:r>
            <a:r>
              <a:rPr lang="de-DE" dirty="0" smtClean="0"/>
              <a:t> Produktionsrate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1189038"/>
            <a:ext cx="3685554" cy="5942012"/>
          </a:xfrm>
        </p:spPr>
        <p:txBody>
          <a:bodyPr/>
          <a:lstStyle/>
          <a:p>
            <a:r>
              <a:rPr lang="en-US" dirty="0" err="1" smtClean="0"/>
              <a:t>Produktionrate</a:t>
            </a:r>
            <a:r>
              <a:rPr lang="en-US" dirty="0" smtClean="0"/>
              <a:t>:   ~100 Higgs-</a:t>
            </a:r>
            <a:r>
              <a:rPr lang="en-US" dirty="0" err="1" smtClean="0"/>
              <a:t>Teilchen</a:t>
            </a:r>
            <a:r>
              <a:rPr lang="en-US" dirty="0" smtClean="0"/>
              <a:t> pro </a:t>
            </a:r>
            <a:r>
              <a:rPr lang="en-US" dirty="0" err="1" smtClean="0"/>
              <a:t>Stunde</a:t>
            </a:r>
            <a:endParaRPr lang="en-US" dirty="0" smtClean="0"/>
          </a:p>
          <a:p>
            <a:pPr lvl="1"/>
            <a:r>
              <a:rPr lang="en-US" dirty="0" err="1" smtClean="0"/>
              <a:t>Seit</a:t>
            </a:r>
            <a:r>
              <a:rPr lang="en-US" dirty="0" smtClean="0"/>
              <a:t> </a:t>
            </a:r>
            <a:r>
              <a:rPr lang="en-US" dirty="0" err="1" smtClean="0"/>
              <a:t>Beginn</a:t>
            </a:r>
            <a:r>
              <a:rPr lang="en-US" dirty="0" smtClean="0"/>
              <a:t> der ATLAS </a:t>
            </a:r>
            <a:r>
              <a:rPr lang="en-US" dirty="0" err="1" smtClean="0"/>
              <a:t>Datennahme</a:t>
            </a:r>
            <a:r>
              <a:rPr lang="en-US" dirty="0" smtClean="0"/>
              <a:t> </a:t>
            </a:r>
            <a:r>
              <a:rPr lang="en-US" dirty="0" err="1" smtClean="0"/>
              <a:t>wurden</a:t>
            </a:r>
            <a:r>
              <a:rPr lang="en-US" dirty="0" smtClean="0"/>
              <a:t> ca. 300’000 Higgs-</a:t>
            </a:r>
            <a:r>
              <a:rPr lang="en-US" dirty="0" err="1" smtClean="0"/>
              <a:t>Teilchen</a:t>
            </a:r>
            <a:r>
              <a:rPr lang="en-US" dirty="0" smtClean="0"/>
              <a:t> </a:t>
            </a:r>
            <a:r>
              <a:rPr lang="en-US" dirty="0" err="1" smtClean="0"/>
              <a:t>produziert</a:t>
            </a:r>
            <a:endParaRPr lang="en-US" dirty="0" smtClean="0"/>
          </a:p>
          <a:p>
            <a:r>
              <a:rPr lang="en-US" dirty="0" smtClean="0"/>
              <a:t>ABER: Higgs-</a:t>
            </a:r>
            <a:r>
              <a:rPr lang="en-US" dirty="0" err="1" smtClean="0"/>
              <a:t>Teilchen</a:t>
            </a:r>
            <a:r>
              <a:rPr lang="en-US" dirty="0" smtClean="0"/>
              <a:t> </a:t>
            </a:r>
            <a:r>
              <a:rPr lang="en-US" dirty="0" err="1" smtClean="0"/>
              <a:t>zerfallen</a:t>
            </a:r>
            <a:r>
              <a:rPr lang="en-US" dirty="0" smtClean="0"/>
              <a:t> </a:t>
            </a:r>
            <a:r>
              <a:rPr lang="en-US" dirty="0" err="1" smtClean="0"/>
              <a:t>sofort</a:t>
            </a:r>
            <a:r>
              <a:rPr lang="en-US" dirty="0" smtClean="0"/>
              <a:t> </a:t>
            </a:r>
            <a:r>
              <a:rPr lang="en-US" dirty="0" err="1" smtClean="0"/>
              <a:t>nach</a:t>
            </a:r>
            <a:r>
              <a:rPr lang="en-US" dirty="0" smtClean="0"/>
              <a:t> der </a:t>
            </a:r>
            <a:r>
              <a:rPr lang="en-US" dirty="0" err="1" smtClean="0"/>
              <a:t>Erzeugung</a:t>
            </a:r>
            <a:endParaRPr lang="en-US" dirty="0" smtClean="0"/>
          </a:p>
          <a:p>
            <a:pPr lvl="2"/>
            <a:r>
              <a:rPr lang="en-US" dirty="0" err="1" smtClean="0"/>
              <a:t>nur</a:t>
            </a:r>
            <a:r>
              <a:rPr lang="en-US" dirty="0" smtClean="0"/>
              <a:t> </a:t>
            </a:r>
            <a:r>
              <a:rPr lang="en-US" dirty="0" err="1" smtClean="0"/>
              <a:t>wenige</a:t>
            </a:r>
            <a:r>
              <a:rPr lang="en-US" dirty="0" smtClean="0"/>
              <a:t> (</a:t>
            </a:r>
            <a:r>
              <a:rPr lang="en-US" dirty="0" err="1" smtClean="0"/>
              <a:t>seltene</a:t>
            </a:r>
            <a:r>
              <a:rPr lang="en-US" dirty="0" smtClean="0"/>
              <a:t>) </a:t>
            </a:r>
            <a:r>
              <a:rPr lang="en-US" dirty="0" err="1" smtClean="0"/>
              <a:t>Zerfalls</a:t>
            </a:r>
            <a:r>
              <a:rPr lang="de-DE" dirty="0" err="1" smtClean="0"/>
              <a:t>kanäle</a:t>
            </a:r>
            <a:r>
              <a:rPr lang="de-DE" dirty="0" smtClean="0"/>
              <a:t> eignen sich zum Nachweis</a:t>
            </a:r>
          </a:p>
          <a:p>
            <a:pPr lvl="1"/>
            <a:r>
              <a:rPr lang="de-DE" dirty="0" smtClean="0"/>
              <a:t>nur ~1‘000 </a:t>
            </a:r>
            <a:r>
              <a:rPr lang="de-DE" dirty="0" err="1" smtClean="0"/>
              <a:t>Higgs</a:t>
            </a:r>
            <a:r>
              <a:rPr lang="de-DE" dirty="0" smtClean="0"/>
              <a:t>-Teilchen wurden nachgewiesen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3960192" y="1400067"/>
            <a:ext cx="4583938" cy="5548122"/>
            <a:chOff x="4896296" y="1400067"/>
            <a:chExt cx="4583938" cy="5548122"/>
          </a:xfrm>
        </p:grpSpPr>
        <p:sp>
          <p:nvSpPr>
            <p:cNvPr id="4" name="object 3"/>
            <p:cNvSpPr/>
            <p:nvPr/>
          </p:nvSpPr>
          <p:spPr>
            <a:xfrm>
              <a:off x="4896296" y="1400067"/>
              <a:ext cx="4583938" cy="554812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/>
            </a:p>
          </p:txBody>
        </p:sp>
        <p:sp>
          <p:nvSpPr>
            <p:cNvPr id="5" name="object 4"/>
            <p:cNvSpPr/>
            <p:nvPr/>
          </p:nvSpPr>
          <p:spPr>
            <a:xfrm>
              <a:off x="7704608" y="4571925"/>
              <a:ext cx="864096" cy="468000"/>
            </a:xfrm>
            <a:custGeom>
              <a:avLst/>
              <a:gdLst/>
              <a:ahLst/>
              <a:cxnLst/>
              <a:rect l="l" t="t" r="r" b="b"/>
              <a:pathLst>
                <a:path w="1440179" h="432435">
                  <a:moveTo>
                    <a:pt x="0" y="431927"/>
                  </a:moveTo>
                  <a:lnTo>
                    <a:pt x="1440180" y="0"/>
                  </a:lnTo>
                </a:path>
              </a:pathLst>
            </a:custGeom>
            <a:ln w="38100">
              <a:solidFill>
                <a:srgbClr val="FF00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/>
            </a:p>
          </p:txBody>
        </p:sp>
        <p:sp>
          <p:nvSpPr>
            <p:cNvPr id="7" name="object 7"/>
            <p:cNvSpPr>
              <a:spLocks noChangeAspect="1"/>
            </p:cNvSpPr>
            <p:nvPr/>
          </p:nvSpPr>
          <p:spPr>
            <a:xfrm>
              <a:off x="5652196" y="5580037"/>
              <a:ext cx="468236" cy="432048"/>
            </a:xfrm>
            <a:custGeom>
              <a:avLst/>
              <a:gdLst/>
              <a:ahLst/>
              <a:cxnLst/>
              <a:rect l="l" t="t" r="r" b="b"/>
              <a:pathLst>
                <a:path w="936625" h="864235">
                  <a:moveTo>
                    <a:pt x="0" y="432053"/>
                  </a:moveTo>
                  <a:lnTo>
                    <a:pt x="6125" y="361968"/>
                  </a:lnTo>
                  <a:lnTo>
                    <a:pt x="23860" y="295485"/>
                  </a:lnTo>
                  <a:lnTo>
                    <a:pt x="52240" y="233493"/>
                  </a:lnTo>
                  <a:lnTo>
                    <a:pt x="90302" y="176881"/>
                  </a:lnTo>
                  <a:lnTo>
                    <a:pt x="137080" y="126539"/>
                  </a:lnTo>
                  <a:lnTo>
                    <a:pt x="191612" y="83356"/>
                  </a:lnTo>
                  <a:lnTo>
                    <a:pt x="252933" y="48222"/>
                  </a:lnTo>
                  <a:lnTo>
                    <a:pt x="320080" y="22024"/>
                  </a:lnTo>
                  <a:lnTo>
                    <a:pt x="392089" y="5654"/>
                  </a:lnTo>
                  <a:lnTo>
                    <a:pt x="467995" y="0"/>
                  </a:lnTo>
                  <a:lnTo>
                    <a:pt x="506393" y="1432"/>
                  </a:lnTo>
                  <a:lnTo>
                    <a:pt x="580501" y="12555"/>
                  </a:lnTo>
                  <a:lnTo>
                    <a:pt x="650224" y="33950"/>
                  </a:lnTo>
                  <a:lnTo>
                    <a:pt x="714597" y="64727"/>
                  </a:lnTo>
                  <a:lnTo>
                    <a:pt x="772658" y="103997"/>
                  </a:lnTo>
                  <a:lnTo>
                    <a:pt x="823443" y="150871"/>
                  </a:lnTo>
                  <a:lnTo>
                    <a:pt x="865990" y="204459"/>
                  </a:lnTo>
                  <a:lnTo>
                    <a:pt x="899334" y="263872"/>
                  </a:lnTo>
                  <a:lnTo>
                    <a:pt x="922514" y="328221"/>
                  </a:lnTo>
                  <a:lnTo>
                    <a:pt x="934565" y="396616"/>
                  </a:lnTo>
                  <a:lnTo>
                    <a:pt x="936117" y="432053"/>
                  </a:lnTo>
                  <a:lnTo>
                    <a:pt x="934565" y="467491"/>
                  </a:lnTo>
                  <a:lnTo>
                    <a:pt x="922514" y="535886"/>
                  </a:lnTo>
                  <a:lnTo>
                    <a:pt x="899334" y="600235"/>
                  </a:lnTo>
                  <a:lnTo>
                    <a:pt x="865990" y="659648"/>
                  </a:lnTo>
                  <a:lnTo>
                    <a:pt x="823443" y="713236"/>
                  </a:lnTo>
                  <a:lnTo>
                    <a:pt x="772658" y="760110"/>
                  </a:lnTo>
                  <a:lnTo>
                    <a:pt x="714597" y="799380"/>
                  </a:lnTo>
                  <a:lnTo>
                    <a:pt x="650224" y="830157"/>
                  </a:lnTo>
                  <a:lnTo>
                    <a:pt x="580501" y="851552"/>
                  </a:lnTo>
                  <a:lnTo>
                    <a:pt x="506393" y="862675"/>
                  </a:lnTo>
                  <a:lnTo>
                    <a:pt x="467995" y="864108"/>
                  </a:lnTo>
                  <a:lnTo>
                    <a:pt x="429615" y="862675"/>
                  </a:lnTo>
                  <a:lnTo>
                    <a:pt x="355537" y="851552"/>
                  </a:lnTo>
                  <a:lnTo>
                    <a:pt x="285839" y="830157"/>
                  </a:lnTo>
                  <a:lnTo>
                    <a:pt x="221484" y="799380"/>
                  </a:lnTo>
                  <a:lnTo>
                    <a:pt x="163437" y="760110"/>
                  </a:lnTo>
                  <a:lnTo>
                    <a:pt x="112661" y="713236"/>
                  </a:lnTo>
                  <a:lnTo>
                    <a:pt x="70121" y="659648"/>
                  </a:lnTo>
                  <a:lnTo>
                    <a:pt x="36780" y="600235"/>
                  </a:lnTo>
                  <a:lnTo>
                    <a:pt x="13602" y="535886"/>
                  </a:lnTo>
                  <a:lnTo>
                    <a:pt x="1551" y="467491"/>
                  </a:lnTo>
                  <a:lnTo>
                    <a:pt x="0" y="432053"/>
                  </a:lnTo>
                  <a:close/>
                </a:path>
              </a:pathLst>
            </a:custGeom>
            <a:ln w="28575">
              <a:solidFill>
                <a:srgbClr val="FF00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/>
            </a:p>
          </p:txBody>
        </p:sp>
      </p:grpSp>
      <p:sp>
        <p:nvSpPr>
          <p:cNvPr id="9" name="object 7"/>
          <p:cNvSpPr txBox="1">
            <a:spLocks noChangeAspect="1"/>
          </p:cNvSpPr>
          <p:nvPr/>
        </p:nvSpPr>
        <p:spPr>
          <a:xfrm>
            <a:off x="8208664" y="2700297"/>
            <a:ext cx="1656184" cy="215444"/>
          </a:xfrm>
          <a:prstGeom prst="rect">
            <a:avLst/>
          </a:prstGeom>
          <a:solidFill>
            <a:srgbClr val="FFFF00"/>
          </a:solidFill>
          <a:ln w="28575">
            <a:solidFill>
              <a:srgbClr val="00206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02870" marR="6350" indent="-90805" algn="ctr">
              <a:lnSpc>
                <a:spcPct val="100000"/>
              </a:lnSpc>
            </a:pPr>
            <a:r>
              <a:rPr lang="en-US" sz="1400" b="1" dirty="0" err="1" smtClean="0">
                <a:solidFill>
                  <a:srgbClr val="000000"/>
                </a:solidFill>
                <a:latin typeface="+mj-lt"/>
                <a:cs typeface="Calibri"/>
              </a:rPr>
              <a:t>Produktionsrate</a:t>
            </a:r>
            <a:endParaRPr lang="en-US" sz="1400" b="1" dirty="0" smtClean="0">
              <a:solidFill>
                <a:srgbClr val="000000"/>
              </a:solidFill>
              <a:latin typeface="+mj-lt"/>
              <a:cs typeface="Calibri"/>
            </a:endParaRPr>
          </a:p>
        </p:txBody>
      </p:sp>
      <p:sp>
        <p:nvSpPr>
          <p:cNvPr id="12" name="object 7"/>
          <p:cNvSpPr txBox="1">
            <a:spLocks noChangeAspect="1"/>
          </p:cNvSpPr>
          <p:nvPr/>
        </p:nvSpPr>
        <p:spPr>
          <a:xfrm>
            <a:off x="3960192" y="6660157"/>
            <a:ext cx="1656184" cy="215444"/>
          </a:xfrm>
          <a:prstGeom prst="rect">
            <a:avLst/>
          </a:prstGeom>
          <a:solidFill>
            <a:srgbClr val="FFFF00"/>
          </a:solidFill>
          <a:ln w="28575">
            <a:solidFill>
              <a:srgbClr val="00206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02870" marR="6350" indent="-90805" algn="ctr">
              <a:lnSpc>
                <a:spcPct val="100000"/>
              </a:lnSpc>
            </a:pPr>
            <a:r>
              <a:rPr lang="en-US" sz="1400" b="1" dirty="0" err="1" smtClean="0">
                <a:solidFill>
                  <a:srgbClr val="000000"/>
                </a:solidFill>
                <a:latin typeface="+mj-lt"/>
                <a:cs typeface="Calibri"/>
              </a:rPr>
              <a:t>Kollisionsenergie</a:t>
            </a:r>
            <a:endParaRPr lang="en-US" sz="1400" b="1" dirty="0" smtClean="0">
              <a:solidFill>
                <a:srgbClr val="000000"/>
              </a:solidFill>
              <a:latin typeface="+mj-lt"/>
              <a:cs typeface="Calibri"/>
            </a:endParaRPr>
          </a:p>
        </p:txBody>
      </p:sp>
      <p:cxnSp>
        <p:nvCxnSpPr>
          <p:cNvPr id="14" name="Straight Arrow Connector 13"/>
          <p:cNvCxnSpPr/>
          <p:nvPr/>
        </p:nvCxnSpPr>
        <p:spPr bwMode="auto">
          <a:xfrm flipV="1">
            <a:off x="6984528" y="6444133"/>
            <a:ext cx="0" cy="323746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Oval 16"/>
          <p:cNvSpPr>
            <a:spLocks noChangeAspect="1"/>
          </p:cNvSpPr>
          <p:nvPr/>
        </p:nvSpPr>
        <p:spPr bwMode="auto">
          <a:xfrm>
            <a:off x="6948536" y="4859957"/>
            <a:ext cx="108000" cy="1080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496696" y="4722038"/>
            <a:ext cx="12679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 smtClean="0">
                <a:solidFill>
                  <a:srgbClr val="FF0000"/>
                </a:solidFill>
                <a:latin typeface="+mj-lt"/>
              </a:rPr>
              <a:t>0.1 </a:t>
            </a:r>
            <a:r>
              <a:rPr lang="de-DE" sz="1600" b="1" dirty="0" err="1" smtClean="0">
                <a:solidFill>
                  <a:srgbClr val="FF0000"/>
                </a:solidFill>
                <a:latin typeface="+mj-lt"/>
              </a:rPr>
              <a:t>Higgs</a:t>
            </a:r>
            <a:r>
              <a:rPr lang="en-US" sz="1600" b="1" dirty="0" smtClean="0">
                <a:solidFill>
                  <a:srgbClr val="FF0000"/>
                </a:solidFill>
                <a:latin typeface="+mj-lt"/>
              </a:rPr>
              <a:t>/s</a:t>
            </a:r>
            <a:endParaRPr lang="en-GB" sz="16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840512" y="6804173"/>
            <a:ext cx="85010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 smtClean="0">
                <a:solidFill>
                  <a:srgbClr val="FF0000"/>
                </a:solidFill>
                <a:latin typeface="+mj-lt"/>
              </a:rPr>
              <a:t>7 TeV</a:t>
            </a:r>
            <a:endParaRPr lang="en-GB" sz="2000" b="1" dirty="0">
              <a:solidFill>
                <a:srgbClr val="FF0000"/>
              </a:solidFill>
              <a:latin typeface="+mj-lt"/>
            </a:endParaRPr>
          </a:p>
        </p:txBody>
      </p:sp>
      <p:cxnSp>
        <p:nvCxnSpPr>
          <p:cNvPr id="25" name="Straight Arrow Connector 24"/>
          <p:cNvCxnSpPr/>
          <p:nvPr/>
        </p:nvCxnSpPr>
        <p:spPr bwMode="auto">
          <a:xfrm flipH="1">
            <a:off x="7920632" y="4896000"/>
            <a:ext cx="576064" cy="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object 4"/>
          <p:cNvSpPr/>
          <p:nvPr/>
        </p:nvSpPr>
        <p:spPr>
          <a:xfrm>
            <a:off x="6048424" y="1835621"/>
            <a:ext cx="1584176" cy="72008"/>
          </a:xfrm>
          <a:custGeom>
            <a:avLst/>
            <a:gdLst/>
            <a:ahLst/>
            <a:cxnLst/>
            <a:rect l="l" t="t" r="r" b="b"/>
            <a:pathLst>
              <a:path w="1440179" h="432435">
                <a:moveTo>
                  <a:pt x="0" y="431927"/>
                </a:moveTo>
                <a:lnTo>
                  <a:pt x="1440180" y="0"/>
                </a:lnTo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8" name="Oval 17"/>
          <p:cNvSpPr>
            <a:spLocks noChangeAspect="1"/>
          </p:cNvSpPr>
          <p:nvPr/>
        </p:nvSpPr>
        <p:spPr bwMode="auto">
          <a:xfrm>
            <a:off x="6948536" y="1799629"/>
            <a:ext cx="108000" cy="1080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640712" y="1619597"/>
            <a:ext cx="1313781" cy="5170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 smtClean="0">
                <a:solidFill>
                  <a:srgbClr val="FF0000"/>
                </a:solidFill>
                <a:latin typeface="+mj-lt"/>
              </a:rPr>
              <a:t>Gesamtrate</a:t>
            </a:r>
          </a:p>
          <a:p>
            <a:r>
              <a:rPr lang="de-DE" sz="1600" b="1" dirty="0" smtClean="0">
                <a:solidFill>
                  <a:srgbClr val="FF0000"/>
                </a:solidFill>
                <a:latin typeface="+mj-lt"/>
              </a:rPr>
              <a:t>10</a:t>
            </a:r>
            <a:r>
              <a:rPr lang="de-DE" sz="1600" b="1" baseline="30000" dirty="0" smtClean="0">
                <a:solidFill>
                  <a:srgbClr val="FF0000"/>
                </a:solidFill>
                <a:latin typeface="+mj-lt"/>
              </a:rPr>
              <a:t>9</a:t>
            </a:r>
            <a:r>
              <a:rPr lang="en-US" sz="1600" b="1" dirty="0" smtClean="0">
                <a:solidFill>
                  <a:srgbClr val="FF0000"/>
                </a:solidFill>
                <a:latin typeface="+mj-lt"/>
              </a:rPr>
              <a:t>/s</a:t>
            </a:r>
            <a:endParaRPr lang="en-GB" sz="1600" b="1" dirty="0">
              <a:solidFill>
                <a:srgbClr val="FF0000"/>
              </a:solidFill>
              <a:latin typeface="+mj-lt"/>
            </a:endParaRPr>
          </a:p>
        </p:txBody>
      </p:sp>
      <p:cxnSp>
        <p:nvCxnSpPr>
          <p:cNvPr id="22" name="Straight Arrow Connector 21"/>
          <p:cNvCxnSpPr/>
          <p:nvPr/>
        </p:nvCxnSpPr>
        <p:spPr bwMode="auto">
          <a:xfrm flipH="1">
            <a:off x="8073032" y="1865567"/>
            <a:ext cx="576064" cy="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57473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Higgs</a:t>
            </a:r>
            <a:r>
              <a:rPr lang="de-DE" dirty="0" smtClean="0"/>
              <a:t> Zerfälle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1189038"/>
            <a:ext cx="4981698" cy="5942012"/>
          </a:xfrm>
        </p:spPr>
        <p:txBody>
          <a:bodyPr/>
          <a:lstStyle/>
          <a:p>
            <a:r>
              <a:rPr lang="de-DE" dirty="0" smtClean="0"/>
              <a:t>Zerfälle in 2 W-Bosonen sind am häufigsten!</a:t>
            </a:r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r>
              <a:rPr lang="de-DE" dirty="0" smtClean="0">
                <a:solidFill>
                  <a:srgbClr val="FF0000"/>
                </a:solidFill>
              </a:rPr>
              <a:t>Echte </a:t>
            </a:r>
            <a:r>
              <a:rPr lang="de-DE" dirty="0" err="1" smtClean="0">
                <a:solidFill>
                  <a:srgbClr val="FF0000"/>
                </a:solidFill>
              </a:rPr>
              <a:t>Higgs</a:t>
            </a:r>
            <a:r>
              <a:rPr lang="de-DE" dirty="0" smtClean="0">
                <a:solidFill>
                  <a:srgbClr val="FF0000"/>
                </a:solidFill>
              </a:rPr>
              <a:t>-Kandidaten mit Zerfall in 2 W-Bosonen </a:t>
            </a:r>
            <a:r>
              <a:rPr lang="de-DE" dirty="0" smtClean="0"/>
              <a:t>sind im Datensatz versteckt!</a:t>
            </a:r>
          </a:p>
          <a:p>
            <a:pPr lvl="1"/>
            <a:r>
              <a:rPr lang="de-DE" dirty="0" smtClean="0"/>
              <a:t>aber nicht viele…</a:t>
            </a:r>
          </a:p>
        </p:txBody>
      </p:sp>
      <p:pic>
        <p:nvPicPr>
          <p:cNvPr id="4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1653" y="3059757"/>
            <a:ext cx="3393075" cy="373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880" y="2122326"/>
            <a:ext cx="3096344" cy="232793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991506" y="2627709"/>
            <a:ext cx="1369286" cy="5109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>
                <a:solidFill>
                  <a:srgbClr val="002060"/>
                </a:solidFill>
                <a:latin typeface="+mn-lt"/>
              </a:rPr>
              <a:t>Theoretische</a:t>
            </a:r>
          </a:p>
          <a:p>
            <a:r>
              <a:rPr lang="de-DE" sz="1600" dirty="0" smtClean="0">
                <a:solidFill>
                  <a:srgbClr val="002060"/>
                </a:solidFill>
                <a:latin typeface="+mn-lt"/>
              </a:rPr>
              <a:t>Vorhersage</a:t>
            </a: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4896296" y="1763613"/>
            <a:ext cx="5040560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21167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2000" b="1" dirty="0" smtClean="0">
                <a:solidFill>
                  <a:srgbClr val="0000FF"/>
                </a:solidFill>
                <a:latin typeface="Luxi Sans" charset="0"/>
              </a:rPr>
              <a:t>Je </a:t>
            </a:r>
            <a:r>
              <a:rPr lang="en-US" sz="2000" b="1" dirty="0" err="1" smtClean="0">
                <a:solidFill>
                  <a:srgbClr val="0000FF"/>
                </a:solidFill>
                <a:latin typeface="Luxi Sans" charset="0"/>
              </a:rPr>
              <a:t>nach</a:t>
            </a:r>
            <a:r>
              <a:rPr lang="en-US" sz="2000" b="1" dirty="0" smtClean="0">
                <a:solidFill>
                  <a:srgbClr val="0000FF"/>
                </a:solidFill>
                <a:latin typeface="Luxi Sans" charset="0"/>
              </a:rPr>
              <a:t> Masse des Higgs-</a:t>
            </a:r>
            <a:r>
              <a:rPr lang="en-US" sz="2000" b="1" dirty="0" err="1" smtClean="0">
                <a:solidFill>
                  <a:srgbClr val="0000FF"/>
                </a:solidFill>
                <a:latin typeface="Luxi Sans" charset="0"/>
              </a:rPr>
              <a:t>Teilchens</a:t>
            </a:r>
            <a:endParaRPr lang="en-US" sz="2000" b="1" dirty="0" smtClean="0">
              <a:solidFill>
                <a:srgbClr val="0000FF"/>
              </a:solidFill>
              <a:latin typeface="Luxi Sans" charset="0"/>
            </a:endParaRPr>
          </a:p>
          <a:p>
            <a:pPr>
              <a:lnSpc>
                <a:spcPct val="93000"/>
              </a:lnSpc>
            </a:pPr>
            <a:r>
              <a:rPr lang="en-US" sz="2000" b="1" dirty="0" err="1" smtClean="0">
                <a:solidFill>
                  <a:srgbClr val="0000FF"/>
                </a:solidFill>
                <a:latin typeface="Luxi Sans" charset="0"/>
              </a:rPr>
              <a:t>sind</a:t>
            </a:r>
            <a:r>
              <a:rPr lang="en-US" sz="2000" b="1" dirty="0" smtClean="0">
                <a:solidFill>
                  <a:srgbClr val="0000FF"/>
                </a:solidFill>
                <a:latin typeface="Luxi Sans" charset="0"/>
              </a:rPr>
              <a:t> die </a:t>
            </a:r>
            <a:r>
              <a:rPr lang="en-US" sz="2000" b="1" dirty="0" err="1" smtClean="0">
                <a:solidFill>
                  <a:srgbClr val="0000FF"/>
                </a:solidFill>
                <a:latin typeface="Luxi Sans" charset="0"/>
              </a:rPr>
              <a:t>Zerfallsverhältnisse</a:t>
            </a:r>
            <a:r>
              <a:rPr lang="en-US" sz="2000" b="1" dirty="0" smtClean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2000" b="1" dirty="0" err="1" smtClean="0">
                <a:solidFill>
                  <a:srgbClr val="0000FF"/>
                </a:solidFill>
                <a:latin typeface="Luxi Sans" charset="0"/>
              </a:rPr>
              <a:t>verschieden</a:t>
            </a:r>
            <a:endParaRPr lang="en-US" sz="2000" b="1" dirty="0">
              <a:solidFill>
                <a:srgbClr val="0000FF"/>
              </a:solidFill>
              <a:latin typeface="Luxi Sans" charset="0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6480471" y="2952133"/>
            <a:ext cx="0" cy="349200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FF00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</p:cxn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5760392" y="2664101"/>
            <a:ext cx="1584176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21167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1600" b="1" dirty="0" smtClean="0">
                <a:solidFill>
                  <a:srgbClr val="FF0000"/>
                </a:solidFill>
                <a:latin typeface="Luxi Sans" charset="0"/>
              </a:rPr>
              <a:t>M</a:t>
            </a:r>
            <a:r>
              <a:rPr lang="en-US" sz="1600" b="1" baseline="-25000" dirty="0" smtClean="0">
                <a:solidFill>
                  <a:srgbClr val="FF0000"/>
                </a:solidFill>
                <a:latin typeface="Luxi Sans" charset="0"/>
              </a:rPr>
              <a:t>H</a:t>
            </a:r>
            <a:r>
              <a:rPr lang="en-US" sz="1600" b="1" dirty="0" smtClean="0">
                <a:solidFill>
                  <a:srgbClr val="FF0000"/>
                </a:solidFill>
                <a:latin typeface="Luxi Sans" charset="0"/>
              </a:rPr>
              <a:t> = 125 </a:t>
            </a:r>
            <a:r>
              <a:rPr lang="en-US" sz="1600" b="1" dirty="0" err="1" smtClean="0">
                <a:solidFill>
                  <a:srgbClr val="FF0000"/>
                </a:solidFill>
                <a:latin typeface="Luxi Sans" charset="0"/>
              </a:rPr>
              <a:t>GeV</a:t>
            </a:r>
            <a:r>
              <a:rPr lang="en-US" sz="1600" b="1" dirty="0" smtClean="0">
                <a:solidFill>
                  <a:srgbClr val="FF0000"/>
                </a:solidFill>
                <a:latin typeface="Luxi Sans" charset="0"/>
              </a:rPr>
              <a:t>/c</a:t>
            </a:r>
            <a:r>
              <a:rPr lang="en-US" sz="1600" b="1" baseline="30000" dirty="0" smtClean="0">
                <a:solidFill>
                  <a:srgbClr val="FF0000"/>
                </a:solidFill>
                <a:latin typeface="Luxi Sans" charset="0"/>
              </a:rPr>
              <a:t>2</a:t>
            </a:r>
            <a:endParaRPr lang="en-US" sz="2000" b="1" baseline="30000" dirty="0" smtClean="0">
              <a:solidFill>
                <a:srgbClr val="FF0000"/>
              </a:solidFill>
              <a:latin typeface="Luxi Sans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6264448" y="3528000"/>
            <a:ext cx="360040" cy="360040"/>
          </a:xfrm>
          <a:prstGeom prst="ellipse">
            <a:avLst/>
          </a:prstGeom>
          <a:noFill/>
          <a:ln w="2857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6840512" y="4067869"/>
            <a:ext cx="360040" cy="360040"/>
          </a:xfrm>
          <a:prstGeom prst="ellipse">
            <a:avLst/>
          </a:prstGeom>
          <a:noFill/>
          <a:ln w="28575" cap="flat" cmpd="sng" algn="ctr">
            <a:solidFill>
              <a:srgbClr val="00206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6156000" y="5796061"/>
            <a:ext cx="360040" cy="360040"/>
          </a:xfrm>
          <a:prstGeom prst="ellipse">
            <a:avLst/>
          </a:prstGeom>
          <a:noFill/>
          <a:ln w="28575" cap="flat" cmpd="sng" algn="ctr">
            <a:solidFill>
              <a:srgbClr val="00206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600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 </a:t>
            </a:r>
            <a:r>
              <a:rPr lang="en-US" dirty="0" smtClean="0">
                <a:sym typeface="Wingdings"/>
              </a:rPr>
              <a:t> WW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Bester </a:t>
            </a:r>
            <a:r>
              <a:rPr lang="en-US" dirty="0" err="1" smtClean="0"/>
              <a:t>Zerfallskanal</a:t>
            </a:r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Massenbereich</a:t>
            </a:r>
            <a:r>
              <a:rPr lang="en-US" dirty="0" smtClean="0"/>
              <a:t> 120 – 200 </a:t>
            </a:r>
            <a:r>
              <a:rPr lang="en-US" dirty="0" err="1" smtClean="0"/>
              <a:t>GeV</a:t>
            </a:r>
            <a:endParaRPr lang="en-US" dirty="0" smtClean="0"/>
          </a:p>
          <a:p>
            <a:r>
              <a:rPr lang="en-US" dirty="0" err="1" smtClean="0"/>
              <a:t>Nur</a:t>
            </a:r>
            <a:r>
              <a:rPr lang="en-US" dirty="0" smtClean="0"/>
              <a:t> </a:t>
            </a:r>
            <a:r>
              <a:rPr lang="en-US" dirty="0" err="1" smtClean="0"/>
              <a:t>Leptonen</a:t>
            </a:r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Detektor</a:t>
            </a:r>
            <a:r>
              <a:rPr lang="en-US" dirty="0" smtClean="0"/>
              <a:t>: </a:t>
            </a:r>
            <a:r>
              <a:rPr lang="en-US" i="1" dirty="0" smtClean="0"/>
              <a:t>l</a:t>
            </a:r>
            <a:r>
              <a:rPr lang="en-US" i="1" baseline="30000" dirty="0" smtClean="0"/>
              <a:t>+</a:t>
            </a:r>
            <a:r>
              <a:rPr lang="el-GR" i="1" dirty="0" smtClean="0">
                <a:latin typeface="Calibri"/>
                <a:cs typeface="Arial"/>
              </a:rPr>
              <a:t>ν</a:t>
            </a:r>
            <a:r>
              <a:rPr lang="en-US" i="1" dirty="0" smtClean="0"/>
              <a:t> l</a:t>
            </a:r>
            <a:r>
              <a:rPr lang="en-US" i="1" baseline="30000" dirty="0" smtClean="0"/>
              <a:t>-</a:t>
            </a:r>
            <a:r>
              <a:rPr lang="el-GR" i="1" dirty="0" smtClean="0">
                <a:latin typeface="Calibri"/>
              </a:rPr>
              <a:t>ν</a:t>
            </a:r>
            <a:r>
              <a:rPr lang="en-US" dirty="0" smtClean="0"/>
              <a:t>,  </a:t>
            </a:r>
            <a:r>
              <a:rPr lang="en-US" i="1" dirty="0" smtClean="0"/>
              <a:t>l</a:t>
            </a:r>
            <a:r>
              <a:rPr lang="en-US" dirty="0" smtClean="0"/>
              <a:t> = (</a:t>
            </a:r>
            <a:r>
              <a:rPr lang="en-US" i="1" dirty="0"/>
              <a:t>e,µ</a:t>
            </a:r>
            <a:r>
              <a:rPr lang="en-US" dirty="0"/>
              <a:t>)</a:t>
            </a:r>
          </a:p>
          <a:p>
            <a:pPr lvl="1"/>
            <a:r>
              <a:rPr lang="en-US" dirty="0" err="1" smtClean="0"/>
              <a:t>aber</a:t>
            </a:r>
            <a:r>
              <a:rPr lang="en-US" dirty="0" smtClean="0"/>
              <a:t> </a:t>
            </a:r>
            <a:r>
              <a:rPr lang="en-US" dirty="0" err="1" smtClean="0"/>
              <a:t>sehr</a:t>
            </a:r>
            <a:r>
              <a:rPr lang="en-US" dirty="0" smtClean="0"/>
              <a:t> </a:t>
            </a:r>
            <a:r>
              <a:rPr lang="en-US" dirty="0" err="1" smtClean="0"/>
              <a:t>viel</a:t>
            </a:r>
            <a:r>
              <a:rPr lang="en-US" dirty="0" smtClean="0"/>
              <a:t> </a:t>
            </a:r>
            <a:r>
              <a:rPr lang="en-US" dirty="0" err="1" smtClean="0"/>
              <a:t>schlechtere</a:t>
            </a:r>
            <a:r>
              <a:rPr lang="en-US" dirty="0" smtClean="0"/>
              <a:t> </a:t>
            </a:r>
            <a:r>
              <a:rPr lang="en-US" dirty="0" err="1" smtClean="0"/>
              <a:t>Massenaufl</a:t>
            </a:r>
            <a:r>
              <a:rPr lang="de-DE" dirty="0" err="1" smtClean="0"/>
              <a:t>ösung</a:t>
            </a:r>
            <a:r>
              <a:rPr lang="en-US" dirty="0" smtClean="0"/>
              <a:t> </a:t>
            </a:r>
            <a:r>
              <a:rPr lang="en-US" dirty="0"/>
              <a:t>(~20 </a:t>
            </a:r>
            <a:r>
              <a:rPr lang="en-US" dirty="0" err="1"/>
              <a:t>GeV</a:t>
            </a:r>
            <a:r>
              <a:rPr lang="en-US" dirty="0"/>
              <a:t>) </a:t>
            </a:r>
            <a:r>
              <a:rPr lang="en-US" dirty="0" err="1" smtClean="0"/>
              <a:t>als</a:t>
            </a:r>
            <a:r>
              <a:rPr lang="en-US" dirty="0" smtClean="0"/>
              <a:t> </a:t>
            </a:r>
            <a:r>
              <a:rPr lang="en-US" dirty="0"/>
              <a:t>ZZ (~2 </a:t>
            </a:r>
            <a:r>
              <a:rPr lang="en-US" dirty="0" err="1"/>
              <a:t>GeV</a:t>
            </a:r>
            <a:r>
              <a:rPr lang="en-US" dirty="0"/>
              <a:t>)</a:t>
            </a:r>
          </a:p>
          <a:p>
            <a:pPr lvl="1"/>
            <a:r>
              <a:rPr lang="en-US" dirty="0" err="1" smtClean="0"/>
              <a:t>fehlende</a:t>
            </a:r>
            <a:r>
              <a:rPr lang="en-US" dirty="0" smtClean="0"/>
              <a:t> </a:t>
            </a:r>
            <a:r>
              <a:rPr lang="en-US" dirty="0" err="1" smtClean="0"/>
              <a:t>Energie</a:t>
            </a:r>
            <a:r>
              <a:rPr lang="en-US" dirty="0" smtClean="0"/>
              <a:t> </a:t>
            </a:r>
            <a:r>
              <a:rPr lang="en-US" dirty="0" err="1" smtClean="0"/>
              <a:t>durch</a:t>
            </a:r>
            <a:r>
              <a:rPr lang="en-US" dirty="0" smtClean="0"/>
              <a:t> Neutrinos</a:t>
            </a:r>
            <a:endParaRPr lang="en-US" dirty="0"/>
          </a:p>
          <a:p>
            <a:r>
              <a:rPr lang="en-US" dirty="0" err="1" smtClean="0"/>
              <a:t>Winkelkorrelationen</a:t>
            </a:r>
            <a:r>
              <a:rPr lang="en-US" dirty="0" smtClean="0"/>
              <a:t> </a:t>
            </a:r>
            <a:r>
              <a:rPr lang="en-US" dirty="0" err="1" smtClean="0"/>
              <a:t>helfen</a:t>
            </a:r>
            <a:endParaRPr lang="en-US" dirty="0" smtClean="0"/>
          </a:p>
          <a:p>
            <a:pPr lvl="1"/>
            <a:r>
              <a:rPr lang="en-US" dirty="0"/>
              <a:t>Leptons </a:t>
            </a:r>
            <a:r>
              <a:rPr lang="en-US" dirty="0" err="1" smtClean="0"/>
              <a:t>vom</a:t>
            </a:r>
            <a:r>
              <a:rPr lang="en-US" dirty="0" smtClean="0"/>
              <a:t> Higgs </a:t>
            </a:r>
            <a:r>
              <a:rPr lang="en-US" dirty="0" err="1" smtClean="0"/>
              <a:t>sind</a:t>
            </a:r>
            <a:r>
              <a:rPr lang="en-US" dirty="0" smtClean="0"/>
              <a:t> nah </a:t>
            </a:r>
            <a:r>
              <a:rPr lang="en-US" dirty="0" err="1" smtClean="0"/>
              <a:t>zusammen</a:t>
            </a:r>
            <a:r>
              <a:rPr lang="en-US" dirty="0" smtClean="0"/>
              <a:t> in </a:t>
            </a:r>
            <a:r>
              <a:rPr lang="el-GR" dirty="0" smtClean="0">
                <a:latin typeface="Calibri"/>
              </a:rPr>
              <a:t>φ</a:t>
            </a:r>
            <a:endParaRPr lang="en-US" dirty="0"/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6696496" y="2627709"/>
            <a:ext cx="1872208" cy="1475073"/>
            <a:chOff x="5616376" y="3851845"/>
            <a:chExt cx="3312368" cy="2474177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16376" y="3851845"/>
              <a:ext cx="3312368" cy="2474177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 bwMode="auto">
            <a:xfrm>
              <a:off x="5616376" y="3995861"/>
              <a:ext cx="1080120" cy="36004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msmincho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91840" y="4067869"/>
            <a:ext cx="9053952" cy="3240360"/>
            <a:chOff x="791840" y="4067869"/>
            <a:chExt cx="9053952" cy="3240360"/>
          </a:xfrm>
        </p:grpSpPr>
        <p:pic>
          <p:nvPicPr>
            <p:cNvPr id="7" name="Picture 6" descr="fig7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1840" y="4067869"/>
              <a:ext cx="3240360" cy="324036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92240" y="4211885"/>
              <a:ext cx="4248224" cy="304943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 rot="-1200000">
              <a:off x="7868969" y="5489318"/>
              <a:ext cx="1976823" cy="301621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00206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2D2DB9"/>
                  </a:solidFill>
                  <a:latin typeface="+mn-lt"/>
                </a:rPr>
                <a:t>Stand: 4. </a:t>
              </a:r>
              <a:r>
                <a:rPr lang="en-US" sz="1600" b="1" dirty="0" err="1" smtClean="0">
                  <a:solidFill>
                    <a:srgbClr val="2D2DB9"/>
                  </a:solidFill>
                  <a:latin typeface="+mn-lt"/>
                </a:rPr>
                <a:t>Juli</a:t>
              </a:r>
              <a:r>
                <a:rPr lang="en-US" sz="1600" b="1" dirty="0" smtClean="0">
                  <a:solidFill>
                    <a:srgbClr val="2D2DB9"/>
                  </a:solidFill>
                  <a:latin typeface="+mn-lt"/>
                </a:rPr>
                <a:t> 2012</a:t>
              </a:r>
              <a:endParaRPr lang="en-US" sz="1600" b="1" dirty="0">
                <a:solidFill>
                  <a:srgbClr val="2D2DB9"/>
                </a:solidFill>
                <a:latin typeface="+mn-lt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70012" y="4067869"/>
            <a:ext cx="9179266" cy="3196800"/>
            <a:chOff x="770012" y="4067869"/>
            <a:chExt cx="9179266" cy="3196800"/>
          </a:xfrm>
        </p:grpSpPr>
        <p:pic>
          <p:nvPicPr>
            <p:cNvPr id="12" name="Picture 11" descr="fig_03a.pn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20232" y="4139877"/>
              <a:ext cx="4320480" cy="3101298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 rot="20400000">
              <a:off x="7791816" y="5435649"/>
              <a:ext cx="2157462" cy="307777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00206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2D2DB9"/>
                  </a:solidFill>
                  <a:latin typeface="+mn-lt"/>
                </a:rPr>
                <a:t>Stand: 16. </a:t>
              </a:r>
              <a:r>
                <a:rPr lang="en-US" sz="1600" b="1" dirty="0" err="1" smtClean="0">
                  <a:solidFill>
                    <a:srgbClr val="2D2DB9"/>
                  </a:solidFill>
                  <a:latin typeface="+mn-lt"/>
                </a:rPr>
                <a:t>Juni</a:t>
              </a:r>
              <a:r>
                <a:rPr lang="en-US" sz="1600" b="1" dirty="0" smtClean="0">
                  <a:solidFill>
                    <a:srgbClr val="2D2DB9"/>
                  </a:solidFill>
                  <a:latin typeface="+mn-lt"/>
                </a:rPr>
                <a:t> 2014</a:t>
              </a:r>
              <a:endParaRPr lang="en-US" sz="1600" b="1" dirty="0">
                <a:solidFill>
                  <a:srgbClr val="2D2DB9"/>
                </a:solidFill>
                <a:latin typeface="+mn-lt"/>
              </a:endParaRPr>
            </a:p>
          </p:txBody>
        </p:sp>
        <p:pic>
          <p:nvPicPr>
            <p:cNvPr id="14" name="Picture 13" descr="wwpresel_0j_mh125_massll.png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347"/>
            <a:stretch/>
          </p:blipFill>
          <p:spPr>
            <a:xfrm>
              <a:off x="770012" y="4067869"/>
              <a:ext cx="3190180" cy="3196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8756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Messung 2: Das </a:t>
            </a:r>
            <a:r>
              <a:rPr lang="de-DE" dirty="0" err="1" smtClean="0"/>
              <a:t>Higgs</a:t>
            </a:r>
            <a:r>
              <a:rPr lang="de-DE" dirty="0" smtClean="0"/>
              <a:t> suchen</a:t>
            </a:r>
            <a:r>
              <a:rPr lang="en-US" dirty="0" smtClean="0"/>
              <a:t>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de-DE" sz="3200" dirty="0" smtClean="0">
                <a:solidFill>
                  <a:srgbClr val="FF0000"/>
                </a:solidFill>
                <a:sym typeface="Wingdings" panose="05000000000000000000" pitchFamily="2" charset="2"/>
              </a:rPr>
              <a:t>2</a:t>
            </a:r>
            <a:r>
              <a:rPr lang="de-DE" dirty="0" smtClean="0">
                <a:solidFill>
                  <a:srgbClr val="FF0000"/>
                </a:solidFill>
                <a:sym typeface="Wingdings" panose="05000000000000000000" pitchFamily="2" charset="2"/>
              </a:rPr>
              <a:t> W-</a:t>
            </a:r>
            <a:r>
              <a:rPr lang="de-DE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Boson</a:t>
            </a:r>
            <a:r>
              <a:rPr lang="de-DE" dirty="0" smtClean="0">
                <a:solidFill>
                  <a:srgbClr val="FF0000"/>
                </a:solidFill>
                <a:sym typeface="Wingdings" panose="05000000000000000000" pitchFamily="2" charset="2"/>
              </a:rPr>
              <a:t> Zerfälle suchen</a:t>
            </a:r>
            <a:r>
              <a:rPr lang="de-DE" dirty="0" smtClean="0">
                <a:sym typeface="Wingdings" panose="05000000000000000000" pitchFamily="2" charset="2"/>
              </a:rPr>
              <a:t>!</a:t>
            </a:r>
            <a:endParaRPr lang="de-DE" dirty="0" smtClean="0"/>
          </a:p>
          <a:p>
            <a:pPr lvl="0"/>
            <a:r>
              <a:rPr lang="de-DE" dirty="0" smtClean="0"/>
              <a:t>Genau </a:t>
            </a:r>
            <a:r>
              <a:rPr lang="de-DE" dirty="0" smtClean="0">
                <a:solidFill>
                  <a:srgbClr val="FF0000"/>
                </a:solidFill>
              </a:rPr>
              <a:t>zwei hochenergetische</a:t>
            </a:r>
            <a:r>
              <a:rPr lang="de-DE" dirty="0" smtClean="0"/>
              <a:t>, </a:t>
            </a:r>
            <a:r>
              <a:rPr lang="de-DE" dirty="0">
                <a:solidFill>
                  <a:srgbClr val="FF0000"/>
                </a:solidFill>
              </a:rPr>
              <a:t>elektrisch </a:t>
            </a:r>
            <a:r>
              <a:rPr lang="de-DE" dirty="0" smtClean="0">
                <a:solidFill>
                  <a:srgbClr val="FF0000"/>
                </a:solidFill>
              </a:rPr>
              <a:t>unterschiedlich </a:t>
            </a:r>
            <a:r>
              <a:rPr lang="de-DE" dirty="0" smtClean="0"/>
              <a:t>geladene </a:t>
            </a:r>
            <a:r>
              <a:rPr lang="de-DE" dirty="0" err="1" smtClean="0"/>
              <a:t>Leptonen</a:t>
            </a:r>
            <a:endParaRPr lang="de-DE" dirty="0" smtClean="0"/>
          </a:p>
          <a:p>
            <a:pPr lvl="1"/>
            <a:r>
              <a:rPr lang="de-DE" dirty="0" smtClean="0"/>
              <a:t>4 mögliche Kombinationen:</a:t>
            </a:r>
            <a:r>
              <a:rPr lang="de-DE" dirty="0"/>
              <a:t> </a:t>
            </a:r>
            <a:r>
              <a:rPr lang="el-GR" dirty="0" smtClean="0"/>
              <a:t>μ</a:t>
            </a:r>
            <a:r>
              <a:rPr lang="en-US" baseline="30000" dirty="0" smtClean="0"/>
              <a:t>+</a:t>
            </a:r>
            <a:r>
              <a:rPr lang="el-GR" dirty="0" smtClean="0"/>
              <a:t>μ</a:t>
            </a:r>
            <a:r>
              <a:rPr lang="en-US" baseline="30000" dirty="0" smtClean="0"/>
              <a:t>-</a:t>
            </a:r>
            <a:r>
              <a:rPr lang="de-DE" dirty="0" smtClean="0"/>
              <a:t>, </a:t>
            </a:r>
            <a:r>
              <a:rPr lang="de-DE" dirty="0" err="1" smtClean="0"/>
              <a:t>e</a:t>
            </a:r>
            <a:r>
              <a:rPr lang="de-DE" baseline="30000" dirty="0" err="1" smtClean="0"/>
              <a:t>+</a:t>
            </a:r>
            <a:r>
              <a:rPr lang="de-DE" dirty="0" err="1" smtClean="0"/>
              <a:t>e</a:t>
            </a:r>
            <a:r>
              <a:rPr lang="de-DE" baseline="30000" dirty="0" smtClean="0"/>
              <a:t>-</a:t>
            </a:r>
            <a:r>
              <a:rPr lang="de-DE" dirty="0" smtClean="0"/>
              <a:t>, </a:t>
            </a:r>
            <a:r>
              <a:rPr lang="el-GR" dirty="0" smtClean="0"/>
              <a:t>μ</a:t>
            </a:r>
            <a:r>
              <a:rPr lang="en-US" baseline="30000" dirty="0" smtClean="0"/>
              <a:t>+</a:t>
            </a:r>
            <a:r>
              <a:rPr lang="de-DE" dirty="0" smtClean="0"/>
              <a:t>e</a:t>
            </a:r>
            <a:r>
              <a:rPr lang="de-DE" baseline="30000" dirty="0" smtClean="0"/>
              <a:t>-</a:t>
            </a:r>
            <a:r>
              <a:rPr lang="de-DE" dirty="0" smtClean="0"/>
              <a:t>, </a:t>
            </a:r>
            <a:r>
              <a:rPr lang="el-GR" dirty="0" smtClean="0"/>
              <a:t>μ</a:t>
            </a:r>
            <a:r>
              <a:rPr lang="en-US" baseline="30000" dirty="0" smtClean="0"/>
              <a:t>-</a:t>
            </a:r>
            <a:r>
              <a:rPr lang="de-DE" dirty="0" smtClean="0"/>
              <a:t>e</a:t>
            </a:r>
            <a:r>
              <a:rPr lang="de-DE" baseline="30000" dirty="0" smtClean="0"/>
              <a:t>+</a:t>
            </a:r>
            <a:endParaRPr lang="de-DE" baseline="30000" dirty="0"/>
          </a:p>
          <a:p>
            <a:pPr lvl="1"/>
            <a:r>
              <a:rPr lang="en-US" dirty="0" err="1" smtClean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Transversalimpulse</a:t>
            </a:r>
            <a:r>
              <a:rPr lang="en-US" dirty="0" smtClean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: p</a:t>
            </a:r>
            <a:r>
              <a:rPr lang="en-US" baseline="-6000" dirty="0" smtClean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T,1 </a:t>
            </a:r>
            <a:r>
              <a:rPr lang="en-US" dirty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&gt; 20 </a:t>
            </a:r>
            <a:r>
              <a:rPr lang="en-US" dirty="0" err="1" smtClean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GeV</a:t>
            </a:r>
            <a:r>
              <a:rPr lang="en-US" dirty="0" smtClean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/c</a:t>
            </a:r>
            <a:r>
              <a:rPr lang="en-US" dirty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, </a:t>
            </a:r>
            <a:r>
              <a:rPr lang="en-US" dirty="0" smtClean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p</a:t>
            </a:r>
            <a:r>
              <a:rPr lang="en-US" baseline="-25000" dirty="0" smtClean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T,2</a:t>
            </a:r>
            <a:r>
              <a:rPr lang="en-US" dirty="0" smtClean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 </a:t>
            </a:r>
            <a:r>
              <a:rPr lang="en-US" dirty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&gt; </a:t>
            </a:r>
            <a:r>
              <a:rPr lang="en-US" dirty="0" smtClean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10 </a:t>
            </a:r>
            <a:r>
              <a:rPr lang="en-US" dirty="0" err="1">
                <a:solidFill>
                  <a:srgbClr val="FF0000"/>
                </a:solidFill>
                <a:ea typeface="ＭＳ Ｐゴシック" charset="0"/>
                <a:cs typeface="Chalkboard" charset="0"/>
              </a:rPr>
              <a:t>GeV</a:t>
            </a:r>
            <a:r>
              <a:rPr lang="en-US" dirty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/c</a:t>
            </a:r>
            <a:endParaRPr lang="de-DE" sz="1400" dirty="0">
              <a:solidFill>
                <a:srgbClr val="FF0000"/>
              </a:solidFill>
            </a:endParaRPr>
          </a:p>
          <a:p>
            <a:pPr lvl="0"/>
            <a:r>
              <a:rPr lang="de-DE" dirty="0" smtClean="0"/>
              <a:t>Kein oder maximal </a:t>
            </a:r>
            <a:r>
              <a:rPr lang="de-DE" dirty="0"/>
              <a:t>1</a:t>
            </a:r>
            <a:r>
              <a:rPr lang="de-DE" dirty="0" smtClean="0"/>
              <a:t> Jet</a:t>
            </a:r>
          </a:p>
          <a:p>
            <a:pPr lvl="1"/>
            <a:r>
              <a:rPr lang="de-DE" dirty="0" smtClean="0"/>
              <a:t>wenn 1 Jet: elektrisch geladene </a:t>
            </a:r>
            <a:r>
              <a:rPr lang="de-DE" dirty="0" err="1" smtClean="0"/>
              <a:t>Leptonen</a:t>
            </a:r>
            <a:r>
              <a:rPr lang="de-DE" dirty="0" smtClean="0"/>
              <a:t> </a:t>
            </a:r>
            <a:r>
              <a:rPr lang="de-DE" dirty="0">
                <a:solidFill>
                  <a:srgbClr val="FF0000"/>
                </a:solidFill>
              </a:rPr>
              <a:t>isoliert</a:t>
            </a:r>
            <a:r>
              <a:rPr lang="de-DE" dirty="0"/>
              <a:t> von </a:t>
            </a:r>
            <a:r>
              <a:rPr lang="de-DE" dirty="0" smtClean="0"/>
              <a:t>Jet</a:t>
            </a:r>
            <a:endParaRPr lang="de-DE" dirty="0"/>
          </a:p>
          <a:p>
            <a:pPr lvl="0"/>
            <a:r>
              <a:rPr lang="de-DE" dirty="0" smtClean="0"/>
              <a:t>Fehlende Energie (durch 2 Neutrinos)</a:t>
            </a:r>
            <a:endParaRPr lang="de-DE" dirty="0"/>
          </a:p>
          <a:p>
            <a:pPr lvl="1"/>
            <a:r>
              <a:rPr lang="de-DE" dirty="0" smtClean="0"/>
              <a:t>wenn gleiche </a:t>
            </a:r>
            <a:r>
              <a:rPr lang="de-DE" dirty="0" err="1" smtClean="0"/>
              <a:t>Lepton</a:t>
            </a:r>
            <a:r>
              <a:rPr lang="de-DE" dirty="0" smtClean="0"/>
              <a:t> Familie (</a:t>
            </a:r>
            <a:r>
              <a:rPr lang="el-GR" dirty="0">
                <a:latin typeface="+mj-lt"/>
              </a:rPr>
              <a:t>μ</a:t>
            </a:r>
            <a:r>
              <a:rPr lang="en-US" baseline="30000" dirty="0">
                <a:latin typeface="+mj-lt"/>
              </a:rPr>
              <a:t>+</a:t>
            </a:r>
            <a:r>
              <a:rPr lang="el-GR" dirty="0">
                <a:latin typeface="+mj-lt"/>
              </a:rPr>
              <a:t>μ</a:t>
            </a:r>
            <a:r>
              <a:rPr lang="en-US" baseline="30000" dirty="0">
                <a:latin typeface="+mj-lt"/>
              </a:rPr>
              <a:t>-</a:t>
            </a:r>
            <a:r>
              <a:rPr lang="de-DE" dirty="0">
                <a:latin typeface="+mj-lt"/>
              </a:rPr>
              <a:t>, </a:t>
            </a:r>
            <a:r>
              <a:rPr lang="de-DE" dirty="0" err="1">
                <a:latin typeface="+mj-lt"/>
              </a:rPr>
              <a:t>e</a:t>
            </a:r>
            <a:r>
              <a:rPr lang="de-DE" baseline="30000" dirty="0" err="1">
                <a:latin typeface="+mj-lt"/>
              </a:rPr>
              <a:t>+</a:t>
            </a:r>
            <a:r>
              <a:rPr lang="de-DE" dirty="0" err="1">
                <a:latin typeface="+mj-lt"/>
              </a:rPr>
              <a:t>e</a:t>
            </a:r>
            <a:r>
              <a:rPr lang="de-DE" baseline="30000" dirty="0">
                <a:latin typeface="+mj-lt"/>
              </a:rPr>
              <a:t>-</a:t>
            </a:r>
            <a:r>
              <a:rPr lang="de-DE" dirty="0" smtClean="0"/>
              <a:t>)</a:t>
            </a:r>
            <a:endParaRPr lang="de-DE" dirty="0">
              <a:solidFill>
                <a:srgbClr val="FF0000"/>
              </a:solidFill>
            </a:endParaRPr>
          </a:p>
          <a:p>
            <a:pPr lvl="2"/>
            <a:r>
              <a:rPr lang="en-US" dirty="0" err="1">
                <a:solidFill>
                  <a:srgbClr val="FF0000"/>
                </a:solidFill>
                <a:ea typeface="ＭＳ Ｐゴシック" charset="0"/>
                <a:cs typeface="Chalkboard" charset="0"/>
              </a:rPr>
              <a:t>E</a:t>
            </a:r>
            <a:r>
              <a:rPr lang="en-US" baseline="-6000" dirty="0" err="1">
                <a:solidFill>
                  <a:srgbClr val="FF0000"/>
                </a:solidFill>
                <a:ea typeface="ＭＳ Ｐゴシック" charset="0"/>
                <a:cs typeface="Chalkboard" charset="0"/>
              </a:rPr>
              <a:t>T,miss</a:t>
            </a:r>
            <a:r>
              <a:rPr lang="en-US" baseline="-6000" dirty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 </a:t>
            </a:r>
            <a:r>
              <a:rPr lang="en-US" dirty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&gt; </a:t>
            </a:r>
            <a:r>
              <a:rPr lang="en-US" dirty="0" smtClean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40 </a:t>
            </a:r>
            <a:r>
              <a:rPr lang="en-US" dirty="0" err="1" smtClean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GeV</a:t>
            </a:r>
            <a:endParaRPr lang="de-DE" dirty="0"/>
          </a:p>
          <a:p>
            <a:pPr lvl="1"/>
            <a:r>
              <a:rPr lang="de-DE" dirty="0"/>
              <a:t>wenn </a:t>
            </a:r>
            <a:r>
              <a:rPr lang="de-DE" dirty="0" smtClean="0"/>
              <a:t>ungleiche </a:t>
            </a:r>
            <a:r>
              <a:rPr lang="de-DE" dirty="0" err="1"/>
              <a:t>Lepton</a:t>
            </a:r>
            <a:r>
              <a:rPr lang="de-DE" dirty="0"/>
              <a:t> Familie </a:t>
            </a:r>
            <a:r>
              <a:rPr lang="de-DE" dirty="0" smtClean="0"/>
              <a:t>(</a:t>
            </a:r>
            <a:r>
              <a:rPr lang="el-GR" dirty="0">
                <a:latin typeface="+mj-lt"/>
              </a:rPr>
              <a:t>μ</a:t>
            </a:r>
            <a:r>
              <a:rPr lang="en-US" baseline="30000" dirty="0">
                <a:latin typeface="+mj-lt"/>
              </a:rPr>
              <a:t>+</a:t>
            </a:r>
            <a:r>
              <a:rPr lang="de-DE" dirty="0">
                <a:latin typeface="+mj-lt"/>
              </a:rPr>
              <a:t>e</a:t>
            </a:r>
            <a:r>
              <a:rPr lang="de-DE" baseline="30000" dirty="0">
                <a:latin typeface="+mj-lt"/>
              </a:rPr>
              <a:t>-</a:t>
            </a:r>
            <a:r>
              <a:rPr lang="de-DE" dirty="0">
                <a:latin typeface="+mj-lt"/>
              </a:rPr>
              <a:t>, </a:t>
            </a:r>
            <a:r>
              <a:rPr lang="el-GR" dirty="0">
                <a:latin typeface="+mj-lt"/>
              </a:rPr>
              <a:t>μ</a:t>
            </a:r>
            <a:r>
              <a:rPr lang="en-US" baseline="30000" dirty="0">
                <a:latin typeface="+mj-lt"/>
              </a:rPr>
              <a:t>-</a:t>
            </a:r>
            <a:r>
              <a:rPr lang="de-DE" dirty="0">
                <a:latin typeface="+mj-lt"/>
              </a:rPr>
              <a:t>e</a:t>
            </a:r>
            <a:r>
              <a:rPr lang="de-DE" baseline="30000" dirty="0" smtClean="0">
                <a:latin typeface="+mj-lt"/>
              </a:rPr>
              <a:t>+</a:t>
            </a:r>
            <a:r>
              <a:rPr lang="de-DE" dirty="0" smtClean="0">
                <a:latin typeface="+mj-lt"/>
              </a:rPr>
              <a:t>)</a:t>
            </a:r>
            <a:endParaRPr lang="de-DE" dirty="0">
              <a:solidFill>
                <a:srgbClr val="FF0000"/>
              </a:solidFill>
              <a:latin typeface="+mj-lt"/>
            </a:endParaRPr>
          </a:p>
          <a:p>
            <a:pPr lvl="2"/>
            <a:r>
              <a:rPr lang="en-US" dirty="0" err="1">
                <a:solidFill>
                  <a:srgbClr val="FF0000"/>
                </a:solidFill>
                <a:ea typeface="ＭＳ Ｐゴシック" charset="0"/>
                <a:cs typeface="Chalkboard" charset="0"/>
              </a:rPr>
              <a:t>E</a:t>
            </a:r>
            <a:r>
              <a:rPr lang="en-US" baseline="-6000" dirty="0" err="1">
                <a:solidFill>
                  <a:srgbClr val="FF0000"/>
                </a:solidFill>
                <a:ea typeface="ＭＳ Ｐゴシック" charset="0"/>
                <a:cs typeface="Chalkboard" charset="0"/>
              </a:rPr>
              <a:t>T,miss</a:t>
            </a:r>
            <a:r>
              <a:rPr lang="en-US" baseline="-6000" dirty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 </a:t>
            </a:r>
            <a:r>
              <a:rPr lang="en-US" dirty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&gt; </a:t>
            </a:r>
            <a:r>
              <a:rPr lang="en-US" dirty="0" smtClean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20 </a:t>
            </a:r>
            <a:r>
              <a:rPr lang="en-US" dirty="0" err="1">
                <a:solidFill>
                  <a:srgbClr val="FF0000"/>
                </a:solidFill>
                <a:ea typeface="ＭＳ Ｐゴシック" charset="0"/>
                <a:cs typeface="Chalkboard" charset="0"/>
              </a:rPr>
              <a:t>GeV</a:t>
            </a:r>
            <a:endParaRPr lang="de-DE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5350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Besondere Schwierigkeit: Untergrund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Andere Prozesse mit Zerfällen in 2 W-Bosonen sind sehr viel häufiger als bei </a:t>
            </a:r>
            <a:r>
              <a:rPr lang="de-DE" dirty="0" err="1" smtClean="0"/>
              <a:t>Higgs</a:t>
            </a:r>
            <a:r>
              <a:rPr lang="de-DE" dirty="0" smtClean="0"/>
              <a:t>-Zerfällen</a:t>
            </a:r>
          </a:p>
          <a:p>
            <a:pPr lvl="1"/>
            <a:endParaRPr lang="de-DE" dirty="0"/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dirty="0"/>
          </a:p>
          <a:p>
            <a:pPr marL="430213" lvl="1" indent="0">
              <a:buNone/>
            </a:pPr>
            <a:endParaRPr lang="de-DE" dirty="0" smtClean="0"/>
          </a:p>
          <a:p>
            <a:r>
              <a:rPr lang="de-DE" dirty="0" smtClean="0"/>
              <a:t>Lösung: Winkelverteilung!</a:t>
            </a:r>
          </a:p>
          <a:p>
            <a:pPr lvl="1"/>
            <a:r>
              <a:rPr lang="de-DE" dirty="0" smtClean="0"/>
              <a:t>W-Bosonen aus </a:t>
            </a:r>
            <a:r>
              <a:rPr lang="de-DE" dirty="0" err="1" smtClean="0"/>
              <a:t>Higgs</a:t>
            </a:r>
            <a:r>
              <a:rPr lang="de-DE" dirty="0" smtClean="0"/>
              <a:t>-Zerfällen sind </a:t>
            </a:r>
            <a:r>
              <a:rPr lang="de-DE" dirty="0" smtClean="0">
                <a:solidFill>
                  <a:srgbClr val="FF0000"/>
                </a:solidFill>
              </a:rPr>
              <a:t>winkelkorreliert</a:t>
            </a:r>
            <a:r>
              <a:rPr lang="de-DE" dirty="0" smtClean="0"/>
              <a:t> (auch die geladenen </a:t>
            </a:r>
            <a:r>
              <a:rPr lang="de-DE" dirty="0" err="1" smtClean="0"/>
              <a:t>Leptonen</a:t>
            </a:r>
            <a:r>
              <a:rPr lang="de-DE" dirty="0" smtClean="0"/>
              <a:t> der W-Zerfälle)</a:t>
            </a:r>
            <a:endParaRPr lang="en-GB" dirty="0" smtClean="0"/>
          </a:p>
          <a:p>
            <a:pPr lvl="2"/>
            <a:r>
              <a:rPr lang="de-DE" dirty="0" err="1" smtClean="0"/>
              <a:t>Higgs</a:t>
            </a:r>
            <a:r>
              <a:rPr lang="de-DE" dirty="0" smtClean="0"/>
              <a:t> Spin </a:t>
            </a:r>
            <a:r>
              <a:rPr lang="en-US" dirty="0" smtClean="0"/>
              <a:t>= 0 </a:t>
            </a:r>
            <a:r>
              <a:rPr lang="en-US" dirty="0" smtClean="0">
                <a:sym typeface="Wingdings" panose="05000000000000000000" pitchFamily="2" charset="2"/>
              </a:rPr>
              <a:t> W-Boson Spin = 1, </a:t>
            </a:r>
            <a:r>
              <a:rPr lang="en-US" dirty="0" err="1" smtClean="0">
                <a:sym typeface="Wingdings" panose="05000000000000000000" pitchFamily="2" charset="2"/>
              </a:rPr>
              <a:t>Spinsumme</a:t>
            </a:r>
            <a:r>
              <a:rPr lang="en-US" dirty="0" smtClean="0">
                <a:sym typeface="Wingdings" panose="05000000000000000000" pitchFamily="2" charset="2"/>
              </a:rPr>
              <a:t> = 0</a:t>
            </a:r>
          </a:p>
          <a:p>
            <a:pPr lvl="1"/>
            <a:r>
              <a:rPr lang="en-US" dirty="0" err="1" smtClean="0">
                <a:sym typeface="Wingdings" panose="05000000000000000000" pitchFamily="2" charset="2"/>
              </a:rPr>
              <a:t>Messung</a:t>
            </a:r>
            <a:r>
              <a:rPr lang="en-US" dirty="0" smtClean="0">
                <a:sym typeface="Wingdings" panose="05000000000000000000" pitchFamily="2" charset="2"/>
              </a:rPr>
              <a:t> des </a:t>
            </a:r>
            <a:r>
              <a:rPr lang="en-US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transversalen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de-DE" dirty="0" smtClean="0">
                <a:solidFill>
                  <a:srgbClr val="FF0000"/>
                </a:solidFill>
                <a:sym typeface="Wingdings" panose="05000000000000000000" pitchFamily="2" charset="2"/>
              </a:rPr>
              <a:t>Öffnungswinkels </a:t>
            </a:r>
            <a:r>
              <a:rPr lang="el-GR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Δϕ</a:t>
            </a:r>
            <a:r>
              <a:rPr lang="de-DE" dirty="0" smtClean="0">
                <a:sym typeface="Wingdings" panose="05000000000000000000" pitchFamily="2" charset="2"/>
              </a:rPr>
              <a:t>				      zwischen den geladenen </a:t>
            </a:r>
            <a:r>
              <a:rPr lang="de-DE" dirty="0" err="1" smtClean="0">
                <a:sym typeface="Wingdings" panose="05000000000000000000" pitchFamily="2" charset="2"/>
              </a:rPr>
              <a:t>Leptonen</a:t>
            </a:r>
            <a:endParaRPr lang="de-DE" dirty="0" smtClean="0">
              <a:sym typeface="Wingdings" panose="05000000000000000000" pitchFamily="2" charset="2"/>
            </a:endParaRPr>
          </a:p>
          <a:p>
            <a:pPr lvl="2"/>
            <a:r>
              <a:rPr lang="de-DE" dirty="0" err="1" smtClean="0">
                <a:sym typeface="Wingdings" panose="05000000000000000000" pitchFamily="2" charset="2"/>
              </a:rPr>
              <a:t>Higgs</a:t>
            </a:r>
            <a:r>
              <a:rPr lang="de-DE" dirty="0" smtClean="0">
                <a:sym typeface="Wingdings" panose="05000000000000000000" pitchFamily="2" charset="2"/>
              </a:rPr>
              <a:t>-Ereignisse nur zwischen 0</a:t>
            </a:r>
            <a:r>
              <a:rPr lang="de-DE" baseline="30000" dirty="0" smtClean="0">
                <a:sym typeface="Wingdings" panose="05000000000000000000" pitchFamily="2" charset="2"/>
              </a:rPr>
              <a:t>o</a:t>
            </a:r>
            <a:r>
              <a:rPr lang="de-DE" dirty="0" smtClean="0">
                <a:sym typeface="Wingdings" panose="05000000000000000000" pitchFamily="2" charset="2"/>
              </a:rPr>
              <a:t> und 90</a:t>
            </a:r>
            <a:r>
              <a:rPr lang="de-DE" baseline="30000" dirty="0" smtClean="0">
                <a:sym typeface="Wingdings" panose="05000000000000000000" pitchFamily="2" charset="2"/>
              </a:rPr>
              <a:t>o</a:t>
            </a:r>
            <a:r>
              <a:rPr lang="de-DE" dirty="0" smtClean="0">
                <a:sym typeface="Wingdings" panose="05000000000000000000" pitchFamily="2" charset="2"/>
              </a:rPr>
              <a:t>,							          Untergrund überwiegend &gt; 90</a:t>
            </a:r>
            <a:r>
              <a:rPr lang="de-DE" baseline="30000" dirty="0" smtClean="0">
                <a:sym typeface="Wingdings" panose="05000000000000000000" pitchFamily="2" charset="2"/>
              </a:rPr>
              <a:t>o</a:t>
            </a:r>
            <a:endParaRPr lang="de-DE" baseline="30000" dirty="0" smtClean="0"/>
          </a:p>
        </p:txBody>
      </p:sp>
      <p:sp>
        <p:nvSpPr>
          <p:cNvPr id="4" name="object 2"/>
          <p:cNvSpPr>
            <a:spLocks noChangeAspect="1"/>
          </p:cNvSpPr>
          <p:nvPr/>
        </p:nvSpPr>
        <p:spPr>
          <a:xfrm>
            <a:off x="1223888" y="2442803"/>
            <a:ext cx="2160240" cy="16244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11"/>
          <p:cNvSpPr>
            <a:spLocks noChangeAspect="1"/>
          </p:cNvSpPr>
          <p:nvPr/>
        </p:nvSpPr>
        <p:spPr>
          <a:xfrm>
            <a:off x="5544368" y="2442803"/>
            <a:ext cx="2160240" cy="162449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1367904" y="2087492"/>
            <a:ext cx="108012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21167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2000" b="1" dirty="0" err="1" smtClean="0">
                <a:solidFill>
                  <a:srgbClr val="0000FF"/>
                </a:solidFill>
                <a:latin typeface="Luxi Sans" charset="0"/>
              </a:rPr>
              <a:t>Gesucht</a:t>
            </a:r>
            <a:r>
              <a:rPr lang="en-US" sz="2000" b="1" dirty="0" smtClean="0">
                <a:solidFill>
                  <a:srgbClr val="0000FF"/>
                </a:solidFill>
                <a:latin typeface="Luxi Sans" charset="0"/>
              </a:rPr>
              <a:t>:</a:t>
            </a: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5688384" y="1799460"/>
            <a:ext cx="3384376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21167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2000" b="1" dirty="0" err="1" smtClean="0">
                <a:solidFill>
                  <a:srgbClr val="0000FF"/>
                </a:solidFill>
                <a:latin typeface="Luxi Sans" charset="0"/>
              </a:rPr>
              <a:t>aber</a:t>
            </a:r>
            <a:r>
              <a:rPr lang="en-US" sz="2000" b="1" dirty="0" smtClean="0">
                <a:solidFill>
                  <a:srgbClr val="0000FF"/>
                </a:solidFill>
                <a:latin typeface="Luxi Sans" charset="0"/>
              </a:rPr>
              <a:t> 10x </a:t>
            </a:r>
            <a:r>
              <a:rPr lang="en-US" sz="2000" b="1" dirty="0" err="1" smtClean="0">
                <a:solidFill>
                  <a:srgbClr val="0000FF"/>
                </a:solidFill>
                <a:latin typeface="Luxi Sans" charset="0"/>
              </a:rPr>
              <a:t>häufiger</a:t>
            </a:r>
            <a:r>
              <a:rPr lang="en-US" sz="2000" b="1" dirty="0" smtClean="0">
                <a:solidFill>
                  <a:srgbClr val="0000FF"/>
                </a:solidFill>
                <a:latin typeface="Luxi Sans" charset="0"/>
              </a:rPr>
              <a:t>:</a:t>
            </a:r>
          </a:p>
          <a:p>
            <a:pPr>
              <a:lnSpc>
                <a:spcPct val="93000"/>
              </a:lnSpc>
            </a:pPr>
            <a:r>
              <a:rPr lang="en-US" sz="2000" b="1" dirty="0" err="1" smtClean="0">
                <a:solidFill>
                  <a:srgbClr val="0000FF"/>
                </a:solidFill>
                <a:latin typeface="Luxi Sans" charset="0"/>
              </a:rPr>
              <a:t>Untergrund</a:t>
            </a:r>
            <a:r>
              <a:rPr lang="en-US" sz="20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2000" b="1" dirty="0" smtClean="0">
                <a:solidFill>
                  <a:srgbClr val="0000FF"/>
                </a:solidFill>
                <a:latin typeface="Luxi Sans" charset="0"/>
              </a:rPr>
              <a:t>(</a:t>
            </a:r>
            <a:r>
              <a:rPr lang="en-US" sz="2000" b="1" dirty="0" err="1" smtClean="0">
                <a:solidFill>
                  <a:srgbClr val="0000FF"/>
                </a:solidFill>
                <a:latin typeface="Luxi Sans" charset="0"/>
              </a:rPr>
              <a:t>ohne</a:t>
            </a:r>
            <a:r>
              <a:rPr lang="en-US" sz="2000" b="1" dirty="0" smtClean="0">
                <a:solidFill>
                  <a:srgbClr val="0000FF"/>
                </a:solidFill>
                <a:latin typeface="Luxi Sans" charset="0"/>
              </a:rPr>
              <a:t> Higgs…)</a:t>
            </a:r>
          </a:p>
        </p:txBody>
      </p:sp>
      <p:pic>
        <p:nvPicPr>
          <p:cNvPr id="8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0983" y="5508029"/>
            <a:ext cx="2805873" cy="148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0322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Winkelmessung</a:t>
            </a:r>
            <a:r>
              <a:rPr lang="en-US" dirty="0" smtClean="0"/>
              <a:t> </a:t>
            </a:r>
            <a:r>
              <a:rPr lang="en-US" dirty="0" err="1" smtClean="0"/>
              <a:t>zwischen</a:t>
            </a:r>
            <a:r>
              <a:rPr lang="en-US" dirty="0" smtClean="0"/>
              <a:t> 2 </a:t>
            </a:r>
            <a:r>
              <a:rPr lang="en-US" dirty="0" err="1" smtClean="0"/>
              <a:t>Spuren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Taste “P” </a:t>
            </a:r>
            <a:r>
              <a:rPr lang="en-US" dirty="0" err="1" smtClean="0"/>
              <a:t>gedr</a:t>
            </a:r>
            <a:r>
              <a:rPr lang="de-DE" dirty="0" err="1" smtClean="0"/>
              <a:t>ückt</a:t>
            </a:r>
            <a:r>
              <a:rPr lang="de-DE" dirty="0" smtClean="0"/>
              <a:t> halten und beide Spuren nacheinander anklicken</a:t>
            </a:r>
          </a:p>
          <a:p>
            <a:pPr lvl="1"/>
            <a:r>
              <a:rPr lang="de-DE" dirty="0" smtClean="0"/>
              <a:t>Anzeige des </a:t>
            </a:r>
            <a:r>
              <a:rPr lang="en-US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transversalen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de-DE" dirty="0">
                <a:solidFill>
                  <a:srgbClr val="FF0000"/>
                </a:solidFill>
                <a:sym typeface="Wingdings" panose="05000000000000000000" pitchFamily="2" charset="2"/>
              </a:rPr>
              <a:t>Öffnungswinkels </a:t>
            </a:r>
            <a:r>
              <a:rPr lang="el-GR" dirty="0" err="1">
                <a:solidFill>
                  <a:srgbClr val="FF0000"/>
                </a:solidFill>
                <a:sym typeface="Wingdings" panose="05000000000000000000" pitchFamily="2" charset="2"/>
              </a:rPr>
              <a:t>Δϕ</a:t>
            </a:r>
            <a:r>
              <a:rPr lang="el-GR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de-DE" dirty="0" smtClean="0"/>
              <a:t>in der Infobox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8232" y="2547071"/>
            <a:ext cx="6840512" cy="4627209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 bwMode="auto">
          <a:xfrm flipV="1">
            <a:off x="7560592" y="5724053"/>
            <a:ext cx="1872208" cy="1080120"/>
          </a:xfrm>
          <a:prstGeom prst="straightConnector1">
            <a:avLst/>
          </a:prstGeom>
          <a:solidFill>
            <a:srgbClr val="00B8FF"/>
          </a:solidFill>
          <a:ln w="44450" cap="flat" cmpd="sng" algn="ctr">
            <a:solidFill>
              <a:srgbClr val="FF0000"/>
            </a:solidFill>
            <a:prstDash val="solid"/>
            <a:round/>
            <a:headEnd type="arrow" w="med" len="med"/>
            <a:tailEnd type="none"/>
          </a:ln>
          <a:effectLst>
            <a:outerShdw dist="35921" dir="2700000" algn="ctr" rotWithShape="0">
              <a:schemeClr val="bg2"/>
            </a:outerShdw>
          </a:effectLst>
          <a:extLst/>
        </p:spPr>
      </p:cxnSp>
      <p:cxnSp>
        <p:nvCxnSpPr>
          <p:cNvPr id="10" name="Straight Arrow Connector 9"/>
          <p:cNvCxnSpPr/>
          <p:nvPr/>
        </p:nvCxnSpPr>
        <p:spPr bwMode="auto">
          <a:xfrm flipH="1">
            <a:off x="1584176" y="3779837"/>
            <a:ext cx="863848" cy="288032"/>
          </a:xfrm>
          <a:prstGeom prst="straightConnector1">
            <a:avLst/>
          </a:prstGeom>
          <a:solidFill>
            <a:srgbClr val="00B8FF"/>
          </a:solidFill>
          <a:ln w="44450" cap="flat" cmpd="sng" algn="ctr">
            <a:solidFill>
              <a:srgbClr val="0000FF"/>
            </a:solidFill>
            <a:prstDash val="solid"/>
            <a:round/>
            <a:headEnd type="arrow" w="med" len="med"/>
            <a:tailEnd type="none"/>
          </a:ln>
          <a:effectLst>
            <a:outerShdw dist="35921" dir="2700000" algn="ctr" rotWithShape="0">
              <a:schemeClr val="bg2"/>
            </a:outerShdw>
          </a:effectLst>
          <a:extLst/>
        </p:spPr>
      </p:cxnSp>
      <p:cxnSp>
        <p:nvCxnSpPr>
          <p:cNvPr id="14" name="Straight Arrow Connector 13"/>
          <p:cNvCxnSpPr/>
          <p:nvPr/>
        </p:nvCxnSpPr>
        <p:spPr bwMode="auto">
          <a:xfrm flipH="1">
            <a:off x="1944092" y="4427909"/>
            <a:ext cx="1152252" cy="360040"/>
          </a:xfrm>
          <a:prstGeom prst="straightConnector1">
            <a:avLst/>
          </a:prstGeom>
          <a:solidFill>
            <a:srgbClr val="00B8FF"/>
          </a:solidFill>
          <a:ln w="44450" cap="flat" cmpd="sng" algn="ctr">
            <a:solidFill>
              <a:srgbClr val="0000FF"/>
            </a:solidFill>
            <a:prstDash val="solid"/>
            <a:round/>
            <a:headEnd type="arrow" w="med" len="med"/>
            <a:tailEnd type="none"/>
          </a:ln>
          <a:effectLst>
            <a:outerShdw dist="35921" dir="2700000" algn="ctr" rotWithShape="0">
              <a:schemeClr val="bg2"/>
            </a:outerShdw>
          </a:effectLst>
          <a:extLst/>
        </p:spPr>
      </p:cxnSp>
      <p:sp>
        <p:nvSpPr>
          <p:cNvPr id="18" name="Rectangle 17"/>
          <p:cNvSpPr/>
          <p:nvPr/>
        </p:nvSpPr>
        <p:spPr>
          <a:xfrm>
            <a:off x="359792" y="3923853"/>
            <a:ext cx="1152128" cy="406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 smtClean="0">
                <a:solidFill>
                  <a:srgbClr val="0000FF"/>
                </a:solidFill>
              </a:rPr>
              <a:t>Spur 1</a:t>
            </a:r>
            <a:endParaRPr lang="en-GB" b="1" dirty="0">
              <a:solidFill>
                <a:srgbClr val="0000FF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91840" y="4669716"/>
            <a:ext cx="1152128" cy="406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 smtClean="0">
                <a:solidFill>
                  <a:srgbClr val="0000FF"/>
                </a:solidFill>
              </a:rPr>
              <a:t>Spur 2</a:t>
            </a:r>
            <a:endParaRPr lang="en-GB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97947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Statistik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Entdeckung – wann ist man sicher?</a:t>
            </a:r>
          </a:p>
          <a:p>
            <a:pPr lvl="1">
              <a:lnSpc>
                <a:spcPct val="150000"/>
              </a:lnSpc>
            </a:pPr>
            <a:r>
              <a:rPr lang="de-DE" dirty="0" smtClean="0"/>
              <a:t>wichtig: </a:t>
            </a:r>
            <a:r>
              <a:rPr lang="de-DE" dirty="0" smtClean="0">
                <a:solidFill>
                  <a:srgbClr val="FF0000"/>
                </a:solidFill>
              </a:rPr>
              <a:t>statistische Signifikanz in </a:t>
            </a:r>
            <a:r>
              <a:rPr lang="el-GR" dirty="0" smtClean="0">
                <a:solidFill>
                  <a:srgbClr val="FF0000"/>
                </a:solidFill>
              </a:rPr>
              <a:t>σ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</a:p>
          <a:p>
            <a:pPr lvl="2"/>
            <a:r>
              <a:rPr lang="de-DE" dirty="0" smtClean="0"/>
              <a:t>S = Anzahl Signalereignisse</a:t>
            </a:r>
          </a:p>
          <a:p>
            <a:pPr lvl="2"/>
            <a:r>
              <a:rPr lang="de-DE" dirty="0" smtClean="0"/>
              <a:t>B = Anzahl Untergrundereignisse (</a:t>
            </a:r>
            <a:r>
              <a:rPr lang="de-DE" dirty="0" err="1" smtClean="0"/>
              <a:t>background</a:t>
            </a:r>
            <a:r>
              <a:rPr lang="de-DE" dirty="0" smtClean="0"/>
              <a:t>)</a:t>
            </a:r>
          </a:p>
          <a:p>
            <a:pPr lvl="2"/>
            <a:r>
              <a:rPr lang="de-DE" dirty="0" smtClean="0"/>
              <a:t>√B = statistische Fluktuation des Untergrunds</a:t>
            </a:r>
          </a:p>
          <a:p>
            <a:pPr lvl="1"/>
            <a:r>
              <a:rPr lang="de-DE" dirty="0" smtClean="0"/>
              <a:t>Wahrscheinlichkeiten, dass der Untergrund durch zufällige (statistische) Fluktuation ein scheinbares (falsches) Signal vortäuscht</a:t>
            </a:r>
          </a:p>
          <a:p>
            <a:pPr lvl="2"/>
            <a:r>
              <a:rPr lang="de-DE" dirty="0"/>
              <a:t>1σ </a:t>
            </a:r>
            <a:r>
              <a:rPr lang="de-DE" dirty="0" smtClean="0"/>
              <a:t>Signifikanz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de-DE" dirty="0" smtClean="0">
                <a:sym typeface="Wingdings" panose="05000000000000000000" pitchFamily="2" charset="2"/>
              </a:rPr>
              <a:t>32</a:t>
            </a:r>
            <a:r>
              <a:rPr lang="de-DE" dirty="0" smtClean="0"/>
              <a:t>%</a:t>
            </a:r>
          </a:p>
          <a:p>
            <a:pPr lvl="2"/>
            <a:r>
              <a:rPr lang="de-DE" dirty="0" smtClean="0"/>
              <a:t>2σ Signifikanz </a:t>
            </a:r>
            <a:r>
              <a:rPr lang="de-DE" dirty="0" smtClean="0">
                <a:sym typeface="Wingdings" panose="05000000000000000000" pitchFamily="2" charset="2"/>
              </a:rPr>
              <a:t> 4.5%</a:t>
            </a:r>
            <a:endParaRPr lang="de-DE" dirty="0">
              <a:sym typeface="Wingdings" panose="05000000000000000000" pitchFamily="2" charset="2"/>
            </a:endParaRPr>
          </a:p>
          <a:p>
            <a:pPr lvl="2"/>
            <a:r>
              <a:rPr lang="de-DE" dirty="0" smtClean="0"/>
              <a:t>3σ Signifikanz </a:t>
            </a:r>
            <a:r>
              <a:rPr lang="de-DE" dirty="0" smtClean="0">
                <a:sym typeface="Wingdings" panose="05000000000000000000" pitchFamily="2" charset="2"/>
              </a:rPr>
              <a:t> 0.27%</a:t>
            </a:r>
            <a:r>
              <a:rPr lang="de-DE" dirty="0">
                <a:sym typeface="Wingdings" panose="05000000000000000000" pitchFamily="2" charset="2"/>
              </a:rPr>
              <a:t>  </a:t>
            </a:r>
            <a:r>
              <a:rPr lang="de-DE" dirty="0" smtClean="0">
                <a:sym typeface="Wingdings" panose="05000000000000000000" pitchFamily="2" charset="2"/>
              </a:rPr>
              <a:t>Hinweis auf… (</a:t>
            </a:r>
            <a:r>
              <a:rPr lang="de-DE" dirty="0" err="1" smtClean="0">
                <a:sym typeface="Wingdings" panose="05000000000000000000" pitchFamily="2" charset="2"/>
              </a:rPr>
              <a:t>evidence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for</a:t>
            </a:r>
            <a:r>
              <a:rPr lang="de-DE" dirty="0" smtClean="0">
                <a:sym typeface="Wingdings" panose="05000000000000000000" pitchFamily="2" charset="2"/>
              </a:rPr>
              <a:t>…), </a:t>
            </a:r>
            <a:r>
              <a:rPr lang="de-DE" dirty="0">
                <a:sym typeface="Wingdings" panose="05000000000000000000" pitchFamily="2" charset="2"/>
              </a:rPr>
              <a:t>erste Veröffentlichung…</a:t>
            </a:r>
          </a:p>
          <a:p>
            <a:pPr lvl="2"/>
            <a:r>
              <a:rPr lang="de-DE" dirty="0" smtClean="0"/>
              <a:t>4σ Signifikanz </a:t>
            </a:r>
            <a:r>
              <a:rPr lang="de-DE" dirty="0" smtClean="0">
                <a:sym typeface="Wingdings" panose="05000000000000000000" pitchFamily="2" charset="2"/>
              </a:rPr>
              <a:t>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smtClean="0">
                <a:sym typeface="Wingdings" panose="05000000000000000000" pitchFamily="2" charset="2"/>
              </a:rPr>
              <a:t>0.007%  starker Hinweis auf… </a:t>
            </a:r>
            <a:r>
              <a:rPr lang="de-DE" dirty="0">
                <a:sym typeface="Wingdings" panose="05000000000000000000" pitchFamily="2" charset="2"/>
              </a:rPr>
              <a:t>(strong </a:t>
            </a:r>
            <a:r>
              <a:rPr lang="de-DE" dirty="0" err="1" smtClean="0">
                <a:sym typeface="Wingdings" panose="05000000000000000000" pitchFamily="2" charset="2"/>
              </a:rPr>
              <a:t>evidence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for</a:t>
            </a:r>
            <a:r>
              <a:rPr lang="de-DE" dirty="0" smtClean="0">
                <a:sym typeface="Wingdings" panose="05000000000000000000" pitchFamily="2" charset="2"/>
              </a:rPr>
              <a:t>…)</a:t>
            </a:r>
          </a:p>
          <a:p>
            <a:r>
              <a:rPr lang="de-DE" dirty="0" smtClean="0">
                <a:solidFill>
                  <a:srgbClr val="FF0000"/>
                </a:solidFill>
              </a:rPr>
              <a:t>5σ Signifikanz </a:t>
            </a:r>
            <a:r>
              <a:rPr lang="de-DE" dirty="0" smtClean="0">
                <a:sym typeface="Wingdings" panose="05000000000000000000" pitchFamily="2" charset="2"/>
              </a:rPr>
              <a:t> 0.00006% </a:t>
            </a:r>
            <a:r>
              <a:rPr lang="de-DE" sz="2000" dirty="0" smtClean="0">
                <a:sym typeface="Wingdings" panose="05000000000000000000" pitchFamily="2" charset="2"/>
              </a:rPr>
              <a:t>(~ 1 : 1.7 Millionen)</a:t>
            </a:r>
          </a:p>
          <a:p>
            <a:pPr marL="430213" lvl="1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  </a:t>
            </a:r>
            <a:r>
              <a:rPr lang="de-DE" dirty="0">
                <a:solidFill>
                  <a:srgbClr val="FF0000"/>
                </a:solidFill>
                <a:sym typeface="Wingdings" panose="05000000000000000000" pitchFamily="2" charset="2"/>
              </a:rPr>
              <a:t>Entdeckung </a:t>
            </a:r>
            <a:r>
              <a:rPr lang="de-DE" dirty="0" smtClean="0">
                <a:solidFill>
                  <a:srgbClr val="FF0000"/>
                </a:solidFill>
                <a:sym typeface="Wingdings" panose="05000000000000000000" pitchFamily="2" charset="2"/>
              </a:rPr>
              <a:t>von… </a:t>
            </a:r>
            <a:r>
              <a:rPr lang="de-DE" dirty="0" smtClean="0">
                <a:sym typeface="Wingdings" panose="05000000000000000000" pitchFamily="2" charset="2"/>
              </a:rPr>
              <a:t>(</a:t>
            </a:r>
            <a:r>
              <a:rPr lang="de-DE" dirty="0" err="1" smtClean="0">
                <a:sym typeface="Wingdings" panose="05000000000000000000" pitchFamily="2" charset="2"/>
              </a:rPr>
              <a:t>discovery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of</a:t>
            </a:r>
            <a:r>
              <a:rPr lang="de-DE" dirty="0" smtClean="0">
                <a:sym typeface="Wingdings" panose="05000000000000000000" pitchFamily="2" charset="2"/>
              </a:rPr>
              <a:t>…)</a:t>
            </a:r>
          </a:p>
          <a:p>
            <a:pPr marL="500063" lvl="1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bestätigte </a:t>
            </a:r>
            <a:r>
              <a:rPr lang="de-DE" dirty="0">
                <a:sym typeface="Wingdings" panose="05000000000000000000" pitchFamily="2" charset="2"/>
              </a:rPr>
              <a:t>Entdeckung </a:t>
            </a:r>
            <a:r>
              <a:rPr lang="de-DE" dirty="0" smtClean="0">
                <a:sym typeface="Wingdings" panose="05000000000000000000" pitchFamily="2" charset="2"/>
              </a:rPr>
              <a:t> unabhängiges </a:t>
            </a:r>
            <a:r>
              <a:rPr lang="de-DE" dirty="0">
                <a:sym typeface="Wingdings" panose="05000000000000000000" pitchFamily="2" charset="2"/>
              </a:rPr>
              <a:t>zweites Experiment mit </a:t>
            </a:r>
            <a:r>
              <a:rPr lang="de-DE" dirty="0"/>
              <a:t>5σ </a:t>
            </a:r>
            <a:r>
              <a:rPr lang="de-DE" dirty="0" smtClean="0"/>
              <a:t>Signifikanz </a:t>
            </a:r>
            <a:r>
              <a:rPr lang="de-DE" dirty="0" smtClean="0">
                <a:sym typeface="Wingdings" panose="05000000000000000000" pitchFamily="2" charset="2"/>
              </a:rPr>
              <a:t> Nobelpreis…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346389" y="1780163"/>
                <a:ext cx="1638139" cy="415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en-GB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6389" y="1780163"/>
                <a:ext cx="1638139" cy="415498"/>
              </a:xfrm>
              <a:prstGeom prst="rect">
                <a:avLst/>
              </a:prstGeom>
              <a:blipFill rotWithShape="1">
                <a:blip r:embed="rId2"/>
                <a:stretch>
                  <a:fillRect t="-14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45951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>
            <a:grpSpLocks noChangeAspect="1"/>
          </p:cNvGrpSpPr>
          <p:nvPr/>
        </p:nvGrpSpPr>
        <p:grpSpPr>
          <a:xfrm>
            <a:off x="691102" y="2771725"/>
            <a:ext cx="8741698" cy="3960440"/>
            <a:chOff x="359792" y="2673178"/>
            <a:chExt cx="9217024" cy="4248472"/>
          </a:xfrm>
        </p:grpSpPr>
        <p:pic>
          <p:nvPicPr>
            <p:cNvPr id="5" name="Picture 1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9792" y="2673178"/>
              <a:ext cx="9214105" cy="4248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Oval 13"/>
            <p:cNvSpPr/>
            <p:nvPr/>
          </p:nvSpPr>
          <p:spPr bwMode="auto">
            <a:xfrm>
              <a:off x="6660672" y="3123493"/>
              <a:ext cx="1620000" cy="432048"/>
            </a:xfrm>
            <a:prstGeom prst="ellipse">
              <a:avLst/>
            </a:prstGeom>
            <a:noFill/>
            <a:ln w="508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Oval 14"/>
            <p:cNvSpPr/>
            <p:nvPr/>
          </p:nvSpPr>
          <p:spPr bwMode="auto">
            <a:xfrm>
              <a:off x="7956816" y="5049493"/>
              <a:ext cx="1620000" cy="432048"/>
            </a:xfrm>
            <a:prstGeom prst="ellipse">
              <a:avLst/>
            </a:prstGeom>
            <a:noFill/>
            <a:ln w="508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Aufbau der Materie</a:t>
            </a:r>
            <a:endParaRPr lang="en-GB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Heutiges</a:t>
            </a:r>
            <a:r>
              <a:rPr lang="en-US" dirty="0" smtClean="0"/>
              <a:t> </a:t>
            </a:r>
            <a:r>
              <a:rPr lang="en-US" dirty="0" err="1" smtClean="0"/>
              <a:t>Wissen</a:t>
            </a:r>
            <a:r>
              <a:rPr lang="en-US" dirty="0" smtClean="0"/>
              <a:t>: </a:t>
            </a:r>
            <a:r>
              <a:rPr lang="en-US" dirty="0" err="1" smtClean="0"/>
              <a:t>Materie</a:t>
            </a:r>
            <a:r>
              <a:rPr lang="en-US" dirty="0" smtClean="0"/>
              <a:t> hat </a:t>
            </a:r>
            <a:r>
              <a:rPr lang="en-US" dirty="0" err="1" smtClean="0"/>
              <a:t>eine</a:t>
            </a:r>
            <a:r>
              <a:rPr lang="en-US" dirty="0" smtClean="0"/>
              <a:t> </a:t>
            </a:r>
            <a:r>
              <a:rPr lang="en-US" dirty="0" err="1" smtClean="0"/>
              <a:t>hierarchische</a:t>
            </a:r>
            <a:r>
              <a:rPr lang="en-US" dirty="0" smtClean="0"/>
              <a:t> </a:t>
            </a:r>
            <a:r>
              <a:rPr lang="en-US" dirty="0" err="1" smtClean="0"/>
              <a:t>Struktur</a:t>
            </a:r>
            <a:endParaRPr lang="en-US" dirty="0" smtClean="0"/>
          </a:p>
          <a:p>
            <a:pPr lvl="1"/>
            <a:r>
              <a:rPr lang="en-US" dirty="0" err="1" smtClean="0"/>
              <a:t>nur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Elektronen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und </a:t>
            </a:r>
            <a:r>
              <a:rPr lang="en-US" dirty="0" smtClean="0">
                <a:solidFill>
                  <a:srgbClr val="FF0000"/>
                </a:solidFill>
              </a:rPr>
              <a:t>Quarks</a:t>
            </a:r>
            <a:r>
              <a:rPr lang="en-US" dirty="0" smtClean="0"/>
              <a:t> </a:t>
            </a:r>
            <a:r>
              <a:rPr lang="en-US" dirty="0" err="1" smtClean="0"/>
              <a:t>sind</a:t>
            </a:r>
            <a:r>
              <a:rPr lang="en-US" dirty="0" smtClean="0"/>
              <a:t> </a:t>
            </a:r>
            <a:r>
              <a:rPr lang="en-US" dirty="0" err="1" smtClean="0"/>
              <a:t>elementar</a:t>
            </a:r>
            <a:r>
              <a:rPr lang="en-US" dirty="0" smtClean="0"/>
              <a:t> (“</a:t>
            </a:r>
            <a:r>
              <a:rPr lang="en-US" dirty="0" err="1" smtClean="0"/>
              <a:t>punktf</a:t>
            </a:r>
            <a:r>
              <a:rPr lang="de-DE" dirty="0" err="1" smtClean="0"/>
              <a:t>örmig</a:t>
            </a:r>
            <a:r>
              <a:rPr lang="en-US" dirty="0" smtClean="0"/>
              <a:t>“)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15776" y="2267669"/>
            <a:ext cx="4450193" cy="824841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Atom:</a:t>
            </a:r>
          </a:p>
          <a:p>
            <a:r>
              <a:rPr lang="en-US" sz="1400" dirty="0" err="1" smtClean="0">
                <a:solidFill>
                  <a:srgbClr val="0000FF"/>
                </a:solidFill>
              </a:rPr>
              <a:t>Philosophisch</a:t>
            </a:r>
            <a:r>
              <a:rPr lang="en-US" sz="1400" dirty="0" smtClean="0">
                <a:solidFill>
                  <a:srgbClr val="0000FF"/>
                </a:solidFill>
              </a:rPr>
              <a:t>: </a:t>
            </a:r>
            <a:r>
              <a:rPr lang="en-US" sz="1400" dirty="0" err="1" smtClean="0">
                <a:solidFill>
                  <a:srgbClr val="0000FF"/>
                </a:solidFill>
              </a:rPr>
              <a:t>Demokrit</a:t>
            </a:r>
            <a:r>
              <a:rPr lang="en-US" sz="1400" dirty="0" smtClean="0">
                <a:solidFill>
                  <a:srgbClr val="0000FF"/>
                </a:solidFill>
              </a:rPr>
              <a:t>, 4. </a:t>
            </a:r>
            <a:r>
              <a:rPr lang="en-US" sz="1400" dirty="0" err="1" smtClean="0">
                <a:solidFill>
                  <a:srgbClr val="0000FF"/>
                </a:solidFill>
              </a:rPr>
              <a:t>Jh</a:t>
            </a:r>
            <a:r>
              <a:rPr lang="en-US" sz="1400" dirty="0" smtClean="0">
                <a:solidFill>
                  <a:srgbClr val="0000FF"/>
                </a:solidFill>
              </a:rPr>
              <a:t>. </a:t>
            </a:r>
            <a:r>
              <a:rPr lang="en-US" sz="1400" dirty="0" err="1" smtClean="0">
                <a:solidFill>
                  <a:srgbClr val="0000FF"/>
                </a:solidFill>
              </a:rPr>
              <a:t>vor</a:t>
            </a:r>
            <a:r>
              <a:rPr lang="en-US" sz="1400" dirty="0" smtClean="0">
                <a:solidFill>
                  <a:srgbClr val="0000FF"/>
                </a:solidFill>
              </a:rPr>
              <a:t> </a:t>
            </a:r>
            <a:r>
              <a:rPr lang="en-US" sz="1400" dirty="0" err="1" smtClean="0">
                <a:solidFill>
                  <a:srgbClr val="0000FF"/>
                </a:solidFill>
              </a:rPr>
              <a:t>Christus</a:t>
            </a:r>
            <a:endParaRPr lang="en-US" sz="1400" dirty="0" smtClean="0">
              <a:solidFill>
                <a:srgbClr val="0000FF"/>
              </a:solidFill>
            </a:endParaRPr>
          </a:p>
          <a:p>
            <a:r>
              <a:rPr lang="en-US" sz="1400" dirty="0" err="1" smtClean="0">
                <a:solidFill>
                  <a:srgbClr val="0000FF"/>
                </a:solidFill>
              </a:rPr>
              <a:t>Theoretisch</a:t>
            </a:r>
            <a:r>
              <a:rPr lang="en-US" sz="1400" dirty="0" smtClean="0">
                <a:solidFill>
                  <a:srgbClr val="0000FF"/>
                </a:solidFill>
              </a:rPr>
              <a:t>/</a:t>
            </a:r>
            <a:r>
              <a:rPr lang="en-US" sz="1400" dirty="0" err="1" smtClean="0">
                <a:solidFill>
                  <a:srgbClr val="0000FF"/>
                </a:solidFill>
              </a:rPr>
              <a:t>Experimentell</a:t>
            </a:r>
            <a:r>
              <a:rPr lang="en-US" sz="1400" dirty="0" smtClean="0">
                <a:solidFill>
                  <a:srgbClr val="0000FF"/>
                </a:solidFill>
              </a:rPr>
              <a:t>: Einstein/Perrin,</a:t>
            </a:r>
          </a:p>
          <a:p>
            <a:r>
              <a:rPr lang="en-US" sz="1400" dirty="0" err="1" smtClean="0">
                <a:solidFill>
                  <a:srgbClr val="0000FF"/>
                </a:solidFill>
              </a:rPr>
              <a:t>Erkl</a:t>
            </a:r>
            <a:r>
              <a:rPr lang="de-DE" sz="1400" dirty="0" err="1" smtClean="0">
                <a:solidFill>
                  <a:srgbClr val="0000FF"/>
                </a:solidFill>
              </a:rPr>
              <a:t>ärung</a:t>
            </a:r>
            <a:r>
              <a:rPr lang="de-DE" sz="1400" dirty="0" smtClean="0">
                <a:solidFill>
                  <a:srgbClr val="0000FF"/>
                </a:solidFill>
              </a:rPr>
              <a:t>/Messung der </a:t>
            </a:r>
            <a:r>
              <a:rPr lang="en-US" sz="1400" dirty="0" err="1" smtClean="0">
                <a:solidFill>
                  <a:srgbClr val="0000FF"/>
                </a:solidFill>
              </a:rPr>
              <a:t>Brown’sche</a:t>
            </a:r>
            <a:r>
              <a:rPr lang="en-US" sz="1400" dirty="0" smtClean="0">
                <a:solidFill>
                  <a:srgbClr val="0000FF"/>
                </a:solidFill>
              </a:rPr>
              <a:t> </a:t>
            </a:r>
            <a:r>
              <a:rPr lang="en-US" sz="1400" dirty="0" err="1" smtClean="0">
                <a:solidFill>
                  <a:srgbClr val="0000FF"/>
                </a:solidFill>
              </a:rPr>
              <a:t>Bewegung</a:t>
            </a:r>
            <a:r>
              <a:rPr lang="en-US" sz="1400" dirty="0" smtClean="0">
                <a:solidFill>
                  <a:srgbClr val="0000FF"/>
                </a:solidFill>
              </a:rPr>
              <a:t>, 1905 </a:t>
            </a:r>
            <a:endParaRPr lang="en-GB" sz="1400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10837" y="6228109"/>
            <a:ext cx="2277547" cy="824841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solidFill>
                  <a:srgbClr val="0000FF"/>
                </a:solidFill>
              </a:rPr>
              <a:t>Atomkern</a:t>
            </a:r>
            <a:r>
              <a:rPr lang="en-US" sz="1400" b="1" dirty="0" smtClean="0">
                <a:solidFill>
                  <a:srgbClr val="0000FF"/>
                </a:solidFill>
              </a:rPr>
              <a:t>: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Rutherford, </a:t>
            </a:r>
            <a:r>
              <a:rPr lang="en-US" sz="1400" dirty="0" err="1" smtClean="0">
                <a:solidFill>
                  <a:srgbClr val="0000FF"/>
                </a:solidFill>
              </a:rPr>
              <a:t>Streuung</a:t>
            </a:r>
            <a:r>
              <a:rPr lang="en-US" sz="1400" dirty="0" smtClean="0">
                <a:solidFill>
                  <a:srgbClr val="0000FF"/>
                </a:solidFill>
              </a:rPr>
              <a:t> von</a:t>
            </a:r>
          </a:p>
          <a:p>
            <a:r>
              <a:rPr lang="el-GR" sz="1400" dirty="0" smtClean="0">
                <a:solidFill>
                  <a:srgbClr val="0000FF"/>
                </a:solidFill>
                <a:latin typeface="Arial"/>
                <a:cs typeface="Arial"/>
              </a:rPr>
              <a:t>α</a:t>
            </a:r>
            <a:r>
              <a:rPr lang="en-US" sz="1400" dirty="0" smtClean="0">
                <a:solidFill>
                  <a:srgbClr val="0000FF"/>
                </a:solidFill>
                <a:latin typeface="Arial"/>
                <a:cs typeface="Arial"/>
              </a:rPr>
              <a:t>-</a:t>
            </a:r>
            <a:r>
              <a:rPr lang="en-US" sz="1400" dirty="0" err="1" smtClean="0">
                <a:solidFill>
                  <a:srgbClr val="0000FF"/>
                </a:solidFill>
              </a:rPr>
              <a:t>Teilchen</a:t>
            </a:r>
            <a:r>
              <a:rPr lang="en-US" sz="1400" dirty="0" smtClean="0">
                <a:solidFill>
                  <a:srgbClr val="0000FF"/>
                </a:solidFill>
              </a:rPr>
              <a:t> (</a:t>
            </a:r>
            <a:r>
              <a:rPr lang="en-US" sz="1400" dirty="0" err="1" smtClean="0">
                <a:solidFill>
                  <a:srgbClr val="0000FF"/>
                </a:solidFill>
              </a:rPr>
              <a:t>Heliumkernen</a:t>
            </a:r>
            <a:r>
              <a:rPr lang="en-US" sz="1400" dirty="0" smtClean="0">
                <a:solidFill>
                  <a:srgbClr val="0000FF"/>
                </a:solidFill>
              </a:rPr>
              <a:t>)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an </a:t>
            </a:r>
            <a:r>
              <a:rPr lang="en-US" sz="1400" dirty="0" err="1" smtClean="0">
                <a:solidFill>
                  <a:srgbClr val="0000FF"/>
                </a:solidFill>
              </a:rPr>
              <a:t>Goldatomen</a:t>
            </a:r>
            <a:r>
              <a:rPr lang="en-US" sz="1400" dirty="0" smtClean="0">
                <a:solidFill>
                  <a:srgbClr val="0000FF"/>
                </a:solidFill>
              </a:rPr>
              <a:t>, 1910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480472" y="2313138"/>
            <a:ext cx="3254352" cy="458587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solidFill>
                  <a:srgbClr val="FF0000"/>
                </a:solidFill>
              </a:rPr>
              <a:t>Elektron</a:t>
            </a:r>
            <a:r>
              <a:rPr lang="en-US" sz="1400" b="1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J.J. Thomson, </a:t>
            </a:r>
            <a:r>
              <a:rPr lang="en-US" sz="1400" dirty="0" err="1" smtClean="0">
                <a:solidFill>
                  <a:srgbClr val="0000FF"/>
                </a:solidFill>
              </a:rPr>
              <a:t>Kathodenstrahlen</a:t>
            </a:r>
            <a:r>
              <a:rPr lang="en-US" sz="1400" dirty="0" smtClean="0">
                <a:solidFill>
                  <a:srgbClr val="0000FF"/>
                </a:solidFill>
              </a:rPr>
              <a:t>, 1897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128544" y="3923853"/>
            <a:ext cx="2254143" cy="458587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Proton:</a:t>
            </a:r>
            <a:r>
              <a:rPr lang="en-US" sz="1400" dirty="0" smtClean="0">
                <a:solidFill>
                  <a:srgbClr val="0000FF"/>
                </a:solidFill>
              </a:rPr>
              <a:t> Rutherford, 1919</a:t>
            </a:r>
          </a:p>
          <a:p>
            <a:r>
              <a:rPr lang="en-US" sz="1400" b="1" dirty="0" smtClean="0">
                <a:solidFill>
                  <a:srgbClr val="0000FF"/>
                </a:solidFill>
              </a:rPr>
              <a:t>Neutron:</a:t>
            </a:r>
            <a:r>
              <a:rPr lang="en-US" sz="1400" dirty="0" smtClean="0">
                <a:solidFill>
                  <a:srgbClr val="0000FF"/>
                </a:solidFill>
              </a:rPr>
              <a:t> Chadwick, 1932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632600" y="6705626"/>
            <a:ext cx="2084225" cy="458587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Quark</a:t>
            </a:r>
            <a:r>
              <a:rPr lang="en-US" sz="1400" b="1" dirty="0" smtClean="0">
                <a:solidFill>
                  <a:srgbClr val="0000FF"/>
                </a:solidFill>
              </a:rPr>
              <a:t>-Modell: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Gell-Mann, Zweig, 1964</a:t>
            </a:r>
          </a:p>
        </p:txBody>
      </p:sp>
    </p:spTree>
    <p:extLst>
      <p:ext uri="{BB962C8B-B14F-4D97-AF65-F5344CB8AC3E}">
        <p14:creationId xmlns:p14="http://schemas.microsoft.com/office/powerpoint/2010/main" val="2978283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Higgs </a:t>
            </a:r>
            <a:r>
              <a:rPr lang="en-US" dirty="0" err="1" smtClean="0"/>
              <a:t>Signalentwicklung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der </a:t>
            </a:r>
            <a:r>
              <a:rPr lang="en-US" dirty="0" err="1" smtClean="0"/>
              <a:t>Zeit</a:t>
            </a:r>
            <a:endParaRPr lang="en-US" dirty="0"/>
          </a:p>
        </p:txBody>
      </p:sp>
      <p:pic>
        <p:nvPicPr>
          <p:cNvPr id="3" name="Hgg-FixedScale-Short2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5832" y="1475581"/>
            <a:ext cx="4974480" cy="4824536"/>
          </a:xfrm>
          <a:prstGeom prst="rect">
            <a:avLst/>
          </a:prstGeom>
        </p:spPr>
      </p:pic>
      <p:pic>
        <p:nvPicPr>
          <p:cNvPr id="4" name="4l-FixedScale-NoMuProf2.avi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112320" y="1481329"/>
            <a:ext cx="4968552" cy="48187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45064" y="1043533"/>
            <a:ext cx="116705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</a:rPr>
              <a:t>H </a:t>
            </a:r>
            <a:r>
              <a:rPr lang="en-US" b="1" dirty="0">
                <a:solidFill>
                  <a:schemeClr val="accent6"/>
                </a:solidFill>
                <a:sym typeface="Wingdings"/>
              </a:rPr>
              <a:t></a:t>
            </a:r>
            <a:r>
              <a:rPr lang="en-US" b="1" dirty="0">
                <a:solidFill>
                  <a:schemeClr val="accent6"/>
                </a:solidFill>
              </a:rPr>
              <a:t> </a:t>
            </a:r>
            <a:r>
              <a:rPr lang="el-GR" b="1" dirty="0">
                <a:solidFill>
                  <a:schemeClr val="accent6"/>
                </a:solidFill>
                <a:latin typeface="Calibri"/>
                <a:cs typeface="Arial"/>
              </a:rPr>
              <a:t>γγ</a:t>
            </a:r>
            <a:endParaRPr lang="en-US" b="1" dirty="0">
              <a:solidFill>
                <a:schemeClr val="accent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00552" y="1043533"/>
            <a:ext cx="111100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</a:rPr>
              <a:t>H </a:t>
            </a:r>
            <a:r>
              <a:rPr lang="en-US" b="1" dirty="0">
                <a:solidFill>
                  <a:schemeClr val="accent6"/>
                </a:solidFill>
                <a:sym typeface="Wingdings"/>
              </a:rPr>
              <a:t></a:t>
            </a:r>
            <a:r>
              <a:rPr lang="en-US" b="1" dirty="0">
                <a:solidFill>
                  <a:schemeClr val="accent6"/>
                </a:solidFill>
              </a:rPr>
              <a:t> </a:t>
            </a:r>
            <a:r>
              <a:rPr lang="en-US" b="1" dirty="0" smtClean="0">
                <a:solidFill>
                  <a:schemeClr val="accent6"/>
                </a:solidFill>
                <a:latin typeface="Calibri"/>
                <a:cs typeface="Arial"/>
              </a:rPr>
              <a:t>4l</a:t>
            </a:r>
            <a:endParaRPr lang="en-US" b="1" dirty="0">
              <a:solidFill>
                <a:schemeClr val="accent6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 flipV="1">
            <a:off x="2520032" y="5940077"/>
            <a:ext cx="0" cy="648072"/>
          </a:xfrm>
          <a:prstGeom prst="straightConnector1">
            <a:avLst/>
          </a:prstGeom>
          <a:solidFill>
            <a:srgbClr val="00B8FF"/>
          </a:solidFill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Straight Arrow Connector 8"/>
          <p:cNvCxnSpPr/>
          <p:nvPr/>
        </p:nvCxnSpPr>
        <p:spPr bwMode="auto">
          <a:xfrm flipV="1">
            <a:off x="6696496" y="5940077"/>
            <a:ext cx="0" cy="648072"/>
          </a:xfrm>
          <a:prstGeom prst="straightConnector1">
            <a:avLst/>
          </a:prstGeom>
          <a:solidFill>
            <a:srgbClr val="00B8FF"/>
          </a:solidFill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9"/>
          <p:cNvSpPr txBox="1"/>
          <p:nvPr/>
        </p:nvSpPr>
        <p:spPr>
          <a:xfrm>
            <a:off x="1604723" y="6604699"/>
            <a:ext cx="1996059" cy="4062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</a:rPr>
              <a:t>Higgs </a:t>
            </a:r>
            <a:r>
              <a:rPr lang="en-US" b="1" i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</a:rPr>
              <a:t>hier</a:t>
            </a:r>
            <a:r>
              <a:rPr lang="en-US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</a:rPr>
              <a:t>…</a:t>
            </a:r>
            <a:endParaRPr lang="en-US" b="1" i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81187" y="6604699"/>
            <a:ext cx="1996059" cy="4062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</a:rPr>
              <a:t>Higgs </a:t>
            </a:r>
            <a:r>
              <a:rPr lang="en-US" b="1" i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</a:rPr>
              <a:t>hier</a:t>
            </a:r>
            <a:r>
              <a:rPr lang="en-US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</a:rPr>
              <a:t>…</a:t>
            </a:r>
            <a:endParaRPr lang="en-US" b="1" i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-1200000">
            <a:off x="3572289" y="6377247"/>
            <a:ext cx="2871171" cy="301621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err="1" smtClean="0">
                <a:solidFill>
                  <a:srgbClr val="2D2DB9"/>
                </a:solidFill>
                <a:latin typeface="+mn-lt"/>
              </a:rPr>
              <a:t>Gesamte</a:t>
            </a:r>
            <a:r>
              <a:rPr lang="en-US" sz="1600" b="1" dirty="0" smtClean="0">
                <a:solidFill>
                  <a:srgbClr val="2D2DB9"/>
                </a:solidFill>
                <a:latin typeface="+mn-lt"/>
              </a:rPr>
              <a:t> </a:t>
            </a:r>
            <a:r>
              <a:rPr lang="en-US" sz="1600" b="1" dirty="0" err="1">
                <a:solidFill>
                  <a:srgbClr val="2D2DB9"/>
                </a:solidFill>
                <a:latin typeface="+mn-lt"/>
              </a:rPr>
              <a:t>D</a:t>
            </a:r>
            <a:r>
              <a:rPr lang="en-US" sz="1600" b="1" dirty="0" err="1" smtClean="0">
                <a:solidFill>
                  <a:srgbClr val="2D2DB9"/>
                </a:solidFill>
                <a:latin typeface="+mn-lt"/>
              </a:rPr>
              <a:t>aten</a:t>
            </a:r>
            <a:r>
              <a:rPr lang="en-US" sz="1600" b="1" dirty="0" smtClean="0">
                <a:solidFill>
                  <a:srgbClr val="2D2DB9"/>
                </a:solidFill>
                <a:latin typeface="+mn-lt"/>
              </a:rPr>
              <a:t> 2011 + 2012</a:t>
            </a:r>
            <a:endParaRPr lang="en-US" sz="1600" b="1" dirty="0">
              <a:solidFill>
                <a:srgbClr val="2D2DB9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37623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Zusammenfassung Aufgaben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Messung 1:</a:t>
            </a:r>
          </a:p>
          <a:p>
            <a:pPr lvl="1"/>
            <a:r>
              <a:rPr lang="de-DE" dirty="0" smtClean="0"/>
              <a:t>Bestimme </a:t>
            </a:r>
            <a:r>
              <a:rPr lang="de-DE" dirty="0"/>
              <a:t>das Verhältnis von u und d Quarks im </a:t>
            </a:r>
            <a:r>
              <a:rPr lang="de-DE" dirty="0" smtClean="0"/>
              <a:t>Proton aus dem Verhältnis von </a:t>
            </a:r>
            <a:r>
              <a:rPr lang="en-US" dirty="0" smtClean="0"/>
              <a:t>W</a:t>
            </a:r>
            <a:r>
              <a:rPr lang="en-US" baseline="30000" dirty="0" smtClean="0"/>
              <a:t>+</a:t>
            </a:r>
            <a:r>
              <a:rPr lang="en-US" dirty="0" smtClean="0"/>
              <a:t>/W</a:t>
            </a:r>
            <a:r>
              <a:rPr lang="en-US" baseline="30000" dirty="0" smtClean="0"/>
              <a:t>-</a:t>
            </a:r>
            <a:r>
              <a:rPr lang="en-US" dirty="0" smtClean="0"/>
              <a:t> </a:t>
            </a:r>
            <a:r>
              <a:rPr lang="en-US" dirty="0" err="1" smtClean="0"/>
              <a:t>Zerf</a:t>
            </a:r>
            <a:r>
              <a:rPr lang="de-DE" dirty="0" err="1" smtClean="0"/>
              <a:t>ällen</a:t>
            </a:r>
            <a:endParaRPr lang="de-DE" dirty="0" smtClean="0"/>
          </a:p>
          <a:p>
            <a:pPr lvl="1"/>
            <a:r>
              <a:rPr lang="de-DE" dirty="0" smtClean="0"/>
              <a:t>dazu Identifizierung von W-Zerfällen</a:t>
            </a:r>
          </a:p>
          <a:p>
            <a:pPr lvl="2"/>
            <a:r>
              <a:rPr lang="de-DE" dirty="0" smtClean="0"/>
              <a:t>genau </a:t>
            </a:r>
            <a:r>
              <a:rPr lang="de-DE" dirty="0">
                <a:solidFill>
                  <a:srgbClr val="FF0000"/>
                </a:solidFill>
              </a:rPr>
              <a:t>ein hochenergetisches</a:t>
            </a:r>
            <a:r>
              <a:rPr lang="de-DE" dirty="0"/>
              <a:t>, elektrisch geladenes </a:t>
            </a:r>
            <a:r>
              <a:rPr lang="de-DE" dirty="0" err="1" smtClean="0"/>
              <a:t>Lepton</a:t>
            </a:r>
            <a:r>
              <a:rPr lang="de-DE" dirty="0" smtClean="0"/>
              <a:t>, </a:t>
            </a:r>
            <a:r>
              <a:rPr lang="de-DE" dirty="0" err="1" smtClean="0"/>
              <a:t>myon</a:t>
            </a:r>
            <a:r>
              <a:rPr lang="de-DE" dirty="0" smtClean="0"/>
              <a:t> </a:t>
            </a:r>
            <a:r>
              <a:rPr lang="de-DE" dirty="0"/>
              <a:t>(bzw. </a:t>
            </a:r>
            <a:r>
              <a:rPr lang="de-DE" dirty="0" err="1"/>
              <a:t>Antimyon</a:t>
            </a:r>
            <a:r>
              <a:rPr lang="de-DE" dirty="0"/>
              <a:t>) oder Elektron (bzw. </a:t>
            </a:r>
            <a:r>
              <a:rPr lang="de-DE" dirty="0" smtClean="0"/>
              <a:t>Positron) mit </a:t>
            </a:r>
            <a:r>
              <a:rPr lang="en-US" dirty="0" err="1" smtClean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p</a:t>
            </a:r>
            <a:r>
              <a:rPr lang="en-US" baseline="-6000" dirty="0" err="1" smtClean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T</a:t>
            </a:r>
            <a:r>
              <a:rPr lang="en-US" baseline="-6000" dirty="0" smtClean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 </a:t>
            </a:r>
            <a:r>
              <a:rPr lang="en-US" dirty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&gt; 20 </a:t>
            </a:r>
            <a:r>
              <a:rPr lang="en-US" dirty="0" err="1" smtClean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GeV</a:t>
            </a:r>
            <a:r>
              <a:rPr lang="en-US" dirty="0" smtClean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/c</a:t>
            </a:r>
            <a:r>
              <a:rPr lang="en-US" dirty="0" smtClean="0">
                <a:solidFill>
                  <a:schemeClr val="tx1"/>
                </a:solidFill>
                <a:ea typeface="ＭＳ Ｐゴシック" charset="0"/>
                <a:cs typeface="Chalkboard" charset="0"/>
              </a:rPr>
              <a:t>,</a:t>
            </a:r>
            <a:r>
              <a:rPr lang="en-US" dirty="0" smtClean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Ladung</a:t>
            </a:r>
            <a:r>
              <a:rPr lang="en-US" dirty="0" smtClean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 des Leptons </a:t>
            </a:r>
            <a:r>
              <a:rPr lang="en-US" dirty="0" err="1" smtClean="0">
                <a:solidFill>
                  <a:schemeClr val="tx1"/>
                </a:solidFill>
                <a:ea typeface="ＭＳ Ｐゴシック" charset="0"/>
                <a:cs typeface="Chalkboard" charset="0"/>
              </a:rPr>
              <a:t>bestimmen</a:t>
            </a:r>
            <a:endParaRPr lang="de-DE" sz="800" dirty="0">
              <a:solidFill>
                <a:schemeClr val="tx1"/>
              </a:solidFill>
            </a:endParaRPr>
          </a:p>
          <a:p>
            <a:pPr lvl="2"/>
            <a:r>
              <a:rPr lang="de-DE" dirty="0" smtClean="0"/>
              <a:t>elektrisch </a:t>
            </a:r>
            <a:r>
              <a:rPr lang="de-DE" dirty="0"/>
              <a:t>geladenes </a:t>
            </a:r>
            <a:r>
              <a:rPr lang="de-DE" dirty="0" err="1"/>
              <a:t>Lepton</a:t>
            </a:r>
            <a:r>
              <a:rPr lang="de-DE" dirty="0"/>
              <a:t> </a:t>
            </a:r>
            <a:r>
              <a:rPr lang="de-DE" dirty="0">
                <a:solidFill>
                  <a:srgbClr val="FF0000"/>
                </a:solidFill>
              </a:rPr>
              <a:t>isoliert</a:t>
            </a:r>
            <a:r>
              <a:rPr lang="de-DE" dirty="0"/>
              <a:t> von Jets</a:t>
            </a:r>
          </a:p>
          <a:p>
            <a:pPr lvl="2"/>
            <a:r>
              <a:rPr lang="de-DE" dirty="0" smtClean="0">
                <a:solidFill>
                  <a:srgbClr val="FF0000"/>
                </a:solidFill>
              </a:rPr>
              <a:t>fehlende Energie </a:t>
            </a:r>
            <a:r>
              <a:rPr lang="en-US" dirty="0" err="1" smtClean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E</a:t>
            </a:r>
            <a:r>
              <a:rPr lang="en-US" baseline="-6000" dirty="0" err="1" smtClean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T,miss</a:t>
            </a:r>
            <a:r>
              <a:rPr lang="en-US" baseline="-6000" dirty="0" smtClean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 </a:t>
            </a:r>
            <a:r>
              <a:rPr lang="en-US" dirty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&gt; 20 </a:t>
            </a:r>
            <a:r>
              <a:rPr lang="en-US" dirty="0" err="1" smtClean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GeV</a:t>
            </a:r>
            <a:endParaRPr lang="de-DE" sz="1400" dirty="0" smtClean="0">
              <a:solidFill>
                <a:srgbClr val="FF0000"/>
              </a:solidFill>
            </a:endParaRPr>
          </a:p>
          <a:p>
            <a:r>
              <a:rPr lang="de-DE" dirty="0" smtClean="0"/>
              <a:t>Messung 2:</a:t>
            </a:r>
          </a:p>
          <a:p>
            <a:pPr lvl="1"/>
            <a:r>
              <a:rPr lang="de-DE" dirty="0" err="1" smtClean="0"/>
              <a:t>Higgs</a:t>
            </a:r>
            <a:r>
              <a:rPr lang="de-DE" dirty="0" smtClean="0"/>
              <a:t> suchen im Zerfallskanal H </a:t>
            </a:r>
            <a:r>
              <a:rPr lang="en-US" dirty="0" smtClean="0">
                <a:sym typeface="Wingdings" panose="05000000000000000000" pitchFamily="2" charset="2"/>
              </a:rPr>
              <a:t> W</a:t>
            </a:r>
            <a:r>
              <a:rPr lang="en-US" baseline="30000" dirty="0" smtClean="0">
                <a:sym typeface="Wingdings" panose="05000000000000000000" pitchFamily="2" charset="2"/>
              </a:rPr>
              <a:t>+</a:t>
            </a:r>
            <a:r>
              <a:rPr lang="en-US" dirty="0" smtClean="0">
                <a:sym typeface="Wingdings" panose="05000000000000000000" pitchFamily="2" charset="2"/>
              </a:rPr>
              <a:t>W</a:t>
            </a:r>
            <a:r>
              <a:rPr lang="en-US" baseline="30000" dirty="0" smtClean="0">
                <a:sym typeface="Wingdings" panose="05000000000000000000" pitchFamily="2" charset="2"/>
              </a:rPr>
              <a:t>-</a:t>
            </a:r>
          </a:p>
          <a:p>
            <a:pPr lvl="1"/>
            <a:r>
              <a:rPr lang="de-DE" dirty="0"/>
              <a:t>dazu Identifizierung von </a:t>
            </a:r>
            <a:r>
              <a:rPr lang="de-DE" dirty="0" smtClean="0">
                <a:solidFill>
                  <a:srgbClr val="FF0000"/>
                </a:solidFill>
              </a:rPr>
              <a:t>zwei</a:t>
            </a:r>
            <a:r>
              <a:rPr lang="de-DE" dirty="0" smtClean="0"/>
              <a:t> W-Zerfällen</a:t>
            </a:r>
          </a:p>
          <a:p>
            <a:pPr lvl="2"/>
            <a:r>
              <a:rPr lang="de-DE" dirty="0" smtClean="0"/>
              <a:t>genau </a:t>
            </a:r>
            <a:r>
              <a:rPr lang="de-DE" dirty="0">
                <a:solidFill>
                  <a:srgbClr val="FF0000"/>
                </a:solidFill>
              </a:rPr>
              <a:t>zwei hochenergetische</a:t>
            </a:r>
            <a:r>
              <a:rPr lang="de-DE" dirty="0"/>
              <a:t>, </a:t>
            </a:r>
            <a:r>
              <a:rPr lang="de-DE" dirty="0">
                <a:solidFill>
                  <a:srgbClr val="FF0000"/>
                </a:solidFill>
              </a:rPr>
              <a:t>elektrisch unterschiedlich </a:t>
            </a:r>
            <a:r>
              <a:rPr lang="de-DE" dirty="0"/>
              <a:t>geladene </a:t>
            </a:r>
            <a:r>
              <a:rPr lang="de-DE" dirty="0" err="1" smtClean="0"/>
              <a:t>Leptonen</a:t>
            </a:r>
            <a:r>
              <a:rPr lang="de-DE" dirty="0" smtClean="0">
                <a:latin typeface="+mj-lt"/>
              </a:rPr>
              <a:t>, </a:t>
            </a:r>
            <a:r>
              <a:rPr lang="el-GR" dirty="0" smtClean="0">
                <a:latin typeface="+mj-lt"/>
              </a:rPr>
              <a:t>μ</a:t>
            </a:r>
            <a:r>
              <a:rPr lang="en-US" baseline="30000" dirty="0">
                <a:latin typeface="+mj-lt"/>
              </a:rPr>
              <a:t>+</a:t>
            </a:r>
            <a:r>
              <a:rPr lang="el-GR" dirty="0">
                <a:latin typeface="+mj-lt"/>
              </a:rPr>
              <a:t>μ</a:t>
            </a:r>
            <a:r>
              <a:rPr lang="en-US" baseline="30000" dirty="0">
                <a:latin typeface="+mj-lt"/>
              </a:rPr>
              <a:t>-</a:t>
            </a:r>
            <a:r>
              <a:rPr lang="de-DE" dirty="0">
                <a:latin typeface="+mj-lt"/>
              </a:rPr>
              <a:t>, </a:t>
            </a:r>
            <a:r>
              <a:rPr lang="de-DE" dirty="0" err="1">
                <a:latin typeface="+mj-lt"/>
              </a:rPr>
              <a:t>e</a:t>
            </a:r>
            <a:r>
              <a:rPr lang="de-DE" baseline="30000" dirty="0" err="1">
                <a:latin typeface="+mj-lt"/>
              </a:rPr>
              <a:t>+</a:t>
            </a:r>
            <a:r>
              <a:rPr lang="de-DE" dirty="0" err="1">
                <a:latin typeface="+mj-lt"/>
              </a:rPr>
              <a:t>e</a:t>
            </a:r>
            <a:r>
              <a:rPr lang="de-DE" baseline="30000" dirty="0">
                <a:latin typeface="+mj-lt"/>
              </a:rPr>
              <a:t>-</a:t>
            </a:r>
            <a:r>
              <a:rPr lang="de-DE" dirty="0">
                <a:latin typeface="+mj-lt"/>
              </a:rPr>
              <a:t>, </a:t>
            </a:r>
            <a:r>
              <a:rPr lang="el-GR" dirty="0">
                <a:latin typeface="+mj-lt"/>
              </a:rPr>
              <a:t>μ</a:t>
            </a:r>
            <a:r>
              <a:rPr lang="en-US" baseline="30000" dirty="0">
                <a:latin typeface="+mj-lt"/>
              </a:rPr>
              <a:t>+</a:t>
            </a:r>
            <a:r>
              <a:rPr lang="de-DE" dirty="0">
                <a:latin typeface="+mj-lt"/>
              </a:rPr>
              <a:t>e</a:t>
            </a:r>
            <a:r>
              <a:rPr lang="de-DE" baseline="30000" dirty="0">
                <a:latin typeface="+mj-lt"/>
              </a:rPr>
              <a:t>-</a:t>
            </a:r>
            <a:r>
              <a:rPr lang="de-DE" dirty="0">
                <a:latin typeface="+mj-lt"/>
              </a:rPr>
              <a:t>, </a:t>
            </a:r>
            <a:r>
              <a:rPr lang="el-GR" dirty="0">
                <a:latin typeface="+mj-lt"/>
              </a:rPr>
              <a:t>μ</a:t>
            </a:r>
            <a:r>
              <a:rPr lang="en-US" baseline="30000" dirty="0">
                <a:latin typeface="+mj-lt"/>
              </a:rPr>
              <a:t>-</a:t>
            </a:r>
            <a:r>
              <a:rPr lang="de-DE" dirty="0">
                <a:latin typeface="+mj-lt"/>
              </a:rPr>
              <a:t>e</a:t>
            </a:r>
            <a:r>
              <a:rPr lang="de-DE" baseline="30000" dirty="0" smtClean="0">
                <a:latin typeface="+mj-lt"/>
              </a:rPr>
              <a:t>+</a:t>
            </a:r>
            <a:r>
              <a:rPr lang="de-DE" dirty="0" smtClean="0">
                <a:latin typeface="+mj-lt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mit</a:t>
            </a:r>
            <a:r>
              <a:rPr lang="en-US" dirty="0" smtClean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 p</a:t>
            </a:r>
            <a:r>
              <a:rPr lang="en-US" baseline="-6000" dirty="0" smtClean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T,1 </a:t>
            </a:r>
            <a:r>
              <a:rPr lang="en-US" dirty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&gt; 20 </a:t>
            </a:r>
            <a:r>
              <a:rPr lang="en-US" dirty="0" err="1">
                <a:solidFill>
                  <a:srgbClr val="FF0000"/>
                </a:solidFill>
                <a:ea typeface="ＭＳ Ｐゴシック" charset="0"/>
                <a:cs typeface="Chalkboard" charset="0"/>
              </a:rPr>
              <a:t>GeV</a:t>
            </a:r>
            <a:r>
              <a:rPr lang="en-US" dirty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/c, p</a:t>
            </a:r>
            <a:r>
              <a:rPr lang="en-US" baseline="-25000" dirty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T,2</a:t>
            </a:r>
            <a:r>
              <a:rPr lang="en-US" dirty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 &gt; 10 </a:t>
            </a:r>
            <a:r>
              <a:rPr lang="en-US" dirty="0" err="1" smtClean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GeV</a:t>
            </a:r>
            <a:r>
              <a:rPr lang="en-US" dirty="0" smtClean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/c</a:t>
            </a:r>
            <a:r>
              <a:rPr lang="en-US" dirty="0" smtClean="0">
                <a:solidFill>
                  <a:schemeClr val="tx1"/>
                </a:solidFill>
                <a:ea typeface="ＭＳ Ｐゴシック" charset="0"/>
                <a:cs typeface="Chalkboard" charset="0"/>
              </a:rPr>
              <a:t>,</a:t>
            </a:r>
            <a:r>
              <a:rPr lang="en-US" dirty="0" smtClean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Ladungen</a:t>
            </a:r>
            <a:r>
              <a:rPr lang="en-US" dirty="0" smtClean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 der </a:t>
            </a:r>
            <a:r>
              <a:rPr lang="en-US" dirty="0" err="1" smtClean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Leptonen</a:t>
            </a:r>
            <a:r>
              <a:rPr lang="en-US" dirty="0" smtClean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ea typeface="ＭＳ Ｐゴシック" charset="0"/>
                <a:cs typeface="Chalkboard" charset="0"/>
              </a:rPr>
              <a:t>bestimmen</a:t>
            </a:r>
            <a:endParaRPr lang="de-DE" sz="1400" dirty="0">
              <a:solidFill>
                <a:schemeClr val="tx1"/>
              </a:solidFill>
            </a:endParaRPr>
          </a:p>
          <a:p>
            <a:pPr lvl="2"/>
            <a:r>
              <a:rPr lang="de-DE" dirty="0" smtClean="0"/>
              <a:t>kein </a:t>
            </a:r>
            <a:r>
              <a:rPr lang="de-DE" dirty="0"/>
              <a:t>Jet oder maximal ein </a:t>
            </a:r>
            <a:r>
              <a:rPr lang="de-DE" dirty="0" smtClean="0"/>
              <a:t>Jet, wenn </a:t>
            </a:r>
            <a:r>
              <a:rPr lang="de-DE" dirty="0"/>
              <a:t>1 Jet: elektrisch geladene </a:t>
            </a:r>
            <a:r>
              <a:rPr lang="de-DE" dirty="0" err="1"/>
              <a:t>Leptonen</a:t>
            </a:r>
            <a:r>
              <a:rPr lang="de-DE" dirty="0"/>
              <a:t> </a:t>
            </a:r>
            <a:r>
              <a:rPr lang="de-DE" dirty="0">
                <a:solidFill>
                  <a:srgbClr val="FF0000"/>
                </a:solidFill>
              </a:rPr>
              <a:t>isoliert</a:t>
            </a:r>
            <a:r>
              <a:rPr lang="de-DE" dirty="0"/>
              <a:t> von Jet</a:t>
            </a:r>
          </a:p>
          <a:p>
            <a:pPr lvl="2"/>
            <a:r>
              <a:rPr lang="de-DE" dirty="0" smtClean="0"/>
              <a:t>fehlende Energie </a:t>
            </a:r>
            <a:r>
              <a:rPr lang="en-US" dirty="0" err="1">
                <a:solidFill>
                  <a:srgbClr val="FF0000"/>
                </a:solidFill>
                <a:ea typeface="ＭＳ Ｐゴシック" charset="0"/>
                <a:cs typeface="Chalkboard" charset="0"/>
              </a:rPr>
              <a:t>E</a:t>
            </a:r>
            <a:r>
              <a:rPr lang="en-US" baseline="-6000" dirty="0" err="1">
                <a:solidFill>
                  <a:srgbClr val="FF0000"/>
                </a:solidFill>
                <a:ea typeface="ＭＳ Ｐゴシック" charset="0"/>
                <a:cs typeface="Chalkboard" charset="0"/>
              </a:rPr>
              <a:t>T,miss</a:t>
            </a:r>
            <a:r>
              <a:rPr lang="en-US" baseline="-6000" dirty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 </a:t>
            </a:r>
            <a:r>
              <a:rPr lang="en-US" dirty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&gt; 40 </a:t>
            </a:r>
            <a:r>
              <a:rPr lang="en-US" dirty="0" err="1" smtClean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GeV</a:t>
            </a:r>
            <a:r>
              <a:rPr lang="de-DE" dirty="0" smtClean="0"/>
              <a:t> (</a:t>
            </a:r>
            <a:r>
              <a:rPr lang="el-GR" dirty="0">
                <a:latin typeface="+mj-lt"/>
              </a:rPr>
              <a:t>μ</a:t>
            </a:r>
            <a:r>
              <a:rPr lang="en-US" baseline="30000" dirty="0">
                <a:latin typeface="+mj-lt"/>
              </a:rPr>
              <a:t>+</a:t>
            </a:r>
            <a:r>
              <a:rPr lang="el-GR" dirty="0">
                <a:latin typeface="+mj-lt"/>
              </a:rPr>
              <a:t>μ</a:t>
            </a:r>
            <a:r>
              <a:rPr lang="en-US" baseline="30000" dirty="0">
                <a:latin typeface="+mj-lt"/>
              </a:rPr>
              <a:t>-</a:t>
            </a:r>
            <a:r>
              <a:rPr lang="de-DE" dirty="0">
                <a:latin typeface="+mj-lt"/>
              </a:rPr>
              <a:t>, </a:t>
            </a:r>
            <a:r>
              <a:rPr lang="de-DE" dirty="0" err="1">
                <a:latin typeface="+mj-lt"/>
              </a:rPr>
              <a:t>e</a:t>
            </a:r>
            <a:r>
              <a:rPr lang="de-DE" baseline="30000" dirty="0" err="1">
                <a:latin typeface="+mj-lt"/>
              </a:rPr>
              <a:t>+</a:t>
            </a:r>
            <a:r>
              <a:rPr lang="de-DE" dirty="0" err="1">
                <a:latin typeface="+mj-lt"/>
              </a:rPr>
              <a:t>e</a:t>
            </a:r>
            <a:r>
              <a:rPr lang="de-DE" baseline="30000" dirty="0">
                <a:latin typeface="+mj-lt"/>
              </a:rPr>
              <a:t>-</a:t>
            </a:r>
            <a:r>
              <a:rPr lang="de-DE" dirty="0" smtClean="0"/>
              <a:t>), </a:t>
            </a:r>
            <a:r>
              <a:rPr lang="en-US" dirty="0" err="1">
                <a:solidFill>
                  <a:srgbClr val="FF0000"/>
                </a:solidFill>
                <a:ea typeface="ＭＳ Ｐゴシック" charset="0"/>
                <a:cs typeface="Chalkboard" charset="0"/>
              </a:rPr>
              <a:t>E</a:t>
            </a:r>
            <a:r>
              <a:rPr lang="en-US" baseline="-6000" dirty="0" err="1">
                <a:solidFill>
                  <a:srgbClr val="FF0000"/>
                </a:solidFill>
                <a:ea typeface="ＭＳ Ｐゴシック" charset="0"/>
                <a:cs typeface="Chalkboard" charset="0"/>
              </a:rPr>
              <a:t>T,miss</a:t>
            </a:r>
            <a:r>
              <a:rPr lang="en-US" baseline="-6000" dirty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 </a:t>
            </a:r>
            <a:r>
              <a:rPr lang="en-US" dirty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&gt; 20 </a:t>
            </a:r>
            <a:r>
              <a:rPr lang="en-US" dirty="0" err="1" smtClean="0">
                <a:solidFill>
                  <a:srgbClr val="FF0000"/>
                </a:solidFill>
                <a:ea typeface="ＭＳ Ｐゴシック" charset="0"/>
                <a:cs typeface="Chalkboard" charset="0"/>
              </a:rPr>
              <a:t>GeV</a:t>
            </a:r>
            <a:r>
              <a:rPr lang="de-DE" dirty="0" smtClean="0"/>
              <a:t> (</a:t>
            </a:r>
            <a:r>
              <a:rPr lang="el-GR" dirty="0">
                <a:latin typeface="+mj-lt"/>
              </a:rPr>
              <a:t>μ</a:t>
            </a:r>
            <a:r>
              <a:rPr lang="en-US" baseline="30000" dirty="0">
                <a:latin typeface="+mj-lt"/>
              </a:rPr>
              <a:t>+</a:t>
            </a:r>
            <a:r>
              <a:rPr lang="de-DE" dirty="0">
                <a:latin typeface="+mj-lt"/>
              </a:rPr>
              <a:t>e</a:t>
            </a:r>
            <a:r>
              <a:rPr lang="de-DE" baseline="30000" dirty="0">
                <a:latin typeface="+mj-lt"/>
              </a:rPr>
              <a:t>-</a:t>
            </a:r>
            <a:r>
              <a:rPr lang="de-DE" dirty="0">
                <a:latin typeface="+mj-lt"/>
              </a:rPr>
              <a:t>, </a:t>
            </a:r>
            <a:r>
              <a:rPr lang="el-GR" dirty="0">
                <a:latin typeface="+mj-lt"/>
              </a:rPr>
              <a:t>μ</a:t>
            </a:r>
            <a:r>
              <a:rPr lang="en-US" baseline="30000" dirty="0">
                <a:latin typeface="+mj-lt"/>
              </a:rPr>
              <a:t>-</a:t>
            </a:r>
            <a:r>
              <a:rPr lang="de-DE" dirty="0">
                <a:latin typeface="+mj-lt"/>
              </a:rPr>
              <a:t>e</a:t>
            </a:r>
            <a:r>
              <a:rPr lang="de-DE" baseline="30000" dirty="0" smtClean="0">
                <a:latin typeface="+mj-lt"/>
              </a:rPr>
              <a:t>+</a:t>
            </a:r>
            <a:r>
              <a:rPr lang="de-DE" dirty="0" smtClean="0">
                <a:latin typeface="+mj-lt"/>
              </a:rPr>
              <a:t>)</a:t>
            </a:r>
          </a:p>
          <a:p>
            <a:pPr lvl="2"/>
            <a:r>
              <a:rPr lang="de-DE" dirty="0" smtClean="0">
                <a:solidFill>
                  <a:srgbClr val="FF0000"/>
                </a:solidFill>
              </a:rPr>
              <a:t>transversaler Öffnungswinkel </a:t>
            </a:r>
            <a:r>
              <a:rPr lang="de-DE" dirty="0" err="1" smtClean="0">
                <a:solidFill>
                  <a:srgbClr val="FF0000"/>
                </a:solidFill>
              </a:rPr>
              <a:t>Δϕ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smtClean="0"/>
              <a:t>zwischen </a:t>
            </a:r>
            <a:r>
              <a:rPr lang="de-DE" dirty="0"/>
              <a:t>den geladenen </a:t>
            </a:r>
            <a:r>
              <a:rPr lang="de-DE" dirty="0" err="1" smtClean="0"/>
              <a:t>Leptonen</a:t>
            </a:r>
            <a:r>
              <a:rPr lang="de-DE" dirty="0" smtClean="0"/>
              <a:t> bestimmen</a:t>
            </a:r>
          </a:p>
          <a:p>
            <a:pPr lvl="2"/>
            <a:endParaRPr lang="de-DE" dirty="0"/>
          </a:p>
          <a:p>
            <a:pPr lvl="2"/>
            <a:endParaRPr lang="de-DE" dirty="0"/>
          </a:p>
          <a:p>
            <a:pPr lvl="3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98017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Übung</a:t>
            </a:r>
            <a:r>
              <a:rPr lang="en-US" dirty="0" smtClean="0"/>
              <a:t> 2               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Übung</a:t>
            </a:r>
            <a:r>
              <a:rPr lang="en-US" dirty="0" smtClean="0"/>
              <a:t> 2 - </a:t>
            </a:r>
            <a:r>
              <a:rPr lang="en-US" dirty="0" err="1" smtClean="0">
                <a:solidFill>
                  <a:srgbClr val="FF0000"/>
                </a:solidFill>
              </a:rPr>
              <a:t>Ereignisidentifikation</a:t>
            </a:r>
            <a:endParaRPr lang="en-US" sz="1600" dirty="0" smtClean="0"/>
          </a:p>
          <a:p>
            <a:pPr lvl="1"/>
            <a:r>
              <a:rPr lang="en-US" dirty="0" smtClean="0"/>
              <a:t>10 </a:t>
            </a:r>
            <a:r>
              <a:rPr lang="en-US" dirty="0" err="1" smtClean="0"/>
              <a:t>Ereignisse</a:t>
            </a:r>
            <a:r>
              <a:rPr lang="en-US" dirty="0" smtClean="0"/>
              <a:t> </a:t>
            </a:r>
            <a:r>
              <a:rPr lang="en-US" dirty="0" err="1" smtClean="0"/>
              <a:t>zum</a:t>
            </a:r>
            <a:r>
              <a:rPr lang="en-US" dirty="0" smtClean="0"/>
              <a:t> </a:t>
            </a:r>
            <a:r>
              <a:rPr lang="en-US" dirty="0" err="1" smtClean="0"/>
              <a:t>Klassifizieren</a:t>
            </a:r>
            <a:endParaRPr lang="en-US" dirty="0" smtClean="0"/>
          </a:p>
          <a:p>
            <a:pPr lvl="1"/>
            <a:r>
              <a:rPr lang="en-US" dirty="0" err="1" smtClean="0"/>
              <a:t>Einlesen</a:t>
            </a:r>
            <a:r>
              <a:rPr lang="en-US" dirty="0" smtClean="0"/>
              <a:t> und </a:t>
            </a:r>
            <a:r>
              <a:rPr lang="en-US" dirty="0" err="1" smtClean="0"/>
              <a:t>Ansicht</a:t>
            </a:r>
            <a:r>
              <a:rPr lang="en-US" dirty="0" smtClean="0"/>
              <a:t> in </a:t>
            </a:r>
            <a:r>
              <a:rPr lang="en-US" dirty="0" smtClean="0">
                <a:solidFill>
                  <a:srgbClr val="FF0000"/>
                </a:solidFill>
              </a:rPr>
              <a:t>Minerva</a:t>
            </a:r>
          </a:p>
          <a:p>
            <a:pPr lvl="2"/>
            <a:r>
              <a:rPr lang="en-GB" dirty="0" err="1"/>
              <a:t>Anwendung</a:t>
            </a:r>
            <a:r>
              <a:rPr lang="en-GB" dirty="0"/>
              <a:t> ‘</a:t>
            </a:r>
            <a:r>
              <a:rPr lang="en-GB" dirty="0" err="1"/>
              <a:t>atlantis</a:t>
            </a:r>
            <a:r>
              <a:rPr lang="en-GB" dirty="0"/>
              <a:t>’ </a:t>
            </a:r>
            <a:r>
              <a:rPr lang="en-GB" dirty="0" err="1"/>
              <a:t>vom</a:t>
            </a:r>
            <a:r>
              <a:rPr lang="en-GB" dirty="0"/>
              <a:t> Desktop </a:t>
            </a:r>
            <a:r>
              <a:rPr lang="en-GB" dirty="0" err="1" smtClean="0"/>
              <a:t>starten</a:t>
            </a:r>
            <a:endParaRPr lang="en-GB" dirty="0"/>
          </a:p>
        </p:txBody>
      </p:sp>
      <p:grpSp>
        <p:nvGrpSpPr>
          <p:cNvPr id="9" name="Group 8"/>
          <p:cNvGrpSpPr/>
          <p:nvPr/>
        </p:nvGrpSpPr>
        <p:grpSpPr>
          <a:xfrm>
            <a:off x="431800" y="3203773"/>
            <a:ext cx="1656184" cy="3349947"/>
            <a:chOff x="7632600" y="3526234"/>
            <a:chExt cx="1656184" cy="3349947"/>
          </a:xfrm>
        </p:grpSpPr>
        <p:pic>
          <p:nvPicPr>
            <p:cNvPr id="5" name="Picture 4" descr="Screen Shot 2014-06-17 at 14.57.29 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32600" y="3526234"/>
              <a:ext cx="1655940" cy="3349947"/>
            </a:xfrm>
            <a:prstGeom prst="rect">
              <a:avLst/>
            </a:prstGeom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7" name="Rectangle 6"/>
            <p:cNvSpPr/>
            <p:nvPr/>
          </p:nvSpPr>
          <p:spPr bwMode="auto">
            <a:xfrm>
              <a:off x="7632600" y="5940077"/>
              <a:ext cx="1656184" cy="360040"/>
            </a:xfrm>
            <a:prstGeom prst="rect">
              <a:avLst/>
            </a:prstGeom>
            <a:noFill/>
            <a:ln w="444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7888" y="971525"/>
            <a:ext cx="4328968" cy="6120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1"/>
          <p:cNvSpPr txBox="1">
            <a:spLocks/>
          </p:cNvSpPr>
          <p:nvPr/>
        </p:nvSpPr>
        <p:spPr bwMode="auto">
          <a:xfrm>
            <a:off x="2304008" y="5292005"/>
            <a:ext cx="3302082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defTabSz="447675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000" b="1" i="1">
                <a:solidFill>
                  <a:srgbClr val="0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marL="742950" indent="-285750" algn="ctr" defTabSz="447675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000" b="1" i="1">
                <a:solidFill>
                  <a:srgbClr val="0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  <a:ea typeface="msmincho" charset="0"/>
                <a:cs typeface="msmincho" charset="0"/>
              </a:defRPr>
            </a:lvl2pPr>
            <a:lvl3pPr marL="1143000" indent="-228600" algn="ctr" defTabSz="447675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000" b="1" i="1">
                <a:solidFill>
                  <a:srgbClr val="0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  <a:ea typeface="msmincho" charset="0"/>
                <a:cs typeface="msmincho" charset="0"/>
              </a:defRPr>
            </a:lvl3pPr>
            <a:lvl4pPr marL="1600200" indent="-228600" algn="ctr" defTabSz="447675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000" b="1" i="1">
                <a:solidFill>
                  <a:srgbClr val="0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  <a:ea typeface="msmincho" charset="0"/>
                <a:cs typeface="msmincho" charset="0"/>
              </a:defRPr>
            </a:lvl4pPr>
            <a:lvl5pPr marL="2057400" indent="-228600" algn="ctr" defTabSz="447675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000" b="1" i="1">
                <a:solidFill>
                  <a:srgbClr val="0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  <a:ea typeface="msmincho" charset="0"/>
                <a:cs typeface="msmincho" charset="0"/>
              </a:defRPr>
            </a:lvl5pPr>
            <a:lvl6pPr marL="2514600" indent="-228600" algn="ctr" defTabSz="447675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000" b="1" i="1">
                <a:solidFill>
                  <a:srgbClr val="0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  <a:ea typeface="msmincho" charset="0"/>
                <a:cs typeface="msmincho" charset="0"/>
              </a:defRPr>
            </a:lvl6pPr>
            <a:lvl7pPr marL="2971800" indent="-228600" algn="ctr" defTabSz="447675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000" b="1" i="1">
                <a:solidFill>
                  <a:srgbClr val="0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  <a:ea typeface="msmincho" charset="0"/>
                <a:cs typeface="msmincho" charset="0"/>
              </a:defRPr>
            </a:lvl7pPr>
            <a:lvl8pPr marL="3429000" indent="-228600" algn="ctr" defTabSz="447675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000" b="1" i="1">
                <a:solidFill>
                  <a:srgbClr val="0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  <a:ea typeface="msmincho" charset="0"/>
                <a:cs typeface="msmincho" charset="0"/>
              </a:defRPr>
            </a:lvl8pPr>
            <a:lvl9pPr marL="3886200" indent="-228600" algn="ctr" defTabSz="447675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000" b="1" i="1">
                <a:solidFill>
                  <a:srgbClr val="0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  <a:ea typeface="msmincho" charset="0"/>
                <a:cs typeface="msmincho" charset="0"/>
              </a:defRPr>
            </a:lvl9pPr>
          </a:lstStyle>
          <a:p>
            <a:r>
              <a:rPr lang="de-DE" sz="2400" kern="0" dirty="0" smtClean="0"/>
              <a:t>Flussdiagramm zur W(W)-Suche</a:t>
            </a:r>
            <a:br>
              <a:rPr lang="de-DE" sz="2400" kern="0" dirty="0" smtClean="0"/>
            </a:br>
            <a:r>
              <a:rPr lang="de-DE" sz="2400" kern="0" dirty="0" smtClean="0"/>
              <a:t/>
            </a:r>
            <a:br>
              <a:rPr lang="de-DE" sz="2400" kern="0" dirty="0" smtClean="0"/>
            </a:br>
            <a:r>
              <a:rPr lang="de-DE" sz="1800" kern="0" dirty="0" smtClean="0"/>
              <a:t>(zu Übung 2 + Datenanalyse)</a:t>
            </a:r>
            <a:endParaRPr lang="en-GB" sz="1800" kern="0" dirty="0"/>
          </a:p>
        </p:txBody>
      </p:sp>
    </p:spTree>
    <p:extLst>
      <p:ext uri="{BB962C8B-B14F-4D97-AF65-F5344CB8AC3E}">
        <p14:creationId xmlns:p14="http://schemas.microsoft.com/office/powerpoint/2010/main" val="361461169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576"/>
          <a:stretch/>
        </p:blipFill>
        <p:spPr bwMode="auto">
          <a:xfrm>
            <a:off x="215776" y="1547589"/>
            <a:ext cx="9526588" cy="2160240"/>
          </a:xfrm>
          <a:prstGeom prst="rect">
            <a:avLst/>
          </a:prstGeom>
          <a:noFill/>
          <a:ln>
            <a:noFill/>
          </a:ln>
          <a:effectLst>
            <a:softEdge rad="190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Datenanalyse</a:t>
            </a:r>
            <a:endParaRPr lang="en-GB" dirty="0"/>
          </a:p>
        </p:txBody>
      </p:sp>
      <p:sp>
        <p:nvSpPr>
          <p:cNvPr id="4" name="Rectangle 12"/>
          <p:cNvSpPr>
            <a:spLocks/>
          </p:cNvSpPr>
          <p:nvPr/>
        </p:nvSpPr>
        <p:spPr bwMode="auto">
          <a:xfrm>
            <a:off x="215776" y="3818687"/>
            <a:ext cx="1584176" cy="861250"/>
          </a:xfrm>
          <a:prstGeom prst="rect">
            <a:avLst/>
          </a:prstGeom>
          <a:solidFill>
            <a:srgbClr val="FFFF00"/>
          </a:solidFill>
          <a:ln w="28575">
            <a:solidFill>
              <a:srgbClr val="002060"/>
            </a:solidFill>
          </a:ln>
          <a:extLst/>
        </p:spPr>
        <p:txBody>
          <a:bodyPr lIns="0" tIns="0" rIns="0" bIns="0" anchor="ctr"/>
          <a:lstStyle/>
          <a:p>
            <a:pPr algn="ctr"/>
            <a:r>
              <a:rPr lang="en-US" sz="1800" b="1" dirty="0">
                <a:solidFill>
                  <a:srgbClr val="FF0000"/>
                </a:solidFill>
                <a:latin typeface="+mn-lt"/>
                <a:ea typeface="ＭＳ Ｐゴシック" charset="0"/>
                <a:cs typeface="Chalkboard" charset="0"/>
              </a:rPr>
              <a:t>I</a:t>
            </a:r>
            <a:r>
              <a:rPr lang="en-US" sz="1800" b="1" dirty="0" smtClean="0">
                <a:solidFill>
                  <a:srgbClr val="FF0000"/>
                </a:solidFill>
                <a:latin typeface="+mn-lt"/>
                <a:ea typeface="ＭＳ Ｐゴシック" charset="0"/>
                <a:cs typeface="Chalkboard" charset="0"/>
              </a:rPr>
              <a:t>n Minerva</a:t>
            </a:r>
          </a:p>
          <a:p>
            <a:pPr algn="ctr"/>
            <a:r>
              <a:rPr lang="en-US" sz="1800" b="1" dirty="0" err="1" smtClean="0">
                <a:solidFill>
                  <a:srgbClr val="FF0000"/>
                </a:solidFill>
                <a:latin typeface="+mn-lt"/>
                <a:ea typeface="ＭＳ Ｐゴシック" charset="0"/>
                <a:cs typeface="Chalkboard" charset="0"/>
              </a:rPr>
              <a:t>zu</a:t>
            </a:r>
            <a:r>
              <a:rPr lang="en-US" sz="1800" b="1" dirty="0" smtClean="0">
                <a:solidFill>
                  <a:srgbClr val="FF0000"/>
                </a:solidFill>
                <a:latin typeface="+mn-lt"/>
                <a:ea typeface="ＭＳ Ｐゴシック" charset="0"/>
                <a:cs typeface="Chalkboard" charset="0"/>
              </a:rPr>
              <a:t> </a:t>
            </a:r>
            <a:r>
              <a:rPr lang="en-US" sz="1800" b="1" dirty="0" err="1" smtClean="0">
                <a:solidFill>
                  <a:srgbClr val="FF0000"/>
                </a:solidFill>
                <a:latin typeface="+mn-lt"/>
                <a:ea typeface="ＭＳ Ｐゴシック" charset="0"/>
                <a:cs typeface="Chalkboard" charset="0"/>
              </a:rPr>
              <a:t>ladendes</a:t>
            </a:r>
            <a:r>
              <a:rPr lang="en-US" sz="1800" b="1" dirty="0" smtClean="0">
                <a:solidFill>
                  <a:srgbClr val="FF0000"/>
                </a:solidFill>
                <a:latin typeface="+mn-lt"/>
                <a:ea typeface="ＭＳ Ｐゴシック" charset="0"/>
                <a:cs typeface="Chalkboard" charset="0"/>
              </a:rPr>
              <a:t> </a:t>
            </a:r>
            <a:r>
              <a:rPr lang="en-US" sz="1800" b="1" dirty="0" err="1" smtClean="0">
                <a:solidFill>
                  <a:srgbClr val="FF0000"/>
                </a:solidFill>
                <a:latin typeface="+mn-lt"/>
                <a:ea typeface="ＭＳ Ｐゴシック" charset="0"/>
                <a:cs typeface="Chalkboard" charset="0"/>
              </a:rPr>
              <a:t>Datenpaket</a:t>
            </a:r>
            <a:endParaRPr lang="en-US" sz="1800" b="1" dirty="0">
              <a:solidFill>
                <a:srgbClr val="FF0000"/>
              </a:solidFill>
              <a:latin typeface="+mn-lt"/>
              <a:ea typeface="ＭＳ Ｐゴシック" charset="0"/>
              <a:cs typeface="Chalkboard" charset="0"/>
            </a:endParaRPr>
          </a:p>
        </p:txBody>
      </p:sp>
      <p:sp>
        <p:nvSpPr>
          <p:cNvPr id="5" name="Rectangle 13"/>
          <p:cNvSpPr>
            <a:spLocks/>
          </p:cNvSpPr>
          <p:nvPr/>
        </p:nvSpPr>
        <p:spPr bwMode="auto">
          <a:xfrm>
            <a:off x="5112320" y="4073561"/>
            <a:ext cx="2376264" cy="93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en-US" sz="1800" b="1" dirty="0" err="1">
                <a:solidFill>
                  <a:srgbClr val="0000FF"/>
                </a:solidFill>
                <a:latin typeface="+mn-lt"/>
                <a:ea typeface="ＭＳ Ｐゴシック" charset="0"/>
                <a:cs typeface="Chalkboard" charset="0"/>
              </a:rPr>
              <a:t>B</a:t>
            </a:r>
            <a:r>
              <a:rPr lang="en-US" sz="1800" b="1" dirty="0" err="1" smtClean="0">
                <a:solidFill>
                  <a:srgbClr val="0000FF"/>
                </a:solidFill>
                <a:latin typeface="+mn-lt"/>
                <a:ea typeface="ＭＳ Ｐゴシック" charset="0"/>
                <a:cs typeface="Chalkboard" charset="0"/>
              </a:rPr>
              <a:t>ei</a:t>
            </a:r>
            <a:r>
              <a:rPr lang="en-US" sz="1800" b="1" dirty="0" smtClean="0">
                <a:solidFill>
                  <a:srgbClr val="0000FF"/>
                </a:solidFill>
                <a:latin typeface="+mn-lt"/>
                <a:ea typeface="ＭＳ Ｐゴシック" charset="0"/>
                <a:cs typeface="Chalkboard" charset="0"/>
              </a:rPr>
              <a:t> WW-</a:t>
            </a:r>
            <a:r>
              <a:rPr lang="en-US" sz="1800" b="1" dirty="0" err="1" smtClean="0">
                <a:solidFill>
                  <a:srgbClr val="0000FF"/>
                </a:solidFill>
                <a:latin typeface="+mn-lt"/>
                <a:ea typeface="ＭＳ Ｐゴシック" charset="0"/>
                <a:cs typeface="Chalkboard" charset="0"/>
              </a:rPr>
              <a:t>Kandidaten</a:t>
            </a:r>
            <a:endParaRPr lang="en-US" sz="1800" b="1" dirty="0">
              <a:solidFill>
                <a:srgbClr val="0000FF"/>
              </a:solidFill>
              <a:latin typeface="+mn-lt"/>
              <a:ea typeface="ＭＳ Ｐゴシック" charset="0"/>
              <a:cs typeface="Chalkboard" charset="0"/>
            </a:endParaRPr>
          </a:p>
          <a:p>
            <a:pPr algn="ctr"/>
            <a:r>
              <a:rPr lang="en-US" sz="1800" b="1" dirty="0" err="1" smtClean="0">
                <a:solidFill>
                  <a:srgbClr val="0000FF"/>
                </a:solidFill>
                <a:latin typeface="+mn-lt"/>
                <a:ea typeface="ＭＳ Ｐゴシック" charset="0"/>
                <a:cs typeface="Chalkboard" charset="0"/>
              </a:rPr>
              <a:t>hier</a:t>
            </a:r>
            <a:r>
              <a:rPr lang="en-US" sz="1800" b="1" dirty="0" smtClean="0">
                <a:solidFill>
                  <a:srgbClr val="0000FF"/>
                </a:solidFill>
                <a:latin typeface="+mn-lt"/>
                <a:ea typeface="ＭＳ Ｐゴシック" charset="0"/>
                <a:cs typeface="Chalkboard" charset="0"/>
              </a:rPr>
              <a:t> Event-Nr. und </a:t>
            </a:r>
            <a:r>
              <a:rPr lang="en-US" sz="1800" b="1" dirty="0" err="1" smtClean="0">
                <a:solidFill>
                  <a:srgbClr val="0000FF"/>
                </a:solidFill>
                <a:latin typeface="+mn-lt"/>
                <a:ea typeface="ＭＳ Ｐゴシック" charset="0"/>
                <a:cs typeface="Chalkboard" charset="0"/>
              </a:rPr>
              <a:t>Winkel</a:t>
            </a:r>
            <a:r>
              <a:rPr lang="en-US" sz="1800" b="1" dirty="0" smtClean="0">
                <a:solidFill>
                  <a:srgbClr val="0000FF"/>
                </a:solidFill>
                <a:latin typeface="+mn-lt"/>
                <a:ea typeface="ＭＳ Ｐゴシック" charset="0"/>
                <a:cs typeface="Chalkboard" charset="0"/>
              </a:rPr>
              <a:t> </a:t>
            </a:r>
            <a:r>
              <a:rPr lang="en-US" sz="1800" b="1" dirty="0" err="1">
                <a:solidFill>
                  <a:srgbClr val="0000FF"/>
                </a:solidFill>
                <a:latin typeface="+mn-lt"/>
                <a:ea typeface="ＭＳ Ｐゴシック" charset="0"/>
                <a:cs typeface="Chalkboard" charset="0"/>
              </a:rPr>
              <a:t>eintragen</a:t>
            </a:r>
            <a:endParaRPr lang="en-US" sz="1800" b="1" dirty="0">
              <a:solidFill>
                <a:srgbClr val="0000FF"/>
              </a:solidFill>
              <a:latin typeface="+mn-lt"/>
              <a:ea typeface="ＭＳ Ｐゴシック" charset="0"/>
              <a:cs typeface="Chalkboard" charset="0"/>
            </a:endParaRPr>
          </a:p>
        </p:txBody>
      </p:sp>
      <p:pic>
        <p:nvPicPr>
          <p:cNvPr id="11" name="Picture 1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982"/>
          <a:stretch/>
        </p:blipFill>
        <p:spPr bwMode="auto">
          <a:xfrm>
            <a:off x="215776" y="5333088"/>
            <a:ext cx="9526588" cy="1543093"/>
          </a:xfrm>
          <a:prstGeom prst="rect">
            <a:avLst/>
          </a:prstGeom>
          <a:noFill/>
          <a:ln>
            <a:noFill/>
          </a:ln>
          <a:effectLst>
            <a:softEdge rad="190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 bwMode="auto">
          <a:xfrm>
            <a:off x="1223888" y="2051645"/>
            <a:ext cx="864096" cy="360040"/>
          </a:xfrm>
          <a:prstGeom prst="rect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 bwMode="auto">
          <a:xfrm flipV="1">
            <a:off x="1079871" y="2537955"/>
            <a:ext cx="432049" cy="1169874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Rectangle 15"/>
          <p:cNvSpPr/>
          <p:nvPr/>
        </p:nvSpPr>
        <p:spPr bwMode="auto">
          <a:xfrm>
            <a:off x="2520032" y="2699717"/>
            <a:ext cx="2592288" cy="216024"/>
          </a:xfrm>
          <a:prstGeom prst="rect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7" name="Rectangle 12"/>
          <p:cNvSpPr>
            <a:spLocks/>
          </p:cNvSpPr>
          <p:nvPr/>
        </p:nvSpPr>
        <p:spPr bwMode="auto">
          <a:xfrm>
            <a:off x="2376017" y="4139877"/>
            <a:ext cx="1944215" cy="1085812"/>
          </a:xfrm>
          <a:prstGeom prst="rect">
            <a:avLst/>
          </a:prstGeom>
          <a:solidFill>
            <a:srgbClr val="FFFF00"/>
          </a:solidFill>
          <a:ln w="28575">
            <a:solidFill>
              <a:srgbClr val="002060"/>
            </a:solidFill>
          </a:ln>
          <a:extLst/>
        </p:spPr>
        <p:txBody>
          <a:bodyPr lIns="0" tIns="0" rIns="0" bIns="0" anchor="ctr"/>
          <a:lstStyle/>
          <a:p>
            <a:pPr algn="ctr"/>
            <a:r>
              <a:rPr lang="en-US" sz="1800" b="1" dirty="0" err="1" smtClean="0">
                <a:solidFill>
                  <a:srgbClr val="FF0000"/>
                </a:solidFill>
                <a:latin typeface="+mn-lt"/>
                <a:ea typeface="ＭＳ Ｐゴシック" charset="0"/>
                <a:cs typeface="Chalkboard" charset="0"/>
              </a:rPr>
              <a:t>Eintrag</a:t>
            </a:r>
            <a:r>
              <a:rPr lang="en-US" sz="1800" b="1" dirty="0" smtClean="0">
                <a:solidFill>
                  <a:srgbClr val="FF0000"/>
                </a:solidFill>
                <a:latin typeface="+mn-lt"/>
                <a:ea typeface="ＭＳ Ｐゴシック" charset="0"/>
                <a:cs typeface="Chalkboard" charset="0"/>
              </a:rPr>
              <a:t> </a:t>
            </a:r>
            <a:r>
              <a:rPr lang="en-US" sz="1800" b="1" dirty="0" err="1" smtClean="0">
                <a:solidFill>
                  <a:srgbClr val="FF0000"/>
                </a:solidFill>
                <a:latin typeface="+mn-lt"/>
                <a:ea typeface="ＭＳ Ｐゴシック" charset="0"/>
                <a:cs typeface="Chalkboard" charset="0"/>
              </a:rPr>
              <a:t>hier</a:t>
            </a:r>
            <a:endParaRPr lang="en-US" sz="1800" b="1" dirty="0">
              <a:solidFill>
                <a:srgbClr val="FF0000"/>
              </a:solidFill>
              <a:latin typeface="+mn-lt"/>
              <a:ea typeface="ＭＳ Ｐゴシック" charset="0"/>
              <a:cs typeface="Chalkboard" charset="0"/>
            </a:endParaRPr>
          </a:p>
          <a:p>
            <a:pPr algn="ctr"/>
            <a:r>
              <a:rPr lang="en-US" sz="1800" b="1" dirty="0" smtClean="0">
                <a:solidFill>
                  <a:srgbClr val="FF0000"/>
                </a:solidFill>
                <a:latin typeface="+mn-lt"/>
                <a:ea typeface="ＭＳ Ｐゴシック" charset="0"/>
                <a:cs typeface="Chalkboard" charset="0"/>
              </a:rPr>
              <a:t>je </a:t>
            </a:r>
            <a:r>
              <a:rPr lang="en-US" sz="1800" b="1" dirty="0" err="1" smtClean="0">
                <a:solidFill>
                  <a:srgbClr val="FF0000"/>
                </a:solidFill>
                <a:latin typeface="+mn-lt"/>
                <a:ea typeface="ＭＳ Ｐゴシック" charset="0"/>
                <a:cs typeface="Chalkboard" charset="0"/>
              </a:rPr>
              <a:t>nach</a:t>
            </a:r>
            <a:r>
              <a:rPr lang="en-US" sz="1800" b="1" dirty="0" smtClean="0">
                <a:solidFill>
                  <a:srgbClr val="FF0000"/>
                </a:solidFill>
                <a:latin typeface="+mn-lt"/>
                <a:ea typeface="ＭＳ Ｐゴシック" charset="0"/>
                <a:cs typeface="Chalkboard" charset="0"/>
              </a:rPr>
              <a:t> </a:t>
            </a:r>
            <a:r>
              <a:rPr lang="en-US" sz="1800" b="1" dirty="0" err="1" smtClean="0">
                <a:solidFill>
                  <a:srgbClr val="FF0000"/>
                </a:solidFill>
                <a:latin typeface="+mn-lt"/>
                <a:ea typeface="ＭＳ Ｐゴシック" charset="0"/>
                <a:cs typeface="Chalkboard" charset="0"/>
              </a:rPr>
              <a:t>gefundenem</a:t>
            </a:r>
            <a:r>
              <a:rPr lang="en-US" sz="1800" b="1" dirty="0" smtClean="0">
                <a:solidFill>
                  <a:srgbClr val="FF0000"/>
                </a:solidFill>
                <a:latin typeface="+mn-lt"/>
                <a:ea typeface="ＭＳ Ｐゴシック" charset="0"/>
                <a:cs typeface="Chalkboard" charset="0"/>
              </a:rPr>
              <a:t> Lepton</a:t>
            </a:r>
            <a:endParaRPr lang="en-US" sz="1800" b="1" dirty="0">
              <a:solidFill>
                <a:srgbClr val="FF0000"/>
              </a:solidFill>
              <a:latin typeface="+mn-lt"/>
              <a:ea typeface="ＭＳ Ｐゴシック" charset="0"/>
              <a:cs typeface="Chalkboard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 bwMode="auto">
          <a:xfrm flipV="1">
            <a:off x="3456136" y="2970003"/>
            <a:ext cx="288033" cy="1043604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Arrow Connector 18"/>
          <p:cNvCxnSpPr/>
          <p:nvPr/>
        </p:nvCxnSpPr>
        <p:spPr bwMode="auto">
          <a:xfrm flipV="1">
            <a:off x="6408463" y="2843733"/>
            <a:ext cx="432049" cy="1169874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Rectangle 19"/>
          <p:cNvSpPr/>
          <p:nvPr/>
        </p:nvSpPr>
        <p:spPr bwMode="auto">
          <a:xfrm>
            <a:off x="7344568" y="2699717"/>
            <a:ext cx="864096" cy="216024"/>
          </a:xfrm>
          <a:prstGeom prst="rect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1" name="Rectangle 12"/>
          <p:cNvSpPr>
            <a:spLocks/>
          </p:cNvSpPr>
          <p:nvPr/>
        </p:nvSpPr>
        <p:spPr bwMode="auto">
          <a:xfrm>
            <a:off x="7848625" y="4139877"/>
            <a:ext cx="2016223" cy="1080120"/>
          </a:xfrm>
          <a:prstGeom prst="rect">
            <a:avLst/>
          </a:prstGeom>
          <a:solidFill>
            <a:srgbClr val="FFFF00"/>
          </a:solidFill>
          <a:ln w="28575">
            <a:solidFill>
              <a:srgbClr val="002060"/>
            </a:solidFill>
          </a:ln>
          <a:extLst/>
        </p:spPr>
        <p:txBody>
          <a:bodyPr lIns="0" tIns="0" rIns="0" bIns="0" anchor="ctr"/>
          <a:lstStyle/>
          <a:p>
            <a:pPr algn="ctr"/>
            <a:r>
              <a:rPr lang="en-US" sz="1800" b="1" dirty="0" err="1" smtClean="0">
                <a:solidFill>
                  <a:srgbClr val="FF0000"/>
                </a:solidFill>
                <a:latin typeface="+mn-lt"/>
                <a:ea typeface="ＭＳ Ｐゴシック" charset="0"/>
                <a:cs typeface="Chalkboard" charset="0"/>
              </a:rPr>
              <a:t>Eintrag</a:t>
            </a:r>
            <a:r>
              <a:rPr lang="en-US" sz="1800" b="1" dirty="0" smtClean="0">
                <a:solidFill>
                  <a:srgbClr val="FF0000"/>
                </a:solidFill>
                <a:latin typeface="+mn-lt"/>
                <a:ea typeface="ＭＳ Ｐゴシック" charset="0"/>
                <a:cs typeface="Chalkboard" charset="0"/>
              </a:rPr>
              <a:t> </a:t>
            </a:r>
            <a:r>
              <a:rPr lang="en-US" sz="1800" b="1" dirty="0" err="1" smtClean="0">
                <a:solidFill>
                  <a:srgbClr val="FF0000"/>
                </a:solidFill>
                <a:latin typeface="+mn-lt"/>
                <a:ea typeface="ＭＳ Ｐゴシック" charset="0"/>
                <a:cs typeface="Chalkboard" charset="0"/>
              </a:rPr>
              <a:t>hier</a:t>
            </a:r>
            <a:r>
              <a:rPr lang="en-US" sz="1800" b="1" dirty="0" smtClean="0">
                <a:solidFill>
                  <a:srgbClr val="FF0000"/>
                </a:solidFill>
                <a:latin typeface="+mn-lt"/>
                <a:ea typeface="ＭＳ Ｐゴシック" charset="0"/>
                <a:cs typeface="Chalkboard" charset="0"/>
              </a:rPr>
              <a:t>, falls </a:t>
            </a:r>
            <a:r>
              <a:rPr lang="en-US" sz="1800" b="1" dirty="0" err="1" smtClean="0">
                <a:solidFill>
                  <a:srgbClr val="FF0000"/>
                </a:solidFill>
                <a:latin typeface="+mn-lt"/>
                <a:ea typeface="ＭＳ Ｐゴシック" charset="0"/>
                <a:cs typeface="Chalkboard" charset="0"/>
              </a:rPr>
              <a:t>kein</a:t>
            </a:r>
            <a:r>
              <a:rPr lang="en-US" sz="1800" b="1" dirty="0" smtClean="0">
                <a:solidFill>
                  <a:srgbClr val="FF0000"/>
                </a:solidFill>
                <a:latin typeface="+mn-lt"/>
                <a:ea typeface="ＭＳ Ｐゴシック" charset="0"/>
                <a:cs typeface="Chalkboard" charset="0"/>
              </a:rPr>
              <a:t> Lepton</a:t>
            </a:r>
          </a:p>
          <a:p>
            <a:pPr algn="ctr"/>
            <a:r>
              <a:rPr lang="en-US" sz="1800" b="1" dirty="0" err="1" smtClean="0">
                <a:solidFill>
                  <a:srgbClr val="FF0000"/>
                </a:solidFill>
                <a:latin typeface="+mn-lt"/>
                <a:ea typeface="ＭＳ Ｐゴシック" charset="0"/>
                <a:cs typeface="Chalkboard" charset="0"/>
              </a:rPr>
              <a:t>gefunden</a:t>
            </a:r>
            <a:r>
              <a:rPr lang="en-US" sz="1800" b="1" dirty="0" smtClean="0">
                <a:solidFill>
                  <a:srgbClr val="FF0000"/>
                </a:solidFill>
                <a:latin typeface="+mn-lt"/>
                <a:ea typeface="ＭＳ Ｐゴシック" charset="0"/>
                <a:cs typeface="Chalkboard" charset="0"/>
              </a:rPr>
              <a:t> (background)</a:t>
            </a:r>
            <a:endParaRPr lang="en-US" sz="1800" b="1" dirty="0">
              <a:solidFill>
                <a:srgbClr val="FF0000"/>
              </a:solidFill>
              <a:latin typeface="+mn-lt"/>
              <a:ea typeface="ＭＳ Ｐゴシック" charset="0"/>
              <a:cs typeface="Chalkboard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 bwMode="auto">
          <a:xfrm flipH="1" flipV="1">
            <a:off x="7848625" y="2987749"/>
            <a:ext cx="936103" cy="1013804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" name="Rectangle 23"/>
          <p:cNvSpPr/>
          <p:nvPr/>
        </p:nvSpPr>
        <p:spPr bwMode="auto">
          <a:xfrm>
            <a:off x="2520032" y="6408129"/>
            <a:ext cx="2592288" cy="252028"/>
          </a:xfrm>
          <a:prstGeom prst="rect">
            <a:avLst/>
          </a:prstGeom>
          <a:noFill/>
          <a:ln w="444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7344568" y="6408129"/>
            <a:ext cx="864096" cy="252028"/>
          </a:xfrm>
          <a:prstGeom prst="rect">
            <a:avLst/>
          </a:prstGeom>
          <a:noFill/>
          <a:ln w="44450" cap="flat" cmpd="sng" algn="ctr">
            <a:solidFill>
              <a:srgbClr val="00AF5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6" name="Rectangle 14"/>
          <p:cNvSpPr>
            <a:spLocks/>
          </p:cNvSpPr>
          <p:nvPr/>
        </p:nvSpPr>
        <p:spPr bwMode="auto">
          <a:xfrm>
            <a:off x="3888185" y="6732165"/>
            <a:ext cx="3888432" cy="360040"/>
          </a:xfrm>
          <a:prstGeom prst="rect">
            <a:avLst/>
          </a:prstGeom>
          <a:solidFill>
            <a:srgbClr val="FFFF00"/>
          </a:solidFill>
          <a:ln w="28575">
            <a:solidFill>
              <a:srgbClr val="002060"/>
            </a:solidFill>
          </a:ln>
          <a:extLst/>
        </p:spPr>
        <p:txBody>
          <a:bodyPr lIns="0" tIns="0" rIns="0" bIns="0" anchor="ctr"/>
          <a:lstStyle/>
          <a:p>
            <a:pPr algn="ctr"/>
            <a:r>
              <a:rPr lang="en-US" sz="1800" b="1" dirty="0" err="1" smtClean="0">
                <a:solidFill>
                  <a:srgbClr val="00AF50"/>
                </a:solidFill>
                <a:latin typeface="+mn-lt"/>
                <a:ea typeface="ＭＳ Ｐゴシック" charset="0"/>
                <a:cs typeface="Chalkboard" charset="0"/>
              </a:rPr>
              <a:t>Letzte</a:t>
            </a:r>
            <a:r>
              <a:rPr lang="en-US" sz="1800" b="1" dirty="0" smtClean="0">
                <a:solidFill>
                  <a:srgbClr val="00AF50"/>
                </a:solidFill>
                <a:latin typeface="+mn-lt"/>
                <a:ea typeface="ＭＳ Ｐゴシック" charset="0"/>
                <a:cs typeface="Chalkboard" charset="0"/>
              </a:rPr>
              <a:t> </a:t>
            </a:r>
            <a:r>
              <a:rPr lang="en-US" sz="1800" b="1" dirty="0" err="1" smtClean="0">
                <a:solidFill>
                  <a:srgbClr val="00AF50"/>
                </a:solidFill>
                <a:latin typeface="+mn-lt"/>
                <a:ea typeface="ＭＳ Ｐゴシック" charset="0"/>
                <a:cs typeface="Chalkboard" charset="0"/>
              </a:rPr>
              <a:t>Zeile</a:t>
            </a:r>
            <a:r>
              <a:rPr lang="en-US" sz="1800" b="1" dirty="0" smtClean="0">
                <a:solidFill>
                  <a:srgbClr val="00AF50"/>
                </a:solidFill>
                <a:latin typeface="+mn-lt"/>
                <a:ea typeface="ＭＳ Ｐゴシック" charset="0"/>
                <a:cs typeface="Chalkboard" charset="0"/>
              </a:rPr>
              <a:t>: </a:t>
            </a:r>
            <a:r>
              <a:rPr lang="en-US" sz="1800" b="1" dirty="0" err="1">
                <a:solidFill>
                  <a:srgbClr val="00AF50"/>
                </a:solidFill>
                <a:latin typeface="+mn-lt"/>
                <a:ea typeface="ＭＳ Ｐゴシック" charset="0"/>
                <a:cs typeface="Chalkboard" charset="0"/>
              </a:rPr>
              <a:t>h</a:t>
            </a:r>
            <a:r>
              <a:rPr lang="en-US" sz="1800" b="1" dirty="0" err="1" smtClean="0">
                <a:solidFill>
                  <a:srgbClr val="00AF50"/>
                </a:solidFill>
                <a:latin typeface="+mn-lt"/>
                <a:ea typeface="ＭＳ Ｐゴシック" charset="0"/>
                <a:cs typeface="Chalkboard" charset="0"/>
              </a:rPr>
              <a:t>ier</a:t>
            </a:r>
            <a:r>
              <a:rPr lang="en-US" sz="1800" b="1" dirty="0" smtClean="0">
                <a:solidFill>
                  <a:srgbClr val="00AF50"/>
                </a:solidFill>
                <a:latin typeface="+mn-lt"/>
                <a:ea typeface="ＭＳ Ｐゴシック" charset="0"/>
                <a:cs typeface="Chalkboard" charset="0"/>
              </a:rPr>
              <a:t> </a:t>
            </a:r>
            <a:r>
              <a:rPr lang="en-US" sz="1800" b="1" dirty="0" err="1" smtClean="0">
                <a:solidFill>
                  <a:srgbClr val="00AF50"/>
                </a:solidFill>
                <a:latin typeface="+mn-lt"/>
                <a:ea typeface="ＭＳ Ｐゴシック" charset="0"/>
                <a:cs typeface="Chalkboard" charset="0"/>
              </a:rPr>
              <a:t>Aufsummieren</a:t>
            </a:r>
            <a:endParaRPr lang="en-US" sz="1800" b="1" dirty="0">
              <a:solidFill>
                <a:srgbClr val="00AF50"/>
              </a:solidFill>
              <a:latin typeface="+mn-lt"/>
              <a:ea typeface="ＭＳ Ｐゴシック" charset="0"/>
              <a:cs typeface="Chalkboard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 bwMode="auto">
          <a:xfrm flipH="1" flipV="1">
            <a:off x="5688384" y="2843733"/>
            <a:ext cx="360041" cy="1169874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Rectangle 2"/>
          <p:cNvSpPr/>
          <p:nvPr/>
        </p:nvSpPr>
        <p:spPr>
          <a:xfrm>
            <a:off x="1007864" y="932036"/>
            <a:ext cx="7632849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b="1" dirty="0">
                <a:solidFill>
                  <a:srgbClr val="0000FF"/>
                </a:solidFill>
              </a:rPr>
              <a:t>Ereignispakete mit je 50 </a:t>
            </a:r>
            <a:r>
              <a:rPr lang="de-DE" sz="2000" b="1" dirty="0" err="1">
                <a:solidFill>
                  <a:srgbClr val="0000FF"/>
                </a:solidFill>
              </a:rPr>
              <a:t>events</a:t>
            </a:r>
            <a:r>
              <a:rPr lang="de-DE" sz="2000" b="1" dirty="0">
                <a:solidFill>
                  <a:srgbClr val="0000FF"/>
                </a:solidFill>
              </a:rPr>
              <a:t> </a:t>
            </a:r>
            <a:r>
              <a:rPr lang="de-DE" sz="2000" b="1" dirty="0" smtClean="0">
                <a:solidFill>
                  <a:srgbClr val="0000FF"/>
                </a:solidFill>
              </a:rPr>
              <a:t>(</a:t>
            </a:r>
            <a:r>
              <a:rPr lang="de-DE" sz="2000" b="1" dirty="0">
                <a:solidFill>
                  <a:srgbClr val="FF0000"/>
                </a:solidFill>
              </a:rPr>
              <a:t>1</a:t>
            </a:r>
            <a:r>
              <a:rPr lang="de-DE" sz="2000" b="1" dirty="0" smtClean="0">
                <a:solidFill>
                  <a:srgbClr val="FF0000"/>
                </a:solidFill>
              </a:rPr>
              <a:t>A.zip</a:t>
            </a:r>
            <a:r>
              <a:rPr lang="de-DE" sz="2000" b="1" dirty="0" smtClean="0">
                <a:solidFill>
                  <a:srgbClr val="0000FF"/>
                </a:solidFill>
              </a:rPr>
              <a:t> </a:t>
            </a:r>
            <a:r>
              <a:rPr lang="de-DE" sz="2000" b="1" dirty="0">
                <a:solidFill>
                  <a:srgbClr val="0000FF"/>
                </a:solidFill>
              </a:rPr>
              <a:t>... </a:t>
            </a:r>
            <a:r>
              <a:rPr lang="de-DE" sz="2000" b="1" dirty="0" smtClean="0">
                <a:solidFill>
                  <a:srgbClr val="FF0000"/>
                </a:solidFill>
              </a:rPr>
              <a:t>1T.zip</a:t>
            </a:r>
            <a:r>
              <a:rPr lang="de-DE" sz="2000" b="1" dirty="0" smtClean="0">
                <a:solidFill>
                  <a:srgbClr val="0000FF"/>
                </a:solidFill>
              </a:rPr>
              <a:t>) befinden </a:t>
            </a:r>
            <a:r>
              <a:rPr lang="de-DE" sz="2000" b="1" dirty="0">
                <a:solidFill>
                  <a:srgbClr val="0000FF"/>
                </a:solidFill>
              </a:rPr>
              <a:t>sich im Ordner ‘</a:t>
            </a:r>
            <a:r>
              <a:rPr lang="de-DE" sz="2000" b="1" dirty="0" err="1">
                <a:solidFill>
                  <a:srgbClr val="0000FF"/>
                </a:solidFill>
              </a:rPr>
              <a:t>events</a:t>
            </a:r>
            <a:r>
              <a:rPr lang="de-DE" sz="2000" b="1" dirty="0">
                <a:solidFill>
                  <a:srgbClr val="0000FF"/>
                </a:solidFill>
              </a:rPr>
              <a:t>’ </a:t>
            </a:r>
            <a:r>
              <a:rPr lang="de-DE" sz="2000" b="1" dirty="0" smtClean="0">
                <a:solidFill>
                  <a:srgbClr val="0000FF"/>
                </a:solidFill>
              </a:rPr>
              <a:t>von Minerva</a:t>
            </a:r>
            <a:endParaRPr lang="en-GB" sz="20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198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Endergebnisse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47700" lvl="2" indent="0">
              <a:buNone/>
            </a:pPr>
            <a:r>
              <a:rPr lang="en-GB" dirty="0" err="1" smtClean="0"/>
              <a:t>Eintragen</a:t>
            </a:r>
            <a:r>
              <a:rPr lang="en-GB" dirty="0" smtClean="0"/>
              <a:t> auf: </a:t>
            </a:r>
            <a:r>
              <a:rPr lang="en-GB" dirty="0" smtClean="0">
                <a:hlinkClick r:id="rId2"/>
              </a:rPr>
              <a:t>http://kjende.web.cern.ch/kjende/results/WpathAnalysis.php?institutID=236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856" y="1545160"/>
            <a:ext cx="7559965" cy="5763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792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Literatur + Webseiten</a:t>
            </a:r>
            <a:endParaRPr lang="en-GB" dirty="0"/>
          </a:p>
        </p:txBody>
      </p:sp>
      <p:sp>
        <p:nvSpPr>
          <p:cNvPr id="4" name="Rectangle 11"/>
          <p:cNvSpPr>
            <a:spLocks/>
          </p:cNvSpPr>
          <p:nvPr/>
        </p:nvSpPr>
        <p:spPr bwMode="auto">
          <a:xfrm>
            <a:off x="143768" y="899518"/>
            <a:ext cx="9793088" cy="2664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lvl="1"/>
            <a:r>
              <a:rPr lang="en-US" sz="1600" dirty="0" smtClean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[1] The 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ATLAS Collaboration: Measurement of the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muon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 inclusive cross section in pp collisions at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sqrt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(s) = 7 TeV with the ATLAS detector, 21.11.2011, 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  <a:hlinkClick r:id="rId2"/>
              </a:rPr>
              <a:t>Link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.</a:t>
            </a:r>
          </a:p>
          <a:p>
            <a:pPr algn="l"/>
            <a:endParaRPr lang="en-US" sz="1600" dirty="0">
              <a:solidFill>
                <a:schemeClr val="tx1"/>
              </a:solidFill>
              <a:latin typeface="+mn-lt"/>
              <a:ea typeface="ＭＳ Ｐゴシック" charset="0"/>
              <a:cs typeface="Chalkboard" charset="0"/>
            </a:endParaRPr>
          </a:p>
          <a:p>
            <a:pPr lvl="1"/>
            <a:r>
              <a:rPr lang="en-US" sz="1600" dirty="0" smtClean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[2] The 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ATLAS Collaboration: Measurement of the </a:t>
            </a:r>
            <a:r>
              <a:rPr lang="en-US" sz="1600" dirty="0" smtClean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W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 </a:t>
            </a:r>
            <a:r>
              <a:rPr lang="en-US" sz="1600" dirty="0" smtClean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  <a:sym typeface="Wingdings"/>
              </a:rPr>
              <a:t></a:t>
            </a:r>
            <a:r>
              <a:rPr lang="en-US" sz="1600" dirty="0" err="1" smtClean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lnu</a:t>
            </a:r>
            <a:r>
              <a:rPr lang="en-US" sz="1600" dirty="0" smtClean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 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and Z/gamma</a:t>
            </a:r>
            <a:r>
              <a:rPr lang="en-US" sz="1600" dirty="0" smtClean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*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 </a:t>
            </a:r>
            <a:r>
              <a:rPr lang="en-US" sz="1600" dirty="0" smtClean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  <a:sym typeface="Wingdings"/>
              </a:rPr>
              <a:t> </a:t>
            </a:r>
            <a:r>
              <a:rPr lang="en-US" sz="1600" dirty="0" err="1" smtClean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ll</a:t>
            </a:r>
            <a:r>
              <a:rPr lang="en-US" sz="1600" dirty="0" smtClean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 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production cross sections in proton-proton collisions at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sqrt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(s) = 7 TeV with the ATLAS detector, 9.10.2010</a:t>
            </a:r>
          </a:p>
          <a:p>
            <a:pPr algn="l"/>
            <a:endParaRPr lang="en-US" sz="1600" dirty="0">
              <a:solidFill>
                <a:schemeClr val="tx1"/>
              </a:solidFill>
              <a:latin typeface="+mn-lt"/>
              <a:ea typeface="ＭＳ Ｐゴシック" charset="0"/>
              <a:cs typeface="Chalkboard" charset="0"/>
            </a:endParaRPr>
          </a:p>
          <a:p>
            <a:pPr lvl="1"/>
            <a:r>
              <a:rPr lang="en-US" sz="1600" dirty="0" smtClean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[3] The 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ATLAS Collaboration: ATLAS high-level trigger, data-acquisition and controls : Technical Design Report. Geneva, CERN, 2003.</a:t>
            </a:r>
          </a:p>
          <a:p>
            <a:pPr algn="l"/>
            <a:endParaRPr lang="en-US" sz="1600" dirty="0">
              <a:solidFill>
                <a:schemeClr val="tx1"/>
              </a:solidFill>
              <a:latin typeface="+mn-lt"/>
              <a:ea typeface="ＭＳ Ｐゴシック" charset="0"/>
              <a:cs typeface="Chalkboard" charset="0"/>
            </a:endParaRPr>
          </a:p>
          <a:p>
            <a:pPr lvl="1"/>
            <a:r>
              <a:rPr lang="en-US" sz="1600" dirty="0" smtClean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[4] Joe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Incandela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 on behalf od the CMS Collaboration: Status of the CMS SM Higgs Search. CERN-Seminar, July 4 2012. </a:t>
            </a:r>
            <a:r>
              <a:rPr lang="en-US" sz="1600" dirty="0" smtClean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Link: </a:t>
            </a:r>
            <a:r>
              <a:rPr lang="en-US" sz="1600" dirty="0" smtClean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  <a:hlinkClick r:id="rId3"/>
              </a:rPr>
              <a:t>https://cms-docdb.cern.ch/cgi-bin/PublicDocDB/RetrieveFile?docid=6125&amp;filename=CMS_4July2012_Incandela.pdf</a:t>
            </a:r>
            <a:endParaRPr lang="en-US" sz="1600" dirty="0">
              <a:solidFill>
                <a:schemeClr val="tx1"/>
              </a:solidFill>
              <a:latin typeface="+mn-lt"/>
              <a:ea typeface="ＭＳ Ｐゴシック" charset="0"/>
              <a:cs typeface="Chalkboard" charset="0"/>
              <a:hlinkClick r:id="rId3"/>
            </a:endParaRPr>
          </a:p>
        </p:txBody>
      </p:sp>
      <p:sp>
        <p:nvSpPr>
          <p:cNvPr id="6" name="Rectangle 12"/>
          <p:cNvSpPr>
            <a:spLocks/>
          </p:cNvSpPr>
          <p:nvPr/>
        </p:nvSpPr>
        <p:spPr bwMode="auto">
          <a:xfrm>
            <a:off x="143768" y="3779837"/>
            <a:ext cx="9793088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lvl="1"/>
            <a:r>
              <a:rPr lang="en-US" sz="1600" dirty="0" smtClean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  <a:hlinkClick r:id="rId4"/>
              </a:rPr>
              <a:t>http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  <a:hlinkClick r:id="rId4"/>
              </a:rPr>
              <a:t>://www.cern.ch/kjende/de/wpath.htm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 -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Webseite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zur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 ATLAS W-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Messung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bei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Masterclasses</a:t>
            </a:r>
            <a:endParaRPr lang="en-US" sz="1600" dirty="0">
              <a:solidFill>
                <a:schemeClr val="tx1"/>
              </a:solidFill>
              <a:latin typeface="+mn-lt"/>
              <a:ea typeface="ＭＳ Ｐゴシック" charset="0"/>
              <a:cs typeface="Chalkboard" charset="0"/>
            </a:endParaRPr>
          </a:p>
          <a:p>
            <a:pPr algn="l"/>
            <a:endParaRPr lang="en-US" sz="1600" dirty="0">
              <a:solidFill>
                <a:schemeClr val="tx1"/>
              </a:solidFill>
              <a:latin typeface="+mn-lt"/>
              <a:ea typeface="ＭＳ Ｐゴシック" charset="0"/>
              <a:cs typeface="Chalkboard" charset="0"/>
            </a:endParaRPr>
          </a:p>
          <a:p>
            <a:pPr lvl="1"/>
            <a:r>
              <a:rPr lang="en-US" sz="1600" dirty="0" smtClean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  <a:hlinkClick r:id="rId5"/>
              </a:rPr>
              <a:t>http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  <a:hlinkClick r:id="rId5"/>
              </a:rPr>
              <a:t>://www.cern.ch/kjende/de/wpath_teilchenid1.htm 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-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Webseite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mit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interaktivem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 Applet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zur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Teilchenidentifikation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 in ATLAS</a:t>
            </a:r>
          </a:p>
          <a:p>
            <a:pPr algn="l"/>
            <a:endParaRPr lang="en-US" sz="1600" dirty="0">
              <a:solidFill>
                <a:schemeClr val="tx1"/>
              </a:solidFill>
              <a:latin typeface="+mn-lt"/>
              <a:ea typeface="ＭＳ Ｐゴシック" charset="0"/>
              <a:cs typeface="Chalkboard" charset="0"/>
            </a:endParaRPr>
          </a:p>
          <a:p>
            <a:pPr lvl="1"/>
            <a:r>
              <a:rPr lang="en-US" sz="1600" dirty="0" smtClean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  <a:hlinkClick r:id="rId6"/>
              </a:rPr>
              <a:t>http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  <a:hlinkClick r:id="rId6"/>
              </a:rPr>
              <a:t>://www.cern.ch/kjende/de/downloads/minerva2012.zip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 - Link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zum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Herunterladen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 des Event Display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Programms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 MINERVA</a:t>
            </a:r>
          </a:p>
          <a:p>
            <a:pPr algn="l"/>
            <a:endParaRPr lang="en-US" sz="1600" dirty="0">
              <a:solidFill>
                <a:schemeClr val="tx1"/>
              </a:solidFill>
              <a:latin typeface="+mn-lt"/>
              <a:ea typeface="ＭＳ Ｐゴシック" charset="0"/>
              <a:cs typeface="Chalkboard" charset="0"/>
            </a:endParaRPr>
          </a:p>
          <a:p>
            <a:pPr lvl="1"/>
            <a:r>
              <a:rPr lang="en-US" sz="1600" dirty="0" smtClean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  <a:hlinkClick r:id="rId7"/>
              </a:rPr>
              <a:t>http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  <a:hlinkClick r:id="rId7"/>
              </a:rPr>
              <a:t>://www.atlas.ch 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-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offizielle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Webseite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 des ATLAS-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Experimentes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mit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sehr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guter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 Multimedia-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Abteilung</a:t>
            </a:r>
            <a:endParaRPr lang="en-US" sz="1600" dirty="0">
              <a:solidFill>
                <a:schemeClr val="tx1"/>
              </a:solidFill>
              <a:latin typeface="+mn-lt"/>
              <a:ea typeface="ＭＳ Ｐゴシック" charset="0"/>
              <a:cs typeface="Chalkboard" charset="0"/>
            </a:endParaRPr>
          </a:p>
          <a:p>
            <a:pPr algn="l"/>
            <a:endParaRPr lang="en-US" sz="1600" dirty="0">
              <a:solidFill>
                <a:schemeClr val="tx1"/>
              </a:solidFill>
              <a:latin typeface="+mn-lt"/>
              <a:ea typeface="ＭＳ Ｐゴシック" charset="0"/>
              <a:cs typeface="Chalkboard" charset="0"/>
            </a:endParaRPr>
          </a:p>
          <a:p>
            <a:pPr lvl="1"/>
            <a:r>
              <a:rPr lang="en-US" sz="1600" dirty="0" smtClean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  <a:hlinkClick r:id="rId8"/>
              </a:rPr>
              <a:t>http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  <a:hlinkClick r:id="rId8"/>
              </a:rPr>
              <a:t>://www.physicsmasterclasses.org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 -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Informationen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zu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 den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Internationalen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Masterclasses</a:t>
            </a:r>
            <a:endParaRPr lang="en-US" sz="1600" dirty="0">
              <a:solidFill>
                <a:schemeClr val="tx1"/>
              </a:solidFill>
              <a:latin typeface="+mn-lt"/>
              <a:ea typeface="ＭＳ Ｐゴシック" charset="0"/>
              <a:cs typeface="Chalkboard" charset="0"/>
            </a:endParaRPr>
          </a:p>
          <a:p>
            <a:pPr algn="l"/>
            <a:endParaRPr lang="en-US" sz="1600" dirty="0">
              <a:solidFill>
                <a:schemeClr val="tx1"/>
              </a:solidFill>
              <a:latin typeface="+mn-lt"/>
              <a:ea typeface="ＭＳ Ｐゴシック" charset="0"/>
              <a:cs typeface="Chalkboard" charset="0"/>
            </a:endParaRPr>
          </a:p>
          <a:p>
            <a:pPr lvl="1"/>
            <a:r>
              <a:rPr lang="en-US" sz="1600" dirty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  <a:hlinkClick r:id="rId8"/>
              </a:rPr>
              <a:t>http://www.teilchenwelt.de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 -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Webseite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 des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deutschen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Netzwerk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Teilchenwelt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mit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Informationen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zur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Beteiligung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im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Netzwerk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,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Veranstaltungen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 (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Teilchenwelt-Masterclasses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 und Cosmic Workshops)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auch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 an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Ihrer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Schule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uvm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ＭＳ Ｐゴシック" charset="0"/>
                <a:cs typeface="Chalkboard" charset="0"/>
              </a:rPr>
              <a:t>.</a:t>
            </a:r>
            <a:endParaRPr lang="en-US" sz="1600" dirty="0">
              <a:solidFill>
                <a:schemeClr val="tx1"/>
              </a:solidFill>
              <a:latin typeface="+mn-lt"/>
              <a:ea typeface="ＭＳ Ｐゴシック" charset="0"/>
              <a:cs typeface="Chalkboard" charset="0"/>
              <a:hlinkClick r:id="rId9"/>
            </a:endParaRPr>
          </a:p>
        </p:txBody>
      </p:sp>
    </p:spTree>
    <p:extLst>
      <p:ext uri="{BB962C8B-B14F-4D97-AF65-F5344CB8AC3E}">
        <p14:creationId xmlns:p14="http://schemas.microsoft.com/office/powerpoint/2010/main" val="595002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Struktur des Protons</a:t>
            </a:r>
            <a:endParaRPr lang="en-GB" dirty="0"/>
          </a:p>
        </p:txBody>
      </p:sp>
      <p:sp>
        <p:nvSpPr>
          <p:cNvPr id="55" name="Content Placeholder 5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Protonen sind (noch) komplizierter</a:t>
            </a:r>
          </a:p>
          <a:p>
            <a:pPr lvl="1"/>
            <a:r>
              <a:rPr lang="de-DE" dirty="0" smtClean="0"/>
              <a:t>3 </a:t>
            </a:r>
            <a:r>
              <a:rPr lang="de-DE" dirty="0" smtClean="0">
                <a:solidFill>
                  <a:srgbClr val="FF0000"/>
                </a:solidFill>
              </a:rPr>
              <a:t>Valenzquarks</a:t>
            </a:r>
            <a:r>
              <a:rPr lang="de-DE" dirty="0" smtClean="0"/>
              <a:t> (</a:t>
            </a:r>
            <a:r>
              <a:rPr lang="de-DE" dirty="0" err="1" smtClean="0"/>
              <a:t>uud</a:t>
            </a:r>
            <a:r>
              <a:rPr lang="de-DE" dirty="0" smtClean="0"/>
              <a:t>) mit unterschiedlicher Farbladung</a:t>
            </a:r>
          </a:p>
          <a:p>
            <a:pPr lvl="1"/>
            <a:r>
              <a:rPr lang="de-DE" dirty="0" smtClean="0"/>
              <a:t>(Viele) </a:t>
            </a:r>
            <a:r>
              <a:rPr lang="de-DE" dirty="0" err="1" smtClean="0">
                <a:solidFill>
                  <a:srgbClr val="FF0000"/>
                </a:solidFill>
              </a:rPr>
              <a:t>Gluonen</a:t>
            </a:r>
            <a:r>
              <a:rPr lang="de-DE" dirty="0" smtClean="0"/>
              <a:t> als Austauschteilchen der starken Wechselwirkung</a:t>
            </a:r>
          </a:p>
          <a:p>
            <a:pPr lvl="1"/>
            <a:r>
              <a:rPr lang="de-DE" dirty="0" smtClean="0"/>
              <a:t>(Viele) </a:t>
            </a:r>
            <a:r>
              <a:rPr lang="de-DE" dirty="0" smtClean="0">
                <a:solidFill>
                  <a:srgbClr val="FF0000"/>
                </a:solidFill>
              </a:rPr>
              <a:t>‘‘Seequarks“ </a:t>
            </a:r>
            <a:r>
              <a:rPr lang="de-DE" dirty="0" smtClean="0"/>
              <a:t>= kurzzeitig entstehende Quark – Antiquark Paare</a:t>
            </a:r>
          </a:p>
          <a:p>
            <a:r>
              <a:rPr lang="de-DE" dirty="0" smtClean="0"/>
              <a:t>Nur die </a:t>
            </a:r>
            <a:r>
              <a:rPr lang="de-DE" dirty="0" smtClean="0">
                <a:solidFill>
                  <a:srgbClr val="FF0000"/>
                </a:solidFill>
              </a:rPr>
              <a:t>‘‘</a:t>
            </a:r>
            <a:r>
              <a:rPr lang="de-DE" dirty="0" err="1" smtClean="0">
                <a:solidFill>
                  <a:srgbClr val="FF0000"/>
                </a:solidFill>
              </a:rPr>
              <a:t>Partonen</a:t>
            </a:r>
            <a:r>
              <a:rPr lang="de-DE" dirty="0" smtClean="0">
                <a:solidFill>
                  <a:srgbClr val="FF0000"/>
                </a:solidFill>
              </a:rPr>
              <a:t>“ </a:t>
            </a:r>
            <a:r>
              <a:rPr lang="de-DE" dirty="0" smtClean="0"/>
              <a:t>der Protonen kollidieren</a:t>
            </a:r>
          </a:p>
          <a:p>
            <a:pPr marL="647700" lvl="2" indent="0">
              <a:buNone/>
            </a:pPr>
            <a:r>
              <a:rPr lang="de-DE" dirty="0"/>
              <a:t>Q</a:t>
            </a:r>
            <a:r>
              <a:rPr lang="de-DE" dirty="0" smtClean="0"/>
              <a:t>uark – </a:t>
            </a:r>
            <a:r>
              <a:rPr lang="de-DE" dirty="0"/>
              <a:t>Q</a:t>
            </a:r>
            <a:r>
              <a:rPr lang="de-DE" dirty="0" smtClean="0"/>
              <a:t>uark,    </a:t>
            </a:r>
            <a:r>
              <a:rPr lang="de-DE" dirty="0" err="1" smtClean="0"/>
              <a:t>Gluon</a:t>
            </a:r>
            <a:r>
              <a:rPr lang="de-DE" dirty="0" smtClean="0"/>
              <a:t> – </a:t>
            </a:r>
            <a:r>
              <a:rPr lang="de-DE" dirty="0" err="1"/>
              <a:t>G</a:t>
            </a:r>
            <a:r>
              <a:rPr lang="de-DE" dirty="0" err="1" smtClean="0"/>
              <a:t>luon</a:t>
            </a:r>
            <a:r>
              <a:rPr lang="de-DE" dirty="0" smtClean="0"/>
              <a:t>,    Quark – </a:t>
            </a:r>
            <a:r>
              <a:rPr lang="de-DE" dirty="0" err="1"/>
              <a:t>G</a:t>
            </a:r>
            <a:r>
              <a:rPr lang="de-DE" dirty="0" err="1" smtClean="0"/>
              <a:t>luon</a:t>
            </a:r>
            <a:r>
              <a:rPr lang="de-DE" dirty="0" smtClean="0"/>
              <a:t>,    Antiquark – </a:t>
            </a:r>
            <a:r>
              <a:rPr lang="de-DE" dirty="0" err="1" smtClean="0"/>
              <a:t>Gluon</a:t>
            </a:r>
            <a:r>
              <a:rPr lang="de-DE" dirty="0" smtClean="0"/>
              <a:t>,    Quark - Antiquark</a:t>
            </a:r>
            <a:endParaRPr lang="en-GB" dirty="0"/>
          </a:p>
        </p:txBody>
      </p:sp>
      <p:sp>
        <p:nvSpPr>
          <p:cNvPr id="4" name="object 2"/>
          <p:cNvSpPr>
            <a:spLocks noChangeAspect="1"/>
          </p:cNvSpPr>
          <p:nvPr/>
        </p:nvSpPr>
        <p:spPr>
          <a:xfrm>
            <a:off x="2273286" y="4382171"/>
            <a:ext cx="2623010" cy="260416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9" name="object 7"/>
          <p:cNvSpPr txBox="1">
            <a:spLocks noChangeAspect="1"/>
          </p:cNvSpPr>
          <p:nvPr/>
        </p:nvSpPr>
        <p:spPr>
          <a:xfrm>
            <a:off x="503808" y="4166147"/>
            <a:ext cx="1656184" cy="315257"/>
          </a:xfrm>
          <a:prstGeom prst="rect">
            <a:avLst/>
          </a:prstGeom>
          <a:solidFill>
            <a:srgbClr val="FFFF00"/>
          </a:solidFill>
          <a:ln w="28575">
            <a:solidFill>
              <a:srgbClr val="00206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02870" marR="6350" indent="-90805" algn="ctr">
              <a:lnSpc>
                <a:spcPts val="2470"/>
              </a:lnSpc>
            </a:pPr>
            <a:r>
              <a:rPr lang="en-US" sz="2000" b="1" dirty="0" smtClean="0">
                <a:solidFill>
                  <a:srgbClr val="000000"/>
                </a:solidFill>
                <a:latin typeface="+mj-lt"/>
                <a:cs typeface="Calibri"/>
              </a:rPr>
              <a:t> </a:t>
            </a:r>
            <a:r>
              <a:rPr sz="2000" b="1" dirty="0" err="1" smtClean="0">
                <a:solidFill>
                  <a:srgbClr val="000000"/>
                </a:solidFill>
                <a:latin typeface="+mj-lt"/>
                <a:cs typeface="Calibri"/>
              </a:rPr>
              <a:t>V</a:t>
            </a:r>
            <a:r>
              <a:rPr sz="2000" b="1" spc="-5" dirty="0" err="1" smtClean="0">
                <a:solidFill>
                  <a:srgbClr val="000000"/>
                </a:solidFill>
                <a:latin typeface="+mj-lt"/>
                <a:cs typeface="Calibri"/>
              </a:rPr>
              <a:t>alen</a:t>
            </a:r>
            <a:r>
              <a:rPr sz="2000" b="1" spc="70" dirty="0" err="1" smtClean="0">
                <a:solidFill>
                  <a:srgbClr val="000000"/>
                </a:solidFill>
                <a:latin typeface="+mj-lt"/>
                <a:cs typeface="Calibri"/>
              </a:rPr>
              <a:t>z</a:t>
            </a:r>
            <a:r>
              <a:rPr sz="2000" b="1" dirty="0" err="1" smtClean="0">
                <a:solidFill>
                  <a:srgbClr val="000000"/>
                </a:solidFill>
                <a:latin typeface="+mj-lt"/>
                <a:cs typeface="Calibri"/>
              </a:rPr>
              <a:t>quark</a:t>
            </a:r>
            <a:endParaRPr sz="2000" dirty="0">
              <a:solidFill>
                <a:srgbClr val="000000"/>
              </a:solidFill>
              <a:latin typeface="+mj-lt"/>
              <a:cs typeface="Calibri"/>
            </a:endParaRPr>
          </a:p>
        </p:txBody>
      </p:sp>
      <p:sp>
        <p:nvSpPr>
          <p:cNvPr id="14" name="object 12"/>
          <p:cNvSpPr>
            <a:spLocks noChangeAspect="1"/>
          </p:cNvSpPr>
          <p:nvPr/>
        </p:nvSpPr>
        <p:spPr>
          <a:xfrm>
            <a:off x="6840525" y="4451975"/>
            <a:ext cx="2592275" cy="25682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7" name="object 49"/>
          <p:cNvSpPr>
            <a:spLocks noChangeAspect="1"/>
          </p:cNvSpPr>
          <p:nvPr/>
        </p:nvSpPr>
        <p:spPr>
          <a:xfrm>
            <a:off x="7279479" y="5354267"/>
            <a:ext cx="55554" cy="127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56" name="object 7"/>
          <p:cNvSpPr txBox="1">
            <a:spLocks noChangeAspect="1"/>
          </p:cNvSpPr>
          <p:nvPr/>
        </p:nvSpPr>
        <p:spPr>
          <a:xfrm>
            <a:off x="683828" y="4814219"/>
            <a:ext cx="900100" cy="320601"/>
          </a:xfrm>
          <a:prstGeom prst="rect">
            <a:avLst/>
          </a:prstGeom>
          <a:solidFill>
            <a:srgbClr val="FFFF00"/>
          </a:solidFill>
          <a:ln w="28575">
            <a:solidFill>
              <a:srgbClr val="00206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02870" marR="6350" indent="-90805" algn="ctr">
              <a:lnSpc>
                <a:spcPts val="2470"/>
              </a:lnSpc>
            </a:pPr>
            <a:r>
              <a:rPr lang="en-US" sz="2000" b="1" dirty="0" smtClean="0">
                <a:solidFill>
                  <a:srgbClr val="000000"/>
                </a:solidFill>
                <a:latin typeface="+mj-lt"/>
                <a:cs typeface="Calibri"/>
              </a:rPr>
              <a:t> Gluon</a:t>
            </a:r>
            <a:endParaRPr sz="2000" dirty="0">
              <a:solidFill>
                <a:srgbClr val="000000"/>
              </a:solidFill>
              <a:latin typeface="+mj-lt"/>
              <a:cs typeface="Calibri"/>
            </a:endParaRPr>
          </a:p>
        </p:txBody>
      </p:sp>
      <p:sp>
        <p:nvSpPr>
          <p:cNvPr id="57" name="object 7"/>
          <p:cNvSpPr txBox="1">
            <a:spLocks noChangeAspect="1"/>
          </p:cNvSpPr>
          <p:nvPr/>
        </p:nvSpPr>
        <p:spPr>
          <a:xfrm>
            <a:off x="287784" y="6293818"/>
            <a:ext cx="1656184" cy="315257"/>
          </a:xfrm>
          <a:prstGeom prst="rect">
            <a:avLst/>
          </a:prstGeom>
          <a:solidFill>
            <a:srgbClr val="FFFF00"/>
          </a:solidFill>
          <a:ln w="28575">
            <a:solidFill>
              <a:srgbClr val="00206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02870" marR="6350" indent="-90805" algn="ctr">
              <a:lnSpc>
                <a:spcPts val="2470"/>
              </a:lnSpc>
            </a:pPr>
            <a:r>
              <a:rPr lang="en-US" sz="2000" b="1" dirty="0" smtClean="0">
                <a:solidFill>
                  <a:srgbClr val="000000"/>
                </a:solidFill>
                <a:latin typeface="+mj-lt"/>
                <a:cs typeface="Calibri"/>
              </a:rPr>
              <a:t>“</a:t>
            </a:r>
            <a:r>
              <a:rPr lang="en-US" sz="2000" b="1" dirty="0" err="1" smtClean="0">
                <a:solidFill>
                  <a:srgbClr val="000000"/>
                </a:solidFill>
                <a:latin typeface="+mj-lt"/>
                <a:cs typeface="Calibri"/>
              </a:rPr>
              <a:t>See</a:t>
            </a:r>
            <a:r>
              <a:rPr sz="2000" b="1" dirty="0" err="1" smtClean="0">
                <a:solidFill>
                  <a:srgbClr val="000000"/>
                </a:solidFill>
                <a:latin typeface="+mj-lt"/>
                <a:cs typeface="Calibri"/>
              </a:rPr>
              <a:t>quark</a:t>
            </a:r>
            <a:r>
              <a:rPr lang="en-US" sz="2000" b="1" dirty="0" err="1" smtClean="0">
                <a:solidFill>
                  <a:srgbClr val="000000"/>
                </a:solidFill>
                <a:latin typeface="+mj-lt"/>
                <a:cs typeface="Calibri"/>
              </a:rPr>
              <a:t>s</a:t>
            </a:r>
            <a:r>
              <a:rPr lang="en-US" sz="2000" b="1" dirty="0" smtClean="0">
                <a:solidFill>
                  <a:srgbClr val="000000"/>
                </a:solidFill>
                <a:latin typeface="+mj-lt"/>
                <a:cs typeface="Calibri"/>
              </a:rPr>
              <a:t>”</a:t>
            </a:r>
            <a:endParaRPr sz="2000" dirty="0">
              <a:solidFill>
                <a:srgbClr val="000000"/>
              </a:solidFill>
              <a:latin typeface="+mj-lt"/>
              <a:cs typeface="Calibri"/>
            </a:endParaRPr>
          </a:p>
        </p:txBody>
      </p:sp>
      <p:cxnSp>
        <p:nvCxnSpPr>
          <p:cNvPr id="59" name="Straight Arrow Connector 58"/>
          <p:cNvCxnSpPr/>
          <p:nvPr/>
        </p:nvCxnSpPr>
        <p:spPr bwMode="auto">
          <a:xfrm>
            <a:off x="2232000" y="4451975"/>
            <a:ext cx="750802" cy="218228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0" name="Straight Arrow Connector 59"/>
          <p:cNvCxnSpPr/>
          <p:nvPr/>
        </p:nvCxnSpPr>
        <p:spPr bwMode="auto">
          <a:xfrm flipV="1">
            <a:off x="1673090" y="4974519"/>
            <a:ext cx="934311" cy="51187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" name="Straight Arrow Connector 60"/>
          <p:cNvCxnSpPr/>
          <p:nvPr/>
        </p:nvCxnSpPr>
        <p:spPr bwMode="auto">
          <a:xfrm flipV="1">
            <a:off x="2087984" y="5822331"/>
            <a:ext cx="671817" cy="645868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5" name="Straight Arrow Connector 64"/>
          <p:cNvCxnSpPr/>
          <p:nvPr/>
        </p:nvCxnSpPr>
        <p:spPr bwMode="auto">
          <a:xfrm flipV="1">
            <a:off x="4896296" y="5652045"/>
            <a:ext cx="936104" cy="1"/>
          </a:xfrm>
          <a:prstGeom prst="straightConnector1">
            <a:avLst/>
          </a:prstGeom>
          <a:solidFill>
            <a:srgbClr val="00B8FF"/>
          </a:solidFill>
          <a:ln w="50800" cap="flat" cmpd="sng" algn="ctr">
            <a:solidFill>
              <a:srgbClr val="FF99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6" name="Straight Arrow Connector 65"/>
          <p:cNvCxnSpPr/>
          <p:nvPr/>
        </p:nvCxnSpPr>
        <p:spPr bwMode="auto">
          <a:xfrm flipV="1">
            <a:off x="5904408" y="5652045"/>
            <a:ext cx="936104" cy="1"/>
          </a:xfrm>
          <a:prstGeom prst="straightConnector1">
            <a:avLst/>
          </a:prstGeom>
          <a:solidFill>
            <a:srgbClr val="00B8FF"/>
          </a:solidFill>
          <a:ln w="50800" cap="flat" cmpd="sng" algn="ctr">
            <a:solidFill>
              <a:srgbClr val="FF9900"/>
            </a:solidFill>
            <a:prstDash val="solid"/>
            <a:round/>
            <a:headEnd type="arrow" w="med" len="med"/>
            <a:tailEnd type="non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7" name="Straight Arrow Connector 66"/>
          <p:cNvCxnSpPr/>
          <p:nvPr/>
        </p:nvCxnSpPr>
        <p:spPr bwMode="auto">
          <a:xfrm>
            <a:off x="4248224" y="6372124"/>
            <a:ext cx="756084" cy="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FF99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8" name="Straight Arrow Connector 67"/>
          <p:cNvCxnSpPr/>
          <p:nvPr/>
        </p:nvCxnSpPr>
        <p:spPr bwMode="auto">
          <a:xfrm>
            <a:off x="6552480" y="6372125"/>
            <a:ext cx="720080" cy="1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FF9900"/>
            </a:solidFill>
            <a:prstDash val="solid"/>
            <a:round/>
            <a:headEnd type="arrow" w="med" len="med"/>
            <a:tailEnd type="non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TextBox 2"/>
          <p:cNvSpPr txBox="1"/>
          <p:nvPr/>
        </p:nvSpPr>
        <p:spPr>
          <a:xfrm>
            <a:off x="4752280" y="5134820"/>
            <a:ext cx="1032655" cy="4062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9900"/>
                </a:solidFill>
              </a:rPr>
              <a:t>p</a:t>
            </a:r>
            <a:r>
              <a:rPr lang="en-US" b="1" baseline="-25000" dirty="0" err="1" smtClean="0">
                <a:solidFill>
                  <a:srgbClr val="FF9900"/>
                </a:solidFill>
              </a:rPr>
              <a:t>Proton</a:t>
            </a:r>
            <a:endParaRPr lang="en-GB" b="1" baseline="-25000" dirty="0">
              <a:solidFill>
                <a:srgbClr val="FF99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904408" y="5147989"/>
            <a:ext cx="1032655" cy="4062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9900"/>
                </a:solidFill>
              </a:rPr>
              <a:t>p</a:t>
            </a:r>
            <a:r>
              <a:rPr lang="en-US" b="1" baseline="-25000" dirty="0" err="1" smtClean="0">
                <a:solidFill>
                  <a:srgbClr val="FF9900"/>
                </a:solidFill>
              </a:rPr>
              <a:t>Proton</a:t>
            </a:r>
            <a:endParaRPr lang="en-GB" b="1" baseline="-25000" dirty="0">
              <a:solidFill>
                <a:srgbClr val="FF99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608264" y="6378222"/>
            <a:ext cx="830677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FF9900"/>
                </a:solidFill>
              </a:rPr>
              <a:t>p</a:t>
            </a:r>
            <a:r>
              <a:rPr lang="en-US" sz="2000" baseline="-25000" dirty="0" err="1" smtClean="0">
                <a:solidFill>
                  <a:srgbClr val="FF9900"/>
                </a:solidFill>
              </a:rPr>
              <a:t>Parton</a:t>
            </a:r>
            <a:endParaRPr lang="en-GB" sz="2000" baseline="-25000" dirty="0">
              <a:solidFill>
                <a:srgbClr val="FF99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36456" y="6378222"/>
            <a:ext cx="830677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FF9900"/>
                </a:solidFill>
              </a:rPr>
              <a:t>p</a:t>
            </a:r>
            <a:r>
              <a:rPr lang="en-US" sz="2000" baseline="-25000" dirty="0" err="1" smtClean="0">
                <a:solidFill>
                  <a:srgbClr val="FF9900"/>
                </a:solidFill>
              </a:rPr>
              <a:t>Parton</a:t>
            </a:r>
            <a:endParaRPr lang="en-GB" sz="2000" baseline="-25000" dirty="0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3059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15-08-selfinteraction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0" t="70850" r="3796" b="1540"/>
          <a:stretch/>
        </p:blipFill>
        <p:spPr>
          <a:xfrm>
            <a:off x="4968304" y="6444133"/>
            <a:ext cx="1901010" cy="8172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Vakuumfluktuationen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Das </a:t>
            </a:r>
            <a:r>
              <a:rPr lang="en-US" dirty="0" err="1" smtClean="0"/>
              <a:t>Vakuum</a:t>
            </a:r>
            <a:r>
              <a:rPr lang="en-US" dirty="0" smtClean="0"/>
              <a:t>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nicht</a:t>
            </a:r>
            <a:r>
              <a:rPr lang="en-US" dirty="0" smtClean="0"/>
              <a:t> leer!</a:t>
            </a:r>
          </a:p>
          <a:p>
            <a:pPr lvl="1"/>
            <a:r>
              <a:rPr lang="en-US" dirty="0" err="1" smtClean="0"/>
              <a:t>Heisenberg’sche</a:t>
            </a:r>
            <a:r>
              <a:rPr lang="en-US" dirty="0" smtClean="0"/>
              <a:t> </a:t>
            </a:r>
            <a:r>
              <a:rPr lang="en-US" dirty="0" err="1" smtClean="0"/>
              <a:t>Unschärferelation</a:t>
            </a:r>
            <a:r>
              <a:rPr lang="en-US" dirty="0" smtClean="0"/>
              <a:t>: </a:t>
            </a:r>
            <a:r>
              <a:rPr lang="en-US" dirty="0" err="1" smtClean="0">
                <a:solidFill>
                  <a:srgbClr val="0000FF"/>
                </a:solidFill>
              </a:rPr>
              <a:t>Δx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Times New Roman"/>
                <a:cs typeface="Times New Roman"/>
              </a:rPr>
              <a:t>∙ </a:t>
            </a:r>
            <a:r>
              <a:rPr lang="en-US" dirty="0" err="1" smtClean="0">
                <a:solidFill>
                  <a:srgbClr val="0000FF"/>
                </a:solidFill>
              </a:rPr>
              <a:t>Δp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≥ </a:t>
            </a:r>
            <a:r>
              <a:rPr lang="en-US" i="1" dirty="0" smtClean="0">
                <a:solidFill>
                  <a:srgbClr val="0000FF"/>
                </a:solidFill>
              </a:rPr>
              <a:t>h</a:t>
            </a:r>
          </a:p>
          <a:p>
            <a:pPr lvl="2"/>
            <a:r>
              <a:rPr lang="en-US" dirty="0" smtClean="0"/>
              <a:t>Ort und </a:t>
            </a:r>
            <a:r>
              <a:rPr lang="en-US" dirty="0" err="1" smtClean="0"/>
              <a:t>Impuls</a:t>
            </a:r>
            <a:r>
              <a:rPr lang="en-US" dirty="0" smtClean="0"/>
              <a:t> </a:t>
            </a:r>
            <a:r>
              <a:rPr lang="en-US" dirty="0" err="1" smtClean="0"/>
              <a:t>eines</a:t>
            </a:r>
            <a:r>
              <a:rPr lang="en-US" dirty="0" smtClean="0"/>
              <a:t> </a:t>
            </a:r>
            <a:r>
              <a:rPr lang="en-US" dirty="0" err="1" smtClean="0"/>
              <a:t>Teilchens</a:t>
            </a:r>
            <a:r>
              <a:rPr lang="en-US" dirty="0" smtClean="0"/>
              <a:t> </a:t>
            </a:r>
            <a:r>
              <a:rPr lang="en-US" dirty="0" err="1" smtClean="0"/>
              <a:t>können</a:t>
            </a:r>
            <a:r>
              <a:rPr lang="en-US" dirty="0" smtClean="0"/>
              <a:t> </a:t>
            </a:r>
            <a:r>
              <a:rPr lang="en-US" dirty="0" err="1" smtClean="0"/>
              <a:t>nicht</a:t>
            </a:r>
            <a:r>
              <a:rPr lang="en-US" dirty="0" smtClean="0"/>
              <a:t> </a:t>
            </a:r>
            <a:r>
              <a:rPr lang="en-US" dirty="0" err="1" smtClean="0"/>
              <a:t>gleichzeitig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</a:t>
            </a:r>
            <a:r>
              <a:rPr lang="en-US" dirty="0" err="1" smtClean="0"/>
              <a:t>beliebiger</a:t>
            </a:r>
            <a:r>
              <a:rPr lang="en-US" dirty="0" smtClean="0"/>
              <a:t> </a:t>
            </a:r>
            <a:r>
              <a:rPr lang="en-US" dirty="0" err="1" smtClean="0"/>
              <a:t>Genauigkeit</a:t>
            </a:r>
            <a:r>
              <a:rPr lang="en-US" dirty="0" smtClean="0"/>
              <a:t> </a:t>
            </a:r>
            <a:r>
              <a:rPr lang="en-US" dirty="0" err="1" smtClean="0"/>
              <a:t>bestimmt</a:t>
            </a:r>
            <a:r>
              <a:rPr lang="en-US" dirty="0" smtClean="0"/>
              <a:t> </a:t>
            </a:r>
            <a:r>
              <a:rPr lang="en-US" dirty="0" err="1" smtClean="0"/>
              <a:t>werden</a:t>
            </a:r>
            <a:endParaRPr lang="en-US" dirty="0"/>
          </a:p>
          <a:p>
            <a:pPr lvl="1"/>
            <a:r>
              <a:rPr lang="en-US" dirty="0" err="1" smtClean="0"/>
              <a:t>aber</a:t>
            </a:r>
            <a:r>
              <a:rPr lang="en-US" dirty="0" smtClean="0"/>
              <a:t> </a:t>
            </a:r>
            <a:r>
              <a:rPr lang="en-US" dirty="0" err="1" smtClean="0"/>
              <a:t>auch</a:t>
            </a:r>
            <a:r>
              <a:rPr lang="en-US" dirty="0" smtClean="0"/>
              <a:t>: </a:t>
            </a:r>
            <a:r>
              <a:rPr lang="en-US" dirty="0" smtClean="0">
                <a:solidFill>
                  <a:srgbClr val="FF0000"/>
                </a:solidFill>
              </a:rPr>
              <a:t>ΔE </a:t>
            </a:r>
            <a:r>
              <a:rPr lang="en-US" dirty="0" smtClean="0">
                <a:solidFill>
                  <a:srgbClr val="FF0000"/>
                </a:solidFill>
                <a:latin typeface="Times New Roman"/>
                <a:cs typeface="Times New Roman"/>
              </a:rPr>
              <a:t>∙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Δt</a:t>
            </a:r>
            <a:r>
              <a:rPr lang="en-US" dirty="0" smtClean="0">
                <a:solidFill>
                  <a:srgbClr val="FF0000"/>
                </a:solidFill>
              </a:rPr>
              <a:t> ≥ </a:t>
            </a:r>
            <a:r>
              <a:rPr lang="en-US" i="1" dirty="0" smtClean="0">
                <a:solidFill>
                  <a:srgbClr val="FF0000"/>
                </a:solidFill>
              </a:rPr>
              <a:t>h</a:t>
            </a:r>
          </a:p>
          <a:p>
            <a:pPr lvl="2"/>
            <a:r>
              <a:rPr lang="en-US" dirty="0" err="1" smtClean="0"/>
              <a:t>für</a:t>
            </a:r>
            <a:r>
              <a:rPr lang="en-US" dirty="0" smtClean="0"/>
              <a:t> </a:t>
            </a:r>
            <a:r>
              <a:rPr lang="en-US" dirty="0" err="1" smtClean="0"/>
              <a:t>eine</a:t>
            </a:r>
            <a:r>
              <a:rPr lang="en-US" dirty="0" smtClean="0"/>
              <a:t> </a:t>
            </a:r>
            <a:r>
              <a:rPr lang="en-US" dirty="0" err="1" smtClean="0"/>
              <a:t>kurze</a:t>
            </a:r>
            <a:r>
              <a:rPr lang="en-US" dirty="0" smtClean="0"/>
              <a:t> </a:t>
            </a:r>
            <a:r>
              <a:rPr lang="en-US" dirty="0" err="1" smtClean="0"/>
              <a:t>Zeit</a:t>
            </a:r>
            <a:r>
              <a:rPr lang="en-US" dirty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Δt</a:t>
            </a:r>
            <a:r>
              <a:rPr lang="en-US" dirty="0" smtClean="0"/>
              <a:t> </a:t>
            </a:r>
            <a:r>
              <a:rPr lang="en-US" dirty="0" err="1" smtClean="0"/>
              <a:t>kann</a:t>
            </a:r>
            <a:r>
              <a:rPr lang="en-US" dirty="0" smtClean="0"/>
              <a:t> die </a:t>
            </a:r>
            <a:r>
              <a:rPr lang="en-US" dirty="0" err="1" smtClean="0"/>
              <a:t>Energie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ΔE</a:t>
            </a:r>
            <a:r>
              <a:rPr lang="en-US" dirty="0" smtClean="0"/>
              <a:t> </a:t>
            </a:r>
            <a:r>
              <a:rPr lang="en-US" dirty="0" err="1" smtClean="0"/>
              <a:t>aus</a:t>
            </a:r>
            <a:r>
              <a:rPr lang="en-US" dirty="0" smtClean="0"/>
              <a:t> </a:t>
            </a:r>
            <a:r>
              <a:rPr lang="en-US" dirty="0" err="1" smtClean="0"/>
              <a:t>dem</a:t>
            </a:r>
            <a:r>
              <a:rPr lang="en-US" dirty="0" smtClean="0"/>
              <a:t> </a:t>
            </a:r>
            <a:r>
              <a:rPr lang="en-US" dirty="0" err="1" smtClean="0"/>
              <a:t>Vakuum</a:t>
            </a:r>
            <a:r>
              <a:rPr lang="en-US" dirty="0" smtClean="0"/>
              <a:t> “</a:t>
            </a:r>
            <a:r>
              <a:rPr lang="en-US" dirty="0" err="1" smtClean="0"/>
              <a:t>geborgt</a:t>
            </a:r>
            <a:r>
              <a:rPr lang="en-US" dirty="0" smtClean="0"/>
              <a:t>” </a:t>
            </a:r>
            <a:r>
              <a:rPr lang="en-US" dirty="0" err="1" smtClean="0"/>
              <a:t>werden</a:t>
            </a:r>
            <a:endParaRPr lang="en-US" dirty="0" smtClean="0"/>
          </a:p>
          <a:p>
            <a:r>
              <a:rPr lang="en-US" dirty="0" err="1" smtClean="0"/>
              <a:t>Ursache</a:t>
            </a:r>
            <a:r>
              <a:rPr lang="en-US" dirty="0" smtClean="0"/>
              <a:t> </a:t>
            </a:r>
            <a:r>
              <a:rPr lang="en-US" dirty="0" err="1" smtClean="0"/>
              <a:t>für</a:t>
            </a:r>
            <a:r>
              <a:rPr lang="en-US" dirty="0" smtClean="0"/>
              <a:t> </a:t>
            </a:r>
            <a:r>
              <a:rPr lang="en-US" dirty="0" err="1" smtClean="0"/>
              <a:t>kurzzeitig</a:t>
            </a:r>
            <a:r>
              <a:rPr lang="en-US" dirty="0" smtClean="0"/>
              <a:t> </a:t>
            </a:r>
            <a:r>
              <a:rPr lang="en-US" dirty="0" err="1" smtClean="0"/>
              <a:t>auftauchende</a:t>
            </a:r>
            <a:r>
              <a:rPr lang="en-US" dirty="0" smtClean="0"/>
              <a:t> &amp; </a:t>
            </a:r>
            <a:r>
              <a:rPr lang="en-US" dirty="0" err="1" smtClean="0"/>
              <a:t>verschwindende</a:t>
            </a:r>
            <a:r>
              <a:rPr lang="en-US" dirty="0" smtClean="0"/>
              <a:t> </a:t>
            </a:r>
            <a:r>
              <a:rPr lang="en-US" dirty="0" err="1" smtClean="0"/>
              <a:t>Teilchen</a:t>
            </a:r>
            <a:r>
              <a:rPr lang="en-US" dirty="0" smtClean="0"/>
              <a:t> – </a:t>
            </a:r>
            <a:r>
              <a:rPr lang="en-US" dirty="0" err="1" smtClean="0"/>
              <a:t>Antiteilchen</a:t>
            </a:r>
            <a:r>
              <a:rPr lang="en-US" dirty="0" smtClean="0"/>
              <a:t> </a:t>
            </a:r>
            <a:r>
              <a:rPr lang="en-US" dirty="0" err="1" smtClean="0"/>
              <a:t>Paare</a:t>
            </a:r>
            <a:r>
              <a:rPr lang="en-US" dirty="0" smtClean="0"/>
              <a:t> </a:t>
            </a:r>
            <a:r>
              <a:rPr lang="en-US" dirty="0" err="1" smtClean="0"/>
              <a:t>aus</a:t>
            </a:r>
            <a:r>
              <a:rPr lang="en-US" dirty="0" smtClean="0"/>
              <a:t> </a:t>
            </a:r>
            <a:r>
              <a:rPr lang="en-US" dirty="0" err="1" smtClean="0"/>
              <a:t>dem</a:t>
            </a:r>
            <a:r>
              <a:rPr lang="en-US" dirty="0" smtClean="0"/>
              <a:t> </a:t>
            </a:r>
            <a:r>
              <a:rPr lang="en-US" dirty="0" err="1" smtClean="0"/>
              <a:t>Vakuum</a:t>
            </a:r>
            <a:endParaRPr lang="en-US" dirty="0" smtClean="0"/>
          </a:p>
          <a:p>
            <a:pPr lvl="1"/>
            <a:r>
              <a:rPr lang="en-US" dirty="0" err="1" smtClean="0"/>
              <a:t>z.B</a:t>
            </a:r>
            <a:r>
              <a:rPr lang="en-US" dirty="0" smtClean="0"/>
              <a:t>. </a:t>
            </a:r>
            <a:r>
              <a:rPr lang="en-US" dirty="0" err="1" smtClean="0"/>
              <a:t>Abschirmung</a:t>
            </a:r>
            <a:r>
              <a:rPr lang="en-US" dirty="0" smtClean="0"/>
              <a:t> der </a:t>
            </a:r>
            <a:r>
              <a:rPr lang="en-US" dirty="0" err="1" smtClean="0"/>
              <a:t>Elektronladung</a:t>
            </a:r>
            <a:endParaRPr lang="en-US" dirty="0" smtClean="0"/>
          </a:p>
          <a:p>
            <a:pPr lvl="1"/>
            <a:r>
              <a:rPr lang="en-US" dirty="0" err="1" smtClean="0"/>
              <a:t>Messbar</a:t>
            </a:r>
            <a:r>
              <a:rPr lang="en-US" dirty="0" smtClean="0"/>
              <a:t> </a:t>
            </a:r>
            <a:r>
              <a:rPr lang="en-US" dirty="0" err="1" smtClean="0"/>
              <a:t>durch</a:t>
            </a:r>
            <a:r>
              <a:rPr lang="en-US" dirty="0" smtClean="0"/>
              <a:t> </a:t>
            </a:r>
            <a:r>
              <a:rPr lang="en-US" dirty="0" err="1" smtClean="0"/>
              <a:t>Casimir-Effekt</a:t>
            </a:r>
            <a:endParaRPr lang="en-US" dirty="0" smtClean="0"/>
          </a:p>
          <a:p>
            <a:pPr lvl="2"/>
            <a:r>
              <a:rPr lang="en-US" dirty="0" err="1"/>
              <a:t>ä</a:t>
            </a:r>
            <a:r>
              <a:rPr lang="en-US" dirty="0" err="1" smtClean="0"/>
              <a:t>ußerer</a:t>
            </a:r>
            <a:r>
              <a:rPr lang="en-US" dirty="0" smtClean="0"/>
              <a:t> </a:t>
            </a:r>
            <a:r>
              <a:rPr lang="en-US" dirty="0" err="1" smtClean="0"/>
              <a:t>Druck</a:t>
            </a:r>
            <a:r>
              <a:rPr lang="en-US" dirty="0" smtClean="0"/>
              <a:t> auf 2 </a:t>
            </a:r>
            <a:r>
              <a:rPr lang="en-US" dirty="0" err="1" smtClean="0"/>
              <a:t>Metallplatten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</a:t>
            </a:r>
            <a:r>
              <a:rPr lang="en-US" dirty="0" err="1" smtClean="0"/>
              <a:t>kleinem</a:t>
            </a:r>
            <a:r>
              <a:rPr lang="en-US" dirty="0" smtClean="0"/>
              <a:t> </a:t>
            </a:r>
            <a:r>
              <a:rPr lang="en-US" dirty="0" err="1" smtClean="0"/>
              <a:t>Abstand</a:t>
            </a:r>
            <a:endParaRPr lang="en-US" dirty="0" smtClean="0"/>
          </a:p>
          <a:p>
            <a:pPr lvl="2"/>
            <a:r>
              <a:rPr lang="en-US" dirty="0" err="1" smtClean="0"/>
              <a:t>nicht</a:t>
            </a:r>
            <a:r>
              <a:rPr lang="en-US" dirty="0" smtClean="0"/>
              <a:t> </a:t>
            </a:r>
            <a:r>
              <a:rPr lang="en-US" dirty="0" err="1" smtClean="0"/>
              <a:t>alle</a:t>
            </a:r>
            <a:r>
              <a:rPr lang="en-US" dirty="0" smtClean="0"/>
              <a:t> </a:t>
            </a:r>
            <a:r>
              <a:rPr lang="en-US" dirty="0" err="1" smtClean="0"/>
              <a:t>Moden</a:t>
            </a:r>
            <a:r>
              <a:rPr lang="en-US" dirty="0" smtClean="0"/>
              <a:t> </a:t>
            </a:r>
            <a:r>
              <a:rPr lang="en-US" dirty="0" err="1" smtClean="0"/>
              <a:t>passen</a:t>
            </a:r>
            <a:r>
              <a:rPr lang="en-US" dirty="0" smtClean="0"/>
              <a:t> </a:t>
            </a:r>
            <a:r>
              <a:rPr lang="en-US" dirty="0" err="1" smtClean="0"/>
              <a:t>zwischen</a:t>
            </a:r>
            <a:r>
              <a:rPr lang="en-US" dirty="0" smtClean="0"/>
              <a:t> die </a:t>
            </a:r>
            <a:r>
              <a:rPr lang="en-US" dirty="0" err="1" smtClean="0"/>
              <a:t>Platten</a:t>
            </a:r>
            <a:endParaRPr lang="en-US" dirty="0" smtClean="0"/>
          </a:p>
          <a:p>
            <a:pPr lvl="3"/>
            <a:r>
              <a:rPr lang="en-US" dirty="0" err="1" smtClean="0"/>
              <a:t>Wellencharakter</a:t>
            </a:r>
            <a:r>
              <a:rPr lang="en-US" dirty="0" smtClean="0"/>
              <a:t> der </a:t>
            </a:r>
            <a:r>
              <a:rPr lang="en-US" dirty="0" err="1" smtClean="0"/>
              <a:t>Teilchen</a:t>
            </a:r>
            <a:r>
              <a:rPr lang="en-US" dirty="0" smtClean="0"/>
              <a:t>!</a:t>
            </a:r>
          </a:p>
          <a:p>
            <a:r>
              <a:rPr lang="en-US" dirty="0" smtClean="0"/>
              <a:t>Das </a:t>
            </a:r>
            <a:r>
              <a:rPr lang="en-US" dirty="0" err="1" smtClean="0"/>
              <a:t>Vakuum</a:t>
            </a:r>
            <a:r>
              <a:rPr lang="en-US" dirty="0" smtClean="0"/>
              <a:t>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kompliziert</a:t>
            </a:r>
            <a:r>
              <a:rPr lang="en-US" dirty="0" smtClean="0"/>
              <a:t>!</a:t>
            </a:r>
          </a:p>
          <a:p>
            <a:pPr lvl="2"/>
            <a:r>
              <a:rPr lang="en-US" dirty="0" err="1"/>
              <a:t>v</a:t>
            </a:r>
            <a:r>
              <a:rPr lang="en-US" dirty="0" err="1" smtClean="0"/>
              <a:t>iele</a:t>
            </a:r>
            <a:r>
              <a:rPr lang="en-US" dirty="0" smtClean="0"/>
              <a:t> </a:t>
            </a:r>
            <a:r>
              <a:rPr lang="en-US" dirty="0" err="1" smtClean="0"/>
              <a:t>zusätzliche</a:t>
            </a:r>
            <a:r>
              <a:rPr lang="en-US" dirty="0" smtClean="0"/>
              <a:t> </a:t>
            </a:r>
            <a:r>
              <a:rPr lang="en-US" dirty="0" err="1" smtClean="0"/>
              <a:t>Beiträge</a:t>
            </a:r>
            <a:r>
              <a:rPr lang="en-US" dirty="0" smtClean="0"/>
              <a:t>,													 </a:t>
            </a:r>
            <a:r>
              <a:rPr lang="en-US" dirty="0" err="1" smtClean="0"/>
              <a:t>z.B</a:t>
            </a:r>
            <a:r>
              <a:rPr lang="en-US" dirty="0" smtClean="0"/>
              <a:t>. </a:t>
            </a:r>
            <a:r>
              <a:rPr lang="en-US" dirty="0" err="1" smtClean="0"/>
              <a:t>Schleifen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536" y="4427909"/>
            <a:ext cx="2570976" cy="2570976"/>
          </a:xfrm>
          <a:prstGeom prst="rect">
            <a:avLst/>
          </a:prstGeom>
        </p:spPr>
      </p:pic>
      <p:pic>
        <p:nvPicPr>
          <p:cNvPr id="5" name="Picture 4" descr="I15-08-selfinteraction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2" t="21344" r="26249" b="45481"/>
          <a:stretch/>
        </p:blipFill>
        <p:spPr>
          <a:xfrm>
            <a:off x="5760392" y="4375651"/>
            <a:ext cx="864096" cy="844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989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760" y="46038"/>
            <a:ext cx="9937104" cy="912812"/>
          </a:xfrm>
        </p:spPr>
        <p:txBody>
          <a:bodyPr/>
          <a:lstStyle/>
          <a:p>
            <a:r>
              <a:rPr lang="en-US" dirty="0" err="1" smtClean="0"/>
              <a:t>Welche</a:t>
            </a:r>
            <a:r>
              <a:rPr lang="en-US" dirty="0" smtClean="0"/>
              <a:t> </a:t>
            </a:r>
            <a:r>
              <a:rPr lang="en-US" dirty="0" err="1" smtClean="0"/>
              <a:t>Valenzquarks</a:t>
            </a:r>
            <a:r>
              <a:rPr lang="en-US" dirty="0" smtClean="0"/>
              <a:t> </a:t>
            </a:r>
            <a:r>
              <a:rPr lang="en-US" dirty="0" err="1" smtClean="0"/>
              <a:t>sind</a:t>
            </a:r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Proton?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Wie</a:t>
            </a:r>
            <a:r>
              <a:rPr lang="en-US" dirty="0" smtClean="0"/>
              <a:t> k</a:t>
            </a:r>
            <a:r>
              <a:rPr lang="de-DE" dirty="0" err="1" smtClean="0"/>
              <a:t>önnen</a:t>
            </a:r>
            <a:r>
              <a:rPr lang="de-DE" dirty="0" smtClean="0"/>
              <a:t> wir etwas über die Anzahl oder das </a:t>
            </a:r>
            <a:r>
              <a:rPr lang="de-DE" dirty="0" smtClean="0">
                <a:solidFill>
                  <a:srgbClr val="FF0000"/>
                </a:solidFill>
              </a:rPr>
              <a:t>Verhältnis von u und d Quarks </a:t>
            </a:r>
            <a:r>
              <a:rPr lang="de-DE" dirty="0" smtClean="0"/>
              <a:t>erfahren?</a:t>
            </a:r>
          </a:p>
          <a:p>
            <a:pPr lvl="1"/>
            <a:r>
              <a:rPr lang="de-DE" dirty="0" smtClean="0"/>
              <a:t>Beispiel: Beta-Zerfall                                   im Quark-Bild:</a:t>
            </a:r>
            <a:endParaRPr lang="en-GB" dirty="0" smtClean="0"/>
          </a:p>
          <a:p>
            <a:pPr lvl="1"/>
            <a:endParaRPr lang="de-DE" dirty="0" smtClean="0"/>
          </a:p>
        </p:txBody>
      </p:sp>
      <p:grpSp>
        <p:nvGrpSpPr>
          <p:cNvPr id="21" name="Group 20"/>
          <p:cNvGrpSpPr>
            <a:grpSpLocks noChangeAspect="1"/>
          </p:cNvGrpSpPr>
          <p:nvPr/>
        </p:nvGrpSpPr>
        <p:grpSpPr>
          <a:xfrm>
            <a:off x="395541" y="2615728"/>
            <a:ext cx="3852683" cy="3900413"/>
            <a:chOff x="395541" y="2306769"/>
            <a:chExt cx="4726876" cy="4785436"/>
          </a:xfrm>
        </p:grpSpPr>
        <p:sp>
          <p:nvSpPr>
            <p:cNvPr id="4" name="object 4"/>
            <p:cNvSpPr/>
            <p:nvPr/>
          </p:nvSpPr>
          <p:spPr>
            <a:xfrm>
              <a:off x="2462022" y="4673923"/>
              <a:ext cx="1223010" cy="522605"/>
            </a:xfrm>
            <a:custGeom>
              <a:avLst/>
              <a:gdLst/>
              <a:ahLst/>
              <a:cxnLst/>
              <a:rect l="l" t="t" r="r" b="b"/>
              <a:pathLst>
                <a:path w="1223010" h="522604">
                  <a:moveTo>
                    <a:pt x="961770" y="0"/>
                  </a:moveTo>
                  <a:lnTo>
                    <a:pt x="961770" y="130555"/>
                  </a:lnTo>
                  <a:lnTo>
                    <a:pt x="0" y="130555"/>
                  </a:lnTo>
                  <a:lnTo>
                    <a:pt x="0" y="391540"/>
                  </a:lnTo>
                  <a:lnTo>
                    <a:pt x="961770" y="391540"/>
                  </a:lnTo>
                  <a:lnTo>
                    <a:pt x="961770" y="522096"/>
                  </a:lnTo>
                  <a:lnTo>
                    <a:pt x="1222882" y="261111"/>
                  </a:lnTo>
                  <a:lnTo>
                    <a:pt x="961770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5" name="object 5"/>
            <p:cNvSpPr/>
            <p:nvPr/>
          </p:nvSpPr>
          <p:spPr>
            <a:xfrm>
              <a:off x="2462022" y="4673923"/>
              <a:ext cx="1223010" cy="522605"/>
            </a:xfrm>
            <a:custGeom>
              <a:avLst/>
              <a:gdLst/>
              <a:ahLst/>
              <a:cxnLst/>
              <a:rect l="l" t="t" r="r" b="b"/>
              <a:pathLst>
                <a:path w="1223010" h="522604">
                  <a:moveTo>
                    <a:pt x="0" y="130555"/>
                  </a:moveTo>
                  <a:lnTo>
                    <a:pt x="961770" y="130555"/>
                  </a:lnTo>
                  <a:lnTo>
                    <a:pt x="961770" y="0"/>
                  </a:lnTo>
                  <a:lnTo>
                    <a:pt x="1222882" y="261111"/>
                  </a:lnTo>
                  <a:lnTo>
                    <a:pt x="961770" y="522096"/>
                  </a:lnTo>
                  <a:lnTo>
                    <a:pt x="961770" y="391540"/>
                  </a:lnTo>
                  <a:lnTo>
                    <a:pt x="0" y="391540"/>
                  </a:lnTo>
                  <a:lnTo>
                    <a:pt x="0" y="130555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6" name="object 6"/>
            <p:cNvSpPr/>
            <p:nvPr/>
          </p:nvSpPr>
          <p:spPr>
            <a:xfrm>
              <a:off x="3751453" y="2729679"/>
              <a:ext cx="1313814" cy="110363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7" name="object 7"/>
            <p:cNvSpPr/>
            <p:nvPr/>
          </p:nvSpPr>
          <p:spPr>
            <a:xfrm>
              <a:off x="395541" y="4293811"/>
              <a:ext cx="1709293" cy="131622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8" name="object 8"/>
            <p:cNvSpPr/>
            <p:nvPr/>
          </p:nvSpPr>
          <p:spPr>
            <a:xfrm>
              <a:off x="3754628" y="4329244"/>
              <a:ext cx="1310639" cy="131064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object 9"/>
            <p:cNvSpPr/>
            <p:nvPr/>
          </p:nvSpPr>
          <p:spPr>
            <a:xfrm>
              <a:off x="3785996" y="6094354"/>
              <a:ext cx="1279271" cy="997851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object 10"/>
            <p:cNvSpPr/>
            <p:nvPr/>
          </p:nvSpPr>
          <p:spPr>
            <a:xfrm>
              <a:off x="2396489" y="5673031"/>
              <a:ext cx="1113790" cy="869950"/>
            </a:xfrm>
            <a:custGeom>
              <a:avLst/>
              <a:gdLst/>
              <a:ahLst/>
              <a:cxnLst/>
              <a:rect l="l" t="t" r="r" b="b"/>
              <a:pathLst>
                <a:path w="1113789" h="869950">
                  <a:moveTo>
                    <a:pt x="154812" y="0"/>
                  </a:moveTo>
                  <a:lnTo>
                    <a:pt x="0" y="243078"/>
                  </a:lnTo>
                  <a:lnTo>
                    <a:pt x="793115" y="748372"/>
                  </a:lnTo>
                  <a:lnTo>
                    <a:pt x="715645" y="869911"/>
                  </a:lnTo>
                  <a:lnTo>
                    <a:pt x="1113663" y="781710"/>
                  </a:lnTo>
                  <a:lnTo>
                    <a:pt x="1052354" y="505294"/>
                  </a:lnTo>
                  <a:lnTo>
                    <a:pt x="947927" y="505294"/>
                  </a:lnTo>
                  <a:lnTo>
                    <a:pt x="154812" y="0"/>
                  </a:lnTo>
                  <a:close/>
                </a:path>
                <a:path w="1113789" h="869950">
                  <a:moveTo>
                    <a:pt x="1025398" y="383755"/>
                  </a:moveTo>
                  <a:lnTo>
                    <a:pt x="947927" y="505294"/>
                  </a:lnTo>
                  <a:lnTo>
                    <a:pt x="1052354" y="505294"/>
                  </a:lnTo>
                  <a:lnTo>
                    <a:pt x="1025398" y="383755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object 11"/>
            <p:cNvSpPr/>
            <p:nvPr/>
          </p:nvSpPr>
          <p:spPr>
            <a:xfrm>
              <a:off x="2396489" y="5673031"/>
              <a:ext cx="1113790" cy="869950"/>
            </a:xfrm>
            <a:custGeom>
              <a:avLst/>
              <a:gdLst/>
              <a:ahLst/>
              <a:cxnLst/>
              <a:rect l="l" t="t" r="r" b="b"/>
              <a:pathLst>
                <a:path w="1113789" h="869950">
                  <a:moveTo>
                    <a:pt x="154812" y="0"/>
                  </a:moveTo>
                  <a:lnTo>
                    <a:pt x="947927" y="505294"/>
                  </a:lnTo>
                  <a:lnTo>
                    <a:pt x="1025398" y="383755"/>
                  </a:lnTo>
                  <a:lnTo>
                    <a:pt x="1113663" y="781710"/>
                  </a:lnTo>
                  <a:lnTo>
                    <a:pt x="715645" y="869911"/>
                  </a:lnTo>
                  <a:lnTo>
                    <a:pt x="793115" y="748372"/>
                  </a:lnTo>
                  <a:lnTo>
                    <a:pt x="0" y="243078"/>
                  </a:lnTo>
                  <a:lnTo>
                    <a:pt x="154812" y="0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object 12"/>
            <p:cNvSpPr/>
            <p:nvPr/>
          </p:nvSpPr>
          <p:spPr>
            <a:xfrm>
              <a:off x="2441829" y="3620838"/>
              <a:ext cx="1132205" cy="767715"/>
            </a:xfrm>
            <a:custGeom>
              <a:avLst/>
              <a:gdLst/>
              <a:ahLst/>
              <a:cxnLst/>
              <a:rect l="l" t="t" r="r" b="b"/>
              <a:pathLst>
                <a:path w="1132204" h="767714">
                  <a:moveTo>
                    <a:pt x="786257" y="0"/>
                  </a:moveTo>
                  <a:lnTo>
                    <a:pt x="843915" y="115188"/>
                  </a:lnTo>
                  <a:lnTo>
                    <a:pt x="0" y="537210"/>
                  </a:lnTo>
                  <a:lnTo>
                    <a:pt x="115188" y="767588"/>
                  </a:lnTo>
                  <a:lnTo>
                    <a:pt x="959104" y="345566"/>
                  </a:lnTo>
                  <a:lnTo>
                    <a:pt x="1055158" y="345566"/>
                  </a:lnTo>
                  <a:lnTo>
                    <a:pt x="1131950" y="115188"/>
                  </a:lnTo>
                  <a:lnTo>
                    <a:pt x="786257" y="0"/>
                  </a:lnTo>
                  <a:close/>
                </a:path>
                <a:path w="1132204" h="767714">
                  <a:moveTo>
                    <a:pt x="1055158" y="345566"/>
                  </a:moveTo>
                  <a:lnTo>
                    <a:pt x="959104" y="345566"/>
                  </a:lnTo>
                  <a:lnTo>
                    <a:pt x="1016761" y="460756"/>
                  </a:lnTo>
                  <a:lnTo>
                    <a:pt x="1055158" y="345566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object 13"/>
            <p:cNvSpPr/>
            <p:nvPr/>
          </p:nvSpPr>
          <p:spPr>
            <a:xfrm>
              <a:off x="2441829" y="3620838"/>
              <a:ext cx="1132205" cy="767715"/>
            </a:xfrm>
            <a:custGeom>
              <a:avLst/>
              <a:gdLst/>
              <a:ahLst/>
              <a:cxnLst/>
              <a:rect l="l" t="t" r="r" b="b"/>
              <a:pathLst>
                <a:path w="1132204" h="767714">
                  <a:moveTo>
                    <a:pt x="0" y="537210"/>
                  </a:moveTo>
                  <a:lnTo>
                    <a:pt x="843915" y="115188"/>
                  </a:lnTo>
                  <a:lnTo>
                    <a:pt x="786257" y="0"/>
                  </a:lnTo>
                  <a:lnTo>
                    <a:pt x="1131950" y="115188"/>
                  </a:lnTo>
                  <a:lnTo>
                    <a:pt x="1016761" y="460756"/>
                  </a:lnTo>
                  <a:lnTo>
                    <a:pt x="959104" y="345566"/>
                  </a:lnTo>
                  <a:lnTo>
                    <a:pt x="115188" y="767588"/>
                  </a:lnTo>
                  <a:lnTo>
                    <a:pt x="0" y="537210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object 14"/>
            <p:cNvSpPr txBox="1"/>
            <p:nvPr/>
          </p:nvSpPr>
          <p:spPr>
            <a:xfrm>
              <a:off x="786179" y="3906716"/>
              <a:ext cx="1318654" cy="30209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600" b="1" dirty="0">
                  <a:solidFill>
                    <a:srgbClr val="FF0000"/>
                  </a:solidFill>
                  <a:latin typeface="+mj-lt"/>
                  <a:cs typeface="Arial Narrow"/>
                </a:rPr>
                <a:t>N</a:t>
              </a:r>
              <a:r>
                <a:rPr sz="1600" b="1" spc="-10" dirty="0">
                  <a:solidFill>
                    <a:srgbClr val="FF0000"/>
                  </a:solidFill>
                  <a:latin typeface="+mj-lt"/>
                  <a:cs typeface="Arial Narrow"/>
                </a:rPr>
                <a:t>e</a:t>
              </a:r>
              <a:r>
                <a:rPr sz="1600" b="1" spc="-5" dirty="0">
                  <a:solidFill>
                    <a:srgbClr val="FF0000"/>
                  </a:solidFill>
                  <a:latin typeface="+mj-lt"/>
                  <a:cs typeface="Arial Narrow"/>
                </a:rPr>
                <a:t>utron</a:t>
              </a:r>
              <a:endParaRPr sz="1600" b="1" dirty="0">
                <a:solidFill>
                  <a:srgbClr val="000000"/>
                </a:solidFill>
                <a:latin typeface="+mj-lt"/>
                <a:cs typeface="Arial Narrow"/>
              </a:endParaRPr>
            </a:p>
          </p:txBody>
        </p:sp>
        <p:sp>
          <p:nvSpPr>
            <p:cNvPr id="15" name="object 15"/>
            <p:cNvSpPr txBox="1"/>
            <p:nvPr/>
          </p:nvSpPr>
          <p:spPr>
            <a:xfrm>
              <a:off x="3931411" y="3992947"/>
              <a:ext cx="941705" cy="30209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600" dirty="0">
                  <a:solidFill>
                    <a:srgbClr val="FF0000"/>
                  </a:solidFill>
                  <a:latin typeface="+mj-lt"/>
                  <a:cs typeface="Arial Narrow"/>
                </a:rPr>
                <a:t>E</a:t>
              </a:r>
              <a:r>
                <a:rPr sz="1600" spc="-10" dirty="0">
                  <a:solidFill>
                    <a:srgbClr val="FF0000"/>
                  </a:solidFill>
                  <a:latin typeface="+mj-lt"/>
                  <a:cs typeface="Arial Narrow"/>
                </a:rPr>
                <a:t>l</a:t>
              </a:r>
              <a:r>
                <a:rPr sz="1600" spc="-5" dirty="0">
                  <a:solidFill>
                    <a:srgbClr val="FF0000"/>
                  </a:solidFill>
                  <a:latin typeface="+mj-lt"/>
                  <a:cs typeface="Arial Narrow"/>
                </a:rPr>
                <a:t>ekt</a:t>
              </a:r>
              <a:r>
                <a:rPr sz="1600" dirty="0">
                  <a:solidFill>
                    <a:srgbClr val="FF0000"/>
                  </a:solidFill>
                  <a:latin typeface="+mj-lt"/>
                  <a:cs typeface="Arial Narrow"/>
                </a:rPr>
                <a:t>r</a:t>
              </a:r>
              <a:r>
                <a:rPr sz="1600" spc="-5" dirty="0">
                  <a:solidFill>
                    <a:srgbClr val="FF0000"/>
                  </a:solidFill>
                  <a:latin typeface="+mj-lt"/>
                  <a:cs typeface="Arial Narrow"/>
                </a:rPr>
                <a:t>on</a:t>
              </a:r>
              <a:endParaRPr sz="1600" dirty="0">
                <a:solidFill>
                  <a:srgbClr val="000000"/>
                </a:solidFill>
                <a:latin typeface="+mj-lt"/>
                <a:cs typeface="Arial Narrow"/>
              </a:endParaRPr>
            </a:p>
          </p:txBody>
        </p:sp>
        <p:sp>
          <p:nvSpPr>
            <p:cNvPr id="16" name="object 16"/>
            <p:cNvSpPr txBox="1"/>
            <p:nvPr/>
          </p:nvSpPr>
          <p:spPr>
            <a:xfrm>
              <a:off x="4022852" y="2306769"/>
              <a:ext cx="763270" cy="30209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600" dirty="0">
                  <a:solidFill>
                    <a:srgbClr val="FF0000"/>
                  </a:solidFill>
                  <a:latin typeface="+mj-lt"/>
                  <a:cs typeface="Arial Narrow"/>
                </a:rPr>
                <a:t>Proton</a:t>
              </a:r>
              <a:endParaRPr sz="1600" dirty="0">
                <a:solidFill>
                  <a:srgbClr val="000000"/>
                </a:solidFill>
                <a:latin typeface="+mj-lt"/>
                <a:cs typeface="Arial Narrow"/>
              </a:endParaRPr>
            </a:p>
          </p:txBody>
        </p:sp>
        <p:sp>
          <p:nvSpPr>
            <p:cNvPr id="17" name="object 17"/>
            <p:cNvSpPr txBox="1"/>
            <p:nvPr/>
          </p:nvSpPr>
          <p:spPr>
            <a:xfrm>
              <a:off x="3763517" y="5721495"/>
              <a:ext cx="1358900" cy="30209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600" spc="-15" dirty="0">
                  <a:solidFill>
                    <a:srgbClr val="FF0000"/>
                  </a:solidFill>
                  <a:latin typeface="+mj-lt"/>
                  <a:cs typeface="Arial Narrow"/>
                </a:rPr>
                <a:t>A</a:t>
              </a:r>
              <a:r>
                <a:rPr sz="1600" spc="-25" dirty="0">
                  <a:solidFill>
                    <a:srgbClr val="FF0000"/>
                  </a:solidFill>
                  <a:latin typeface="+mj-lt"/>
                  <a:cs typeface="Arial Narrow"/>
                </a:rPr>
                <a:t>n</a:t>
              </a:r>
              <a:r>
                <a:rPr sz="1600" dirty="0">
                  <a:solidFill>
                    <a:srgbClr val="FF0000"/>
                  </a:solidFill>
                  <a:latin typeface="+mj-lt"/>
                  <a:cs typeface="Arial Narrow"/>
                </a:rPr>
                <a:t>tineutrino</a:t>
              </a:r>
              <a:endParaRPr sz="1600" dirty="0">
                <a:solidFill>
                  <a:srgbClr val="000000"/>
                </a:solidFill>
                <a:latin typeface="+mj-lt"/>
                <a:cs typeface="Arial Narrow"/>
              </a:endParaRPr>
            </a:p>
          </p:txBody>
        </p:sp>
      </p:grpSp>
      <p:grpSp>
        <p:nvGrpSpPr>
          <p:cNvPr id="22" name="Group 21"/>
          <p:cNvGrpSpPr>
            <a:grpSpLocks noChangeAspect="1"/>
          </p:cNvGrpSpPr>
          <p:nvPr/>
        </p:nvGrpSpPr>
        <p:grpSpPr>
          <a:xfrm>
            <a:off x="5112320" y="2627709"/>
            <a:ext cx="2230853" cy="3535916"/>
            <a:chOff x="5931927" y="1706402"/>
            <a:chExt cx="2852801" cy="45217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8" name="object 18"/>
            <p:cNvSpPr/>
            <p:nvPr/>
          </p:nvSpPr>
          <p:spPr>
            <a:xfrm>
              <a:off x="5931927" y="1706402"/>
              <a:ext cx="2852801" cy="2145411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object 19"/>
            <p:cNvSpPr/>
            <p:nvPr/>
          </p:nvSpPr>
          <p:spPr>
            <a:xfrm>
              <a:off x="5931927" y="4082699"/>
              <a:ext cx="2852801" cy="2145410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7476307" y="2915741"/>
            <a:ext cx="2505814" cy="10341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err="1">
                <a:solidFill>
                  <a:srgbClr val="002060"/>
                </a:solidFill>
                <a:latin typeface="+mj-lt"/>
              </a:rPr>
              <a:t>n</a:t>
            </a:r>
            <a:r>
              <a:rPr lang="en-US" sz="1800" b="1" dirty="0" err="1" smtClean="0">
                <a:solidFill>
                  <a:srgbClr val="002060"/>
                </a:solidFill>
                <a:latin typeface="+mj-lt"/>
              </a:rPr>
              <a:t>ormaler</a:t>
            </a:r>
            <a:r>
              <a:rPr lang="en-US" sz="1800" b="1" dirty="0" smtClean="0">
                <a:solidFill>
                  <a:srgbClr val="002060"/>
                </a:solidFill>
                <a:latin typeface="+mj-lt"/>
              </a:rPr>
              <a:t> Beta-</a:t>
            </a:r>
            <a:r>
              <a:rPr lang="en-US" sz="1800" b="1" dirty="0" err="1" smtClean="0">
                <a:solidFill>
                  <a:srgbClr val="002060"/>
                </a:solidFill>
                <a:latin typeface="+mj-lt"/>
              </a:rPr>
              <a:t>Zerfall</a:t>
            </a:r>
            <a:endParaRPr lang="en-US" sz="1800" b="1" dirty="0" smtClean="0">
              <a:solidFill>
                <a:srgbClr val="002060"/>
              </a:solidFill>
              <a:latin typeface="+mj-lt"/>
            </a:endParaRPr>
          </a:p>
          <a:p>
            <a:r>
              <a:rPr lang="en-US" sz="1800" b="1" dirty="0" smtClean="0">
                <a:solidFill>
                  <a:srgbClr val="002060"/>
                </a:solidFill>
                <a:latin typeface="+mj-lt"/>
              </a:rPr>
              <a:t>Neutron </a:t>
            </a:r>
            <a:r>
              <a:rPr lang="en-US" sz="1800" b="1" dirty="0" smtClean="0">
                <a:solidFill>
                  <a:srgbClr val="002060"/>
                </a:solidFill>
                <a:latin typeface="+mj-lt"/>
                <a:sym typeface="Wingdings" panose="05000000000000000000" pitchFamily="2" charset="2"/>
              </a:rPr>
              <a:t> Proton</a:t>
            </a:r>
            <a:r>
              <a:rPr lang="en-US" sz="1800" b="1" dirty="0" smtClean="0">
                <a:solidFill>
                  <a:srgbClr val="002060"/>
                </a:solidFill>
                <a:latin typeface="+mj-lt"/>
              </a:rPr>
              <a:t>:</a:t>
            </a:r>
          </a:p>
          <a:p>
            <a:endParaRPr lang="en-US" sz="1800" b="1" dirty="0" smtClean="0">
              <a:solidFill>
                <a:srgbClr val="002060"/>
              </a:solidFill>
              <a:latin typeface="+mj-lt"/>
            </a:endParaRPr>
          </a:p>
          <a:p>
            <a:pPr lvl="0"/>
            <a:r>
              <a:rPr lang="en-US" sz="1800" b="1" dirty="0" smtClean="0">
                <a:solidFill>
                  <a:srgbClr val="002060"/>
                </a:solidFill>
                <a:latin typeface="+mj-lt"/>
              </a:rPr>
              <a:t>d </a:t>
            </a:r>
            <a:r>
              <a:rPr lang="en-US" sz="1800" b="1" dirty="0" smtClean="0">
                <a:solidFill>
                  <a:srgbClr val="002060"/>
                </a:solidFill>
                <a:latin typeface="+mj-lt"/>
                <a:sym typeface="Wingdings" panose="05000000000000000000" pitchFamily="2" charset="2"/>
              </a:rPr>
              <a:t> </a:t>
            </a:r>
            <a:r>
              <a:rPr lang="en-US" sz="1800" b="1" dirty="0" smtClean="0">
                <a:solidFill>
                  <a:srgbClr val="002060"/>
                </a:solidFill>
                <a:latin typeface="Luxi Sans"/>
                <a:sym typeface="Wingdings" panose="05000000000000000000" pitchFamily="2" charset="2"/>
              </a:rPr>
              <a:t>u </a:t>
            </a:r>
            <a:r>
              <a:rPr lang="en-US" sz="1800" b="1" dirty="0">
                <a:solidFill>
                  <a:srgbClr val="002060"/>
                </a:solidFill>
                <a:latin typeface="Luxi Sans"/>
                <a:sym typeface="Wingdings" panose="05000000000000000000" pitchFamily="2" charset="2"/>
              </a:rPr>
              <a:t>+ </a:t>
            </a:r>
            <a:r>
              <a:rPr lang="en-US" sz="1800" b="1" dirty="0" smtClean="0">
                <a:solidFill>
                  <a:srgbClr val="FF0000"/>
                </a:solidFill>
                <a:latin typeface="Luxi Sans"/>
                <a:sym typeface="Wingdings" panose="05000000000000000000" pitchFamily="2" charset="2"/>
              </a:rPr>
              <a:t>W</a:t>
            </a:r>
            <a:r>
              <a:rPr lang="en-US" b="1" baseline="50000" dirty="0" smtClean="0">
                <a:solidFill>
                  <a:srgbClr val="FF0000"/>
                </a:solidFill>
                <a:latin typeface="Luxi Sans"/>
                <a:sym typeface="Wingdings" panose="05000000000000000000" pitchFamily="2" charset="2"/>
              </a:rPr>
              <a:t>-</a:t>
            </a:r>
            <a:endParaRPr lang="en-GB" b="1" baseline="50000" dirty="0">
              <a:solidFill>
                <a:srgbClr val="FF0000"/>
              </a:solidFill>
              <a:latin typeface="Luxi San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488584" y="4715941"/>
            <a:ext cx="2416046" cy="1269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err="1" smtClean="0">
                <a:solidFill>
                  <a:srgbClr val="002060"/>
                </a:solidFill>
                <a:latin typeface="+mj-lt"/>
              </a:rPr>
              <a:t>inverser</a:t>
            </a:r>
            <a:r>
              <a:rPr lang="en-US" sz="1800" b="1" dirty="0" smtClean="0">
                <a:solidFill>
                  <a:srgbClr val="002060"/>
                </a:solidFill>
                <a:latin typeface="+mj-lt"/>
              </a:rPr>
              <a:t> Beta-</a:t>
            </a:r>
            <a:r>
              <a:rPr lang="en-US" sz="1800" b="1" dirty="0" err="1" smtClean="0">
                <a:solidFill>
                  <a:srgbClr val="002060"/>
                </a:solidFill>
                <a:latin typeface="+mj-lt"/>
              </a:rPr>
              <a:t>Zerfall</a:t>
            </a:r>
            <a:endParaRPr lang="en-US" sz="1800" b="1" dirty="0" smtClean="0">
              <a:solidFill>
                <a:srgbClr val="002060"/>
              </a:solidFill>
              <a:latin typeface="+mj-lt"/>
            </a:endParaRPr>
          </a:p>
          <a:p>
            <a:r>
              <a:rPr lang="en-US" sz="1800" b="1" dirty="0">
                <a:solidFill>
                  <a:srgbClr val="002060"/>
                </a:solidFill>
                <a:latin typeface="+mj-lt"/>
              </a:rPr>
              <a:t>(</a:t>
            </a:r>
            <a:r>
              <a:rPr lang="en-US" sz="1800" b="1" dirty="0" smtClean="0">
                <a:solidFill>
                  <a:srgbClr val="002060"/>
                </a:solidFill>
                <a:latin typeface="+mj-lt"/>
              </a:rPr>
              <a:t>“</a:t>
            </a:r>
            <a:r>
              <a:rPr lang="en-US" sz="1800" b="1" dirty="0" err="1" smtClean="0">
                <a:solidFill>
                  <a:srgbClr val="002060"/>
                </a:solidFill>
                <a:latin typeface="+mj-lt"/>
              </a:rPr>
              <a:t>Zeitumkehr</a:t>
            </a:r>
            <a:r>
              <a:rPr lang="en-US" sz="1800" b="1" dirty="0" smtClean="0">
                <a:solidFill>
                  <a:srgbClr val="002060"/>
                </a:solidFill>
                <a:latin typeface="+mj-lt"/>
              </a:rPr>
              <a:t>”)</a:t>
            </a:r>
            <a:endParaRPr lang="en-US" sz="1800" b="1" dirty="0">
              <a:solidFill>
                <a:srgbClr val="002060"/>
              </a:solidFill>
              <a:latin typeface="+mj-lt"/>
            </a:endParaRPr>
          </a:p>
          <a:p>
            <a:r>
              <a:rPr lang="en-US" sz="1800" b="1" dirty="0" smtClean="0">
                <a:solidFill>
                  <a:srgbClr val="002060"/>
                </a:solidFill>
                <a:latin typeface="+mj-lt"/>
              </a:rPr>
              <a:t>Proton </a:t>
            </a:r>
            <a:r>
              <a:rPr lang="en-US" sz="1800" b="1" dirty="0" smtClean="0">
                <a:solidFill>
                  <a:srgbClr val="002060"/>
                </a:solidFill>
                <a:latin typeface="+mj-lt"/>
                <a:sym typeface="Wingdings" panose="05000000000000000000" pitchFamily="2" charset="2"/>
              </a:rPr>
              <a:t> </a:t>
            </a:r>
            <a:r>
              <a:rPr lang="en-US" sz="1800" b="1" dirty="0" smtClean="0">
                <a:solidFill>
                  <a:srgbClr val="002060"/>
                </a:solidFill>
                <a:latin typeface="+mj-lt"/>
              </a:rPr>
              <a:t>Neutron:</a:t>
            </a:r>
          </a:p>
          <a:p>
            <a:endParaRPr lang="en-US" sz="1800" b="1" dirty="0" smtClean="0">
              <a:solidFill>
                <a:srgbClr val="002060"/>
              </a:solidFill>
              <a:latin typeface="+mj-lt"/>
            </a:endParaRPr>
          </a:p>
          <a:p>
            <a:r>
              <a:rPr lang="en-US" sz="1800" b="1" dirty="0">
                <a:solidFill>
                  <a:srgbClr val="002060"/>
                </a:solidFill>
                <a:latin typeface="+mj-lt"/>
              </a:rPr>
              <a:t>u</a:t>
            </a:r>
            <a:r>
              <a:rPr lang="en-US" sz="1800" b="1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en-US" sz="1800" b="1" dirty="0" smtClean="0">
                <a:solidFill>
                  <a:srgbClr val="002060"/>
                </a:solidFill>
                <a:latin typeface="+mj-lt"/>
                <a:sym typeface="Wingdings" panose="05000000000000000000" pitchFamily="2" charset="2"/>
              </a:rPr>
              <a:t> d + </a:t>
            </a:r>
            <a:r>
              <a:rPr lang="en-US" sz="1800" b="1" dirty="0" smtClean="0">
                <a:solidFill>
                  <a:srgbClr val="FF0000"/>
                </a:solidFill>
                <a:latin typeface="+mj-lt"/>
                <a:sym typeface="Wingdings" panose="05000000000000000000" pitchFamily="2" charset="2"/>
              </a:rPr>
              <a:t>W</a:t>
            </a:r>
            <a:r>
              <a:rPr lang="en-US" sz="2000" b="1" baseline="50000" dirty="0" smtClean="0">
                <a:solidFill>
                  <a:srgbClr val="FF0000"/>
                </a:solidFill>
                <a:latin typeface="+mj-lt"/>
                <a:sym typeface="Wingdings" panose="05000000000000000000" pitchFamily="2" charset="2"/>
              </a:rPr>
              <a:t>+</a:t>
            </a:r>
            <a:endParaRPr lang="en-GB" sz="2000" b="1" baseline="500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112320" y="6312891"/>
            <a:ext cx="3960440" cy="1000274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800" b="1" dirty="0" smtClean="0">
                <a:solidFill>
                  <a:srgbClr val="002060"/>
                </a:solidFill>
                <a:latin typeface="+mj-lt"/>
              </a:rPr>
              <a:t>Je </a:t>
            </a:r>
            <a:r>
              <a:rPr lang="en-US" sz="1800" b="1" dirty="0" err="1" smtClean="0">
                <a:solidFill>
                  <a:srgbClr val="002060"/>
                </a:solidFill>
                <a:latin typeface="+mj-lt"/>
              </a:rPr>
              <a:t>nach</a:t>
            </a:r>
            <a:r>
              <a:rPr lang="en-US" sz="1800" b="1" dirty="0" smtClean="0">
                <a:solidFill>
                  <a:srgbClr val="002060"/>
                </a:solidFill>
                <a:latin typeface="+mj-lt"/>
              </a:rPr>
              <a:t> Quark </a:t>
            </a:r>
            <a:r>
              <a:rPr lang="en-US" sz="1800" b="1" dirty="0" err="1" smtClean="0">
                <a:solidFill>
                  <a:srgbClr val="002060"/>
                </a:solidFill>
                <a:latin typeface="+mj-lt"/>
              </a:rPr>
              <a:t>im</a:t>
            </a:r>
            <a:r>
              <a:rPr lang="en-US" sz="1800" b="1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en-US" sz="1800" b="1" dirty="0" err="1" smtClean="0">
                <a:solidFill>
                  <a:srgbClr val="002060"/>
                </a:solidFill>
                <a:latin typeface="+mj-lt"/>
              </a:rPr>
              <a:t>Anfangszustand</a:t>
            </a:r>
            <a:endParaRPr lang="en-US" sz="1800" b="1" dirty="0">
              <a:solidFill>
                <a:srgbClr val="002060"/>
              </a:solidFill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en-US" sz="1800" b="1" dirty="0" err="1" smtClean="0">
                <a:solidFill>
                  <a:srgbClr val="002060"/>
                </a:solidFill>
                <a:latin typeface="+mj-lt"/>
              </a:rPr>
              <a:t>entsteht</a:t>
            </a:r>
            <a:r>
              <a:rPr lang="en-US" sz="1800" b="1" dirty="0">
                <a:solidFill>
                  <a:srgbClr val="002060"/>
                </a:solidFill>
                <a:latin typeface="+mj-lt"/>
              </a:rPr>
              <a:t> </a:t>
            </a:r>
            <a:r>
              <a:rPr lang="en-US" sz="1800" b="1" dirty="0" err="1" smtClean="0">
                <a:solidFill>
                  <a:srgbClr val="002060"/>
                </a:solidFill>
                <a:latin typeface="+mj-lt"/>
              </a:rPr>
              <a:t>ein</a:t>
            </a:r>
            <a:r>
              <a:rPr lang="en-US" sz="1800" b="1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Luxi Sans"/>
                <a:sym typeface="Wingdings" panose="05000000000000000000" pitchFamily="2" charset="2"/>
              </a:rPr>
              <a:t>W</a:t>
            </a:r>
            <a:r>
              <a:rPr lang="en-US" b="1" baseline="50000" dirty="0">
                <a:solidFill>
                  <a:srgbClr val="FF0000"/>
                </a:solidFill>
                <a:latin typeface="Luxi Sans"/>
                <a:sym typeface="Wingdings" panose="05000000000000000000" pitchFamily="2" charset="2"/>
              </a:rPr>
              <a:t>+</a:t>
            </a:r>
            <a:r>
              <a:rPr lang="en-US" sz="1800" b="1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en-US" sz="1800" b="1" dirty="0" err="1" smtClean="0">
                <a:solidFill>
                  <a:srgbClr val="002060"/>
                </a:solidFill>
                <a:latin typeface="+mj-lt"/>
              </a:rPr>
              <a:t>oder</a:t>
            </a:r>
            <a:r>
              <a:rPr lang="en-US" sz="1800" b="1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en-US" sz="1800" b="1" dirty="0" err="1" smtClean="0">
                <a:solidFill>
                  <a:srgbClr val="002060"/>
                </a:solidFill>
                <a:latin typeface="+mj-lt"/>
              </a:rPr>
              <a:t>ein</a:t>
            </a:r>
            <a:r>
              <a:rPr lang="en-US" sz="1800" b="1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latin typeface="Luxi Sans"/>
                <a:sym typeface="Wingdings" panose="05000000000000000000" pitchFamily="2" charset="2"/>
              </a:rPr>
              <a:t>W</a:t>
            </a:r>
            <a:r>
              <a:rPr lang="en-US" sz="2800" b="1" baseline="50000" dirty="0" smtClean="0">
                <a:solidFill>
                  <a:srgbClr val="FF0000"/>
                </a:solidFill>
                <a:latin typeface="Luxi Sans"/>
                <a:sym typeface="Wingdings" panose="05000000000000000000" pitchFamily="2" charset="2"/>
              </a:rPr>
              <a:t>-</a:t>
            </a:r>
            <a:endParaRPr lang="en-GB" sz="2800" b="1" baseline="50000" dirty="0">
              <a:solidFill>
                <a:srgbClr val="FF0000"/>
              </a:solidFill>
              <a:latin typeface="Luxi Sans"/>
            </a:endParaRPr>
          </a:p>
        </p:txBody>
      </p:sp>
    </p:spTree>
    <p:extLst>
      <p:ext uri="{BB962C8B-B14F-4D97-AF65-F5344CB8AC3E}">
        <p14:creationId xmlns:p14="http://schemas.microsoft.com/office/powerpoint/2010/main" val="83420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Das W-</a:t>
            </a:r>
            <a:r>
              <a:rPr lang="de-DE" dirty="0" err="1" smtClean="0"/>
              <a:t>Boson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(geladenes) Austauschteilchen der schwachen Wechselwirkung</a:t>
            </a:r>
            <a:endParaRPr lang="en-GB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291268" y="1907629"/>
            <a:ext cx="5037076" cy="5400600"/>
            <a:chOff x="3528144" y="35443"/>
            <a:chExt cx="5372861" cy="5760618"/>
          </a:xfrm>
        </p:grpSpPr>
        <p:sp>
          <p:nvSpPr>
            <p:cNvPr id="8" name="object 2"/>
            <p:cNvSpPr/>
            <p:nvPr/>
          </p:nvSpPr>
          <p:spPr>
            <a:xfrm>
              <a:off x="3528144" y="35443"/>
              <a:ext cx="5372861" cy="576061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object 8"/>
            <p:cNvSpPr/>
            <p:nvPr/>
          </p:nvSpPr>
          <p:spPr>
            <a:xfrm>
              <a:off x="7092315" y="4362322"/>
              <a:ext cx="1418590" cy="1431290"/>
            </a:xfrm>
            <a:custGeom>
              <a:avLst/>
              <a:gdLst/>
              <a:ahLst/>
              <a:cxnLst/>
              <a:rect l="l" t="t" r="r" b="b"/>
              <a:pathLst>
                <a:path w="1418590" h="1431289">
                  <a:moveTo>
                    <a:pt x="0" y="715390"/>
                  </a:moveTo>
                  <a:lnTo>
                    <a:pt x="2350" y="656718"/>
                  </a:lnTo>
                  <a:lnTo>
                    <a:pt x="9281" y="599351"/>
                  </a:lnTo>
                  <a:lnTo>
                    <a:pt x="20610" y="543475"/>
                  </a:lnTo>
                  <a:lnTo>
                    <a:pt x="36153" y="489273"/>
                  </a:lnTo>
                  <a:lnTo>
                    <a:pt x="55729" y="436929"/>
                  </a:lnTo>
                  <a:lnTo>
                    <a:pt x="79155" y="386628"/>
                  </a:lnTo>
                  <a:lnTo>
                    <a:pt x="106248" y="338554"/>
                  </a:lnTo>
                  <a:lnTo>
                    <a:pt x="136826" y="292891"/>
                  </a:lnTo>
                  <a:lnTo>
                    <a:pt x="170707" y="249823"/>
                  </a:lnTo>
                  <a:lnTo>
                    <a:pt x="207708" y="209534"/>
                  </a:lnTo>
                  <a:lnTo>
                    <a:pt x="247646" y="172208"/>
                  </a:lnTo>
                  <a:lnTo>
                    <a:pt x="290340" y="138029"/>
                  </a:lnTo>
                  <a:lnTo>
                    <a:pt x="335606" y="107182"/>
                  </a:lnTo>
                  <a:lnTo>
                    <a:pt x="383262" y="79851"/>
                  </a:lnTo>
                  <a:lnTo>
                    <a:pt x="433125" y="56219"/>
                  </a:lnTo>
                  <a:lnTo>
                    <a:pt x="485014" y="36471"/>
                  </a:lnTo>
                  <a:lnTo>
                    <a:pt x="538744" y="20791"/>
                  </a:lnTo>
                  <a:lnTo>
                    <a:pt x="594135" y="9363"/>
                  </a:lnTo>
                  <a:lnTo>
                    <a:pt x="651004" y="2371"/>
                  </a:lnTo>
                  <a:lnTo>
                    <a:pt x="709167" y="0"/>
                  </a:lnTo>
                  <a:lnTo>
                    <a:pt x="767332" y="2371"/>
                  </a:lnTo>
                  <a:lnTo>
                    <a:pt x="824203" y="9363"/>
                  </a:lnTo>
                  <a:lnTo>
                    <a:pt x="879598" y="20791"/>
                  </a:lnTo>
                  <a:lnTo>
                    <a:pt x="933335" y="36471"/>
                  </a:lnTo>
                  <a:lnTo>
                    <a:pt x="985230" y="56219"/>
                  </a:lnTo>
                  <a:lnTo>
                    <a:pt x="1035101" y="79851"/>
                  </a:lnTo>
                  <a:lnTo>
                    <a:pt x="1082765" y="107182"/>
                  </a:lnTo>
                  <a:lnTo>
                    <a:pt x="1128040" y="138029"/>
                  </a:lnTo>
                  <a:lnTo>
                    <a:pt x="1170743" y="172208"/>
                  </a:lnTo>
                  <a:lnTo>
                    <a:pt x="1210691" y="209534"/>
                  </a:lnTo>
                  <a:lnTo>
                    <a:pt x="1247701" y="249823"/>
                  </a:lnTo>
                  <a:lnTo>
                    <a:pt x="1281591" y="292891"/>
                  </a:lnTo>
                  <a:lnTo>
                    <a:pt x="1312178" y="338554"/>
                  </a:lnTo>
                  <a:lnTo>
                    <a:pt x="1339280" y="386628"/>
                  </a:lnTo>
                  <a:lnTo>
                    <a:pt x="1362713" y="436929"/>
                  </a:lnTo>
                  <a:lnTo>
                    <a:pt x="1382296" y="489273"/>
                  </a:lnTo>
                  <a:lnTo>
                    <a:pt x="1397845" y="543475"/>
                  </a:lnTo>
                  <a:lnTo>
                    <a:pt x="1409177" y="599351"/>
                  </a:lnTo>
                  <a:lnTo>
                    <a:pt x="1416111" y="656718"/>
                  </a:lnTo>
                  <a:lnTo>
                    <a:pt x="1418462" y="715390"/>
                  </a:lnTo>
                  <a:lnTo>
                    <a:pt x="1416111" y="774081"/>
                  </a:lnTo>
                  <a:lnTo>
                    <a:pt x="1409177" y="831463"/>
                  </a:lnTo>
                  <a:lnTo>
                    <a:pt x="1397845" y="887352"/>
                  </a:lnTo>
                  <a:lnTo>
                    <a:pt x="1382296" y="941565"/>
                  </a:lnTo>
                  <a:lnTo>
                    <a:pt x="1362713" y="993917"/>
                  </a:lnTo>
                  <a:lnTo>
                    <a:pt x="1339280" y="1044225"/>
                  </a:lnTo>
                  <a:lnTo>
                    <a:pt x="1312178" y="1092305"/>
                  </a:lnTo>
                  <a:lnTo>
                    <a:pt x="1281591" y="1137972"/>
                  </a:lnTo>
                  <a:lnTo>
                    <a:pt x="1247701" y="1181043"/>
                  </a:lnTo>
                  <a:lnTo>
                    <a:pt x="1210690" y="1221333"/>
                  </a:lnTo>
                  <a:lnTo>
                    <a:pt x="1170743" y="1258659"/>
                  </a:lnTo>
                  <a:lnTo>
                    <a:pt x="1128040" y="1292838"/>
                  </a:lnTo>
                  <a:lnTo>
                    <a:pt x="1082765" y="1323684"/>
                  </a:lnTo>
                  <a:lnTo>
                    <a:pt x="1035101" y="1351014"/>
                  </a:lnTo>
                  <a:lnTo>
                    <a:pt x="985230" y="1374644"/>
                  </a:lnTo>
                  <a:lnTo>
                    <a:pt x="933335" y="1394391"/>
                  </a:lnTo>
                  <a:lnTo>
                    <a:pt x="879598" y="1410069"/>
                  </a:lnTo>
                  <a:lnTo>
                    <a:pt x="824203" y="1421496"/>
                  </a:lnTo>
                  <a:lnTo>
                    <a:pt x="767332" y="1428487"/>
                  </a:lnTo>
                  <a:lnTo>
                    <a:pt x="709167" y="1430858"/>
                  </a:lnTo>
                  <a:lnTo>
                    <a:pt x="651004" y="1428487"/>
                  </a:lnTo>
                  <a:lnTo>
                    <a:pt x="594135" y="1421496"/>
                  </a:lnTo>
                  <a:lnTo>
                    <a:pt x="538744" y="1410069"/>
                  </a:lnTo>
                  <a:lnTo>
                    <a:pt x="485014" y="1394391"/>
                  </a:lnTo>
                  <a:lnTo>
                    <a:pt x="433125" y="1374644"/>
                  </a:lnTo>
                  <a:lnTo>
                    <a:pt x="383262" y="1351014"/>
                  </a:lnTo>
                  <a:lnTo>
                    <a:pt x="335606" y="1323684"/>
                  </a:lnTo>
                  <a:lnTo>
                    <a:pt x="290340" y="1292838"/>
                  </a:lnTo>
                  <a:lnTo>
                    <a:pt x="247646" y="1258659"/>
                  </a:lnTo>
                  <a:lnTo>
                    <a:pt x="207708" y="1221333"/>
                  </a:lnTo>
                  <a:lnTo>
                    <a:pt x="170707" y="1181043"/>
                  </a:lnTo>
                  <a:lnTo>
                    <a:pt x="136826" y="1137972"/>
                  </a:lnTo>
                  <a:lnTo>
                    <a:pt x="106248" y="1092305"/>
                  </a:lnTo>
                  <a:lnTo>
                    <a:pt x="79155" y="1044225"/>
                  </a:lnTo>
                  <a:lnTo>
                    <a:pt x="55729" y="993917"/>
                  </a:lnTo>
                  <a:lnTo>
                    <a:pt x="36153" y="941565"/>
                  </a:lnTo>
                  <a:lnTo>
                    <a:pt x="20610" y="887352"/>
                  </a:lnTo>
                  <a:lnTo>
                    <a:pt x="9281" y="831463"/>
                  </a:lnTo>
                  <a:lnTo>
                    <a:pt x="2350" y="774081"/>
                  </a:lnTo>
                  <a:lnTo>
                    <a:pt x="0" y="715390"/>
                  </a:lnTo>
                  <a:close/>
                </a:path>
              </a:pathLst>
            </a:custGeom>
            <a:ln w="88900">
              <a:solidFill>
                <a:srgbClr val="0070C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Left Arrow 9"/>
            <p:cNvSpPr/>
            <p:nvPr/>
          </p:nvSpPr>
          <p:spPr bwMode="auto">
            <a:xfrm rot="18513769">
              <a:off x="8218017" y="4123758"/>
              <a:ext cx="548325" cy="288032"/>
            </a:xfrm>
            <a:prstGeom prst="leftArrow">
              <a:avLst/>
            </a:prstGeom>
            <a:solidFill>
              <a:srgbClr val="00B0F0"/>
            </a:solidFill>
            <a:ln w="2857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1" name="Content Placeholder 5"/>
          <p:cNvSpPr txBox="1">
            <a:spLocks/>
          </p:cNvSpPr>
          <p:nvPr/>
        </p:nvSpPr>
        <p:spPr bwMode="auto">
          <a:xfrm>
            <a:off x="4968304" y="2051645"/>
            <a:ext cx="5040560" cy="5231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3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400" b="1">
                <a:solidFill>
                  <a:srgbClr val="000080"/>
                </a:solidFill>
                <a:latin typeface="+mn-lt"/>
                <a:ea typeface="+mn-ea"/>
                <a:cs typeface="+mn-cs"/>
              </a:defRPr>
            </a:lvl1pPr>
            <a:lvl2pPr marL="785813" marR="0" indent="-28575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71000"/>
              <a:buFont typeface="Times New Roman" pitchFamily="16" charset="0"/>
              <a:buBlip>
                <a:blip r:embed="rId4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0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074738" marR="0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825"/>
              </a:spcAft>
              <a:buClr>
                <a:srgbClr val="000000"/>
              </a:buClr>
              <a:buSzPct val="33000"/>
              <a:buFont typeface="Times New Roman" pitchFamily="16" charset="0"/>
              <a:buBlip>
                <a:blip r:embed="rId5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16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362075" marR="0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Tx/>
              <a:buFont typeface="Times New Roman" pitchFamily="16" charset="0"/>
              <a:buBlip>
                <a:blip r:embed="rId6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1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kern="0" dirty="0" smtClean="0"/>
              <a:t>Wichtige Prozesse mit schwacher Wechselwirkung (und W-Bosonen)</a:t>
            </a:r>
          </a:p>
          <a:p>
            <a:pPr lvl="1"/>
            <a:r>
              <a:rPr lang="de-DE" kern="0" dirty="0" smtClean="0"/>
              <a:t>Kernfusion (z.B. in der Sonne)</a:t>
            </a:r>
          </a:p>
          <a:p>
            <a:pPr lvl="2"/>
            <a:r>
              <a:rPr lang="de-DE" kern="0" dirty="0" smtClean="0"/>
              <a:t>inverser Beta-Zerfall: H </a:t>
            </a:r>
            <a:r>
              <a:rPr lang="de-DE" kern="0" dirty="0" smtClean="0">
                <a:sym typeface="Wingdings" panose="05000000000000000000" pitchFamily="2" charset="2"/>
              </a:rPr>
              <a:t> He</a:t>
            </a:r>
            <a:endParaRPr lang="de-DE" kern="0" dirty="0" smtClean="0"/>
          </a:p>
          <a:p>
            <a:pPr lvl="1"/>
            <a:r>
              <a:rPr lang="de-DE" kern="0" dirty="0" smtClean="0"/>
              <a:t>Radioaktive Zerfälle</a:t>
            </a:r>
          </a:p>
          <a:p>
            <a:pPr lvl="2"/>
            <a:r>
              <a:rPr lang="de-DE" kern="0" dirty="0"/>
              <a:t>Erwärmung des Erdinnern</a:t>
            </a:r>
          </a:p>
          <a:p>
            <a:pPr lvl="2"/>
            <a:r>
              <a:rPr lang="de-DE" kern="0" dirty="0"/>
              <a:t>Altersbestimmung (</a:t>
            </a:r>
            <a:r>
              <a:rPr lang="de-DE" kern="0" baseline="50000" dirty="0"/>
              <a:t>14</a:t>
            </a:r>
            <a:r>
              <a:rPr lang="de-DE" kern="0" dirty="0"/>
              <a:t>C Methode)</a:t>
            </a:r>
          </a:p>
          <a:p>
            <a:pPr lvl="2"/>
            <a:r>
              <a:rPr lang="de-DE" kern="0" dirty="0" smtClean="0"/>
              <a:t>Medizin:</a:t>
            </a:r>
          </a:p>
          <a:p>
            <a:pPr marL="935037" lvl="3" indent="0">
              <a:buNone/>
            </a:pPr>
            <a:r>
              <a:rPr lang="de-DE" kern="0" dirty="0" smtClean="0"/>
              <a:t>	Szintigraphie</a:t>
            </a:r>
          </a:p>
          <a:p>
            <a:pPr marL="935037" lvl="3" indent="0">
              <a:buNone/>
            </a:pPr>
            <a:r>
              <a:rPr lang="de-DE" kern="0" dirty="0" smtClean="0"/>
              <a:t>	Positronen-Emissions-Tomographie (PET)</a:t>
            </a:r>
          </a:p>
        </p:txBody>
      </p:sp>
    </p:spTree>
    <p:extLst>
      <p:ext uri="{BB962C8B-B14F-4D97-AF65-F5344CB8AC3E}">
        <p14:creationId xmlns:p14="http://schemas.microsoft.com/office/powerpoint/2010/main" val="1627693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Direkte</a:t>
            </a:r>
            <a:r>
              <a:rPr lang="en-US" dirty="0" smtClean="0"/>
              <a:t> </a:t>
            </a:r>
            <a:r>
              <a:rPr lang="en-US" dirty="0" err="1" smtClean="0"/>
              <a:t>Entdeckung</a:t>
            </a:r>
            <a:r>
              <a:rPr lang="en-US" dirty="0" smtClean="0"/>
              <a:t> des W und Z</a:t>
            </a:r>
            <a:r>
              <a:rPr lang="en-US" baseline="30000" dirty="0" smtClean="0"/>
              <a:t>0</a:t>
            </a:r>
            <a:endParaRPr lang="en-US" baseline="30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SppS</a:t>
            </a:r>
            <a:r>
              <a:rPr lang="en-US" dirty="0" smtClean="0"/>
              <a:t> collider am CERN 1983 </a:t>
            </a:r>
            <a:r>
              <a:rPr lang="en-US" sz="1600" dirty="0" smtClean="0"/>
              <a:t>(</a:t>
            </a:r>
            <a:r>
              <a:rPr lang="en-US" sz="1600" dirty="0" err="1" smtClean="0"/>
              <a:t>Nobelpreis</a:t>
            </a:r>
            <a:r>
              <a:rPr lang="en-US" sz="1600" dirty="0" smtClean="0"/>
              <a:t> 1984, C. Rubbia + S. van der Meer)</a:t>
            </a:r>
          </a:p>
          <a:p>
            <a:pPr lvl="1"/>
            <a:r>
              <a:rPr lang="en-US" dirty="0" smtClean="0"/>
              <a:t>Super Proton </a:t>
            </a:r>
            <a:r>
              <a:rPr lang="en-US" dirty="0" err="1" smtClean="0"/>
              <a:t>Synchroton</a:t>
            </a:r>
            <a:r>
              <a:rPr lang="en-US" dirty="0" smtClean="0"/>
              <a:t> </a:t>
            </a:r>
            <a:r>
              <a:rPr lang="en-US" dirty="0" err="1" smtClean="0"/>
              <a:t>betrieben</a:t>
            </a:r>
            <a:r>
              <a:rPr lang="en-US" dirty="0" smtClean="0"/>
              <a:t> </a:t>
            </a:r>
            <a:r>
              <a:rPr lang="en-US" dirty="0" err="1" smtClean="0"/>
              <a:t>als</a:t>
            </a:r>
            <a:r>
              <a:rPr lang="en-US" dirty="0" smtClean="0"/>
              <a:t> Proton – Antiproton Collider</a:t>
            </a:r>
          </a:p>
          <a:p>
            <a:pPr lvl="1"/>
            <a:r>
              <a:rPr lang="en-US" dirty="0" smtClean="0"/>
              <a:t>2 </a:t>
            </a:r>
            <a:r>
              <a:rPr lang="en-US" dirty="0" err="1" smtClean="0"/>
              <a:t>Experimente</a:t>
            </a:r>
            <a:r>
              <a:rPr lang="en-US" dirty="0" smtClean="0"/>
              <a:t>/</a:t>
            </a:r>
            <a:r>
              <a:rPr lang="en-US" dirty="0" err="1" smtClean="0"/>
              <a:t>Detektoren</a:t>
            </a:r>
            <a:r>
              <a:rPr lang="en-US" dirty="0" smtClean="0"/>
              <a:t>: UA1 + UA2 (Underground Area 1 + 2)</a:t>
            </a:r>
          </a:p>
          <a:p>
            <a:pPr marL="142875" indent="0">
              <a:buNone/>
            </a:pPr>
            <a:endParaRPr lang="en-US" dirty="0" smtClean="0"/>
          </a:p>
        </p:txBody>
      </p:sp>
      <p:sp>
        <p:nvSpPr>
          <p:cNvPr id="5" name="object 3"/>
          <p:cNvSpPr>
            <a:spLocks noChangeAspect="1"/>
          </p:cNvSpPr>
          <p:nvPr/>
        </p:nvSpPr>
        <p:spPr>
          <a:xfrm>
            <a:off x="1439912" y="3582179"/>
            <a:ext cx="6048672" cy="321717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Straight Connector 5"/>
          <p:cNvSpPr/>
          <p:nvPr/>
        </p:nvSpPr>
        <p:spPr>
          <a:xfrm flipH="1" flipV="1">
            <a:off x="6437584" y="6588149"/>
            <a:ext cx="402928" cy="360040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  <a:tailEnd type="arrow"/>
          </a:ln>
        </p:spPr>
        <p:txBody>
          <a:bodyPr vert="horz" lIns="18360" tIns="18360" rIns="18360" bIns="18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4311" y="6807813"/>
            <a:ext cx="2910537" cy="25622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80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+mn-lt"/>
                <a:ea typeface="HG Mincho Light J" pitchFamily="2"/>
                <a:cs typeface="HG Mincho Light J" pitchFamily="2"/>
              </a:rPr>
              <a:t>hochenergetisches</a:t>
            </a:r>
            <a:r>
              <a:rPr lang="en-US" sz="1800" u="none" strike="noStrike" dirty="0" smtClean="0">
                <a:ln>
                  <a:noFill/>
                </a:ln>
                <a:solidFill>
                  <a:srgbClr val="FF0000"/>
                </a:solidFill>
                <a:latin typeface="+mn-lt"/>
                <a:ea typeface="HG Mincho Light J" pitchFamily="2"/>
                <a:cs typeface="HG Mincho Light J" pitchFamily="2"/>
              </a:rPr>
              <a:t> </a:t>
            </a:r>
            <a:r>
              <a:rPr lang="en-US" sz="1800" u="none" strike="noStrike" dirty="0" err="1" smtClean="0">
                <a:ln>
                  <a:noFill/>
                </a:ln>
                <a:solidFill>
                  <a:srgbClr val="FF0000"/>
                </a:solidFill>
                <a:latin typeface="+mn-lt"/>
                <a:ea typeface="HG Mincho Light J" pitchFamily="2"/>
                <a:cs typeface="HG Mincho Light J" pitchFamily="2"/>
              </a:rPr>
              <a:t>Elektron</a:t>
            </a:r>
            <a:endParaRPr lang="en-US" sz="1800" u="none" strike="noStrike" baseline="30000" dirty="0">
              <a:ln>
                <a:noFill/>
              </a:ln>
              <a:solidFill>
                <a:srgbClr val="FF0000"/>
              </a:solidFill>
              <a:latin typeface="+mn-lt"/>
              <a:ea typeface="HG Mincho Light J" pitchFamily="2"/>
              <a:cs typeface="HG Mincho Light J" pitchFamily="2"/>
            </a:endParaRPr>
          </a:p>
        </p:txBody>
      </p:sp>
      <p:pic>
        <p:nvPicPr>
          <p:cNvPr id="7" name="Picture 6" descr="Screen Shot 2014-08-31 at 10.06.37 .png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7824" y="2786491"/>
            <a:ext cx="3770560" cy="47491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624319" y="3275781"/>
            <a:ext cx="2365126" cy="6232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000090"/>
                </a:solidFill>
              </a:rPr>
              <a:t>Kollision</a:t>
            </a:r>
            <a:r>
              <a:rPr lang="en-US" sz="2000" b="1" dirty="0" smtClean="0">
                <a:solidFill>
                  <a:srgbClr val="000090"/>
                </a:solidFill>
              </a:rPr>
              <a:t> </a:t>
            </a:r>
            <a:r>
              <a:rPr lang="en-US" sz="2000" b="1" dirty="0" err="1" smtClean="0">
                <a:solidFill>
                  <a:srgbClr val="000090"/>
                </a:solidFill>
              </a:rPr>
              <a:t>im</a:t>
            </a:r>
            <a:endParaRPr lang="en-US" sz="2000" b="1" dirty="0" smtClean="0">
              <a:solidFill>
                <a:srgbClr val="000090"/>
              </a:solidFill>
            </a:endParaRPr>
          </a:p>
          <a:p>
            <a:r>
              <a:rPr lang="en-US" sz="2000" b="1" dirty="0" smtClean="0">
                <a:solidFill>
                  <a:srgbClr val="000090"/>
                </a:solidFill>
              </a:rPr>
              <a:t>UA1 </a:t>
            </a:r>
            <a:r>
              <a:rPr lang="en-US" sz="2000" b="1" dirty="0" err="1" smtClean="0">
                <a:solidFill>
                  <a:srgbClr val="000090"/>
                </a:solidFill>
              </a:rPr>
              <a:t>Spurdetektor</a:t>
            </a:r>
            <a:endParaRPr lang="en-US" sz="2000" b="1" dirty="0">
              <a:solidFill>
                <a:srgbClr val="000090"/>
              </a:solidFill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4464248" y="2757353"/>
            <a:ext cx="216024" cy="504056"/>
          </a:xfrm>
          <a:prstGeom prst="ellipse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cxnSp>
        <p:nvCxnSpPr>
          <p:cNvPr id="15" name="Straight Connector 14"/>
          <p:cNvCxnSpPr/>
          <p:nvPr/>
        </p:nvCxnSpPr>
        <p:spPr bwMode="auto">
          <a:xfrm>
            <a:off x="1188000" y="1296000"/>
            <a:ext cx="108000" cy="0"/>
          </a:xfrm>
          <a:prstGeom prst="line">
            <a:avLst/>
          </a:prstGeom>
          <a:solidFill>
            <a:srgbClr val="00B8FF"/>
          </a:solidFill>
          <a:ln w="22225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" name="TextBox 3"/>
          <p:cNvSpPr txBox="1"/>
          <p:nvPr/>
        </p:nvSpPr>
        <p:spPr>
          <a:xfrm>
            <a:off x="4640125" y="2555701"/>
            <a:ext cx="1552315" cy="2808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FF0000"/>
                </a:solidFill>
              </a:rPr>
              <a:t>geladenes</a:t>
            </a:r>
            <a:r>
              <a:rPr lang="en-US" sz="1400" dirty="0" smtClean="0">
                <a:solidFill>
                  <a:srgbClr val="FF0000"/>
                </a:solidFill>
              </a:rPr>
              <a:t> lepton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2808064" y="2764539"/>
            <a:ext cx="504056" cy="504056"/>
          </a:xfrm>
          <a:prstGeom prst="ellipse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58882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E5"/>
      </a:hlink>
      <a:folHlink>
        <a:srgbClr val="7030A0"/>
      </a:folHlink>
    </a:clrScheme>
    <a:fontScheme name="Office Theme">
      <a:majorFont>
        <a:latin typeface="Luxi Sans"/>
        <a:ea typeface="msmincho"/>
        <a:cs typeface="msmincho"/>
      </a:majorFont>
      <a:minorFont>
        <a:latin typeface="Luxi Sans"/>
        <a:ea typeface="msmincho"/>
        <a:cs typeface="msminch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7675" rtl="0" eaLnBrk="1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7675" rtl="0" eaLnBrk="1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62958</TotalTime>
  <Words>2551</Words>
  <Application>Microsoft Office PowerPoint</Application>
  <PresentationFormat>Custom</PresentationFormat>
  <Paragraphs>489</Paragraphs>
  <Slides>45</Slides>
  <Notes>6</Notes>
  <HiddenSlides>0</HiddenSlides>
  <MMClips>2</MMClips>
  <ScaleCrop>false</ScaleCrop>
  <HeadingPairs>
    <vt:vector size="6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  <vt:variant>
        <vt:lpstr>Custom Shows</vt:lpstr>
      </vt:variant>
      <vt:variant>
        <vt:i4>2</vt:i4>
      </vt:variant>
    </vt:vector>
  </HeadingPairs>
  <TitlesOfParts>
    <vt:vector size="48" baseType="lpstr">
      <vt:lpstr>Office Theme</vt:lpstr>
      <vt:lpstr>Masterclasses  Auswertung von echten Daten des ATLAS Detektors</vt:lpstr>
      <vt:lpstr>Teilchenphysik Masterclasses</vt:lpstr>
      <vt:lpstr>Heutiges Ziel (Übersicht)</vt:lpstr>
      <vt:lpstr>Aufbau der Materie</vt:lpstr>
      <vt:lpstr>Struktur des Protons</vt:lpstr>
      <vt:lpstr>Vakuumfluktuationen</vt:lpstr>
      <vt:lpstr>Welche Valenzquarks sind im Proton?</vt:lpstr>
      <vt:lpstr>Das W-Boson</vt:lpstr>
      <vt:lpstr>Direkte Entdeckung des W und Z0</vt:lpstr>
      <vt:lpstr>Messung 1: Das Innere des Protons</vt:lpstr>
      <vt:lpstr>Produktion von W-Bosonen am LHC</vt:lpstr>
      <vt:lpstr>W-Bosonen Produktionsrate</vt:lpstr>
      <vt:lpstr>W-Boson Zerfälle</vt:lpstr>
      <vt:lpstr>Übersicht W-Zerfälle für die Messung</vt:lpstr>
      <vt:lpstr>Motivation der Auswahlkriterien</vt:lpstr>
      <vt:lpstr>Teilchen im Detektor</vt:lpstr>
      <vt:lpstr>ATLAS (A Toroidal LHC ApparatuS)</vt:lpstr>
      <vt:lpstr>ATLAS Inner Tracker (Spurdetektor)</vt:lpstr>
      <vt:lpstr>Kalorimeter (Energiemessung)</vt:lpstr>
      <vt:lpstr>ATLAS Kalorimeter (ECAL)</vt:lpstr>
      <vt:lpstr>ATLAS Myon Detektor</vt:lpstr>
      <vt:lpstr>Datenaufbereitung</vt:lpstr>
      <vt:lpstr>MINERVA</vt:lpstr>
      <vt:lpstr>Detektoransicht in MINERVA</vt:lpstr>
      <vt:lpstr>Elektronen, Positronen, Photonen</vt:lpstr>
      <vt:lpstr>Myonen, Antimyonen</vt:lpstr>
      <vt:lpstr>Neutrinos</vt:lpstr>
      <vt:lpstr>Quarks, Anti-Quarks</vt:lpstr>
      <vt:lpstr>Zusatzinformationen</vt:lpstr>
      <vt:lpstr>Vorbereitungen</vt:lpstr>
      <vt:lpstr>Übung 1                  </vt:lpstr>
      <vt:lpstr>Higgs!</vt:lpstr>
      <vt:lpstr>Higgs Produktionsrate</vt:lpstr>
      <vt:lpstr>Higgs Zerfälle</vt:lpstr>
      <vt:lpstr>H  WW</vt:lpstr>
      <vt:lpstr>Messung 2: Das Higgs suchen!</vt:lpstr>
      <vt:lpstr>Besondere Schwierigkeit: Untergrund</vt:lpstr>
      <vt:lpstr>Winkelmessung zwischen 2 Spuren</vt:lpstr>
      <vt:lpstr>Statistik</vt:lpstr>
      <vt:lpstr>Higgs Signalentwicklung mit der Zeit</vt:lpstr>
      <vt:lpstr>Zusammenfassung Aufgaben</vt:lpstr>
      <vt:lpstr>Übung 2                  </vt:lpstr>
      <vt:lpstr>Datenanalyse</vt:lpstr>
      <vt:lpstr>Endergebnisse</vt:lpstr>
      <vt:lpstr>Literatur + Webseiten</vt:lpstr>
      <vt:lpstr>CERN Introduction - long</vt:lpstr>
      <vt:lpstr>CERN Introduction - short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Higgs &amp; Co.</dc:title>
  <dc:creator>Michael Hauschild</dc:creator>
  <cp:lastModifiedBy>Michael Hauschild</cp:lastModifiedBy>
  <cp:revision>1377</cp:revision>
  <cp:lastPrinted>2003-07-02T12:30:06Z</cp:lastPrinted>
  <dcterms:created xsi:type="dcterms:W3CDTF">2003-03-07T08:03:06Z</dcterms:created>
  <dcterms:modified xsi:type="dcterms:W3CDTF">2015-04-02T09:52:38Z</dcterms:modified>
</cp:coreProperties>
</file>