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8EC15-1868-4D39-810C-FD834E495210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63622-7D6C-410D-A4B9-2E311DDD51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505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694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426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205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9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4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21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26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040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207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76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805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D1A45-100E-45EC-B5A8-1946F29D447F}" type="datetimeFigureOut">
              <a:rPr lang="en-GB" smtClean="0"/>
              <a:t>11/07/2014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05AAF-9EBB-4371-B442-AA710AB6B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29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sTGC for ATLAS Small Wheel upgrade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 introduction to sTGC</a:t>
            </a:r>
          </a:p>
          <a:p>
            <a:r>
              <a:rPr lang="en-US" dirty="0" smtClean="0"/>
              <a:t>Layout of the system</a:t>
            </a:r>
          </a:p>
          <a:p>
            <a:r>
              <a:rPr lang="en-US" dirty="0" smtClean="0"/>
              <a:t>Achieving the necessary precision and construction of Module-1.</a:t>
            </a:r>
          </a:p>
          <a:p>
            <a:r>
              <a:rPr lang="en-US" dirty="0" smtClean="0"/>
              <a:t>Preliminary results with Module-1.</a:t>
            </a:r>
          </a:p>
          <a:p>
            <a:r>
              <a:rPr lang="en-US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6133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Flatness achieved for quadruplet, better than 50</a:t>
            </a:r>
            <a:r>
              <a:rPr lang="el-GR" dirty="0" smtClean="0"/>
              <a:t>μ</a:t>
            </a:r>
            <a:r>
              <a:rPr lang="en-US" dirty="0" smtClean="0"/>
              <a:t>m RMS, maximal deviation 250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endParaRPr lang="en-US" dirty="0"/>
          </a:p>
        </p:txBody>
      </p:sp>
      <p:pic>
        <p:nvPicPr>
          <p:cNvPr id="1026" name="Picture 2" descr="C:\Users\Physics\Documents\Upgrade\Prototype_-1\Aliment\prototipe\IMAG1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1988840"/>
            <a:ext cx="2389030" cy="4237931"/>
          </a:xfrm>
          <a:prstGeom prst="rect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Prototype -1: Strip alignment</a:t>
            </a:r>
            <a:endParaRPr lang="en-US"/>
          </a:p>
        </p:txBody>
      </p:sp>
      <p:pic>
        <p:nvPicPr>
          <p:cNvPr id="7" name="Picture 2" descr="G:\Prototype_-1\IMAG1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140968"/>
            <a:ext cx="4950436" cy="279068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635896" y="2060848"/>
            <a:ext cx="4950436" cy="108012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Relative alignment between strip boards consistent within 10</a:t>
            </a:r>
            <a:r>
              <a:rPr lang="el-GR" dirty="0" smtClean="0">
                <a:solidFill>
                  <a:schemeClr val="tx1"/>
                </a:solidFill>
              </a:rPr>
              <a:t>μ</a:t>
            </a:r>
            <a:r>
              <a:rPr lang="en-US" dirty="0" smtClean="0">
                <a:solidFill>
                  <a:schemeClr val="tx1"/>
                </a:solidFill>
              </a:rPr>
              <a:t>m across detector with the wrongly produced boards (inserts and strips not machined in one go).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723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beam set-up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1080120"/>
          </a:xfrm>
        </p:spPr>
        <p:txBody>
          <a:bodyPr/>
          <a:lstStyle/>
          <a:p>
            <a:r>
              <a:rPr lang="en-US" dirty="0" smtClean="0"/>
              <a:t>Sandwich the sTGC quadruplet prototype between 2 pixel telescopes (EUDET)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1941286" cy="119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93" y="3398395"/>
            <a:ext cx="1546067" cy="3206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5" descr="imap://george@imap.cern.ch:993/fetch%3EUID%3E/INBOX%3E620621?part=1.2&amp;filename=image001.png"/>
          <p:cNvSpPr>
            <a:spLocks noChangeAspect="1" noChangeArrowheads="1"/>
          </p:cNvSpPr>
          <p:nvPr/>
        </p:nvSpPr>
        <p:spPr bwMode="auto">
          <a:xfrm>
            <a:off x="155575" y="-1995488"/>
            <a:ext cx="609600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485" y="2204864"/>
            <a:ext cx="60960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759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Relative shift between pairs of layers consistent with ½ strip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1412776"/>
            <a:ext cx="7524750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771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Relative bias of position due to final size strips, observed and corrected.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1556792"/>
            <a:ext cx="729615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577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/>
              <a:t>First preliminary results look good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66" y="1412776"/>
            <a:ext cx="7381875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646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638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While using outside telescope not correcting for MS, gives worst resolutions, but consistent with needs</a:t>
            </a:r>
            <a:endParaRPr lang="en-GB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1301018"/>
            <a:ext cx="741045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3870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sTGC technology seems to be ripe for the production of the ATLAS New Small Wheel, and provides the needed performance.</a:t>
            </a:r>
          </a:p>
          <a:p>
            <a:r>
              <a:rPr lang="en-US" dirty="0" smtClean="0"/>
              <a:t>Most of the manufacturing problems have been understood and corrected.</a:t>
            </a:r>
          </a:p>
          <a:p>
            <a:r>
              <a:rPr lang="en-US" dirty="0" smtClean="0"/>
              <a:t>One should be able to move to the first mass production module, to be produced before the end of the year.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856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r>
              <a:rPr lang="en-US" altLang="en-US" smtClean="0"/>
              <a:t>Aging tests (I)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4929188"/>
            <a:ext cx="8229600" cy="1571625"/>
          </a:xfrm>
        </p:spPr>
        <p:txBody>
          <a:bodyPr>
            <a:normAutofit lnSpcReduction="10000"/>
          </a:bodyPr>
          <a:lstStyle/>
          <a:p>
            <a:r>
              <a:rPr lang="en-US" altLang="en-US" sz="1600" smtClean="0"/>
              <a:t>Many aging tests have been performed since 1997 at different flow rates, showing no deterioration of performance with rates (up to 1.3C/cm (Fukui et al, NIM A419 (1998), 497-502.</a:t>
            </a:r>
          </a:p>
          <a:p>
            <a:r>
              <a:rPr lang="en-US" altLang="en-US" sz="1600" smtClean="0"/>
              <a:t>This was followed in 2007 by a long irradiation up to 6C/cm showing the same lack of effect. The n-pentane, being a good cleaning agent helps in keeping clean wires, while the quasi saturation of the operation, makes it insensitive to small wire deposits.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785813"/>
            <a:ext cx="23558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857250"/>
            <a:ext cx="344963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3000375"/>
            <a:ext cx="357187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413" y="2928938"/>
            <a:ext cx="3303587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674" y="854294"/>
            <a:ext cx="3321094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657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3600" smtClean="0"/>
              <a:t>Aging tests (II)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066800"/>
            <a:ext cx="8686800" cy="2133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600" smtClean="0"/>
              <a:t>By going to a low resistivity cathode (100KOhm/square), one can increase the rate capabilities to &lt;30 KHz/cm</a:t>
            </a:r>
            <a:r>
              <a:rPr lang="en-US" altLang="en-US" sz="1600" baseline="30000" smtClean="0"/>
              <a:t>2.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smtClean="0"/>
              <a:t>Both elements have been implemented in 10 small prototypes that have been tested during the last year.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 smtClean="0">
                <a:solidFill>
                  <a:srgbClr val="FF3300"/>
                </a:solidFill>
              </a:rPr>
              <a:t>Most important, they need to be able to take the high radiation levels of SLHC.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 smtClean="0">
                <a:solidFill>
                  <a:srgbClr val="FF3300"/>
                </a:solidFill>
              </a:rPr>
              <a:t>A small chamber has accumulated 6 Coulomb/cm, without any deterioration= </a:t>
            </a:r>
            <a:r>
              <a:rPr lang="en-CA" altLang="en-US" sz="1800" smtClean="0">
                <a:solidFill>
                  <a:srgbClr val="FF3300"/>
                </a:solidFill>
              </a:rPr>
              <a:t>20 years at SLHC with safety factor 5.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smtClean="0">
                <a:solidFill>
                  <a:srgbClr val="00B0F0"/>
                </a:solidFill>
              </a:rPr>
              <a:t>Anode and cathodes were analyzed for deposits in Chile, where a new Lab was established to continue radiation tests</a:t>
            </a:r>
            <a:r>
              <a:rPr lang="en-US" altLang="en-US" sz="1600" smtClean="0">
                <a:solidFill>
                  <a:srgbClr val="FF33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CA" altLang="en-US" sz="180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180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180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1800" smtClean="0"/>
          </a:p>
          <a:p>
            <a:pPr eaLnBrk="1" hangingPunct="1">
              <a:lnSpc>
                <a:spcPct val="80000"/>
              </a:lnSpc>
            </a:pPr>
            <a:endParaRPr lang="en-US" altLang="en-US" sz="1800" smtClean="0"/>
          </a:p>
        </p:txBody>
      </p:sp>
      <p:sp>
        <p:nvSpPr>
          <p:cNvPr id="6148" name="Rectangle 8"/>
          <p:cNvSpPr>
            <a:spLocks noChangeArrowheads="1"/>
          </p:cNvSpPr>
          <p:nvPr/>
        </p:nvSpPr>
        <p:spPr bwMode="auto">
          <a:xfrm>
            <a:off x="0" y="20526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itchFamily="34" charset="0"/>
            </a:endParaRPr>
          </a:p>
        </p:txBody>
      </p:sp>
      <p:graphicFrame>
        <p:nvGraphicFramePr>
          <p:cNvPr id="6149" name="Object 7"/>
          <p:cNvGraphicFramePr>
            <a:graphicFrameLocks noChangeAspect="1"/>
          </p:cNvGraphicFramePr>
          <p:nvPr/>
        </p:nvGraphicFramePr>
        <p:xfrm>
          <a:off x="4953000" y="3048000"/>
          <a:ext cx="3852863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Chart" r:id="rId3" imgW="5486400" imgH="2752725" progId="Excel.Sheet.8">
                  <p:embed/>
                </p:oleObj>
              </mc:Choice>
              <mc:Fallback>
                <p:oleObj name="Chart" r:id="rId3" imgW="5486400" imgH="275272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048000"/>
                        <a:ext cx="3852863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Rectangle 10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itchFamily="34" charset="0"/>
            </a:endParaRPr>
          </a:p>
        </p:txBody>
      </p:sp>
      <p:graphicFrame>
        <p:nvGraphicFramePr>
          <p:cNvPr id="6151" name="Object 9"/>
          <p:cNvGraphicFramePr>
            <a:graphicFrameLocks noChangeAspect="1"/>
          </p:cNvGraphicFramePr>
          <p:nvPr/>
        </p:nvGraphicFramePr>
        <p:xfrm>
          <a:off x="4876800" y="4841875"/>
          <a:ext cx="3886200" cy="201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5" imgW="5577840" imgH="2964119" progId="Excel.Sheet.8">
                  <p:embed/>
                </p:oleObj>
              </mc:Choice>
              <mc:Fallback>
                <p:oleObj name="Worksheet" r:id="rId5" imgW="5577840" imgH="296411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4841875"/>
                        <a:ext cx="3886200" cy="201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2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2274888" cy="166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953000"/>
            <a:ext cx="2290763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2185988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Rectangle 14"/>
          <p:cNvSpPr>
            <a:spLocks noChangeArrowheads="1"/>
          </p:cNvSpPr>
          <p:nvPr/>
        </p:nvSpPr>
        <p:spPr bwMode="auto">
          <a:xfrm>
            <a:off x="0" y="5486400"/>
            <a:ext cx="2286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itchFamily="34" charset="0"/>
              </a:rPr>
              <a:t>Deposits due mainly to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itchFamily="34" charset="0"/>
              </a:rPr>
              <a:t>Carbon and Oxygen</a:t>
            </a:r>
          </a:p>
        </p:txBody>
      </p:sp>
    </p:spTree>
    <p:extLst>
      <p:ext uri="{BB962C8B-B14F-4D97-AF65-F5344CB8AC3E}">
        <p14:creationId xmlns:p14="http://schemas.microsoft.com/office/powerpoint/2010/main" val="401462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Principle of the system:</a:t>
            </a:r>
            <a:br>
              <a:rPr lang="en-US" dirty="0" smtClean="0"/>
            </a:br>
            <a:r>
              <a:rPr lang="en-US" sz="3600" dirty="0" smtClean="0"/>
              <a:t>reduced number of channels to use for trigger by making coincidence with pads.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717033"/>
            <a:ext cx="4038600" cy="136815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Make a 3-out-4 coincidence to select what strips to be readout for trigger</a:t>
            </a:r>
          </a:p>
          <a:p>
            <a:r>
              <a:rPr lang="en-US" dirty="0" smtClean="0"/>
              <a:t>Fast detectors consistent with 40MHz bunch crossing.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552" y="5376494"/>
            <a:ext cx="8280920" cy="148150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Get PH information from the relevant strips using flash-ADC.</a:t>
            </a:r>
          </a:p>
          <a:p>
            <a:r>
              <a:rPr lang="en-US" dirty="0" smtClean="0"/>
              <a:t>Reject info from any layer containing too many strips (</a:t>
            </a:r>
            <a:r>
              <a:rPr lang="el-GR" dirty="0" smtClean="0"/>
              <a:t>δ</a:t>
            </a:r>
            <a:r>
              <a:rPr lang="en-US" dirty="0" smtClean="0"/>
              <a:t>-ray) or too high PH (neutron).</a:t>
            </a:r>
          </a:p>
          <a:p>
            <a:r>
              <a:rPr lang="en-US" dirty="0" smtClean="0"/>
              <a:t>Angular resolution of single quadruplet (for trigger 2.9mrad), while between the 2 quadruplets in the New Small  wheel, 35cm apart, this gives  &lt;0.5mrad. 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3" y="1916832"/>
            <a:ext cx="60007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217" y="2601617"/>
            <a:ext cx="3851920" cy="2774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0435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Layout of the system</a:t>
            </a:r>
            <a:endParaRPr lang="en-GB" altLang="en-US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50825" y="1196975"/>
            <a:ext cx="4321175" cy="3456161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sz="1800" dirty="0" smtClean="0"/>
              <a:t>To reduce </a:t>
            </a:r>
            <a:r>
              <a:rPr lang="el-GR" altLang="en-US" sz="1800" dirty="0" smtClean="0"/>
              <a:t>μ</a:t>
            </a:r>
            <a:r>
              <a:rPr lang="en-US" altLang="en-US" sz="1800" dirty="0" smtClean="0"/>
              <a:t> trigger rate in forward direction, need accurate vector (&gt;1mrad) in front of magnet.</a:t>
            </a:r>
          </a:p>
          <a:p>
            <a:r>
              <a:rPr lang="en-US" altLang="en-US" sz="1800" dirty="0" smtClean="0"/>
              <a:t>Groups from Canada, Chile, China and Israel developed the sTGC that have achieved good position (~70</a:t>
            </a:r>
            <a:r>
              <a:rPr lang="el-GR" altLang="en-US" sz="1800" dirty="0" smtClean="0"/>
              <a:t>μ</a:t>
            </a:r>
            <a:r>
              <a:rPr lang="en-US" altLang="en-US" sz="1800" dirty="0" smtClean="0"/>
              <a:t>m) resolution and high efficiency in high background environment</a:t>
            </a:r>
          </a:p>
          <a:p>
            <a:r>
              <a:rPr lang="en-US" altLang="en-US" sz="1800" dirty="0" smtClean="0"/>
              <a:t>Two type of detectors to be used in ATLAS Phase I  New Small Wheel  (NSW) upgrade (sTGC &amp; </a:t>
            </a:r>
            <a:r>
              <a:rPr lang="en-US" altLang="en-US" sz="1800" dirty="0" err="1" smtClean="0"/>
              <a:t>MicroMegas</a:t>
            </a:r>
            <a:r>
              <a:rPr lang="en-US" altLang="en-US" sz="1800" dirty="0" smtClean="0"/>
              <a:t>).</a:t>
            </a:r>
            <a:endParaRPr lang="en-US" altLang="en-US" sz="1800" dirty="0"/>
          </a:p>
          <a:p>
            <a:r>
              <a:rPr lang="en-US" altLang="en-US" sz="1800" dirty="0" smtClean="0"/>
              <a:t>New method to produce large (2X1.2m²) multi-layer PCB’s had to be developed that can be placed with respect t  each other with a precision of 40</a:t>
            </a:r>
            <a:r>
              <a:rPr lang="el-GR" altLang="en-US" sz="1800" dirty="0" smtClean="0"/>
              <a:t>μ</a:t>
            </a:r>
            <a:r>
              <a:rPr lang="en-US" altLang="en-US" sz="1800" dirty="0" smtClean="0"/>
              <a:t>m.</a:t>
            </a:r>
          </a:p>
          <a:p>
            <a:r>
              <a:rPr lang="en-US" altLang="en-US" sz="1800" dirty="0" smtClean="0"/>
              <a:t>First  final size quadruplet  of such a detector has been tested at FERMILAB (T1049 in  M6-FTBF  between 9/5 to 20/5).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1196975"/>
            <a:ext cx="427513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4797425"/>
            <a:ext cx="26670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457" y="4615590"/>
            <a:ext cx="2134766" cy="209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67573"/>
            <a:ext cx="2094359" cy="229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159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52116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The necessary mechanical precision and alignment between strips in the 4 layers is achieved by machining the cathode boards with CNC, together with the alignment </a:t>
            </a:r>
            <a:r>
              <a:rPr lang="en-US" sz="2800" dirty="0" err="1" smtClean="0"/>
              <a:t>incerts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11322"/>
            <a:ext cx="8229600" cy="1046678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2 different type of strips shifted by ½ strip to avoid systematics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100</a:t>
            </a:r>
            <a:r>
              <a:rPr lang="el-GR" dirty="0" smtClean="0"/>
              <a:t>μ</a:t>
            </a:r>
            <a:r>
              <a:rPr lang="en-US" dirty="0" smtClean="0"/>
              <a:t>m pre-</a:t>
            </a:r>
            <a:r>
              <a:rPr lang="en-US" dirty="0" err="1" smtClean="0"/>
              <a:t>preg</a:t>
            </a:r>
            <a:r>
              <a:rPr lang="en-US" dirty="0" smtClean="0"/>
              <a:t> is then glued using standard PCB multi-layer technology.</a:t>
            </a:r>
          </a:p>
          <a:p>
            <a:r>
              <a:rPr lang="en-US" dirty="0" smtClean="0"/>
              <a:t>This allows the construction of precise, large cathode boards.</a:t>
            </a:r>
          </a:p>
          <a:p>
            <a:r>
              <a:rPr lang="en-US" dirty="0" smtClean="0"/>
              <a:t>The boards are precise in the thickness to within 30</a:t>
            </a:r>
            <a:r>
              <a:rPr lang="el-GR" dirty="0" smtClean="0"/>
              <a:t>μ</a:t>
            </a:r>
            <a:r>
              <a:rPr lang="en-US" dirty="0" smtClean="0"/>
              <a:t>m.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01" y="1268760"/>
            <a:ext cx="3785468" cy="454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68748"/>
            <a:ext cx="4349552" cy="464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241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Vacuum system in granite table </a:t>
            </a:r>
            <a:br>
              <a:rPr lang="en-US" dirty="0" smtClean="0"/>
            </a:br>
            <a:r>
              <a:rPr lang="en-US" dirty="0" smtClean="0"/>
              <a:t>with jig holding precision pins</a:t>
            </a:r>
            <a:endParaRPr lang="en-GB" dirty="0"/>
          </a:p>
        </p:txBody>
      </p:sp>
      <p:pic>
        <p:nvPicPr>
          <p:cNvPr id="1027" name="Picture 3" descr="\\cern.ch\dfs\Users\g\george\Documents\Assembly tools sTGC\DSC019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5"/>
            <a:ext cx="8584582" cy="48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960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of the Al Honeycomb plate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661248"/>
            <a:ext cx="5896323" cy="1196752"/>
          </a:xfrm>
        </p:spPr>
        <p:txBody>
          <a:bodyPr>
            <a:noAutofit/>
          </a:bodyPr>
          <a:lstStyle/>
          <a:p>
            <a:r>
              <a:rPr lang="en-US" sz="1600" dirty="0" smtClean="0"/>
              <a:t>Internal rubber supports only used to close individual planes, so inner chamber supports under pressure.</a:t>
            </a:r>
          </a:p>
          <a:p>
            <a:r>
              <a:rPr lang="en-US" sz="1600" dirty="0" smtClean="0"/>
              <a:t>For gluing layers with 4.9mm honeycomb,  5.1mm glass-fiber frame, only outer frame rubber support is kept.</a:t>
            </a:r>
            <a:endParaRPr lang="en-GB" sz="1600" dirty="0"/>
          </a:p>
        </p:txBody>
      </p:sp>
      <p:pic>
        <p:nvPicPr>
          <p:cNvPr id="4098" name="Picture 2" descr="\\cern.ch\dfs\Users\g\george\Documents\Assembly tools sTGC\DSC02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7591337" cy="426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187624" y="2564904"/>
            <a:ext cx="1872208" cy="31683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187624" y="2780928"/>
            <a:ext cx="3003580" cy="29523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187624" y="2204864"/>
            <a:ext cx="2592288" cy="35283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187624" y="2060848"/>
            <a:ext cx="3456384" cy="36724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187624" y="2348880"/>
            <a:ext cx="3744416" cy="33843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187624" y="2204864"/>
            <a:ext cx="4680520" cy="35283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187624" y="1916832"/>
            <a:ext cx="4680520" cy="38164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187624" y="1916832"/>
            <a:ext cx="5400600" cy="38164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843" y="4576514"/>
            <a:ext cx="3041002" cy="2281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 flipV="1">
            <a:off x="4191204" y="6021288"/>
            <a:ext cx="2613044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377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Leave space for glue, when gluing honeycomb, using soft plastic 100</a:t>
            </a:r>
            <a:r>
              <a:rPr lang="el-GR" sz="3600" dirty="0" smtClean="0"/>
              <a:t>μ</a:t>
            </a:r>
            <a:r>
              <a:rPr lang="en-US" sz="3600" dirty="0" smtClean="0"/>
              <a:t>m sheet</a:t>
            </a:r>
            <a:endParaRPr lang="en-GB" sz="3600" dirty="0"/>
          </a:p>
        </p:txBody>
      </p:sp>
      <p:pic>
        <p:nvPicPr>
          <p:cNvPr id="5122" name="Picture 2" descr="\\cern.ch\dfs\Users\g\george\Documents\Assembly tools sTGC\DSC02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208912" cy="461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554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753</Words>
  <Application>Microsoft Office PowerPoint</Application>
  <PresentationFormat>On-screen Show (4:3)</PresentationFormat>
  <Paragraphs>55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Office Theme</vt:lpstr>
      <vt:lpstr>Chart</vt:lpstr>
      <vt:lpstr>Worksheet</vt:lpstr>
      <vt:lpstr>sTGC for ATLAS Small Wheel upgrade</vt:lpstr>
      <vt:lpstr>Aging tests (I)</vt:lpstr>
      <vt:lpstr>Aging tests (II)</vt:lpstr>
      <vt:lpstr>Principle of the system: reduced number of channels to use for trigger by making coincidence with pads.</vt:lpstr>
      <vt:lpstr>Layout of the system</vt:lpstr>
      <vt:lpstr>The necessary mechanical precision and alignment between strips in the 4 layers is achieved by machining the cathode boards with CNC, together with the alignment incerts</vt:lpstr>
      <vt:lpstr>Vacuum system in granite table  with jig holding precision pins</vt:lpstr>
      <vt:lpstr>Back of the Al Honeycomb plate</vt:lpstr>
      <vt:lpstr>Leave space for glue, when gluing honeycomb, using soft plastic 100μm sheet</vt:lpstr>
      <vt:lpstr>Flatness achieved for quadruplet, better than 50μm RMS, maximal deviation 250μm</vt:lpstr>
      <vt:lpstr>Test beam set-up</vt:lpstr>
      <vt:lpstr>Relative shift between pairs of layers consistent with ½ strip</vt:lpstr>
      <vt:lpstr>Relative bias of position due to final size strips, observed and corrected.</vt:lpstr>
      <vt:lpstr>First preliminary results look good</vt:lpstr>
      <vt:lpstr>While using outside telescope not correcting for MS, gives worst resolutions, but consistent with needs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sTGC for ATLAS Small Wheel upgrade</dc:title>
  <dc:creator>george</dc:creator>
  <cp:lastModifiedBy>george</cp:lastModifiedBy>
  <cp:revision>9</cp:revision>
  <dcterms:created xsi:type="dcterms:W3CDTF">2014-07-11T09:04:52Z</dcterms:created>
  <dcterms:modified xsi:type="dcterms:W3CDTF">2014-07-11T11:51:08Z</dcterms:modified>
</cp:coreProperties>
</file>