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60" r:id="rId4"/>
    <p:sldId id="272" r:id="rId5"/>
    <p:sldId id="267" r:id="rId6"/>
    <p:sldId id="273" r:id="rId7"/>
    <p:sldId id="268" r:id="rId8"/>
    <p:sldId id="257" r:id="rId9"/>
    <p:sldId id="264" r:id="rId10"/>
    <p:sldId id="269" r:id="rId11"/>
    <p:sldId id="270" r:id="rId12"/>
    <p:sldId id="271" r:id="rId13"/>
    <p:sldId id="276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70" autoAdjust="0"/>
  </p:normalViewPr>
  <p:slideViewPr>
    <p:cSldViewPr snapToGrid="0" snapToObjects="1">
      <p:cViewPr>
        <p:scale>
          <a:sx n="116" d="100"/>
          <a:sy n="116" d="100"/>
        </p:scale>
        <p:origin x="-328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3644B-6166-F043-8F01-724FF4D5407D}" type="datetimeFigureOut">
              <a:rPr lang="en-US" smtClean="0"/>
              <a:t>09/07/2014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79E0-88CC-FC47-807C-BFDF652E6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499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6DA55-2780-8E46-8046-222D742C31EE}" type="datetimeFigureOut">
              <a:rPr lang="en-US" smtClean="0"/>
              <a:t>09/07/2014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75B41-7F60-804A-9942-6794D1945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381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31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7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56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11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5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2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25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7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6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2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6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2F6A-67BA-AB47-9AD6-EB01B1296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9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Micromegas</a:t>
            </a:r>
            <a:r>
              <a:rPr lang="en-US" dirty="0" smtClean="0"/>
              <a:t> for the ATLAS </a:t>
            </a:r>
            <a:r>
              <a:rPr lang="en-US" dirty="0" err="1" smtClean="0"/>
              <a:t>muon</a:t>
            </a:r>
            <a:r>
              <a:rPr lang="en-US" dirty="0" smtClean="0"/>
              <a:t> system upgrade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 smtClean="0"/>
              <a:t>ECFA PG4 </a:t>
            </a:r>
            <a:r>
              <a:rPr lang="de-CH" dirty="0" err="1" smtClean="0"/>
              <a:t>meeting</a:t>
            </a:r>
            <a:r>
              <a:rPr lang="de-CH" dirty="0" smtClean="0"/>
              <a:t>, 11/07/2014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982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Box 177"/>
          <p:cNvSpPr txBox="1"/>
          <p:nvPr/>
        </p:nvSpPr>
        <p:spPr>
          <a:xfrm>
            <a:off x="418100" y="203042"/>
            <a:ext cx="8818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Arrangement of </a:t>
            </a:r>
            <a:r>
              <a:rPr lang="en-US" sz="2800" dirty="0" smtClean="0"/>
              <a:t>PCBs &amp; electronics </a:t>
            </a:r>
            <a:r>
              <a:rPr lang="en-US" sz="2800" dirty="0" smtClean="0"/>
              <a:t>on MM readout panels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27D1-0EEB-304A-9F80-6FBF26388FDB}" type="slidenum">
              <a:rPr lang="en-US" smtClean="0"/>
              <a:t>10</a:t>
            </a:fld>
            <a:endParaRPr lang="en-US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60921" y="904307"/>
            <a:ext cx="8069118" cy="5356416"/>
            <a:chOff x="460919" y="904305"/>
            <a:chExt cx="8889498" cy="5852974"/>
          </a:xfrm>
        </p:grpSpPr>
        <p:grpSp>
          <p:nvGrpSpPr>
            <p:cNvPr id="61" name="Group 60"/>
            <p:cNvGrpSpPr/>
            <p:nvPr/>
          </p:nvGrpSpPr>
          <p:grpSpPr>
            <a:xfrm>
              <a:off x="542117" y="904305"/>
              <a:ext cx="4179601" cy="4175604"/>
              <a:chOff x="2453826" y="1646566"/>
              <a:chExt cx="4179601" cy="4175604"/>
            </a:xfrm>
          </p:grpSpPr>
          <p:grpSp>
            <p:nvGrpSpPr>
              <p:cNvPr id="13" name="Group 12"/>
              <p:cNvGrpSpPr/>
              <p:nvPr/>
            </p:nvGrpSpPr>
            <p:grpSpPr>
              <a:xfrm flipH="1" flipV="1">
                <a:off x="2453826" y="1646566"/>
                <a:ext cx="3142619" cy="4175604"/>
                <a:chOff x="2453826" y="1646566"/>
                <a:chExt cx="3142619" cy="4175604"/>
              </a:xfrm>
            </p:grpSpPr>
            <p:sp>
              <p:nvSpPr>
                <p:cNvPr id="5" name="Trapezoid 4"/>
                <p:cNvSpPr/>
                <p:nvPr/>
              </p:nvSpPr>
              <p:spPr>
                <a:xfrm>
                  <a:off x="2453826" y="1646566"/>
                  <a:ext cx="3142619" cy="4175604"/>
                </a:xfrm>
                <a:prstGeom prst="trapezoid">
                  <a:avLst>
                    <a:gd name="adj" fmla="val 2252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Trapezoid 3"/>
                <p:cNvSpPr/>
                <p:nvPr/>
              </p:nvSpPr>
              <p:spPr>
                <a:xfrm>
                  <a:off x="2615262" y="1678850"/>
                  <a:ext cx="2830510" cy="4100271"/>
                </a:xfrm>
                <a:prstGeom prst="trapezoid">
                  <a:avLst>
                    <a:gd name="adj" fmla="val 24240"/>
                  </a:avLst>
                </a:prstGeom>
                <a:solidFill>
                  <a:srgbClr val="CCFFCC"/>
                </a:solidFill>
                <a:ln w="76200" cmpd="sng">
                  <a:solidFill>
                    <a:srgbClr val="66006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2464588" y="1748096"/>
                <a:ext cx="752493" cy="3788363"/>
                <a:chOff x="2464588" y="1748096"/>
                <a:chExt cx="752493" cy="3788363"/>
              </a:xfrm>
            </p:grpSpPr>
            <p:sp>
              <p:nvSpPr>
                <p:cNvPr id="12" name="Parallelogram 11"/>
                <p:cNvSpPr>
                  <a:spLocks noChangeAspect="1"/>
                </p:cNvSpPr>
                <p:nvPr/>
              </p:nvSpPr>
              <p:spPr>
                <a:xfrm flipH="1">
                  <a:off x="2464588" y="1748096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Parallelogram 13"/>
                <p:cNvSpPr>
                  <a:spLocks noChangeAspect="1"/>
                </p:cNvSpPr>
                <p:nvPr/>
              </p:nvSpPr>
              <p:spPr>
                <a:xfrm flipH="1">
                  <a:off x="2565501" y="2286216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Parallelogram 14"/>
                <p:cNvSpPr>
                  <a:spLocks noChangeAspect="1"/>
                </p:cNvSpPr>
                <p:nvPr/>
              </p:nvSpPr>
              <p:spPr>
                <a:xfrm flipH="1">
                  <a:off x="2651240" y="2790813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Parallelogram 15"/>
                <p:cNvSpPr>
                  <a:spLocks noChangeAspect="1"/>
                </p:cNvSpPr>
                <p:nvPr/>
              </p:nvSpPr>
              <p:spPr>
                <a:xfrm flipH="1">
                  <a:off x="2733804" y="3273886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Parallelogram 16"/>
                <p:cNvSpPr>
                  <a:spLocks noChangeAspect="1"/>
                </p:cNvSpPr>
                <p:nvPr/>
              </p:nvSpPr>
              <p:spPr>
                <a:xfrm flipH="1">
                  <a:off x="2820596" y="3791697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Parallelogram 17"/>
                <p:cNvSpPr>
                  <a:spLocks noChangeAspect="1"/>
                </p:cNvSpPr>
                <p:nvPr/>
              </p:nvSpPr>
              <p:spPr>
                <a:xfrm flipH="1">
                  <a:off x="2899893" y="4286630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Parallelogram 18"/>
                <p:cNvSpPr>
                  <a:spLocks noChangeAspect="1"/>
                </p:cNvSpPr>
                <p:nvPr/>
              </p:nvSpPr>
              <p:spPr>
                <a:xfrm flipH="1">
                  <a:off x="2988491" y="478609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Parallelogram 19"/>
                <p:cNvSpPr>
                  <a:spLocks noChangeAspect="1"/>
                </p:cNvSpPr>
                <p:nvPr/>
              </p:nvSpPr>
              <p:spPr>
                <a:xfrm flipH="1">
                  <a:off x="3058487" y="528379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 flipH="1">
                <a:off x="4790136" y="2022053"/>
                <a:ext cx="740494" cy="3731378"/>
                <a:chOff x="2487349" y="1805081"/>
                <a:chExt cx="740494" cy="3731378"/>
              </a:xfrm>
            </p:grpSpPr>
            <p:sp>
              <p:nvSpPr>
                <p:cNvPr id="23" name="Parallelogram 22"/>
                <p:cNvSpPr>
                  <a:spLocks noChangeAspect="1"/>
                </p:cNvSpPr>
                <p:nvPr/>
              </p:nvSpPr>
              <p:spPr>
                <a:xfrm flipH="1">
                  <a:off x="2487349" y="1805081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Parallelogram 24"/>
                <p:cNvSpPr>
                  <a:spLocks noChangeAspect="1"/>
                </p:cNvSpPr>
                <p:nvPr/>
              </p:nvSpPr>
              <p:spPr>
                <a:xfrm flipH="1">
                  <a:off x="2651240" y="2804750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Parallelogram 25"/>
                <p:cNvSpPr>
                  <a:spLocks noChangeAspect="1"/>
                </p:cNvSpPr>
                <p:nvPr/>
              </p:nvSpPr>
              <p:spPr>
                <a:xfrm flipH="1">
                  <a:off x="2744566" y="3306172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Parallelogram 26"/>
                <p:cNvSpPr>
                  <a:spLocks noChangeAspect="1"/>
                </p:cNvSpPr>
                <p:nvPr/>
              </p:nvSpPr>
              <p:spPr>
                <a:xfrm flipH="1">
                  <a:off x="2816184" y="3805634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Parallelogram 27"/>
                <p:cNvSpPr>
                  <a:spLocks noChangeAspect="1"/>
                </p:cNvSpPr>
                <p:nvPr/>
              </p:nvSpPr>
              <p:spPr>
                <a:xfrm flipH="1">
                  <a:off x="2903068" y="4306917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Parallelogram 28"/>
                <p:cNvSpPr>
                  <a:spLocks noChangeAspect="1"/>
                </p:cNvSpPr>
                <p:nvPr/>
              </p:nvSpPr>
              <p:spPr>
                <a:xfrm flipH="1">
                  <a:off x="2988491" y="4808323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Parallelogram 29"/>
                <p:cNvSpPr>
                  <a:spLocks noChangeAspect="1"/>
                </p:cNvSpPr>
                <p:nvPr/>
              </p:nvSpPr>
              <p:spPr>
                <a:xfrm flipH="1">
                  <a:off x="3069249" y="528379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Parallelogram 42"/>
                <p:cNvSpPr>
                  <a:spLocks noChangeAspect="1"/>
                </p:cNvSpPr>
                <p:nvPr/>
              </p:nvSpPr>
              <p:spPr>
                <a:xfrm flipH="1">
                  <a:off x="2568426" y="2312296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2" name="Straight Connector 31"/>
              <p:cNvCxnSpPr/>
              <p:nvPr/>
            </p:nvCxnSpPr>
            <p:spPr>
              <a:xfrm>
                <a:off x="2557914" y="2282300"/>
                <a:ext cx="2905419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651239" y="2781928"/>
                <a:ext cx="2772000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744566" y="3281556"/>
                <a:ext cx="2592000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2837891" y="3781184"/>
                <a:ext cx="2412000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2931217" y="4280812"/>
                <a:ext cx="2232000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024543" y="4780440"/>
                <a:ext cx="2052000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117870" y="5280070"/>
                <a:ext cx="1871998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/>
              <p:cNvSpPr/>
              <p:nvPr/>
            </p:nvSpPr>
            <p:spPr>
              <a:xfrm>
                <a:off x="5317975" y="225778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343905" y="211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363694" y="198524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413652" y="170237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389290" y="183868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298186" y="238732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5275222" y="250734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255433" y="263370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5232469" y="27568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 flipH="1">
                <a:off x="4416425" y="1748096"/>
                <a:ext cx="6350" cy="534204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headEnd type="triangle" w="sm" len="lg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3736975" y="1869951"/>
                <a:ext cx="72667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/>
                  <a:t>≈450 mm</a:t>
                </a:r>
                <a:endParaRPr lang="en-US" sz="105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596445" y="1997159"/>
                <a:ext cx="1036982" cy="277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6</a:t>
                </a:r>
                <a:r>
                  <a:rPr lang="en-US" sz="1050" dirty="0" smtClean="0"/>
                  <a:t>0 </a:t>
                </a:r>
                <a:r>
                  <a:rPr lang="en-US" sz="1050" dirty="0" smtClean="0"/>
                  <a:t>x </a:t>
                </a:r>
                <a:r>
                  <a:rPr lang="en-US" sz="1050" dirty="0" smtClean="0"/>
                  <a:t>215 </a:t>
                </a:r>
                <a:r>
                  <a:rPr lang="en-US" sz="1050" dirty="0" smtClean="0"/>
                  <a:t>mm</a:t>
                </a:r>
                <a:r>
                  <a:rPr lang="en-US" sz="1050" baseline="30000" dirty="0" smtClean="0"/>
                  <a:t>2</a:t>
                </a:r>
                <a:endParaRPr lang="en-US" sz="1050" baseline="30000" dirty="0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 flipH="1">
                <a:off x="5580570" y="2022053"/>
                <a:ext cx="53976" cy="252660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headEnd type="triangle" w="sm" len="med"/>
                <a:tailEnd type="triangle" w="sm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/>
            <p:cNvGrpSpPr/>
            <p:nvPr/>
          </p:nvGrpSpPr>
          <p:grpSpPr>
            <a:xfrm>
              <a:off x="4676680" y="904305"/>
              <a:ext cx="4179601" cy="4175604"/>
              <a:chOff x="2453826" y="1646566"/>
              <a:chExt cx="4179601" cy="4175604"/>
            </a:xfrm>
          </p:grpSpPr>
          <p:grpSp>
            <p:nvGrpSpPr>
              <p:cNvPr id="63" name="Group 62"/>
              <p:cNvGrpSpPr/>
              <p:nvPr/>
            </p:nvGrpSpPr>
            <p:grpSpPr>
              <a:xfrm flipH="1" flipV="1">
                <a:off x="2453826" y="1646566"/>
                <a:ext cx="3142619" cy="4175604"/>
                <a:chOff x="2453826" y="1646566"/>
                <a:chExt cx="3142619" cy="4175604"/>
              </a:xfrm>
            </p:grpSpPr>
            <p:sp>
              <p:nvSpPr>
                <p:cNvPr id="102" name="Trapezoid 101"/>
                <p:cNvSpPr/>
                <p:nvPr/>
              </p:nvSpPr>
              <p:spPr>
                <a:xfrm>
                  <a:off x="2453826" y="1646566"/>
                  <a:ext cx="3142619" cy="4175604"/>
                </a:xfrm>
                <a:prstGeom prst="trapezoid">
                  <a:avLst>
                    <a:gd name="adj" fmla="val 2252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Trapezoid 102"/>
                <p:cNvSpPr/>
                <p:nvPr/>
              </p:nvSpPr>
              <p:spPr>
                <a:xfrm>
                  <a:off x="2615262" y="1678850"/>
                  <a:ext cx="2830510" cy="4100271"/>
                </a:xfrm>
                <a:prstGeom prst="trapezoid">
                  <a:avLst>
                    <a:gd name="adj" fmla="val 24240"/>
                  </a:avLst>
                </a:prstGeom>
                <a:solidFill>
                  <a:srgbClr val="CCFFCC"/>
                </a:solidFill>
                <a:ln w="76200" cmpd="sng">
                  <a:solidFill>
                    <a:srgbClr val="66006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2477417" y="1709612"/>
                <a:ext cx="764806" cy="3783647"/>
                <a:chOff x="2477417" y="1709612"/>
                <a:chExt cx="764806" cy="3783647"/>
              </a:xfrm>
            </p:grpSpPr>
            <p:sp>
              <p:nvSpPr>
                <p:cNvPr id="94" name="Parallelogram 93"/>
                <p:cNvSpPr>
                  <a:spLocks noChangeAspect="1"/>
                </p:cNvSpPr>
                <p:nvPr/>
              </p:nvSpPr>
              <p:spPr>
                <a:xfrm flipH="1">
                  <a:off x="2477417" y="1709612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Parallelogram 94"/>
                <p:cNvSpPr>
                  <a:spLocks noChangeAspect="1"/>
                </p:cNvSpPr>
                <p:nvPr/>
              </p:nvSpPr>
              <p:spPr>
                <a:xfrm flipH="1">
                  <a:off x="2567654" y="2235012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Parallelogram 95"/>
                <p:cNvSpPr>
                  <a:spLocks noChangeAspect="1"/>
                </p:cNvSpPr>
                <p:nvPr/>
              </p:nvSpPr>
              <p:spPr>
                <a:xfrm flipH="1">
                  <a:off x="2651240" y="2726673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Parallelogram 96"/>
                <p:cNvSpPr>
                  <a:spLocks noChangeAspect="1"/>
                </p:cNvSpPr>
                <p:nvPr/>
              </p:nvSpPr>
              <p:spPr>
                <a:xfrm flipH="1">
                  <a:off x="2748786" y="3296982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Parallelogram 97"/>
                <p:cNvSpPr>
                  <a:spLocks noChangeAspect="1"/>
                </p:cNvSpPr>
                <p:nvPr/>
              </p:nvSpPr>
              <p:spPr>
                <a:xfrm flipH="1">
                  <a:off x="2820596" y="3714729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Parallelogram 98"/>
                <p:cNvSpPr>
                  <a:spLocks noChangeAspect="1"/>
                </p:cNvSpPr>
                <p:nvPr/>
              </p:nvSpPr>
              <p:spPr>
                <a:xfrm flipH="1">
                  <a:off x="2914875" y="422259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Parallelogram 99"/>
                <p:cNvSpPr>
                  <a:spLocks noChangeAspect="1"/>
                </p:cNvSpPr>
                <p:nvPr/>
              </p:nvSpPr>
              <p:spPr>
                <a:xfrm flipH="1">
                  <a:off x="2988491" y="472195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Parallelogram 100"/>
                <p:cNvSpPr>
                  <a:spLocks noChangeAspect="1"/>
                </p:cNvSpPr>
                <p:nvPr/>
              </p:nvSpPr>
              <p:spPr>
                <a:xfrm flipH="1">
                  <a:off x="3083629" y="524059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 flipH="1">
                <a:off x="4769300" y="2111849"/>
                <a:ext cx="748501" cy="3684782"/>
                <a:chOff x="2500178" y="1894877"/>
                <a:chExt cx="748501" cy="3684782"/>
              </a:xfrm>
            </p:grpSpPr>
            <p:sp>
              <p:nvSpPr>
                <p:cNvPr id="86" name="Parallelogram 85"/>
                <p:cNvSpPr>
                  <a:spLocks noChangeAspect="1"/>
                </p:cNvSpPr>
                <p:nvPr/>
              </p:nvSpPr>
              <p:spPr>
                <a:xfrm flipH="1">
                  <a:off x="2500178" y="1894877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Parallelogram 86"/>
                <p:cNvSpPr>
                  <a:spLocks noChangeAspect="1"/>
                </p:cNvSpPr>
                <p:nvPr/>
              </p:nvSpPr>
              <p:spPr>
                <a:xfrm flipH="1">
                  <a:off x="2651240" y="2804750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Parallelogram 87"/>
                <p:cNvSpPr>
                  <a:spLocks noChangeAspect="1"/>
                </p:cNvSpPr>
                <p:nvPr/>
              </p:nvSpPr>
              <p:spPr>
                <a:xfrm flipH="1">
                  <a:off x="2755242" y="3370204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Parallelogram 88"/>
                <p:cNvSpPr>
                  <a:spLocks noChangeAspect="1"/>
                </p:cNvSpPr>
                <p:nvPr/>
              </p:nvSpPr>
              <p:spPr>
                <a:xfrm flipH="1">
                  <a:off x="2841842" y="384411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Parallelogram 89"/>
                <p:cNvSpPr>
                  <a:spLocks noChangeAspect="1"/>
                </p:cNvSpPr>
                <p:nvPr/>
              </p:nvSpPr>
              <p:spPr>
                <a:xfrm flipH="1">
                  <a:off x="2913744" y="4316969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Parallelogram 90"/>
                <p:cNvSpPr>
                  <a:spLocks noChangeAspect="1"/>
                </p:cNvSpPr>
                <p:nvPr/>
              </p:nvSpPr>
              <p:spPr>
                <a:xfrm flipH="1">
                  <a:off x="3014149" y="4846807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Parallelogram 91"/>
                <p:cNvSpPr>
                  <a:spLocks noChangeAspect="1"/>
                </p:cNvSpPr>
                <p:nvPr/>
              </p:nvSpPr>
              <p:spPr>
                <a:xfrm flipH="1">
                  <a:off x="3090085" y="5326998"/>
                  <a:ext cx="158594" cy="252661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Parallelogram 92"/>
                <p:cNvSpPr>
                  <a:spLocks noChangeAspect="1"/>
                </p:cNvSpPr>
                <p:nvPr/>
              </p:nvSpPr>
              <p:spPr>
                <a:xfrm flipH="1">
                  <a:off x="2602091" y="2376328"/>
                  <a:ext cx="158593" cy="252660"/>
                </a:xfrm>
                <a:prstGeom prst="parallelogram">
                  <a:avLst>
                    <a:gd name="adj" fmla="val 29896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8" name="Straight Connector 67"/>
              <p:cNvCxnSpPr/>
              <p:nvPr/>
            </p:nvCxnSpPr>
            <p:spPr>
              <a:xfrm>
                <a:off x="2744566" y="3281556"/>
                <a:ext cx="2592000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Oval 72"/>
              <p:cNvSpPr/>
              <p:nvPr/>
            </p:nvSpPr>
            <p:spPr>
              <a:xfrm>
                <a:off x="5317975" y="225778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343905" y="211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5363694" y="198524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5413652" y="170237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5389290" y="183868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298186" y="238732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5275222" y="250734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5255433" y="263370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5232469" y="27568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2" name="Straight Arrow Connector 81"/>
              <p:cNvCxnSpPr/>
              <p:nvPr/>
            </p:nvCxnSpPr>
            <p:spPr>
              <a:xfrm flipH="1">
                <a:off x="4416425" y="1748096"/>
                <a:ext cx="6350" cy="534204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headEnd type="triangle" w="sm" len="lg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/>
              <p:cNvSpPr txBox="1"/>
              <p:nvPr/>
            </p:nvSpPr>
            <p:spPr>
              <a:xfrm>
                <a:off x="3736975" y="1869951"/>
                <a:ext cx="72667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/>
                  <a:t>≈450 mm</a:t>
                </a:r>
                <a:endParaRPr lang="en-US" sz="105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5596445" y="1997159"/>
                <a:ext cx="1036982" cy="277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/>
                  <a:t>6</a:t>
                </a:r>
                <a:r>
                  <a:rPr lang="en-US" sz="1050" dirty="0" smtClean="0"/>
                  <a:t>0 </a:t>
                </a:r>
                <a:r>
                  <a:rPr lang="en-US" sz="1050" dirty="0" smtClean="0"/>
                  <a:t>x </a:t>
                </a:r>
                <a:r>
                  <a:rPr lang="en-US" sz="1050" dirty="0" smtClean="0"/>
                  <a:t>215 </a:t>
                </a:r>
                <a:r>
                  <a:rPr lang="en-US" sz="1050" dirty="0" smtClean="0"/>
                  <a:t>mm</a:t>
                </a:r>
                <a:r>
                  <a:rPr lang="en-US" sz="1050" baseline="30000" dirty="0" smtClean="0"/>
                  <a:t>2</a:t>
                </a:r>
                <a:endParaRPr lang="en-US" sz="1050" baseline="30000" dirty="0"/>
              </a:p>
            </p:txBody>
          </p:sp>
          <p:cxnSp>
            <p:nvCxnSpPr>
              <p:cNvPr id="85" name="Straight Arrow Connector 84"/>
              <p:cNvCxnSpPr/>
              <p:nvPr/>
            </p:nvCxnSpPr>
            <p:spPr>
              <a:xfrm flipH="1">
                <a:off x="5580570" y="2022053"/>
                <a:ext cx="53976" cy="252660"/>
              </a:xfrm>
              <a:prstGeom prst="straightConnector1">
                <a:avLst/>
              </a:prstGeom>
              <a:ln w="6350" cmpd="sng">
                <a:solidFill>
                  <a:srgbClr val="000000"/>
                </a:solidFill>
                <a:headEnd type="triangle" w="sm" len="med"/>
                <a:tailEnd type="triangle" w="sm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>
                <a:cxnSpLocks noChangeAspect="1"/>
              </p:cNvCxnSpPr>
              <p:nvPr/>
            </p:nvCxnSpPr>
            <p:spPr>
              <a:xfrm>
                <a:off x="2631874" y="2699721"/>
                <a:ext cx="2768651" cy="158420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>
                <a:cxnSpLocks noChangeAspect="1"/>
              </p:cNvCxnSpPr>
              <p:nvPr/>
            </p:nvCxnSpPr>
            <p:spPr>
              <a:xfrm>
                <a:off x="2790392" y="3712697"/>
                <a:ext cx="2448000" cy="128164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Oval 186"/>
              <p:cNvSpPr/>
              <p:nvPr/>
            </p:nvSpPr>
            <p:spPr>
              <a:xfrm>
                <a:off x="5195012" y="299775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5211521" y="288345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6" name="Straight Connector 155"/>
              <p:cNvCxnSpPr>
                <a:cxnSpLocks noChangeAspect="1"/>
              </p:cNvCxnSpPr>
              <p:nvPr/>
            </p:nvCxnSpPr>
            <p:spPr>
              <a:xfrm>
                <a:off x="2575254" y="2207006"/>
                <a:ext cx="2768651" cy="158420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>
                <a:cxnSpLocks noChangeAspect="1"/>
              </p:cNvCxnSpPr>
              <p:nvPr/>
            </p:nvCxnSpPr>
            <p:spPr>
              <a:xfrm>
                <a:off x="2876378" y="4212965"/>
                <a:ext cx="2268000" cy="118739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>
                <a:cxnSpLocks noChangeAspect="1"/>
              </p:cNvCxnSpPr>
              <p:nvPr/>
            </p:nvCxnSpPr>
            <p:spPr>
              <a:xfrm>
                <a:off x="2962364" y="4713232"/>
                <a:ext cx="2088000" cy="109314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>
                <a:cxnSpLocks noChangeAspect="1"/>
              </p:cNvCxnSpPr>
              <p:nvPr/>
            </p:nvCxnSpPr>
            <p:spPr>
              <a:xfrm>
                <a:off x="3048351" y="5226318"/>
                <a:ext cx="1907999" cy="99893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  <a:reflection blurRad="6350" stA="50000" endA="300" endPos="90000" dir="5400000" sy="-100000" algn="bl" rotWithShape="0"/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460919" y="5285323"/>
              <a:ext cx="1659459" cy="908034"/>
              <a:chOff x="2001244" y="5183723"/>
              <a:chExt cx="1659459" cy="908034"/>
            </a:xfrm>
          </p:grpSpPr>
          <p:sp>
            <p:nvSpPr>
              <p:cNvPr id="105" name="Line Callout 2 104"/>
              <p:cNvSpPr/>
              <p:nvPr/>
            </p:nvSpPr>
            <p:spPr>
              <a:xfrm>
                <a:off x="2001244" y="5187295"/>
                <a:ext cx="1508483" cy="894080"/>
              </a:xfrm>
              <a:prstGeom prst="borderCallout2">
                <a:avLst>
                  <a:gd name="adj1" fmla="val 18750"/>
                  <a:gd name="adj2" fmla="val -8333"/>
                  <a:gd name="adj3" fmla="val 19886"/>
                  <a:gd name="adj4" fmla="val -24076"/>
                  <a:gd name="adj5" fmla="val -63112"/>
                  <a:gd name="adj6" fmla="val 44388"/>
                </a:avLst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2024750" y="5183723"/>
                <a:ext cx="1635953" cy="908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Electronics boards</a:t>
                </a:r>
              </a:p>
              <a:p>
                <a:r>
                  <a:rPr lang="en-US" sz="1200" dirty="0" smtClean="0"/>
                  <a:t>Size: </a:t>
                </a:r>
                <a:r>
                  <a:rPr lang="en-US" sz="1200" dirty="0" smtClean="0"/>
                  <a:t>60 </a:t>
                </a:r>
                <a:r>
                  <a:rPr lang="en-US" sz="1200" dirty="0" smtClean="0"/>
                  <a:t>x </a:t>
                </a:r>
                <a:r>
                  <a:rPr lang="en-US" sz="1200" dirty="0" smtClean="0"/>
                  <a:t>215 </a:t>
                </a:r>
                <a:r>
                  <a:rPr lang="en-US" sz="1200" dirty="0" smtClean="0"/>
                  <a:t>mm</a:t>
                </a:r>
              </a:p>
              <a:p>
                <a:r>
                  <a:rPr lang="en-US" sz="1200" dirty="0" smtClean="0"/>
                  <a:t>8 VMM chips </a:t>
                </a:r>
                <a:r>
                  <a:rPr lang="en-US" sz="1200" dirty="0" err="1" smtClean="0"/>
                  <a:t>à</a:t>
                </a:r>
                <a:r>
                  <a:rPr lang="en-US" sz="1200" dirty="0" smtClean="0"/>
                  <a:t> 64 </a:t>
                </a:r>
                <a:r>
                  <a:rPr lang="en-US" sz="1200" dirty="0" err="1" smtClean="0"/>
                  <a:t>ch</a:t>
                </a:r>
                <a:endParaRPr lang="en-US" sz="1200" dirty="0" smtClean="0"/>
              </a:p>
              <a:p>
                <a:r>
                  <a:rPr lang="en-US" sz="1200" dirty="0" smtClean="0"/>
                  <a:t>Total: 512 </a:t>
                </a:r>
                <a:r>
                  <a:rPr lang="en-US" sz="1200" dirty="0" err="1" smtClean="0"/>
                  <a:t>ch</a:t>
                </a:r>
                <a:r>
                  <a:rPr lang="en-US" sz="1200" dirty="0" smtClean="0"/>
                  <a:t>/board</a:t>
                </a:r>
                <a:endParaRPr lang="en-US" sz="1200" dirty="0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3019766" y="5491290"/>
              <a:ext cx="2519999" cy="1088350"/>
              <a:chOff x="2550079" y="5679440"/>
              <a:chExt cx="2519999" cy="1088350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3112883" y="5679440"/>
                <a:ext cx="1948926" cy="162560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3112883" y="6142336"/>
                <a:ext cx="1948926" cy="162560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3112883" y="6605230"/>
                <a:ext cx="1948926" cy="162560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2550079" y="5910888"/>
                <a:ext cx="2519999" cy="1625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2550079" y="6373783"/>
                <a:ext cx="2519999" cy="1625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2551851" y="5796281"/>
                <a:ext cx="541093" cy="457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551851" y="6142336"/>
                <a:ext cx="541093" cy="457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2551851" y="6248169"/>
                <a:ext cx="541093" cy="457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2551851" y="6608696"/>
                <a:ext cx="541093" cy="457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2934329" y="5842000"/>
                <a:ext cx="97691" cy="68888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2934329" y="6073448"/>
                <a:ext cx="97691" cy="68888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2934329" y="6297659"/>
                <a:ext cx="97691" cy="68888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2934329" y="6536342"/>
                <a:ext cx="97691" cy="68888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6" name="Straight Connector 125"/>
            <p:cNvCxnSpPr/>
            <p:nvPr/>
          </p:nvCxnSpPr>
          <p:spPr>
            <a:xfrm>
              <a:off x="2045742" y="5524877"/>
              <a:ext cx="891299" cy="98397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Oval 172"/>
            <p:cNvSpPr/>
            <p:nvPr/>
          </p:nvSpPr>
          <p:spPr>
            <a:xfrm>
              <a:off x="6848844" y="4329477"/>
              <a:ext cx="537227" cy="5683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5" name="Straight Connector 174"/>
            <p:cNvCxnSpPr/>
            <p:nvPr/>
          </p:nvCxnSpPr>
          <p:spPr>
            <a:xfrm>
              <a:off x="7202064" y="4854575"/>
              <a:ext cx="160587" cy="40640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6" name="Group 185"/>
            <p:cNvGrpSpPr/>
            <p:nvPr/>
          </p:nvGrpSpPr>
          <p:grpSpPr>
            <a:xfrm>
              <a:off x="7056358" y="5314572"/>
              <a:ext cx="1080748" cy="1063558"/>
              <a:chOff x="7056358" y="5314572"/>
              <a:chExt cx="1080748" cy="1063558"/>
            </a:xfrm>
          </p:grpSpPr>
          <p:sp>
            <p:nvSpPr>
              <p:cNvPr id="129" name="Parallelogram 128"/>
              <p:cNvSpPr/>
              <p:nvPr/>
            </p:nvSpPr>
            <p:spPr>
              <a:xfrm>
                <a:off x="7183409" y="5314572"/>
                <a:ext cx="951391" cy="1063558"/>
              </a:xfrm>
              <a:prstGeom prst="parallelogram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>
                <a:off x="7224858" y="5349847"/>
                <a:ext cx="65533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>
                <a:off x="7211387" y="5384853"/>
                <a:ext cx="65533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7204266" y="5419859"/>
                <a:ext cx="65533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7184445" y="5454865"/>
                <a:ext cx="675157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7170974" y="5489871"/>
                <a:ext cx="684000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7157503" y="5524877"/>
                <a:ext cx="684000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7144032" y="5559883"/>
                <a:ext cx="683999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>
                <a:cxnSpLocks noChangeAspect="1"/>
              </p:cNvCxnSpPr>
              <p:nvPr/>
            </p:nvCxnSpPr>
            <p:spPr>
              <a:xfrm>
                <a:off x="7177597" y="5594889"/>
                <a:ext cx="641865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7164126" y="5629895"/>
                <a:ext cx="65533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7150655" y="5664901"/>
                <a:ext cx="65533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7137184" y="5699907"/>
                <a:ext cx="65533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7123713" y="5734913"/>
                <a:ext cx="65533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7110242" y="5769919"/>
                <a:ext cx="668508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7096771" y="5804925"/>
                <a:ext cx="671786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7083300" y="5839931"/>
                <a:ext cx="686923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7069829" y="5874937"/>
                <a:ext cx="684000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7056358" y="5909943"/>
                <a:ext cx="684000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Parallelogram 154"/>
              <p:cNvSpPr/>
              <p:nvPr/>
            </p:nvSpPr>
            <p:spPr>
              <a:xfrm>
                <a:off x="7682832" y="5314574"/>
                <a:ext cx="198587" cy="595369"/>
              </a:xfrm>
              <a:prstGeom prst="parallelogram">
                <a:avLst>
                  <a:gd name="adj" fmla="val 67010"/>
                </a:avLst>
              </a:prstGeom>
              <a:solidFill>
                <a:srgbClr val="FF66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rgbClr val="000000"/>
                    </a:solidFill>
                  </a:ln>
                </a:endParaRPr>
              </a:p>
            </p:txBody>
          </p:sp>
          <p:sp>
            <p:nvSpPr>
              <p:cNvPr id="130" name="Parallelogram 129"/>
              <p:cNvSpPr>
                <a:spLocks noChangeAspect="1"/>
              </p:cNvSpPr>
              <p:nvPr/>
            </p:nvSpPr>
            <p:spPr>
              <a:xfrm>
                <a:off x="7597107" y="5314573"/>
                <a:ext cx="539999" cy="603667"/>
              </a:xfrm>
              <a:prstGeom prst="parallelogram">
                <a:avLst/>
              </a:prstGeom>
              <a:solidFill>
                <a:srgbClr val="FFFF00">
                  <a:alpha val="56000"/>
                </a:srgb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Line Callout 2 176"/>
            <p:cNvSpPr/>
            <p:nvPr/>
          </p:nvSpPr>
          <p:spPr>
            <a:xfrm>
              <a:off x="866883" y="6407651"/>
              <a:ext cx="1684147" cy="349628"/>
            </a:xfrm>
            <a:prstGeom prst="borderCallout2">
              <a:avLst>
                <a:gd name="adj1" fmla="val 57868"/>
                <a:gd name="adj2" fmla="val 99555"/>
                <a:gd name="adj3" fmla="val 57869"/>
                <a:gd name="adj4" fmla="val 132540"/>
                <a:gd name="adj5" fmla="val -2061"/>
                <a:gd name="adj6" fmla="val 155336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800000"/>
                  </a:solidFill>
                </a:rPr>
                <a:t>Zebra contact</a:t>
              </a:r>
              <a:endParaRPr lang="en-US" sz="1400" dirty="0">
                <a:solidFill>
                  <a:srgbClr val="800000"/>
                </a:solidFill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3956544" y="3155462"/>
              <a:ext cx="537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and</a:t>
              </a:r>
              <a:endParaRPr lang="en-US" dirty="0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7916250" y="2547694"/>
              <a:ext cx="1434167" cy="1748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800000"/>
                  </a:solidFill>
                </a:rPr>
                <a:t>Stereo planes require slightly different routing of readout </a:t>
              </a:r>
              <a:r>
                <a:rPr lang="en-US" sz="1400" dirty="0" smtClean="0">
                  <a:solidFill>
                    <a:srgbClr val="800000"/>
                  </a:solidFill>
                </a:rPr>
                <a:t>strips; same readout boards</a:t>
              </a:r>
              <a:endParaRPr lang="en-US" sz="1400" dirty="0">
                <a:solidFill>
                  <a:srgbClr val="800000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949101" y="2554721"/>
              <a:ext cx="2581645" cy="480"/>
            </a:xfrm>
            <a:prstGeom prst="line">
              <a:avLst/>
            </a:prstGeom>
            <a:ln w="76200" cmpd="tri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807057" y="2555201"/>
              <a:ext cx="2602175" cy="0"/>
            </a:xfrm>
            <a:prstGeom prst="line">
              <a:avLst/>
            </a:prstGeom>
            <a:ln w="76200" cmpd="tri"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5017840" y="522564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Straight (</a:t>
            </a:r>
            <a:r>
              <a:rPr lang="el-GR" sz="1400" dirty="0" smtClean="0">
                <a:solidFill>
                  <a:srgbClr val="800000"/>
                </a:solidFill>
              </a:rPr>
              <a:t>η</a:t>
            </a:r>
            <a:r>
              <a:rPr lang="de-CH" sz="1400" dirty="0" smtClean="0">
                <a:solidFill>
                  <a:srgbClr val="800000"/>
                </a:solidFill>
              </a:rPr>
              <a:t>) </a:t>
            </a:r>
            <a:r>
              <a:rPr lang="de-CH" sz="1400" dirty="0" err="1" smtClean="0">
                <a:solidFill>
                  <a:srgbClr val="800000"/>
                </a:solidFill>
              </a:rPr>
              <a:t>strips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72152" y="5619788"/>
            <a:ext cx="1102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Stereo strips</a:t>
            </a:r>
            <a:endParaRPr lang="en-US" sz="1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5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construction</a:t>
            </a:r>
            <a:endParaRPr lang="en-US" dirty="0"/>
          </a:p>
        </p:txBody>
      </p:sp>
      <p:sp>
        <p:nvSpPr>
          <p:cNvPr id="130" name="Content Placeholder 129"/>
          <p:cNvSpPr>
            <a:spLocks noGrp="1"/>
          </p:cNvSpPr>
          <p:nvPr>
            <p:ph idx="1"/>
          </p:nvPr>
        </p:nvSpPr>
        <p:spPr>
          <a:xfrm>
            <a:off x="457200" y="1600200"/>
            <a:ext cx="3871808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Clr>
                <a:schemeClr val="accent1"/>
              </a:buClr>
              <a:buNone/>
            </a:pPr>
            <a:r>
              <a:rPr lang="en-US" dirty="0" smtClean="0"/>
              <a:t>Main features</a:t>
            </a:r>
          </a:p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dirty="0" smtClean="0"/>
              <a:t>Mesh is </a:t>
            </a:r>
            <a:r>
              <a:rPr lang="en-US" dirty="0" smtClean="0"/>
              <a:t>separate from readout board; glued </a:t>
            </a:r>
            <a:r>
              <a:rPr lang="en-US" dirty="0" smtClean="0"/>
              <a:t>to drift panel</a:t>
            </a:r>
          </a:p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dirty="0" smtClean="0"/>
              <a:t>Mesh is touching readout board pillars when the detector is closed</a:t>
            </a:r>
          </a:p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dirty="0" smtClean="0"/>
              <a:t>Detector panels are kept together by bolts around the circumference and a few interconnects across the detector area</a:t>
            </a:r>
          </a:p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dirty="0" smtClean="0"/>
              <a:t>Gas tightness is achieved by an O-ring</a:t>
            </a:r>
          </a:p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dirty="0" smtClean="0"/>
              <a:t>Detector is demountable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7143E-FC8A-7F4A-8A14-4224C4B2BEF7}" type="slidenum">
              <a:rPr lang="en-US" smtClean="0"/>
              <a:t>11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329008" y="1803641"/>
            <a:ext cx="4325165" cy="3064407"/>
            <a:chOff x="91526" y="1501069"/>
            <a:chExt cx="8724225" cy="6181166"/>
          </a:xfrm>
        </p:grpSpPr>
        <p:grpSp>
          <p:nvGrpSpPr>
            <p:cNvPr id="8" name="Group 7"/>
            <p:cNvGrpSpPr/>
            <p:nvPr/>
          </p:nvGrpSpPr>
          <p:grpSpPr>
            <a:xfrm>
              <a:off x="91526" y="1501069"/>
              <a:ext cx="8713807" cy="6181166"/>
              <a:chOff x="91526" y="1799167"/>
              <a:chExt cx="8713807" cy="6181166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457201" y="2879010"/>
                <a:ext cx="8340645" cy="5101323"/>
                <a:chOff x="457201" y="2879010"/>
                <a:chExt cx="8340645" cy="5101323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7328338" y="2879172"/>
                  <a:ext cx="492914" cy="467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1452969" y="2879172"/>
                  <a:ext cx="485535" cy="467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457201" y="2879172"/>
                  <a:ext cx="467999" cy="467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8329847" y="2879010"/>
                  <a:ext cx="467999" cy="467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4253811" y="2916425"/>
                  <a:ext cx="485535" cy="468000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4253811" y="7711766"/>
                  <a:ext cx="485535" cy="268567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457200" y="1873253"/>
                <a:ext cx="8348133" cy="91016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457200" y="1799167"/>
                <a:ext cx="8348133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91526" y="2787649"/>
                <a:ext cx="8713807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57199" y="1536584"/>
              <a:ext cx="8358552" cy="4393384"/>
              <a:chOff x="457199" y="1536584"/>
              <a:chExt cx="8358552" cy="4393384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57200" y="4359989"/>
                <a:ext cx="8348133" cy="28509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698777" y="4105990"/>
                <a:ext cx="232832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225660" y="4105990"/>
                <a:ext cx="232832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740570" y="4105990"/>
                <a:ext cx="232832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185583" y="4105990"/>
                <a:ext cx="232832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788954" y="4105990"/>
                <a:ext cx="232832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341702" y="4105989"/>
                <a:ext cx="232833" cy="2540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457200" y="4537516"/>
                <a:ext cx="8358551" cy="973707"/>
                <a:chOff x="457200" y="4435064"/>
                <a:chExt cx="8358551" cy="973707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457200" y="4435065"/>
                  <a:ext cx="8358551" cy="973706"/>
                  <a:chOff x="457200" y="4490280"/>
                  <a:chExt cx="8358551" cy="973706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467618" y="4490280"/>
                    <a:ext cx="8348133" cy="900000"/>
                  </a:xfrm>
                  <a:prstGeom prst="rect">
                    <a:avLst/>
                  </a:prstGeom>
                  <a:solidFill>
                    <a:srgbClr val="B9CDE5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000" dirty="0" smtClean="0">
                        <a:solidFill>
                          <a:srgbClr val="000000"/>
                        </a:solidFill>
                      </a:rPr>
                      <a:t>Stiffening panel</a:t>
                    </a:r>
                    <a:endParaRPr lang="en-US" sz="2000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457200" y="5389900"/>
                    <a:ext cx="8348133" cy="74086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457200" y="4435064"/>
                  <a:ext cx="8348133" cy="900002"/>
                  <a:chOff x="457200" y="4501322"/>
                  <a:chExt cx="8348133" cy="900002"/>
                </a:xfrm>
              </p:grpSpPr>
              <p:sp>
                <p:nvSpPr>
                  <p:cNvPr id="56" name="Rectangle 55"/>
                  <p:cNvSpPr/>
                  <p:nvPr/>
                </p:nvSpPr>
                <p:spPr>
                  <a:xfrm>
                    <a:off x="457200" y="4501325"/>
                    <a:ext cx="526702" cy="899999"/>
                  </a:xfrm>
                  <a:prstGeom prst="rect">
                    <a:avLst/>
                  </a:prstGeom>
                  <a:solidFill>
                    <a:srgbClr val="3366FF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8278631" y="4501322"/>
                    <a:ext cx="526702" cy="895529"/>
                  </a:xfrm>
                  <a:prstGeom prst="rect">
                    <a:avLst/>
                  </a:prstGeom>
                  <a:solidFill>
                    <a:srgbClr val="3366FF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9" name="Group 18"/>
              <p:cNvGrpSpPr/>
              <p:nvPr/>
            </p:nvGrpSpPr>
            <p:grpSpPr>
              <a:xfrm>
                <a:off x="640681" y="1536584"/>
                <a:ext cx="129516" cy="3993830"/>
                <a:chOff x="640681" y="1230012"/>
                <a:chExt cx="129516" cy="3993830"/>
              </a:xfrm>
            </p:grpSpPr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770197" y="1230012"/>
                  <a:ext cx="0" cy="3993828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640681" y="1230014"/>
                  <a:ext cx="0" cy="3993828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8458367" y="2581974"/>
                <a:ext cx="129516" cy="3347994"/>
                <a:chOff x="793081" y="2415364"/>
                <a:chExt cx="129516" cy="3347994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793081" y="2415364"/>
                  <a:ext cx="0" cy="334799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922597" y="2415364"/>
                  <a:ext cx="0" cy="3347994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457199" y="1578144"/>
                <a:ext cx="8348134" cy="1513167"/>
                <a:chOff x="457199" y="1348215"/>
                <a:chExt cx="8348134" cy="1513167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457199" y="1364646"/>
                  <a:ext cx="1849328" cy="871378"/>
                </a:xfrm>
                <a:prstGeom prst="rect">
                  <a:avLst/>
                </a:prstGeom>
                <a:solidFill>
                  <a:srgbClr val="3366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>
                  <a:spLocks noChangeAspect="1"/>
                </p:cNvSpPr>
                <p:nvPr/>
              </p:nvSpPr>
              <p:spPr>
                <a:xfrm>
                  <a:off x="7821252" y="2308844"/>
                  <a:ext cx="539999" cy="552538"/>
                </a:xfrm>
                <a:prstGeom prst="ellipse">
                  <a:avLst/>
                </a:prstGeom>
                <a:solidFill>
                  <a:srgbClr val="CCFFCC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>
                  <a:spLocks noChangeAspect="1"/>
                </p:cNvSpPr>
                <p:nvPr/>
              </p:nvSpPr>
              <p:spPr>
                <a:xfrm>
                  <a:off x="932687" y="2308844"/>
                  <a:ext cx="539999" cy="552538"/>
                </a:xfrm>
                <a:prstGeom prst="ellipse">
                  <a:avLst/>
                </a:prstGeom>
                <a:solidFill>
                  <a:srgbClr val="CCFFCC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012503" y="1426877"/>
                  <a:ext cx="3648066" cy="8070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Stiffening panel</a:t>
                  </a:r>
                  <a:endParaRPr lang="en-US" sz="2000" dirty="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6941484" y="1348215"/>
                  <a:ext cx="1863849" cy="871378"/>
                </a:xfrm>
                <a:prstGeom prst="rect">
                  <a:avLst/>
                </a:prstGeom>
                <a:solidFill>
                  <a:srgbClr val="3366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1567586" y="1870831"/>
                  <a:ext cx="247788" cy="936929"/>
                  <a:chOff x="7923034" y="734147"/>
                  <a:chExt cx="247788" cy="936929"/>
                </a:xfrm>
              </p:grpSpPr>
              <p:sp>
                <p:nvSpPr>
                  <p:cNvPr id="48" name="Isosceles Triangle 47"/>
                  <p:cNvSpPr/>
                  <p:nvPr/>
                </p:nvSpPr>
                <p:spPr>
                  <a:xfrm>
                    <a:off x="7923034" y="1519038"/>
                    <a:ext cx="247788" cy="152038"/>
                  </a:xfrm>
                  <a:prstGeom prst="triangle">
                    <a:avLst/>
                  </a:prstGeom>
                  <a:solidFill>
                    <a:srgbClr val="FF6600"/>
                  </a:solidFill>
                  <a:ln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>
                  <a:xfrm flipV="1">
                    <a:off x="8000792" y="734147"/>
                    <a:ext cx="98815" cy="863995"/>
                  </a:xfrm>
                  <a:prstGeom prst="rect">
                    <a:avLst/>
                  </a:prstGeom>
                  <a:solidFill>
                    <a:srgbClr val="FF66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1691480" y="2113019"/>
                  <a:ext cx="0" cy="62843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Group 36"/>
                <p:cNvGrpSpPr/>
                <p:nvPr/>
              </p:nvGrpSpPr>
              <p:grpSpPr>
                <a:xfrm>
                  <a:off x="7452217" y="1881451"/>
                  <a:ext cx="247788" cy="936929"/>
                  <a:chOff x="7729994" y="748416"/>
                  <a:chExt cx="247788" cy="936929"/>
                </a:xfrm>
              </p:grpSpPr>
              <p:sp>
                <p:nvSpPr>
                  <p:cNvPr id="38" name="Isosceles Triangle 37"/>
                  <p:cNvSpPr/>
                  <p:nvPr/>
                </p:nvSpPr>
                <p:spPr>
                  <a:xfrm>
                    <a:off x="7729994" y="1533307"/>
                    <a:ext cx="247788" cy="152038"/>
                  </a:xfrm>
                  <a:prstGeom prst="triangle">
                    <a:avLst/>
                  </a:prstGeom>
                  <a:solidFill>
                    <a:srgbClr val="FF6600"/>
                  </a:solidFill>
                  <a:ln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 flipV="1">
                    <a:off x="7807752" y="748416"/>
                    <a:ext cx="98815" cy="863995"/>
                  </a:xfrm>
                  <a:prstGeom prst="rect">
                    <a:avLst/>
                  </a:prstGeom>
                  <a:solidFill>
                    <a:srgbClr val="FF66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22" name="Straight Connector 21"/>
              <p:cNvCxnSpPr/>
              <p:nvPr/>
            </p:nvCxnSpPr>
            <p:spPr>
              <a:xfrm>
                <a:off x="2085886" y="2590364"/>
                <a:ext cx="5141038" cy="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2050367" y="4405347"/>
                <a:ext cx="5300899" cy="0"/>
              </a:xfrm>
              <a:prstGeom prst="line">
                <a:avLst/>
              </a:prstGeom>
              <a:ln w="57150" cmpd="sng">
                <a:solidFill>
                  <a:srgbClr val="80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Rectangle 133"/>
              <p:cNvSpPr/>
              <p:nvPr/>
            </p:nvSpPr>
            <p:spPr>
              <a:xfrm>
                <a:off x="4249087" y="4095824"/>
                <a:ext cx="653536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2159116" y="4087372"/>
                <a:ext cx="232832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6905265" y="4087372"/>
                <a:ext cx="232832" cy="2539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1441281" y="3086325"/>
              <a:ext cx="6379971" cy="0"/>
            </a:xfrm>
            <a:prstGeom prst="line">
              <a:avLst/>
            </a:prstGeom>
            <a:ln w="5715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>
            <a:grpSpLocks noChangeAspect="1"/>
          </p:cNvGrpSpPr>
          <p:nvPr/>
        </p:nvGrpSpPr>
        <p:grpSpPr>
          <a:xfrm>
            <a:off x="4336071" y="4105552"/>
            <a:ext cx="4320000" cy="1665985"/>
            <a:chOff x="91528" y="2262964"/>
            <a:chExt cx="8713806" cy="3360432"/>
          </a:xfrm>
        </p:grpSpPr>
        <p:sp>
          <p:nvSpPr>
            <p:cNvPr id="133" name="Rectangle 132"/>
            <p:cNvSpPr/>
            <p:nvPr/>
          </p:nvSpPr>
          <p:spPr>
            <a:xfrm>
              <a:off x="3721064" y="3800983"/>
              <a:ext cx="232832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57200" y="4053417"/>
              <a:ext cx="8348133" cy="14399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394748" y="3799417"/>
              <a:ext cx="232832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273832" y="3799417"/>
              <a:ext cx="232832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147014" y="3799417"/>
              <a:ext cx="698740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072214" y="3799417"/>
              <a:ext cx="232832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930966" y="3799417"/>
              <a:ext cx="232832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449996" y="3799417"/>
              <a:ext cx="232832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91528" y="2460899"/>
              <a:ext cx="8713806" cy="1596040"/>
              <a:chOff x="91526" y="1799167"/>
              <a:chExt cx="8713807" cy="1596040"/>
            </a:xfrm>
          </p:grpSpPr>
          <p:grpSp>
            <p:nvGrpSpPr>
              <p:cNvPr id="115" name="Group 114"/>
              <p:cNvGrpSpPr/>
              <p:nvPr/>
            </p:nvGrpSpPr>
            <p:grpSpPr>
              <a:xfrm>
                <a:off x="457201" y="2879171"/>
                <a:ext cx="8340645" cy="516036"/>
                <a:chOff x="457201" y="2879171"/>
                <a:chExt cx="8340645" cy="516036"/>
              </a:xfrm>
            </p:grpSpPr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2465904" y="3123882"/>
                  <a:ext cx="4074611" cy="0"/>
                </a:xfrm>
                <a:prstGeom prst="line">
                  <a:avLst/>
                </a:prstGeom>
                <a:ln w="57150" cmpd="sng">
                  <a:solidFill>
                    <a:srgbClr val="FF0000"/>
                  </a:solidFill>
                  <a:prstDash val="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Rectangle 119"/>
                <p:cNvSpPr/>
                <p:nvPr/>
              </p:nvSpPr>
              <p:spPr>
                <a:xfrm>
                  <a:off x="1452969" y="2879172"/>
                  <a:ext cx="485535" cy="467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7328338" y="2879172"/>
                  <a:ext cx="492914" cy="467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7327695" y="3395207"/>
                  <a:ext cx="539999" cy="0"/>
                </a:xfrm>
                <a:prstGeom prst="line">
                  <a:avLst/>
                </a:prstGeom>
                <a:ln w="57150" cmpd="sng">
                  <a:solidFill>
                    <a:srgbClr val="FF0000"/>
                  </a:solidFill>
                  <a:prstDash val="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6754032" y="3123881"/>
                  <a:ext cx="574306" cy="258307"/>
                </a:xfrm>
                <a:prstGeom prst="line">
                  <a:avLst/>
                </a:prstGeom>
                <a:ln w="57150" cmpd="sng">
                  <a:solidFill>
                    <a:srgbClr val="FF0000"/>
                  </a:solidFill>
                  <a:prstDash val="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flipV="1">
                  <a:off x="1767417" y="3128160"/>
                  <a:ext cx="524864" cy="266939"/>
                </a:xfrm>
                <a:prstGeom prst="line">
                  <a:avLst/>
                </a:prstGeom>
                <a:ln w="57150" cmpd="sng">
                  <a:solidFill>
                    <a:srgbClr val="FF0000"/>
                  </a:solidFill>
                  <a:prstDash val="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Rectangle 124"/>
                <p:cNvSpPr/>
                <p:nvPr/>
              </p:nvSpPr>
              <p:spPr>
                <a:xfrm>
                  <a:off x="457201" y="2879171"/>
                  <a:ext cx="467999" cy="504000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>
                  <a:off x="8329847" y="2889251"/>
                  <a:ext cx="467999" cy="504000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7" name="Straight Connector 126"/>
                <p:cNvCxnSpPr/>
                <p:nvPr/>
              </p:nvCxnSpPr>
              <p:spPr>
                <a:xfrm flipV="1">
                  <a:off x="1452970" y="3355328"/>
                  <a:ext cx="485535" cy="0"/>
                </a:xfrm>
                <a:prstGeom prst="line">
                  <a:avLst/>
                </a:prstGeom>
                <a:ln w="57150" cmpd="sng">
                  <a:solidFill>
                    <a:srgbClr val="FF0000"/>
                  </a:solidFill>
                  <a:prstDash val="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Rectangle 115"/>
              <p:cNvSpPr/>
              <p:nvPr/>
            </p:nvSpPr>
            <p:spPr>
              <a:xfrm>
                <a:off x="457200" y="1873253"/>
                <a:ext cx="8348133" cy="91016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457200" y="1799167"/>
                <a:ext cx="8348133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91526" y="2787649"/>
                <a:ext cx="8713807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3012503" y="2624264"/>
              <a:ext cx="3648065" cy="8070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Stiffening panel</a:t>
              </a:r>
              <a:endParaRPr lang="en-US" sz="2000" dirty="0"/>
            </a:p>
          </p:txBody>
        </p:sp>
        <p:sp>
          <p:nvSpPr>
            <p:cNvPr id="78" name="Oval 77"/>
            <p:cNvSpPr>
              <a:spLocks/>
            </p:cNvSpPr>
            <p:nvPr/>
          </p:nvSpPr>
          <p:spPr>
            <a:xfrm>
              <a:off x="7821251" y="3536712"/>
              <a:ext cx="540000" cy="515702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>
              <a:spLocks/>
            </p:cNvSpPr>
            <p:nvPr/>
          </p:nvSpPr>
          <p:spPr>
            <a:xfrm>
              <a:off x="912200" y="3536712"/>
              <a:ext cx="540000" cy="515702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57199" y="2541374"/>
              <a:ext cx="1849330" cy="871378"/>
            </a:xfrm>
            <a:prstGeom prst="rect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941483" y="2545604"/>
              <a:ext cx="1863849" cy="871378"/>
            </a:xfrm>
            <a:prstGeom prst="rect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57200" y="4204197"/>
              <a:ext cx="8348133" cy="989114"/>
              <a:chOff x="457200" y="4548078"/>
              <a:chExt cx="8348133" cy="989114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457200" y="4548710"/>
                <a:ext cx="8348133" cy="988482"/>
                <a:chOff x="457200" y="4603925"/>
                <a:chExt cx="8348133" cy="988482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457200" y="4603925"/>
                  <a:ext cx="8348133" cy="910168"/>
                </a:xfrm>
                <a:prstGeom prst="rect">
                  <a:avLst/>
                </a:prstGeom>
                <a:solidFill>
                  <a:srgbClr val="B9CDE5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60000"/>
                    </a:lnSpc>
                  </a:pPr>
                  <a:r>
                    <a:rPr lang="en-US" sz="2000" dirty="0" smtClean="0">
                      <a:solidFill>
                        <a:srgbClr val="000000"/>
                      </a:solidFill>
                    </a:rPr>
                    <a:t>Stiffening</a:t>
                  </a:r>
                  <a:r>
                    <a:rPr lang="en-US" sz="3200" dirty="0" smtClean="0">
                      <a:solidFill>
                        <a:srgbClr val="000000"/>
                      </a:solidFill>
                    </a:rPr>
                    <a:t> </a:t>
                  </a:r>
                  <a:r>
                    <a:rPr lang="en-US" sz="2000" dirty="0" smtClean="0">
                      <a:solidFill>
                        <a:srgbClr val="000000"/>
                      </a:solidFill>
                    </a:rPr>
                    <a:t>panel</a:t>
                  </a:r>
                  <a:endParaRPr lang="en-US" sz="32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457200" y="5518321"/>
                  <a:ext cx="8348133" cy="74086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457200" y="4548078"/>
                <a:ext cx="8348133" cy="899757"/>
                <a:chOff x="457200" y="4614336"/>
                <a:chExt cx="8348133" cy="899757"/>
              </a:xfrm>
            </p:grpSpPr>
            <p:sp>
              <p:nvSpPr>
                <p:cNvPr id="111" name="Rectangle 110"/>
                <p:cNvSpPr/>
                <p:nvPr/>
              </p:nvSpPr>
              <p:spPr>
                <a:xfrm>
                  <a:off x="457200" y="4614336"/>
                  <a:ext cx="526702" cy="899757"/>
                </a:xfrm>
                <a:prstGeom prst="rect">
                  <a:avLst/>
                </a:prstGeom>
                <a:solidFill>
                  <a:srgbClr val="3366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8278631" y="4618564"/>
                  <a:ext cx="526702" cy="895529"/>
                </a:xfrm>
                <a:prstGeom prst="rect">
                  <a:avLst/>
                </a:prstGeom>
                <a:solidFill>
                  <a:srgbClr val="3366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3" name="Group 82"/>
            <p:cNvGrpSpPr/>
            <p:nvPr/>
          </p:nvGrpSpPr>
          <p:grpSpPr>
            <a:xfrm>
              <a:off x="640681" y="2262964"/>
              <a:ext cx="129516" cy="3347994"/>
              <a:chOff x="640681" y="2262964"/>
              <a:chExt cx="129516" cy="3347994"/>
            </a:xfrm>
          </p:grpSpPr>
          <p:cxnSp>
            <p:nvCxnSpPr>
              <p:cNvPr id="107" name="Straight Connector 106"/>
              <p:cNvCxnSpPr/>
              <p:nvPr/>
            </p:nvCxnSpPr>
            <p:spPr>
              <a:xfrm flipH="1">
                <a:off x="640681" y="2262964"/>
                <a:ext cx="0" cy="3347994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H="1">
                <a:off x="770197" y="2262964"/>
                <a:ext cx="0" cy="3347994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8458367" y="2275402"/>
              <a:ext cx="129516" cy="3347994"/>
              <a:chOff x="793081" y="2415364"/>
              <a:chExt cx="129516" cy="3347994"/>
            </a:xfrm>
          </p:grpSpPr>
          <p:cxnSp>
            <p:nvCxnSpPr>
              <p:cNvPr id="105" name="Straight Connector 104"/>
              <p:cNvCxnSpPr/>
              <p:nvPr/>
            </p:nvCxnSpPr>
            <p:spPr>
              <a:xfrm flipH="1">
                <a:off x="793081" y="2415364"/>
                <a:ext cx="0" cy="3347994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H="1">
                <a:off x="922597" y="2415364"/>
                <a:ext cx="0" cy="3347994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>
              <a:off x="1567586" y="3053950"/>
              <a:ext cx="247788" cy="936929"/>
              <a:chOff x="7923034" y="876837"/>
              <a:chExt cx="247788" cy="936929"/>
            </a:xfrm>
          </p:grpSpPr>
          <p:sp>
            <p:nvSpPr>
              <p:cNvPr id="103" name="Isosceles Triangle 102"/>
              <p:cNvSpPr/>
              <p:nvPr/>
            </p:nvSpPr>
            <p:spPr>
              <a:xfrm>
                <a:off x="7923034" y="1661728"/>
                <a:ext cx="247788" cy="152038"/>
              </a:xfrm>
              <a:prstGeom prst="triangle">
                <a:avLst/>
              </a:prstGeom>
              <a:solidFill>
                <a:srgbClr val="FF6600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 flipV="1">
                <a:off x="8000792" y="876837"/>
                <a:ext cx="98815" cy="863995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7442057" y="3050301"/>
              <a:ext cx="247788" cy="936929"/>
              <a:chOff x="7923034" y="876837"/>
              <a:chExt cx="247788" cy="936929"/>
            </a:xfrm>
          </p:grpSpPr>
          <p:sp>
            <p:nvSpPr>
              <p:cNvPr id="93" name="Isosceles Triangle 92"/>
              <p:cNvSpPr/>
              <p:nvPr/>
            </p:nvSpPr>
            <p:spPr>
              <a:xfrm>
                <a:off x="7923034" y="1661728"/>
                <a:ext cx="247788" cy="152038"/>
              </a:xfrm>
              <a:prstGeom prst="triangle">
                <a:avLst/>
              </a:prstGeom>
              <a:solidFill>
                <a:srgbClr val="FF6600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 flipV="1">
                <a:off x="8000792" y="876837"/>
                <a:ext cx="98815" cy="863995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1" name="Straight Connector 90"/>
            <p:cNvCxnSpPr/>
            <p:nvPr/>
          </p:nvCxnSpPr>
          <p:spPr>
            <a:xfrm>
              <a:off x="2369390" y="4102099"/>
              <a:ext cx="4319992" cy="0"/>
            </a:xfrm>
            <a:prstGeom prst="line">
              <a:avLst/>
            </a:prstGeom>
            <a:ln w="57150" cmpd="sng">
              <a:solidFill>
                <a:srgbClr val="8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Rectangle 135"/>
            <p:cNvSpPr/>
            <p:nvPr/>
          </p:nvSpPr>
          <p:spPr>
            <a:xfrm>
              <a:off x="5496034" y="3789891"/>
              <a:ext cx="232832" cy="2539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5693818" y="4863770"/>
            <a:ext cx="115430" cy="12592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41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&amp; timeline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Project approved by ATLAS &amp; LHCC in fall 2013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30–40 institutes involved; </a:t>
            </a:r>
            <a:r>
              <a:rPr lang="en-US" dirty="0" err="1" smtClean="0"/>
              <a:t>MoU</a:t>
            </a:r>
            <a:r>
              <a:rPr lang="en-US" dirty="0" smtClean="0"/>
              <a:t> is being signed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Total financial volume ≈6 MCHF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Detectors: ≈2.8 MCHF or ≈2000 CHF/m</a:t>
            </a:r>
            <a:r>
              <a:rPr lang="en-US" baseline="30000" dirty="0" smtClean="0"/>
              <a:t>2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Readout electronics: ≈2 MCHF (1 CHF/channel)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HV/LV/gas/alignment (services): ≈1 MCHF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Detector construction in DE/FR/IT/GR+RU (+CERN/JP)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Electronics: US/GR/RO ++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Module-0s of all four module types expected by end 2014/beg 2015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D</a:t>
            </a:r>
            <a:r>
              <a:rPr lang="en-US" dirty="0" smtClean="0"/>
              <a:t>etector construction: mid 2015 – mid 2017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Assembly and installation: 2017 – 2018/19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333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5329"/>
            <a:ext cx="8229600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84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Ageing 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65986799"/>
              </p:ext>
            </p:extLst>
          </p:nvPr>
        </p:nvGraphicFramePr>
        <p:xfrm>
          <a:off x="457200" y="1720639"/>
          <a:ext cx="4359752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938"/>
                <a:gridCol w="957414"/>
                <a:gridCol w="1222462"/>
                <a:gridCol w="10899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Radiation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Integrated charge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 X-rays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 </a:t>
                      </a:r>
                      <a:r>
                        <a:rPr lang="en-US" sz="1600" dirty="0" err="1" smtClean="0"/>
                        <a:t>keV</a:t>
                      </a:r>
                      <a:endParaRPr lang="en-US" sz="1600" dirty="0" smtClean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 years HL-LHC equivalent</a:t>
                      </a:r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evidence for ageing</a:t>
                      </a:r>
                      <a:endParaRPr lang="en-US" sz="1600" dirty="0"/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Reactor neutrons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5–10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</a:t>
                      </a:r>
                      <a:r>
                        <a:rPr lang="en-US" sz="1600" dirty="0" err="1" smtClean="0"/>
                        <a:t>eV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 years HL-LHC equivalent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 evidence for ageing</a:t>
                      </a:r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Gamma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30000" dirty="0" smtClean="0"/>
                        <a:t>60</a:t>
                      </a:r>
                      <a:r>
                        <a:rPr lang="en-US" sz="1600" baseline="0" dirty="0" smtClean="0"/>
                        <a:t>Co)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1.17 &amp; 1.33 MeV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 years HL-LHC equivalent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 evidence for ageing</a:t>
                      </a:r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Alpha particles in gas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5.64 MeV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x 10</a:t>
                      </a:r>
                      <a:r>
                        <a:rPr lang="en-US" sz="1600" baseline="30000" dirty="0" smtClean="0"/>
                        <a:t>8</a:t>
                      </a:r>
                      <a:r>
                        <a:rPr lang="en-US" sz="1600" dirty="0" smtClean="0"/>
                        <a:t> sparks equivalent</a:t>
                      </a:r>
                      <a:endParaRPr lang="en-US" sz="16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 evidence for ageing</a:t>
                      </a:r>
                    </a:p>
                  </a:txBody>
                  <a:tcPr marL="44873" marR="44873"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024958" y="1600200"/>
            <a:ext cx="3919248" cy="4525963"/>
          </a:xfrm>
        </p:spPr>
        <p:txBody>
          <a:bodyPr>
            <a:normAutofit lnSpcReduction="10000"/>
          </a:bodyPr>
          <a:lstStyle/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Extensive tests at CEA </a:t>
            </a:r>
            <a:r>
              <a:rPr lang="en-US" dirty="0" err="1" smtClean="0"/>
              <a:t>Saclay</a:t>
            </a:r>
            <a:r>
              <a:rPr lang="en-US" dirty="0" smtClean="0"/>
              <a:t> with two 10 x 10 cm</a:t>
            </a:r>
            <a:r>
              <a:rPr lang="en-US" baseline="30000" dirty="0" smtClean="0"/>
              <a:t>2</a:t>
            </a:r>
            <a:r>
              <a:rPr lang="en-US" dirty="0" smtClean="0"/>
              <a:t> resistive MMs (one used as reference)</a:t>
            </a: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No significant difference between irradiated and non-irradiated detector observed</a:t>
            </a:r>
          </a:p>
          <a:p>
            <a:pPr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Plans: large-area exposure in GIF++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8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35424" y="1390617"/>
            <a:ext cx="4709939" cy="4872765"/>
            <a:chOff x="335425" y="1291537"/>
            <a:chExt cx="4501158" cy="4998866"/>
          </a:xfrm>
        </p:grpSpPr>
        <p:pic>
          <p:nvPicPr>
            <p:cNvPr id="5" name="Picture 4" descr="0710007_03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9670"/>
            <a:stretch/>
          </p:blipFill>
          <p:spPr>
            <a:xfrm>
              <a:off x="335425" y="1291537"/>
              <a:ext cx="4501158" cy="4998866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1598094" y="2106028"/>
              <a:ext cx="740836" cy="39831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9627185">
              <a:off x="1783854" y="2227296"/>
              <a:ext cx="595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2.4 m</a:t>
              </a:r>
              <a:endParaRPr lang="en-US" sz="1400" dirty="0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111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ATLAS Small Wheel upgrade project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J. Wotschack (CERN)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0917" y="4021667"/>
            <a:ext cx="759883" cy="402167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3601" y="4323670"/>
            <a:ext cx="150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CSC chambers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866" y="1333669"/>
            <a:ext cx="2363385" cy="1754327"/>
            <a:chOff x="3479364" y="1904174"/>
            <a:chExt cx="4049756" cy="1123556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3479364" y="2335059"/>
              <a:ext cx="661718" cy="40134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141084" y="1904174"/>
              <a:ext cx="3388036" cy="1123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Today: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MDT chambers (drift tubes) +</a:t>
              </a:r>
            </a:p>
            <a:p>
              <a:r>
                <a:rPr lang="en-US" dirty="0" smtClean="0">
                  <a:solidFill>
                    <a:srgbClr val="FFFF00"/>
                  </a:solidFill>
                </a:rPr>
                <a:t>TGCs for 2</a:t>
              </a:r>
              <a:r>
                <a:rPr lang="en-US" baseline="30000" dirty="0" smtClean="0">
                  <a:solidFill>
                    <a:srgbClr val="FFFF00"/>
                  </a:solidFill>
                </a:rPr>
                <a:t>nd</a:t>
              </a:r>
              <a:r>
                <a:rPr lang="en-US" dirty="0" smtClean="0">
                  <a:solidFill>
                    <a:srgbClr val="FFFF00"/>
                  </a:solidFill>
                </a:rPr>
                <a:t> coordinate (not visible)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5302251" y="1220513"/>
            <a:ext cx="3758119" cy="48727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6600"/>
              </a:buClr>
              <a:buNone/>
            </a:pPr>
            <a:r>
              <a:rPr lang="en-US" sz="2000" dirty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T</a:t>
            </a:r>
            <a:r>
              <a:rPr lang="en-US" sz="2000" dirty="0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wo </a:t>
            </a:r>
            <a:r>
              <a:rPr lang="en-US" sz="2000" dirty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N</a:t>
            </a:r>
            <a:r>
              <a:rPr lang="en-US" sz="2000" dirty="0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ew </a:t>
            </a:r>
            <a:r>
              <a:rPr lang="en-US" sz="2000" dirty="0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Small Wheels </a:t>
            </a:r>
            <a:r>
              <a:rPr lang="en-US" sz="2000" dirty="0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equipped with </a:t>
            </a:r>
            <a:r>
              <a:rPr lang="en-US" sz="2000" dirty="0" err="1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sTGCs</a:t>
            </a:r>
            <a:r>
              <a:rPr lang="en-US" sz="2000" dirty="0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 and </a:t>
            </a:r>
            <a:r>
              <a:rPr lang="en-US" sz="2000" dirty="0" err="1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micromegas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(MM) detectors</a:t>
            </a:r>
            <a:r>
              <a:rPr lang="en-US" sz="2000" dirty="0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, to be installed in </a:t>
            </a:r>
            <a:r>
              <a:rPr lang="en-US" sz="2000" dirty="0" smtClean="0">
                <a:solidFill>
                  <a:srgbClr val="660066"/>
                </a:solidFill>
                <a:latin typeface="Calibri" charset="0"/>
                <a:ea typeface="ＭＳ Ｐゴシック" charset="0"/>
              </a:rPr>
              <a:t>LS2 (2018/19)</a:t>
            </a:r>
            <a:endParaRPr lang="en-US" sz="2000" dirty="0" smtClean="0">
              <a:solidFill>
                <a:srgbClr val="660066"/>
              </a:solidFill>
              <a:latin typeface="Calibri" charset="0"/>
              <a:ea typeface="ＭＳ Ｐゴシック" charset="0"/>
            </a:endParaRP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Redundant system where each technology combines </a:t>
            </a:r>
            <a:r>
              <a:rPr lang="en-US" sz="2000" dirty="0">
                <a:latin typeface="Calibri" charset="0"/>
                <a:ea typeface="ＭＳ Ｐゴシック" charset="0"/>
              </a:rPr>
              <a:t>precision and 2</a:t>
            </a:r>
            <a:r>
              <a:rPr lang="en-US" sz="2000" baseline="30000" dirty="0">
                <a:latin typeface="Calibri" charset="0"/>
                <a:ea typeface="ＭＳ Ｐゴシック" charset="0"/>
              </a:rPr>
              <a:t>nd</a:t>
            </a:r>
            <a:r>
              <a:rPr lang="en-US" sz="2000" dirty="0">
                <a:latin typeface="Calibri" charset="0"/>
                <a:ea typeface="ＭＳ Ｐゴシック" charset="0"/>
              </a:rPr>
              <a:t> </a:t>
            </a:r>
            <a:r>
              <a:rPr lang="en-US" sz="2000" dirty="0" err="1">
                <a:latin typeface="Calibri" charset="0"/>
                <a:ea typeface="ＭＳ Ｐゴシック" charset="0"/>
              </a:rPr>
              <a:t>coord</a:t>
            </a:r>
            <a:r>
              <a:rPr lang="en-US" sz="2000" dirty="0">
                <a:latin typeface="Calibri" charset="0"/>
                <a:ea typeface="ＭＳ Ｐゴシック" charset="0"/>
              </a:rPr>
              <a:t>. measurement as well as trigger 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functionality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Eight </a:t>
            </a:r>
            <a:r>
              <a:rPr lang="en-US" sz="2000" dirty="0">
                <a:latin typeface="Calibri" charset="0"/>
                <a:ea typeface="ＭＳ Ｐゴシック" charset="0"/>
              </a:rPr>
              <a:t>active layers 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per detector technology, i.e., a total of 16 measurement points along tracks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err="1" smtClean="0">
                <a:latin typeface="Calibri" charset="0"/>
                <a:ea typeface="ＭＳ Ｐゴシック" charset="0"/>
              </a:rPr>
              <a:t>Micromegas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: 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1300</a:t>
            </a:r>
            <a:r>
              <a:rPr lang="en-US" sz="2000" dirty="0">
                <a:latin typeface="Calibri" charset="0"/>
                <a:ea typeface="ＭＳ Ｐゴシック" charset="0"/>
              </a:rPr>
              <a:t> m</a:t>
            </a:r>
            <a:r>
              <a:rPr lang="en-US" sz="2000" baseline="30000" dirty="0">
                <a:latin typeface="Calibri" charset="0"/>
                <a:ea typeface="ＭＳ Ｐゴシック" charset="0"/>
              </a:rPr>
              <a:t>2</a:t>
            </a:r>
            <a:r>
              <a:rPr lang="en-US" sz="2000" dirty="0">
                <a:latin typeface="Calibri" charset="0"/>
                <a:ea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detector area</a:t>
            </a:r>
            <a:r>
              <a:rPr lang="en-US" sz="2000" dirty="0">
                <a:latin typeface="Calibri" charset="0"/>
                <a:ea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with readout strips with a pitch of 0.45 mm</a:t>
            </a:r>
            <a:endParaRPr lang="en-US" sz="1600" dirty="0" smtClean="0">
              <a:latin typeface="Calibri" charset="0"/>
              <a:ea typeface="ＭＳ Ｐゴシック" charset="0"/>
            </a:endParaRPr>
          </a:p>
          <a:p>
            <a:pPr lvl="1">
              <a:buClr>
                <a:srgbClr val="FF6600"/>
              </a:buClr>
              <a:buFont typeface="Symbol" charset="0"/>
              <a:buChar char="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2M readout channels </a:t>
            </a:r>
          </a:p>
        </p:txBody>
      </p:sp>
    </p:spTree>
    <p:extLst>
      <p:ext uri="{BB962C8B-B14F-4D97-AF65-F5344CB8AC3E}">
        <p14:creationId xmlns:p14="http://schemas.microsoft.com/office/powerpoint/2010/main" val="1466672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241345" y="1688626"/>
            <a:ext cx="3848153" cy="3151248"/>
            <a:chOff x="5241345" y="1688626"/>
            <a:chExt cx="3848153" cy="3151248"/>
          </a:xfrm>
        </p:grpSpPr>
        <p:pic>
          <p:nvPicPr>
            <p:cNvPr id="25" name="Picture 6" descr="20061019_feature1_0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25" r="3790" b="15529"/>
            <a:stretch/>
          </p:blipFill>
          <p:spPr bwMode="auto">
            <a:xfrm>
              <a:off x="5241345" y="1688626"/>
              <a:ext cx="3674055" cy="2935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8278858" y="1920508"/>
              <a:ext cx="7894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-800 V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300024" y="2818333"/>
              <a:ext cx="7894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-550 V</a:t>
              </a:r>
              <a:endParaRPr lang="en-US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446177" y="4323417"/>
              <a:ext cx="389467" cy="516457"/>
              <a:chOff x="5532962" y="4241800"/>
              <a:chExt cx="389467" cy="516457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5727703" y="4241800"/>
                <a:ext cx="0" cy="389467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5532962" y="4639731"/>
                <a:ext cx="389467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655728" y="4758257"/>
                <a:ext cx="143934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609162" y="4698994"/>
                <a:ext cx="237067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7630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Micromegas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operating principle</a:t>
            </a:r>
            <a:endParaRPr lang="en-US" sz="5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6" name="Content Placeholder 5"/>
          <p:cNvSpPr>
            <a:spLocks noGrp="1"/>
          </p:cNvSpPr>
          <p:nvPr>
            <p:ph sz="quarter" idx="1"/>
          </p:nvPr>
        </p:nvSpPr>
        <p:spPr>
          <a:xfrm>
            <a:off x="457201" y="1563370"/>
            <a:ext cx="4137309" cy="4493886"/>
          </a:xfrm>
        </p:spPr>
        <p:txBody>
          <a:bodyPr>
            <a:no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err="1" smtClean="0">
                <a:latin typeface="Calibri" charset="0"/>
                <a:ea typeface="ＭＳ Ｐゴシック" charset="0"/>
                <a:cs typeface="ＭＳ Ｐゴシック" charset="0"/>
              </a:rPr>
              <a:t>Micromegas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 (I. </a:t>
            </a:r>
            <a:r>
              <a:rPr lang="en-US" sz="2000" dirty="0" err="1" smtClean="0">
                <a:latin typeface="Calibri" charset="0"/>
                <a:ea typeface="ＭＳ Ｐゴシック" charset="0"/>
                <a:cs typeface="ＭＳ Ｐゴシック" charset="0"/>
              </a:rPr>
              <a:t>Giomataris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 et al., NIM A 376 (1996) 29) are parallel-plate chambers where the amplification takes place in a thin gap, separated from the conversion region by a fine metallic mesh</a:t>
            </a:r>
          </a:p>
          <a:p>
            <a:pPr eaLnBrk="1" hangingPunct="1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The thin amplification gap  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short drift times and fast absorption of the positive ions) makes it particularly suited for high-rate applications</a:t>
            </a:r>
          </a:p>
          <a:p>
            <a:pPr eaLnBrk="1" hangingPunct="1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Weak point is the relative large spark rate </a:t>
            </a:r>
            <a:endParaRPr lang="en-US" sz="200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smtClean="0">
                <a:solidFill>
                  <a:srgbClr val="898989"/>
                </a:solidFill>
              </a:rPr>
              <a:t>J. Wotschack (CERN)</a:t>
            </a:r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EE35844-CFBC-2F4A-8836-FC3DB903CDCF}" type="slidenum">
              <a:rPr lang="en-US" sz="1200">
                <a:solidFill>
                  <a:srgbClr val="898989"/>
                </a:solidFill>
              </a:rPr>
              <a:pPr eaLnBrk="1" hangingPunct="1"/>
              <a:t>3</a:t>
            </a:fld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41345" y="5117151"/>
            <a:ext cx="3432250" cy="695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800000"/>
                </a:solidFill>
              </a:rPr>
              <a:t>The principle of operation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800000"/>
                </a:solidFill>
              </a:rPr>
              <a:t>o</a:t>
            </a:r>
            <a:r>
              <a:rPr lang="en-US" sz="2400" dirty="0" smtClean="0">
                <a:solidFill>
                  <a:srgbClr val="800000"/>
                </a:solidFill>
              </a:rPr>
              <a:t>f a </a:t>
            </a:r>
            <a:r>
              <a:rPr lang="en-US" sz="2400" dirty="0" err="1" smtClean="0">
                <a:solidFill>
                  <a:srgbClr val="800000"/>
                </a:solidFill>
              </a:rPr>
              <a:t>micromegas</a:t>
            </a:r>
            <a:r>
              <a:rPr lang="en-US" sz="2400" dirty="0" smtClean="0">
                <a:solidFill>
                  <a:srgbClr val="800000"/>
                </a:solidFill>
              </a:rPr>
              <a:t> chamber</a:t>
            </a:r>
            <a:endParaRPr lang="en-US" sz="2400" dirty="0">
              <a:solidFill>
                <a:srgbClr val="8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721606" y="2776001"/>
            <a:ext cx="4477999" cy="1847977"/>
            <a:chOff x="4810734" y="2832258"/>
            <a:chExt cx="4477999" cy="1847977"/>
          </a:xfrm>
        </p:grpSpPr>
        <p:sp>
          <p:nvSpPr>
            <p:cNvPr id="3" name="TextBox 2"/>
            <p:cNvSpPr txBox="1"/>
            <p:nvPr/>
          </p:nvSpPr>
          <p:spPr>
            <a:xfrm>
              <a:off x="4810734" y="2832258"/>
              <a:ext cx="248205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Conversion &amp; drift space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98290" y="3712746"/>
              <a:ext cx="7779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90"/>
                  </a:solidFill>
                </a:rPr>
                <a:t>Mesh</a:t>
              </a:r>
              <a:endParaRPr lang="en-US" sz="2000" b="1" dirty="0">
                <a:solidFill>
                  <a:srgbClr val="00009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6918" y="4033904"/>
              <a:ext cx="14318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Amplification</a:t>
              </a:r>
            </a:p>
            <a:p>
              <a:r>
                <a:rPr lang="en-US" dirty="0" smtClean="0"/>
                <a:t>Gap 128 µm </a:t>
              </a:r>
              <a:endParaRPr lang="en-US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701514" y="3002999"/>
            <a:ext cx="109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</a:rPr>
              <a:t>few mm)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50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4375394" cy="4493886"/>
          </a:xfrm>
        </p:spPr>
        <p:txBody>
          <a:bodyPr>
            <a:no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Development to make MM spark-insensitive by adding a layer of resistive strips, separated by an insulating layer, above the readout strips </a:t>
            </a:r>
            <a:r>
              <a:rPr lang="en-US" sz="1600" dirty="0" smtClean="0">
                <a:solidFill>
                  <a:srgbClr val="000090"/>
                </a:solidFill>
                <a:latin typeface="Calibri" charset="0"/>
                <a:ea typeface="ＭＳ Ｐゴシック" charset="0"/>
                <a:cs typeface="ＭＳ Ｐゴシック" charset="0"/>
              </a:rPr>
              <a:t>(NIM </a:t>
            </a:r>
            <a:r>
              <a:rPr lang="en-US" sz="1600" dirty="0">
                <a:solidFill>
                  <a:srgbClr val="000090"/>
                </a:solidFill>
              </a:rPr>
              <a:t>A 640 (2011) 110–</a:t>
            </a:r>
            <a:r>
              <a:rPr lang="en-US" sz="1600" dirty="0" smtClean="0">
                <a:solidFill>
                  <a:srgbClr val="000090"/>
                </a:solidFill>
              </a:rPr>
              <a:t>118)</a:t>
            </a:r>
            <a:endParaRPr lang="en-US" sz="1600" dirty="0" smtClean="0">
              <a:solidFill>
                <a:srgbClr val="00009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Need of detectors of 2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3 m</a:t>
            </a:r>
            <a:r>
              <a:rPr lang="en-US" sz="2000" baseline="30000" dirty="0" smtClean="0"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 area with excellent mechanical precision asked for an approach different from the ‘standard’ bulk </a:t>
            </a:r>
            <a:r>
              <a:rPr lang="en-US" sz="2000" dirty="0" err="1" smtClean="0">
                <a:latin typeface="Calibri" charset="0"/>
                <a:ea typeface="ＭＳ Ｐゴシック" charset="0"/>
                <a:cs typeface="ＭＳ Ｐゴシック" charset="0"/>
              </a:rPr>
              <a:t>micromegas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 concept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A spatial resolution ≤ 100 µm/layer independent of track impact angle has been achieved by exploiting the µTPC mode</a:t>
            </a:r>
            <a:endParaRPr lang="en-US" sz="200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smtClean="0">
                <a:solidFill>
                  <a:srgbClr val="898989"/>
                </a:solidFill>
              </a:rPr>
              <a:t>J. Wotschack (CERN)</a:t>
            </a:r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EE35844-CFBC-2F4A-8836-FC3DB903CDCF}" type="slidenum">
              <a:rPr lang="en-US" sz="1200">
                <a:solidFill>
                  <a:srgbClr val="898989"/>
                </a:solidFill>
              </a:rPr>
              <a:pPr eaLnBrk="1" hangingPunct="1"/>
              <a:t>4</a:t>
            </a:fld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 dirty="0"/>
          </a:p>
        </p:txBody>
      </p:sp>
      <p:pic>
        <p:nvPicPr>
          <p:cNvPr id="24" name="Picture 23" descr="RMM_structure_sid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5" r="1597" b="7256"/>
          <a:stretch/>
        </p:blipFill>
        <p:spPr>
          <a:xfrm>
            <a:off x="4933022" y="3497229"/>
            <a:ext cx="3667686" cy="1461408"/>
          </a:xfrm>
          <a:prstGeom prst="rect">
            <a:avLst/>
          </a:prstGeom>
        </p:spPr>
      </p:pic>
      <p:pic>
        <p:nvPicPr>
          <p:cNvPr id="26" name="Picture 25" descr="RMM_structure_fron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3" r="3470"/>
          <a:stretch/>
        </p:blipFill>
        <p:spPr>
          <a:xfrm>
            <a:off x="4944968" y="1715168"/>
            <a:ext cx="3655739" cy="1679611"/>
          </a:xfrm>
          <a:prstGeom prst="rect">
            <a:avLst/>
          </a:prstGeom>
        </p:spPr>
      </p:pic>
      <p:sp>
        <p:nvSpPr>
          <p:cNvPr id="27" name="Title 6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8" name="Title 6"/>
          <p:cNvSpPr>
            <a:spLocks noGrp="1"/>
          </p:cNvSpPr>
          <p:nvPr>
            <p:ph type="title"/>
          </p:nvPr>
        </p:nvSpPr>
        <p:spPr>
          <a:xfrm>
            <a:off x="152400" y="381000"/>
            <a:ext cx="8763000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Micromegas</a:t>
            </a:r>
            <a:r>
              <a:rPr lang="en-US" dirty="0" smtClean="0"/>
              <a:t> for the ATLAS upgrade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33022" y="5116343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resistive-strip protection 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318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 readout chip for </a:t>
            </a:r>
            <a:r>
              <a:rPr lang="en-US" dirty="0" err="1" smtClean="0"/>
              <a:t>Micromegas</a:t>
            </a:r>
            <a:r>
              <a:rPr lang="en-US" dirty="0" smtClean="0"/>
              <a:t> (and </a:t>
            </a:r>
            <a:r>
              <a:rPr lang="en-US" dirty="0" err="1" smtClean="0"/>
              <a:t>sTGC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43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023824"/>
          </a:xfrm>
        </p:spPr>
        <p:txBody>
          <a:bodyPr>
            <a:noAutofit/>
          </a:bodyPr>
          <a:lstStyle/>
          <a:p>
            <a:pPr eaLnBrk="1" hangingPunct="1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To read out the 2M readout strips a new 64-channel digital chip (VMM) has been developed at BNL incorporating zero suppression and trigger functionality</a:t>
            </a:r>
          </a:p>
          <a:p>
            <a:pPr eaLnBrk="1" hangingPunct="1">
              <a:buClr>
                <a:srgbClr val="FF6600"/>
              </a:buClr>
              <a:buFont typeface="Wingdings" charset="2"/>
              <a:buChar char="§"/>
            </a:pPr>
            <a:endParaRPr lang="en-US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FF6600"/>
              </a:buClr>
              <a:buFont typeface="Wingdings" charset="2"/>
              <a:buChar char="§"/>
            </a:pPr>
            <a:endParaRPr lang="en-US" sz="2000" dirty="0" smtClean="0">
              <a:effectLst/>
            </a:endParaRPr>
          </a:p>
          <a:p>
            <a:pPr marL="0" indent="0" eaLnBrk="1" hangingPunct="1">
              <a:buClr>
                <a:srgbClr val="FF6600"/>
              </a:buClr>
              <a:buNone/>
            </a:pPr>
            <a:endParaRPr lang="en-US" sz="200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495801" y="1600200"/>
            <a:ext cx="44703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VMM Design </a:t>
            </a:r>
            <a:r>
              <a:rPr lang="en-US" sz="2000" dirty="0"/>
              <a:t>Parameters/Features </a:t>
            </a:r>
            <a:endParaRPr lang="en-US" sz="2000" dirty="0" smtClean="0">
              <a:effectLst/>
            </a:endParaRP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Dual Polarity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Adjustable Gain (0.5 – 9.0 mV/</a:t>
            </a:r>
            <a:r>
              <a:rPr lang="en-US" sz="1800" dirty="0" err="1"/>
              <a:t>fC</a:t>
            </a:r>
            <a:r>
              <a:rPr lang="en-US" sz="1800" dirty="0"/>
              <a:t>)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Adjustable peaking Time (25-200 ns)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Address in Real Time (Fast OR </a:t>
            </a:r>
            <a:r>
              <a:rPr lang="en-US" sz="1800" dirty="0" smtClean="0"/>
              <a:t>for Trigger</a:t>
            </a:r>
            <a:r>
              <a:rPr lang="en-US" sz="1800" dirty="0"/>
              <a:t>)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Prompt digitized (6-bit) Amplitude, </a:t>
            </a:r>
            <a:r>
              <a:rPr lang="en-US" sz="1800" dirty="0" err="1" smtClean="0"/>
              <a:t>ToT</a:t>
            </a:r>
            <a:r>
              <a:rPr lang="en-US" sz="1800" dirty="0" smtClean="0"/>
              <a:t>, </a:t>
            </a:r>
            <a:r>
              <a:rPr lang="en-US" sz="1800" dirty="0"/>
              <a:t>time-to</a:t>
            </a:r>
            <a:r>
              <a:rPr lang="en-US" sz="1800" dirty="0" smtClean="0"/>
              <a:t>-peak </a:t>
            </a:r>
            <a:r>
              <a:rPr lang="en-US" sz="1800" dirty="0"/>
              <a:t>(TGC Trigger)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Peak Detector, Time Detector (&lt;1 ns)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Discriminators with sub-hysteresis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 err="1" smtClean="0"/>
              <a:t>Neighbour</a:t>
            </a:r>
            <a:r>
              <a:rPr lang="en-US" sz="1800" dirty="0"/>
              <a:t>-</a:t>
            </a:r>
            <a:r>
              <a:rPr lang="en-US" sz="1800" dirty="0" smtClean="0"/>
              <a:t>enable </a:t>
            </a:r>
            <a:r>
              <a:rPr lang="en-US" sz="1800" dirty="0"/>
              <a:t>logic (channel to channel and across </a:t>
            </a:r>
            <a:r>
              <a:rPr lang="en-US" sz="1800" dirty="0" err="1"/>
              <a:t>Ics</a:t>
            </a:r>
            <a:r>
              <a:rPr lang="en-US" sz="1800" dirty="0"/>
              <a:t>)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Sparse readout w/smart token passing, </a:t>
            </a:r>
          </a:p>
          <a:p>
            <a:pPr>
              <a:lnSpc>
                <a:spcPct val="80000"/>
              </a:lnSpc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/>
              <a:t>Threshold trim, built-in calibration, channel mask, analog monitor, temp. sensor, 600 BGR, 600 mV LVDS 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 dirty="0"/>
          </a:p>
        </p:txBody>
      </p:sp>
      <p:sp>
        <p:nvSpPr>
          <p:cNvPr id="1843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smtClean="0">
                <a:solidFill>
                  <a:srgbClr val="898989"/>
                </a:solidFill>
              </a:rPr>
              <a:t>J. Wotschack (CERN)</a:t>
            </a:r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EE35844-CFBC-2F4A-8836-FC3DB903CDCF}" type="slidenum">
              <a:rPr lang="en-US" sz="1200">
                <a:solidFill>
                  <a:srgbClr val="898989"/>
                </a:solidFill>
              </a:rPr>
              <a:pPr eaLnBrk="1" hangingPunct="1"/>
              <a:t>5</a:t>
            </a:fld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27" name="Title 6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VMM2_architectur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88" y="3536433"/>
            <a:ext cx="3953423" cy="226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495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Rate capability of resistive-strip MMs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3209" y="1600200"/>
            <a:ext cx="2189525" cy="4525963"/>
          </a:xfrm>
        </p:spPr>
        <p:txBody>
          <a:bodyPr>
            <a:normAutofit fontScale="92500"/>
          </a:bodyPr>
          <a:lstStyle/>
          <a:p>
            <a:pPr>
              <a:buClr>
                <a:srgbClr val="0000FF"/>
              </a:buClr>
              <a:buFont typeface="Wingdings" charset="2"/>
              <a:buChar char="§"/>
            </a:pPr>
            <a:r>
              <a:rPr lang="en-US" sz="1800" dirty="0" smtClean="0"/>
              <a:t>Rate capability has been extensively studied using Cu X-ray beams up to MHz/cm</a:t>
            </a:r>
            <a:r>
              <a:rPr lang="en-US" sz="1800" baseline="30000" dirty="0" smtClean="0"/>
              <a:t>2</a:t>
            </a:r>
          </a:p>
          <a:p>
            <a:pPr>
              <a:buClr>
                <a:srgbClr val="0000FF"/>
              </a:buClr>
              <a:buFont typeface="Wingdings" charset="2"/>
              <a:buChar char="§"/>
            </a:pPr>
            <a:r>
              <a:rPr lang="en-US" sz="1800" dirty="0" smtClean="0"/>
              <a:t>Small double-gap MM with resistive strips has been successfully operated during one year in front of the e/m calorimeter of ATLAS with rates up to 150 kHz/cm</a:t>
            </a:r>
            <a:r>
              <a:rPr lang="en-US" sz="1800" baseline="30000" dirty="0" smtClean="0"/>
              <a:t>2</a:t>
            </a:r>
            <a:endParaRPr lang="en-US" sz="1800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0" y="1439533"/>
            <a:ext cx="6773642" cy="4184259"/>
            <a:chOff x="0" y="1527125"/>
            <a:chExt cx="6773642" cy="4184259"/>
          </a:xfrm>
        </p:grpSpPr>
        <p:pic>
          <p:nvPicPr>
            <p:cNvPr id="6" name="Picture 5" descr="R11_rat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27125"/>
              <a:ext cx="6773642" cy="418425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113252" y="2003615"/>
              <a:ext cx="288766" cy="3054691"/>
            </a:xfrm>
            <a:prstGeom prst="rect">
              <a:avLst/>
            </a:prstGeom>
            <a:solidFill>
              <a:srgbClr val="CCFFCC">
                <a:alpha val="41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>
                  <a:solidFill>
                    <a:srgbClr val="000090"/>
                  </a:solidFill>
                </a:rPr>
                <a:t>Rate in NSW at  HL-LHC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02415" y="4510870"/>
            <a:ext cx="1930148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</a:rPr>
              <a:t>Note: 8 </a:t>
            </a:r>
            <a:r>
              <a:rPr lang="en-US" sz="1400" dirty="0" err="1" smtClean="0">
                <a:solidFill>
                  <a:srgbClr val="000090"/>
                </a:solidFill>
              </a:rPr>
              <a:t>keV</a:t>
            </a:r>
            <a:r>
              <a:rPr lang="en-US" sz="1400" dirty="0" smtClean="0">
                <a:solidFill>
                  <a:srgbClr val="000090"/>
                </a:solidFill>
              </a:rPr>
              <a:t> ≈ 6–7 x MIP</a:t>
            </a:r>
            <a:endParaRPr lang="en-US" sz="1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198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Micromegas</a:t>
            </a:r>
            <a:r>
              <a:rPr lang="en-US" dirty="0" smtClean="0"/>
              <a:t> as µTPC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1105" cy="4525963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1800" dirty="0" smtClean="0"/>
              <a:t>Detector</a:t>
            </a:r>
            <a:r>
              <a:rPr lang="en-US" sz="1800" dirty="0" smtClean="0"/>
              <a:t> parameters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1600" dirty="0" smtClean="0"/>
              <a:t>G</a:t>
            </a:r>
            <a:r>
              <a:rPr lang="en-US" sz="1600" dirty="0" smtClean="0"/>
              <a:t>as: Ar:CO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(93:7)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1600" dirty="0"/>
              <a:t>D</a:t>
            </a:r>
            <a:r>
              <a:rPr lang="en-US" sz="1600" dirty="0" smtClean="0"/>
              <a:t>rift region: 5 mm; E=</a:t>
            </a:r>
            <a:r>
              <a:rPr lang="en-US" sz="1600" dirty="0" smtClean="0"/>
              <a:t>6</a:t>
            </a:r>
            <a:r>
              <a:rPr lang="en-US" sz="1600" dirty="0" smtClean="0"/>
              <a:t>00 </a:t>
            </a:r>
            <a:r>
              <a:rPr lang="en-US" sz="1600" dirty="0" smtClean="0"/>
              <a:t>V/</a:t>
            </a:r>
            <a:r>
              <a:rPr lang="en-US" sz="1600" dirty="0" smtClean="0"/>
              <a:t>cm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1600" dirty="0" smtClean="0"/>
              <a:t>Amplification gap: 128 µm; E=40</a:t>
            </a:r>
            <a:r>
              <a:rPr lang="en-US" sz="1600" dirty="0" smtClean="0"/>
              <a:t>–50 kV/</a:t>
            </a:r>
            <a:r>
              <a:rPr lang="en-US" sz="1600" dirty="0" smtClean="0"/>
              <a:t>cm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1600" dirty="0"/>
              <a:t>D</a:t>
            </a:r>
            <a:r>
              <a:rPr lang="en-US" sz="1600" dirty="0" smtClean="0"/>
              <a:t>rift velocity:  ≈5</a:t>
            </a:r>
            <a:r>
              <a:rPr lang="en-US" sz="1600" dirty="0" smtClean="0"/>
              <a:t> cm/µs (or 20 ns/mm</a:t>
            </a:r>
            <a:r>
              <a:rPr lang="en-US" sz="1600" dirty="0" smtClean="0"/>
              <a:t>); maximum drift time for the ionization electrons is </a:t>
            </a:r>
            <a:r>
              <a:rPr lang="en-US" sz="1600" dirty="0" smtClean="0"/>
              <a:t>100 </a:t>
            </a:r>
            <a:r>
              <a:rPr lang="en-US" sz="1600" dirty="0" smtClean="0"/>
              <a:t>ns</a:t>
            </a:r>
            <a:endParaRPr lang="en-US" sz="1600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1800" dirty="0" smtClean="0"/>
              <a:t>By measuring the arrival time of the signals </a:t>
            </a:r>
            <a:r>
              <a:rPr lang="en-US" sz="1800" dirty="0"/>
              <a:t>a</a:t>
            </a:r>
            <a:r>
              <a:rPr lang="en-US" sz="1800" dirty="0" smtClean="0"/>
              <a:t> MM functions like a </a:t>
            </a:r>
            <a:r>
              <a:rPr lang="en-US" sz="1800" dirty="0" smtClean="0"/>
              <a:t>TPC</a:t>
            </a:r>
          </a:p>
          <a:p>
            <a:pPr marL="400050" lvl="1" indent="0">
              <a:buClr>
                <a:schemeClr val="accent3"/>
              </a:buCl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=</a:t>
            </a:r>
            <a:r>
              <a:rPr lang="en-US" sz="1600" dirty="0" smtClean="0">
                <a:solidFill>
                  <a:srgbClr val="FF0000"/>
                </a:solidFill>
              </a:rPr>
              <a:t>&gt; Track vectors for inclined </a:t>
            </a:r>
            <a:r>
              <a:rPr lang="en-US" sz="1600" dirty="0" smtClean="0">
                <a:solidFill>
                  <a:srgbClr val="FF0000"/>
                </a:solidFill>
              </a:rPr>
              <a:t>tracks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1800" dirty="0" smtClean="0"/>
              <a:t>Combining cluster centroid and µTPC information yields a spatial resolution of ≈100 µm over a wide range of track impact angles </a:t>
            </a:r>
            <a:r>
              <a:rPr lang="en-US" sz="1800" dirty="0" smtClean="0"/>
              <a:t>   </a:t>
            </a:r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 descr="MM_princi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53" y="1314471"/>
            <a:ext cx="4743443" cy="2618835"/>
          </a:xfrm>
          <a:prstGeom prst="rect">
            <a:avLst/>
          </a:prstGeom>
        </p:spPr>
      </p:pic>
      <p:pic>
        <p:nvPicPr>
          <p:cNvPr id="17" name="Picture 16" descr="MM_resolu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285" y="3555424"/>
            <a:ext cx="3977830" cy="2800926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endCxn id="5" idx="0"/>
          </p:cNvCxnSpPr>
          <p:nvPr/>
        </p:nvCxnSpPr>
        <p:spPr>
          <a:xfrm>
            <a:off x="5237179" y="6356350"/>
            <a:ext cx="2382821" cy="0"/>
          </a:xfrm>
          <a:prstGeom prst="straightConnector1">
            <a:avLst/>
          </a:prstGeom>
          <a:ln w="6350" cmpd="sng">
            <a:solidFill>
              <a:srgbClr val="8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59657" y="6048573"/>
            <a:ext cx="2314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Range of track angles in NSW</a:t>
            </a:r>
            <a:endParaRPr lang="en-US" sz="1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5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 layout &amp; dimensions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F6A-67BA-AB47-9AD6-EB01B1296861}" type="slidenum">
              <a:rPr lang="en-US" smtClean="0"/>
              <a:t>8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57200" y="1839601"/>
            <a:ext cx="6858000" cy="3906936"/>
            <a:chOff x="1291209" y="779318"/>
            <a:chExt cx="6858000" cy="5299364"/>
          </a:xfrm>
        </p:grpSpPr>
        <p:pic>
          <p:nvPicPr>
            <p:cNvPr id="7" name="Picture 6" descr="NSW moduls.jp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070527" y="0"/>
              <a:ext cx="5299364" cy="685800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H="1">
              <a:off x="1685789" y="1438466"/>
              <a:ext cx="1090143" cy="3045503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headEnd type="stealth" w="med" len="lg"/>
              <a:tailEnd type="stealth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685789" y="2404936"/>
              <a:ext cx="71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3.7 m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3366638" y="1318687"/>
              <a:ext cx="2218942" cy="544357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headEnd type="stealth" w="med" len="lg"/>
              <a:tailEnd type="stealth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688086" y="1833170"/>
              <a:ext cx="2302553" cy="1358427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headEnd type="stealth" w="med" len="lg"/>
              <a:tailEnd type="stealth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468490" y="2035604"/>
              <a:ext cx="71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2.2 m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37160" y="1134021"/>
              <a:ext cx="71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1.8 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89415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28429" y="332208"/>
            <a:ext cx="8582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Arrangement of MMs (&amp;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sTGCs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ECFA PG4 meeting, 11/07/2014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J. </a:t>
            </a:r>
            <a:r>
              <a:rPr lang="de-DE" dirty="0" err="1" smtClean="0"/>
              <a:t>Wotschack</a:t>
            </a:r>
            <a:r>
              <a:rPr lang="de-DE" dirty="0" smtClean="0"/>
              <a:t> (CERN)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44765" y="1449704"/>
            <a:ext cx="7954706" cy="4663310"/>
            <a:chOff x="618110" y="1449704"/>
            <a:chExt cx="7954706" cy="4663310"/>
          </a:xfrm>
        </p:grpSpPr>
        <p:grpSp>
          <p:nvGrpSpPr>
            <p:cNvPr id="7" name="Group 6"/>
            <p:cNvGrpSpPr/>
            <p:nvPr/>
          </p:nvGrpSpPr>
          <p:grpSpPr>
            <a:xfrm>
              <a:off x="618110" y="1449704"/>
              <a:ext cx="7954706" cy="4663310"/>
              <a:chOff x="228600" y="838200"/>
              <a:chExt cx="8692625" cy="508376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280" t="24932" r="16649" b="3632"/>
              <a:stretch/>
            </p:blipFill>
            <p:spPr>
              <a:xfrm>
                <a:off x="228600" y="838200"/>
                <a:ext cx="6482575" cy="489910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248683" y="5552636"/>
                <a:ext cx="2447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Read-out panel (10 mm)</a:t>
                </a:r>
              </a:p>
            </p:txBody>
          </p:sp>
          <p:cxnSp>
            <p:nvCxnSpPr>
              <p:cNvPr id="9" name="Straight Arrow Connector 8"/>
              <p:cNvCxnSpPr>
                <a:stCxn id="8" idx="0"/>
              </p:cNvCxnSpPr>
              <p:nvPr/>
            </p:nvCxnSpPr>
            <p:spPr>
              <a:xfrm flipV="1">
                <a:off x="2472411" y="5118114"/>
                <a:ext cx="346989" cy="43452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stCxn id="8" idx="0"/>
              </p:cNvCxnSpPr>
              <p:nvPr/>
            </p:nvCxnSpPr>
            <p:spPr>
              <a:xfrm flipV="1">
                <a:off x="2472411" y="4800600"/>
                <a:ext cx="118389" cy="75203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8" idx="0"/>
              </p:cNvCxnSpPr>
              <p:nvPr/>
            </p:nvCxnSpPr>
            <p:spPr>
              <a:xfrm flipH="1" flipV="1">
                <a:off x="2279736" y="3886200"/>
                <a:ext cx="192675" cy="166643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>
                <a:stCxn id="8" idx="0"/>
              </p:cNvCxnSpPr>
              <p:nvPr/>
            </p:nvCxnSpPr>
            <p:spPr>
              <a:xfrm flipH="1" flipV="1">
                <a:off x="1524002" y="3440152"/>
                <a:ext cx="948409" cy="211248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7467600" y="2907268"/>
                <a:ext cx="14536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Drift panel (10 mm)</a:t>
                </a:r>
              </a:p>
            </p:txBody>
          </p:sp>
          <p:cxnSp>
            <p:nvCxnSpPr>
              <p:cNvPr id="21" name="Straight Arrow Connector 20"/>
              <p:cNvCxnSpPr>
                <a:stCxn id="20" idx="1"/>
              </p:cNvCxnSpPr>
              <p:nvPr/>
            </p:nvCxnSpPr>
            <p:spPr>
              <a:xfrm flipH="1" flipV="1">
                <a:off x="6096000" y="1981200"/>
                <a:ext cx="1371600" cy="124923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33" idx="1"/>
              </p:cNvCxnSpPr>
              <p:nvPr/>
            </p:nvCxnSpPr>
            <p:spPr>
              <a:xfrm flipH="1" flipV="1">
                <a:off x="3429002" y="3797695"/>
                <a:ext cx="773150" cy="153768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20" idx="1"/>
              </p:cNvCxnSpPr>
              <p:nvPr/>
            </p:nvCxnSpPr>
            <p:spPr>
              <a:xfrm flipH="1" flipV="1">
                <a:off x="5562600" y="2765168"/>
                <a:ext cx="1905000" cy="46526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stCxn id="20" idx="1"/>
              </p:cNvCxnSpPr>
              <p:nvPr/>
            </p:nvCxnSpPr>
            <p:spPr>
              <a:xfrm flipH="1">
                <a:off x="5680926" y="3230434"/>
                <a:ext cx="1786674" cy="5731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33" idx="1"/>
              </p:cNvCxnSpPr>
              <p:nvPr/>
            </p:nvCxnSpPr>
            <p:spPr>
              <a:xfrm flipH="1" flipV="1">
                <a:off x="3352800" y="4827997"/>
                <a:ext cx="849352" cy="50737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stCxn id="20" idx="1"/>
              </p:cNvCxnSpPr>
              <p:nvPr/>
            </p:nvCxnSpPr>
            <p:spPr>
              <a:xfrm flipH="1">
                <a:off x="5791200" y="3230434"/>
                <a:ext cx="1676400" cy="42716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6515101" y="3886200"/>
                <a:ext cx="1889921" cy="402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Spacer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(50 mm)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1" name="Straight Arrow Connector 40"/>
              <p:cNvCxnSpPr>
                <a:stCxn id="40" idx="1"/>
              </p:cNvCxnSpPr>
              <p:nvPr/>
            </p:nvCxnSpPr>
            <p:spPr>
              <a:xfrm flipH="1" flipV="1">
                <a:off x="4724402" y="3629802"/>
                <a:ext cx="1790699" cy="45771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4202152" y="5150709"/>
                <a:ext cx="3293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Double faced drift panel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0 mm)</a:t>
                </a: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873739" y="1960580"/>
              <a:ext cx="813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sTGC</a:t>
              </a:r>
              <a:endPara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7033" y="1955214"/>
            <a:ext cx="3217076" cy="1392434"/>
            <a:chOff x="6550379" y="1955214"/>
            <a:chExt cx="3217076" cy="1392434"/>
          </a:xfrm>
        </p:grpSpPr>
        <p:sp>
          <p:nvSpPr>
            <p:cNvPr id="10" name="TextBox 9"/>
            <p:cNvSpPr txBox="1"/>
            <p:nvPr/>
          </p:nvSpPr>
          <p:spPr>
            <a:xfrm>
              <a:off x="7394994" y="1955214"/>
              <a:ext cx="237246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008000"/>
                  </a:solidFill>
                </a:rPr>
                <a:t>MM quadruplets</a:t>
              </a:r>
              <a:endParaRPr lang="en-US" sz="3200" dirty="0">
                <a:solidFill>
                  <a:srgbClr val="008000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6553201" y="2422245"/>
              <a:ext cx="841793" cy="75926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6550379" y="2498171"/>
              <a:ext cx="844615" cy="849477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8219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2701</TotalTime>
  <Words>1151</Words>
  <Application>Microsoft Macintosh PowerPoint</Application>
  <PresentationFormat>On-screen Show (4:3)</PresentationFormat>
  <Paragraphs>174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Micromegas for the ATLAS muon system upgrade</vt:lpstr>
      <vt:lpstr>ATLAS Small Wheel upgrade project</vt:lpstr>
      <vt:lpstr>Micromegas operating principle</vt:lpstr>
      <vt:lpstr>Micromegas for the ATLAS upgrade</vt:lpstr>
      <vt:lpstr>Custom readout chip for Micromegas (and sTGC)</vt:lpstr>
      <vt:lpstr>Rate capability of resistive-strip MMs</vt:lpstr>
      <vt:lpstr>Micromegas as µTPC</vt:lpstr>
      <vt:lpstr>MM layout &amp; dimensions</vt:lpstr>
      <vt:lpstr>PowerPoint Presentation</vt:lpstr>
      <vt:lpstr>PowerPoint Presentation</vt:lpstr>
      <vt:lpstr>Detector construction</vt:lpstr>
      <vt:lpstr>Status &amp; timeline of project</vt:lpstr>
      <vt:lpstr>Backup</vt:lpstr>
      <vt:lpstr>Ageing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Micromegas for the ATLAS muon system upgrade</dc:title>
  <dc:creator>Joerg Wotschack</dc:creator>
  <cp:lastModifiedBy>Joerg Wotschack</cp:lastModifiedBy>
  <cp:revision>29</cp:revision>
  <dcterms:created xsi:type="dcterms:W3CDTF">2014-07-09T12:48:16Z</dcterms:created>
  <dcterms:modified xsi:type="dcterms:W3CDTF">2014-07-11T09:49:56Z</dcterms:modified>
</cp:coreProperties>
</file>