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3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9"/>
  </p:notesMasterIdLst>
  <p:sldIdLst>
    <p:sldId id="257" r:id="rId2"/>
    <p:sldId id="260" r:id="rId3"/>
    <p:sldId id="262" r:id="rId4"/>
    <p:sldId id="261" r:id="rId5"/>
    <p:sldId id="344" r:id="rId6"/>
    <p:sldId id="296" r:id="rId7"/>
    <p:sldId id="264" r:id="rId8"/>
    <p:sldId id="345" r:id="rId9"/>
    <p:sldId id="339" r:id="rId10"/>
    <p:sldId id="263" r:id="rId11"/>
    <p:sldId id="346" r:id="rId12"/>
    <p:sldId id="347" r:id="rId13"/>
    <p:sldId id="348" r:id="rId14"/>
    <p:sldId id="349" r:id="rId15"/>
    <p:sldId id="351" r:id="rId16"/>
    <p:sldId id="352" r:id="rId17"/>
    <p:sldId id="35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0000FF"/>
    <a:srgbClr val="1BB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ielli\Desktop\RPC%20charge.xlsx" TargetMode="External"/><Relationship Id="rId1" Type="http://schemas.openxmlformats.org/officeDocument/2006/relationships/image" Target="../media/image19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Integral charge per </a:t>
            </a:r>
            <a:r>
              <a:rPr lang="en-US" sz="1200" dirty="0" smtClean="0"/>
              <a:t>strip for a RPC</a:t>
            </a:r>
            <a:r>
              <a:rPr lang="en-US" sz="1200" baseline="0" dirty="0" smtClean="0"/>
              <a:t> gap </a:t>
            </a:r>
            <a:endParaRPr lang="en-US" sz="1200" dirty="0"/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  <c:spPr>
        <a:scene3d>
          <a:camera prst="orthographicFront"/>
          <a:lightRig rig="threePt" dir="t"/>
        </a:scene3d>
        <a:sp3d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495332070833193E-2"/>
          <c:y val="9.6563531968142546E-2"/>
          <c:w val="0.91238330177081628"/>
          <c:h val="0.7802330130420444"/>
        </c:manualLayout>
      </c:layout>
      <c:bar3DChart>
        <c:barDir val="col"/>
        <c:grouping val="clustered"/>
        <c:varyColors val="0"/>
        <c:ser>
          <c:idx val="0"/>
          <c:order val="0"/>
          <c:tx>
            <c:v>Integral charge per strip</c:v>
          </c:tx>
          <c:invertIfNegative val="0"/>
          <c:dPt>
            <c:idx val="19"/>
            <c:invertIfNegative val="0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</c:spPr>
          </c:dPt>
          <c:val>
            <c:numRef>
              <c:f>Sheet1!$E$2:$E$21</c:f>
              <c:numCache>
                <c:formatCode>General</c:formatCode>
                <c:ptCount val="20"/>
                <c:pt idx="0">
                  <c:v>2.5037822500452032E-2</c:v>
                </c:pt>
                <c:pt idx="1">
                  <c:v>4.0768835945206236E-2</c:v>
                </c:pt>
                <c:pt idx="2">
                  <c:v>6.6353405470314972E-2</c:v>
                </c:pt>
                <c:pt idx="3">
                  <c:v>0.10786412337829844</c:v>
                </c:pt>
                <c:pt idx="4">
                  <c:v>0.17478980044765971</c:v>
                </c:pt>
                <c:pt idx="5">
                  <c:v>0.28090604007206332</c:v>
                </c:pt>
                <c:pt idx="6">
                  <c:v>0.44200324665842849</c:v>
                </c:pt>
                <c:pt idx="7">
                  <c:v>0.66090120652933992</c:v>
                </c:pt>
                <c:pt idx="8">
                  <c:v>0.88656510775027286</c:v>
                </c:pt>
                <c:pt idx="9">
                  <c:v>0.99023021850450665</c:v>
                </c:pt>
                <c:pt idx="10">
                  <c:v>0.88656510775027253</c:v>
                </c:pt>
                <c:pt idx="11">
                  <c:v>0.66090120652933992</c:v>
                </c:pt>
                <c:pt idx="12">
                  <c:v>0.44200324665842838</c:v>
                </c:pt>
                <c:pt idx="13">
                  <c:v>0.28090604007206382</c:v>
                </c:pt>
                <c:pt idx="14">
                  <c:v>0.17478980044765891</c:v>
                </c:pt>
                <c:pt idx="15">
                  <c:v>0.10786412337829868</c:v>
                </c:pt>
                <c:pt idx="16">
                  <c:v>6.6353405470315374E-2</c:v>
                </c:pt>
                <c:pt idx="17">
                  <c:v>4.0768835945206326E-2</c:v>
                </c:pt>
                <c:pt idx="18">
                  <c:v>2.5037822500451459E-2</c:v>
                </c:pt>
                <c:pt idx="19">
                  <c:v>1.5374129593618727E-2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7896656"/>
        <c:axId val="377897440"/>
        <c:axId val="0"/>
      </c:bar3DChart>
      <c:catAx>
        <c:axId val="377896656"/>
        <c:scaling>
          <c:orientation val="minMax"/>
        </c:scaling>
        <c:delete val="0"/>
        <c:axPos val="b"/>
        <c:majorGridlines>
          <c:spPr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it-IT" sz="1100"/>
                  <a:t>Strip</a:t>
                </a:r>
                <a:r>
                  <a:rPr lang="it-IT" sz="1100" baseline="0"/>
                  <a:t> coordinate (mm)</a:t>
                </a:r>
                <a:endParaRPr lang="it-IT" sz="1100"/>
              </a:p>
            </c:rich>
          </c:tx>
          <c:layout/>
          <c:overlay val="0"/>
        </c:title>
        <c:majorTickMark val="none"/>
        <c:minorTickMark val="none"/>
        <c:tickLblPos val="nextTo"/>
        <c:crossAx val="377897440"/>
        <c:crosses val="autoZero"/>
        <c:auto val="1"/>
        <c:lblAlgn val="ctr"/>
        <c:lblOffset val="100"/>
        <c:noMultiLvlLbl val="0"/>
      </c:catAx>
      <c:valAx>
        <c:axId val="37789744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77896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0.15455</cdr:x>
      <cdr:y>0.86031</cdr:y>
    </cdr:from>
    <cdr:to>
      <cdr:x>0.27101</cdr:x>
      <cdr:y>0.9258</cdr:y>
    </cdr:to>
    <cdr:sp macro="" textlink="">
      <cdr:nvSpPr>
        <cdr:cNvPr id="2" name="Text Box 2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2068" y="2628292"/>
          <a:ext cx="461238" cy="200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ja-JP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5pPr>
          <a:lvl6pPr marL="2286000" algn="l" defTabSz="914400" rtl="0" eaLnBrk="1" latinLnBrk="0" hangingPunct="1"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6pPr>
          <a:lvl7pPr marL="2743200" algn="l" defTabSz="914400" rtl="0" eaLnBrk="1" latinLnBrk="0" hangingPunct="1"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7pPr>
          <a:lvl8pPr marL="3200400" algn="l" defTabSz="914400" rtl="0" eaLnBrk="1" latinLnBrk="0" hangingPunct="1"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8pPr>
          <a:lvl9pPr marL="3657600" algn="l" defTabSz="914400" rtl="0" eaLnBrk="1" latinLnBrk="0" hangingPunct="1">
            <a:defRPr kumimoji="1" kern="1200">
              <a:solidFill>
                <a:sysClr val="windowText" lastClr="000000"/>
              </a:solidFill>
              <a:latin typeface="Arial" charset="0"/>
              <a:ea typeface="ＭＳ Ｐゴシック" charset="-128"/>
            </a:defRPr>
          </a:lvl9pPr>
        </a:lstStyle>
        <a:p xmlns:a="http://schemas.openxmlformats.org/drawingml/2006/main">
          <a:r>
            <a:rPr lang="en-US" sz="700" dirty="0">
              <a:solidFill>
                <a:srgbClr val="FB3413"/>
              </a:solidFill>
            </a:rPr>
            <a:t>2 mm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C125F-B8E0-4045-80C7-F58932611235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6950B-B768-4C70-908F-07AB2A5F7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86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7214-7961-4DB9-8E08-167AEC90AA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30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6950B-B768-4C70-908F-07AB2A5F74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1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6950B-B768-4C70-908F-07AB2A5F74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01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E0C946-6373-4270-AEE5-3951FE540F03}" type="slidenum">
              <a:rPr lang="en-US"/>
              <a:pPr/>
              <a:t>12</a:t>
            </a:fld>
            <a:endParaRPr lang="en-US"/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64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311C93-1505-45F1-844E-B3484316FBBC}" type="slidenum">
              <a:rPr lang="en-US"/>
              <a:pPr/>
              <a:t>13</a:t>
            </a:fld>
            <a:endParaRPr lang="en-US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47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11B61-E4C8-E048-9597-195A5A0EF4C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17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5D00-3FC4-4233-9C33-185D7979C6CD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3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5BC6-F0E5-4A68-AFDC-94FF34867E41}" type="datetime1">
              <a:rPr lang="it-IT" smtClean="0"/>
              <a:t>10/07/2014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2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F9B1-72B5-4238-9E9D-FDE71FAEB99E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95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0608-43D9-490D-9D2A-B913861C5B81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53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4974-5A94-4B3C-991C-4940341661AA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30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44B48-98BE-4855-AC0D-1EF6CD1A353D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45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2C82-DE46-471A-BDFE-6CDCCE94E82C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39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3D181-7531-4B67-B0CA-669C35390C2C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96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64CB-7FCC-4D18-9A22-420FA3A3FB9D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5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50F6-2F76-42AF-A5D0-F6281FF68D5E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83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1B53-DC22-47D9-8229-FAE4D21B0913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2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3C0EB-27C6-4A11-93F9-B59FA61C9881}" type="datetime1">
              <a:rPr lang="it-IT" smtClean="0"/>
              <a:t>10/07/2014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1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59CE-C1B1-4E16-8E23-D86F30FC4FE3}" type="datetime1">
              <a:rPr lang="it-IT" smtClean="0"/>
              <a:t>10/07/2014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48D1-0C3D-479C-B571-67C0D16D1A97}" type="datetime1">
              <a:rPr lang="it-IT" smtClean="0"/>
              <a:t>10/07/2014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6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BCF5-D9E0-47E4-AA7A-4A9F5D05AE51}" type="datetime1">
              <a:rPr lang="it-IT" smtClean="0"/>
              <a:t>10/07/2014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FC548-FACD-488A-AB81-025E5060A6E2}" type="datetime1">
              <a:rPr lang="it-IT" smtClean="0"/>
              <a:t>10/07/2014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6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C4169125-282B-4E78-8DC8-05FEC7CE63E2}" type="datetime1">
              <a:rPr lang="it-IT" smtClean="0"/>
              <a:t>10/07/2014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9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25B936C-CF4B-4E00-AF96-7DCD11DAE6EB}" type="datetime1">
              <a:rPr lang="it-IT" smtClean="0"/>
              <a:t>10/07/2014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3D386162-1254-4836-8907-E79B8C46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79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6.emf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8.emf"/><Relationship Id="rId5" Type="http://schemas.openxmlformats.org/officeDocument/2006/relationships/image" Target="../media/image25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emf"/><Relationship Id="rId7" Type="http://schemas.openxmlformats.org/officeDocument/2006/relationships/image" Target="../media/image1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.bin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52401"/>
            <a:ext cx="8676222" cy="3200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RPC technology for HL-LHC</a:t>
            </a:r>
            <a:endParaRPr lang="en-US" sz="54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500438"/>
            <a:ext cx="8676222" cy="3086100"/>
          </a:xfrm>
        </p:spPr>
        <p:txBody>
          <a:bodyPr>
            <a:normAutofit/>
          </a:bodyPr>
          <a:lstStyle/>
          <a:p>
            <a:r>
              <a:rPr lang="it-IT" dirty="0" smtClean="0">
                <a:effectLst/>
              </a:rPr>
              <a:t>G. </a:t>
            </a:r>
            <a:r>
              <a:rPr lang="it-IT" dirty="0" err="1" smtClean="0">
                <a:effectLst/>
              </a:rPr>
              <a:t>AIelli</a:t>
            </a:r>
            <a:endParaRPr lang="it-IT" dirty="0" smtClean="0">
              <a:effectLst/>
            </a:endParaRPr>
          </a:p>
          <a:p>
            <a:r>
              <a:rPr lang="en-US" dirty="0">
                <a:effectLst/>
              </a:rPr>
              <a:t>Mini-workshop of PG4</a:t>
            </a:r>
          </a:p>
          <a:p>
            <a:r>
              <a:rPr lang="en-US" dirty="0" smtClean="0"/>
              <a:t>CERN, 11/07/2014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8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Content Placeholder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1" t="2534" r="18593" b="2422"/>
          <a:stretch/>
        </p:blipFill>
        <p:spPr>
          <a:xfrm>
            <a:off x="9484943" y="-2369"/>
            <a:ext cx="2720699" cy="23215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620" y="170305"/>
            <a:ext cx="8355450" cy="774720"/>
          </a:xfrm>
        </p:spPr>
        <p:txBody>
          <a:bodyPr/>
          <a:lstStyle/>
          <a:p>
            <a:r>
              <a:rPr lang="en-US" dirty="0" smtClean="0"/>
              <a:t>ATLAS RPCs for HL-LHC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21" y="1383182"/>
            <a:ext cx="7649500" cy="1163606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System conceived </a:t>
            </a:r>
            <a:r>
              <a:rPr lang="en-US" sz="1800" dirty="0"/>
              <a:t>in the </a:t>
            </a:r>
            <a:r>
              <a:rPr lang="en-US" sz="1800" b="1" dirty="0">
                <a:solidFill>
                  <a:srgbClr val="FFC000"/>
                </a:solidFill>
              </a:rPr>
              <a:t>early nineties </a:t>
            </a:r>
            <a:r>
              <a:rPr lang="en-US" sz="1800" dirty="0" smtClean="0"/>
              <a:t>as </a:t>
            </a:r>
            <a:r>
              <a:rPr lang="en-US" sz="1800" dirty="0"/>
              <a:t>a fast, robust and </a:t>
            </a:r>
            <a:r>
              <a:rPr lang="en-US" sz="1800" b="1" dirty="0">
                <a:solidFill>
                  <a:srgbClr val="FFC000"/>
                </a:solidFill>
              </a:rPr>
              <a:t>simple </a:t>
            </a:r>
            <a:r>
              <a:rPr lang="en-US" sz="1800" b="1" dirty="0" smtClean="0">
                <a:solidFill>
                  <a:srgbClr val="FFC000"/>
                </a:solidFill>
              </a:rPr>
              <a:t>device</a:t>
            </a:r>
            <a:endParaRPr lang="en-US" sz="1800" dirty="0" smtClean="0">
              <a:solidFill>
                <a:srgbClr val="FFC000"/>
              </a:solidFill>
            </a:endParaRPr>
          </a:p>
          <a:p>
            <a:pPr lvl="1"/>
            <a:r>
              <a:rPr lang="en-US" sz="1600" dirty="0" smtClean="0">
                <a:solidFill>
                  <a:srgbClr val="FFC000"/>
                </a:solidFill>
                <a:sym typeface="Wingdings" panose="05000000000000000000" pitchFamily="2" charset="2"/>
              </a:rPr>
              <a:t>Only </a:t>
            </a:r>
            <a:r>
              <a:rPr lang="en-US" sz="1600" dirty="0" smtClean="0">
                <a:solidFill>
                  <a:srgbClr val="FFC000"/>
                </a:solidFill>
                <a:sym typeface="Wingdings" panose="05000000000000000000" pitchFamily="2" charset="2"/>
              </a:rPr>
              <a:t>2</a:t>
            </a:r>
            <a:r>
              <a:rPr lang="en-US" sz="1600" dirty="0" smtClean="0">
                <a:sym typeface="Wingdings" panose="05000000000000000000" pitchFamily="2" charset="2"/>
              </a:rPr>
              <a:t> stations  </a:t>
            </a:r>
            <a:r>
              <a:rPr lang="en-US" sz="1600" dirty="0" smtClean="0">
                <a:solidFill>
                  <a:srgbClr val="FFC000"/>
                </a:solidFill>
                <a:sym typeface="Wingdings" panose="05000000000000000000" pitchFamily="2" charset="2"/>
              </a:rPr>
              <a:t>Limited</a:t>
            </a:r>
            <a:r>
              <a:rPr lang="en-US" sz="1600" dirty="0" smtClean="0">
                <a:solidFill>
                  <a:srgbClr val="FFC000"/>
                </a:solidFill>
                <a:effectLst/>
                <a:sym typeface="Wingdings" panose="05000000000000000000" pitchFamily="2" charset="2"/>
              </a:rPr>
              <a:t> redundancy</a:t>
            </a:r>
            <a:r>
              <a:rPr lang="en-US" sz="1600" dirty="0" smtClean="0">
                <a:effectLst/>
                <a:sym typeface="Wingdings" panose="05000000000000000000" pitchFamily="2" charset="2"/>
              </a:rPr>
              <a:t>: </a:t>
            </a:r>
            <a:r>
              <a:rPr lang="en-US" sz="1600" dirty="0">
                <a:effectLst/>
                <a:sym typeface="Wingdings" panose="05000000000000000000" pitchFamily="2" charset="2"/>
              </a:rPr>
              <a:t>3/4 </a:t>
            </a:r>
            <a:r>
              <a:rPr lang="en-US" sz="1600" dirty="0" smtClean="0">
                <a:effectLst/>
                <a:sym typeface="Wingdings" panose="05000000000000000000" pitchFamily="2" charset="2"/>
              </a:rPr>
              <a:t>majority on low </a:t>
            </a:r>
            <a:r>
              <a:rPr lang="en-US" sz="1600" dirty="0" err="1" smtClean="0">
                <a:effectLst/>
                <a:sym typeface="Wingdings" panose="05000000000000000000" pitchFamily="2" charset="2"/>
              </a:rPr>
              <a:t>pT</a:t>
            </a:r>
            <a:endParaRPr lang="en-US" sz="1600" dirty="0" smtClean="0">
              <a:effectLst/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Certified at 100 Hz/cm^2 for 10 years (including safety factor)</a:t>
            </a:r>
            <a:endParaRPr lang="en-US" sz="1600" dirty="0" smtClean="0">
              <a:effectLst/>
              <a:sym typeface="Wingdings" panose="050000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620" y="899066"/>
            <a:ext cx="6739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Present System and needed enhancements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154" y="9236"/>
            <a:ext cx="2716076" cy="2317578"/>
          </a:xfrm>
          <a:prstGeom prst="rect">
            <a:avLst/>
          </a:prstGeom>
        </p:spPr>
      </p:pic>
      <p:sp>
        <p:nvSpPr>
          <p:cNvPr id="25" name="Segnaposto contenuto 2"/>
          <p:cNvSpPr txBox="1">
            <a:spLocks/>
          </p:cNvSpPr>
          <p:nvPr/>
        </p:nvSpPr>
        <p:spPr>
          <a:xfrm>
            <a:off x="238005" y="2681095"/>
            <a:ext cx="7847703" cy="3663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 smtClean="0"/>
              <a:t>Performance requirements in the LOI for </a:t>
            </a:r>
            <a:r>
              <a:rPr lang="en-US" b="1" dirty="0" smtClean="0">
                <a:solidFill>
                  <a:srgbClr val="FFC000"/>
                </a:solidFill>
              </a:rPr>
              <a:t>Phase 2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FFC000"/>
                </a:solidFill>
              </a:rPr>
              <a:t>new trigger scheme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 higher selectivity for LVL1</a:t>
            </a:r>
            <a:endParaRPr lang="en-US" dirty="0" smtClean="0"/>
          </a:p>
          <a:p>
            <a:pPr lvl="2"/>
            <a:r>
              <a:rPr lang="en-US" dirty="0" smtClean="0"/>
              <a:t>An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C000"/>
                </a:solidFill>
              </a:rPr>
              <a:t>higher selectivity </a:t>
            </a:r>
            <a:r>
              <a:rPr lang="en-US" dirty="0" smtClean="0"/>
              <a:t>not achievable with the present trigger design</a:t>
            </a:r>
          </a:p>
          <a:p>
            <a:pPr lvl="1"/>
            <a:r>
              <a:rPr lang="en-US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preserve </a:t>
            </a:r>
            <a:r>
              <a:rPr lang="en-US" b="1" dirty="0">
                <a:solidFill>
                  <a:srgbClr val="FFC000"/>
                </a:solidFill>
                <a:sym typeface="Wingdings" panose="05000000000000000000" pitchFamily="2" charset="2"/>
              </a:rPr>
              <a:t>longevity </a:t>
            </a:r>
            <a:r>
              <a:rPr lang="en-US" dirty="0">
                <a:sym typeface="Wingdings" panose="05000000000000000000" pitchFamily="2" charset="2"/>
              </a:rPr>
              <a:t>of the old </a:t>
            </a:r>
            <a:r>
              <a:rPr lang="en-US" dirty="0" smtClean="0">
                <a:sym typeface="Wingdings" panose="05000000000000000000" pitchFamily="2" charset="2"/>
              </a:rPr>
              <a:t>detectors </a:t>
            </a:r>
            <a:r>
              <a:rPr lang="en-US" dirty="0" smtClean="0">
                <a:sym typeface="Wingdings" panose="05000000000000000000" pitchFamily="2" charset="2"/>
              </a:rPr>
              <a:t> robust LVL0</a:t>
            </a:r>
            <a:endParaRPr lang="en-US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Expected 300 </a:t>
            </a:r>
            <a:r>
              <a:rPr lang="en-US" dirty="0">
                <a:sym typeface="Wingdings" panose="05000000000000000000" pitchFamily="2" charset="2"/>
              </a:rPr>
              <a:t>Hz/cm^2  3 times more than the design safety factor</a:t>
            </a:r>
            <a:r>
              <a:rPr lang="en-US" dirty="0" smtClean="0"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en-US" dirty="0"/>
              <a:t>Switch to </a:t>
            </a:r>
            <a:r>
              <a:rPr lang="en-US" b="1" dirty="0">
                <a:solidFill>
                  <a:srgbClr val="FFC000"/>
                </a:solidFill>
              </a:rPr>
              <a:t>2/4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/>
              <a:t>majority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a much easier working point </a:t>
            </a:r>
            <a:r>
              <a:rPr lang="en-US" dirty="0">
                <a:sym typeface="Wingdings" panose="05000000000000000000" pitchFamily="2" charset="2"/>
              </a:rPr>
              <a:t> a </a:t>
            </a:r>
            <a:r>
              <a:rPr lang="en-US" b="1" dirty="0">
                <a:solidFill>
                  <a:srgbClr val="FFC000"/>
                </a:solidFill>
                <a:sym typeface="Wingdings" panose="05000000000000000000" pitchFamily="2" charset="2"/>
              </a:rPr>
              <a:t>factor of 3 </a:t>
            </a:r>
            <a:r>
              <a:rPr lang="en-US" dirty="0">
                <a:sym typeface="Wingdings" panose="05000000000000000000" pitchFamily="2" charset="2"/>
              </a:rPr>
              <a:t>lower </a:t>
            </a:r>
            <a:r>
              <a:rPr lang="en-US" dirty="0" smtClean="0">
                <a:sym typeface="Wingdings" panose="05000000000000000000" pitchFamily="2" charset="2"/>
              </a:rPr>
              <a:t>current</a:t>
            </a:r>
          </a:p>
          <a:p>
            <a:pPr lvl="2"/>
            <a:r>
              <a:rPr lang="en-US" dirty="0"/>
              <a:t>Improve the </a:t>
            </a:r>
            <a:r>
              <a:rPr lang="en-US" b="1" dirty="0">
                <a:solidFill>
                  <a:srgbClr val="FFC000"/>
                </a:solidFill>
              </a:rPr>
              <a:t>poor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b="1" dirty="0">
                <a:solidFill>
                  <a:srgbClr val="FFC000"/>
                </a:solidFill>
              </a:rPr>
              <a:t>acceptance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in the barrel is (73%) due to the barrel toroid </a:t>
            </a:r>
            <a:r>
              <a:rPr lang="en-US" dirty="0" smtClean="0"/>
              <a:t>ì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199394" y="5155776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" name="Rectangle 15"/>
          <p:cNvSpPr/>
          <p:nvPr/>
        </p:nvSpPr>
        <p:spPr>
          <a:xfrm>
            <a:off x="9199394" y="5231566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Rectangle 16"/>
          <p:cNvSpPr/>
          <p:nvPr/>
        </p:nvSpPr>
        <p:spPr>
          <a:xfrm>
            <a:off x="9192420" y="4957978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17"/>
          <p:cNvSpPr/>
          <p:nvPr/>
        </p:nvSpPr>
        <p:spPr>
          <a:xfrm>
            <a:off x="9192420" y="5033769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/>
          <p:cNvSpPr/>
          <p:nvPr/>
        </p:nvSpPr>
        <p:spPr>
          <a:xfrm>
            <a:off x="9199394" y="4332399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Rectangle 19"/>
          <p:cNvSpPr/>
          <p:nvPr/>
        </p:nvSpPr>
        <p:spPr>
          <a:xfrm>
            <a:off x="9199394" y="4408189"/>
            <a:ext cx="862619" cy="37032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4" name="Rectangle 23"/>
          <p:cNvSpPr/>
          <p:nvPr/>
        </p:nvSpPr>
        <p:spPr>
          <a:xfrm>
            <a:off x="9633778" y="5229331"/>
            <a:ext cx="64496" cy="41385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Rectangle 26"/>
          <p:cNvSpPr/>
          <p:nvPr/>
        </p:nvSpPr>
        <p:spPr>
          <a:xfrm>
            <a:off x="9648070" y="5024122"/>
            <a:ext cx="64496" cy="41385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8" name="Rectangle 27"/>
          <p:cNvSpPr/>
          <p:nvPr/>
        </p:nvSpPr>
        <p:spPr>
          <a:xfrm>
            <a:off x="9638232" y="4945231"/>
            <a:ext cx="64496" cy="41385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0" name="Rectangle 29"/>
          <p:cNvSpPr/>
          <p:nvPr/>
        </p:nvSpPr>
        <p:spPr>
          <a:xfrm>
            <a:off x="9607251" y="4328899"/>
            <a:ext cx="64496" cy="41385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1" name="Arc 30"/>
          <p:cNvSpPr/>
          <p:nvPr/>
        </p:nvSpPr>
        <p:spPr>
          <a:xfrm rot="555071">
            <a:off x="8692704" y="4049388"/>
            <a:ext cx="899639" cy="3718913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8" name="Rectangle 37"/>
          <p:cNvSpPr/>
          <p:nvPr/>
        </p:nvSpPr>
        <p:spPr>
          <a:xfrm>
            <a:off x="10463208" y="5722688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" name="Rectangle 38"/>
          <p:cNvSpPr/>
          <p:nvPr/>
        </p:nvSpPr>
        <p:spPr>
          <a:xfrm>
            <a:off x="10463208" y="5800008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0" name="Rectangle 39"/>
          <p:cNvSpPr/>
          <p:nvPr/>
        </p:nvSpPr>
        <p:spPr>
          <a:xfrm>
            <a:off x="10454429" y="5891775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1" name="Rectangle 40"/>
          <p:cNvSpPr/>
          <p:nvPr/>
        </p:nvSpPr>
        <p:spPr>
          <a:xfrm>
            <a:off x="10470396" y="5178791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2" name="Rectangle 41"/>
          <p:cNvSpPr/>
          <p:nvPr/>
        </p:nvSpPr>
        <p:spPr>
          <a:xfrm>
            <a:off x="10470396" y="5256110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3" name="Rectangle 42"/>
          <p:cNvSpPr/>
          <p:nvPr/>
        </p:nvSpPr>
        <p:spPr>
          <a:xfrm>
            <a:off x="10463208" y="4974665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4" name="Rectangle 43"/>
          <p:cNvSpPr/>
          <p:nvPr/>
        </p:nvSpPr>
        <p:spPr>
          <a:xfrm>
            <a:off x="10463208" y="5051985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5" name="Rectangle 44"/>
          <p:cNvSpPr/>
          <p:nvPr/>
        </p:nvSpPr>
        <p:spPr>
          <a:xfrm>
            <a:off x="10470396" y="4336461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6" name="Rectangle 45"/>
          <p:cNvSpPr/>
          <p:nvPr/>
        </p:nvSpPr>
        <p:spPr>
          <a:xfrm>
            <a:off x="10470396" y="4413781"/>
            <a:ext cx="793666" cy="37780"/>
          </a:xfrm>
          <a:prstGeom prst="rect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7" name="Rectangle 46"/>
          <p:cNvSpPr/>
          <p:nvPr/>
        </p:nvSpPr>
        <p:spPr>
          <a:xfrm>
            <a:off x="10840725" y="4961660"/>
            <a:ext cx="66471" cy="42221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8" name="Rectangle 47"/>
          <p:cNvSpPr/>
          <p:nvPr/>
        </p:nvSpPr>
        <p:spPr>
          <a:xfrm>
            <a:off x="10813916" y="4332891"/>
            <a:ext cx="66471" cy="42221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9" name="Arc 48"/>
          <p:cNvSpPr/>
          <p:nvPr/>
        </p:nvSpPr>
        <p:spPr>
          <a:xfrm rot="273720">
            <a:off x="10055647" y="3807742"/>
            <a:ext cx="781440" cy="454793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0" name="Rectangle 49"/>
          <p:cNvSpPr/>
          <p:nvPr/>
        </p:nvSpPr>
        <p:spPr>
          <a:xfrm>
            <a:off x="10838913" y="5890615"/>
            <a:ext cx="19358" cy="42221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1" name="Rectangle 50"/>
          <p:cNvSpPr/>
          <p:nvPr/>
        </p:nvSpPr>
        <p:spPr>
          <a:xfrm>
            <a:off x="10842685" y="5800981"/>
            <a:ext cx="19358" cy="42221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2" name="TextBox 51"/>
          <p:cNvSpPr txBox="1"/>
          <p:nvPr/>
        </p:nvSpPr>
        <p:spPr>
          <a:xfrm>
            <a:off x="10222995" y="3789010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Good track </a:t>
            </a:r>
          </a:p>
          <a:p>
            <a:pPr algn="ctr"/>
            <a:r>
              <a:rPr lang="en-US" sz="1200" dirty="0" smtClean="0"/>
              <a:t>in new scheme</a:t>
            </a:r>
            <a:endParaRPr lang="en-US" sz="1200" dirty="0"/>
          </a:p>
        </p:txBody>
      </p:sp>
      <p:sp>
        <p:nvSpPr>
          <p:cNvPr id="53" name="Right Arrow 52"/>
          <p:cNvSpPr/>
          <p:nvPr/>
        </p:nvSpPr>
        <p:spPr>
          <a:xfrm>
            <a:off x="10089617" y="4515296"/>
            <a:ext cx="384352" cy="322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4" name="TextBox 53"/>
          <p:cNvSpPr txBox="1"/>
          <p:nvPr/>
        </p:nvSpPr>
        <p:spPr>
          <a:xfrm>
            <a:off x="8945447" y="3790931"/>
            <a:ext cx="1356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Minimal Good track Today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123993" y="5988095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 stations</a:t>
            </a:r>
          </a:p>
          <a:p>
            <a:r>
              <a:rPr lang="en-US" sz="1600" dirty="0" smtClean="0"/>
              <a:t>6 layers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10354375" y="6018499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 stations</a:t>
            </a:r>
          </a:p>
          <a:p>
            <a:r>
              <a:rPr lang="en-US" sz="1600" dirty="0" smtClean="0"/>
              <a:t>9 layers</a:t>
            </a:r>
            <a:endParaRPr lang="en-US" sz="1600" dirty="0"/>
          </a:p>
        </p:txBody>
      </p:sp>
      <p:sp>
        <p:nvSpPr>
          <p:cNvPr id="94" name="Content Placeholder 2"/>
          <p:cNvSpPr txBox="1">
            <a:spLocks/>
          </p:cNvSpPr>
          <p:nvPr/>
        </p:nvSpPr>
        <p:spPr>
          <a:xfrm>
            <a:off x="8041533" y="2501825"/>
            <a:ext cx="3979018" cy="11636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C000"/>
                </a:solidFill>
              </a:rPr>
              <a:t>Increase redundancy </a:t>
            </a:r>
            <a:r>
              <a:rPr lang="en-US" sz="1600" b="1" dirty="0">
                <a:solidFill>
                  <a:srgbClr val="FFC000"/>
                </a:solidFill>
                <a:sym typeface="Wingdings" panose="05000000000000000000" pitchFamily="2" charset="2"/>
              </a:rPr>
              <a:t>with </a:t>
            </a:r>
            <a:r>
              <a:rPr lang="en-US" sz="1600" b="1" dirty="0">
                <a:solidFill>
                  <a:srgbClr val="FFC000"/>
                </a:solidFill>
              </a:rPr>
              <a:t>high performance RPCs </a:t>
            </a:r>
            <a:r>
              <a:rPr lang="en-US" sz="1600" dirty="0"/>
              <a:t>in the inner region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Would </a:t>
            </a:r>
            <a:r>
              <a:rPr lang="en-US" sz="1600" dirty="0" smtClean="0"/>
              <a:t>solve </a:t>
            </a:r>
            <a:r>
              <a:rPr lang="en-US" sz="1600" dirty="0"/>
              <a:t>all the issues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Foreseen in the original </a:t>
            </a:r>
            <a:r>
              <a:rPr lang="en-US" sz="1400" dirty="0" smtClean="0">
                <a:sym typeface="Wingdings" panose="05000000000000000000" pitchFamily="2" charset="2"/>
              </a:rPr>
              <a:t>ATLAS </a:t>
            </a:r>
            <a:r>
              <a:rPr lang="en-US" sz="1400" dirty="0">
                <a:sym typeface="Wingdings" panose="05000000000000000000" pitchFamily="2" charset="2"/>
              </a:rPr>
              <a:t>proposal but down-scoped in 1997 </a:t>
            </a:r>
            <a:r>
              <a:rPr lang="en-US" sz="1400" dirty="0" smtClean="0">
                <a:sym typeface="Wingdings" panose="05000000000000000000" pitchFamily="2" charset="2"/>
              </a:rPr>
              <a:t>TDR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5" name="Right Arrow 4"/>
          <p:cNvSpPr/>
          <p:nvPr/>
        </p:nvSpPr>
        <p:spPr>
          <a:xfrm rot="20139934">
            <a:off x="7234847" y="1832136"/>
            <a:ext cx="2946400" cy="3333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8837612" y="6520578"/>
            <a:ext cx="1600200" cy="365125"/>
          </a:xfrm>
        </p:spPr>
        <p:txBody>
          <a:bodyPr/>
          <a:lstStyle/>
          <a:p>
            <a:fld id="{DD4CB091-50A5-4616-B345-C4A7F1ECF34D}" type="datetime1">
              <a:rPr lang="it-IT" smtClean="0"/>
              <a:t>11/07/2014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0514012" y="6520578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41412" y="6520578"/>
            <a:ext cx="7543800" cy="365125"/>
          </a:xfrm>
        </p:spPr>
        <p:txBody>
          <a:bodyPr/>
          <a:lstStyle/>
          <a:p>
            <a:r>
              <a:rPr lang="en-US" dirty="0" smtClean="0"/>
              <a:t>Giulio Aielli - Mini-workshop of PG4 -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430" y="1086417"/>
            <a:ext cx="9852428" cy="20026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he BM station can be used with </a:t>
            </a:r>
            <a:r>
              <a:rPr lang="en-US" b="1" dirty="0" smtClean="0">
                <a:solidFill>
                  <a:srgbClr val="FFC000"/>
                </a:solidFill>
              </a:rPr>
              <a:t>a 2/4 </a:t>
            </a:r>
            <a:r>
              <a:rPr lang="en-US" dirty="0" smtClean="0"/>
              <a:t>majority </a:t>
            </a:r>
            <a:r>
              <a:rPr lang="en-US" b="1" dirty="0" smtClean="0">
                <a:solidFill>
                  <a:srgbClr val="FFC000"/>
                </a:solidFill>
              </a:rPr>
              <a:t>instead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of the </a:t>
            </a:r>
            <a:r>
              <a:rPr lang="en-US" b="1" dirty="0" smtClean="0">
                <a:solidFill>
                  <a:srgbClr val="FFC000"/>
                </a:solidFill>
              </a:rPr>
              <a:t>3/4 </a:t>
            </a:r>
            <a:r>
              <a:rPr lang="en-US" dirty="0" smtClean="0"/>
              <a:t>allowing a consistent reduction of gap efficiency </a:t>
            </a:r>
            <a:r>
              <a:rPr lang="en-US" b="1" dirty="0" smtClean="0">
                <a:solidFill>
                  <a:srgbClr val="FFC000"/>
                </a:solidFill>
              </a:rPr>
              <a:t>without affecting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FFC000"/>
                </a:solidFill>
              </a:rPr>
              <a:t>trigger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efficiency</a:t>
            </a:r>
          </a:p>
          <a:p>
            <a:r>
              <a:rPr lang="en-US" dirty="0" smtClean="0"/>
              <a:t>This results in a fundamental </a:t>
            </a:r>
            <a:r>
              <a:rPr lang="en-US" b="1" dirty="0" smtClean="0">
                <a:solidFill>
                  <a:srgbClr val="FFC000"/>
                </a:solidFill>
              </a:rPr>
              <a:t>detector protection</a:t>
            </a:r>
            <a:r>
              <a:rPr lang="en-US" dirty="0" smtClean="0"/>
              <a:t>, which is equivalent to work at a corresponding </a:t>
            </a:r>
            <a:r>
              <a:rPr lang="en-US" b="1" dirty="0" smtClean="0">
                <a:solidFill>
                  <a:srgbClr val="FFC000"/>
                </a:solidFill>
              </a:rPr>
              <a:t>lower rate </a:t>
            </a:r>
            <a:r>
              <a:rPr lang="en-US" dirty="0" smtClean="0"/>
              <a:t>by a factor proportional to the current drop. Apparently it is possible to achieve easily a </a:t>
            </a:r>
            <a:r>
              <a:rPr lang="en-US" b="1" dirty="0" smtClean="0">
                <a:solidFill>
                  <a:srgbClr val="FFC000"/>
                </a:solidFill>
              </a:rPr>
              <a:t>factor of 3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By lowering the voltage we compensate the excess of rate </a:t>
            </a:r>
            <a:r>
              <a:rPr lang="en-US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constant current</a:t>
            </a:r>
            <a:endParaRPr lang="en-US" b="1" dirty="0" smtClean="0">
              <a:solidFill>
                <a:srgbClr val="FFC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14012" y="5397133"/>
            <a:ext cx="5511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081" y="3318564"/>
            <a:ext cx="3841629" cy="2631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7"/>
          <a:stretch/>
        </p:blipFill>
        <p:spPr>
          <a:xfrm>
            <a:off x="622004" y="3327542"/>
            <a:ext cx="3389970" cy="2618072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r="5824"/>
          <a:stretch/>
        </p:blipFill>
        <p:spPr bwMode="auto">
          <a:xfrm>
            <a:off x="7910582" y="3315938"/>
            <a:ext cx="3676641" cy="261807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7428607" y="3318044"/>
            <a:ext cx="0" cy="25941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28"/>
          <p:cNvSpPr/>
          <p:nvPr/>
        </p:nvSpPr>
        <p:spPr>
          <a:xfrm>
            <a:off x="9984578" y="4413764"/>
            <a:ext cx="262518" cy="26485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00022" y="3886481"/>
            <a:ext cx="1395528" cy="659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2/4 vs. 3/4 majority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69584" y="215195"/>
            <a:ext cx="9902274" cy="774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If we increase the detector redundancy</a:t>
            </a:r>
          </a:p>
        </p:txBody>
      </p:sp>
    </p:spTree>
    <p:extLst>
      <p:ext uri="{BB962C8B-B14F-4D97-AF65-F5344CB8AC3E}">
        <p14:creationId xmlns:p14="http://schemas.microsoft.com/office/powerpoint/2010/main" val="133229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5065 0.09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9" y="45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0.00231 L -0.11197 0.0023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/>
          </p:cNvGraphicFramePr>
          <p:nvPr>
            <p:extLst/>
          </p:nvPr>
        </p:nvGraphicFramePr>
        <p:xfrm>
          <a:off x="137882" y="3509675"/>
          <a:ext cx="4673098" cy="326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Acrobat Document" r:id="rId4" imgW="7600917" imgH="5933584" progId="Acrobat.Document.11">
                  <p:embed/>
                </p:oleObj>
              </mc:Choice>
              <mc:Fallback>
                <p:oleObj name="Acrobat Document" r:id="rId4" imgW="7600917" imgH="593358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7882" y="3509675"/>
                        <a:ext cx="4673098" cy="326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38441" y="129582"/>
            <a:ext cx="4284190" cy="3294000"/>
            <a:chOff x="138441" y="129582"/>
            <a:chExt cx="4284190" cy="3294000"/>
          </a:xfrm>
        </p:grpSpPr>
        <p:sp>
          <p:nvSpPr>
            <p:cNvPr id="10" name="Rectangle 9"/>
            <p:cNvSpPr/>
            <p:nvPr/>
          </p:nvSpPr>
          <p:spPr>
            <a:xfrm>
              <a:off x="3955906" y="138212"/>
              <a:ext cx="466725" cy="32622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9" name="Object 8"/>
            <p:cNvGraphicFramePr>
              <a:graphicFrameLocks/>
            </p:cNvGraphicFramePr>
            <p:nvPr>
              <p:extLst/>
            </p:nvPr>
          </p:nvGraphicFramePr>
          <p:xfrm>
            <a:off x="138441" y="129582"/>
            <a:ext cx="4271340" cy="329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Acrobat Document" r:id="rId6" imgW="7076661" imgH="5666864" progId="Acrobat.Document.11">
                    <p:embed/>
                  </p:oleObj>
                </mc:Choice>
                <mc:Fallback>
                  <p:oleObj name="Acrobat Document" r:id="rId6" imgW="7076661" imgH="5666864" progId="Acrobat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38441" y="129582"/>
                          <a:ext cx="4271340" cy="329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41276" y="122827"/>
          <a:ext cx="4297041" cy="3292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Acrobat Document" r:id="rId8" imgW="7181618" imgH="5629216" progId="Acrobat.Document.11">
                  <p:embed/>
                </p:oleObj>
              </mc:Choice>
              <mc:Fallback>
                <p:oleObj name="Acrobat Document" r:id="rId8" imgW="7181618" imgH="5629216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1276" y="122827"/>
                        <a:ext cx="4297041" cy="3292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38353" y="3504450"/>
          <a:ext cx="4672627" cy="3260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Acrobat Document" r:id="rId10" imgW="7781677" imgH="6038575" progId="Acrobat.Document.11">
                  <p:embed/>
                </p:oleObj>
              </mc:Choice>
              <mc:Fallback>
                <p:oleObj name="Acrobat Document" r:id="rId10" imgW="7781677" imgH="603857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8353" y="3504450"/>
                        <a:ext cx="4672627" cy="3260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000280" y="1945425"/>
            <a:ext cx="4450981" cy="1104569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1646" tIns="55226" rIns="81646" bIns="4082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633" dirty="0"/>
              <a:t>Acceptance holes of L1 barrel trigger</a:t>
            </a:r>
          </a:p>
          <a:p>
            <a:r>
              <a:rPr lang="en-US" sz="1633" dirty="0"/>
              <a:t>- feet + </a:t>
            </a:r>
            <a:r>
              <a:rPr lang="en-US" sz="1633" dirty="0" smtClean="0"/>
              <a:t>elevators (partially cured…)</a:t>
            </a:r>
            <a:endParaRPr lang="en-US" sz="1633" dirty="0"/>
          </a:p>
          <a:p>
            <a:pPr marL="285750" indent="-285750">
              <a:buFontTx/>
              <a:buChar char="-"/>
            </a:pPr>
            <a:r>
              <a:rPr lang="en-US" sz="1633" dirty="0" smtClean="0"/>
              <a:t>toroid </a:t>
            </a:r>
            <a:r>
              <a:rPr lang="en-US" sz="1633" dirty="0"/>
              <a:t>(and ribs) holes in small </a:t>
            </a:r>
            <a:r>
              <a:rPr lang="en-US" sz="1633" dirty="0" smtClean="0"/>
              <a:t>sectors </a:t>
            </a:r>
          </a:p>
          <a:p>
            <a:pPr marL="285750" indent="-285750">
              <a:buFontTx/>
              <a:buChar char="-"/>
            </a:pPr>
            <a:r>
              <a:rPr lang="en-US" sz="1633" dirty="0" smtClean="0"/>
              <a:t>BM </a:t>
            </a:r>
            <a:r>
              <a:rPr lang="en-US" sz="1633" dirty="0"/>
              <a:t>chambers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571190" y="3083912"/>
            <a:ext cx="4147635" cy="3467796"/>
            <a:chOff x="6418622" y="3034194"/>
            <a:chExt cx="4147635" cy="3467796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8622" y="3444549"/>
              <a:ext cx="4147635" cy="3057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78" name="Line 6"/>
            <p:cNvSpPr>
              <a:spLocks noChangeShapeType="1"/>
            </p:cNvSpPr>
            <p:nvPr/>
          </p:nvSpPr>
          <p:spPr bwMode="auto">
            <a:xfrm flipV="1">
              <a:off x="6592881" y="3182442"/>
              <a:ext cx="1070032" cy="3113607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 flipV="1">
              <a:off x="6592881" y="3356700"/>
              <a:ext cx="1899559" cy="2906225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 flipV="1">
              <a:off x="6592881" y="3389823"/>
              <a:ext cx="2729086" cy="2873101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>
              <a:off x="6659128" y="3183881"/>
              <a:ext cx="1440" cy="3077604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9236999" y="3119075"/>
              <a:ext cx="453647" cy="31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46" tIns="55226" rIns="81646" bIns="40823"/>
            <a:lstStyle/>
            <a:p>
              <a:r>
                <a:rPr lang="en-US" sz="1633">
                  <a:solidFill>
                    <a:srgbClr val="000000"/>
                  </a:solidFill>
                </a:rPr>
                <a:t>1.0</a:t>
              </a:r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8351305" y="3057148"/>
              <a:ext cx="567420" cy="31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46" tIns="55226" rIns="81646" bIns="40823"/>
            <a:lstStyle/>
            <a:p>
              <a:r>
                <a:rPr lang="en-US" sz="1633">
                  <a:solidFill>
                    <a:srgbClr val="000000"/>
                  </a:solidFill>
                </a:rPr>
                <a:t>0.75</a:t>
              </a:r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7634489" y="3038470"/>
              <a:ext cx="453648" cy="31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46" tIns="55226" rIns="81646" bIns="40823"/>
            <a:lstStyle/>
            <a:p>
              <a:r>
                <a:rPr lang="en-US" sz="1633" dirty="0">
                  <a:solidFill>
                    <a:srgbClr val="000000"/>
                  </a:solidFill>
                </a:rPr>
                <a:t>0.4</a:t>
              </a: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6592881" y="3034194"/>
              <a:ext cx="862650" cy="31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646" tIns="55226" rIns="81646" bIns="40823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 Unicode MS" panose="020B0604020202020204" pitchFamily="34" charset="-128"/>
                </a:defRPr>
              </a:lvl9pPr>
            </a:lstStyle>
            <a:p>
              <a:r>
                <a:rPr lang="en-US" sz="1633" dirty="0">
                  <a:latin typeface="+mj-lt"/>
                </a:rPr>
                <a:t>eta=0.0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49945" y="3439541"/>
            <a:ext cx="1085874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5226" rIns="81646" bIns="40823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400" dirty="0"/>
              <a:t>2012 data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40445" y="2461708"/>
            <a:ext cx="1085874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5226" rIns="81646" bIns="40823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400" dirty="0"/>
              <a:t>2012 data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608683" y="138212"/>
            <a:ext cx="5561768" cy="774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rgbClr val="FFC000"/>
                </a:solidFill>
              </a:rPr>
              <a:t>The barrel acceptance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381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/>
          <a:stretch/>
        </p:blipFill>
        <p:spPr bwMode="auto">
          <a:xfrm>
            <a:off x="190500" y="3324486"/>
            <a:ext cx="4558904" cy="3275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36547" y="2763111"/>
            <a:ext cx="4131882" cy="545817"/>
          </a:xfrm>
          <a:prstGeom prst="rect">
            <a:avLst/>
          </a:prstGeom>
          <a:solidFill>
            <a:srgbClr val="00206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1646" tIns="55226" rIns="81646" bIns="4082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633" dirty="0">
                <a:solidFill>
                  <a:schemeClr val="tx1"/>
                </a:solidFill>
                <a:latin typeface="+mn-lt"/>
              </a:rPr>
              <a:t>Present high-</a:t>
            </a:r>
            <a:r>
              <a:rPr lang="en-US" sz="1633" dirty="0" err="1">
                <a:solidFill>
                  <a:schemeClr val="tx1"/>
                </a:solidFill>
                <a:latin typeface="+mn-lt"/>
              </a:rPr>
              <a:t>pt</a:t>
            </a:r>
            <a:r>
              <a:rPr lang="en-US" sz="1633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33" dirty="0" smtClean="0">
                <a:solidFill>
                  <a:schemeClr val="tx1"/>
                </a:solidFill>
                <a:latin typeface="+mn-lt"/>
              </a:rPr>
              <a:t>trigger simulation, </a:t>
            </a:r>
            <a:r>
              <a:rPr lang="en-US" sz="1633" dirty="0">
                <a:solidFill>
                  <a:schemeClr val="tx1"/>
                </a:solidFill>
                <a:latin typeface="+mn-lt"/>
              </a:rPr>
              <a:t>hits on</a:t>
            </a:r>
          </a:p>
          <a:p>
            <a:r>
              <a:rPr lang="en-US" sz="1633" dirty="0">
                <a:solidFill>
                  <a:schemeClr val="tx1"/>
                </a:solidFill>
                <a:latin typeface="+mn-lt"/>
              </a:rPr>
              <a:t>rpc1 &amp;&amp; rpc2 &amp;&amp; rpc3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5"/>
          <a:stretch/>
        </p:blipFill>
        <p:spPr bwMode="auto">
          <a:xfrm>
            <a:off x="5019675" y="3324486"/>
            <a:ext cx="4544630" cy="3275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652619" y="2201794"/>
            <a:ext cx="3911686" cy="545817"/>
          </a:xfrm>
          <a:prstGeom prst="rect">
            <a:avLst/>
          </a:prstGeom>
          <a:solidFill>
            <a:srgbClr val="00206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1646" tIns="55226" rIns="81646" bIns="4082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633" dirty="0" smtClean="0">
                <a:solidFill>
                  <a:schemeClr val="tx1"/>
                </a:solidFill>
                <a:latin typeface="+mn-lt"/>
              </a:rPr>
              <a:t>One of the Possible </a:t>
            </a:r>
            <a:r>
              <a:rPr lang="en-US" sz="1633" dirty="0">
                <a:solidFill>
                  <a:schemeClr val="tx1"/>
                </a:solidFill>
                <a:latin typeface="+mn-lt"/>
              </a:rPr>
              <a:t>phase-II </a:t>
            </a:r>
            <a:r>
              <a:rPr lang="en-US" sz="1633" dirty="0" smtClean="0">
                <a:solidFill>
                  <a:schemeClr val="tx1"/>
                </a:solidFill>
                <a:latin typeface="+mn-lt"/>
              </a:rPr>
              <a:t>triggers:</a:t>
            </a:r>
            <a:endParaRPr lang="en-US" sz="1633" dirty="0">
              <a:solidFill>
                <a:schemeClr val="tx1"/>
              </a:solidFill>
              <a:latin typeface="+mn-lt"/>
            </a:endParaRPr>
          </a:p>
          <a:p>
            <a:r>
              <a:rPr lang="en-US" sz="1633" dirty="0">
                <a:solidFill>
                  <a:schemeClr val="tx1"/>
                </a:solidFill>
                <a:latin typeface="+mn-lt"/>
              </a:rPr>
              <a:t>BI &amp;&amp; (rpc1||rpc2) &amp;&amp; </a:t>
            </a:r>
            <a:r>
              <a:rPr lang="en-US" sz="1633" dirty="0" smtClean="0">
                <a:solidFill>
                  <a:schemeClr val="tx1"/>
                </a:solidFill>
                <a:latin typeface="+mn-lt"/>
              </a:rPr>
              <a:t>rpc3</a:t>
            </a:r>
            <a:endParaRPr lang="en-US" sz="1633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36547" y="2217293"/>
            <a:ext cx="4131882" cy="545818"/>
          </a:xfrm>
          <a:prstGeom prst="rect">
            <a:avLst/>
          </a:prstGeom>
          <a:solidFill>
            <a:srgbClr val="00206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1646" tIns="55226" rIns="81646" bIns="4082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633" dirty="0">
                <a:solidFill>
                  <a:schemeClr val="tx1"/>
                </a:solidFill>
                <a:latin typeface="+mn-lt"/>
              </a:rPr>
              <a:t>Single </a:t>
            </a:r>
            <a:r>
              <a:rPr lang="en-US" sz="1633" dirty="0" err="1">
                <a:solidFill>
                  <a:schemeClr val="tx1"/>
                </a:solidFill>
                <a:latin typeface="+mn-lt"/>
              </a:rPr>
              <a:t>muon</a:t>
            </a:r>
            <a:r>
              <a:rPr lang="en-US" sz="1633" dirty="0">
                <a:solidFill>
                  <a:schemeClr val="tx1"/>
                </a:solidFill>
                <a:latin typeface="+mn-lt"/>
              </a:rPr>
              <a:t> simulation</a:t>
            </a:r>
          </a:p>
          <a:p>
            <a:r>
              <a:rPr lang="en-US" sz="1633" dirty="0">
                <a:solidFill>
                  <a:schemeClr val="tx1"/>
                </a:solidFill>
                <a:latin typeface="+mn-lt"/>
              </a:rPr>
              <a:t>- looking at hits in </a:t>
            </a:r>
            <a:r>
              <a:rPr lang="en-US" sz="1633" dirty="0" smtClean="0">
                <a:solidFill>
                  <a:schemeClr val="tx1"/>
                </a:solidFill>
                <a:latin typeface="+mn-lt"/>
              </a:rPr>
              <a:t>reconstructed </a:t>
            </a:r>
            <a:r>
              <a:rPr lang="en-US" sz="1633" dirty="0" err="1">
                <a:solidFill>
                  <a:schemeClr val="tx1"/>
                </a:solidFill>
                <a:latin typeface="+mn-lt"/>
              </a:rPr>
              <a:t>muons</a:t>
            </a:r>
            <a:endParaRPr lang="en-US" sz="1633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7612" y="225498"/>
            <a:ext cx="9404723" cy="765102"/>
          </a:xfrm>
          <a:solidFill>
            <a:srgbClr val="553A03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Increasing the trigger acceptance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5652619" y="2747611"/>
            <a:ext cx="3245841" cy="545817"/>
          </a:xfrm>
          <a:prstGeom prst="rect">
            <a:avLst/>
          </a:prstGeom>
          <a:solidFill>
            <a:srgbClr val="00206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1646" tIns="55226" rIns="81646" bIns="40823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acceptance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increase x1.12 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72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% -&gt; 81%</a:t>
            </a:r>
          </a:p>
          <a:p>
            <a:endParaRPr lang="en-US" sz="1633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178684" y="3760577"/>
            <a:ext cx="1073573" cy="1924868"/>
            <a:chOff x="10048529" y="2869838"/>
            <a:chExt cx="1073573" cy="1924868"/>
          </a:xfrm>
        </p:grpSpPr>
        <p:sp>
          <p:nvSpPr>
            <p:cNvPr id="18" name="Rectangle 17"/>
            <p:cNvSpPr/>
            <p:nvPr/>
          </p:nvSpPr>
          <p:spPr>
            <a:xfrm>
              <a:off x="10048529" y="4551696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048529" y="4645264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050834" y="4743071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057140" y="4033575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057140" y="4127143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048529" y="3646479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048529" y="3740047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057140" y="2874159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057140" y="2967727"/>
              <a:ext cx="1064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509996" y="4743613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527643" y="4626503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545289" y="4538272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593416" y="4124383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600520" y="4026986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611061" y="3728138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598915" y="3630741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0572812" y="2967235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560666" y="2869838"/>
              <a:ext cx="79625" cy="510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Arc 35"/>
          <p:cNvSpPr/>
          <p:nvPr/>
        </p:nvSpPr>
        <p:spPr>
          <a:xfrm rot="555071">
            <a:off x="9569023" y="3383904"/>
            <a:ext cx="1110665" cy="4591250"/>
          </a:xfrm>
          <a:prstGeom prst="arc">
            <a:avLst>
              <a:gd name="adj1" fmla="val 16582923"/>
              <a:gd name="adj2" fmla="val 2159612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945162" y="3535989"/>
            <a:ext cx="1590228" cy="60665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9933956" y="4332733"/>
            <a:ext cx="1590228" cy="93580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9933956" y="5304474"/>
            <a:ext cx="1590228" cy="60665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346467" y="4869035"/>
            <a:ext cx="579005" cy="276999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RPC1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11355941" y="5402530"/>
            <a:ext cx="537894" cy="27699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BI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59310" y="1328854"/>
            <a:ext cx="84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additional redundancy can also be used to increase the acceptance since the Inner layer is upstream of the barrel toroid structures</a:t>
            </a:r>
            <a:endParaRPr lang="en-US" dirty="0"/>
          </a:p>
        </p:txBody>
      </p:sp>
      <p:sp>
        <p:nvSpPr>
          <p:cNvPr id="4" name="Arc 3"/>
          <p:cNvSpPr/>
          <p:nvPr/>
        </p:nvSpPr>
        <p:spPr>
          <a:xfrm>
            <a:off x="5669287" y="1471520"/>
            <a:ext cx="5154786" cy="3953979"/>
          </a:xfrm>
          <a:prstGeom prst="arc">
            <a:avLst>
              <a:gd name="adj1" fmla="val 17191694"/>
              <a:gd name="adj2" fmla="val 21256901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</p:spPr>
        <p:txBody>
          <a:bodyPr/>
          <a:lstStyle/>
          <a:p>
            <a:r>
              <a:rPr lang="en-US" dirty="0" smtClean="0"/>
              <a:t>23/02/2014</a:t>
            </a:r>
            <a:endParaRPr lang="en-US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</p:spPr>
        <p:txBody>
          <a:bodyPr/>
          <a:lstStyle/>
          <a:p>
            <a:r>
              <a:rPr lang="en-US" dirty="0" smtClean="0"/>
              <a:t>G. Aielli RPC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6158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2463" y="5571458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2463" y="5716724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6042" y="586857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35832" y="4767065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35832" y="491233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2463" y="416609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22463" y="4311357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35832" y="2967050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35832" y="3112316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77929" y="4908046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79434" y="4756836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395799" y="4292869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345941" y="3111553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273720">
            <a:off x="916912" y="1973706"/>
            <a:ext cx="1453263" cy="854454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02579" y="5571458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502579" y="5716724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506158" y="586857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15948" y="4767065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515948" y="491233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502579" y="416609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502579" y="4311357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515948" y="2967050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515948" y="3112316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359550" y="4756836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326251" y="2960342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c 48"/>
          <p:cNvSpPr/>
          <p:nvPr/>
        </p:nvSpPr>
        <p:spPr>
          <a:xfrm rot="273720">
            <a:off x="2916078" y="1973706"/>
            <a:ext cx="1453263" cy="854454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374916" y="5571458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374916" y="5716724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378495" y="5868571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388285" y="4767065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388285" y="4912331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374916" y="4166091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374916" y="4311357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388285" y="2967050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388285" y="3112316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076994" y="4141658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062636" y="4759424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/>
          <p:cNvSpPr/>
          <p:nvPr/>
        </p:nvSpPr>
        <p:spPr>
          <a:xfrm rot="273720">
            <a:off x="4616965" y="1973706"/>
            <a:ext cx="1453263" cy="854454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8602807" y="5571458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8602807" y="5716724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606386" y="586857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8616176" y="4767065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8616176" y="491233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8602807" y="4166091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8602807" y="4311357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8616176" y="2967050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8616176" y="3112316"/>
            <a:ext cx="1653362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9426285" y="3111553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Arc 86"/>
          <p:cNvSpPr/>
          <p:nvPr/>
        </p:nvSpPr>
        <p:spPr>
          <a:xfrm rot="273720">
            <a:off x="8016306" y="1973706"/>
            <a:ext cx="1453263" cy="854454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380931" y="5869412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388100" y="5550616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081818" y="5869412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6080640" y="5687597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9489506" y="5687597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9488328" y="5550616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3" name="Table 92"/>
          <p:cNvGraphicFramePr>
            <a:graphicFrameLocks noGrp="1"/>
          </p:cNvGraphicFramePr>
          <p:nvPr>
            <p:extLst/>
          </p:nvPr>
        </p:nvGraphicFramePr>
        <p:xfrm>
          <a:off x="101604" y="1463315"/>
          <a:ext cx="10250936" cy="103632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327146"/>
                <a:gridCol w="1943100"/>
                <a:gridCol w="1924050"/>
                <a:gridCol w="3152775"/>
                <a:gridCol w="1903865"/>
              </a:tblGrid>
              <a:tr h="406667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Requirement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rpc1 &amp;&amp; rpc2 &amp;&amp; rpc3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BI &amp;&amp; (rpc1||rpc2) &amp;&amp; rpc3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any 3 out of 4 layers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(any 3 out of 4) || (inner&amp;&amp;outer)</a:t>
                      </a:r>
                    </a:p>
                  </a:txBody>
                  <a:tcPr anchor="ctr"/>
                </a:tc>
              </a:tr>
              <a:tr h="40666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Acceptance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wrt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muid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73%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82%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88%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96%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4" name="Content Placeholder 93"/>
          <p:cNvSpPr>
            <a:spLocks noGrp="1"/>
          </p:cNvSpPr>
          <p:nvPr>
            <p:ph idx="1"/>
          </p:nvPr>
        </p:nvSpPr>
        <p:spPr>
          <a:xfrm>
            <a:off x="665388" y="2560443"/>
            <a:ext cx="494738" cy="4021332"/>
          </a:xfrm>
          <a:solidFill>
            <a:srgbClr val="002060"/>
          </a:solidFill>
        </p:spPr>
        <p:txBody>
          <a:bodyPr vert="vert270"/>
          <a:lstStyle/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Flexibility of the trigger scheme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917955" y="5567989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6917955" y="5713255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6921534" y="5865102"/>
            <a:ext cx="1476000" cy="70980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931324" y="4763596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6931324" y="4908862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6917955" y="4162622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6917955" y="4307888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931324" y="2963581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6931324" y="3108847"/>
            <a:ext cx="1476000" cy="709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7620033" y="4138189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7570177" y="2956873"/>
            <a:ext cx="123618" cy="7932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Arc 131"/>
          <p:cNvSpPr/>
          <p:nvPr/>
        </p:nvSpPr>
        <p:spPr>
          <a:xfrm rot="273720">
            <a:off x="6160004" y="1970237"/>
            <a:ext cx="1453263" cy="8544547"/>
          </a:xfrm>
          <a:prstGeom prst="arc">
            <a:avLst>
              <a:gd name="adj1" fmla="val 16582923"/>
              <a:gd name="adj2" fmla="val 2159612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7624857" y="5865943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7623679" y="5684128"/>
            <a:ext cx="36000" cy="79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1788344" y="417844"/>
            <a:ext cx="7888092" cy="774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C000"/>
                </a:solidFill>
              </a:rPr>
              <a:t>Further trigger scheme flexibility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2130" l="0" r="20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9618" b="57199"/>
          <a:stretch/>
        </p:blipFill>
        <p:spPr>
          <a:xfrm>
            <a:off x="3024285" y="2954992"/>
            <a:ext cx="1341886" cy="1585058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1" t="2534" r="18593" b="2422"/>
          <a:stretch/>
        </p:blipFill>
        <p:spPr>
          <a:xfrm>
            <a:off x="1878912" y="1875604"/>
            <a:ext cx="4443679" cy="379168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Aielli for the Muon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2130" l="0" r="20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9618" b="57199"/>
          <a:stretch/>
        </p:blipFill>
        <p:spPr>
          <a:xfrm>
            <a:off x="3017142" y="2962135"/>
            <a:ext cx="1341886" cy="1585058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3748866" y="1724260"/>
            <a:ext cx="247205" cy="2046372"/>
            <a:chOff x="2966486" y="1156013"/>
            <a:chExt cx="329607" cy="2728496"/>
          </a:xfrm>
        </p:grpSpPr>
        <p:cxnSp>
          <p:nvCxnSpPr>
            <p:cNvPr id="22" name="Straight Connector 21"/>
            <p:cNvCxnSpPr>
              <a:cxnSpLocks noChangeAspect="1"/>
            </p:cNvCxnSpPr>
            <p:nvPr/>
          </p:nvCxnSpPr>
          <p:spPr>
            <a:xfrm>
              <a:off x="2966486" y="1156013"/>
              <a:ext cx="91285" cy="758511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cxnSpLocks noChangeAspect="1"/>
            </p:cNvCxnSpPr>
            <p:nvPr/>
          </p:nvCxnSpPr>
          <p:spPr>
            <a:xfrm>
              <a:off x="3099671" y="2265290"/>
              <a:ext cx="12754" cy="106018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cxnSpLocks noChangeAspect="1"/>
            </p:cNvCxnSpPr>
            <p:nvPr/>
          </p:nvCxnSpPr>
          <p:spPr>
            <a:xfrm>
              <a:off x="3204808" y="3125998"/>
              <a:ext cx="91285" cy="758511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le 1"/>
          <p:cNvSpPr txBox="1">
            <a:spLocks/>
          </p:cNvSpPr>
          <p:nvPr/>
        </p:nvSpPr>
        <p:spPr>
          <a:xfrm>
            <a:off x="1524001" y="168465"/>
            <a:ext cx="9143999" cy="728939"/>
          </a:xfrm>
          <a:prstGeom prst="rect">
            <a:avLst/>
          </a:prstGeom>
          <a:solidFill>
            <a:srgbClr val="684704"/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rgbClr val="FFC000"/>
                </a:solidFill>
              </a:rPr>
              <a:t>The BIS 78 </a:t>
            </a:r>
            <a:r>
              <a:rPr lang="en-US" sz="4000" dirty="0" smtClean="0">
                <a:solidFill>
                  <a:srgbClr val="FFC000"/>
                </a:solidFill>
              </a:rPr>
              <a:t>project</a:t>
            </a:r>
            <a:endParaRPr lang="en-US" sz="4000" dirty="0">
              <a:solidFill>
                <a:srgbClr val="FFC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4" y="1175771"/>
            <a:ext cx="9114807" cy="5143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70061" y="4493364"/>
            <a:ext cx="3757609" cy="92333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BIS extreme chambers (BIS7-8) represent less than 10% of the total BI coverage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967416" y="1161536"/>
            <a:ext cx="2986260" cy="3739979"/>
            <a:chOff x="3443416" y="1161535"/>
            <a:chExt cx="2986260" cy="3739979"/>
          </a:xfrm>
        </p:grpSpPr>
        <p:grpSp>
          <p:nvGrpSpPr>
            <p:cNvPr id="14" name="Group 13"/>
            <p:cNvGrpSpPr/>
            <p:nvPr/>
          </p:nvGrpSpPr>
          <p:grpSpPr>
            <a:xfrm>
              <a:off x="3443416" y="1161535"/>
              <a:ext cx="2553730" cy="3739979"/>
              <a:chOff x="3443416" y="1161535"/>
              <a:chExt cx="2553730" cy="3739979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3443416" y="2215978"/>
                <a:ext cx="370703" cy="840260"/>
              </a:xfrm>
              <a:custGeom>
                <a:avLst/>
                <a:gdLst>
                  <a:gd name="connsiteX0" fmla="*/ 337752 w 370703"/>
                  <a:gd name="connsiteY0" fmla="*/ 0 h 840260"/>
                  <a:gd name="connsiteX1" fmla="*/ 115330 w 370703"/>
                  <a:gd name="connsiteY1" fmla="*/ 32952 h 840260"/>
                  <a:gd name="connsiteX2" fmla="*/ 49427 w 370703"/>
                  <a:gd name="connsiteY2" fmla="*/ 115330 h 840260"/>
                  <a:gd name="connsiteX3" fmla="*/ 16476 w 370703"/>
                  <a:gd name="connsiteY3" fmla="*/ 313038 h 840260"/>
                  <a:gd name="connsiteX4" fmla="*/ 0 w 370703"/>
                  <a:gd name="connsiteY4" fmla="*/ 683741 h 840260"/>
                  <a:gd name="connsiteX5" fmla="*/ 82379 w 370703"/>
                  <a:gd name="connsiteY5" fmla="*/ 724930 h 840260"/>
                  <a:gd name="connsiteX6" fmla="*/ 82379 w 370703"/>
                  <a:gd name="connsiteY6" fmla="*/ 840260 h 840260"/>
                  <a:gd name="connsiteX7" fmla="*/ 255373 w 370703"/>
                  <a:gd name="connsiteY7" fmla="*/ 840260 h 840260"/>
                  <a:gd name="connsiteX8" fmla="*/ 370703 w 370703"/>
                  <a:gd name="connsiteY8" fmla="*/ 815546 h 840260"/>
                  <a:gd name="connsiteX9" fmla="*/ 337752 w 370703"/>
                  <a:gd name="connsiteY9" fmla="*/ 0 h 84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703" h="840260">
                    <a:moveTo>
                      <a:pt x="337752" y="0"/>
                    </a:moveTo>
                    <a:lnTo>
                      <a:pt x="115330" y="32952"/>
                    </a:lnTo>
                    <a:lnTo>
                      <a:pt x="49427" y="115330"/>
                    </a:lnTo>
                    <a:lnTo>
                      <a:pt x="16476" y="313038"/>
                    </a:lnTo>
                    <a:lnTo>
                      <a:pt x="0" y="683741"/>
                    </a:lnTo>
                    <a:lnTo>
                      <a:pt x="82379" y="724930"/>
                    </a:lnTo>
                    <a:lnTo>
                      <a:pt x="82379" y="840260"/>
                    </a:lnTo>
                    <a:lnTo>
                      <a:pt x="255373" y="840260"/>
                    </a:lnTo>
                    <a:lnTo>
                      <a:pt x="370703" y="815546"/>
                    </a:lnTo>
                    <a:lnTo>
                      <a:pt x="337752" y="0"/>
                    </a:lnTo>
                    <a:close/>
                  </a:path>
                </a:pathLst>
              </a:custGeom>
              <a:solidFill>
                <a:srgbClr val="FF0000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3814119" y="3748216"/>
                <a:ext cx="741405" cy="749643"/>
              </a:xfrm>
              <a:custGeom>
                <a:avLst/>
                <a:gdLst>
                  <a:gd name="connsiteX0" fmla="*/ 222422 w 741405"/>
                  <a:gd name="connsiteY0" fmla="*/ 0 h 749643"/>
                  <a:gd name="connsiteX1" fmla="*/ 65903 w 741405"/>
                  <a:gd name="connsiteY1" fmla="*/ 32952 h 749643"/>
                  <a:gd name="connsiteX2" fmla="*/ 0 w 741405"/>
                  <a:gd name="connsiteY2" fmla="*/ 107092 h 749643"/>
                  <a:gd name="connsiteX3" fmla="*/ 115330 w 741405"/>
                  <a:gd name="connsiteY3" fmla="*/ 263611 h 749643"/>
                  <a:gd name="connsiteX4" fmla="*/ 49427 w 741405"/>
                  <a:gd name="connsiteY4" fmla="*/ 288325 h 749643"/>
                  <a:gd name="connsiteX5" fmla="*/ 378940 w 741405"/>
                  <a:gd name="connsiteY5" fmla="*/ 626076 h 749643"/>
                  <a:gd name="connsiteX6" fmla="*/ 428367 w 741405"/>
                  <a:gd name="connsiteY6" fmla="*/ 617838 h 749643"/>
                  <a:gd name="connsiteX7" fmla="*/ 518984 w 741405"/>
                  <a:gd name="connsiteY7" fmla="*/ 749643 h 749643"/>
                  <a:gd name="connsiteX8" fmla="*/ 741405 w 741405"/>
                  <a:gd name="connsiteY8" fmla="*/ 700216 h 749643"/>
                  <a:gd name="connsiteX9" fmla="*/ 741405 w 741405"/>
                  <a:gd name="connsiteY9" fmla="*/ 609600 h 749643"/>
                  <a:gd name="connsiteX10" fmla="*/ 222422 w 741405"/>
                  <a:gd name="connsiteY10" fmla="*/ 0 h 74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1405" h="749643">
                    <a:moveTo>
                      <a:pt x="222422" y="0"/>
                    </a:moveTo>
                    <a:lnTo>
                      <a:pt x="65903" y="32952"/>
                    </a:lnTo>
                    <a:lnTo>
                      <a:pt x="0" y="107092"/>
                    </a:lnTo>
                    <a:lnTo>
                      <a:pt x="115330" y="263611"/>
                    </a:lnTo>
                    <a:lnTo>
                      <a:pt x="49427" y="288325"/>
                    </a:lnTo>
                    <a:lnTo>
                      <a:pt x="378940" y="626076"/>
                    </a:lnTo>
                    <a:lnTo>
                      <a:pt x="428367" y="617838"/>
                    </a:lnTo>
                    <a:lnTo>
                      <a:pt x="518984" y="749643"/>
                    </a:lnTo>
                    <a:lnTo>
                      <a:pt x="741405" y="700216"/>
                    </a:lnTo>
                    <a:lnTo>
                      <a:pt x="741405" y="609600"/>
                    </a:lnTo>
                    <a:lnTo>
                      <a:pt x="222422" y="0"/>
                    </a:lnTo>
                    <a:close/>
                  </a:path>
                </a:pathLst>
              </a:custGeom>
              <a:solidFill>
                <a:srgbClr val="C00000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049795" y="4687330"/>
                <a:ext cx="947351" cy="214184"/>
              </a:xfrm>
              <a:custGeom>
                <a:avLst/>
                <a:gdLst>
                  <a:gd name="connsiteX0" fmla="*/ 288324 w 947351"/>
                  <a:gd name="connsiteY0" fmla="*/ 0 h 214184"/>
                  <a:gd name="connsiteX1" fmla="*/ 0 w 947351"/>
                  <a:gd name="connsiteY1" fmla="*/ 41189 h 214184"/>
                  <a:gd name="connsiteX2" fmla="*/ 24713 w 947351"/>
                  <a:gd name="connsiteY2" fmla="*/ 156519 h 214184"/>
                  <a:gd name="connsiteX3" fmla="*/ 815546 w 947351"/>
                  <a:gd name="connsiteY3" fmla="*/ 214184 h 214184"/>
                  <a:gd name="connsiteX4" fmla="*/ 939113 w 947351"/>
                  <a:gd name="connsiteY4" fmla="*/ 189470 h 214184"/>
                  <a:gd name="connsiteX5" fmla="*/ 947351 w 947351"/>
                  <a:gd name="connsiteY5" fmla="*/ 32951 h 214184"/>
                  <a:gd name="connsiteX6" fmla="*/ 288324 w 947351"/>
                  <a:gd name="connsiteY6" fmla="*/ 0 h 21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51" h="214184">
                    <a:moveTo>
                      <a:pt x="288324" y="0"/>
                    </a:moveTo>
                    <a:lnTo>
                      <a:pt x="0" y="41189"/>
                    </a:lnTo>
                    <a:lnTo>
                      <a:pt x="24713" y="156519"/>
                    </a:lnTo>
                    <a:lnTo>
                      <a:pt x="815546" y="214184"/>
                    </a:lnTo>
                    <a:lnTo>
                      <a:pt x="939113" y="189470"/>
                    </a:lnTo>
                    <a:lnTo>
                      <a:pt x="947351" y="32951"/>
                    </a:lnTo>
                    <a:lnTo>
                      <a:pt x="288324" y="0"/>
                    </a:lnTo>
                    <a:close/>
                  </a:path>
                </a:pathLst>
              </a:custGeom>
              <a:solidFill>
                <a:srgbClr val="C00000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880022" y="1161535"/>
                <a:ext cx="609600" cy="395416"/>
              </a:xfrm>
              <a:custGeom>
                <a:avLst/>
                <a:gdLst>
                  <a:gd name="connsiteX0" fmla="*/ 288324 w 609600"/>
                  <a:gd name="connsiteY0" fmla="*/ 370703 h 395416"/>
                  <a:gd name="connsiteX1" fmla="*/ 98854 w 609600"/>
                  <a:gd name="connsiteY1" fmla="*/ 395416 h 395416"/>
                  <a:gd name="connsiteX2" fmla="*/ 0 w 609600"/>
                  <a:gd name="connsiteY2" fmla="*/ 313038 h 395416"/>
                  <a:gd name="connsiteX3" fmla="*/ 255373 w 609600"/>
                  <a:gd name="connsiteY3" fmla="*/ 0 h 395416"/>
                  <a:gd name="connsiteX4" fmla="*/ 609600 w 609600"/>
                  <a:gd name="connsiteY4" fmla="*/ 8238 h 395416"/>
                  <a:gd name="connsiteX5" fmla="*/ 288324 w 609600"/>
                  <a:gd name="connsiteY5" fmla="*/ 370703 h 39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9600" h="395416">
                    <a:moveTo>
                      <a:pt x="288324" y="370703"/>
                    </a:moveTo>
                    <a:lnTo>
                      <a:pt x="98854" y="395416"/>
                    </a:lnTo>
                    <a:lnTo>
                      <a:pt x="0" y="313038"/>
                    </a:lnTo>
                    <a:lnTo>
                      <a:pt x="255373" y="0"/>
                    </a:lnTo>
                    <a:lnTo>
                      <a:pt x="609600" y="8238"/>
                    </a:lnTo>
                    <a:lnTo>
                      <a:pt x="288324" y="370703"/>
                    </a:lnTo>
                    <a:close/>
                  </a:path>
                </a:pathLst>
              </a:custGeom>
              <a:solidFill>
                <a:srgbClr val="C00000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5486400" y="1771135"/>
              <a:ext cx="172995" cy="864973"/>
            </a:xfrm>
            <a:custGeom>
              <a:avLst/>
              <a:gdLst>
                <a:gd name="connsiteX0" fmla="*/ 123568 w 172995"/>
                <a:gd name="connsiteY0" fmla="*/ 0 h 864973"/>
                <a:gd name="connsiteX1" fmla="*/ 0 w 172995"/>
                <a:gd name="connsiteY1" fmla="*/ 32951 h 864973"/>
                <a:gd name="connsiteX2" fmla="*/ 8238 w 172995"/>
                <a:gd name="connsiteY2" fmla="*/ 864973 h 864973"/>
                <a:gd name="connsiteX3" fmla="*/ 164757 w 172995"/>
                <a:gd name="connsiteY3" fmla="*/ 848497 h 864973"/>
                <a:gd name="connsiteX4" fmla="*/ 172995 w 172995"/>
                <a:gd name="connsiteY4" fmla="*/ 41189 h 864973"/>
                <a:gd name="connsiteX5" fmla="*/ 123568 w 172995"/>
                <a:gd name="connsiteY5" fmla="*/ 0 h 86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995" h="864973">
                  <a:moveTo>
                    <a:pt x="123568" y="0"/>
                  </a:moveTo>
                  <a:lnTo>
                    <a:pt x="0" y="32951"/>
                  </a:lnTo>
                  <a:lnTo>
                    <a:pt x="8238" y="864973"/>
                  </a:lnTo>
                  <a:lnTo>
                    <a:pt x="164757" y="848497"/>
                  </a:lnTo>
                  <a:lnTo>
                    <a:pt x="172995" y="41189"/>
                  </a:lnTo>
                  <a:lnTo>
                    <a:pt x="123568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746282" y="3339966"/>
              <a:ext cx="683394" cy="731520"/>
            </a:xfrm>
            <a:custGeom>
              <a:avLst/>
              <a:gdLst>
                <a:gd name="connsiteX0" fmla="*/ 0 w 644893"/>
                <a:gd name="connsiteY0" fmla="*/ 19251 h 731520"/>
                <a:gd name="connsiteX1" fmla="*/ 125129 w 644893"/>
                <a:gd name="connsiteY1" fmla="*/ 0 h 731520"/>
                <a:gd name="connsiteX2" fmla="*/ 644893 w 644893"/>
                <a:gd name="connsiteY2" fmla="*/ 587141 h 731520"/>
                <a:gd name="connsiteX3" fmla="*/ 567891 w 644893"/>
                <a:gd name="connsiteY3" fmla="*/ 721895 h 731520"/>
                <a:gd name="connsiteX4" fmla="*/ 452388 w 644893"/>
                <a:gd name="connsiteY4" fmla="*/ 731520 h 731520"/>
                <a:gd name="connsiteX5" fmla="*/ 500514 w 644893"/>
                <a:gd name="connsiteY5" fmla="*/ 616017 h 731520"/>
                <a:gd name="connsiteX6" fmla="*/ 0 w 644893"/>
                <a:gd name="connsiteY6" fmla="*/ 19251 h 731520"/>
                <a:gd name="connsiteX0" fmla="*/ 0 w 683394"/>
                <a:gd name="connsiteY0" fmla="*/ 38502 h 731520"/>
                <a:gd name="connsiteX1" fmla="*/ 163630 w 683394"/>
                <a:gd name="connsiteY1" fmla="*/ 0 h 731520"/>
                <a:gd name="connsiteX2" fmla="*/ 683394 w 683394"/>
                <a:gd name="connsiteY2" fmla="*/ 587141 h 731520"/>
                <a:gd name="connsiteX3" fmla="*/ 606392 w 683394"/>
                <a:gd name="connsiteY3" fmla="*/ 721895 h 731520"/>
                <a:gd name="connsiteX4" fmla="*/ 490889 w 683394"/>
                <a:gd name="connsiteY4" fmla="*/ 731520 h 731520"/>
                <a:gd name="connsiteX5" fmla="*/ 539015 w 683394"/>
                <a:gd name="connsiteY5" fmla="*/ 616017 h 731520"/>
                <a:gd name="connsiteX6" fmla="*/ 0 w 683394"/>
                <a:gd name="connsiteY6" fmla="*/ 38502 h 731520"/>
                <a:gd name="connsiteX0" fmla="*/ 0 w 683394"/>
                <a:gd name="connsiteY0" fmla="*/ 38502 h 731520"/>
                <a:gd name="connsiteX1" fmla="*/ 163630 w 683394"/>
                <a:gd name="connsiteY1" fmla="*/ 0 h 731520"/>
                <a:gd name="connsiteX2" fmla="*/ 683394 w 683394"/>
                <a:gd name="connsiteY2" fmla="*/ 587141 h 731520"/>
                <a:gd name="connsiteX3" fmla="*/ 606392 w 683394"/>
                <a:gd name="connsiteY3" fmla="*/ 721895 h 731520"/>
                <a:gd name="connsiteX4" fmla="*/ 490889 w 683394"/>
                <a:gd name="connsiteY4" fmla="*/ 731520 h 731520"/>
                <a:gd name="connsiteX5" fmla="*/ 510139 w 683394"/>
                <a:gd name="connsiteY5" fmla="*/ 635267 h 731520"/>
                <a:gd name="connsiteX6" fmla="*/ 0 w 683394"/>
                <a:gd name="connsiteY6" fmla="*/ 38502 h 73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394" h="731520">
                  <a:moveTo>
                    <a:pt x="0" y="38502"/>
                  </a:moveTo>
                  <a:lnTo>
                    <a:pt x="163630" y="0"/>
                  </a:lnTo>
                  <a:lnTo>
                    <a:pt x="683394" y="587141"/>
                  </a:lnTo>
                  <a:lnTo>
                    <a:pt x="606392" y="721895"/>
                  </a:lnTo>
                  <a:lnTo>
                    <a:pt x="490889" y="731520"/>
                  </a:lnTo>
                  <a:lnTo>
                    <a:pt x="510139" y="635267"/>
                  </a:lnTo>
                  <a:lnTo>
                    <a:pt x="0" y="38502"/>
                  </a:lnTo>
                  <a:close/>
                </a:path>
              </a:pathLst>
            </a:custGeom>
            <a:solidFill>
              <a:srgbClr val="FF00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64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14086"/>
          </a:xfrm>
        </p:spPr>
        <p:txBody>
          <a:bodyPr/>
          <a:lstStyle/>
          <a:p>
            <a:r>
              <a:rPr lang="en-US" dirty="0" smtClean="0"/>
              <a:t>Layout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0196" y="2101280"/>
            <a:ext cx="3630934" cy="3124201"/>
          </a:xfrm>
        </p:spPr>
        <p:txBody>
          <a:bodyPr/>
          <a:lstStyle/>
          <a:p>
            <a:r>
              <a:rPr lang="en-US" dirty="0" smtClean="0"/>
              <a:t>Compact Layout 48 mm</a:t>
            </a:r>
          </a:p>
          <a:p>
            <a:r>
              <a:rPr lang="en-US" dirty="0" smtClean="0"/>
              <a:t>1 mm gas gap</a:t>
            </a:r>
          </a:p>
          <a:p>
            <a:r>
              <a:rPr lang="en-US" dirty="0" smtClean="0"/>
              <a:t>1,2 mm electrodes</a:t>
            </a:r>
          </a:p>
          <a:p>
            <a:r>
              <a:rPr lang="en-US" dirty="0" smtClean="0"/>
              <a:t>32 Triplets</a:t>
            </a:r>
          </a:p>
          <a:p>
            <a:r>
              <a:rPr lang="en-US" dirty="0" smtClean="0"/>
              <a:t>Total area 150 m^2</a:t>
            </a:r>
          </a:p>
          <a:p>
            <a:r>
              <a:rPr lang="en-US" dirty="0" smtClean="0"/>
              <a:t>Total channels 7000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50F6-2F76-42AF-A5D0-F6281FF68D5E}" type="datetime1">
              <a:rPr lang="it-IT" smtClean="0"/>
              <a:t>11/07/2014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29" y="1219267"/>
            <a:ext cx="7880867" cy="478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8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1412" y="1984093"/>
            <a:ext cx="9905998" cy="3571755"/>
          </a:xfrm>
        </p:spPr>
        <p:txBody>
          <a:bodyPr>
            <a:normAutofit/>
          </a:bodyPr>
          <a:lstStyle/>
          <a:p>
            <a:r>
              <a:rPr lang="en-US" dirty="0" smtClean="0"/>
              <a:t>A major breakthrough in the FE electronics is opening big possibilities for a new life for the </a:t>
            </a:r>
            <a:r>
              <a:rPr lang="en-US" dirty="0" err="1" smtClean="0"/>
              <a:t>rpcs</a:t>
            </a:r>
            <a:endParaRPr lang="en-US" dirty="0" smtClean="0"/>
          </a:p>
          <a:p>
            <a:r>
              <a:rPr lang="en-US" dirty="0" smtClean="0"/>
              <a:t>The new degrees of freedom ensured by the S/N and sensitivity are being used to design new </a:t>
            </a:r>
            <a:r>
              <a:rPr lang="en-US" dirty="0" err="1" smtClean="0"/>
              <a:t>rpc</a:t>
            </a:r>
            <a:r>
              <a:rPr lang="en-US" dirty="0" smtClean="0"/>
              <a:t> detectors with much higher capacities</a:t>
            </a:r>
          </a:p>
          <a:p>
            <a:r>
              <a:rPr lang="en-US" dirty="0" smtClean="0"/>
              <a:t>keeping the usual advantages of low cost, large area and high time resolution</a:t>
            </a:r>
          </a:p>
          <a:p>
            <a:r>
              <a:rPr lang="en-US" dirty="0" smtClean="0"/>
              <a:t>Adding high rate capability and high spatial resolution</a:t>
            </a:r>
          </a:p>
          <a:p>
            <a:r>
              <a:rPr lang="en-US" dirty="0" smtClean="0"/>
              <a:t>HL-LHC is demanding more performance in a high rate – high pileup environment</a:t>
            </a:r>
          </a:p>
          <a:p>
            <a:r>
              <a:rPr lang="en-US" dirty="0" smtClean="0"/>
              <a:t>Several application as fast muon chamber, large area TOF and tracking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48D1-0C3D-479C-B571-67C0D16D1A97}" type="datetime1">
              <a:rPr lang="it-IT" smtClean="0"/>
              <a:t>11/07/2014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6162-1254-4836-8907-E79B8C46EF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1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09" y="0"/>
            <a:ext cx="10047922" cy="734071"/>
          </a:xfrm>
        </p:spPr>
        <p:txBody>
          <a:bodyPr/>
          <a:lstStyle/>
          <a:p>
            <a:r>
              <a:rPr lang="en-US" dirty="0" smtClean="0"/>
              <a:t>Classic RPC performance summary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8040" y="1032920"/>
                <a:ext cx="10015971" cy="5613149"/>
              </a:xfr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>
                    <a:solidFill>
                      <a:srgbClr val="002060"/>
                    </a:solidFill>
                  </a:rPr>
                  <a:t>Four RPC systems</a:t>
                </a:r>
                <a:r>
                  <a:rPr lang="en-US" dirty="0" smtClean="0"/>
                  <a:t> installed at LHC Experiments </a:t>
                </a:r>
              </a:p>
              <a:p>
                <a:r>
                  <a:rPr lang="en-US" dirty="0" smtClean="0">
                    <a:solidFill>
                      <a:srgbClr val="002060"/>
                    </a:solidFill>
                  </a:rPr>
                  <a:t>Present design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performance: ATLAS (common to CMS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and ALICE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muons)</a:t>
                </a:r>
                <a:endParaRPr lang="en-US" dirty="0" smtClean="0">
                  <a:solidFill>
                    <a:srgbClr val="002060"/>
                  </a:solidFill>
                </a:endParaRPr>
              </a:p>
              <a:p>
                <a:pPr lvl="1"/>
                <a:r>
                  <a:rPr lang="en-US" dirty="0" smtClean="0"/>
                  <a:t>300 </a:t>
                </a:r>
                <a:r>
                  <a:rPr lang="en-US" dirty="0" err="1" smtClean="0"/>
                  <a:t>mC</a:t>
                </a:r>
                <a:r>
                  <a:rPr lang="en-US" dirty="0" smtClean="0"/>
                  <a:t>/cm^2;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100 Hz/cm^2 for 10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years – certified longevity; 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lvl="1"/>
                <a:r>
                  <a:rPr lang="en-US" dirty="0" smtClean="0"/>
                  <a:t>1 KHz/cm^2 limit rate capability not suitable for continuous operation;</a:t>
                </a:r>
              </a:p>
              <a:p>
                <a:pPr lvl="1"/>
                <a:r>
                  <a:rPr lang="en-US" b="1" dirty="0" smtClean="0">
                    <a:solidFill>
                      <a:srgbClr val="002060"/>
                    </a:solidFill>
                  </a:rPr>
                  <a:t>~1cm x 1 ns</a:t>
                </a:r>
                <a:r>
                  <a:rPr lang="en-US" dirty="0" smtClean="0"/>
                  <a:t> space x time resolution</a:t>
                </a:r>
              </a:p>
              <a:p>
                <a:pPr lvl="1"/>
                <a:r>
                  <a:rPr lang="en-US" dirty="0" smtClean="0"/>
                  <a:t>2 mm gas gap with 2 mm HPL (improperly called </a:t>
                </a:r>
                <a:r>
                  <a:rPr lang="en-US" dirty="0"/>
                  <a:t>B</a:t>
                </a:r>
                <a:r>
                  <a:rPr lang="en-US" dirty="0" smtClean="0"/>
                  <a:t>akelite) electrodes </a:t>
                </a:r>
              </a:p>
              <a:p>
                <a:r>
                  <a:rPr lang="en-US" dirty="0" smtClean="0">
                    <a:solidFill>
                      <a:srgbClr val="002060"/>
                    </a:solidFill>
                  </a:rPr>
                  <a:t>ALICE TOF MRPCs design and performance</a:t>
                </a:r>
              </a:p>
              <a:p>
                <a:pPr lvl="1"/>
                <a:r>
                  <a:rPr lang="en-US" dirty="0" smtClean="0"/>
                  <a:t>Tested up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1 kHz/cm^2</a:t>
                </a:r>
              </a:p>
              <a:p>
                <a:pPr lvl="1"/>
                <a:r>
                  <a:rPr lang="en-US" b="1" dirty="0">
                    <a:solidFill>
                      <a:srgbClr val="002060"/>
                    </a:solidFill>
                  </a:rPr>
                  <a:t>~1cm x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50 </a:t>
                </a:r>
                <a:r>
                  <a:rPr lang="en-US" b="1" dirty="0" err="1" smtClean="0">
                    <a:solidFill>
                      <a:srgbClr val="002060"/>
                    </a:solidFill>
                  </a:rPr>
                  <a:t>ps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dirty="0"/>
                  <a:t>space x time </a:t>
                </a:r>
                <a:r>
                  <a:rPr lang="en-US" dirty="0" smtClean="0"/>
                  <a:t>resolution</a:t>
                </a:r>
              </a:p>
              <a:p>
                <a:pPr lvl="1"/>
                <a:r>
                  <a:rPr lang="en-US" dirty="0"/>
                  <a:t>Detector element: </a:t>
                </a:r>
                <a:r>
                  <a:rPr lang="en-US" dirty="0" smtClean="0"/>
                  <a:t>ten 0.25 </a:t>
                </a:r>
                <a:r>
                  <a:rPr lang="en-US" dirty="0"/>
                  <a:t>mm gas gap with </a:t>
                </a:r>
                <a:r>
                  <a:rPr lang="en-US" dirty="0" smtClean="0"/>
                  <a:t>0.4 </a:t>
                </a:r>
                <a:r>
                  <a:rPr lang="en-US" dirty="0"/>
                  <a:t>mm </a:t>
                </a:r>
                <a:r>
                  <a:rPr lang="en-US" dirty="0" smtClean="0"/>
                  <a:t>floating glass electrodes </a:t>
                </a:r>
              </a:p>
              <a:p>
                <a:r>
                  <a:rPr lang="en-US" dirty="0" smtClean="0">
                    <a:solidFill>
                      <a:srgbClr val="002060"/>
                    </a:solidFill>
                  </a:rPr>
                  <a:t>Working </a:t>
                </a:r>
                <a:r>
                  <a:rPr lang="en-US" dirty="0">
                    <a:solidFill>
                      <a:srgbClr val="002060"/>
                    </a:solidFill>
                  </a:rPr>
                  <a:t>mode</a:t>
                </a:r>
                <a:r>
                  <a:rPr lang="en-US" dirty="0"/>
                  <a:t>: saturated </a:t>
                </a:r>
                <a:r>
                  <a:rPr lang="en-US" dirty="0" smtClean="0"/>
                  <a:t>avalanche, a very extended working mode…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ALICE TOF               </a:t>
                </a:r>
                <a:r>
                  <a:rPr lang="en-US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6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b="1" dirty="0" err="1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pC</a:t>
                </a:r>
                <a:r>
                  <a:rPr lang="en-US" dirty="0" smtClean="0">
                    <a:sym typeface="Wingdings" panose="05000000000000000000" pitchFamily="2" charset="2"/>
                  </a:rPr>
                  <a:t>/avalanche delivered  40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C FE threshold</a:t>
                </a:r>
              </a:p>
              <a:p>
                <a:pPr lvl="1"/>
                <a:r>
                  <a:rPr lang="en-US" dirty="0" smtClean="0"/>
                  <a:t>ATLAS </a:t>
                </a:r>
                <a:r>
                  <a:rPr lang="en-US" dirty="0"/>
                  <a:t>and </a:t>
                </a:r>
                <a:r>
                  <a:rPr lang="en-US" dirty="0" smtClean="0"/>
                  <a:t>CMS </a:t>
                </a:r>
                <a:r>
                  <a:rPr lang="en-US" dirty="0" smtClean="0">
                    <a:sym typeface="Wingdings" panose="05000000000000000000" pitchFamily="2" charset="2"/>
                  </a:rPr>
                  <a:t>  </a:t>
                </a:r>
                <a:r>
                  <a:rPr lang="en-US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3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0 </a:t>
                </a:r>
                <a:r>
                  <a:rPr lang="en-US" b="1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pC</a:t>
                </a:r>
                <a:r>
                  <a:rPr lang="en-US" dirty="0">
                    <a:sym typeface="Wingdings" panose="05000000000000000000" pitchFamily="2" charset="2"/>
                  </a:rPr>
                  <a:t>/avalanche </a:t>
                </a:r>
                <a:r>
                  <a:rPr lang="en-US" dirty="0" smtClean="0">
                    <a:sym typeface="Wingdings" panose="05000000000000000000" pitchFamily="2" charset="2"/>
                  </a:rPr>
                  <a:t>delivered  50-100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C FE threshold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ALICE </a:t>
                </a:r>
                <a:r>
                  <a:rPr lang="en-US" dirty="0">
                    <a:sym typeface="Wingdings" panose="05000000000000000000" pitchFamily="2" charset="2"/>
                  </a:rPr>
                  <a:t>muon </a:t>
                </a:r>
                <a:r>
                  <a:rPr lang="en-US" dirty="0" smtClean="0">
                    <a:sym typeface="Wingdings" panose="05000000000000000000" pitchFamily="2" charset="2"/>
                  </a:rPr>
                  <a:t>     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100 </a:t>
                </a:r>
                <a:r>
                  <a:rPr lang="en-US" b="1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pC</a:t>
                </a:r>
                <a:r>
                  <a:rPr lang="en-US" dirty="0">
                    <a:sym typeface="Wingdings" panose="05000000000000000000" pitchFamily="2" charset="2"/>
                  </a:rPr>
                  <a:t>/avalanche </a:t>
                </a:r>
                <a:r>
                  <a:rPr lang="en-US" dirty="0" smtClean="0">
                    <a:sym typeface="Wingdings" panose="05000000000000000000" pitchFamily="2" charset="2"/>
                  </a:rPr>
                  <a:t>delivered  no FE amplification…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standards  optimization driven by the knowledge available, needs and FE performance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8040" y="1032920"/>
                <a:ext cx="10015971" cy="5613149"/>
              </a:xfrm>
              <a:blipFill rotWithShape="0">
                <a:blip r:embed="rId2"/>
                <a:stretch>
                  <a:fillRect l="-851" t="-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86303" y="6579793"/>
            <a:ext cx="551167" cy="365125"/>
          </a:xfrm>
        </p:spPr>
        <p:txBody>
          <a:bodyPr/>
          <a:lstStyle/>
          <a:p>
            <a:fld id="{D1AB2F0C-D48C-4771-B244-88576B212B85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98039" y="700121"/>
            <a:ext cx="10015971" cy="36933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LHC projects </a:t>
            </a:r>
            <a:r>
              <a:rPr lang="en-US" dirty="0" smtClean="0"/>
              <a:t>and tech frozen 15 years ago </a:t>
            </a:r>
            <a:r>
              <a:rPr lang="en-US" dirty="0" smtClean="0">
                <a:sym typeface="Wingdings" panose="05000000000000000000" pitchFamily="2" charset="2"/>
              </a:rPr>
              <a:t> huge </a:t>
            </a:r>
            <a:r>
              <a:rPr lang="en-US" dirty="0" smtClean="0">
                <a:sym typeface="Wingdings" panose="05000000000000000000" pitchFamily="2" charset="2"/>
              </a:rPr>
              <a:t>improvements </a:t>
            </a:r>
            <a:r>
              <a:rPr lang="en-US" dirty="0" smtClean="0">
                <a:sym typeface="Wingdings" panose="05000000000000000000" pitchFamily="2" charset="2"/>
              </a:rPr>
              <a:t>are now possible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9903" y="6579793"/>
            <a:ext cx="1600200" cy="365125"/>
          </a:xfrm>
        </p:spPr>
        <p:txBody>
          <a:bodyPr/>
          <a:lstStyle/>
          <a:p>
            <a:fld id="{BDA90AD2-9921-4243-A303-B34A69F169B0}" type="datetime1">
              <a:rPr lang="it-IT" smtClean="0"/>
              <a:t>10/07/2014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113703" y="6579793"/>
            <a:ext cx="75438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9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8312"/>
            <a:ext cx="10168129" cy="686632"/>
          </a:xfrm>
        </p:spPr>
        <p:txBody>
          <a:bodyPr>
            <a:normAutofit/>
          </a:bodyPr>
          <a:lstStyle/>
          <a:p>
            <a:r>
              <a:rPr lang="en-US" dirty="0" smtClean="0"/>
              <a:t>NEW generation RPC R&amp;D framework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81232" y="805758"/>
            <a:ext cx="4367803" cy="57927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In the </a:t>
            </a:r>
            <a:r>
              <a:rPr lang="en-US" sz="1600" dirty="0" smtClean="0">
                <a:solidFill>
                  <a:srgbClr val="FFC000"/>
                </a:solidFill>
              </a:rPr>
              <a:t>late ‘90 </a:t>
            </a:r>
            <a:r>
              <a:rPr lang="en-US" sz="1600" dirty="0" smtClean="0">
                <a:solidFill>
                  <a:schemeClr val="tx1"/>
                </a:solidFill>
              </a:rPr>
              <a:t>the </a:t>
            </a:r>
            <a:r>
              <a:rPr lang="en-US" sz="1600" dirty="0" smtClean="0">
                <a:solidFill>
                  <a:schemeClr val="tx1"/>
                </a:solidFill>
              </a:rPr>
              <a:t>LCH needs pushed toward </a:t>
            </a:r>
            <a:r>
              <a:rPr lang="en-US" sz="1600" dirty="0" smtClean="0">
                <a:solidFill>
                  <a:srgbClr val="FFC000"/>
                </a:solidFill>
              </a:rPr>
              <a:t>RPC standardization </a:t>
            </a:r>
            <a:r>
              <a:rPr lang="en-US" sz="1600" dirty="0" smtClean="0">
                <a:solidFill>
                  <a:schemeClr val="tx1"/>
                </a:solidFill>
              </a:rPr>
              <a:t>which became a </a:t>
            </a:r>
            <a:r>
              <a:rPr lang="en-US" sz="1600" dirty="0" smtClean="0">
                <a:solidFill>
                  <a:srgbClr val="FFC000"/>
                </a:solidFill>
              </a:rPr>
              <a:t>world reference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“</a:t>
            </a:r>
            <a:r>
              <a:rPr lang="en-US" sz="1400" dirty="0" smtClean="0">
                <a:solidFill>
                  <a:srgbClr val="FFC000"/>
                </a:solidFill>
              </a:rPr>
              <a:t>classic</a:t>
            </a:r>
            <a:r>
              <a:rPr lang="en-US" sz="1400" dirty="0" smtClean="0">
                <a:solidFill>
                  <a:schemeClr val="tx1"/>
                </a:solidFill>
              </a:rPr>
              <a:t>”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smtClean="0">
                <a:solidFill>
                  <a:schemeClr val="tx1"/>
                </a:solidFill>
              </a:rPr>
              <a:t>ALICE, Argo, ATLAS, </a:t>
            </a:r>
            <a:r>
              <a:rPr lang="en-US" sz="1400" dirty="0" err="1" smtClean="0">
                <a:solidFill>
                  <a:schemeClr val="tx1"/>
                </a:solidFill>
              </a:rPr>
              <a:t>BaBar</a:t>
            </a:r>
            <a:r>
              <a:rPr lang="en-US" sz="1400" dirty="0" smtClean="0">
                <a:solidFill>
                  <a:schemeClr val="tx1"/>
                </a:solidFill>
              </a:rPr>
              <a:t>, CMS, Opera, INO)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“</a:t>
            </a:r>
            <a:r>
              <a:rPr lang="en-US" sz="1400" dirty="0" smtClean="0">
                <a:solidFill>
                  <a:srgbClr val="FFC000"/>
                </a:solidFill>
              </a:rPr>
              <a:t>timing</a:t>
            </a:r>
            <a:r>
              <a:rPr lang="en-US" sz="1400" dirty="0" smtClean="0">
                <a:solidFill>
                  <a:schemeClr val="tx1"/>
                </a:solidFill>
              </a:rPr>
              <a:t>” (ALICE TOF)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standard was founded on :</a:t>
            </a:r>
          </a:p>
          <a:p>
            <a:pPr lvl="1"/>
            <a:r>
              <a:rPr lang="en-US" sz="1400" dirty="0" smtClean="0">
                <a:solidFill>
                  <a:srgbClr val="FFC000"/>
                </a:solidFill>
              </a:rPr>
              <a:t>common</a:t>
            </a:r>
            <a:r>
              <a:rPr lang="en-US" sz="1400" dirty="0" smtClean="0">
                <a:solidFill>
                  <a:schemeClr val="tx1"/>
                </a:solidFill>
              </a:rPr>
              <a:t> construction 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rgbClr val="FFC000"/>
                </a:solidFill>
              </a:rPr>
              <a:t>common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qualification </a:t>
            </a:r>
            <a:r>
              <a:rPr lang="en-US" sz="1400" dirty="0" smtClean="0">
                <a:solidFill>
                  <a:srgbClr val="FFC000"/>
                </a:solidFill>
              </a:rPr>
              <a:t>(</a:t>
            </a:r>
            <a:r>
              <a:rPr lang="en-US" sz="1400" dirty="0" smtClean="0">
                <a:solidFill>
                  <a:srgbClr val="FFC000"/>
                </a:solidFill>
              </a:rPr>
              <a:t>GIF)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Success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RPC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working well in many experiments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After about 15 years we </a:t>
            </a:r>
            <a:r>
              <a:rPr lang="en-US" sz="1600" dirty="0" smtClean="0">
                <a:solidFill>
                  <a:srgbClr val="FFC000"/>
                </a:solidFill>
              </a:rPr>
              <a:t>started again 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rgbClr val="FFC000"/>
                </a:solidFill>
              </a:rPr>
              <a:t>common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rgbClr val="FFC000"/>
                </a:solidFill>
              </a:rPr>
              <a:t>effort</a:t>
            </a:r>
            <a:r>
              <a:rPr lang="en-US" sz="1600" dirty="0" smtClean="0">
                <a:solidFill>
                  <a:schemeClr val="tx1"/>
                </a:solidFill>
              </a:rPr>
              <a:t> to face the challenge of HL-LHC and other next coming experiments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28702" y="805758"/>
            <a:ext cx="3829473" cy="579270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en-US" sz="1800" b="1" dirty="0">
                <a:sym typeface="Wingdings" panose="05000000000000000000" pitchFamily="2" charset="2"/>
              </a:rPr>
              <a:t>EOI in the AIDA 2020 program from </a:t>
            </a:r>
            <a:r>
              <a:rPr lang="en-US" sz="1800" b="1" dirty="0" smtClean="0">
                <a:sym typeface="Wingdings" panose="05000000000000000000" pitchFamily="2" charset="2"/>
              </a:rPr>
              <a:t>ALICE+ATLAS+CMS</a:t>
            </a:r>
            <a:endParaRPr lang="en-US" sz="1800" b="1" dirty="0">
              <a:sym typeface="Wingdings" panose="05000000000000000000" pitchFamily="2" charset="2"/>
            </a:endParaRPr>
          </a:p>
          <a:p>
            <a:r>
              <a:rPr lang="en-US" sz="1800" dirty="0" smtClean="0"/>
              <a:t>Industrial template for next generation RPCs</a:t>
            </a:r>
          </a:p>
          <a:p>
            <a:pPr lvl="1">
              <a:buClrTx/>
            </a:pPr>
            <a:r>
              <a:rPr lang="en-US" sz="1600" dirty="0" smtClean="0"/>
              <a:t>scale </a:t>
            </a:r>
            <a:r>
              <a:rPr lang="en-US" sz="1600" dirty="0" smtClean="0"/>
              <a:t>up the “classic” RPC performance</a:t>
            </a:r>
          </a:p>
          <a:p>
            <a:pPr lvl="1">
              <a:buClr>
                <a:schemeClr val="bg2"/>
              </a:buClr>
            </a:pPr>
            <a:r>
              <a:rPr lang="en-US" sz="1600" dirty="0" smtClean="0"/>
              <a:t>Define the new standard</a:t>
            </a:r>
            <a:endParaRPr lang="en-US" sz="1600" dirty="0" smtClean="0"/>
          </a:p>
          <a:p>
            <a:pPr>
              <a:buClrTx/>
            </a:pPr>
            <a:r>
              <a:rPr lang="en-US" dirty="0" smtClean="0"/>
              <a:t>Plan to </a:t>
            </a:r>
            <a:r>
              <a:rPr lang="en-US" dirty="0" smtClean="0"/>
              <a:t>revise all key features:</a:t>
            </a:r>
            <a:endParaRPr lang="en-US" dirty="0" smtClean="0"/>
          </a:p>
          <a:p>
            <a:pPr lvl="1">
              <a:buClrTx/>
            </a:pPr>
            <a:r>
              <a:rPr lang="en-US" dirty="0" smtClean="0"/>
              <a:t>The FE design </a:t>
            </a:r>
            <a:endParaRPr lang="en-US" dirty="0" smtClean="0"/>
          </a:p>
          <a:p>
            <a:pPr lvl="1">
              <a:buClrTx/>
            </a:pPr>
            <a:r>
              <a:rPr lang="en-US" dirty="0" smtClean="0"/>
              <a:t>Gap </a:t>
            </a:r>
            <a:r>
              <a:rPr lang="en-US" dirty="0" smtClean="0"/>
              <a:t>form factor, </a:t>
            </a:r>
            <a:endParaRPr lang="en-US" dirty="0" smtClean="0"/>
          </a:p>
          <a:p>
            <a:pPr lvl="1">
              <a:buClrTx/>
            </a:pPr>
            <a:r>
              <a:rPr lang="en-US" dirty="0" smtClean="0"/>
              <a:t>materials </a:t>
            </a:r>
            <a:r>
              <a:rPr lang="en-US" dirty="0" smtClean="0"/>
              <a:t>and </a:t>
            </a:r>
            <a:r>
              <a:rPr lang="en-US" dirty="0" smtClean="0"/>
              <a:t>construction</a:t>
            </a:r>
            <a:endParaRPr lang="en-US" dirty="0" smtClean="0"/>
          </a:p>
          <a:p>
            <a:pPr lvl="1">
              <a:buClrTx/>
            </a:pPr>
            <a:r>
              <a:rPr lang="en-US" dirty="0" smtClean="0"/>
              <a:t>The </a:t>
            </a:r>
            <a:r>
              <a:rPr lang="en-US" dirty="0" smtClean="0"/>
              <a:t>gas mixture</a:t>
            </a:r>
            <a:endParaRPr lang="en-US" dirty="0" smtClean="0"/>
          </a:p>
          <a:p>
            <a:pPr lvl="1">
              <a:buClrTx/>
            </a:pPr>
            <a:r>
              <a:rPr lang="en-US" dirty="0" smtClean="0"/>
              <a:t>Mechanical structure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1400" dirty="0" smtClean="0">
              <a:sym typeface="Wingdings" panose="05000000000000000000" pitchFamily="2" charset="2"/>
            </a:endParaRPr>
          </a:p>
          <a:p>
            <a:endParaRPr lang="en-US" sz="1800" dirty="0" smtClean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8328454" y="805758"/>
            <a:ext cx="3608223" cy="57927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CERN based collaboration proposal, </a:t>
            </a:r>
            <a:r>
              <a:rPr lang="en-US" sz="18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RDxy</a:t>
            </a:r>
            <a:endParaRPr lang="en-US" sz="18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>
              <a:buClrTx/>
            </a:pPr>
            <a:r>
              <a:rPr lang="en-US" sz="1800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sym typeface="Wingdings" panose="05000000000000000000" pitchFamily="2" charset="2"/>
              </a:rPr>
              <a:t>The RPC was born in Italy and now has passports in all the continents…</a:t>
            </a:r>
          </a:p>
          <a:p>
            <a:pPr>
              <a:buClrTx/>
            </a:pPr>
            <a:r>
              <a:rPr lang="en-US" sz="1800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sym typeface="Wingdings" panose="05000000000000000000" pitchFamily="2" charset="2"/>
              </a:rPr>
              <a:t>In order to strengthen the international collaboration among RPC groups an adequate instruments is an R&amp;D collaboration (</a:t>
            </a:r>
            <a:r>
              <a:rPr lang="en-US" sz="1800" dirty="0" err="1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sym typeface="Wingdings" panose="05000000000000000000" pitchFamily="2" charset="2"/>
              </a:rPr>
              <a:t>RDxy</a:t>
            </a:r>
            <a:r>
              <a:rPr lang="en-US" sz="1800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sym typeface="Wingdings" panose="05000000000000000000" pitchFamily="2" charset="2"/>
              </a:rPr>
              <a:t>) at CERN following the model of those already made for LHC (RD5, RD51…)</a:t>
            </a:r>
          </a:p>
          <a:p>
            <a:pPr>
              <a:buClrTx/>
            </a:pPr>
            <a:r>
              <a:rPr lang="en-US" sz="1800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sym typeface="Wingdings" panose="05000000000000000000" pitchFamily="2" charset="2"/>
              </a:rPr>
              <a:t>This was endorsed in the recent RPC2014 conference at Tsinghua University (Beijing)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43533" y="6562593"/>
            <a:ext cx="1600200" cy="365125"/>
          </a:xfrm>
        </p:spPr>
        <p:txBody>
          <a:bodyPr/>
          <a:lstStyle/>
          <a:p>
            <a:fld id="{1DFD36C4-2FBB-4FCC-8700-DF924928DA45}" type="datetime1">
              <a:rPr lang="it-IT" smtClean="0"/>
              <a:t>10/07/2014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14012" y="6526718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526717"/>
            <a:ext cx="7543800" cy="365125"/>
          </a:xfrm>
        </p:spPr>
        <p:txBody>
          <a:bodyPr/>
          <a:lstStyle/>
          <a:p>
            <a:r>
              <a:rPr lang="en-US" dirty="0" smtClean="0"/>
              <a:t>Giulio Aielli - Mini-workshop of PG4 -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9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57" y="-18819"/>
            <a:ext cx="3687237" cy="631957"/>
          </a:xfrm>
        </p:spPr>
        <p:txBody>
          <a:bodyPr/>
          <a:lstStyle/>
          <a:p>
            <a:r>
              <a:rPr lang="en-US" dirty="0" smtClean="0"/>
              <a:t>RPC R&amp;D </a:t>
            </a:r>
            <a:r>
              <a:rPr lang="en-US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95" y="1426576"/>
            <a:ext cx="5704968" cy="5077945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/>
            <a:r>
              <a:rPr lang="en-US" sz="1600" b="1" dirty="0" smtClean="0">
                <a:solidFill>
                  <a:srgbClr val="00B050"/>
                </a:solidFill>
              </a:rPr>
              <a:t>Advantages</a:t>
            </a:r>
            <a:r>
              <a:rPr lang="en-US" sz="1600" b="1" dirty="0" smtClean="0">
                <a:solidFill>
                  <a:srgbClr val="92D050"/>
                </a:solidFill>
              </a:rPr>
              <a:t>: </a:t>
            </a:r>
          </a:p>
          <a:p>
            <a:pPr lvl="2"/>
            <a:r>
              <a:rPr lang="en-US" sz="1400" dirty="0" smtClean="0">
                <a:solidFill>
                  <a:srgbClr val="FFC000"/>
                </a:solidFill>
              </a:rPr>
              <a:t>space </a:t>
            </a:r>
            <a:r>
              <a:rPr lang="en-US" sz="1400" dirty="0" smtClean="0">
                <a:solidFill>
                  <a:srgbClr val="FFC000"/>
                </a:solidFill>
              </a:rPr>
              <a:t>time localization</a:t>
            </a:r>
            <a:r>
              <a:rPr lang="en-US" sz="1400" dirty="0" smtClean="0">
                <a:solidFill>
                  <a:schemeClr val="tx2"/>
                </a:solidFill>
              </a:rPr>
              <a:t> of events </a:t>
            </a:r>
            <a:endParaRPr lang="en-US" sz="1400" dirty="0" smtClean="0">
              <a:solidFill>
                <a:schemeClr val="tx2"/>
              </a:solidFill>
            </a:endParaRPr>
          </a:p>
          <a:p>
            <a:pPr lvl="2"/>
            <a:r>
              <a:rPr lang="en-US" sz="1400" dirty="0" smtClean="0">
                <a:solidFill>
                  <a:srgbClr val="FFC000"/>
                </a:solidFill>
              </a:rPr>
              <a:t>wide </a:t>
            </a:r>
            <a:r>
              <a:rPr lang="en-US" sz="1400" dirty="0" smtClean="0">
                <a:solidFill>
                  <a:srgbClr val="FFC000"/>
                </a:solidFill>
              </a:rPr>
              <a:t>range for </a:t>
            </a:r>
            <a:r>
              <a:rPr lang="en-US" sz="1400" dirty="0" smtClean="0">
                <a:solidFill>
                  <a:schemeClr val="tx2"/>
                </a:solidFill>
              </a:rPr>
              <a:t>Saturated avalanche 1pC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olidFill>
                  <a:schemeClr val="tx2"/>
                </a:solidFill>
                <a:sym typeface="Wingdings" panose="05000000000000000000" pitchFamily="2" charset="2"/>
              </a:rPr>
              <a:t>100pC</a:t>
            </a:r>
          </a:p>
          <a:p>
            <a:pPr lvl="2"/>
            <a:r>
              <a:rPr lang="en-US" sz="1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Easy </a:t>
            </a:r>
            <a:r>
              <a:rPr lang="en-US" sz="1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to build in Large</a:t>
            </a:r>
            <a:r>
              <a:rPr lang="en-US" sz="1400" dirty="0" smtClean="0">
                <a:solidFill>
                  <a:schemeClr val="tx2"/>
                </a:solidFill>
                <a:sym typeface="Wingdings" panose="05000000000000000000" pitchFamily="2" charset="2"/>
              </a:rPr>
              <a:t> dimension and different </a:t>
            </a:r>
            <a:r>
              <a:rPr lang="en-US" sz="1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shapes</a:t>
            </a:r>
          </a:p>
          <a:p>
            <a:pPr lvl="2"/>
            <a:endParaRPr lang="en-US" sz="14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en-US" sz="14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en-US" sz="14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en-US" sz="14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Limiting features</a:t>
            </a:r>
            <a:r>
              <a:rPr lang="en-US" sz="1800" dirty="0" smtClean="0">
                <a:solidFill>
                  <a:srgbClr val="FF0000"/>
                </a:solidFill>
              </a:rPr>
              <a:t>: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2"/>
            <a:r>
              <a:rPr lang="en-US" sz="1400" dirty="0" smtClean="0">
                <a:solidFill>
                  <a:schemeClr val="tx2"/>
                </a:solidFill>
              </a:rPr>
              <a:t>The </a:t>
            </a:r>
            <a:r>
              <a:rPr lang="en-US" sz="1400" dirty="0" smtClean="0">
                <a:solidFill>
                  <a:srgbClr val="FFC000"/>
                </a:solidFill>
              </a:rPr>
              <a:t>fast </a:t>
            </a:r>
            <a:r>
              <a:rPr lang="en-US" sz="1400" dirty="0" smtClean="0">
                <a:solidFill>
                  <a:schemeClr val="tx2"/>
                </a:solidFill>
              </a:rPr>
              <a:t>signal </a:t>
            </a:r>
            <a:r>
              <a:rPr lang="en-US" sz="1400" dirty="0" smtClean="0">
                <a:solidFill>
                  <a:schemeClr val="tx2"/>
                </a:solidFill>
              </a:rPr>
              <a:t>is </a:t>
            </a:r>
            <a:r>
              <a:rPr lang="en-US" sz="1400" dirty="0" smtClean="0">
                <a:solidFill>
                  <a:srgbClr val="FFC000"/>
                </a:solidFill>
              </a:rPr>
              <a:t>&lt;&lt;</a:t>
            </a:r>
            <a:r>
              <a:rPr lang="en-US" sz="1400" dirty="0" smtClean="0">
                <a:solidFill>
                  <a:schemeClr val="tx2"/>
                </a:solidFill>
              </a:rPr>
              <a:t> then the </a:t>
            </a:r>
            <a:r>
              <a:rPr lang="en-US" sz="1400" dirty="0" smtClean="0">
                <a:solidFill>
                  <a:srgbClr val="FFC000"/>
                </a:solidFill>
              </a:rPr>
              <a:t>total</a:t>
            </a:r>
            <a:r>
              <a:rPr lang="en-US" sz="1400" dirty="0" smtClean="0">
                <a:solidFill>
                  <a:schemeClr val="tx2"/>
                </a:solidFill>
              </a:rPr>
              <a:t> charge </a:t>
            </a: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S</a:t>
            </a:r>
            <a:r>
              <a:rPr lang="en-US" sz="1400" dirty="0" smtClean="0">
                <a:solidFill>
                  <a:schemeClr val="tx2"/>
                </a:solidFill>
              </a:rPr>
              <a:t>tatistical fluctuations </a:t>
            </a:r>
            <a:r>
              <a:rPr lang="en-US" sz="14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 smtClean="0">
                <a:solidFill>
                  <a:srgbClr val="FFC000"/>
                </a:solidFill>
              </a:rPr>
              <a:t>Wide</a:t>
            </a:r>
            <a:r>
              <a:rPr lang="en-US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charge</a:t>
            </a:r>
            <a:r>
              <a:rPr lang="en-US" sz="1400" dirty="0" smtClean="0">
                <a:solidFill>
                  <a:schemeClr val="tx2"/>
                </a:solidFill>
              </a:rPr>
              <a:t> spectrum </a:t>
            </a:r>
          </a:p>
          <a:p>
            <a:pPr lvl="2"/>
            <a:r>
              <a:rPr lang="en-US" sz="1400" dirty="0" smtClean="0">
                <a:solidFill>
                  <a:schemeClr val="tx2"/>
                </a:solidFill>
              </a:rPr>
              <a:t>Need of </a:t>
            </a:r>
            <a:r>
              <a:rPr lang="en-US" sz="1400" dirty="0" smtClean="0">
                <a:solidFill>
                  <a:srgbClr val="FFC000"/>
                </a:solidFill>
              </a:rPr>
              <a:t>quenching</a:t>
            </a:r>
            <a:r>
              <a:rPr lang="en-US" sz="1400" dirty="0" smtClean="0">
                <a:solidFill>
                  <a:schemeClr val="tx2"/>
                </a:solidFill>
              </a:rPr>
              <a:t> and </a:t>
            </a:r>
            <a:r>
              <a:rPr lang="en-US" sz="1400" dirty="0" smtClean="0">
                <a:solidFill>
                  <a:srgbClr val="FFC000"/>
                </a:solidFill>
              </a:rPr>
              <a:t>electronegative</a:t>
            </a:r>
            <a:r>
              <a:rPr lang="en-US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gases</a:t>
            </a:r>
            <a:r>
              <a:rPr lang="en-US" sz="1400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sz="1400" dirty="0" smtClean="0">
                <a:solidFill>
                  <a:schemeClr val="tx2"/>
                </a:solidFill>
              </a:rPr>
              <a:t>Need of highly </a:t>
            </a:r>
            <a:r>
              <a:rPr lang="en-US" sz="1400" dirty="0" smtClean="0">
                <a:solidFill>
                  <a:srgbClr val="FFC000"/>
                </a:solidFill>
              </a:rPr>
              <a:t>resistive</a:t>
            </a:r>
            <a:r>
              <a:rPr lang="en-US" sz="1400" dirty="0" smtClean="0">
                <a:solidFill>
                  <a:schemeClr val="tx2"/>
                </a:solidFill>
              </a:rPr>
              <a:t> and smooth </a:t>
            </a:r>
            <a:r>
              <a:rPr lang="en-US" sz="1400" dirty="0" smtClean="0">
                <a:solidFill>
                  <a:schemeClr val="tx2"/>
                </a:solidFill>
              </a:rPr>
              <a:t>electrodes</a:t>
            </a:r>
            <a:endParaRPr lang="en-US" sz="1400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14012" y="6566760"/>
            <a:ext cx="551167" cy="365125"/>
          </a:xfrm>
        </p:spPr>
        <p:txBody>
          <a:bodyPr/>
          <a:lstStyle/>
          <a:p>
            <a:fld id="{D1AB2F0C-D48C-4771-B244-88576B212B85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69074" y="1488815"/>
            <a:ext cx="6537076" cy="50779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7150" indent="0">
              <a:buNone/>
            </a:pPr>
            <a:r>
              <a:rPr lang="en-US" sz="2300" b="1" dirty="0" smtClean="0">
                <a:solidFill>
                  <a:srgbClr val="FFFF00"/>
                </a:solidFill>
              </a:rPr>
              <a:t>R&amp;D themes and initiatives</a:t>
            </a:r>
          </a:p>
          <a:p>
            <a:pPr marL="400050"/>
            <a:r>
              <a:rPr lang="en-US" b="1" dirty="0" smtClean="0">
                <a:solidFill>
                  <a:srgbClr val="FFC000"/>
                </a:solidFill>
              </a:rPr>
              <a:t>Form Factor</a:t>
            </a:r>
            <a:r>
              <a:rPr lang="en-US" dirty="0" smtClean="0"/>
              <a:t>: </a:t>
            </a:r>
            <a:r>
              <a:rPr lang="en-US" dirty="0" smtClean="0"/>
              <a:t>gap and </a:t>
            </a:r>
            <a:r>
              <a:rPr lang="en-US" dirty="0" smtClean="0"/>
              <a:t>electrode thickness and </a:t>
            </a:r>
            <a:r>
              <a:rPr lang="en-US" dirty="0" smtClean="0"/>
              <a:t>segmentation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Thinner </a:t>
            </a:r>
            <a:r>
              <a:rPr lang="en-US" dirty="0">
                <a:solidFill>
                  <a:srgbClr val="FFC000"/>
                </a:solidFill>
              </a:rPr>
              <a:t>gas gap </a:t>
            </a:r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better timing, position and lower charge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Thinner </a:t>
            </a:r>
            <a:r>
              <a:rPr lang="en-US" dirty="0">
                <a:solidFill>
                  <a:srgbClr val="FFC000"/>
                </a:solidFill>
              </a:rPr>
              <a:t>electrodes </a:t>
            </a:r>
            <a:r>
              <a:rPr lang="en-US" dirty="0" smtClean="0">
                <a:sym typeface="Wingdings" panose="05000000000000000000" pitchFamily="2" charset="2"/>
              </a:rPr>
              <a:t> better S/N on the pickup and position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Multi-gap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better efficiency timing and charge spectrum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High spatial resolution readout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Optimization of the form factor </a:t>
            </a:r>
            <a:r>
              <a:rPr lang="en-US" dirty="0" smtClean="0">
                <a:sym typeface="Wingdings" panose="05000000000000000000" pitchFamily="2" charset="2"/>
              </a:rPr>
              <a:t> higher </a:t>
            </a:r>
            <a:r>
              <a:rPr lang="en-US" dirty="0" smtClean="0">
                <a:sym typeface="Wingdings" panose="05000000000000000000" pitchFamily="2" charset="2"/>
              </a:rPr>
              <a:t>fraction transferred</a:t>
            </a:r>
            <a:endParaRPr lang="en-US" dirty="0" smtClean="0">
              <a:sym typeface="Wingdings" panose="05000000000000000000" pitchFamily="2" charset="2"/>
            </a:endParaRPr>
          </a:p>
          <a:p>
            <a:pPr marL="342900" lvl="1" indent="-342900"/>
            <a:r>
              <a:rPr lang="en-US" sz="2100" b="1" dirty="0">
                <a:solidFill>
                  <a:srgbClr val="FFC000"/>
                </a:solidFill>
              </a:rPr>
              <a:t>New Gas </a:t>
            </a:r>
            <a:r>
              <a:rPr lang="en-US" sz="2100" dirty="0">
                <a:solidFill>
                  <a:srgbClr val="FFC000"/>
                </a:solidFill>
              </a:rPr>
              <a:t>studies</a:t>
            </a:r>
            <a:r>
              <a:rPr lang="en-US" dirty="0">
                <a:solidFill>
                  <a:srgbClr val="FFC000"/>
                </a:solidFill>
              </a:rPr>
              <a:t>: 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Replace Freon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environmental friendly</a:t>
            </a:r>
            <a:endParaRPr lang="en-US" dirty="0">
              <a:solidFill>
                <a:srgbClr val="FFC000"/>
              </a:solidFill>
            </a:endParaRPr>
          </a:p>
          <a:p>
            <a:pPr lvl="1"/>
            <a:r>
              <a:rPr lang="en-US" dirty="0">
                <a:solidFill>
                  <a:srgbClr val="FFC000"/>
                </a:solidFill>
              </a:rPr>
              <a:t>Better mixtures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EFEFE"/>
                </a:solidFill>
                <a:sym typeface="Wingdings" panose="05000000000000000000" pitchFamily="2" charset="2"/>
              </a:rPr>
              <a:t>faster, lower working point </a:t>
            </a:r>
            <a:endParaRPr lang="en-US" dirty="0" smtClean="0">
              <a:solidFill>
                <a:srgbClr val="FEFEFE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New </a:t>
            </a:r>
            <a:r>
              <a:rPr lang="en-US" b="1" dirty="0" smtClean="0">
                <a:solidFill>
                  <a:srgbClr val="FFC000"/>
                </a:solidFill>
              </a:rPr>
              <a:t>FE concept</a:t>
            </a:r>
            <a:r>
              <a:rPr lang="en-US" b="1" dirty="0" smtClean="0">
                <a:solidFill>
                  <a:srgbClr val="FFC000"/>
                </a:solidFill>
              </a:rPr>
              <a:t>:</a:t>
            </a:r>
            <a:endParaRPr lang="en-US" dirty="0" smtClean="0"/>
          </a:p>
          <a:p>
            <a:pPr lvl="1"/>
            <a:r>
              <a:rPr lang="en-US" dirty="0" smtClean="0"/>
              <a:t>New design: Fast signals, sensitive and low capacitance noise </a:t>
            </a:r>
          </a:p>
          <a:p>
            <a:pPr lvl="1"/>
            <a:r>
              <a:rPr lang="en-US" dirty="0" smtClean="0"/>
              <a:t>Si-</a:t>
            </a:r>
            <a:r>
              <a:rPr lang="en-US" dirty="0" err="1" smtClean="0"/>
              <a:t>Ge</a:t>
            </a:r>
            <a:r>
              <a:rPr lang="en-US" dirty="0" smtClean="0"/>
              <a:t> technology: extremely low noise and high speed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8350" y="695986"/>
            <a:ext cx="8631201" cy="36933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dirty="0"/>
              <a:t>Prompt </a:t>
            </a:r>
            <a:r>
              <a:rPr lang="en-US" dirty="0" smtClean="0"/>
              <a:t>multiplication in uniform field: gas target </a:t>
            </a:r>
            <a:r>
              <a:rPr lang="en-US" dirty="0"/>
              <a:t>and </a:t>
            </a:r>
            <a:r>
              <a:rPr lang="en-US" dirty="0" smtClean="0"/>
              <a:t>amplification coincide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48350" y="1061816"/>
            <a:ext cx="8631201" cy="36933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Resistive electrodes: spark free</a:t>
            </a:r>
            <a:endParaRPr lang="en-US" dirty="0"/>
          </a:p>
        </p:txBody>
      </p:sp>
      <p:sp>
        <p:nvSpPr>
          <p:cNvPr id="40" name="Flowchart: Process 39"/>
          <p:cNvSpPr/>
          <p:nvPr/>
        </p:nvSpPr>
        <p:spPr>
          <a:xfrm>
            <a:off x="1734631" y="3696361"/>
            <a:ext cx="3021328" cy="259763"/>
          </a:xfrm>
          <a:prstGeom prst="flowChartProcess">
            <a:avLst/>
          </a:prstGeom>
          <a:gradFill flip="none" rotWithShape="1">
            <a:gsLst>
              <a:gs pos="0">
                <a:srgbClr val="1BBBC3">
                  <a:tint val="66000"/>
                  <a:satMod val="160000"/>
                </a:srgbClr>
              </a:gs>
              <a:gs pos="50000">
                <a:srgbClr val="1BBBC3">
                  <a:tint val="44500"/>
                  <a:satMod val="160000"/>
                </a:srgbClr>
              </a:gs>
              <a:gs pos="100000">
                <a:srgbClr val="1BBB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object 3"/>
          <p:cNvSpPr/>
          <p:nvPr/>
        </p:nvSpPr>
        <p:spPr>
          <a:xfrm>
            <a:off x="1734631" y="3429974"/>
            <a:ext cx="3021328" cy="246221"/>
          </a:xfrm>
          <a:custGeom>
            <a:avLst/>
            <a:gdLst/>
            <a:ahLst/>
            <a:cxnLst/>
            <a:rect l="l" t="t" r="r" b="b"/>
            <a:pathLst>
              <a:path w="5544820" h="530860">
                <a:moveTo>
                  <a:pt x="0" y="530580"/>
                </a:moveTo>
                <a:lnTo>
                  <a:pt x="5544566" y="530580"/>
                </a:lnTo>
                <a:lnTo>
                  <a:pt x="5544566" y="0"/>
                </a:lnTo>
                <a:lnTo>
                  <a:pt x="0" y="0"/>
                </a:lnTo>
                <a:lnTo>
                  <a:pt x="0" y="53058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1" name="object 4"/>
          <p:cNvSpPr/>
          <p:nvPr/>
        </p:nvSpPr>
        <p:spPr>
          <a:xfrm>
            <a:off x="1734631" y="3429974"/>
            <a:ext cx="3021328" cy="246221"/>
          </a:xfrm>
          <a:custGeom>
            <a:avLst/>
            <a:gdLst/>
            <a:ahLst/>
            <a:cxnLst/>
            <a:rect l="l" t="t" r="r" b="b"/>
            <a:pathLst>
              <a:path w="5544820" h="530860">
                <a:moveTo>
                  <a:pt x="0" y="530580"/>
                </a:moveTo>
                <a:lnTo>
                  <a:pt x="5544566" y="530580"/>
                </a:lnTo>
                <a:lnTo>
                  <a:pt x="5544566" y="0"/>
                </a:lnTo>
                <a:lnTo>
                  <a:pt x="0" y="0"/>
                </a:lnTo>
                <a:lnTo>
                  <a:pt x="0" y="530580"/>
                </a:lnTo>
                <a:close/>
              </a:path>
            </a:pathLst>
          </a:custGeom>
          <a:ln w="25400"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2" name="object 5"/>
          <p:cNvSpPr/>
          <p:nvPr/>
        </p:nvSpPr>
        <p:spPr>
          <a:xfrm>
            <a:off x="1734631" y="3956124"/>
            <a:ext cx="3021328" cy="246221"/>
          </a:xfrm>
          <a:custGeom>
            <a:avLst/>
            <a:gdLst/>
            <a:ahLst/>
            <a:cxnLst/>
            <a:rect l="l" t="t" r="r" b="b"/>
            <a:pathLst>
              <a:path w="5544820" h="530860">
                <a:moveTo>
                  <a:pt x="0" y="530580"/>
                </a:moveTo>
                <a:lnTo>
                  <a:pt x="5544566" y="530580"/>
                </a:lnTo>
                <a:lnTo>
                  <a:pt x="5544566" y="0"/>
                </a:lnTo>
                <a:lnTo>
                  <a:pt x="0" y="0"/>
                </a:lnTo>
                <a:lnTo>
                  <a:pt x="0" y="53058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3" name="object 6"/>
          <p:cNvSpPr/>
          <p:nvPr/>
        </p:nvSpPr>
        <p:spPr>
          <a:xfrm>
            <a:off x="1734631" y="3956124"/>
            <a:ext cx="3021328" cy="246221"/>
          </a:xfrm>
          <a:custGeom>
            <a:avLst/>
            <a:gdLst/>
            <a:ahLst/>
            <a:cxnLst/>
            <a:rect l="l" t="t" r="r" b="b"/>
            <a:pathLst>
              <a:path w="5544820" h="530860">
                <a:moveTo>
                  <a:pt x="0" y="530580"/>
                </a:moveTo>
                <a:lnTo>
                  <a:pt x="5544566" y="530580"/>
                </a:lnTo>
                <a:lnTo>
                  <a:pt x="5544566" y="0"/>
                </a:lnTo>
                <a:lnTo>
                  <a:pt x="0" y="0"/>
                </a:lnTo>
                <a:lnTo>
                  <a:pt x="0" y="530580"/>
                </a:lnTo>
                <a:close/>
              </a:path>
            </a:pathLst>
          </a:custGeom>
          <a:ln w="25400"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5" name="object 8"/>
          <p:cNvSpPr/>
          <p:nvPr/>
        </p:nvSpPr>
        <p:spPr>
          <a:xfrm>
            <a:off x="3549613" y="3696361"/>
            <a:ext cx="124216" cy="246221"/>
          </a:xfrm>
          <a:custGeom>
            <a:avLst/>
            <a:gdLst/>
            <a:ahLst/>
            <a:cxnLst/>
            <a:rect l="l" t="t" r="r" b="b"/>
            <a:pathLst>
              <a:path w="227964" h="455295">
                <a:moveTo>
                  <a:pt x="124150" y="0"/>
                </a:moveTo>
                <a:lnTo>
                  <a:pt x="97011" y="28213"/>
                </a:lnTo>
                <a:lnTo>
                  <a:pt x="78503" y="65842"/>
                </a:lnTo>
                <a:lnTo>
                  <a:pt x="60057" y="110460"/>
                </a:lnTo>
                <a:lnTo>
                  <a:pt x="43090" y="155082"/>
                </a:lnTo>
                <a:lnTo>
                  <a:pt x="33299" y="181383"/>
                </a:lnTo>
                <a:lnTo>
                  <a:pt x="29018" y="192723"/>
                </a:lnTo>
                <a:lnTo>
                  <a:pt x="12914" y="236327"/>
                </a:lnTo>
                <a:lnTo>
                  <a:pt x="2969" y="282805"/>
                </a:lnTo>
                <a:lnTo>
                  <a:pt x="0" y="331029"/>
                </a:lnTo>
                <a:lnTo>
                  <a:pt x="1025" y="342658"/>
                </a:lnTo>
                <a:lnTo>
                  <a:pt x="20893" y="387705"/>
                </a:lnTo>
                <a:lnTo>
                  <a:pt x="46789" y="417256"/>
                </a:lnTo>
                <a:lnTo>
                  <a:pt x="87117" y="444166"/>
                </a:lnTo>
                <a:lnTo>
                  <a:pt x="124465" y="454498"/>
                </a:lnTo>
                <a:lnTo>
                  <a:pt x="136066" y="455206"/>
                </a:lnTo>
                <a:lnTo>
                  <a:pt x="147148" y="453300"/>
                </a:lnTo>
                <a:lnTo>
                  <a:pt x="189240" y="423569"/>
                </a:lnTo>
                <a:lnTo>
                  <a:pt x="213817" y="390998"/>
                </a:lnTo>
                <a:lnTo>
                  <a:pt x="226972" y="342648"/>
                </a:lnTo>
                <a:lnTo>
                  <a:pt x="227505" y="331029"/>
                </a:lnTo>
                <a:lnTo>
                  <a:pt x="226758" y="319239"/>
                </a:lnTo>
                <a:lnTo>
                  <a:pt x="215748" y="277896"/>
                </a:lnTo>
                <a:lnTo>
                  <a:pt x="206966" y="255990"/>
                </a:lnTo>
                <a:lnTo>
                  <a:pt x="201526" y="241929"/>
                </a:lnTo>
                <a:lnTo>
                  <a:pt x="189100" y="203816"/>
                </a:lnTo>
                <a:lnTo>
                  <a:pt x="179070" y="161928"/>
                </a:lnTo>
                <a:lnTo>
                  <a:pt x="171922" y="130138"/>
                </a:lnTo>
                <a:lnTo>
                  <a:pt x="168215" y="113875"/>
                </a:lnTo>
                <a:lnTo>
                  <a:pt x="156585" y="66783"/>
                </a:lnTo>
                <a:lnTo>
                  <a:pt x="144230" y="27780"/>
                </a:lnTo>
                <a:lnTo>
                  <a:pt x="126718" y="676"/>
                </a:lnTo>
                <a:lnTo>
                  <a:pt x="12415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6" name="object 9"/>
          <p:cNvSpPr/>
          <p:nvPr/>
        </p:nvSpPr>
        <p:spPr>
          <a:xfrm>
            <a:off x="3540456" y="3696361"/>
            <a:ext cx="124216" cy="246221"/>
          </a:xfrm>
          <a:custGeom>
            <a:avLst/>
            <a:gdLst/>
            <a:ahLst/>
            <a:cxnLst/>
            <a:rect l="l" t="t" r="r" b="b"/>
            <a:pathLst>
              <a:path w="227964" h="455295">
                <a:moveTo>
                  <a:pt x="124173" y="0"/>
                </a:moveTo>
                <a:lnTo>
                  <a:pt x="97035" y="28213"/>
                </a:lnTo>
                <a:lnTo>
                  <a:pt x="78527" y="65842"/>
                </a:lnTo>
                <a:lnTo>
                  <a:pt x="60081" y="110460"/>
                </a:lnTo>
                <a:lnTo>
                  <a:pt x="43114" y="155082"/>
                </a:lnTo>
                <a:lnTo>
                  <a:pt x="38031" y="168750"/>
                </a:lnTo>
                <a:lnTo>
                  <a:pt x="33323" y="181383"/>
                </a:lnTo>
                <a:lnTo>
                  <a:pt x="29041" y="192723"/>
                </a:lnTo>
                <a:lnTo>
                  <a:pt x="25239" y="202511"/>
                </a:lnTo>
                <a:lnTo>
                  <a:pt x="18262" y="220641"/>
                </a:lnTo>
                <a:lnTo>
                  <a:pt x="6212" y="262000"/>
                </a:lnTo>
                <a:lnTo>
                  <a:pt x="1215" y="302014"/>
                </a:lnTo>
                <a:lnTo>
                  <a:pt x="0" y="330760"/>
                </a:lnTo>
                <a:lnTo>
                  <a:pt x="1046" y="342648"/>
                </a:lnTo>
                <a:lnTo>
                  <a:pt x="20917" y="387705"/>
                </a:lnTo>
                <a:lnTo>
                  <a:pt x="46813" y="417256"/>
                </a:lnTo>
                <a:lnTo>
                  <a:pt x="87140" y="444166"/>
                </a:lnTo>
                <a:lnTo>
                  <a:pt x="124489" y="454498"/>
                </a:lnTo>
                <a:lnTo>
                  <a:pt x="136090" y="455206"/>
                </a:lnTo>
                <a:lnTo>
                  <a:pt x="147172" y="453300"/>
                </a:lnTo>
                <a:lnTo>
                  <a:pt x="189263" y="423569"/>
                </a:lnTo>
                <a:lnTo>
                  <a:pt x="213841" y="390998"/>
                </a:lnTo>
                <a:lnTo>
                  <a:pt x="226995" y="342658"/>
                </a:lnTo>
                <a:lnTo>
                  <a:pt x="227529" y="331029"/>
                </a:lnTo>
                <a:lnTo>
                  <a:pt x="226781" y="319239"/>
                </a:lnTo>
                <a:lnTo>
                  <a:pt x="215772" y="277896"/>
                </a:lnTo>
                <a:lnTo>
                  <a:pt x="206989" y="255990"/>
                </a:lnTo>
                <a:lnTo>
                  <a:pt x="201550" y="241929"/>
                </a:lnTo>
                <a:lnTo>
                  <a:pt x="189123" y="203816"/>
                </a:lnTo>
                <a:lnTo>
                  <a:pt x="179094" y="161928"/>
                </a:lnTo>
                <a:lnTo>
                  <a:pt x="171946" y="130138"/>
                </a:lnTo>
                <a:lnTo>
                  <a:pt x="168239" y="113875"/>
                </a:lnTo>
                <a:lnTo>
                  <a:pt x="156609" y="66783"/>
                </a:lnTo>
                <a:lnTo>
                  <a:pt x="144254" y="27780"/>
                </a:lnTo>
                <a:lnTo>
                  <a:pt x="126741" y="676"/>
                </a:lnTo>
                <a:lnTo>
                  <a:pt x="124173" y="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18" name="object 11"/>
          <p:cNvSpPr/>
          <p:nvPr/>
        </p:nvSpPr>
        <p:spPr>
          <a:xfrm>
            <a:off x="3398193" y="3844759"/>
            <a:ext cx="62319" cy="90085"/>
          </a:xfrm>
          <a:custGeom>
            <a:avLst/>
            <a:gdLst/>
            <a:ahLst/>
            <a:cxnLst/>
            <a:rect l="l" t="t" r="r" b="b"/>
            <a:pathLst>
              <a:path w="46354" h="166370">
                <a:moveTo>
                  <a:pt x="24847" y="0"/>
                </a:moveTo>
                <a:lnTo>
                  <a:pt x="10964" y="44547"/>
                </a:lnTo>
                <a:lnTo>
                  <a:pt x="1927" y="89020"/>
                </a:lnTo>
                <a:lnTo>
                  <a:pt x="0" y="117923"/>
                </a:lnTo>
                <a:lnTo>
                  <a:pt x="629" y="128324"/>
                </a:lnTo>
                <a:lnTo>
                  <a:pt x="21799" y="163068"/>
                </a:lnTo>
                <a:lnTo>
                  <a:pt x="25863" y="166116"/>
                </a:lnTo>
                <a:lnTo>
                  <a:pt x="29419" y="163957"/>
                </a:lnTo>
                <a:lnTo>
                  <a:pt x="33102" y="161798"/>
                </a:lnTo>
                <a:lnTo>
                  <a:pt x="37674" y="154178"/>
                </a:lnTo>
                <a:lnTo>
                  <a:pt x="45929" y="118618"/>
                </a:lnTo>
                <a:lnTo>
                  <a:pt x="44913" y="110109"/>
                </a:lnTo>
                <a:lnTo>
                  <a:pt x="43245" y="100540"/>
                </a:lnTo>
                <a:lnTo>
                  <a:pt x="40472" y="88089"/>
                </a:lnTo>
                <a:lnTo>
                  <a:pt x="38319" y="75080"/>
                </a:lnTo>
                <a:lnTo>
                  <a:pt x="36178" y="59491"/>
                </a:lnTo>
                <a:lnTo>
                  <a:pt x="34028" y="42955"/>
                </a:lnTo>
                <a:lnTo>
                  <a:pt x="31851" y="27107"/>
                </a:lnTo>
                <a:lnTo>
                  <a:pt x="29626" y="13580"/>
                </a:lnTo>
                <a:lnTo>
                  <a:pt x="27334" y="4007"/>
                </a:lnTo>
                <a:lnTo>
                  <a:pt x="24955" y="21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sp>
        <p:nvSpPr>
          <p:cNvPr id="20" name="object 13"/>
          <p:cNvSpPr/>
          <p:nvPr/>
        </p:nvSpPr>
        <p:spPr>
          <a:xfrm>
            <a:off x="3460512" y="3778966"/>
            <a:ext cx="71133" cy="152163"/>
          </a:xfrm>
          <a:custGeom>
            <a:avLst/>
            <a:gdLst/>
            <a:ahLst/>
            <a:cxnLst/>
            <a:rect l="l" t="t" r="r" b="b"/>
            <a:pathLst>
              <a:path w="80010" h="271145">
                <a:moveTo>
                  <a:pt x="43681" y="0"/>
                </a:moveTo>
                <a:lnTo>
                  <a:pt x="25273" y="47647"/>
                </a:lnTo>
                <a:lnTo>
                  <a:pt x="14245" y="95192"/>
                </a:lnTo>
                <a:lnTo>
                  <a:pt x="11220" y="108806"/>
                </a:lnTo>
                <a:lnTo>
                  <a:pt x="8699" y="119805"/>
                </a:lnTo>
                <a:lnTo>
                  <a:pt x="1292" y="162195"/>
                </a:lnTo>
                <a:lnTo>
                  <a:pt x="0" y="189006"/>
                </a:lnTo>
                <a:lnTo>
                  <a:pt x="300" y="201463"/>
                </a:lnTo>
                <a:lnTo>
                  <a:pt x="12025" y="238361"/>
                </a:lnTo>
                <a:lnTo>
                  <a:pt x="38220" y="265938"/>
                </a:lnTo>
                <a:lnTo>
                  <a:pt x="45459" y="270891"/>
                </a:lnTo>
                <a:lnTo>
                  <a:pt x="73940" y="234097"/>
                </a:lnTo>
                <a:lnTo>
                  <a:pt x="79985" y="195462"/>
                </a:lnTo>
                <a:lnTo>
                  <a:pt x="79438" y="184388"/>
                </a:lnTo>
                <a:lnTo>
                  <a:pt x="77688" y="173029"/>
                </a:lnTo>
                <a:lnTo>
                  <a:pt x="75556" y="162836"/>
                </a:lnTo>
                <a:lnTo>
                  <a:pt x="72912" y="151573"/>
                </a:lnTo>
                <a:lnTo>
                  <a:pt x="69629" y="137002"/>
                </a:lnTo>
                <a:lnTo>
                  <a:pt x="67575" y="125696"/>
                </a:lnTo>
                <a:lnTo>
                  <a:pt x="65459" y="111961"/>
                </a:lnTo>
                <a:lnTo>
                  <a:pt x="63282" y="96531"/>
                </a:lnTo>
                <a:lnTo>
                  <a:pt x="61043" y="80137"/>
                </a:lnTo>
                <a:lnTo>
                  <a:pt x="58742" y="63513"/>
                </a:lnTo>
                <a:lnTo>
                  <a:pt x="51466" y="19593"/>
                </a:lnTo>
                <a:lnTo>
                  <a:pt x="46302" y="2602"/>
                </a:lnTo>
                <a:lnTo>
                  <a:pt x="43681" y="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734631" y="3415339"/>
            <a:ext cx="302790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734631" y="4223626"/>
            <a:ext cx="302790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ject 7"/>
          <p:cNvSpPr/>
          <p:nvPr/>
        </p:nvSpPr>
        <p:spPr>
          <a:xfrm>
            <a:off x="2544796" y="3090672"/>
            <a:ext cx="1702579" cy="1581912"/>
          </a:xfrm>
          <a:custGeom>
            <a:avLst/>
            <a:gdLst/>
            <a:ahLst/>
            <a:cxnLst/>
            <a:rect l="l" t="t" r="r" b="b"/>
            <a:pathLst>
              <a:path w="2894329" h="2888615">
                <a:moveTo>
                  <a:pt x="35052" y="2775038"/>
                </a:moveTo>
                <a:lnTo>
                  <a:pt x="28956" y="2778582"/>
                </a:lnTo>
                <a:lnTo>
                  <a:pt x="27432" y="2784513"/>
                </a:lnTo>
                <a:lnTo>
                  <a:pt x="0" y="2888221"/>
                </a:lnTo>
                <a:lnTo>
                  <a:pt x="29271" y="2880550"/>
                </a:lnTo>
                <a:lnTo>
                  <a:pt x="23495" y="2880550"/>
                </a:lnTo>
                <a:lnTo>
                  <a:pt x="7747" y="2864827"/>
                </a:lnTo>
                <a:lnTo>
                  <a:pt x="36888" y="2835745"/>
                </a:lnTo>
                <a:lnTo>
                  <a:pt x="48895" y="2790190"/>
                </a:lnTo>
                <a:lnTo>
                  <a:pt x="50546" y="2784259"/>
                </a:lnTo>
                <a:lnTo>
                  <a:pt x="46990" y="2778175"/>
                </a:lnTo>
                <a:lnTo>
                  <a:pt x="35052" y="2775038"/>
                </a:lnTo>
                <a:close/>
              </a:path>
              <a:path w="2894329" h="2888615">
                <a:moveTo>
                  <a:pt x="36888" y="2835745"/>
                </a:moveTo>
                <a:lnTo>
                  <a:pt x="7747" y="2864827"/>
                </a:lnTo>
                <a:lnTo>
                  <a:pt x="23495" y="2880550"/>
                </a:lnTo>
                <a:lnTo>
                  <a:pt x="28572" y="2875483"/>
                </a:lnTo>
                <a:lnTo>
                  <a:pt x="26416" y="2875483"/>
                </a:lnTo>
                <a:lnTo>
                  <a:pt x="12827" y="2861894"/>
                </a:lnTo>
                <a:lnTo>
                  <a:pt x="31271" y="2857060"/>
                </a:lnTo>
                <a:lnTo>
                  <a:pt x="36888" y="2835745"/>
                </a:lnTo>
                <a:close/>
              </a:path>
              <a:path w="2894329" h="2888615">
                <a:moveTo>
                  <a:pt x="104140" y="2837980"/>
                </a:moveTo>
                <a:lnTo>
                  <a:pt x="52645" y="2851459"/>
                </a:lnTo>
                <a:lnTo>
                  <a:pt x="23495" y="2880550"/>
                </a:lnTo>
                <a:lnTo>
                  <a:pt x="29271" y="2880550"/>
                </a:lnTo>
                <a:lnTo>
                  <a:pt x="109728" y="2859481"/>
                </a:lnTo>
                <a:lnTo>
                  <a:pt x="113284" y="2853397"/>
                </a:lnTo>
                <a:lnTo>
                  <a:pt x="110236" y="2841523"/>
                </a:lnTo>
                <a:lnTo>
                  <a:pt x="104140" y="2837980"/>
                </a:lnTo>
                <a:close/>
              </a:path>
              <a:path w="2894329" h="2888615">
                <a:moveTo>
                  <a:pt x="31271" y="2857060"/>
                </a:moveTo>
                <a:lnTo>
                  <a:pt x="12827" y="2861894"/>
                </a:lnTo>
                <a:lnTo>
                  <a:pt x="26416" y="2875483"/>
                </a:lnTo>
                <a:lnTo>
                  <a:pt x="31271" y="2857060"/>
                </a:lnTo>
                <a:close/>
              </a:path>
              <a:path w="2894329" h="2888615">
                <a:moveTo>
                  <a:pt x="52645" y="2851459"/>
                </a:moveTo>
                <a:lnTo>
                  <a:pt x="31271" y="2857060"/>
                </a:lnTo>
                <a:lnTo>
                  <a:pt x="26416" y="2875483"/>
                </a:lnTo>
                <a:lnTo>
                  <a:pt x="28572" y="2875483"/>
                </a:lnTo>
                <a:lnTo>
                  <a:pt x="52645" y="2851459"/>
                </a:lnTo>
                <a:close/>
              </a:path>
              <a:path w="2894329" h="2888615">
                <a:moveTo>
                  <a:pt x="2878455" y="0"/>
                </a:moveTo>
                <a:lnTo>
                  <a:pt x="36888" y="2835745"/>
                </a:lnTo>
                <a:lnTo>
                  <a:pt x="31271" y="2857060"/>
                </a:lnTo>
                <a:lnTo>
                  <a:pt x="52645" y="2851459"/>
                </a:lnTo>
                <a:lnTo>
                  <a:pt x="2894203" y="15748"/>
                </a:lnTo>
                <a:lnTo>
                  <a:pt x="2878455" y="0"/>
                </a:lnTo>
                <a:close/>
              </a:path>
            </a:pathLst>
          </a:custGeom>
          <a:solidFill>
            <a:srgbClr val="548ED4"/>
          </a:solidFill>
        </p:spPr>
        <p:txBody>
          <a:bodyPr wrap="square" lIns="0" tIns="0" rIns="0" bIns="0" rtlCol="0">
            <a:spAutoFit/>
          </a:bodyPr>
          <a:lstStyle/>
          <a:p>
            <a:endParaRPr sz="160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53688" y="4237619"/>
            <a:ext cx="9834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573732" y="3223100"/>
            <a:ext cx="11814" cy="1144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709810" y="4003554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</a:t>
            </a:r>
            <a:endParaRPr lang="en-US" sz="16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145429" y="3674893"/>
            <a:ext cx="0" cy="26289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145429" y="3956124"/>
            <a:ext cx="440117" cy="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61613" y="3671778"/>
            <a:ext cx="440117" cy="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85545" y="3974725"/>
            <a:ext cx="0" cy="26289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585545" y="3402698"/>
            <a:ext cx="0" cy="26289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888829" y="3409308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baseline="-25000" dirty="0" smtClean="0"/>
              <a:t>0</a:t>
            </a:r>
            <a:endParaRPr lang="en-US" sz="16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2025097" y="3636617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baseline="-25000" dirty="0" smtClean="0"/>
              <a:t>0</a:t>
            </a:r>
            <a:endParaRPr lang="en-US" sz="16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4763390" y="3318659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4806197" y="389455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827091" y="3599112"/>
            <a:ext cx="322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</a:t>
            </a:r>
            <a:endParaRPr lang="en-US" sz="16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37612" y="6566760"/>
            <a:ext cx="1600200" cy="365125"/>
          </a:xfrm>
        </p:spPr>
        <p:txBody>
          <a:bodyPr/>
          <a:lstStyle/>
          <a:p>
            <a:fld id="{0982E3EB-4DAF-4F98-A118-8443A208C71C}" type="datetime1">
              <a:rPr lang="it-IT" smtClean="0"/>
              <a:t>11/07/2014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6566760"/>
            <a:ext cx="75438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5829" y="128644"/>
            <a:ext cx="10748040" cy="62801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 smtClean="0"/>
              <a:t>Toward thinner gas gaps</a:t>
            </a:r>
            <a:endParaRPr 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16895" y="788372"/>
            <a:ext cx="5968749" cy="4254647"/>
            <a:chOff x="3644017" y="1088193"/>
            <a:chExt cx="3295650" cy="236772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r="6989"/>
            <a:stretch/>
          </p:blipFill>
          <p:spPr>
            <a:xfrm>
              <a:off x="3644017" y="1088193"/>
              <a:ext cx="3295650" cy="2367720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6161903" y="2833816"/>
              <a:ext cx="0" cy="3459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789776" y="2631785"/>
              <a:ext cx="7713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ATLAS FE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402842" y="2879093"/>
              <a:ext cx="0" cy="3459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357788" y="2780399"/>
              <a:ext cx="11705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New design FE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4061225" y="1677885"/>
              <a:ext cx="560173" cy="15019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01950" y="1294665"/>
              <a:ext cx="18437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New design + new Si-</a:t>
              </a:r>
              <a:r>
                <a:rPr lang="en-US" sz="1100" dirty="0" err="1" smtClean="0">
                  <a:solidFill>
                    <a:srgbClr val="0070C0"/>
                  </a:solidFill>
                </a:rPr>
                <a:t>Ge</a:t>
              </a:r>
              <a:endParaRPr lang="en-US" sz="1100" dirty="0" smtClean="0">
                <a:solidFill>
                  <a:srgbClr val="0070C0"/>
                </a:solidFill>
              </a:endParaRPr>
            </a:p>
            <a:p>
              <a:r>
                <a:rPr lang="en-US" sz="1100" dirty="0" smtClean="0">
                  <a:solidFill>
                    <a:srgbClr val="0070C0"/>
                  </a:solidFill>
                </a:rPr>
                <a:t>(0,1 </a:t>
              </a:r>
              <a:r>
                <a:rPr lang="en-US" sz="1100" dirty="0" err="1" smtClean="0">
                  <a:solidFill>
                    <a:srgbClr val="0070C0"/>
                  </a:solidFill>
                </a:rPr>
                <a:t>pC</a:t>
              </a:r>
              <a:r>
                <a:rPr lang="en-US" sz="1100" dirty="0" smtClean="0">
                  <a:solidFill>
                    <a:srgbClr val="0070C0"/>
                  </a:solidFill>
                </a:rPr>
                <a:t>)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99318" y="5121135"/>
            <a:ext cx="6682015" cy="13547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Thinner gas gap 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higher E field  higher charge density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same saturation with less charge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less total charge, faster avalanche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37612" y="6603713"/>
            <a:ext cx="1600200" cy="365125"/>
          </a:xfrm>
        </p:spPr>
        <p:txBody>
          <a:bodyPr/>
          <a:lstStyle/>
          <a:p>
            <a:fld id="{61AE1B9B-ACD4-42F1-8B0B-B1EFF599092B}" type="datetime1">
              <a:rPr lang="it-IT" smtClean="0"/>
              <a:t>11/07/2014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4012" y="6603713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141412" y="6603713"/>
            <a:ext cx="75438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grpSp>
        <p:nvGrpSpPr>
          <p:cNvPr id="20" name="Gruppo 127"/>
          <p:cNvGrpSpPr/>
          <p:nvPr/>
        </p:nvGrpSpPr>
        <p:grpSpPr>
          <a:xfrm>
            <a:off x="7059201" y="591603"/>
            <a:ext cx="4741766" cy="5688246"/>
            <a:chOff x="190544" y="765090"/>
            <a:chExt cx="4741766" cy="5688246"/>
          </a:xfrm>
        </p:grpSpPr>
        <p:grpSp>
          <p:nvGrpSpPr>
            <p:cNvPr id="21" name="Gruppo 128"/>
            <p:cNvGrpSpPr/>
            <p:nvPr/>
          </p:nvGrpSpPr>
          <p:grpSpPr>
            <a:xfrm>
              <a:off x="467544" y="961187"/>
              <a:ext cx="4464766" cy="5215150"/>
              <a:chOff x="467544" y="764703"/>
              <a:chExt cx="4464766" cy="5215150"/>
            </a:xfrm>
          </p:grpSpPr>
          <p:pic>
            <p:nvPicPr>
              <p:cNvPr id="36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5634" t="4403" r="10683" b="53307"/>
              <a:stretch/>
            </p:blipFill>
            <p:spPr bwMode="auto">
              <a:xfrm>
                <a:off x="467544" y="764703"/>
                <a:ext cx="4380508" cy="14816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8750" t="7097" b="54572"/>
              <a:stretch/>
            </p:blipFill>
            <p:spPr bwMode="auto">
              <a:xfrm>
                <a:off x="467544" y="2492896"/>
                <a:ext cx="4380508" cy="1518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6791" t="6126" b="55464"/>
              <a:stretch/>
            </p:blipFill>
            <p:spPr bwMode="auto">
              <a:xfrm>
                <a:off x="467544" y="4293096"/>
                <a:ext cx="4464766" cy="1686757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" name="CasellaDiTesto 129"/>
            <p:cNvSpPr txBox="1"/>
            <p:nvPr/>
          </p:nvSpPr>
          <p:spPr>
            <a:xfrm>
              <a:off x="3936491" y="2412381"/>
              <a:ext cx="907621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nsec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CasellaDiTesto 130"/>
            <p:cNvSpPr txBox="1"/>
            <p:nvPr/>
          </p:nvSpPr>
          <p:spPr>
            <a:xfrm>
              <a:off x="3940431" y="4198334"/>
              <a:ext cx="907621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nsec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CasellaDiTesto 131"/>
            <p:cNvSpPr txBox="1"/>
            <p:nvPr/>
          </p:nvSpPr>
          <p:spPr>
            <a:xfrm>
              <a:off x="3936491" y="6176337"/>
              <a:ext cx="907621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nsec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CasellaDiTesto 132"/>
            <p:cNvSpPr txBox="1"/>
            <p:nvPr/>
          </p:nvSpPr>
          <p:spPr>
            <a:xfrm rot="16200000">
              <a:off x="-353996" y="1309630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CasellaDiTesto 133"/>
            <p:cNvSpPr txBox="1"/>
            <p:nvPr/>
          </p:nvSpPr>
          <p:spPr>
            <a:xfrm rot="16200000">
              <a:off x="-353996" y="3043339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CasellaDiTesto 134"/>
            <p:cNvSpPr txBox="1"/>
            <p:nvPr/>
          </p:nvSpPr>
          <p:spPr>
            <a:xfrm rot="16200000">
              <a:off x="-353996" y="4866734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CasellaDiTesto 135"/>
            <p:cNvSpPr txBox="1"/>
            <p:nvPr/>
          </p:nvSpPr>
          <p:spPr>
            <a:xfrm>
              <a:off x="2339752" y="1263463"/>
              <a:ext cx="2260106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3 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nsec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CasellaDiTesto 136"/>
            <p:cNvSpPr txBox="1"/>
            <p:nvPr/>
          </p:nvSpPr>
          <p:spPr>
            <a:xfrm>
              <a:off x="2267744" y="3112136"/>
              <a:ext cx="2434834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1.7 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nsec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CasellaDiTesto 137"/>
            <p:cNvSpPr txBox="1"/>
            <p:nvPr/>
          </p:nvSpPr>
          <p:spPr>
            <a:xfrm>
              <a:off x="1835696" y="4984344"/>
              <a:ext cx="2434834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1.0 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nsec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823438" y="1027016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13899" y="274356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13899" y="461439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0,5mm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5829" y="128644"/>
            <a:ext cx="10748040" cy="62801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3200" dirty="0" smtClean="0"/>
              <a:t>NEW RPC  </a:t>
            </a:r>
            <a:r>
              <a:rPr lang="en-US" sz="3200" dirty="0" smtClean="0"/>
              <a:t>developments </a:t>
            </a:r>
            <a:r>
              <a:rPr lang="en-US" sz="3200" dirty="0" smtClean="0">
                <a:sym typeface="Wingdings" panose="05000000000000000000" pitchFamily="2" charset="2"/>
              </a:rPr>
              <a:t> high performance FE </a:t>
            </a:r>
            <a:endParaRPr lang="en-US" sz="3200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757" y="3679638"/>
            <a:ext cx="3332777" cy="299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8418757" y="693043"/>
            <a:ext cx="3332777" cy="2886170"/>
            <a:chOff x="71994" y="3658967"/>
            <a:chExt cx="3332777" cy="2886170"/>
          </a:xfrm>
        </p:grpSpPr>
        <p:sp>
          <p:nvSpPr>
            <p:cNvPr id="37" name="TextBox 36"/>
            <p:cNvSpPr txBox="1"/>
            <p:nvPr/>
          </p:nvSpPr>
          <p:spPr>
            <a:xfrm>
              <a:off x="71994" y="5944973"/>
              <a:ext cx="3332777" cy="6001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100" dirty="0"/>
                <a:t>Total charge vs </a:t>
              </a:r>
              <a:r>
                <a:rPr lang="en-US" sz="1100" dirty="0" err="1"/>
                <a:t>HVeff</a:t>
              </a:r>
              <a:r>
                <a:rPr lang="en-US" sz="1100" dirty="0"/>
                <a:t> with </a:t>
              </a:r>
              <a:r>
                <a:rPr lang="en-US" sz="1100" dirty="0" smtClean="0"/>
                <a:t>working point highlighted</a:t>
              </a:r>
              <a:r>
                <a:rPr lang="en-US" sz="1100" dirty="0"/>
                <a:t>. In </a:t>
              </a:r>
              <a:r>
                <a:rPr lang="en-US" sz="1100" dirty="0" smtClean="0"/>
                <a:t>red: ATLAS FE. </a:t>
              </a:r>
              <a:r>
                <a:rPr lang="en-US" sz="1100" dirty="0"/>
                <a:t>In blue</a:t>
              </a:r>
              <a:r>
                <a:rPr lang="en-US" sz="1100" dirty="0" smtClean="0"/>
                <a:t>: new BJT </a:t>
              </a:r>
              <a:r>
                <a:rPr lang="en-US" sz="1100" dirty="0"/>
                <a:t>Si </a:t>
              </a:r>
              <a:r>
                <a:rPr lang="en-US" sz="1100" dirty="0" smtClean="0"/>
                <a:t>FE</a:t>
              </a:r>
              <a:endParaRPr lang="en-US" sz="11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94" y="3658967"/>
              <a:ext cx="3332777" cy="227552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ontent Placeholder 2"/>
              <p:cNvSpPr txBox="1">
                <a:spLocks/>
              </p:cNvSpPr>
              <p:nvPr/>
            </p:nvSpPr>
            <p:spPr>
              <a:xfrm>
                <a:off x="405829" y="5514894"/>
                <a:ext cx="7836912" cy="109377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20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8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6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New design </a:t>
                </a:r>
                <a:r>
                  <a:rPr lang="en-US" dirty="0" smtClean="0">
                    <a:sym typeface="Wingdings" panose="05000000000000000000" pitchFamily="2" charset="2"/>
                  </a:rPr>
                  <a:t>prototype </a:t>
                </a:r>
                <a:r>
                  <a:rPr lang="en-US" dirty="0" smtClean="0"/>
                  <a:t>by </a:t>
                </a:r>
                <a:r>
                  <a:rPr lang="en-US" dirty="0"/>
                  <a:t>R. </a:t>
                </a:r>
                <a:r>
                  <a:rPr lang="en-US" dirty="0" err="1"/>
                  <a:t>Cardarelli</a:t>
                </a:r>
                <a:r>
                  <a:rPr lang="en-US" dirty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40</a:t>
                </a:r>
                <a:r>
                  <a:rPr lang="en-US" dirty="0" smtClean="0"/>
                  <a:t>00 </a:t>
                </a:r>
                <a:r>
                  <a:rPr lang="en-US" dirty="0" err="1"/>
                  <a:t>rms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𝑒</m:t>
                    </m:r>
                  </m:oMath>
                </a14:m>
                <a:r>
                  <a:rPr lang="en-US" baseline="30000" dirty="0" smtClean="0">
                    <a:sym typeface="Wingdings" panose="05000000000000000000" pitchFamily="2" charset="2"/>
                  </a:rPr>
                  <a:t>- </a:t>
                </a:r>
                <a:r>
                  <a:rPr lang="en-US" dirty="0"/>
                  <a:t>noise </a:t>
                </a: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New Technology 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SiGe</a:t>
                </a:r>
                <a:r>
                  <a:rPr lang="en-US" dirty="0" smtClean="0">
                    <a:sym typeface="Wingdings" panose="05000000000000000000" pitchFamily="2" charset="2"/>
                  </a:rPr>
                  <a:t> ultra low noise 200 RMS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Electorns</a:t>
                </a:r>
                <a:endParaRPr lang="en-US" dirty="0" smtClean="0"/>
              </a:p>
            </p:txBody>
          </p:sp>
        </mc:Choice>
        <mc:Fallback>
          <p:sp>
            <p:nvSpPr>
              <p:cNvPr id="2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29" y="5514894"/>
                <a:ext cx="7836912" cy="1093775"/>
              </a:xfrm>
              <a:prstGeom prst="rect">
                <a:avLst/>
              </a:prstGeom>
              <a:blipFill rotWithShape="0">
                <a:blip r:embed="rId4"/>
                <a:stretch>
                  <a:fillRect l="-1245" t="-7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37612" y="6603713"/>
            <a:ext cx="1600200" cy="365125"/>
          </a:xfrm>
        </p:spPr>
        <p:txBody>
          <a:bodyPr/>
          <a:lstStyle/>
          <a:p>
            <a:fld id="{61AE1B9B-ACD4-42F1-8B0B-B1EFF599092B}" type="datetime1">
              <a:rPr lang="it-IT" smtClean="0"/>
              <a:t>11/07/2014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4012" y="6603713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141412" y="6603713"/>
            <a:ext cx="75438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524579" y="592723"/>
            <a:ext cx="3330598" cy="2524636"/>
            <a:chOff x="953370" y="1696452"/>
            <a:chExt cx="3330598" cy="2524636"/>
          </a:xfrm>
        </p:grpSpPr>
        <p:pic>
          <p:nvPicPr>
            <p:cNvPr id="66" name="Picture 4" descr="C:\Users\Lorenzo\Desktop\RPC2014\SN ratio Santonico\Silicon_Santonico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370" y="1952835"/>
              <a:ext cx="3330598" cy="2268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5" descr="C:\Users\Lorenzo\Desktop\RPC2014\SN ratio Santonico\Noise_Silicon_Santonico.g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3" t="36508" r="17297" b="38095"/>
            <a:stretch/>
          </p:blipFill>
          <p:spPr bwMode="auto">
            <a:xfrm>
              <a:off x="1358529" y="2249745"/>
              <a:ext cx="2520280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Ovale 10"/>
            <p:cNvSpPr/>
            <p:nvPr/>
          </p:nvSpPr>
          <p:spPr>
            <a:xfrm>
              <a:off x="1288557" y="3635160"/>
              <a:ext cx="1008112" cy="1800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Connettore 2 15"/>
            <p:cNvCxnSpPr>
              <a:stCxn id="68" idx="0"/>
            </p:cNvCxnSpPr>
            <p:nvPr/>
          </p:nvCxnSpPr>
          <p:spPr>
            <a:xfrm flipV="1">
              <a:off x="1792613" y="2825809"/>
              <a:ext cx="115091" cy="8093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asellaDiTesto 20"/>
            <p:cNvSpPr txBox="1"/>
            <p:nvPr/>
          </p:nvSpPr>
          <p:spPr>
            <a:xfrm>
              <a:off x="1811353" y="1696452"/>
              <a:ext cx="146450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/>
                <a:t>Silicon amplifier</a:t>
              </a:r>
              <a:endParaRPr lang="en-US" sz="1500" b="1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124627" y="602907"/>
            <a:ext cx="3330600" cy="2519408"/>
            <a:chOff x="4788024" y="1683431"/>
            <a:chExt cx="3330600" cy="2519408"/>
          </a:xfrm>
        </p:grpSpPr>
        <p:pic>
          <p:nvPicPr>
            <p:cNvPr id="72" name="Picture 2" descr="C:\Users\Lorenzo\Desktop\RPC2014\SN ratio Santonico\SiGe_Santonic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934586"/>
              <a:ext cx="3330600" cy="2268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" name="Ovale 4"/>
            <p:cNvSpPr/>
            <p:nvPr/>
          </p:nvSpPr>
          <p:spPr>
            <a:xfrm>
              <a:off x="5148064" y="3617896"/>
              <a:ext cx="1008112" cy="1800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Connettore 2 6"/>
            <p:cNvCxnSpPr>
              <a:stCxn id="73" idx="0"/>
            </p:cNvCxnSpPr>
            <p:nvPr/>
          </p:nvCxnSpPr>
          <p:spPr>
            <a:xfrm flipV="1">
              <a:off x="5652120" y="2924944"/>
              <a:ext cx="0" cy="6929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CasellaDiTesto 14"/>
            <p:cNvSpPr txBox="1"/>
            <p:nvPr/>
          </p:nvSpPr>
          <p:spPr>
            <a:xfrm>
              <a:off x="5788718" y="1683431"/>
              <a:ext cx="13035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err="1" smtClean="0"/>
                <a:t>SiGe</a:t>
              </a:r>
              <a:r>
                <a:rPr lang="en-US" sz="1500" b="1" dirty="0" smtClean="0"/>
                <a:t> amplifier</a:t>
              </a:r>
              <a:endParaRPr lang="en-US" sz="1500" b="1" dirty="0"/>
            </a:p>
          </p:txBody>
        </p:sp>
        <p:pic>
          <p:nvPicPr>
            <p:cNvPr id="76" name="Picture 3" descr="C:\Users\Lorenzo\Desktop\RPC2014\SN ratio Santonico\Noise_SiGe_Santonico.gif"/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3" t="39502" r="25746" b="36971"/>
            <a:stretch/>
          </p:blipFill>
          <p:spPr bwMode="auto">
            <a:xfrm>
              <a:off x="5275944" y="2420640"/>
              <a:ext cx="2329109" cy="504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7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466395"/>
              </p:ext>
            </p:extLst>
          </p:nvPr>
        </p:nvGraphicFramePr>
        <p:xfrm>
          <a:off x="524579" y="3214762"/>
          <a:ext cx="5904303" cy="2219262"/>
        </p:xfrm>
        <a:graphic>
          <a:graphicData uri="http://schemas.openxmlformats.org/drawingml/2006/table">
            <a:tbl>
              <a:tblPr firstCol="1" lastRow="1" bandRow="1">
                <a:tableStyleId>{C4B1156A-380E-4F78-BDF5-A606A8083BF9}</a:tableStyleId>
              </a:tblPr>
              <a:tblGrid>
                <a:gridCol w="1968101"/>
                <a:gridCol w="1968101"/>
                <a:gridCol w="1968101"/>
              </a:tblGrid>
              <a:tr h="196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FEATURE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Si transistor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err="1" smtClean="0">
                          <a:effectLst/>
                        </a:rPr>
                        <a:t>SiGe</a:t>
                      </a:r>
                      <a:r>
                        <a:rPr lang="it-IT" sz="1200" dirty="0" smtClean="0">
                          <a:effectLst/>
                        </a:rPr>
                        <a:t> transistor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196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Voltage supply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3-5 </a:t>
                      </a:r>
                      <a:r>
                        <a:rPr lang="en-US" sz="1200" dirty="0" smtClean="0">
                          <a:effectLst/>
                        </a:rPr>
                        <a:t>V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2-3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Sensitivity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2-4 mV/fC</a:t>
                      </a:r>
                      <a:endParaRPr lang="it-I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2-6 mv/</a:t>
                      </a:r>
                      <a:r>
                        <a:rPr lang="it-IT" sz="1200" dirty="0" err="1" smtClean="0">
                          <a:effectLst/>
                        </a:rPr>
                        <a:t>fc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3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Noise (up to 20 pF input capacitance)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1500 </a:t>
                      </a:r>
                      <a:r>
                        <a:rPr lang="en-US" sz="1200" dirty="0">
                          <a:effectLst/>
                        </a:rPr>
                        <a:t>e</a:t>
                      </a:r>
                      <a:r>
                        <a:rPr lang="en-US" sz="1200" baseline="300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 RMS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200 e</a:t>
                      </a:r>
                      <a:r>
                        <a:rPr lang="en-US" sz="1200" baseline="30000" dirty="0" smtClean="0">
                          <a:effectLst/>
                        </a:rPr>
                        <a:t>-</a:t>
                      </a:r>
                      <a:r>
                        <a:rPr lang="en-US" sz="1200" dirty="0" smtClean="0">
                          <a:effectLst/>
                        </a:rPr>
                        <a:t> RMS (matched transmission line)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Input impedance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100-50 Ohm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50-200 Ohm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B.W.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10-100 MHz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30-300 MHz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Power consumption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 </a:t>
                      </a:r>
                      <a:r>
                        <a:rPr lang="en-US" sz="1200" dirty="0" err="1">
                          <a:effectLst/>
                        </a:rPr>
                        <a:t>mW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ch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 </a:t>
                      </a:r>
                      <a:r>
                        <a:rPr lang="it-IT" sz="1200" dirty="0" err="1" smtClean="0">
                          <a:effectLst/>
                        </a:rPr>
                        <a:t>mW</a:t>
                      </a:r>
                      <a:r>
                        <a:rPr lang="it-IT" sz="1200" dirty="0" smtClean="0">
                          <a:effectLst/>
                        </a:rPr>
                        <a:t>/</a:t>
                      </a:r>
                      <a:r>
                        <a:rPr lang="it-IT" sz="1200" dirty="0" err="1" smtClean="0">
                          <a:effectLst/>
                        </a:rPr>
                        <a:t>ch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Rise time  input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300 – 600 </a:t>
                      </a:r>
                      <a:r>
                        <a:rPr lang="en-US" sz="1200" dirty="0" err="1">
                          <a:effectLst/>
                        </a:rPr>
                        <a:t>ps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100-300 </a:t>
                      </a:r>
                      <a:r>
                        <a:rPr lang="it-IT" sz="1200" dirty="0" err="1" smtClean="0">
                          <a:effectLst/>
                        </a:rPr>
                        <a:t>ps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Radiation hardness</a:t>
                      </a:r>
                      <a:endParaRPr lang="it-I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1 </a:t>
                      </a:r>
                      <a:r>
                        <a:rPr lang="en-US" sz="1200" b="0" dirty="0" err="1">
                          <a:effectLst/>
                        </a:rPr>
                        <a:t>Mrad</a:t>
                      </a:r>
                      <a:r>
                        <a:rPr lang="en-US" sz="1200" b="0" dirty="0">
                          <a:effectLst/>
                        </a:rPr>
                        <a:t>, 10</a:t>
                      </a:r>
                      <a:r>
                        <a:rPr lang="en-US" sz="1200" b="0" baseline="30000" dirty="0">
                          <a:effectLst/>
                        </a:rPr>
                        <a:t>13 </a:t>
                      </a:r>
                      <a:r>
                        <a:rPr lang="en-US" sz="1200" b="0" dirty="0">
                          <a:effectLst/>
                        </a:rPr>
                        <a:t>n cm</a:t>
                      </a:r>
                      <a:r>
                        <a:rPr lang="en-US" sz="1200" b="0" baseline="30000" dirty="0">
                          <a:effectLst/>
                        </a:rPr>
                        <a:t>-2</a:t>
                      </a:r>
                      <a:endParaRPr lang="it-I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</a:rPr>
                        <a:t>50 </a:t>
                      </a:r>
                      <a:r>
                        <a:rPr lang="it-IT" sz="1200" b="0" dirty="0" err="1" smtClean="0">
                          <a:effectLst/>
                        </a:rPr>
                        <a:t>Mrad</a:t>
                      </a:r>
                      <a:r>
                        <a:rPr lang="it-IT" sz="1200" b="0" dirty="0" smtClean="0">
                          <a:effectLst/>
                        </a:rPr>
                        <a:t>, 1015 n/cm2 (1)</a:t>
                      </a:r>
                      <a:endParaRPr lang="it-I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428883" y="3615959"/>
            <a:ext cx="19898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(1) M. </a:t>
            </a:r>
            <a:r>
              <a:rPr lang="en-US" sz="1200" dirty="0" err="1" smtClean="0"/>
              <a:t>Ullan</a:t>
            </a:r>
            <a:r>
              <a:rPr lang="en-US" sz="1200" dirty="0" smtClean="0"/>
              <a:t> et al. Radiation hardness evaluation of </a:t>
            </a:r>
            <a:r>
              <a:rPr lang="en-US" sz="1200" dirty="0" err="1" smtClean="0"/>
              <a:t>GiGe</a:t>
            </a:r>
            <a:r>
              <a:rPr lang="en-US" sz="1200" dirty="0" smtClean="0"/>
              <a:t> Technologies for the front end electronics of the ATLAS upgrade; NIM-A 579 (828) 2007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694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076" y="779730"/>
            <a:ext cx="6657018" cy="1344345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FFC000"/>
                </a:solidFill>
              </a:rPr>
              <a:t>Old chambers enhancement </a:t>
            </a:r>
            <a:r>
              <a:rPr lang="en-US" sz="1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See WG1 slides</a:t>
            </a:r>
          </a:p>
          <a:p>
            <a:r>
              <a:rPr lang="en-US" sz="1600" dirty="0" smtClean="0"/>
              <a:t>improve the </a:t>
            </a:r>
            <a:r>
              <a:rPr lang="en-US" sz="1600" b="1" dirty="0" smtClean="0">
                <a:solidFill>
                  <a:srgbClr val="FFC000"/>
                </a:solidFill>
              </a:rPr>
              <a:t>space resolution at </a:t>
            </a:r>
            <a:r>
              <a:rPr lang="en-US" sz="1600" dirty="0"/>
              <a:t>~ mm</a:t>
            </a:r>
            <a:r>
              <a:rPr lang="en-US" sz="1600" b="1" dirty="0" smtClean="0">
                <a:solidFill>
                  <a:srgbClr val="FFC000"/>
                </a:solidFill>
              </a:rPr>
              <a:t> </a:t>
            </a:r>
            <a:r>
              <a:rPr lang="en-US" sz="1600" dirty="0" smtClean="0"/>
              <a:t>through TOT with the new readout </a:t>
            </a:r>
            <a:r>
              <a:rPr lang="en-US" sz="1600" dirty="0">
                <a:solidFill>
                  <a:srgbClr val="FFC000"/>
                </a:solidFill>
              </a:rPr>
              <a:t>(R&amp;D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FFC000"/>
                </a:solidFill>
              </a:rPr>
              <a:t>ongoing</a:t>
            </a:r>
            <a:r>
              <a:rPr lang="en-US" sz="1600" dirty="0" smtClean="0">
                <a:solidFill>
                  <a:srgbClr val="FFC000"/>
                </a:solidFill>
              </a:rPr>
              <a:t>)</a:t>
            </a:r>
            <a:r>
              <a:rPr lang="en-US" sz="16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WG3 slides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New chamber performance  a new </a:t>
            </a:r>
            <a:r>
              <a:rPr lang="en-US" sz="1800" b="1" dirty="0" err="1" smtClean="0">
                <a:solidFill>
                  <a:srgbClr val="FFC000"/>
                </a:solidFill>
                <a:sym typeface="Wingdings" panose="05000000000000000000" pitchFamily="2" charset="2"/>
              </a:rPr>
              <a:t>rpc</a:t>
            </a:r>
            <a:r>
              <a:rPr lang="en-US" sz="1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 standard is needed</a:t>
            </a:r>
          </a:p>
          <a:p>
            <a:endParaRPr lang="en-US" sz="16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1311" y="80007"/>
            <a:ext cx="9404723" cy="758244"/>
          </a:xfrm>
        </p:spPr>
        <p:txBody>
          <a:bodyPr/>
          <a:lstStyle/>
          <a:p>
            <a:r>
              <a:rPr lang="en-US" dirty="0" smtClean="0"/>
              <a:t>ATLAS specific </a:t>
            </a:r>
            <a:r>
              <a:rPr lang="en-US" dirty="0" smtClean="0">
                <a:solidFill>
                  <a:srgbClr val="FFC000"/>
                </a:solidFill>
              </a:rPr>
              <a:t>R&amp;D</a:t>
            </a:r>
            <a:r>
              <a:rPr lang="en-US" dirty="0" smtClean="0"/>
              <a:t> for PHASE2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527482"/>
              </p:ext>
            </p:extLst>
          </p:nvPr>
        </p:nvGraphicFramePr>
        <p:xfrm>
          <a:off x="356076" y="2213234"/>
          <a:ext cx="6861796" cy="563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03377"/>
                <a:gridCol w="2158419"/>
              </a:tblGrid>
              <a:tr h="20564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r>
                        <a:rPr lang="en-US" sz="1200" baseline="0" dirty="0" smtClean="0"/>
                        <a:t> KHz/cm^2 expected Rate </a:t>
                      </a:r>
                      <a:r>
                        <a:rPr lang="en-US" sz="1200" baseline="0" dirty="0" smtClean="0">
                          <a:sym typeface="Wingdings" panose="05000000000000000000" pitchFamily="2" charset="2"/>
                        </a:rPr>
                        <a:t> certification for </a:t>
                      </a:r>
                      <a:r>
                        <a:rPr lang="en-US" sz="1200" baseline="0" dirty="0" smtClean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2 KHz/cm^2</a:t>
                      </a:r>
                      <a:endParaRPr lang="en-US" sz="1200" dirty="0" smtClean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C000"/>
                          </a:solidFill>
                        </a:rPr>
                        <a:t>&lt; 0.1 mm </a:t>
                      </a:r>
                      <a:r>
                        <a:rPr lang="en-US" sz="1200" dirty="0" smtClean="0"/>
                        <a:t>space resolution</a:t>
                      </a:r>
                      <a:endParaRPr lang="en-US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2894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C000"/>
                          </a:solidFill>
                        </a:rPr>
                        <a:t>Space very</a:t>
                      </a:r>
                      <a:r>
                        <a:rPr lang="en-US" sz="1200" baseline="0" dirty="0" smtClean="0">
                          <a:solidFill>
                            <a:srgbClr val="FFC000"/>
                          </a:solidFill>
                        </a:rPr>
                        <a:t> limited</a:t>
                      </a:r>
                      <a:r>
                        <a:rPr lang="en-US" sz="1200" baseline="0" dirty="0" smtClean="0"/>
                        <a:t> for self supporting chambers (structural)</a:t>
                      </a:r>
                      <a:endParaRPr lang="en-US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C000"/>
                          </a:solidFill>
                        </a:rPr>
                        <a:t>&lt; 0.4 ns </a:t>
                      </a:r>
                      <a:r>
                        <a:rPr lang="en-US" sz="1200" dirty="0" smtClean="0"/>
                        <a:t>time resolution</a:t>
                      </a:r>
                      <a:endParaRPr lang="en-US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6" name="Content Placeholder 2"/>
              <p:cNvSpPr txBox="1">
                <a:spLocks/>
              </p:cNvSpPr>
              <p:nvPr/>
            </p:nvSpPr>
            <p:spPr>
              <a:xfrm>
                <a:off x="341310" y="2875279"/>
                <a:ext cx="3155541" cy="366556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20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8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6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small">
                    <a:gradFill flip="none"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lumMod val="75000"/>
                          </a:schemeClr>
                        </a:gs>
                      </a:gsLst>
                      <a:lin ang="5580000" scaled="0"/>
                      <a:tileRect/>
                    </a:gradFill>
                    <a:effectLst>
                      <a:glow rad="38100">
                        <a:schemeClr val="bg1">
                          <a:lumMod val="50000"/>
                          <a:lumOff val="50000"/>
                          <a:alpha val="20000"/>
                        </a:schemeClr>
                      </a:glow>
                      <a:outerShdw blurRad="44450" dist="12700" dir="13860000" algn="tl" rotWithShape="0">
                        <a:srgbClr val="000000">
                          <a:alpha val="2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High Spatial resolution studies on new </a:t>
                </a:r>
                <a:r>
                  <a:rPr lang="en-US" sz="1800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New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prototype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8 mm strip pitch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1 mm gas gap + 1 mm electrodes  6 kV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New Si FE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10</a:t>
                </a:r>
                <a:r>
                  <a:rPr lang="en-US" sz="1600" dirty="0" smtClean="0">
                    <a:solidFill>
                      <a:schemeClr val="tx1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m mechanics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Operating at 6 kV</a:t>
                </a:r>
              </a:p>
            </p:txBody>
          </p:sp>
        </mc:Choice>
        <mc:Fallback>
          <p:sp>
            <p:nvSpPr>
              <p:cNvPr id="7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10" y="2875279"/>
                <a:ext cx="3155541" cy="3665564"/>
              </a:xfrm>
              <a:prstGeom prst="rect">
                <a:avLst/>
              </a:prstGeom>
              <a:blipFill rotWithShape="0">
                <a:blip r:embed="rId3"/>
                <a:stretch>
                  <a:fillRect l="-2896" t="-2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object 46"/>
          <p:cNvSpPr/>
          <p:nvPr/>
        </p:nvSpPr>
        <p:spPr>
          <a:xfrm>
            <a:off x="8356853" y="307720"/>
            <a:ext cx="3437509" cy="25675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9" name="object 2"/>
          <p:cNvSpPr/>
          <p:nvPr/>
        </p:nvSpPr>
        <p:spPr>
          <a:xfrm>
            <a:off x="7834248" y="3122880"/>
            <a:ext cx="3960114" cy="26969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96852" y="3011572"/>
            <a:ext cx="3992594" cy="29195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Working principle: </a:t>
            </a:r>
            <a:endParaRPr lang="en-US" b="1" dirty="0"/>
          </a:p>
          <a:p>
            <a:r>
              <a:rPr lang="en-US" sz="1600" dirty="0" smtClean="0"/>
              <a:t>The physic signal is very localized</a:t>
            </a:r>
          </a:p>
          <a:p>
            <a:r>
              <a:rPr lang="en-US" sz="1600" dirty="0" smtClean="0"/>
              <a:t>Centroid method using large strips </a:t>
            </a:r>
          </a:p>
          <a:p>
            <a:pPr lvl="1"/>
            <a:r>
              <a:rPr lang="en-US" sz="1400" dirty="0" smtClean="0"/>
              <a:t>Works if the FE S/N is sufficient </a:t>
            </a:r>
          </a:p>
          <a:p>
            <a:pPr lvl="1"/>
            <a:r>
              <a:rPr lang="en-US" sz="1600" dirty="0" smtClean="0"/>
              <a:t>Strip pitch to be optimized </a:t>
            </a:r>
            <a:endParaRPr lang="en-US" sz="1600" dirty="0" smtClean="0"/>
          </a:p>
          <a:p>
            <a:r>
              <a:rPr lang="en-US" dirty="0" smtClean="0"/>
              <a:t>Very good sensitivity and S/N is necessary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873151" y="5895749"/>
                <a:ext cx="3921211" cy="608821"/>
              </a:xfrm>
              <a:prstGeom prst="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7030A0"/>
                    </a:solidFill>
                  </a:rPr>
                  <a:t>Time of flight between two identical RPCs resolution = 0.15/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1600" dirty="0" smtClean="0">
                    <a:solidFill>
                      <a:srgbClr val="7030A0"/>
                    </a:solidFill>
                  </a:rPr>
                  <a:t> ~0.1 mm</a:t>
                </a:r>
                <a:endParaRPr lang="en-US" sz="1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3151" y="5895749"/>
                <a:ext cx="3921211" cy="6088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846848" y="6517044"/>
            <a:ext cx="1600200" cy="365125"/>
          </a:xfrm>
        </p:spPr>
        <p:txBody>
          <a:bodyPr/>
          <a:lstStyle/>
          <a:p>
            <a:fld id="{5B4CB18E-6C8E-4404-9F1E-1A123463E3B5}" type="datetime1">
              <a:rPr lang="it-IT" smtClean="0"/>
              <a:t>10/07/2014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32485" y="6504570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150648" y="6562265"/>
            <a:ext cx="7543800" cy="365125"/>
          </a:xfrm>
        </p:spPr>
        <p:txBody>
          <a:bodyPr/>
          <a:lstStyle/>
          <a:p>
            <a:r>
              <a:rPr lang="en-US" dirty="0" smtClean="0"/>
              <a:t>Giulio Aielli - Mini-workshop of PG4 -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57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733063"/>
          </a:xfrm>
        </p:spPr>
        <p:txBody>
          <a:bodyPr/>
          <a:lstStyle/>
          <a:p>
            <a:r>
              <a:rPr lang="en-US" dirty="0" smtClean="0"/>
              <a:t>The Physical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37612" y="6473583"/>
            <a:ext cx="1600200" cy="365125"/>
          </a:xfrm>
        </p:spPr>
        <p:txBody>
          <a:bodyPr/>
          <a:lstStyle/>
          <a:p>
            <a:fld id="{12CF50F6-2F76-42AF-A5D0-F6281FF68D5E}" type="datetime1">
              <a:rPr lang="it-IT" smtClean="0"/>
              <a:t>11/07/2014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473583"/>
            <a:ext cx="7543800" cy="365125"/>
          </a:xfrm>
        </p:spPr>
        <p:txBody>
          <a:bodyPr/>
          <a:lstStyle/>
          <a:p>
            <a:r>
              <a:rPr lang="en-US" smtClean="0"/>
              <a:t>Giulio Aielli - Mini-workshop of PG4 -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14012" y="6473583"/>
            <a:ext cx="551167" cy="365125"/>
          </a:xfrm>
        </p:spPr>
        <p:txBody>
          <a:bodyPr/>
          <a:lstStyle/>
          <a:p>
            <a:fld id="{3D386162-1254-4836-8907-E79B8C46EF8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00" y="640466"/>
            <a:ext cx="7490338" cy="5587292"/>
          </a:xfrm>
          <a:prstGeom prst="rect">
            <a:avLst/>
          </a:prstGeom>
        </p:spPr>
      </p:pic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061649922"/>
              </p:ext>
            </p:extLst>
          </p:nvPr>
        </p:nvGraphicFramePr>
        <p:xfrm>
          <a:off x="7978742" y="640466"/>
          <a:ext cx="3960440" cy="3055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83960"/>
              </p:ext>
            </p:extLst>
          </p:nvPr>
        </p:nvGraphicFramePr>
        <p:xfrm>
          <a:off x="8139896" y="3855334"/>
          <a:ext cx="3505199" cy="2187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5" imgW="2273040" imgH="1422360" progId="Equation.3">
                  <p:embed/>
                </p:oleObj>
              </mc:Choice>
              <mc:Fallback>
                <p:oleObj name="Equation" r:id="rId5" imgW="2273040" imgH="1422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9896" y="3855334"/>
                        <a:ext cx="3505199" cy="218764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43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67205"/>
            <a:ext cx="8677333" cy="864096"/>
          </a:xfrm>
        </p:spPr>
        <p:txBody>
          <a:bodyPr>
            <a:normAutofit/>
          </a:bodyPr>
          <a:lstStyle/>
          <a:p>
            <a:r>
              <a:rPr lang="it-IT" sz="3200" dirty="0" smtClean="0"/>
              <a:t>new </a:t>
            </a:r>
            <a:r>
              <a:rPr lang="it-IT" sz="3200" dirty="0"/>
              <a:t>gas </a:t>
            </a:r>
            <a:r>
              <a:rPr lang="it-IT" sz="3200" dirty="0" smtClean="0"/>
              <a:t>mix </a:t>
            </a:r>
            <a:r>
              <a:rPr lang="en-US" sz="3200" dirty="0" smtClean="0"/>
              <a:t>studies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09816" y="864973"/>
            <a:ext cx="9316995" cy="562842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The </a:t>
            </a:r>
            <a:r>
              <a:rPr lang="en-US" b="1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European Community has prohibited the production and use of gas mixtures with Global Warming Power &gt; 150 (GWP(CO</a:t>
            </a:r>
            <a:r>
              <a:rPr lang="en-US" b="1" baseline="-25000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2</a:t>
            </a:r>
            <a:r>
              <a:rPr lang="en-US" b="1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) = 1)</a:t>
            </a: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This is valid mainly for industrial (refrigerator plants) applications</a:t>
            </a: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Scientific laboratories would be excluded</a:t>
            </a: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CERN could require to stick to these rules anyhow 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C</a:t>
            </a:r>
            <a:r>
              <a:rPr lang="en-US" baseline="-25000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F</a:t>
            </a:r>
            <a:r>
              <a:rPr lang="en-US" baseline="-25000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4</a:t>
            </a:r>
            <a:r>
              <a:rPr lang="en-US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and SF</a:t>
            </a:r>
            <a:r>
              <a:rPr lang="en-US" baseline="-25000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6 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Crucial to ensure a stable working point in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avalanche</a:t>
            </a: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GWP(C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) = </a:t>
            </a:r>
            <a:r>
              <a:rPr lang="en-US" sz="1600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1430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, GWP(SF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6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) = </a:t>
            </a:r>
            <a:r>
              <a:rPr lang="en-US" sz="1600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23900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, GWP(iC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600" baseline="-25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10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) = </a:t>
            </a:r>
            <a:r>
              <a:rPr lang="en-US" sz="1600" dirty="0" smtClean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3.3</a:t>
            </a:r>
            <a:endParaRPr lang="en-US" sz="2000" dirty="0" smtClean="0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marL="0" lvl="1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We based on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the physical and chemical properties of this </a:t>
            </a: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components to:</a:t>
            </a:r>
            <a:endParaRPr lang="en-US" sz="2000" dirty="0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Design 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FE electronics and chambers</a:t>
            </a:r>
          </a:p>
          <a:p>
            <a:pPr lvl="1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Study performance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, ageing and calibration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tests</a:t>
            </a:r>
          </a:p>
          <a:p>
            <a:pPr marL="285750" lvl="1" fontAlgn="base">
              <a:spcBef>
                <a:spcPts val="1200"/>
              </a:spcBef>
              <a:spcAft>
                <a:spcPct val="0"/>
              </a:spcAft>
            </a:pPr>
            <a:r>
              <a:rPr lang="en-US" sz="2400" dirty="0">
                <a:solidFill>
                  <a:srgbClr val="FFC000"/>
                </a:solidFill>
                <a:cs typeface="Times New Roman" pitchFamily="18" charset="0"/>
                <a:sym typeface="Wingdings" pitchFamily="2" charset="2"/>
              </a:rPr>
              <a:t>C3H2F4</a:t>
            </a:r>
            <a:r>
              <a:rPr lang="en-US" sz="2400" dirty="0">
                <a:cs typeface="Times New Roman" pitchFamily="18" charset="0"/>
                <a:sym typeface="Wingdings" pitchFamily="2" charset="2"/>
              </a:rPr>
              <a:t> – </a:t>
            </a:r>
            <a:r>
              <a:rPr lang="en-US" sz="2400" dirty="0" err="1">
                <a:cs typeface="Times New Roman" pitchFamily="18" charset="0"/>
                <a:sym typeface="Wingdings" pitchFamily="2" charset="2"/>
              </a:rPr>
              <a:t>tetrafluoropropene</a:t>
            </a:r>
            <a:r>
              <a:rPr lang="en-US" sz="2400" dirty="0">
                <a:cs typeface="Times New Roman" pitchFamily="18" charset="0"/>
                <a:sym typeface="Wingdings" pitchFamily="2" charset="2"/>
              </a:rPr>
              <a:t> (GWP=4)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Early tests have </a:t>
            </a:r>
            <a:r>
              <a:rPr lang="en-US" dirty="0" err="1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showh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 excellent properties for this gas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We can exploit this opportunity for a major progress in the gas mix performance, being helped by the new FE electronics</a:t>
            </a:r>
            <a:endParaRPr lang="en-US" dirty="0" smtClean="0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marL="0" indent="0" fontAlgn="base">
              <a:spcBef>
                <a:spcPts val="1200"/>
              </a:spcBef>
              <a:spcAft>
                <a:spcPct val="0"/>
              </a:spcAft>
              <a:buNone/>
            </a:pPr>
            <a:endParaRPr lang="en-US" dirty="0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endParaRPr lang="en-US" sz="2400" dirty="0"/>
          </a:p>
        </p:txBody>
      </p:sp>
      <p:sp>
        <p:nvSpPr>
          <p:cNvPr id="7" name="CasellaDiTesto 6"/>
          <p:cNvSpPr txBox="1"/>
          <p:nvPr/>
        </p:nvSpPr>
        <p:spPr>
          <a:xfrm rot="21272700">
            <a:off x="8029941" y="4529492"/>
            <a:ext cx="3334567" cy="92333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C000"/>
                </a:solidFill>
              </a:rPr>
              <a:t>a </a:t>
            </a:r>
            <a:r>
              <a:rPr lang="it-IT" b="1" dirty="0" err="1">
                <a:solidFill>
                  <a:srgbClr val="FFC000"/>
                </a:solidFill>
              </a:rPr>
              <a:t>promising</a:t>
            </a:r>
            <a:r>
              <a:rPr lang="it-IT" b="1" dirty="0">
                <a:solidFill>
                  <a:srgbClr val="FFC000"/>
                </a:solidFill>
              </a:rPr>
              <a:t> </a:t>
            </a:r>
            <a:r>
              <a:rPr lang="it-IT" b="1" dirty="0" smtClean="0">
                <a:solidFill>
                  <a:srgbClr val="FFC000"/>
                </a:solidFill>
              </a:rPr>
              <a:t>candidate </a:t>
            </a:r>
          </a:p>
          <a:p>
            <a:r>
              <a:rPr lang="it-IT" b="1" dirty="0" err="1">
                <a:solidFill>
                  <a:srgbClr val="FFC000"/>
                </a:solidFill>
              </a:rPr>
              <a:t>b</a:t>
            </a:r>
            <a:r>
              <a:rPr lang="it-IT" b="1" dirty="0" err="1" smtClean="0">
                <a:solidFill>
                  <a:srgbClr val="FFC000"/>
                </a:solidFill>
              </a:rPr>
              <a:t>eing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</a:rPr>
              <a:t>investigated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(the </a:t>
            </a:r>
            <a:r>
              <a:rPr lang="it-IT" b="1" dirty="0" err="1" smtClean="0">
                <a:solidFill>
                  <a:srgbClr val="FFC000"/>
                </a:solidFill>
              </a:rPr>
              <a:t>most</a:t>
            </a:r>
            <a:r>
              <a:rPr lang="it-IT" b="1" dirty="0" smtClean="0">
                <a:solidFill>
                  <a:srgbClr val="FFC000"/>
                </a:solidFill>
              </a:rPr>
              <a:t> </a:t>
            </a:r>
            <a:r>
              <a:rPr lang="it-IT" b="1" dirty="0" err="1" smtClean="0">
                <a:solidFill>
                  <a:srgbClr val="FFC000"/>
                </a:solidFill>
              </a:rPr>
              <a:t>similar</a:t>
            </a:r>
            <a:r>
              <a:rPr lang="it-IT" b="1" dirty="0" smtClean="0">
                <a:solidFill>
                  <a:srgbClr val="FFC000"/>
                </a:solidFill>
              </a:rPr>
              <a:t> to C2H2F4) </a:t>
            </a:r>
            <a:endParaRPr lang="it-IT" b="1" dirty="0">
              <a:solidFill>
                <a:srgbClr val="FFC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956506">
            <a:off x="7455714" y="5198636"/>
            <a:ext cx="403654" cy="313038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5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12243</TotalTime>
  <Words>1826</Words>
  <Application>Microsoft Office PowerPoint</Application>
  <PresentationFormat>Widescreen</PresentationFormat>
  <Paragraphs>299</Paragraphs>
  <Slides>17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 Unicode MS</vt:lpstr>
      <vt:lpstr>MS PGothic</vt:lpstr>
      <vt:lpstr>Arial</vt:lpstr>
      <vt:lpstr>Calibri</vt:lpstr>
      <vt:lpstr>Cambria Math</vt:lpstr>
      <vt:lpstr>Century Gothic</vt:lpstr>
      <vt:lpstr>Symbol</vt:lpstr>
      <vt:lpstr>Times New Roman</vt:lpstr>
      <vt:lpstr>Wingdings</vt:lpstr>
      <vt:lpstr>Wingdings 3</vt:lpstr>
      <vt:lpstr>Mesh</vt:lpstr>
      <vt:lpstr>Equation</vt:lpstr>
      <vt:lpstr>Acrobat Document</vt:lpstr>
      <vt:lpstr>RPC technology for HL-LHC</vt:lpstr>
      <vt:lpstr>Classic RPC performance summary</vt:lpstr>
      <vt:lpstr>NEW generation RPC R&amp;D framework</vt:lpstr>
      <vt:lpstr>RPC R&amp;D focus</vt:lpstr>
      <vt:lpstr>Toward thinner gas gaps</vt:lpstr>
      <vt:lpstr>NEW RPC  developments  high performance FE </vt:lpstr>
      <vt:lpstr>ATLAS specific R&amp;D for PHASE2</vt:lpstr>
      <vt:lpstr>The Physical model</vt:lpstr>
      <vt:lpstr>new gas mix studies</vt:lpstr>
      <vt:lpstr>ATLAS RPCs for HL-LHC runs</vt:lpstr>
      <vt:lpstr>PowerPoint Presentation</vt:lpstr>
      <vt:lpstr>PowerPoint Presentation</vt:lpstr>
      <vt:lpstr>Increasing the trigger acceptance</vt:lpstr>
      <vt:lpstr>PowerPoint Presentation</vt:lpstr>
      <vt:lpstr>PowerPoint Presentation</vt:lpstr>
      <vt:lpstr>Layout 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giulio aielli</dc:creator>
  <cp:lastModifiedBy>giulio aielli</cp:lastModifiedBy>
  <cp:revision>299</cp:revision>
  <dcterms:created xsi:type="dcterms:W3CDTF">2014-02-02T19:56:50Z</dcterms:created>
  <dcterms:modified xsi:type="dcterms:W3CDTF">2014-07-11T13:20:42Z</dcterms:modified>
</cp:coreProperties>
</file>