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705" r:id="rId2"/>
    <p:sldMasterId id="2147483707" r:id="rId3"/>
    <p:sldMasterId id="2147483709" r:id="rId4"/>
    <p:sldMasterId id="2147483711" r:id="rId5"/>
  </p:sldMasterIdLst>
  <p:notesMasterIdLst>
    <p:notesMasterId r:id="rId13"/>
  </p:notesMasterIdLst>
  <p:handoutMasterIdLst>
    <p:handoutMasterId r:id="rId14"/>
  </p:handoutMasterIdLst>
  <p:sldIdLst>
    <p:sldId id="369" r:id="rId6"/>
    <p:sldId id="406" r:id="rId7"/>
    <p:sldId id="407" r:id="rId8"/>
    <p:sldId id="408" r:id="rId9"/>
    <p:sldId id="409" r:id="rId10"/>
    <p:sldId id="411" r:id="rId11"/>
    <p:sldId id="410" r:id="rId12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663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327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6990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654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3174" algn="l" defTabSz="91327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39811" algn="l" defTabSz="91327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6445" algn="l" defTabSz="91327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3080" algn="l" defTabSz="91327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DADA02"/>
    <a:srgbClr val="FFFFFF"/>
    <a:srgbClr val="00CC00"/>
    <a:srgbClr val="FF3300"/>
    <a:srgbClr val="FF6600"/>
    <a:srgbClr val="FF7C80"/>
    <a:srgbClr val="EEFBA3"/>
    <a:srgbClr val="CA161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8911" autoAdjust="0"/>
    <p:restoredTop sz="94056" autoAdjust="0"/>
  </p:normalViewPr>
  <p:slideViewPr>
    <p:cSldViewPr>
      <p:cViewPr varScale="1">
        <p:scale>
          <a:sx n="71" d="100"/>
          <a:sy n="71" d="100"/>
        </p:scale>
        <p:origin x="-15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37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62788A9-794C-4FE7-9619-629CD7162D06}" type="datetimeFigureOut">
              <a:rPr lang="it-IT"/>
              <a:pPr>
                <a:defRPr/>
              </a:pPr>
              <a:t>11/07/2014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75B84C9-6F79-436A-A1CE-74E2A8DFB376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C2DD0A-5D03-443B-8E45-8865E8DB9B7B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663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327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6990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654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3174" algn="l" defTabSz="9132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811" algn="l" defTabSz="9132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445" algn="l" defTabSz="9132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3080" algn="l" defTabSz="91327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22B078-2DBE-4C5D-B7B9-B0B38C777CD4}" type="slidenum">
              <a:rPr lang="en-US" smtClean="0">
                <a:solidFill>
                  <a:srgbClr val="000000"/>
                </a:solidFill>
              </a:rPr>
              <a:pPr/>
              <a:t>1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419100" y="0"/>
            <a:ext cx="4105275" cy="30781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912195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48131" name="Segnaposto note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smtClean="0"/>
          </a:p>
        </p:txBody>
      </p:sp>
      <p:sp>
        <p:nvSpPr>
          <p:cNvPr id="48132" name="Segnaposto numero diapositiva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3EE1C-B166-42CB-AA73-51FF697D7C52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6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8.bin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8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0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2.bin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4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0" name="Rectangle 8"/>
          <p:cNvSpPr>
            <a:spLocks noGrp="1" noChangeArrowheads="1"/>
          </p:cNvSpPr>
          <p:nvPr>
            <p:ph type="ctrTitle"/>
          </p:nvPr>
        </p:nvSpPr>
        <p:spPr>
          <a:xfrm>
            <a:off x="390535" y="2493963"/>
            <a:ext cx="7954963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alt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66"/>
          <p:cNvGraphicFramePr>
            <a:graphicFrameLocks noChangeAspect="1"/>
          </p:cNvGraphicFramePr>
          <p:nvPr/>
        </p:nvGraphicFramePr>
        <p:xfrm>
          <a:off x="10" y="6459538"/>
          <a:ext cx="9147175" cy="412750"/>
        </p:xfrm>
        <a:graphic>
          <a:graphicData uri="http://schemas.openxmlformats.org/presentationml/2006/ole">
            <p:oleObj spid="_x0000_s71682" name="Image" r:id="rId3" imgW="13003175" imgH="583921" progId="">
              <p:embed/>
            </p:oleObj>
          </a:graphicData>
        </a:graphic>
      </p:graphicFrame>
      <p:graphicFrame>
        <p:nvGraphicFramePr>
          <p:cNvPr id="5" name="Object 265"/>
          <p:cNvGraphicFramePr>
            <a:graphicFrameLocks noChangeAspect="1"/>
          </p:cNvGraphicFramePr>
          <p:nvPr/>
        </p:nvGraphicFramePr>
        <p:xfrm>
          <a:off x="0" y="-1578"/>
          <a:ext cx="9144000" cy="366713"/>
        </p:xfrm>
        <a:graphic>
          <a:graphicData uri="http://schemas.openxmlformats.org/presentationml/2006/ole">
            <p:oleObj spid="_x0000_s71683" name="Image" r:id="rId4" imgW="13003175" imgH="520635" progId="">
              <p:embed/>
            </p:oleObj>
          </a:graphicData>
        </a:graphic>
      </p:graphicFrame>
      <p:sp>
        <p:nvSpPr>
          <p:cNvPr id="6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7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8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35191-9AF4-49AE-87E2-3C3D8A28FD30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66"/>
          <p:cNvGraphicFramePr>
            <a:graphicFrameLocks noChangeAspect="1"/>
          </p:cNvGraphicFramePr>
          <p:nvPr/>
        </p:nvGraphicFramePr>
        <p:xfrm>
          <a:off x="10" y="6459538"/>
          <a:ext cx="9147175" cy="412750"/>
        </p:xfrm>
        <a:graphic>
          <a:graphicData uri="http://schemas.openxmlformats.org/presentationml/2006/ole">
            <p:oleObj spid="_x0000_s72706" name="Image" r:id="rId3" imgW="13003175" imgH="583921" progId="">
              <p:embed/>
            </p:oleObj>
          </a:graphicData>
        </a:graphic>
      </p:graphicFrame>
      <p:graphicFrame>
        <p:nvGraphicFramePr>
          <p:cNvPr id="5" name="Object 265"/>
          <p:cNvGraphicFramePr>
            <a:graphicFrameLocks noChangeAspect="1"/>
          </p:cNvGraphicFramePr>
          <p:nvPr/>
        </p:nvGraphicFramePr>
        <p:xfrm>
          <a:off x="0" y="-1578"/>
          <a:ext cx="9144000" cy="366713"/>
        </p:xfrm>
        <a:graphic>
          <a:graphicData uri="http://schemas.openxmlformats.org/presentationml/2006/ole">
            <p:oleObj spid="_x0000_s72707" name="Image" r:id="rId4" imgW="13003175" imgH="520635" progId="">
              <p:embed/>
            </p:oleObj>
          </a:graphicData>
        </a:graphic>
      </p:graphicFrame>
      <p:sp>
        <p:nvSpPr>
          <p:cNvPr id="6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7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8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384927" y="622300"/>
            <a:ext cx="2076450" cy="505618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153988" y="622300"/>
            <a:ext cx="6078537" cy="505618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542B9-369A-42E3-BFDF-116A91A81AA4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5993745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235905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235905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2359056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66"/>
          <p:cNvGraphicFramePr>
            <a:graphicFrameLocks noChangeAspect="1"/>
          </p:cNvGraphicFramePr>
          <p:nvPr/>
        </p:nvGraphicFramePr>
        <p:xfrm>
          <a:off x="10" y="6459538"/>
          <a:ext cx="9147175" cy="412750"/>
        </p:xfrm>
        <a:graphic>
          <a:graphicData uri="http://schemas.openxmlformats.org/presentationml/2006/ole">
            <p:oleObj spid="_x0000_s63490" name="Image" r:id="rId3" imgW="13003175" imgH="583921" progId="">
              <p:embed/>
            </p:oleObj>
          </a:graphicData>
        </a:graphic>
      </p:graphicFrame>
      <p:graphicFrame>
        <p:nvGraphicFramePr>
          <p:cNvPr id="5" name="Object 265"/>
          <p:cNvGraphicFramePr>
            <a:graphicFrameLocks noChangeAspect="1"/>
          </p:cNvGraphicFramePr>
          <p:nvPr/>
        </p:nvGraphicFramePr>
        <p:xfrm>
          <a:off x="0" y="-1578"/>
          <a:ext cx="9144000" cy="366713"/>
        </p:xfrm>
        <a:graphic>
          <a:graphicData uri="http://schemas.openxmlformats.org/presentationml/2006/ole">
            <p:oleObj spid="_x0000_s63491" name="Image" r:id="rId4" imgW="13003175" imgH="520635" progId="">
              <p:embed/>
            </p:oleObj>
          </a:graphicData>
        </a:graphic>
      </p:graphicFrame>
      <p:sp>
        <p:nvSpPr>
          <p:cNvPr id="6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7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8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dirty="0" err="1" smtClean="0"/>
              <a:t>Fdasfdsa</a:t>
            </a:r>
            <a:r>
              <a:rPr lang="en-US" altLang="en-US" dirty="0" smtClean="0"/>
              <a:t> </a:t>
            </a:r>
            <a:fld id="{893586F8-1CA5-4EB9-B7B3-CABE0191297D}" type="slidenum">
              <a:rPr lang="en-US" altLang="en-US" smtClean="0"/>
              <a:pPr>
                <a:defRPr/>
              </a:pPr>
              <a:t>‹N›</a:t>
            </a:fld>
            <a:endParaRPr lang="en-US" alt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66"/>
          <p:cNvGraphicFramePr>
            <a:graphicFrameLocks noChangeAspect="1"/>
          </p:cNvGraphicFramePr>
          <p:nvPr/>
        </p:nvGraphicFramePr>
        <p:xfrm>
          <a:off x="10" y="6459538"/>
          <a:ext cx="9147175" cy="412750"/>
        </p:xfrm>
        <a:graphic>
          <a:graphicData uri="http://schemas.openxmlformats.org/presentationml/2006/ole">
            <p:oleObj spid="_x0000_s64514" name="Image" r:id="rId3" imgW="13003175" imgH="583921" progId="">
              <p:embed/>
            </p:oleObj>
          </a:graphicData>
        </a:graphic>
      </p:graphicFrame>
      <p:graphicFrame>
        <p:nvGraphicFramePr>
          <p:cNvPr id="5" name="Object 265"/>
          <p:cNvGraphicFramePr>
            <a:graphicFrameLocks noChangeAspect="1"/>
          </p:cNvGraphicFramePr>
          <p:nvPr/>
        </p:nvGraphicFramePr>
        <p:xfrm>
          <a:off x="0" y="-1578"/>
          <a:ext cx="9144000" cy="366713"/>
        </p:xfrm>
        <a:graphic>
          <a:graphicData uri="http://schemas.openxmlformats.org/presentationml/2006/ole">
            <p:oleObj spid="_x0000_s64515" name="Image" r:id="rId4" imgW="13003175" imgH="520635" progId="">
              <p:embed/>
            </p:oleObj>
          </a:graphicData>
        </a:graphic>
      </p:graphicFrame>
      <p:sp>
        <p:nvSpPr>
          <p:cNvPr id="6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7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8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5" y="440691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5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6634" indent="0">
              <a:buNone/>
              <a:defRPr sz="1800"/>
            </a:lvl2pPr>
            <a:lvl3pPr marL="913270" indent="0">
              <a:buNone/>
              <a:defRPr sz="1600"/>
            </a:lvl3pPr>
            <a:lvl4pPr marL="1369904" indent="0">
              <a:buNone/>
              <a:defRPr sz="1400"/>
            </a:lvl4pPr>
            <a:lvl5pPr marL="1826540" indent="0">
              <a:buNone/>
              <a:defRPr sz="1400"/>
            </a:lvl5pPr>
            <a:lvl6pPr marL="2283174" indent="0">
              <a:buNone/>
              <a:defRPr sz="1400"/>
            </a:lvl6pPr>
            <a:lvl7pPr marL="2739811" indent="0">
              <a:buNone/>
              <a:defRPr sz="1400"/>
            </a:lvl7pPr>
            <a:lvl8pPr marL="3196445" indent="0">
              <a:buNone/>
              <a:defRPr sz="1400"/>
            </a:lvl8pPr>
            <a:lvl9pPr marL="365308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3F81A-0FED-48AE-A3B9-9C5CF16F6F5B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66"/>
          <p:cNvGraphicFramePr>
            <a:graphicFrameLocks noChangeAspect="1"/>
          </p:cNvGraphicFramePr>
          <p:nvPr/>
        </p:nvGraphicFramePr>
        <p:xfrm>
          <a:off x="10" y="6459538"/>
          <a:ext cx="9147175" cy="412750"/>
        </p:xfrm>
        <a:graphic>
          <a:graphicData uri="http://schemas.openxmlformats.org/presentationml/2006/ole">
            <p:oleObj spid="_x0000_s65538" name="Image" r:id="rId3" imgW="13003175" imgH="583921" progId="">
              <p:embed/>
            </p:oleObj>
          </a:graphicData>
        </a:graphic>
      </p:graphicFrame>
      <p:graphicFrame>
        <p:nvGraphicFramePr>
          <p:cNvPr id="6" name="Object 265"/>
          <p:cNvGraphicFramePr>
            <a:graphicFrameLocks noChangeAspect="1"/>
          </p:cNvGraphicFramePr>
          <p:nvPr/>
        </p:nvGraphicFramePr>
        <p:xfrm>
          <a:off x="0" y="-1578"/>
          <a:ext cx="9144000" cy="366713"/>
        </p:xfrm>
        <a:graphic>
          <a:graphicData uri="http://schemas.openxmlformats.org/presentationml/2006/ole">
            <p:oleObj spid="_x0000_s65539" name="Image" r:id="rId4" imgW="13003175" imgH="520635" progId="">
              <p:embed/>
            </p:oleObj>
          </a:graphicData>
        </a:graphic>
      </p:graphicFrame>
      <p:sp>
        <p:nvSpPr>
          <p:cNvPr id="7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8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9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1112848" y="1776423"/>
            <a:ext cx="3597275" cy="390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862515" y="1776423"/>
            <a:ext cx="3598862" cy="3902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A4C62-B14B-4F6E-B358-701A5FEFE636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266"/>
          <p:cNvGraphicFramePr>
            <a:graphicFrameLocks noChangeAspect="1"/>
          </p:cNvGraphicFramePr>
          <p:nvPr/>
        </p:nvGraphicFramePr>
        <p:xfrm>
          <a:off x="10" y="6459538"/>
          <a:ext cx="9147175" cy="412750"/>
        </p:xfrm>
        <a:graphic>
          <a:graphicData uri="http://schemas.openxmlformats.org/presentationml/2006/ole">
            <p:oleObj spid="_x0000_s66562" name="Image" r:id="rId3" imgW="13003175" imgH="583921" progId="">
              <p:embed/>
            </p:oleObj>
          </a:graphicData>
        </a:graphic>
      </p:graphicFrame>
      <p:graphicFrame>
        <p:nvGraphicFramePr>
          <p:cNvPr id="8" name="Object 265"/>
          <p:cNvGraphicFramePr>
            <a:graphicFrameLocks noChangeAspect="1"/>
          </p:cNvGraphicFramePr>
          <p:nvPr/>
        </p:nvGraphicFramePr>
        <p:xfrm>
          <a:off x="0" y="-1578"/>
          <a:ext cx="9144000" cy="366713"/>
        </p:xfrm>
        <a:graphic>
          <a:graphicData uri="http://schemas.openxmlformats.org/presentationml/2006/ole">
            <p:oleObj spid="_x0000_s66563" name="Image" r:id="rId4" imgW="13003175" imgH="520635" progId="">
              <p:embed/>
            </p:oleObj>
          </a:graphicData>
        </a:graphic>
      </p:graphicFrame>
      <p:sp>
        <p:nvSpPr>
          <p:cNvPr id="9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10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11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4" indent="0">
              <a:buNone/>
              <a:defRPr sz="2000" b="1"/>
            </a:lvl2pPr>
            <a:lvl3pPr marL="913270" indent="0">
              <a:buNone/>
              <a:defRPr sz="1800" b="1"/>
            </a:lvl3pPr>
            <a:lvl4pPr marL="1369904" indent="0">
              <a:buNone/>
              <a:defRPr sz="1600" b="1"/>
            </a:lvl4pPr>
            <a:lvl5pPr marL="1826540" indent="0">
              <a:buNone/>
              <a:defRPr sz="1600" b="1"/>
            </a:lvl5pPr>
            <a:lvl6pPr marL="2283174" indent="0">
              <a:buNone/>
              <a:defRPr sz="1600" b="1"/>
            </a:lvl6pPr>
            <a:lvl7pPr marL="2739811" indent="0">
              <a:buNone/>
              <a:defRPr sz="1600" b="1"/>
            </a:lvl7pPr>
            <a:lvl8pPr marL="3196445" indent="0">
              <a:buNone/>
              <a:defRPr sz="1600" b="1"/>
            </a:lvl8pPr>
            <a:lvl9pPr marL="365308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34" indent="0">
              <a:buNone/>
              <a:defRPr sz="2000" b="1"/>
            </a:lvl2pPr>
            <a:lvl3pPr marL="913270" indent="0">
              <a:buNone/>
              <a:defRPr sz="1800" b="1"/>
            </a:lvl3pPr>
            <a:lvl4pPr marL="1369904" indent="0">
              <a:buNone/>
              <a:defRPr sz="1600" b="1"/>
            </a:lvl4pPr>
            <a:lvl5pPr marL="1826540" indent="0">
              <a:buNone/>
              <a:defRPr sz="1600" b="1"/>
            </a:lvl5pPr>
            <a:lvl6pPr marL="2283174" indent="0">
              <a:buNone/>
              <a:defRPr sz="1600" b="1"/>
            </a:lvl6pPr>
            <a:lvl7pPr marL="2739811" indent="0">
              <a:buNone/>
              <a:defRPr sz="1600" b="1"/>
            </a:lvl7pPr>
            <a:lvl8pPr marL="3196445" indent="0">
              <a:buNone/>
              <a:defRPr sz="1600" b="1"/>
            </a:lvl8pPr>
            <a:lvl9pPr marL="365308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12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10AEE-56C1-4657-AF7D-74A5BC30715C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66"/>
          <p:cNvGraphicFramePr>
            <a:graphicFrameLocks noChangeAspect="1"/>
          </p:cNvGraphicFramePr>
          <p:nvPr/>
        </p:nvGraphicFramePr>
        <p:xfrm>
          <a:off x="10" y="6459538"/>
          <a:ext cx="9147175" cy="412750"/>
        </p:xfrm>
        <a:graphic>
          <a:graphicData uri="http://schemas.openxmlformats.org/presentationml/2006/ole">
            <p:oleObj spid="_x0000_s67586" name="Image" r:id="rId3" imgW="13003175" imgH="583921" progId="">
              <p:embed/>
            </p:oleObj>
          </a:graphicData>
        </a:graphic>
      </p:graphicFrame>
      <p:graphicFrame>
        <p:nvGraphicFramePr>
          <p:cNvPr id="4" name="Object 265"/>
          <p:cNvGraphicFramePr>
            <a:graphicFrameLocks noChangeAspect="1"/>
          </p:cNvGraphicFramePr>
          <p:nvPr/>
        </p:nvGraphicFramePr>
        <p:xfrm>
          <a:off x="0" y="-1578"/>
          <a:ext cx="9144000" cy="366713"/>
        </p:xfrm>
        <a:graphic>
          <a:graphicData uri="http://schemas.openxmlformats.org/presentationml/2006/ole">
            <p:oleObj spid="_x0000_s67587" name="Image" r:id="rId4" imgW="13003175" imgH="520635" progId="">
              <p:embed/>
            </p:oleObj>
          </a:graphicData>
        </a:graphic>
      </p:graphicFrame>
      <p:sp>
        <p:nvSpPr>
          <p:cNvPr id="5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6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7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rrowheads="1"/>
          </p:cNvPicPr>
          <p:nvPr userDrawn="1"/>
        </p:nvPicPr>
        <p:blipFill>
          <a:blip r:embed="rId2" cstate="print"/>
          <a:srcRect l="2651" t="92363" r="8710" b="1700"/>
          <a:stretch>
            <a:fillRect/>
          </a:stretch>
        </p:blipFill>
        <p:spPr bwMode="auto">
          <a:xfrm>
            <a:off x="-17848" y="6453336"/>
            <a:ext cx="9157342" cy="415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rrowheads="1"/>
          </p:cNvPicPr>
          <p:nvPr userDrawn="1"/>
        </p:nvPicPr>
        <p:blipFill>
          <a:blip r:embed="rId2" cstate="print"/>
          <a:srcRect l="2651" t="567" r="8710" b="94347"/>
          <a:stretch>
            <a:fillRect/>
          </a:stretch>
        </p:blipFill>
        <p:spPr bwMode="auto">
          <a:xfrm>
            <a:off x="-17848" y="10"/>
            <a:ext cx="9157342" cy="355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117990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baseline="0" dirty="0" err="1" smtClean="0">
                <a:solidFill>
                  <a:srgbClr val="FF0000"/>
                </a:solidFill>
              </a:rPr>
              <a:t>M.Abbrescia</a:t>
            </a:r>
            <a:endParaRPr lang="en-US" altLang="en-US" sz="1400" baseline="0" dirty="0" smtClean="0">
              <a:solidFill>
                <a:srgbClr val="FF0000"/>
              </a:solidFill>
            </a:endParaRPr>
          </a:p>
        </p:txBody>
      </p:sp>
      <p:sp>
        <p:nvSpPr>
          <p:cNvPr id="5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6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66"/>
          <p:cNvGraphicFramePr>
            <a:graphicFrameLocks noChangeAspect="1"/>
          </p:cNvGraphicFramePr>
          <p:nvPr/>
        </p:nvGraphicFramePr>
        <p:xfrm>
          <a:off x="10" y="6459538"/>
          <a:ext cx="9147175" cy="412750"/>
        </p:xfrm>
        <a:graphic>
          <a:graphicData uri="http://schemas.openxmlformats.org/presentationml/2006/ole">
            <p:oleObj spid="_x0000_s69634" name="Image" r:id="rId3" imgW="13003175" imgH="583921" progId="">
              <p:embed/>
            </p:oleObj>
          </a:graphicData>
        </a:graphic>
      </p:graphicFrame>
      <p:graphicFrame>
        <p:nvGraphicFramePr>
          <p:cNvPr id="6" name="Object 265"/>
          <p:cNvGraphicFramePr>
            <a:graphicFrameLocks noChangeAspect="1"/>
          </p:cNvGraphicFramePr>
          <p:nvPr/>
        </p:nvGraphicFramePr>
        <p:xfrm>
          <a:off x="0" y="-1578"/>
          <a:ext cx="9144000" cy="366713"/>
        </p:xfrm>
        <a:graphic>
          <a:graphicData uri="http://schemas.openxmlformats.org/presentationml/2006/ole">
            <p:oleObj spid="_x0000_s69635" name="Image" r:id="rId4" imgW="13003175" imgH="520635" progId="">
              <p:embed/>
            </p:oleObj>
          </a:graphicData>
        </a:graphic>
      </p:graphicFrame>
      <p:sp>
        <p:nvSpPr>
          <p:cNvPr id="7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8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9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1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10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34" indent="0">
              <a:buNone/>
              <a:defRPr sz="1200"/>
            </a:lvl2pPr>
            <a:lvl3pPr marL="913270" indent="0">
              <a:buNone/>
              <a:defRPr sz="1000"/>
            </a:lvl3pPr>
            <a:lvl4pPr marL="1369904" indent="0">
              <a:buNone/>
              <a:defRPr sz="900"/>
            </a:lvl4pPr>
            <a:lvl5pPr marL="1826540" indent="0">
              <a:buNone/>
              <a:defRPr sz="900"/>
            </a:lvl5pPr>
            <a:lvl6pPr marL="2283174" indent="0">
              <a:buNone/>
              <a:defRPr sz="900"/>
            </a:lvl6pPr>
            <a:lvl7pPr marL="2739811" indent="0">
              <a:buNone/>
              <a:defRPr sz="900"/>
            </a:lvl7pPr>
            <a:lvl8pPr marL="3196445" indent="0">
              <a:buNone/>
              <a:defRPr sz="900"/>
            </a:lvl8pPr>
            <a:lvl9pPr marL="365308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A955B-C78A-4DA4-A82E-89811EA76058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66"/>
          <p:cNvGraphicFramePr>
            <a:graphicFrameLocks noChangeAspect="1"/>
          </p:cNvGraphicFramePr>
          <p:nvPr/>
        </p:nvGraphicFramePr>
        <p:xfrm>
          <a:off x="10" y="6459538"/>
          <a:ext cx="9147175" cy="412750"/>
        </p:xfrm>
        <a:graphic>
          <a:graphicData uri="http://schemas.openxmlformats.org/presentationml/2006/ole">
            <p:oleObj spid="_x0000_s70658" name="Image" r:id="rId3" imgW="13003175" imgH="583921" progId="">
              <p:embed/>
            </p:oleObj>
          </a:graphicData>
        </a:graphic>
      </p:graphicFrame>
      <p:graphicFrame>
        <p:nvGraphicFramePr>
          <p:cNvPr id="6" name="Object 265"/>
          <p:cNvGraphicFramePr>
            <a:graphicFrameLocks noChangeAspect="1"/>
          </p:cNvGraphicFramePr>
          <p:nvPr/>
        </p:nvGraphicFramePr>
        <p:xfrm>
          <a:off x="0" y="-1578"/>
          <a:ext cx="9144000" cy="366713"/>
        </p:xfrm>
        <a:graphic>
          <a:graphicData uri="http://schemas.openxmlformats.org/presentationml/2006/ole">
            <p:oleObj spid="_x0000_s70659" name="Image" r:id="rId4" imgW="13003175" imgH="520635" progId="">
              <p:embed/>
            </p:oleObj>
          </a:graphicData>
        </a:graphic>
      </p:graphicFrame>
      <p:sp>
        <p:nvSpPr>
          <p:cNvPr id="7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8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9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34" indent="0">
              <a:buNone/>
              <a:defRPr sz="2800"/>
            </a:lvl2pPr>
            <a:lvl3pPr marL="913270" indent="0">
              <a:buNone/>
              <a:defRPr sz="2400"/>
            </a:lvl3pPr>
            <a:lvl4pPr marL="1369904" indent="0">
              <a:buNone/>
              <a:defRPr sz="2000"/>
            </a:lvl4pPr>
            <a:lvl5pPr marL="1826540" indent="0">
              <a:buNone/>
              <a:defRPr sz="2000"/>
            </a:lvl5pPr>
            <a:lvl6pPr marL="2283174" indent="0">
              <a:buNone/>
              <a:defRPr sz="2000"/>
            </a:lvl6pPr>
            <a:lvl7pPr marL="2739811" indent="0">
              <a:buNone/>
              <a:defRPr sz="2000"/>
            </a:lvl7pPr>
            <a:lvl8pPr marL="3196445" indent="0">
              <a:buNone/>
              <a:defRPr sz="2000"/>
            </a:lvl8pPr>
            <a:lvl9pPr marL="365308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34" indent="0">
              <a:buNone/>
              <a:defRPr sz="1200"/>
            </a:lvl2pPr>
            <a:lvl3pPr marL="913270" indent="0">
              <a:buNone/>
              <a:defRPr sz="1000"/>
            </a:lvl3pPr>
            <a:lvl4pPr marL="1369904" indent="0">
              <a:buNone/>
              <a:defRPr sz="900"/>
            </a:lvl4pPr>
            <a:lvl5pPr marL="1826540" indent="0">
              <a:buNone/>
              <a:defRPr sz="900"/>
            </a:lvl5pPr>
            <a:lvl6pPr marL="2283174" indent="0">
              <a:buNone/>
              <a:defRPr sz="900"/>
            </a:lvl6pPr>
            <a:lvl7pPr marL="2739811" indent="0">
              <a:buNone/>
              <a:defRPr sz="900"/>
            </a:lvl7pPr>
            <a:lvl8pPr marL="3196445" indent="0">
              <a:buNone/>
              <a:defRPr sz="900"/>
            </a:lvl8pPr>
            <a:lvl9pPr marL="365308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F497-1A46-403E-8D82-5F691EE3724D}" type="slidenum">
              <a:rPr lang="en-US" altLang="en-US"/>
              <a:pPr>
                <a:defRPr/>
              </a:pPr>
              <a:t>‹N›</a:t>
            </a:fld>
            <a:endParaRPr lang="en-US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53988" y="622300"/>
            <a:ext cx="8245475" cy="498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1328" tIns="45662" rIns="91328" bIns="45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2839" y="1776423"/>
            <a:ext cx="7348537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28" tIns="45662" rIns="91328" bIns="45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6156186" y="6502410"/>
            <a:ext cx="2808313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328" tIns="45662" rIns="91328" bIns="45662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0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en-US" dirty="0" smtClean="0"/>
              <a:t>RPC2012, </a:t>
            </a:r>
            <a:r>
              <a:rPr lang="en-US" altLang="en-US" dirty="0" err="1" smtClean="0"/>
              <a:t>Frascati</a:t>
            </a:r>
            <a:r>
              <a:rPr lang="en-US" altLang="en-US" dirty="0" smtClean="0"/>
              <a:t>, 7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February 2012, </a:t>
            </a:r>
            <a:fld id="{731C71A6-EB7D-4845-9B5F-6292CD3D990C}" type="slidenum">
              <a:rPr lang="en-US" altLang="en-US" smtClean="0"/>
              <a:pPr>
                <a:defRPr/>
              </a:pPr>
              <a:t>‹N›</a:t>
            </a:fld>
            <a:endParaRPr lang="en-US" altLang="en-US" dirty="0"/>
          </a:p>
        </p:txBody>
      </p:sp>
      <p:sp>
        <p:nvSpPr>
          <p:cNvPr id="32990" name="Text Box 222"/>
          <p:cNvSpPr txBox="1">
            <a:spLocks noChangeArrowheads="1"/>
          </p:cNvSpPr>
          <p:nvPr/>
        </p:nvSpPr>
        <p:spPr bwMode="black">
          <a:xfrm>
            <a:off x="1447805" y="52390"/>
            <a:ext cx="2066365" cy="307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328" tIns="45662" rIns="91328" bIns="45662">
            <a:spAutoFit/>
          </a:bodyPr>
          <a:lstStyle/>
          <a:p>
            <a:pPr eaLnBrk="0" hangingPunct="0">
              <a:defRPr/>
            </a:pPr>
            <a:r>
              <a:rPr lang="en-US" altLang="en-US" sz="1400" dirty="0">
                <a:solidFill>
                  <a:srgbClr val="FFFFFF"/>
                </a:solidFill>
              </a:rPr>
              <a:t>Extreme Energy Events</a:t>
            </a:r>
          </a:p>
        </p:txBody>
      </p:sp>
      <p:sp>
        <p:nvSpPr>
          <p:cNvPr id="33001" name="Line 233"/>
          <p:cNvSpPr>
            <a:spLocks noChangeShapeType="1"/>
          </p:cNvSpPr>
          <p:nvPr/>
        </p:nvSpPr>
        <p:spPr bwMode="black">
          <a:xfrm>
            <a:off x="1447800" y="147638"/>
            <a:ext cx="0" cy="234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33004" name="Line 236"/>
          <p:cNvSpPr>
            <a:spLocks noChangeShapeType="1"/>
          </p:cNvSpPr>
          <p:nvPr/>
        </p:nvSpPr>
        <p:spPr bwMode="black">
          <a:xfrm>
            <a:off x="1447800" y="6475413"/>
            <a:ext cx="0" cy="192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1328" tIns="45662" rIns="91328" bIns="45662" anchor="ctr"/>
          <a:lstStyle/>
          <a:p>
            <a:pPr algn="ctr">
              <a:defRPr/>
            </a:pPr>
            <a:endParaRPr lang="it-IT" sz="2000" dirty="0">
              <a:solidFill>
                <a:srgbClr val="FFFFFF"/>
              </a:solidFill>
            </a:endParaRPr>
          </a:p>
        </p:txBody>
      </p:sp>
      <p:sp>
        <p:nvSpPr>
          <p:cNvPr id="10" name="Rectangle 9"/>
          <p:cNvSpPr txBox="1">
            <a:spLocks noChangeArrowheads="1"/>
          </p:cNvSpPr>
          <p:nvPr userDrawn="1"/>
        </p:nvSpPr>
        <p:spPr bwMode="black">
          <a:xfrm>
            <a:off x="35497" y="6492711"/>
            <a:ext cx="1006475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328" tIns="45662" rIns="91328" bIns="45662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50000"/>
              </a:spcBef>
              <a:defRPr sz="1000" b="1">
                <a:solidFill>
                  <a:srgbClr val="FFFFFF"/>
                </a:solidFill>
              </a:defRPr>
            </a:lvl1pPr>
          </a:lstStyle>
          <a:p>
            <a:pPr marL="0" marR="0" lvl="0" indent="0" algn="l" defTabSz="91327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M. </a:t>
            </a:r>
            <a:r>
              <a:rPr kumimoji="0" lang="en-US" altLang="en-US" sz="1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Abbrescia</a:t>
            </a:r>
            <a:endParaRPr kumimoji="0" lang="en-US" altLang="en-US" sz="1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ransition/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C62000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C62000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C62000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C62000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C62000"/>
          </a:solidFill>
          <a:latin typeface="Arial" charset="0"/>
          <a:cs typeface="Arial" charset="0"/>
        </a:defRPr>
      </a:lvl5pPr>
      <a:lvl6pPr marL="456634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C62000"/>
          </a:solidFill>
          <a:latin typeface="Arial" charset="0"/>
          <a:cs typeface="Arial" charset="0"/>
        </a:defRPr>
      </a:lvl6pPr>
      <a:lvl7pPr marL="91327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C62000"/>
          </a:solidFill>
          <a:latin typeface="Arial" charset="0"/>
          <a:cs typeface="Arial" charset="0"/>
        </a:defRPr>
      </a:lvl7pPr>
      <a:lvl8pPr marL="1369904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C62000"/>
          </a:solidFill>
          <a:latin typeface="Arial" charset="0"/>
          <a:cs typeface="Arial" charset="0"/>
        </a:defRPr>
      </a:lvl8pPr>
      <a:lvl9pPr marL="1826540" algn="l" rtl="0" fontAlgn="base">
        <a:lnSpc>
          <a:spcPct val="90000"/>
        </a:lnSpc>
        <a:spcBef>
          <a:spcPct val="0"/>
        </a:spcBef>
        <a:spcAft>
          <a:spcPct val="0"/>
        </a:spcAft>
        <a:defRPr sz="2800">
          <a:solidFill>
            <a:srgbClr val="C62000"/>
          </a:solidFill>
          <a:latin typeface="Arial" charset="0"/>
          <a:cs typeface="Arial" charset="0"/>
        </a:defRPr>
      </a:lvl9pPr>
    </p:titleStyle>
    <p:bodyStyle>
      <a:lvl1pPr marL="228315" indent="-228315" algn="l" rtl="0" eaLnBrk="0" fontAlgn="base" hangingPunct="0">
        <a:spcBef>
          <a:spcPct val="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9962" indent="-285397" algn="l" rtl="0" eaLnBrk="0" fontAlgn="base" hangingPunct="0">
        <a:spcBef>
          <a:spcPct val="25000"/>
        </a:spcBef>
        <a:spcAft>
          <a:spcPct val="15000"/>
        </a:spcAft>
        <a:buClr>
          <a:schemeClr val="accent2"/>
        </a:buClr>
        <a:buFont typeface="Arial" charset="0"/>
        <a:buChar char="–"/>
        <a:defRPr sz="1600">
          <a:solidFill>
            <a:schemeClr val="bg1"/>
          </a:solidFill>
          <a:latin typeface="+mn-lt"/>
          <a:cs typeface="+mn-cs"/>
        </a:defRPr>
      </a:lvl2pPr>
      <a:lvl3pPr marL="1141588" indent="-22831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•"/>
        <a:defRPr sz="1600">
          <a:solidFill>
            <a:schemeClr val="bg1"/>
          </a:solidFill>
          <a:latin typeface="+mn-lt"/>
          <a:cs typeface="+mn-cs"/>
        </a:defRPr>
      </a:lvl3pPr>
      <a:lvl4pPr marL="1598222" indent="-22831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2054858" indent="-22831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2511492" indent="-22831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defRPr sz="1600">
          <a:solidFill>
            <a:schemeClr val="bg1"/>
          </a:solidFill>
          <a:latin typeface="+mn-lt"/>
          <a:cs typeface="+mn-cs"/>
        </a:defRPr>
      </a:lvl6pPr>
      <a:lvl7pPr marL="2968128" indent="-22831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defRPr sz="1600">
          <a:solidFill>
            <a:schemeClr val="bg1"/>
          </a:solidFill>
          <a:latin typeface="+mn-lt"/>
          <a:cs typeface="+mn-cs"/>
        </a:defRPr>
      </a:lvl7pPr>
      <a:lvl8pPr marL="3424763" indent="-22831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defRPr sz="1600">
          <a:solidFill>
            <a:schemeClr val="bg1"/>
          </a:solidFill>
          <a:latin typeface="+mn-lt"/>
          <a:cs typeface="+mn-cs"/>
        </a:defRPr>
      </a:lvl8pPr>
      <a:lvl9pPr marL="3881399" indent="-228315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34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270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904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540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174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811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445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080" algn="l" defTabSz="91327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06" tIns="45652" rIns="91306" bIns="4565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306" tIns="45652" rIns="91306" bIns="456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306" tIns="45652" rIns="91306" bIns="4565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306" tIns="45652" rIns="91306" bIns="4565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306" tIns="45652" rIns="91306" bIns="4565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84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ctr" defTabSz="91304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86" indent="-342386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847" indent="-285326" algn="l" defTabSz="9130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306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826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350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871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394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916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0439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20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044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566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088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609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133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655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177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06" tIns="45652" rIns="91306" bIns="4565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306" tIns="45652" rIns="91306" bIns="4565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2"/>
            <a:ext cx="2133600" cy="365125"/>
          </a:xfrm>
          <a:prstGeom prst="rect">
            <a:avLst/>
          </a:prstGeom>
        </p:spPr>
        <p:txBody>
          <a:bodyPr vert="horz" lIns="91306" tIns="45652" rIns="91306" bIns="4565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2"/>
            <a:ext cx="2895600" cy="365125"/>
          </a:xfrm>
          <a:prstGeom prst="rect">
            <a:avLst/>
          </a:prstGeom>
        </p:spPr>
        <p:txBody>
          <a:bodyPr vert="horz" lIns="91306" tIns="45652" rIns="91306" bIns="4565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2"/>
            <a:ext cx="2133600" cy="365125"/>
          </a:xfrm>
          <a:prstGeom prst="rect">
            <a:avLst/>
          </a:prstGeom>
        </p:spPr>
        <p:txBody>
          <a:bodyPr vert="horz" lIns="91306" tIns="45652" rIns="91306" bIns="4565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84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ctr" defTabSz="913044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386" indent="-342386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847" indent="-285326" algn="l" defTabSz="9130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306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826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350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0871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394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3916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0439" indent="-228258" algn="l" defTabSz="913044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20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044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566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088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609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133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5655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177" algn="l" defTabSz="91304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17" tIns="45657" rIns="91317" bIns="45657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317" tIns="45657" rIns="91317" bIns="4565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61"/>
            <a:ext cx="2133600" cy="365125"/>
          </a:xfrm>
          <a:prstGeom prst="rect">
            <a:avLst/>
          </a:prstGeom>
        </p:spPr>
        <p:txBody>
          <a:bodyPr vert="horz" lIns="91317" tIns="45657" rIns="91317" bIns="45657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61"/>
            <a:ext cx="2895600" cy="365125"/>
          </a:xfrm>
          <a:prstGeom prst="rect">
            <a:avLst/>
          </a:prstGeom>
        </p:spPr>
        <p:txBody>
          <a:bodyPr vert="horz" lIns="91317" tIns="45657" rIns="91317" bIns="45657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61"/>
            <a:ext cx="2133600" cy="365125"/>
          </a:xfrm>
          <a:prstGeom prst="rect">
            <a:avLst/>
          </a:prstGeom>
        </p:spPr>
        <p:txBody>
          <a:bodyPr vert="horz" lIns="91317" tIns="45657" rIns="91317" bIns="45657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84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ctr" defTabSz="91315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428" indent="-342428" algn="l" defTabSz="913157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939" indent="-285361" algn="l" defTabSz="913157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47" indent="-228287" algn="l" defTabSz="913157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024" indent="-228287" algn="l" defTabSz="913157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4604" indent="-228287" algn="l" defTabSz="913157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182" indent="-228287" algn="l" defTabSz="91315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7761" indent="-228287" algn="l" defTabSz="91315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4339" indent="-228287" algn="l" defTabSz="91315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0919" indent="-228287" algn="l" defTabSz="91315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577" algn="l" defTabSz="913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157" algn="l" defTabSz="913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9735" algn="l" defTabSz="913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314" algn="l" defTabSz="913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2892" algn="l" defTabSz="913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9472" algn="l" defTabSz="913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050" algn="l" defTabSz="913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2629" algn="l" defTabSz="913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339" tIns="45668" rIns="91339" bIns="4566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339" tIns="45668" rIns="91339" bIns="4566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9"/>
            <a:ext cx="2133600" cy="365125"/>
          </a:xfrm>
          <a:prstGeom prst="rect">
            <a:avLst/>
          </a:prstGeom>
        </p:spPr>
        <p:txBody>
          <a:bodyPr vert="horz" lIns="91339" tIns="45668" rIns="91339" bIns="4566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0CE25-5BD1-4B8E-A208-7D30699390E7}" type="datetimeFigureOut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/>
              <a:t>11/07/2014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9"/>
            <a:ext cx="2895600" cy="365125"/>
          </a:xfrm>
          <a:prstGeom prst="rect">
            <a:avLst/>
          </a:prstGeom>
        </p:spPr>
        <p:txBody>
          <a:bodyPr vert="horz" lIns="91339" tIns="45668" rIns="91339" bIns="4566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9"/>
            <a:ext cx="2133600" cy="365125"/>
          </a:xfrm>
          <a:prstGeom prst="rect">
            <a:avLst/>
          </a:prstGeom>
        </p:spPr>
        <p:txBody>
          <a:bodyPr vert="horz" lIns="91339" tIns="45668" rIns="91339" bIns="4566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AD7A1-46A9-482C-8024-1933E413A847}" type="slidenum">
              <a:rPr lang="en-GB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  <a:cs typeface="Arial" charset="0"/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845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ransition>
    <p:circle/>
  </p:transition>
  <p:timing>
    <p:tnLst>
      <p:par>
        <p:cTn id="1" dur="indefinite" restart="never" nodeType="tmRoot"/>
      </p:par>
    </p:tnLst>
  </p:timing>
  <p:txStyles>
    <p:titleStyle>
      <a:lvl1pPr algn="ctr" defTabSz="9133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14" indent="-342514" algn="l" defTabSz="913383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23" indent="-285432" algn="l" defTabSz="913383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29" indent="-228344" algn="l" defTabSz="9133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20" indent="-228344" algn="l" defTabSz="913383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12" indent="-228344" algn="l" defTabSz="913383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03" indent="-228344" algn="l" defTabSz="9133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495" indent="-228344" algn="l" defTabSz="9133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186" indent="-228344" algn="l" defTabSz="9133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879" indent="-228344" algn="l" defTabSz="91338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1" algn="l" defTabSz="913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83" algn="l" defTabSz="913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74" algn="l" defTabSz="913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66" algn="l" defTabSz="913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56" algn="l" defTabSz="913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50" algn="l" defTabSz="913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40" algn="l" defTabSz="913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32" algn="l" defTabSz="9133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252045" TargetMode="External"/><Relationship Id="rId7" Type="http://schemas.openxmlformats.org/officeDocument/2006/relationships/hyperlink" Target="http://indico.cern.ch/category/4840/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ndico.cern.ch/event/315626/" TargetMode="External"/><Relationship Id="rId5" Type="http://schemas.openxmlformats.org/officeDocument/2006/relationships/hyperlink" Target="https://indico.cern.ch/event/309620/" TargetMode="External"/><Relationship Id="rId4" Type="http://schemas.openxmlformats.org/officeDocument/2006/relationships/hyperlink" Target="https://cds.cern.ch/record/1631032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250557/material/0/1.pdf" TargetMode="Externa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ECFA/ECFAHiLumiLHC" TargetMode="Externa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rrowheads="1"/>
          </p:cNvPicPr>
          <p:nvPr/>
        </p:nvPicPr>
        <p:blipFill>
          <a:blip r:embed="rId3" cstate="print"/>
          <a:srcRect l="2651" t="567" r="8710" b="1133"/>
          <a:stretch>
            <a:fillRect/>
          </a:stretch>
        </p:blipFill>
        <p:spPr bwMode="auto">
          <a:xfrm>
            <a:off x="-13341" y="-18136"/>
            <a:ext cx="9157342" cy="687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2268" descr="Logo-DIF-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" y="0"/>
            <a:ext cx="752475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2269" descr="Copia di logo-infn-b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6765" y="0"/>
            <a:ext cx="798512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647700" y="5013177"/>
            <a:ext cx="7848600" cy="12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13" tIns="45655" rIns="91313" bIns="45655">
            <a:spAutoFit/>
          </a:bodyPr>
          <a:lstStyle/>
          <a:p>
            <a:pPr algn="ctr" defTabSz="91327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2400" b="1" kern="0" dirty="0" smtClean="0">
              <a:solidFill>
                <a:srgbClr val="FF3300"/>
              </a:solidFill>
              <a:latin typeface="Times New Roman" pitchFamily="18" charset="0"/>
              <a:cs typeface="Arial" charset="0"/>
            </a:endParaRPr>
          </a:p>
          <a:p>
            <a:pPr algn="ctr" defTabSz="91327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latin typeface="Times New Roman" pitchFamily="18" charset="0"/>
                <a:cs typeface="Arial" charset="0"/>
              </a:rPr>
              <a:t>M. </a:t>
            </a:r>
            <a:r>
              <a:rPr lang="en-US" sz="2400" b="1" kern="0" dirty="0" err="1" smtClean="0">
                <a:latin typeface="Times New Roman" pitchFamily="18" charset="0"/>
                <a:cs typeface="Arial" charset="0"/>
              </a:rPr>
              <a:t>Abbrescia</a:t>
            </a:r>
            <a:endParaRPr lang="en-US" sz="2400" b="1" kern="0" dirty="0" smtClean="0">
              <a:latin typeface="Times New Roman" pitchFamily="18" charset="0"/>
              <a:cs typeface="Arial" charset="0"/>
            </a:endParaRPr>
          </a:p>
          <a:p>
            <a:pPr algn="ctr" defTabSz="91327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kern="0" dirty="0" smtClean="0">
                <a:latin typeface="Times New Roman" pitchFamily="18" charset="0"/>
                <a:cs typeface="Arial" charset="0"/>
              </a:rPr>
              <a:t>PG4 mini-workshop - July 11</a:t>
            </a:r>
            <a:r>
              <a:rPr lang="en-US" sz="2400" b="1" kern="0" baseline="30000" dirty="0" smtClean="0">
                <a:latin typeface="Times New Roman" pitchFamily="18" charset="0"/>
                <a:cs typeface="Arial" charset="0"/>
              </a:rPr>
              <a:t>th</a:t>
            </a:r>
            <a:r>
              <a:rPr lang="en-US" sz="2400" b="1" kern="0" dirty="0" smtClean="0">
                <a:latin typeface="Times New Roman" pitchFamily="18" charset="0"/>
                <a:cs typeface="Arial" charset="0"/>
              </a:rPr>
              <a:t>, 2014</a:t>
            </a:r>
          </a:p>
        </p:txBody>
      </p:sp>
      <p:pic>
        <p:nvPicPr>
          <p:cNvPr id="6" name="Immagine 5" descr="cer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461832" y="-27384"/>
            <a:ext cx="877824" cy="763524"/>
          </a:xfrm>
          <a:prstGeom prst="rect">
            <a:avLst/>
          </a:prstGeom>
        </p:spPr>
      </p:pic>
      <p:pic>
        <p:nvPicPr>
          <p:cNvPr id="7" name="Immagine 6" descr="CMS_logo_col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335466" y="-27375"/>
            <a:ext cx="790099" cy="788099"/>
          </a:xfrm>
          <a:prstGeom prst="rect">
            <a:avLst/>
          </a:prstGeom>
        </p:spPr>
      </p:pic>
      <p:sp>
        <p:nvSpPr>
          <p:cNvPr id="13" name="Rettangolo 12"/>
          <p:cNvSpPr/>
          <p:nvPr/>
        </p:nvSpPr>
        <p:spPr bwMode="auto">
          <a:xfrm>
            <a:off x="-15618" y="1700810"/>
            <a:ext cx="9144000" cy="3240360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8" tIns="45662" rIns="91328" bIns="45662" numCol="1" rtlCol="0" anchor="t" anchorCtr="0" compatLnSpc="1">
            <a:prstTxWarp prst="textNoShape">
              <a:avLst/>
            </a:prstTxWarp>
          </a:bodyPr>
          <a:lstStyle/>
          <a:p>
            <a:pPr algn="ctr" defTabSz="913270"/>
            <a:endParaRPr lang="it-IT" sz="2000" dirty="0" smtClean="0">
              <a:cs typeface="Arial" charset="0"/>
            </a:endParaRPr>
          </a:p>
        </p:txBody>
      </p:sp>
      <p:pic>
        <p:nvPicPr>
          <p:cNvPr id="98310" name="Picture 6" descr="http://www.pd.infn.it/%7Edorigo/cmszz_3.jpg"/>
          <p:cNvPicPr>
            <a:picLocks noChangeAspect="1" noChangeArrowheads="1"/>
          </p:cNvPicPr>
          <p:nvPr/>
        </p:nvPicPr>
        <p:blipFill>
          <a:blip r:embed="rId8" cstate="print"/>
          <a:srcRect t="8853"/>
          <a:stretch>
            <a:fillRect/>
          </a:stretch>
        </p:blipFill>
        <p:spPr bwMode="auto">
          <a:xfrm>
            <a:off x="5921311" y="2204864"/>
            <a:ext cx="3187193" cy="2376264"/>
          </a:xfrm>
          <a:prstGeom prst="rect">
            <a:avLst/>
          </a:prstGeom>
          <a:noFill/>
        </p:spPr>
      </p:pic>
      <p:sp>
        <p:nvSpPr>
          <p:cNvPr id="10" name="Rettangolo 9"/>
          <p:cNvSpPr/>
          <p:nvPr/>
        </p:nvSpPr>
        <p:spPr>
          <a:xfrm>
            <a:off x="35496" y="2324803"/>
            <a:ext cx="8388424" cy="1600321"/>
          </a:xfrm>
          <a:prstGeom prst="rect">
            <a:avLst/>
          </a:prstGeom>
        </p:spPr>
        <p:txBody>
          <a:bodyPr wrap="square" lIns="91328" tIns="45662" rIns="91328" bIns="45662">
            <a:spAutoFit/>
          </a:bodyPr>
          <a:lstStyle/>
          <a:p>
            <a:pPr>
              <a:buSzPct val="90000"/>
              <a:tabLst>
                <a:tab pos="723006" algn="l"/>
                <a:tab pos="1444431" algn="l"/>
                <a:tab pos="2169017" algn="l"/>
                <a:tab pos="2892022" algn="l"/>
                <a:tab pos="3615023" algn="l"/>
                <a:tab pos="4336446" algn="l"/>
                <a:tab pos="5059453" algn="l"/>
                <a:tab pos="5784044" algn="l"/>
                <a:tab pos="6507048" algn="l"/>
                <a:tab pos="7228470" algn="l"/>
                <a:tab pos="7951473" algn="l"/>
              </a:tabLst>
            </a:pPr>
            <a:r>
              <a:rPr lang="it-IT" sz="4400" dirty="0" smtClean="0">
                <a:solidFill>
                  <a:srgbClr val="CA1612"/>
                </a:solidFill>
                <a:latin typeface="Times New Roman" pitchFamily="18" charset="0"/>
              </a:rPr>
              <a:t> </a:t>
            </a:r>
            <a:r>
              <a:rPr lang="it-IT" sz="3600" dirty="0" err="1" smtClean="0">
                <a:solidFill>
                  <a:srgbClr val="C00000"/>
                </a:solidFill>
                <a:latin typeface="Times New Roman" pitchFamily="18" charset="0"/>
              </a:rPr>
              <a:t>Brief</a:t>
            </a:r>
            <a:r>
              <a:rPr lang="it-IT" sz="3600" dirty="0" smtClean="0">
                <a:solidFill>
                  <a:srgbClr val="C00000"/>
                </a:solidFill>
                <a:latin typeface="Times New Roman" pitchFamily="18" charset="0"/>
              </a:rPr>
              <a:t> info </a:t>
            </a:r>
            <a:r>
              <a:rPr lang="it-IT" sz="3600" dirty="0" err="1" smtClean="0">
                <a:solidFill>
                  <a:srgbClr val="C00000"/>
                </a:solidFill>
                <a:latin typeface="Times New Roman" pitchFamily="18" charset="0"/>
              </a:rPr>
              <a:t>about</a:t>
            </a:r>
            <a:r>
              <a:rPr lang="it-IT" sz="3600" dirty="0" smtClean="0">
                <a:solidFill>
                  <a:srgbClr val="C00000"/>
                </a:solidFill>
                <a:latin typeface="Times New Roman" pitchFamily="18" charset="0"/>
              </a:rPr>
              <a:t> the HL-LHC </a:t>
            </a:r>
          </a:p>
          <a:p>
            <a:pPr>
              <a:buSzPct val="90000"/>
              <a:tabLst>
                <a:tab pos="723006" algn="l"/>
                <a:tab pos="1444431" algn="l"/>
                <a:tab pos="2169017" algn="l"/>
                <a:tab pos="2892022" algn="l"/>
                <a:tab pos="3615023" algn="l"/>
                <a:tab pos="4336446" algn="l"/>
                <a:tab pos="5059453" algn="l"/>
                <a:tab pos="5784044" algn="l"/>
                <a:tab pos="6507048" algn="l"/>
                <a:tab pos="7228470" algn="l"/>
                <a:tab pos="7951473" algn="l"/>
              </a:tabLst>
            </a:pPr>
            <a:r>
              <a:rPr lang="it-IT" sz="3600" dirty="0" smtClean="0">
                <a:solidFill>
                  <a:srgbClr val="C00000"/>
                </a:solidFill>
                <a:latin typeface="Times New Roman" pitchFamily="18" charset="0"/>
              </a:rPr>
              <a:t> ECFA workshop</a:t>
            </a:r>
          </a:p>
          <a:p>
            <a:pPr lvl="2">
              <a:buSzPct val="90000"/>
              <a:tabLst>
                <a:tab pos="723006" algn="l"/>
                <a:tab pos="1444431" algn="l"/>
                <a:tab pos="2169017" algn="l"/>
                <a:tab pos="2892022" algn="l"/>
                <a:tab pos="3615023" algn="l"/>
                <a:tab pos="4336446" algn="l"/>
                <a:tab pos="5059453" algn="l"/>
                <a:tab pos="5784044" algn="l"/>
                <a:tab pos="6507048" algn="l"/>
                <a:tab pos="7228470" algn="l"/>
                <a:tab pos="7951473" algn="l"/>
              </a:tabLst>
            </a:pPr>
            <a:endParaRPr lang="it-IT" dirty="0"/>
          </a:p>
        </p:txBody>
      </p:sp>
      <p:sp>
        <p:nvSpPr>
          <p:cNvPr id="15" name="Rettangolo 14"/>
          <p:cNvSpPr/>
          <p:nvPr/>
        </p:nvSpPr>
        <p:spPr bwMode="auto">
          <a:xfrm>
            <a:off x="5220072" y="4293096"/>
            <a:ext cx="1944216" cy="28803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8" tIns="45662" rIns="91328" bIns="45662" numCol="1" rtlCol="0" anchor="t" anchorCtr="0" compatLnSpc="1">
            <a:prstTxWarp prst="textNoShape">
              <a:avLst/>
            </a:prstTxWarp>
          </a:bodyPr>
          <a:lstStyle/>
          <a:p>
            <a:pPr algn="ctr" defTabSz="913270"/>
            <a:endParaRPr lang="it-IT" sz="2000" dirty="0" smtClean="0">
              <a:cs typeface="Arial" charset="0"/>
            </a:endParaRPr>
          </a:p>
        </p:txBody>
      </p:sp>
      <p:sp>
        <p:nvSpPr>
          <p:cNvPr id="16" name="Rettangolo 15"/>
          <p:cNvSpPr/>
          <p:nvPr/>
        </p:nvSpPr>
        <p:spPr bwMode="auto">
          <a:xfrm>
            <a:off x="6410300" y="1973982"/>
            <a:ext cx="1944216" cy="28803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328" tIns="45662" rIns="91328" bIns="45662" numCol="1" rtlCol="0" anchor="t" anchorCtr="0" compatLnSpc="1">
            <a:prstTxWarp prst="textNoShape">
              <a:avLst/>
            </a:prstTxWarp>
          </a:bodyPr>
          <a:lstStyle/>
          <a:p>
            <a:pPr algn="ctr" defTabSz="913270"/>
            <a:endParaRPr lang="it-IT" sz="2000" dirty="0" smtClean="0"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b334f972-9435-45bd-a477-5539ec62dad0@exchan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1469" y="1"/>
            <a:ext cx="4547725" cy="6821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984" y="32137"/>
            <a:ext cx="5940309" cy="404003"/>
          </a:xfrm>
          <a:prstGeom prst="rect">
            <a:avLst/>
          </a:prstGeom>
          <a:noFill/>
        </p:spPr>
        <p:txBody>
          <a:bodyPr wrap="none" lIns="80056" tIns="40028" rIns="80056" bIns="40028" rtlCol="0">
            <a:spAutoFit/>
          </a:bodyPr>
          <a:lstStyle/>
          <a:p>
            <a:r>
              <a:rPr lang="en-GB" sz="2100" b="1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ECFA HL-LHC Workshop for 21</a:t>
            </a:r>
            <a:r>
              <a:rPr lang="en-GB" sz="2100" b="1" baseline="30000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st</a:t>
            </a:r>
            <a:r>
              <a:rPr lang="en-GB" sz="2100" b="1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 to 23</a:t>
            </a:r>
            <a:r>
              <a:rPr lang="en-GB" sz="2100" b="1" baseline="30000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rd</a:t>
            </a:r>
            <a:r>
              <a:rPr lang="en-GB" sz="2100" b="1" dirty="0" smtClean="0">
                <a:solidFill>
                  <a:srgbClr val="C00000"/>
                </a:solidFill>
                <a:latin typeface="Times New Roman" pitchFamily="18" charset="0"/>
                <a:cs typeface="Arial" charset="0"/>
              </a:rPr>
              <a:t> October</a:t>
            </a:r>
            <a:endParaRPr lang="en-GB" sz="2100" b="1" dirty="0">
              <a:solidFill>
                <a:srgbClr val="C00000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986" y="946676"/>
            <a:ext cx="4443491" cy="5154021"/>
          </a:xfrm>
          <a:prstGeom prst="rect">
            <a:avLst/>
          </a:prstGeom>
          <a:noFill/>
        </p:spPr>
        <p:txBody>
          <a:bodyPr wrap="square" lIns="80056" tIns="40028" rIns="80056" bIns="40028" rtlCol="0">
            <a:spAutoFit/>
          </a:bodyPr>
          <a:lstStyle/>
          <a:p>
            <a:pPr marL="2684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October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2013 ECFA HL-LHC Experiments Workshop at Aix-les-</a:t>
            </a:r>
            <a:r>
              <a:rPr lang="en-GB" b="1" dirty="0" err="1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Bains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link at 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3"/>
              </a:rPr>
              <a:t>http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3"/>
              </a:rPr>
              <a:t>://indico.cern.ch/conferenceDisplay.py?confId=252045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</a:p>
          <a:p>
            <a:pPr indent="-4175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defRPr/>
            </a:pP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The report from this to ECFA can be found at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4"/>
              </a:rPr>
              <a:t>https://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4"/>
              </a:rPr>
              <a:t>cds.cern.ch/record/1631032</a:t>
            </a:r>
            <a:endParaRPr lang="en-GB" b="1" dirty="0" smtClean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indent="-4175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defRPr/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In 2014 will return to Aix (but now 20 Mb optical fibre installed for </a:t>
            </a:r>
            <a:r>
              <a:rPr lang="en-GB" b="1" dirty="0" err="1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WiFi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)</a:t>
            </a:r>
          </a:p>
          <a:p>
            <a:pPr indent="-4175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defRPr/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First 2014 SG meeting 27/3/14 at </a:t>
            </a:r>
            <a:r>
              <a:rPr lang="en-GB" u="sng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5"/>
              </a:rPr>
              <a:t>https</a:t>
            </a:r>
            <a:r>
              <a:rPr lang="en-GB" u="sng" dirty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5"/>
              </a:rPr>
              <a:t>://indico.cern.ch/event/309620/</a:t>
            </a:r>
            <a:endParaRPr lang="en-GB" b="1" dirty="0" smtClean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  <a:p>
            <a:pPr indent="-4175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defRPr/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Steering Group confirmed  PG names last week and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poster agreed with link to be at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6"/>
              </a:rPr>
              <a:t>http://indico.cern.ch/event/315626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6"/>
              </a:rPr>
              <a:t>/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</a:p>
          <a:p>
            <a:pPr indent="-4175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defRPr/>
            </a:pP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All relevant material from last year can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be found at </a:t>
            </a:r>
            <a:r>
              <a:rPr lang="en-GB" b="1" dirty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7"/>
              </a:rPr>
              <a:t>http://indico.cern.ch/category/4840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  <a:hlinkClick r:id="rId7"/>
              </a:rPr>
              <a:t>/</a:t>
            </a:r>
            <a:r>
              <a:rPr lang="en-GB" b="1" dirty="0" smtClean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 </a:t>
            </a:r>
            <a:endParaRPr lang="en-GB" b="1" dirty="0">
              <a:solidFill>
                <a:srgbClr val="000000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79412296"/>
      </p:ext>
    </p:extLst>
  </p:cSld>
  <p:clrMapOvr>
    <a:masterClrMapping/>
  </p:clrMapOvr>
  <p:transition>
    <p:circl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-229152"/>
            <a:ext cx="9252360" cy="1142039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ECFA HL-LHC </a:t>
            </a:r>
            <a:r>
              <a:rPr lang="en-GB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2014:</a:t>
            </a:r>
            <a:r>
              <a:rPr lang="en-GB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Possible Schedule</a:t>
            </a:r>
            <a:endParaRPr lang="en-GB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89892617"/>
              </p:ext>
            </p:extLst>
          </p:nvPr>
        </p:nvGraphicFramePr>
        <p:xfrm>
          <a:off x="141156" y="652964"/>
          <a:ext cx="8864868" cy="6232420"/>
        </p:xfrm>
        <a:graphic>
          <a:graphicData uri="http://schemas.openxmlformats.org/drawingml/2006/table">
            <a:tbl>
              <a:tblPr/>
              <a:tblGrid>
                <a:gridCol w="2791646"/>
                <a:gridCol w="3036611"/>
                <a:gridCol w="3036611"/>
              </a:tblGrid>
              <a:tr h="32662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Opening </a:t>
                      </a:r>
                      <a:endParaRPr lang="en-GB" sz="1500" b="1" i="0" u="none" strike="noStrike" dirty="0" smtClean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 30’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706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Accelerator</a:t>
                      </a:r>
                      <a:r>
                        <a:rPr lang="en-GB" sz="15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Update</a:t>
                      </a:r>
                      <a:endParaRPr lang="en-GB" sz="15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Current</a:t>
                      </a:r>
                      <a:r>
                        <a:rPr lang="en-GB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tatus</a:t>
                      </a:r>
                      <a:r>
                        <a:rPr lang="en-GB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and plans;</a:t>
                      </a:r>
                      <a:r>
                        <a:rPr lang="en-GB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injectors</a:t>
                      </a:r>
                      <a:r>
                        <a:rPr lang="en-GB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LHC upgrades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513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Experiment Requirements</a:t>
                      </a:r>
                      <a:endParaRPr lang="en-GB" sz="15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Motivation for R&amp;D topics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9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PG1: 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Physics theory,</a:t>
                      </a:r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Physics 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experiment, </a:t>
                      </a:r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performance</a:t>
                      </a: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PG1 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(Physics goals and performance reach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), plus theory talks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180’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53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R&amp;D sessions</a:t>
                      </a: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22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PG2: 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Solid</a:t>
                      </a:r>
                      <a:r>
                        <a:rPr lang="en-GB" sz="15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state tracking detectors</a:t>
                      </a:r>
                      <a:endParaRPr lang="en-GB" sz="15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PG2 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(tracker)+HGCAL</a:t>
                      </a: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120’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622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PG3: 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Scintillating </a:t>
                      </a:r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devices</a:t>
                      </a: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PG3 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(calorimeter)+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Tracking</a:t>
                      </a:r>
                      <a:r>
                        <a:rPr lang="en-GB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</a:t>
                      </a:r>
                      <a:r>
                        <a:rPr lang="en-GB" sz="15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LHCb</a:t>
                      </a:r>
                      <a:r>
                        <a:rPr lang="en-GB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67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Liquid noble</a:t>
                      </a:r>
                      <a:r>
                        <a:rPr lang="en-GB" sz="15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gas</a:t>
                      </a:r>
                      <a:endParaRPr lang="en-GB" sz="15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Invited</a:t>
                      </a:r>
                      <a:r>
                        <a:rPr lang="en-GB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talk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174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Large area fast timing detectors</a:t>
                      </a:r>
                      <a:endParaRPr lang="en-GB" sz="15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Invited</a:t>
                      </a:r>
                      <a:r>
                        <a:rPr lang="en-GB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talk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706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PG4: </a:t>
                      </a:r>
                      <a:r>
                        <a:rPr lang="en-GB" sz="15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Gaseous detector systems ( </a:t>
                      </a:r>
                      <a:r>
                        <a:rPr lang="en-GB" sz="1500" b="1" i="0" u="none" strike="noStrike" baseline="0" dirty="0" err="1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incl</a:t>
                      </a:r>
                      <a:r>
                        <a:rPr lang="en-GB" sz="15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m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icro-pattern</a:t>
                      </a:r>
                      <a:r>
                        <a:rPr lang="en-GB" sz="15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) </a:t>
                      </a:r>
                      <a:endParaRPr lang="en-GB" sz="15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PG4 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muons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)+TPC+CAL</a:t>
                      </a: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1042744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601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PG5: 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Electronics </a:t>
                      </a:r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systems</a:t>
                      </a:r>
                      <a:b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3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ASIC - HDI - HBW links - Powering Scheme - </a:t>
                      </a:r>
                      <a:r>
                        <a:rPr lang="en-GB" sz="13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Power </a:t>
                      </a:r>
                      <a:r>
                        <a:rPr lang="en-GB" sz="13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Supply - Modular electronics &amp; </a:t>
                      </a:r>
                      <a:r>
                        <a:rPr lang="en-GB" sz="1300" b="1" i="0" u="none" strike="noStrike" dirty="0" err="1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xTCA</a:t>
                      </a:r>
                      <a:endParaRPr lang="en-GB" sz="13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PG6 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(electronics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150’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1946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PG6: 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Mechanics and Cooling</a:t>
                      </a:r>
                      <a:endParaRPr lang="en-GB" sz="1500" b="1" i="0" u="none" strike="noStrike" dirty="0">
                        <a:solidFill>
                          <a:srgbClr val="B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New</a:t>
                      </a:r>
                      <a:r>
                        <a:rPr lang="en-GB" sz="15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session area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3989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PG7: </a:t>
                      </a:r>
                      <a:r>
                        <a:rPr lang="en-GB" sz="15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Trigger, </a:t>
                      </a:r>
                      <a:r>
                        <a:rPr lang="en-GB" sz="1500" b="1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Online </a:t>
                      </a:r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and Offline Computing</a:t>
                      </a: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PG5 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trigger/DAQ/Offline/Computing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b="1" i="1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120’</a:t>
                      </a:r>
                      <a:endParaRPr lang="en-GB" sz="1500" b="1" i="1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9949"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PG8: 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Accelerator</a:t>
                      </a:r>
                      <a:r>
                        <a:rPr lang="en-GB" sz="1500" b="1" i="0" u="none" strike="noStrike" baseline="0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and experiment interface, a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ctivation </a:t>
                      </a:r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and mitigation</a:t>
                      </a: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394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Old PG7 </a:t>
                      </a:r>
                      <a:r>
                        <a:rPr lang="en-GB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(LS and activation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and PG8 (accelerator experiment interface)</a:t>
                      </a:r>
                      <a:endParaRPr lang="en-GB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394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581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dirty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Conclusion </a:t>
                      </a:r>
                      <a:r>
                        <a:rPr lang="en-GB" sz="1500" b="1" i="0" u="none" strike="noStrike" dirty="0" smtClean="0">
                          <a:solidFill>
                            <a:srgbClr val="BF0000"/>
                          </a:solidFill>
                          <a:effectLst/>
                          <a:latin typeface="Calibri"/>
                        </a:rPr>
                        <a:t>  (</a:t>
                      </a:r>
                      <a:r>
                        <a:rPr lang="en-GB" sz="15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talk</a:t>
                      </a:r>
                      <a:r>
                        <a:rPr lang="en-GB" sz="15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)</a:t>
                      </a:r>
                      <a:endParaRPr lang="en-GB" sz="15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30’</a:t>
                      </a:r>
                      <a:endParaRPr lang="en-GB" sz="15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8146" marR="8146" marT="8641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ttangolo 3"/>
          <p:cNvSpPr/>
          <p:nvPr/>
        </p:nvSpPr>
        <p:spPr>
          <a:xfrm>
            <a:off x="50010" y="3717032"/>
            <a:ext cx="9064962" cy="50405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39" tIns="45668" rIns="91339" bIns="45668"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05254778"/>
      </p:ext>
    </p:extLst>
  </p:cSld>
  <p:clrMapOvr>
    <a:masterClrMapping/>
  </p:clrMapOvr>
  <p:transition>
    <p:circl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31002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Preparatory Groups: Charge </a:t>
            </a:r>
            <a:endParaRPr lang="en-US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8974" y="1535163"/>
            <a:ext cx="8467367" cy="4447244"/>
          </a:xfrm>
          <a:prstGeom prst="rect">
            <a:avLst/>
          </a:prstGeom>
        </p:spPr>
        <p:txBody>
          <a:bodyPr wrap="square" lIns="91317" tIns="45657" rIns="91317" bIns="45657">
            <a:spAutoFit/>
          </a:bodyPr>
          <a:lstStyle/>
          <a:p>
            <a:pPr marL="342428" indent="-342428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The workshop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is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organized with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only plenary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sessions dedicated to each of the  areas outlined above </a:t>
            </a:r>
          </a:p>
          <a:p>
            <a:pPr marL="342428" indent="-342428">
              <a:buFont typeface="Courier New"/>
              <a:buChar char="o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  <a:p>
            <a:pPr marL="342428" indent="-342428">
              <a:buFont typeface="Courier New"/>
              <a:buChar char="o"/>
            </a:pP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The preparatory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groups are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charged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to identify the key topics to be discussed and to organize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their corresponding session at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the workshop.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In conjunction with program of other groups (avoid overlaps) </a:t>
            </a:r>
            <a:endParaRPr lang="en-GB" sz="2000" dirty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  <a:p>
            <a:pPr marL="342428" indent="-342428">
              <a:buFont typeface="Courier New"/>
              <a:buChar char="o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  <a:p>
            <a:pPr marL="342428" indent="-342428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They will propose the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detailed agenda within that session and propose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speakers to the workshop Steering Committee </a:t>
            </a:r>
          </a:p>
          <a:p>
            <a:pPr marL="342428" indent="-342428">
              <a:buFont typeface="Courier New"/>
              <a:buChar char="o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  <a:p>
            <a:pPr marL="342428" indent="-342428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Chairs of the PGs will write a document of few pages summarizing the main outcomes of the workshop and proposing further steps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on each topic</a:t>
            </a:r>
            <a:endParaRPr lang="en-GB" sz="2000" dirty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  <a:p>
            <a:endParaRPr lang="en-GB" sz="2000" dirty="0" smtClean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  <a:p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See 2013 charge at: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  <a:hlinkClick r:id="rId2"/>
              </a:rPr>
              <a:t>http://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  <a:hlinkClick r:id="rId2"/>
              </a:rPr>
              <a:t>indico.cern.ch/event/250557/material/0/1.pdf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 </a:t>
            </a:r>
            <a:endParaRPr lang="en-GB" sz="2000" dirty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7144793"/>
      </p:ext>
    </p:extLst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2726" y="-163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Preparatory Groups: Modus Operandi </a:t>
            </a:r>
            <a:endParaRPr lang="en-US" b="1" dirty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8974" y="964858"/>
            <a:ext cx="8467367" cy="3616270"/>
          </a:xfrm>
          <a:prstGeom prst="rect">
            <a:avLst/>
          </a:prstGeom>
        </p:spPr>
        <p:txBody>
          <a:bodyPr wrap="square" lIns="91339" tIns="45668" rIns="91339" bIns="45668">
            <a:spAutoFit/>
          </a:bodyPr>
          <a:lstStyle/>
          <a:p>
            <a:pPr marL="342514" indent="-342514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The chairs of PGs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compile mailing lists of all those willing to contribute and organise dedicated meetings and/or mini-workshops advertised within the HL-LHC community to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fulfil the objectives outlined above. </a:t>
            </a:r>
          </a:p>
          <a:p>
            <a:pPr marL="342514" indent="-342514">
              <a:buFont typeface="Courier New"/>
              <a:buChar char="o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  <a:p>
            <a:pPr marL="342514" indent="-342514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A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common TWIKI page should be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used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to collect and circulate information and progress of each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group as last time</a:t>
            </a:r>
            <a:endParaRPr lang="en-GB" sz="2000" dirty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  <a:p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	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(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see </a:t>
            </a: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  <a:hlinkClick r:id="rId2"/>
              </a:rPr>
              <a:t>https://twiki.cern.ch/twiki/bin/view/ECFA/ECFAHiLumiLHC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)</a:t>
            </a:r>
          </a:p>
          <a:p>
            <a:pPr marL="342514" indent="-342514">
              <a:buFont typeface="Courier New"/>
              <a:buChar char="o"/>
            </a:pPr>
            <a:endParaRPr lang="en-GB" sz="2000" dirty="0">
              <a:solidFill>
                <a:srgbClr val="000090"/>
              </a:solidFill>
              <a:latin typeface="Times New Roman" pitchFamily="18" charset="0"/>
              <a:cs typeface="Arial" charset="0"/>
            </a:endParaRPr>
          </a:p>
          <a:p>
            <a:pPr marL="342514" indent="-342514">
              <a:buFont typeface="Courier New"/>
              <a:buChar char="o"/>
            </a:pPr>
            <a:r>
              <a:rPr lang="en-GB" sz="2000" dirty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The meetings of the </a:t>
            </a:r>
            <a:r>
              <a:rPr lang="en-GB" sz="2000" dirty="0" smtClean="0">
                <a:solidFill>
                  <a:srgbClr val="000090"/>
                </a:solidFill>
                <a:latin typeface="Times New Roman" pitchFamily="18" charset="0"/>
                <a:cs typeface="Arial" charset="0"/>
              </a:rPr>
              <a:t>groups should normally be fully open, although a mechanism to review talks and discuss material still being approved for release should be organised by the relevant PG chairs</a:t>
            </a:r>
          </a:p>
        </p:txBody>
      </p:sp>
      <p:sp>
        <p:nvSpPr>
          <p:cNvPr id="5" name="Rettangolo 4"/>
          <p:cNvSpPr/>
          <p:nvPr/>
        </p:nvSpPr>
        <p:spPr>
          <a:xfrm>
            <a:off x="323528" y="908720"/>
            <a:ext cx="8568952" cy="1152128"/>
          </a:xfrm>
          <a:prstGeom prst="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Rettangolo 3"/>
          <p:cNvSpPr>
            <a:spLocks noChangeArrowheads="1"/>
          </p:cNvSpPr>
          <p:nvPr/>
        </p:nvSpPr>
        <p:spPr bwMode="auto">
          <a:xfrm>
            <a:off x="251520" y="4586469"/>
            <a:ext cx="7560840" cy="193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28" tIns="45662" rIns="91328" bIns="45662">
            <a:spAutoFit/>
          </a:bodyPr>
          <a:lstStyle/>
          <a:p>
            <a:r>
              <a:rPr lang="it-IT" sz="2000" b="1" dirty="0" err="1" smtClean="0">
                <a:solidFill>
                  <a:srgbClr val="FF0000"/>
                </a:solidFill>
              </a:rPr>
              <a:t>Preparatory</a:t>
            </a:r>
            <a:r>
              <a:rPr lang="it-IT" sz="2000" b="1" dirty="0" smtClean="0">
                <a:solidFill>
                  <a:srgbClr val="FF0000"/>
                </a:solidFill>
              </a:rPr>
              <a:t> Group #4:</a:t>
            </a:r>
          </a:p>
          <a:p>
            <a:r>
              <a:rPr lang="it-IT" sz="2000" b="1" dirty="0" err="1" smtClean="0">
                <a:solidFill>
                  <a:srgbClr val="FF0000"/>
                </a:solidFill>
              </a:rPr>
              <a:t>Gaseous</a:t>
            </a:r>
            <a:r>
              <a:rPr lang="it-IT" sz="2000" b="1" dirty="0" smtClean="0">
                <a:solidFill>
                  <a:srgbClr val="FF0000"/>
                </a:solidFill>
              </a:rPr>
              <a:t> detector </a:t>
            </a:r>
            <a:r>
              <a:rPr lang="it-IT" sz="2000" b="1" dirty="0" err="1" smtClean="0">
                <a:solidFill>
                  <a:srgbClr val="FF0000"/>
                </a:solidFill>
              </a:rPr>
              <a:t>systems</a:t>
            </a:r>
            <a:r>
              <a:rPr lang="it-IT" sz="2000" b="1" dirty="0" smtClean="0">
                <a:solidFill>
                  <a:srgbClr val="FF0000"/>
                </a:solidFill>
              </a:rPr>
              <a:t> (</a:t>
            </a:r>
            <a:r>
              <a:rPr lang="it-IT" sz="2000" b="1" dirty="0" err="1" smtClean="0">
                <a:solidFill>
                  <a:srgbClr val="FF0000"/>
                </a:solidFill>
              </a:rPr>
              <a:t>incl</a:t>
            </a:r>
            <a:r>
              <a:rPr lang="it-IT" sz="2000" b="1" dirty="0" smtClean="0">
                <a:solidFill>
                  <a:srgbClr val="FF0000"/>
                </a:solidFill>
              </a:rPr>
              <a:t>. micro pattern </a:t>
            </a:r>
            <a:r>
              <a:rPr lang="it-IT" sz="2000" b="1" dirty="0" err="1" smtClean="0">
                <a:solidFill>
                  <a:srgbClr val="FF0000"/>
                </a:solidFill>
              </a:rPr>
              <a:t>detectors</a:t>
            </a:r>
            <a:r>
              <a:rPr lang="it-IT" sz="2000" b="1" dirty="0" smtClean="0">
                <a:solidFill>
                  <a:srgbClr val="FF0000"/>
                </a:solidFill>
              </a:rPr>
              <a:t>)</a:t>
            </a:r>
            <a:endParaRPr lang="it-IT" sz="2000" dirty="0" smtClean="0">
              <a:solidFill>
                <a:schemeClr val="bg1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it-IT" sz="2000" dirty="0" smtClean="0">
                <a:solidFill>
                  <a:srgbClr val="C00000"/>
                </a:solidFill>
              </a:rPr>
              <a:t>ALICE:</a:t>
            </a:r>
            <a:r>
              <a:rPr lang="it-IT" sz="2000" dirty="0" smtClean="0">
                <a:solidFill>
                  <a:schemeClr val="bg1"/>
                </a:solidFill>
              </a:rPr>
              <a:t> </a:t>
            </a:r>
            <a:r>
              <a:rPr lang="it-IT" sz="2000" dirty="0" smtClean="0"/>
              <a:t>Christian </a:t>
            </a:r>
            <a:r>
              <a:rPr lang="it-IT" sz="2000" dirty="0" err="1" smtClean="0"/>
              <a:t>Lippman</a:t>
            </a:r>
            <a:r>
              <a:rPr lang="it-IT" sz="2000" dirty="0" smtClean="0"/>
              <a:t>, Pascal </a:t>
            </a:r>
            <a:r>
              <a:rPr lang="it-IT" sz="2000" dirty="0" err="1" smtClean="0"/>
              <a:t>Dupieux</a:t>
            </a:r>
            <a:endParaRPr lang="it-IT" sz="2000" dirty="0" smtClean="0"/>
          </a:p>
          <a:p>
            <a:pPr lvl="1">
              <a:buFont typeface="Wingdings" pitchFamily="2" charset="2"/>
              <a:buChar char="Ø"/>
            </a:pPr>
            <a:r>
              <a:rPr lang="it-IT" sz="2000" dirty="0" smtClean="0">
                <a:solidFill>
                  <a:srgbClr val="C00000"/>
                </a:solidFill>
              </a:rPr>
              <a:t>ATLAS:</a:t>
            </a:r>
            <a:r>
              <a:rPr lang="it-IT" sz="2000" dirty="0" smtClean="0">
                <a:solidFill>
                  <a:schemeClr val="bg1"/>
                </a:solidFill>
              </a:rPr>
              <a:t> </a:t>
            </a:r>
            <a:r>
              <a:rPr lang="it-IT" sz="2000" dirty="0" smtClean="0"/>
              <a:t>Oliver </a:t>
            </a:r>
            <a:r>
              <a:rPr lang="it-IT" sz="2000" dirty="0" err="1" smtClean="0"/>
              <a:t>Kortner</a:t>
            </a:r>
            <a:r>
              <a:rPr lang="it-IT" sz="2000" dirty="0" smtClean="0"/>
              <a:t>, Paolo </a:t>
            </a:r>
            <a:r>
              <a:rPr lang="it-IT" sz="2000" dirty="0" err="1" smtClean="0"/>
              <a:t>Iengo</a:t>
            </a:r>
            <a:endParaRPr lang="it-IT" sz="2000" dirty="0" smtClean="0"/>
          </a:p>
          <a:p>
            <a:pPr lvl="1">
              <a:buFont typeface="Wingdings" pitchFamily="2" charset="2"/>
              <a:buChar char="Ø"/>
            </a:pPr>
            <a:r>
              <a:rPr lang="it-IT" sz="2000" dirty="0" smtClean="0">
                <a:solidFill>
                  <a:srgbClr val="C00000"/>
                </a:solidFill>
              </a:rPr>
              <a:t>CMS:</a:t>
            </a:r>
            <a:r>
              <a:rPr lang="it-IT" sz="2000" dirty="0" smtClean="0">
                <a:solidFill>
                  <a:schemeClr val="bg1"/>
                </a:solidFill>
              </a:rPr>
              <a:t> </a:t>
            </a:r>
            <a:r>
              <a:rPr lang="it-IT" sz="2000" dirty="0" smtClean="0"/>
              <a:t>Marcello </a:t>
            </a:r>
            <a:r>
              <a:rPr lang="it-IT" sz="2000" dirty="0" err="1" smtClean="0"/>
              <a:t>Abbrescia</a:t>
            </a:r>
            <a:r>
              <a:rPr lang="it-IT" sz="2000" dirty="0" smtClean="0"/>
              <a:t>, </a:t>
            </a:r>
            <a:r>
              <a:rPr lang="it-IT" sz="2000" dirty="0" err="1" smtClean="0"/>
              <a:t>Archana</a:t>
            </a:r>
            <a:r>
              <a:rPr lang="it-IT" sz="2000" dirty="0" smtClean="0"/>
              <a:t> </a:t>
            </a:r>
            <a:r>
              <a:rPr lang="it-IT" sz="2000" dirty="0" err="1" smtClean="0"/>
              <a:t>Sharma</a:t>
            </a:r>
            <a:endParaRPr lang="it-IT" sz="2000" dirty="0" smtClean="0"/>
          </a:p>
          <a:p>
            <a:pPr lvl="1">
              <a:buFont typeface="Wingdings" pitchFamily="2" charset="2"/>
              <a:buChar char="Ø"/>
            </a:pPr>
            <a:r>
              <a:rPr lang="it-IT" sz="2000" dirty="0" err="1" smtClean="0">
                <a:solidFill>
                  <a:srgbClr val="C00000"/>
                </a:solidFill>
              </a:rPr>
              <a:t>LHCb</a:t>
            </a:r>
            <a:r>
              <a:rPr lang="it-IT" sz="2000" dirty="0" smtClean="0">
                <a:solidFill>
                  <a:srgbClr val="C00000"/>
                </a:solidFill>
              </a:rPr>
              <a:t>:</a:t>
            </a:r>
            <a:r>
              <a:rPr lang="it-IT" sz="2000" dirty="0" smtClean="0">
                <a:solidFill>
                  <a:schemeClr val="bg1"/>
                </a:solidFill>
              </a:rPr>
              <a:t> </a:t>
            </a:r>
            <a:r>
              <a:rPr lang="it-IT" sz="2000" dirty="0" smtClean="0"/>
              <a:t>Alessandro Cardini</a:t>
            </a:r>
          </a:p>
        </p:txBody>
      </p:sp>
    </p:spTree>
    <p:extLst>
      <p:ext uri="{BB962C8B-B14F-4D97-AF65-F5344CB8AC3E}">
        <p14:creationId xmlns:p14="http://schemas.microsoft.com/office/powerpoint/2010/main" xmlns="" val="1059861764"/>
      </p:ext>
    </p:extLst>
  </p:cSld>
  <p:clrMapOvr>
    <a:masterClrMapping/>
  </p:clrMapOvr>
  <p:transition>
    <p:circl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ttangolo 3"/>
          <p:cNvSpPr>
            <a:spLocks noChangeArrowheads="1"/>
          </p:cNvSpPr>
          <p:nvPr/>
        </p:nvSpPr>
        <p:spPr bwMode="auto">
          <a:xfrm>
            <a:off x="48697" y="355309"/>
            <a:ext cx="3916231" cy="769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328" tIns="45662" rIns="91328" bIns="45662">
            <a:spAutoFit/>
          </a:bodyPr>
          <a:lstStyle/>
          <a:p>
            <a:r>
              <a:rPr lang="it-IT" sz="4400" b="1" dirty="0" err="1" smtClean="0">
                <a:solidFill>
                  <a:srgbClr val="FF0000"/>
                </a:solidFill>
              </a:rPr>
              <a:t>Summarizing</a:t>
            </a:r>
            <a:r>
              <a:rPr lang="it-IT" sz="4400" b="1" dirty="0" smtClean="0">
                <a:solidFill>
                  <a:srgbClr val="FF0000"/>
                </a:solidFill>
              </a:rPr>
              <a:t>:</a:t>
            </a:r>
            <a:endParaRPr lang="it-IT" sz="4400" b="1" dirty="0">
              <a:solidFill>
                <a:srgbClr val="FF0000"/>
              </a:solidFill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6519566" y="6581005"/>
            <a:ext cx="2624210" cy="276882"/>
          </a:xfrm>
          <a:prstGeom prst="rect">
            <a:avLst/>
          </a:prstGeom>
          <a:noFill/>
        </p:spPr>
        <p:txBody>
          <a:bodyPr wrap="none" lIns="91328" tIns="45662" rIns="91328" bIns="45662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</a:rPr>
              <a:t>RPC Upgrade, 17 </a:t>
            </a:r>
            <a:r>
              <a:rPr lang="it-IT" sz="1200" dirty="0" err="1" smtClean="0">
                <a:solidFill>
                  <a:srgbClr val="FF0000"/>
                </a:solidFill>
              </a:rPr>
              <a:t>June</a:t>
            </a:r>
            <a:r>
              <a:rPr lang="it-IT" sz="1200" dirty="0" smtClean="0">
                <a:solidFill>
                  <a:srgbClr val="FF0000"/>
                </a:solidFill>
              </a:rPr>
              <a:t>. 2014, </a:t>
            </a:r>
            <a:r>
              <a:rPr lang="it-IT" sz="1200" dirty="0" err="1" smtClean="0">
                <a:solidFill>
                  <a:srgbClr val="FF0000"/>
                </a:solidFill>
              </a:rPr>
              <a:t>pg</a:t>
            </a:r>
            <a:r>
              <a:rPr lang="it-IT" sz="1200" dirty="0" smtClean="0">
                <a:solidFill>
                  <a:srgbClr val="FF0000"/>
                </a:solidFill>
              </a:rPr>
              <a:t>. 2</a:t>
            </a:r>
            <a:endParaRPr lang="it-IT" sz="1200" dirty="0">
              <a:solidFill>
                <a:srgbClr val="FF0000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07504" y="1124744"/>
            <a:ext cx="8892480" cy="5262862"/>
          </a:xfrm>
          <a:prstGeom prst="rect">
            <a:avLst/>
          </a:prstGeom>
          <a:noFill/>
        </p:spPr>
        <p:txBody>
          <a:bodyPr wrap="square" lIns="91328" tIns="45662" rIns="91328" bIns="45662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it-IT" sz="2400" dirty="0" smtClean="0">
                <a:solidFill>
                  <a:srgbClr val="002060"/>
                </a:solidFill>
              </a:rPr>
              <a:t>The </a:t>
            </a:r>
            <a:r>
              <a:rPr lang="it-IT" sz="2400" dirty="0" err="1" smtClean="0">
                <a:solidFill>
                  <a:srgbClr val="002060"/>
                </a:solidFill>
              </a:rPr>
              <a:t>second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edition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of</a:t>
            </a:r>
            <a:r>
              <a:rPr lang="it-IT" sz="2400" dirty="0" smtClean="0">
                <a:solidFill>
                  <a:srgbClr val="002060"/>
                </a:solidFill>
              </a:rPr>
              <a:t> the HL-LHC workshop </a:t>
            </a:r>
            <a:r>
              <a:rPr lang="it-IT" sz="2400" dirty="0" err="1" smtClean="0">
                <a:solidFill>
                  <a:srgbClr val="002060"/>
                </a:solidFill>
              </a:rPr>
              <a:t>is</a:t>
            </a:r>
            <a:r>
              <a:rPr lang="it-IT" sz="2400" dirty="0" smtClean="0">
                <a:solidFill>
                  <a:srgbClr val="002060"/>
                </a:solidFill>
              </a:rPr>
              <a:t> more </a:t>
            </a:r>
            <a:r>
              <a:rPr lang="it-IT" sz="2400" dirty="0" err="1" smtClean="0">
                <a:solidFill>
                  <a:srgbClr val="002060"/>
                </a:solidFill>
              </a:rPr>
              <a:t>focussed</a:t>
            </a:r>
            <a:r>
              <a:rPr lang="it-IT" sz="2400" dirty="0" smtClean="0">
                <a:solidFill>
                  <a:srgbClr val="002060"/>
                </a:solidFill>
              </a:rPr>
              <a:t> on </a:t>
            </a:r>
            <a:r>
              <a:rPr lang="it-IT" sz="2400" dirty="0" err="1" smtClean="0">
                <a:solidFill>
                  <a:srgbClr val="002060"/>
                </a:solidFill>
              </a:rPr>
              <a:t>progresses</a:t>
            </a:r>
            <a:r>
              <a:rPr lang="it-IT" sz="2400" dirty="0" smtClean="0">
                <a:solidFill>
                  <a:srgbClr val="002060"/>
                </a:solidFill>
              </a:rPr>
              <a:t> on </a:t>
            </a:r>
            <a:r>
              <a:rPr lang="it-IT" sz="2400" dirty="0" err="1" smtClean="0">
                <a:solidFill>
                  <a:srgbClr val="002060"/>
                </a:solidFill>
              </a:rPr>
              <a:t>R&amp;D</a:t>
            </a:r>
            <a:r>
              <a:rPr lang="it-IT" sz="2400" dirty="0" smtClean="0">
                <a:solidFill>
                  <a:srgbClr val="002060"/>
                </a:solidFill>
              </a:rPr>
              <a:t> on </a:t>
            </a:r>
            <a:r>
              <a:rPr lang="it-IT" sz="2400" dirty="0" err="1" smtClean="0">
                <a:solidFill>
                  <a:srgbClr val="002060"/>
                </a:solidFill>
              </a:rPr>
              <a:t>specific</a:t>
            </a:r>
            <a:r>
              <a:rPr lang="it-IT" sz="2400" dirty="0" smtClean="0">
                <a:solidFill>
                  <a:srgbClr val="002060"/>
                </a:solidFill>
              </a:rPr>
              <a:t> detector </a:t>
            </a:r>
            <a:r>
              <a:rPr lang="it-IT" sz="2400" dirty="0" err="1" smtClean="0">
                <a:solidFill>
                  <a:srgbClr val="002060"/>
                </a:solidFill>
              </a:rPr>
              <a:t>areas</a:t>
            </a:r>
            <a:endParaRPr lang="it-IT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it-IT" sz="2400" dirty="0" err="1" smtClean="0">
                <a:solidFill>
                  <a:srgbClr val="002060"/>
                </a:solidFill>
              </a:rPr>
              <a:t>Enphasys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is</a:t>
            </a:r>
            <a:r>
              <a:rPr lang="it-IT" sz="2400" dirty="0" smtClean="0">
                <a:solidFill>
                  <a:srgbClr val="002060"/>
                </a:solidFill>
              </a:rPr>
              <a:t> put on </a:t>
            </a:r>
            <a:r>
              <a:rPr lang="it-IT" sz="2400" dirty="0" err="1" smtClean="0">
                <a:solidFill>
                  <a:srgbClr val="002060"/>
                </a:solidFill>
              </a:rPr>
              <a:t>getting</a:t>
            </a:r>
            <a:r>
              <a:rPr lang="it-IT" sz="2400" dirty="0" smtClean="0">
                <a:solidFill>
                  <a:srgbClr val="002060"/>
                </a:solidFill>
              </a:rPr>
              <a:t> </a:t>
            </a:r>
            <a:r>
              <a:rPr lang="it-IT" sz="2400" dirty="0" err="1" smtClean="0">
                <a:solidFill>
                  <a:srgbClr val="002060"/>
                </a:solidFill>
              </a:rPr>
              <a:t>contributions</a:t>
            </a:r>
            <a:r>
              <a:rPr lang="it-IT" sz="2400" dirty="0" smtClean="0">
                <a:solidFill>
                  <a:srgbClr val="002060"/>
                </a:solidFill>
              </a:rPr>
              <a:t> and feedback </a:t>
            </a:r>
            <a:r>
              <a:rPr lang="it-IT" sz="2400" dirty="0" err="1" smtClean="0">
                <a:solidFill>
                  <a:srgbClr val="002060"/>
                </a:solidFill>
              </a:rPr>
              <a:t>from</a:t>
            </a:r>
            <a:r>
              <a:rPr lang="it-IT" sz="2400" dirty="0" smtClean="0">
                <a:solidFill>
                  <a:srgbClr val="002060"/>
                </a:solidFill>
              </a:rPr>
              <a:t> the </a:t>
            </a:r>
            <a:r>
              <a:rPr lang="it-IT" sz="2400" dirty="0" err="1" smtClean="0">
                <a:solidFill>
                  <a:srgbClr val="002060"/>
                </a:solidFill>
              </a:rPr>
              <a:t>widest</a:t>
            </a:r>
            <a:r>
              <a:rPr lang="it-IT" sz="2400" dirty="0" smtClean="0">
                <a:solidFill>
                  <a:srgbClr val="002060"/>
                </a:solidFill>
              </a:rPr>
              <a:t> audience </a:t>
            </a:r>
            <a:r>
              <a:rPr lang="it-IT" sz="2400" dirty="0" err="1" smtClean="0">
                <a:solidFill>
                  <a:srgbClr val="002060"/>
                </a:solidFill>
              </a:rPr>
              <a:t>possible</a:t>
            </a:r>
            <a:endParaRPr lang="it-IT" sz="2400" dirty="0" smtClean="0">
              <a:solidFill>
                <a:srgbClr val="002060"/>
              </a:solidFill>
            </a:endParaRPr>
          </a:p>
          <a:p>
            <a:endParaRPr lang="it-IT" sz="2400" dirty="0" smtClean="0">
              <a:solidFill>
                <a:srgbClr val="002060"/>
              </a:solidFill>
            </a:endParaRPr>
          </a:p>
          <a:p>
            <a:endParaRPr lang="it-IT" sz="2400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it-IT" sz="2400" dirty="0" err="1" smtClean="0">
                <a:solidFill>
                  <a:schemeClr val="bg1"/>
                </a:solidFill>
              </a:rPr>
              <a:t>We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have</a:t>
            </a:r>
            <a:r>
              <a:rPr lang="it-IT" sz="2400" dirty="0" smtClean="0">
                <a:solidFill>
                  <a:schemeClr val="bg1"/>
                </a:solidFill>
              </a:rPr>
              <a:t> set-up </a:t>
            </a:r>
            <a:r>
              <a:rPr lang="it-IT" sz="2400" dirty="0" err="1" smtClean="0">
                <a:solidFill>
                  <a:schemeClr val="bg1"/>
                </a:solidFill>
              </a:rPr>
              <a:t>this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preparatory</a:t>
            </a:r>
            <a:r>
              <a:rPr lang="it-IT" sz="2400" dirty="0" smtClean="0">
                <a:solidFill>
                  <a:schemeClr val="bg1"/>
                </a:solidFill>
              </a:rPr>
              <a:t> mini-workshop:</a:t>
            </a:r>
          </a:p>
          <a:p>
            <a:pPr lvl="1">
              <a:buFont typeface="Wingdings" pitchFamily="2" charset="2"/>
              <a:buChar char="Ø"/>
            </a:pPr>
            <a:r>
              <a:rPr lang="it-IT" sz="2400" dirty="0" err="1" smtClean="0">
                <a:solidFill>
                  <a:srgbClr val="C00000"/>
                </a:solidFill>
              </a:rPr>
              <a:t>Contributions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from</a:t>
            </a:r>
            <a:r>
              <a:rPr lang="it-IT" sz="2400" dirty="0" smtClean="0">
                <a:solidFill>
                  <a:srgbClr val="C00000"/>
                </a:solidFill>
              </a:rPr>
              <a:t> the </a:t>
            </a:r>
            <a:r>
              <a:rPr lang="it-IT" sz="2400" dirty="0" err="1" smtClean="0">
                <a:solidFill>
                  <a:srgbClr val="C00000"/>
                </a:solidFill>
              </a:rPr>
              <a:t>four</a:t>
            </a:r>
            <a:r>
              <a:rPr lang="it-IT" sz="2400" dirty="0" smtClean="0">
                <a:solidFill>
                  <a:srgbClr val="C00000"/>
                </a:solidFill>
              </a:rPr>
              <a:t> LHC </a:t>
            </a:r>
            <a:r>
              <a:rPr lang="it-IT" sz="2400" dirty="0" err="1" smtClean="0">
                <a:solidFill>
                  <a:srgbClr val="C00000"/>
                </a:solidFill>
              </a:rPr>
              <a:t>experiments</a:t>
            </a:r>
            <a:endParaRPr lang="it-IT" sz="2400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it-IT" sz="2400" dirty="0" smtClean="0">
                <a:solidFill>
                  <a:srgbClr val="C00000"/>
                </a:solidFill>
              </a:rPr>
              <a:t>First </a:t>
            </a:r>
            <a:r>
              <a:rPr lang="it-IT" sz="2400" dirty="0" err="1" smtClean="0">
                <a:solidFill>
                  <a:srgbClr val="C00000"/>
                </a:solidFill>
              </a:rPr>
              <a:t>ideas</a:t>
            </a:r>
            <a:r>
              <a:rPr lang="it-IT" sz="2400" dirty="0" smtClean="0">
                <a:solidFill>
                  <a:srgbClr val="C00000"/>
                </a:solidFill>
              </a:rPr>
              <a:t> on the material </a:t>
            </a:r>
            <a:r>
              <a:rPr lang="it-IT" sz="2400" dirty="0" err="1" smtClean="0">
                <a:solidFill>
                  <a:srgbClr val="C00000"/>
                </a:solidFill>
              </a:rPr>
              <a:t>available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it-IT" sz="2400" dirty="0" smtClean="0">
                <a:solidFill>
                  <a:srgbClr val="C00000"/>
                </a:solidFill>
              </a:rPr>
              <a:t>First </a:t>
            </a:r>
            <a:r>
              <a:rPr lang="it-IT" sz="2400" dirty="0" err="1" smtClean="0">
                <a:solidFill>
                  <a:srgbClr val="C00000"/>
                </a:solidFill>
              </a:rPr>
              <a:t>ideas</a:t>
            </a:r>
            <a:r>
              <a:rPr lang="it-IT" sz="2400" dirty="0" smtClean="0">
                <a:solidFill>
                  <a:srgbClr val="C00000"/>
                </a:solidFill>
              </a:rPr>
              <a:t> on people </a:t>
            </a:r>
            <a:r>
              <a:rPr lang="it-IT" sz="2400" dirty="0" err="1" smtClean="0">
                <a:solidFill>
                  <a:srgbClr val="C00000"/>
                </a:solidFill>
              </a:rPr>
              <a:t>willing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to</a:t>
            </a:r>
            <a:r>
              <a:rPr lang="it-IT" sz="2400" dirty="0" smtClean="0">
                <a:solidFill>
                  <a:srgbClr val="C00000"/>
                </a:solidFill>
              </a:rPr>
              <a:t> </a:t>
            </a:r>
            <a:r>
              <a:rPr lang="it-IT" sz="2400" dirty="0" err="1" smtClean="0">
                <a:solidFill>
                  <a:srgbClr val="C00000"/>
                </a:solidFill>
              </a:rPr>
              <a:t>contribute</a:t>
            </a:r>
            <a:endParaRPr lang="it-IT" sz="2400" dirty="0" smtClean="0">
              <a:solidFill>
                <a:srgbClr val="C00000"/>
              </a:solidFill>
            </a:endParaRPr>
          </a:p>
          <a:p>
            <a:pPr lvl="1">
              <a:buFont typeface="Wingdings" pitchFamily="2" charset="2"/>
              <a:buChar char="Ø"/>
            </a:pPr>
            <a:endParaRPr lang="it-IT" sz="2400" dirty="0" smtClean="0">
              <a:solidFill>
                <a:srgbClr val="C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it-IT" sz="2400" dirty="0" smtClean="0">
                <a:solidFill>
                  <a:schemeClr val="bg1"/>
                </a:solidFill>
              </a:rPr>
              <a:t>Note: </a:t>
            </a:r>
            <a:r>
              <a:rPr lang="it-IT" sz="2400" dirty="0" err="1" smtClean="0">
                <a:solidFill>
                  <a:schemeClr val="bg1"/>
                </a:solidFill>
              </a:rPr>
              <a:t>contributions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to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this</a:t>
            </a:r>
            <a:r>
              <a:rPr lang="it-IT" sz="2400" dirty="0" smtClean="0">
                <a:solidFill>
                  <a:schemeClr val="bg1"/>
                </a:solidFill>
              </a:rPr>
              <a:t> mini-workshop are </a:t>
            </a:r>
            <a:r>
              <a:rPr lang="it-IT" sz="2400" dirty="0" err="1" smtClean="0">
                <a:solidFill>
                  <a:schemeClr val="bg1"/>
                </a:solidFill>
              </a:rPr>
              <a:t>ordered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by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experiments</a:t>
            </a:r>
            <a:r>
              <a:rPr lang="it-IT" sz="2400" dirty="0" smtClean="0">
                <a:solidFill>
                  <a:schemeClr val="bg1"/>
                </a:solidFill>
              </a:rPr>
              <a:t>, </a:t>
            </a:r>
            <a:r>
              <a:rPr lang="it-IT" sz="2400" dirty="0" err="1" smtClean="0">
                <a:solidFill>
                  <a:srgbClr val="FF0000"/>
                </a:solidFill>
              </a:rPr>
              <a:t>talks</a:t>
            </a:r>
            <a:r>
              <a:rPr lang="it-IT" sz="2400" dirty="0" smtClean="0">
                <a:solidFill>
                  <a:srgbClr val="FF0000"/>
                </a:solidFill>
              </a:rPr>
              <a:t> at ECFA HL-LHC workshop </a:t>
            </a:r>
            <a:r>
              <a:rPr lang="it-IT" sz="2400" dirty="0" err="1" smtClean="0">
                <a:solidFill>
                  <a:srgbClr val="FF0000"/>
                </a:solidFill>
              </a:rPr>
              <a:t>will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be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across</a:t>
            </a:r>
            <a:r>
              <a:rPr lang="it-IT" sz="2400" dirty="0" smtClean="0">
                <a:solidFill>
                  <a:srgbClr val="FF0000"/>
                </a:solidFill>
              </a:rPr>
              <a:t> the </a:t>
            </a:r>
            <a:r>
              <a:rPr lang="it-IT" sz="2400" dirty="0" err="1" smtClean="0">
                <a:solidFill>
                  <a:srgbClr val="FF0000"/>
                </a:solidFill>
              </a:rPr>
              <a:t>four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err="1" smtClean="0">
                <a:solidFill>
                  <a:srgbClr val="FF0000"/>
                </a:solidFill>
              </a:rPr>
              <a:t>experiments</a:t>
            </a:r>
            <a:r>
              <a:rPr lang="it-IT" sz="2400" dirty="0" smtClean="0">
                <a:solidFill>
                  <a:srgbClr val="FF0000"/>
                </a:solidFill>
              </a:rPr>
              <a:t> </a:t>
            </a:r>
            <a:r>
              <a:rPr lang="it-IT" sz="2400" dirty="0" smtClean="0">
                <a:solidFill>
                  <a:schemeClr val="bg1"/>
                </a:solidFill>
              </a:rPr>
              <a:t>(and </a:t>
            </a:r>
            <a:r>
              <a:rPr lang="it-IT" sz="2400" dirty="0" err="1" smtClean="0">
                <a:solidFill>
                  <a:schemeClr val="bg1"/>
                </a:solidFill>
              </a:rPr>
              <a:t>most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probably</a:t>
            </a:r>
            <a:r>
              <a:rPr lang="it-IT" sz="2400" dirty="0" smtClean="0">
                <a:solidFill>
                  <a:schemeClr val="bg1"/>
                </a:solidFill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</a:rPr>
              <a:t>by</a:t>
            </a:r>
            <a:r>
              <a:rPr lang="it-IT" sz="2400" dirty="0" smtClean="0">
                <a:solidFill>
                  <a:schemeClr val="bg1"/>
                </a:solidFill>
              </a:rPr>
              <a:t> detector </a:t>
            </a:r>
            <a:r>
              <a:rPr lang="it-IT" sz="2400" dirty="0" err="1" smtClean="0">
                <a:solidFill>
                  <a:schemeClr val="bg1"/>
                </a:solidFill>
              </a:rPr>
              <a:t>technology</a:t>
            </a:r>
            <a:r>
              <a:rPr lang="it-IT" sz="24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6" name="Freccia in giù 5"/>
          <p:cNvSpPr/>
          <p:nvPr/>
        </p:nvSpPr>
        <p:spPr bwMode="auto">
          <a:xfrm>
            <a:off x="4139952" y="2564904"/>
            <a:ext cx="720080" cy="720080"/>
          </a:xfrm>
          <a:prstGeom prst="downArrow">
            <a:avLst>
              <a:gd name="adj1" fmla="val 50000"/>
              <a:gd name="adj2" fmla="val 52016"/>
            </a:avLst>
          </a:prstGeom>
          <a:solidFill>
            <a:srgbClr val="DADA0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Immagine.JPG"/>
          <p:cNvPicPr>
            <a:picLocks noChangeAspect="1"/>
          </p:cNvPicPr>
          <p:nvPr/>
        </p:nvPicPr>
        <p:blipFill>
          <a:blip r:embed="rId2" cstate="print"/>
          <a:srcRect l="12697" t="8858" r="9744" b="5536"/>
          <a:stretch>
            <a:fillRect/>
          </a:stretch>
        </p:blipFill>
        <p:spPr>
          <a:xfrm>
            <a:off x="936111" y="106017"/>
            <a:ext cx="7596329" cy="6707359"/>
          </a:xfrm>
          <a:prstGeom prst="rect">
            <a:avLst/>
          </a:prstGeom>
        </p:spPr>
      </p:pic>
    </p:spTree>
  </p:cSld>
  <p:clrMapOvr>
    <a:masterClrMapping/>
  </p:clrMapOvr>
  <p:transition>
    <p:circle/>
  </p:transition>
</p:sld>
</file>

<file path=ppt/theme/theme1.xml><?xml version="1.0" encoding="utf-8"?>
<a:theme xmlns:a="http://schemas.openxmlformats.org/drawingml/2006/main" name="eb2sm">
  <a:themeElements>
    <a:clrScheme name="eb2sm 1">
      <a:dk1>
        <a:srgbClr val="CCCCFF"/>
      </a:dk1>
      <a:lt1>
        <a:srgbClr val="FFFFFF"/>
      </a:lt1>
      <a:dk2>
        <a:srgbClr val="000000"/>
      </a:dk2>
      <a:lt2>
        <a:srgbClr val="808080"/>
      </a:lt2>
      <a:accent1>
        <a:srgbClr val="7889FB"/>
      </a:accent1>
      <a:accent2>
        <a:srgbClr val="2DB6B3"/>
      </a:accent2>
      <a:accent3>
        <a:srgbClr val="AAAAAA"/>
      </a:accent3>
      <a:accent4>
        <a:srgbClr val="DADADA"/>
      </a:accent4>
      <a:accent5>
        <a:srgbClr val="BEC4FD"/>
      </a:accent5>
      <a:accent6>
        <a:srgbClr val="28A5A2"/>
      </a:accent6>
      <a:hlink>
        <a:srgbClr val="C0C0C0"/>
      </a:hlink>
      <a:folHlink>
        <a:srgbClr val="D18213"/>
      </a:folHlink>
    </a:clrScheme>
    <a:fontScheme name="eb2sm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eb2sm 1">
        <a:dk1>
          <a:srgbClr val="CCCCFF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2DB6B3"/>
        </a:accent2>
        <a:accent3>
          <a:srgbClr val="AAAAAA"/>
        </a:accent3>
        <a:accent4>
          <a:srgbClr val="DADADA"/>
        </a:accent4>
        <a:accent5>
          <a:srgbClr val="BEC4FD"/>
        </a:accent5>
        <a:accent6>
          <a:srgbClr val="28A5A2"/>
        </a:accent6>
        <a:hlink>
          <a:srgbClr val="C0C0C0"/>
        </a:hlink>
        <a:folHlink>
          <a:srgbClr val="D1821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4731</TotalTime>
  <Words>601</Words>
  <Application>Microsoft Office PowerPoint</Application>
  <PresentationFormat>Presentazione su schermo (4:3)</PresentationFormat>
  <Paragraphs>93</Paragraphs>
  <Slides>7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5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3" baseType="lpstr">
      <vt:lpstr>eb2sm</vt:lpstr>
      <vt:lpstr>Office Theme</vt:lpstr>
      <vt:lpstr>1_Office Theme</vt:lpstr>
      <vt:lpstr>2_Office Theme</vt:lpstr>
      <vt:lpstr>3_Office Theme</vt:lpstr>
      <vt:lpstr>Image</vt:lpstr>
      <vt:lpstr>Diapositiva 1</vt:lpstr>
      <vt:lpstr>Diapositiva 2</vt:lpstr>
      <vt:lpstr>ECFA HL-LHC 2014: Possible Schedule</vt:lpstr>
      <vt:lpstr>Preparatory Groups: Charge </vt:lpstr>
      <vt:lpstr>Preparatory Groups: Modus Operandi </vt:lpstr>
      <vt:lpstr>Diapositiva 6</vt:lpstr>
      <vt:lpstr>Diapositiva 7</vt:lpstr>
    </vt:vector>
  </TitlesOfParts>
  <Company>INFN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Nicola De Filippis</dc:creator>
  <cp:lastModifiedBy> </cp:lastModifiedBy>
  <cp:revision>526</cp:revision>
  <dcterms:created xsi:type="dcterms:W3CDTF">2007-02-04T19:24:59Z</dcterms:created>
  <dcterms:modified xsi:type="dcterms:W3CDTF">2014-07-11T12:22:52Z</dcterms:modified>
</cp:coreProperties>
</file>