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</p:sldMasterIdLst>
  <p:notesMasterIdLst>
    <p:notesMasterId r:id="rId13"/>
  </p:notesMasterIdLst>
  <p:handoutMasterIdLst>
    <p:handoutMasterId r:id="rId14"/>
  </p:handoutMasterIdLst>
  <p:sldIdLst>
    <p:sldId id="409" r:id="rId3"/>
    <p:sldId id="336" r:id="rId4"/>
    <p:sldId id="410" r:id="rId5"/>
    <p:sldId id="411" r:id="rId6"/>
    <p:sldId id="418" r:id="rId7"/>
    <p:sldId id="417" r:id="rId8"/>
    <p:sldId id="419" r:id="rId9"/>
    <p:sldId id="420" r:id="rId10"/>
    <p:sldId id="416" r:id="rId11"/>
    <p:sldId id="421" r:id="rId12"/>
  </p:sldIdLst>
  <p:sldSz cx="9144000" cy="6858000" type="screen4x3"/>
  <p:notesSz cx="6858000" cy="96980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500FB"/>
    <a:srgbClr val="2EF318"/>
    <a:srgbClr val="0600EB"/>
    <a:srgbClr val="0539FF"/>
    <a:srgbClr val="2DF418"/>
    <a:srgbClr val="ECF0BE"/>
    <a:srgbClr val="66C161"/>
    <a:srgbClr val="FF9933"/>
    <a:srgbClr val="FF33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9" autoAdjust="0"/>
    <p:restoredTop sz="94660" autoAdjust="0"/>
  </p:normalViewPr>
  <p:slideViewPr>
    <p:cSldViewPr>
      <p:cViewPr varScale="1">
        <p:scale>
          <a:sx n="148" d="100"/>
          <a:sy n="148" d="100"/>
        </p:scale>
        <p:origin x="-79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224" tIns="46612" rIns="93224" bIns="46612" numCol="1" anchor="t" anchorCtr="0" compatLnSpc="1">
            <a:prstTxWarp prst="textNoShape">
              <a:avLst/>
            </a:prstTxWarp>
          </a:bodyPr>
          <a:lstStyle>
            <a:lvl1pPr defTabSz="931863">
              <a:defRPr sz="1200" i="0"/>
            </a:lvl1pPr>
          </a:lstStyle>
          <a:p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224" tIns="46612" rIns="93224" bIns="46612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i="0"/>
            </a:lvl1pPr>
          </a:lstStyle>
          <a:p>
            <a:endParaRPr lang="en-US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13850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224" tIns="46612" rIns="93224" bIns="46612" numCol="1" anchor="b" anchorCtr="0" compatLnSpc="1">
            <a:prstTxWarp prst="textNoShape">
              <a:avLst/>
            </a:prstTxWarp>
          </a:bodyPr>
          <a:lstStyle>
            <a:lvl1pPr defTabSz="931863">
              <a:defRPr sz="1200" i="0"/>
            </a:lvl1pPr>
          </a:lstStyle>
          <a:p>
            <a:endParaRPr lang="en-US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13850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224" tIns="46612" rIns="93224" bIns="46612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i="0"/>
            </a:lvl1pPr>
          </a:lstStyle>
          <a:p>
            <a:fld id="{8BBB1E12-D011-E14D-BBF6-91C54F0C97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104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224" tIns="46612" rIns="93224" bIns="46612" numCol="1" anchor="t" anchorCtr="0" compatLnSpc="1">
            <a:prstTxWarp prst="textNoShape">
              <a:avLst/>
            </a:prstTxWarp>
          </a:bodyPr>
          <a:lstStyle>
            <a:lvl1pPr defTabSz="931863">
              <a:defRPr sz="1200" i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224" tIns="46612" rIns="93224" bIns="46612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i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728663"/>
            <a:ext cx="4846638" cy="3635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03750"/>
            <a:ext cx="5029200" cy="43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224" tIns="46612" rIns="93224" bIns="466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13850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224" tIns="46612" rIns="93224" bIns="46612" numCol="1" anchor="b" anchorCtr="0" compatLnSpc="1">
            <a:prstTxWarp prst="textNoShape">
              <a:avLst/>
            </a:prstTxWarp>
          </a:bodyPr>
          <a:lstStyle>
            <a:lvl1pPr defTabSz="931863">
              <a:defRPr sz="1200" i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13850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224" tIns="46612" rIns="93224" bIns="46612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i="0">
                <a:latin typeface="Times New Roman" charset="0"/>
              </a:defRPr>
            </a:lvl1pPr>
          </a:lstStyle>
          <a:p>
            <a:fld id="{3D3A3AEE-0213-7B4C-B963-B20301269B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6348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F78E17-5B9B-984E-AAE3-AF5422586906}" type="slidenum">
              <a:rPr lang="it-IT"/>
              <a:pPr/>
              <a:t>2</a:t>
            </a:fld>
            <a:endParaRPr lang="it-IT"/>
          </a:p>
        </p:txBody>
      </p:sp>
      <p:sp>
        <p:nvSpPr>
          <p:cNvPr id="653314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331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66CE0-971E-FF47-B7CC-6F47DF136E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02EB4-CFA1-D044-B65A-D1A413C0A6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19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84F86-AC86-5A4E-8F2C-33E9CC153F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903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99200"/>
            <a:ext cx="2209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99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99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1BF5FD-7922-AF4F-8935-CF718D2D09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07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00"/>
                </a:solidFill>
              </a:rPr>
              <a:t>July 11, 2014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00"/>
                </a:solidFill>
              </a:rPr>
              <a:t>A. Cardini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44FFA-F263-A444-AF6A-6FEF6F234AE4}" type="slidenum">
              <a:rPr lang="it-IT">
                <a:solidFill>
                  <a:srgbClr val="FFFF00"/>
                </a:solidFill>
              </a:rPr>
              <a:pPr/>
              <a:t>‹#›</a:t>
            </a:fld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363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00"/>
                </a:solidFill>
              </a:rPr>
              <a:t>July 11, 2014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00"/>
                </a:solidFill>
              </a:rPr>
              <a:t>A. Cardini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3645A-A71C-F848-830E-F99358DD3C72}" type="slidenum">
              <a:rPr lang="it-IT">
                <a:solidFill>
                  <a:srgbClr val="FFFF00"/>
                </a:solidFill>
              </a:rPr>
              <a:pPr/>
              <a:t>‹#›</a:t>
            </a:fld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557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00"/>
                </a:solidFill>
              </a:rPr>
              <a:t>July 11, 2014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00"/>
                </a:solidFill>
              </a:rPr>
              <a:t>A. Cardini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3B999-D4B0-4F4B-B4FA-840CFE4182E0}" type="slidenum">
              <a:rPr lang="it-IT">
                <a:solidFill>
                  <a:srgbClr val="FFFF00"/>
                </a:solidFill>
              </a:rPr>
              <a:pPr/>
              <a:t>‹#›</a:t>
            </a:fld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354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00"/>
                </a:solidFill>
              </a:rPr>
              <a:t>July 11, 2014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00"/>
                </a:solidFill>
              </a:rPr>
              <a:t>A. Cardini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29DF0-294F-BA45-9EB0-B7A04D747A17}" type="slidenum">
              <a:rPr lang="it-IT">
                <a:solidFill>
                  <a:srgbClr val="FFFF00"/>
                </a:solidFill>
              </a:rPr>
              <a:pPr/>
              <a:t>‹#›</a:t>
            </a:fld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84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00"/>
                </a:solidFill>
              </a:rPr>
              <a:t>July 11, 2014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00"/>
                </a:solidFill>
              </a:rPr>
              <a:t>A. Cardini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D4452-FF92-024A-ADF5-6DFC5235E002}" type="slidenum">
              <a:rPr lang="it-IT">
                <a:solidFill>
                  <a:srgbClr val="FFFF00"/>
                </a:solidFill>
              </a:rPr>
              <a:pPr/>
              <a:t>‹#›</a:t>
            </a:fld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40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00"/>
                </a:solidFill>
              </a:rPr>
              <a:t>July 11, 2014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00"/>
                </a:solidFill>
              </a:rPr>
              <a:t>A. Cardini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5B637-721E-0349-A520-715B32EB4438}" type="slidenum">
              <a:rPr lang="it-IT">
                <a:solidFill>
                  <a:srgbClr val="FFFF00"/>
                </a:solidFill>
              </a:rPr>
              <a:pPr/>
              <a:t>‹#›</a:t>
            </a:fld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9725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00"/>
                </a:solidFill>
              </a:rPr>
              <a:t>July 11, 2014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00"/>
                </a:solidFill>
              </a:rPr>
              <a:t>A. Cardini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7FD6F-E817-AB4B-BC5B-9DBE1C96FD48}" type="slidenum">
              <a:rPr lang="it-IT">
                <a:solidFill>
                  <a:srgbClr val="FFFF00"/>
                </a:solidFill>
              </a:rPr>
              <a:pPr/>
              <a:t>‹#›</a:t>
            </a:fld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5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69C82-E22A-764B-B1C9-DBC2D339C0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02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00"/>
                </a:solidFill>
              </a:rPr>
              <a:t>July 11, 2014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00"/>
                </a:solidFill>
              </a:rPr>
              <a:t>A. Cardini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C95DA-2F03-FB4F-8A49-0A2BE660E1D7}" type="slidenum">
              <a:rPr lang="it-IT">
                <a:solidFill>
                  <a:srgbClr val="FFFF00"/>
                </a:solidFill>
              </a:rPr>
              <a:pPr/>
              <a:t>‹#›</a:t>
            </a:fld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507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00"/>
                </a:solidFill>
              </a:rPr>
              <a:t>July 11, 2014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00"/>
                </a:solidFill>
              </a:rPr>
              <a:t>A. Cardini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1BA34-7790-ED49-B9B1-974E89E7AC98}" type="slidenum">
              <a:rPr lang="it-IT">
                <a:solidFill>
                  <a:srgbClr val="FFFF00"/>
                </a:solidFill>
              </a:rPr>
              <a:pPr/>
              <a:t>‹#›</a:t>
            </a:fld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80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00"/>
                </a:solidFill>
              </a:rPr>
              <a:t>July 11, 2014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00"/>
                </a:solidFill>
              </a:rPr>
              <a:t>A. Cardini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5B96E-72A2-584A-AF98-4CDA4B7DE1D8}" type="slidenum">
              <a:rPr lang="it-IT">
                <a:solidFill>
                  <a:srgbClr val="FFFF00"/>
                </a:solidFill>
              </a:rPr>
              <a:pPr/>
              <a:t>‹#›</a:t>
            </a:fld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347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00"/>
                </a:solidFill>
              </a:rPr>
              <a:t>July 11, 2014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00"/>
                </a:solidFill>
              </a:rPr>
              <a:t>A. Cardini</a:t>
            </a:r>
            <a:endParaRPr lang="it-IT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FD8F7-50A0-984C-B4A2-C42F7BA56D82}" type="slidenum">
              <a:rPr lang="it-IT">
                <a:solidFill>
                  <a:srgbClr val="FFFF00"/>
                </a:solidFill>
              </a:rPr>
              <a:pPr/>
              <a:t>‹#›</a:t>
            </a:fld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8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64E08-E8CC-034C-815C-E0EBE2E2F2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10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C5E63-617C-014F-9CB1-39BA15F30C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02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332F9-C4D7-5E49-9D33-4265C74EB5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2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6BD00-A0A3-1544-BF5C-E1C1226C68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27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26BF5-69F1-1E49-B85D-6796B32EE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2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E3832-4634-B249-BED2-AFCB4D34DA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9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682A8-1B0B-BE40-8847-D479927240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9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51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02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7526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chemeClr val="tx2"/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8862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0">
                <a:solidFill>
                  <a:schemeClr val="tx2"/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A. Cardini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477000"/>
            <a:ext cx="13716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2"/>
                </a:solidFill>
                <a:latin typeface="Calibri"/>
                <a:cs typeface="Calibri"/>
              </a:defRPr>
            </a:lvl1pPr>
          </a:lstStyle>
          <a:p>
            <a:fld id="{4782AE57-553E-864E-9AD4-0A6281CAF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/>
          <a:ea typeface="+mj-ea"/>
          <a:cs typeface="Calibri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00FF00"/>
          </a:solidFill>
          <a:latin typeface="Calibri"/>
          <a:ea typeface="+mn-ea"/>
          <a:cs typeface="Calibri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rgbClr val="00FF00"/>
          </a:solidFill>
          <a:latin typeface="Calibri"/>
          <a:ea typeface="+mn-ea"/>
          <a:cs typeface="Calibri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FF00"/>
          </a:solidFill>
          <a:latin typeface="Calibri"/>
          <a:ea typeface="+mn-ea"/>
          <a:cs typeface="Calibri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rgbClr val="00FF00"/>
          </a:solidFill>
          <a:latin typeface="Calibri"/>
          <a:ea typeface="+mn-ea"/>
          <a:cs typeface="Calibri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FF00"/>
          </a:solidFill>
          <a:latin typeface="Calibri"/>
          <a:ea typeface="+mn-ea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FF0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FF0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FF0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FF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992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i="0" smtClean="0">
                <a:solidFill>
                  <a:srgbClr val="FFFF00"/>
                </a:solidFill>
              </a:rPr>
              <a:t>July 11, 2014</a:t>
            </a:r>
            <a:endParaRPr lang="it-IT" i="0">
              <a:solidFill>
                <a:srgbClr val="FFFF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99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tx2"/>
                </a:solidFill>
              </a:defRPr>
            </a:lvl1pPr>
          </a:lstStyle>
          <a:p>
            <a:r>
              <a:rPr lang="it-IT" i="0" smtClean="0">
                <a:solidFill>
                  <a:srgbClr val="FFFF00"/>
                </a:solidFill>
              </a:rPr>
              <a:t>A. Cardini</a:t>
            </a:r>
            <a:endParaRPr lang="it-IT" i="0">
              <a:solidFill>
                <a:srgbClr val="FFFF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99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2"/>
                </a:solidFill>
              </a:defRPr>
            </a:lvl1pPr>
          </a:lstStyle>
          <a:p>
            <a:fld id="{BDF1450F-9F88-8A43-BCF4-3C1AF15A663F}" type="slidenum">
              <a:rPr lang="it-IT" i="0">
                <a:solidFill>
                  <a:srgbClr val="FFFF00"/>
                </a:solidFill>
              </a:rPr>
              <a:pPr/>
              <a:t>‹#›</a:t>
            </a:fld>
            <a:endParaRPr lang="it-IT" i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059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FF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FF00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00FF00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0FF00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FF0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FF0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FF0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FF0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FF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14400" y="1676400"/>
            <a:ext cx="7772400" cy="2514599"/>
          </a:xfrm>
        </p:spPr>
        <p:txBody>
          <a:bodyPr/>
          <a:lstStyle/>
          <a:p>
            <a:r>
              <a:rPr lang="it-IT" sz="4400" dirty="0" smtClean="0">
                <a:latin typeface="Calibri"/>
                <a:cs typeface="Calibri"/>
              </a:rPr>
              <a:t>The LHCb GEM Upgrade</a:t>
            </a:r>
            <a:endParaRPr lang="it-IT" sz="4400" dirty="0">
              <a:latin typeface="Calibri"/>
              <a:cs typeface="Calibri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/>
          <a:lstStyle/>
          <a:p>
            <a:r>
              <a:rPr lang="it-IT" sz="2000" dirty="0" smtClean="0">
                <a:solidFill>
                  <a:srgbClr val="2DF418"/>
                </a:solidFill>
                <a:latin typeface="Calibri"/>
                <a:cs typeface="Calibri"/>
              </a:rPr>
              <a:t>Gianni Bencivenni, </a:t>
            </a:r>
            <a:r>
              <a:rPr lang="it-IT" sz="2000" u="sng" dirty="0" smtClean="0">
                <a:solidFill>
                  <a:srgbClr val="2DF418"/>
                </a:solidFill>
                <a:latin typeface="Calibri"/>
                <a:cs typeface="Calibri"/>
              </a:rPr>
              <a:t>Alessandro Cardini</a:t>
            </a:r>
            <a:r>
              <a:rPr lang="it-IT" sz="2000" dirty="0" smtClean="0">
                <a:solidFill>
                  <a:srgbClr val="2DF418"/>
                </a:solidFill>
                <a:latin typeface="Calibri"/>
                <a:cs typeface="Calibri"/>
              </a:rPr>
              <a:t>, Violetta Cogoni, Danilo Domenici, </a:t>
            </a:r>
            <a:r>
              <a:rPr lang="it-IT" sz="2000" dirty="0">
                <a:solidFill>
                  <a:srgbClr val="2DF418"/>
                </a:solidFill>
                <a:latin typeface="Calibri"/>
                <a:cs typeface="Calibri"/>
              </a:rPr>
              <a:t>Davide </a:t>
            </a:r>
            <a:r>
              <a:rPr lang="it-IT" sz="2000" dirty="0" smtClean="0">
                <a:solidFill>
                  <a:srgbClr val="2DF418"/>
                </a:solidFill>
                <a:latin typeface="Calibri"/>
                <a:cs typeface="Calibri"/>
              </a:rPr>
              <a:t>Pinci, Marco </a:t>
            </a:r>
            <a:r>
              <a:rPr lang="it-IT" sz="2000" dirty="0">
                <a:solidFill>
                  <a:srgbClr val="2DF418"/>
                </a:solidFill>
                <a:latin typeface="Calibri"/>
                <a:cs typeface="Calibri"/>
              </a:rPr>
              <a:t>Poli-</a:t>
            </a:r>
            <a:r>
              <a:rPr lang="it-IT" sz="2000" dirty="0" smtClean="0">
                <a:solidFill>
                  <a:srgbClr val="2DF418"/>
                </a:solidFill>
                <a:latin typeface="Calibri"/>
                <a:cs typeface="Calibri"/>
              </a:rPr>
              <a:t>Lener</a:t>
            </a:r>
          </a:p>
          <a:p>
            <a:endParaRPr lang="it-IT" sz="2000" dirty="0">
              <a:solidFill>
                <a:srgbClr val="2DF418"/>
              </a:solidFill>
              <a:latin typeface="Calibri"/>
              <a:cs typeface="Calibri"/>
            </a:endParaRPr>
          </a:p>
          <a:p>
            <a:r>
              <a:rPr lang="it-IT" sz="2000" dirty="0" smtClean="0">
                <a:solidFill>
                  <a:srgbClr val="2DF418"/>
                </a:solidFill>
                <a:latin typeface="Calibri"/>
                <a:cs typeface="Calibri"/>
              </a:rPr>
              <a:t>INFN Cagliari and INFN Frascati</a:t>
            </a:r>
            <a:endParaRPr lang="it-IT" sz="2000" dirty="0" smtClean="0">
              <a:solidFill>
                <a:srgbClr val="2DF418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0561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New detectors in preparation </a:t>
            </a:r>
            <a:r>
              <a:rPr lang="en-US" dirty="0" smtClean="0">
                <a:sym typeface="Wingdings"/>
              </a:rPr>
              <a:t> will be mounted in M1R1 for testing next year</a:t>
            </a:r>
          </a:p>
          <a:p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ests with O(10 MeV) neutrons planned at the end of 2014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Gas mixture issues</a:t>
            </a:r>
          </a:p>
          <a:p>
            <a:pPr lvl="1"/>
            <a:r>
              <a:rPr lang="en-US" dirty="0" smtClean="0">
                <a:sym typeface="Wingdings"/>
              </a:rPr>
              <a:t>The CF</a:t>
            </a:r>
            <a:r>
              <a:rPr lang="en-US" baseline="-25000" dirty="0" smtClean="0">
                <a:sym typeface="Wingdings"/>
              </a:rPr>
              <a:t>4 </a:t>
            </a:r>
            <a:r>
              <a:rPr lang="en-US" dirty="0" smtClean="0">
                <a:sym typeface="Wingdings"/>
              </a:rPr>
              <a:t>nightmare</a:t>
            </a:r>
          </a:p>
          <a:p>
            <a:pPr lvl="1"/>
            <a:r>
              <a:rPr lang="en-US" dirty="0" smtClean="0">
                <a:sym typeface="Wingdings"/>
              </a:rPr>
              <a:t>Difficult to change gas mixture (5% CF</a:t>
            </a:r>
            <a:r>
              <a:rPr lang="en-US" baseline="-25000" dirty="0" smtClean="0">
                <a:sym typeface="Wingdings"/>
              </a:rPr>
              <a:t>4</a:t>
            </a:r>
            <a:r>
              <a:rPr lang="en-US" dirty="0" smtClean="0">
                <a:sym typeface="Wingdings"/>
              </a:rPr>
              <a:t>-based gas mixture tested but not fast enough, other mixtures  tested during R&amp;D but limited performances)</a:t>
            </a:r>
          </a:p>
          <a:p>
            <a:pPr lvl="1"/>
            <a:r>
              <a:rPr lang="en-US" dirty="0" smtClean="0">
                <a:sym typeface="Wingdings"/>
              </a:rPr>
              <a:t>Will have to find a solution for all of 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9C82-E22A-764B-B1C9-DBC2D339C02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2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 upgrade</a:t>
            </a:r>
            <a:endParaRPr lang="en-US" dirty="0"/>
          </a:p>
        </p:txBody>
      </p:sp>
      <p:sp>
        <p:nvSpPr>
          <p:cNvPr id="652293" name="Rectangle 5"/>
          <p:cNvSpPr>
            <a:spLocks noGrp="1" noChangeArrowheads="1"/>
          </p:cNvSpPr>
          <p:nvPr>
            <p:ph idx="1"/>
          </p:nvPr>
        </p:nvSpPr>
        <p:spPr>
          <a:xfrm>
            <a:off x="685800" y="1066800"/>
            <a:ext cx="5105400" cy="5029199"/>
          </a:xfrm>
        </p:spPr>
        <p:txBody>
          <a:bodyPr>
            <a:normAutofit lnSpcReduction="10000"/>
          </a:bodyPr>
          <a:lstStyle/>
          <a:p>
            <a:r>
              <a:rPr lang="en-AU" sz="2000" dirty="0" smtClean="0">
                <a:solidFill>
                  <a:srgbClr val="2EF318"/>
                </a:solidFill>
                <a:sym typeface="Wingdings"/>
              </a:rPr>
              <a:t>LHCb will be operating at an instantaneous luminosity of 2</a:t>
            </a:r>
            <a:r>
              <a:rPr lang="en-AU" sz="2000" baseline="30000" dirty="0" smtClean="0">
                <a:solidFill>
                  <a:srgbClr val="2EF318"/>
                </a:solidFill>
                <a:sym typeface="Wingdings"/>
              </a:rPr>
              <a:t>.</a:t>
            </a:r>
            <a:r>
              <a:rPr lang="en-AU" sz="2000" dirty="0" smtClean="0">
                <a:solidFill>
                  <a:srgbClr val="2EF318"/>
                </a:solidFill>
                <a:sym typeface="Wingdings"/>
              </a:rPr>
              <a:t>10</a:t>
            </a:r>
            <a:r>
              <a:rPr lang="en-AU" sz="2000" baseline="30000" dirty="0" smtClean="0">
                <a:solidFill>
                  <a:srgbClr val="2EF318"/>
                </a:solidFill>
                <a:sym typeface="Wingdings"/>
              </a:rPr>
              <a:t>33</a:t>
            </a:r>
            <a:r>
              <a:rPr lang="en-AU" sz="2000" dirty="0" smtClean="0">
                <a:solidFill>
                  <a:srgbClr val="2EF318"/>
                </a:solidFill>
                <a:sym typeface="Wingdings"/>
              </a:rPr>
              <a:t>/cm</a:t>
            </a:r>
            <a:r>
              <a:rPr lang="en-AU" sz="2000" baseline="30000" dirty="0" smtClean="0">
                <a:solidFill>
                  <a:srgbClr val="2EF318"/>
                </a:solidFill>
                <a:sym typeface="Wingdings"/>
              </a:rPr>
              <a:t>2</a:t>
            </a:r>
            <a:r>
              <a:rPr lang="en-AU" sz="2000" dirty="0" smtClean="0">
                <a:solidFill>
                  <a:srgbClr val="2EF318"/>
                </a:solidFill>
                <a:sym typeface="Wingdings"/>
              </a:rPr>
              <a:t>/s after LS2</a:t>
            </a:r>
          </a:p>
          <a:p>
            <a:endParaRPr lang="en-AU" sz="2000" dirty="0">
              <a:solidFill>
                <a:srgbClr val="2EF318"/>
              </a:solidFill>
              <a:sym typeface="Wingdings"/>
            </a:endParaRPr>
          </a:p>
          <a:p>
            <a:r>
              <a:rPr lang="en-AU" sz="2000" dirty="0" smtClean="0">
                <a:solidFill>
                  <a:srgbClr val="2EF318"/>
                </a:solidFill>
                <a:sym typeface="Wingdings"/>
              </a:rPr>
              <a:t>To increase the physics potential (i.e. acquire more useful data) LHCb is going </a:t>
            </a:r>
            <a:r>
              <a:rPr lang="en-AU" sz="2000" dirty="0" smtClean="0">
                <a:solidFill>
                  <a:srgbClr val="2EF318"/>
                </a:solidFill>
                <a:sym typeface="Wingdings"/>
              </a:rPr>
              <a:t>to a fully software trigger solution</a:t>
            </a:r>
          </a:p>
          <a:p>
            <a:pPr lvl="1"/>
            <a:r>
              <a:rPr lang="en-AU" sz="1600" dirty="0" smtClean="0">
                <a:solidFill>
                  <a:srgbClr val="FFFF00"/>
                </a:solidFill>
                <a:sym typeface="Wingdings"/>
              </a:rPr>
              <a:t>Take data at 40 MHz: new FEE, new DAQ</a:t>
            </a:r>
          </a:p>
          <a:p>
            <a:pPr lvl="1"/>
            <a:r>
              <a:rPr lang="en-AU" sz="1600" dirty="0" smtClean="0">
                <a:solidFill>
                  <a:srgbClr val="2EF318"/>
                </a:solidFill>
                <a:sym typeface="Wingdings"/>
              </a:rPr>
              <a:t>Process all data through the High Level Trigger (HLT) (</a:t>
            </a:r>
            <a:r>
              <a:rPr lang="en-AU" sz="1600" dirty="0">
                <a:solidFill>
                  <a:srgbClr val="2EF318"/>
                </a:solidFill>
                <a:sym typeface="Wingdings"/>
              </a:rPr>
              <a:t>100 </a:t>
            </a:r>
            <a:r>
              <a:rPr lang="en-AU" sz="1600" dirty="0" err="1">
                <a:solidFill>
                  <a:srgbClr val="2EF318"/>
                </a:solidFill>
                <a:sym typeface="Wingdings"/>
              </a:rPr>
              <a:t>kB</a:t>
            </a:r>
            <a:r>
              <a:rPr lang="en-AU" sz="1600" dirty="0">
                <a:solidFill>
                  <a:srgbClr val="2EF318"/>
                </a:solidFill>
                <a:sym typeface="Wingdings"/>
              </a:rPr>
              <a:t> events at 40 MHz  32 TB/s</a:t>
            </a:r>
            <a:r>
              <a:rPr lang="en-AU" sz="1600" dirty="0" smtClean="0">
                <a:solidFill>
                  <a:srgbClr val="2EF318"/>
                </a:solidFill>
                <a:sym typeface="Wingdings"/>
              </a:rPr>
              <a:t>)</a:t>
            </a:r>
          </a:p>
          <a:p>
            <a:pPr lvl="1"/>
            <a:r>
              <a:rPr lang="en-AU" sz="1600" dirty="0" smtClean="0">
                <a:solidFill>
                  <a:srgbClr val="FFFF00"/>
                </a:solidFill>
                <a:sym typeface="Wingdings"/>
              </a:rPr>
              <a:t>Record 20-100 kHz to disk </a:t>
            </a:r>
          </a:p>
          <a:p>
            <a:endParaRPr lang="en-AU" sz="2000" dirty="0">
              <a:solidFill>
                <a:srgbClr val="2EF318"/>
              </a:solidFill>
              <a:sym typeface="Wingdings"/>
            </a:endParaRPr>
          </a:p>
          <a:p>
            <a:r>
              <a:rPr lang="en-AU" sz="2000" dirty="0" smtClean="0">
                <a:solidFill>
                  <a:schemeClr val="tx2"/>
                </a:solidFill>
                <a:sym typeface="Wingdings"/>
              </a:rPr>
              <a:t>Challenges</a:t>
            </a:r>
          </a:p>
          <a:p>
            <a:pPr lvl="1"/>
            <a:r>
              <a:rPr lang="en-AU" sz="1600" dirty="0" smtClean="0">
                <a:solidFill>
                  <a:srgbClr val="2EF318"/>
                </a:solidFill>
                <a:sym typeface="Wingdings"/>
              </a:rPr>
              <a:t>High pile-up</a:t>
            </a:r>
          </a:p>
          <a:p>
            <a:pPr lvl="1"/>
            <a:r>
              <a:rPr lang="en-AU" sz="1600" dirty="0" smtClean="0">
                <a:solidFill>
                  <a:srgbClr val="2EF318"/>
                </a:solidFill>
                <a:sym typeface="Wingdings"/>
              </a:rPr>
              <a:t>High occupancies</a:t>
            </a:r>
          </a:p>
          <a:p>
            <a:pPr lvl="2"/>
            <a:r>
              <a:rPr lang="en-US" sz="1200" dirty="0"/>
              <a:t>event reconstruction is more difficult</a:t>
            </a:r>
          </a:p>
          <a:p>
            <a:pPr lvl="2"/>
            <a:r>
              <a:rPr lang="en-US" sz="1200" dirty="0"/>
              <a:t>more difficult </a:t>
            </a:r>
            <a:r>
              <a:rPr lang="en-US" sz="1200" dirty="0" smtClean="0"/>
              <a:t>PID</a:t>
            </a:r>
            <a:endParaRPr lang="en-AU" sz="1200" dirty="0" smtClean="0">
              <a:solidFill>
                <a:srgbClr val="2EF318"/>
              </a:solidFill>
              <a:sym typeface="Wingdings"/>
            </a:endParaRPr>
          </a:p>
          <a:p>
            <a:pPr lvl="1"/>
            <a:r>
              <a:rPr lang="en-AU" sz="1600" dirty="0" smtClean="0">
                <a:solidFill>
                  <a:srgbClr val="2EF318"/>
                </a:solidFill>
                <a:sym typeface="Wingdings"/>
              </a:rPr>
              <a:t>Increased radiation damage</a:t>
            </a:r>
          </a:p>
          <a:p>
            <a:pPr lvl="1"/>
            <a:endParaRPr lang="en-AU" sz="1600" dirty="0">
              <a:solidFill>
                <a:srgbClr val="2EF318"/>
              </a:solidFill>
              <a:sym typeface="Wingdings"/>
            </a:endParaRPr>
          </a:p>
          <a:p>
            <a:endParaRPr lang="en-AU" sz="2000" dirty="0" smtClean="0">
              <a:solidFill>
                <a:srgbClr val="2EF318"/>
              </a:solidFill>
              <a:sym typeface="Wingding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Cardini</a:t>
            </a:r>
            <a:endParaRPr lang="it-I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9C82-E22A-764B-B1C9-DBC2D339C028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103" y="2057400"/>
            <a:ext cx="2876297" cy="14478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800600" y="3886200"/>
            <a:ext cx="4114800" cy="2438400"/>
            <a:chOff x="228600" y="1077922"/>
            <a:chExt cx="8686800" cy="5246678"/>
          </a:xfrm>
        </p:grpSpPr>
        <p:pic>
          <p:nvPicPr>
            <p:cNvPr id="11" name="Picture 10" descr="LHCbDetectorlight1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6" r="6557"/>
            <a:stretch/>
          </p:blipFill>
          <p:spPr>
            <a:xfrm>
              <a:off x="228600" y="1077922"/>
              <a:ext cx="8686800" cy="524667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33400" y="1970640"/>
              <a:ext cx="1024735" cy="546348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50" i="0" dirty="0" smtClean="0">
                  <a:solidFill>
                    <a:srgbClr val="FF0000"/>
                  </a:solidFill>
                  <a:latin typeface="Calibri"/>
                  <a:cs typeface="Calibri"/>
                </a:rPr>
                <a:t>VELO</a:t>
              </a:r>
              <a:endParaRPr lang="en-US" sz="1050" i="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990600" y="2427840"/>
              <a:ext cx="381000" cy="1066800"/>
            </a:xfrm>
            <a:prstGeom prst="straightConnector1">
              <a:avLst/>
            </a:prstGeom>
            <a:noFill/>
            <a:ln w="1270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1990033" y="5481936"/>
              <a:ext cx="1055682" cy="546348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rgbClr val="FF66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50" i="0" dirty="0" smtClean="0">
                  <a:solidFill>
                    <a:srgbClr val="FF9900"/>
                  </a:solidFill>
                  <a:latin typeface="Calibri"/>
                  <a:cs typeface="Calibri"/>
                </a:rPr>
                <a:t>RICHs</a:t>
              </a:r>
              <a:endParaRPr lang="en-US" sz="1050" i="0" dirty="0">
                <a:solidFill>
                  <a:srgbClr val="FF9900"/>
                </a:solidFill>
                <a:latin typeface="Calibri"/>
                <a:cs typeface="Calibri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H="1" flipV="1">
              <a:off x="2286000" y="4561440"/>
              <a:ext cx="152400" cy="914400"/>
            </a:xfrm>
            <a:prstGeom prst="straightConnector1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2514600" y="3657600"/>
              <a:ext cx="3657600" cy="1818240"/>
            </a:xfrm>
            <a:prstGeom prst="straightConnector1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7" name="TextBox 16"/>
            <p:cNvSpPr txBox="1"/>
            <p:nvPr/>
          </p:nvSpPr>
          <p:spPr>
            <a:xfrm>
              <a:off x="3468849" y="1295400"/>
              <a:ext cx="1256185" cy="546348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chemeClr val="bg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50" i="0" dirty="0" smtClean="0">
                  <a:solidFill>
                    <a:srgbClr val="000000"/>
                  </a:solidFill>
                  <a:latin typeface="Calibri"/>
                  <a:cs typeface="Calibri"/>
                </a:rPr>
                <a:t>Tracker</a:t>
              </a:r>
              <a:endParaRPr lang="en-US" sz="1050" i="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 flipH="1">
              <a:off x="2667000" y="1752600"/>
              <a:ext cx="1295400" cy="2209800"/>
            </a:xfrm>
            <a:prstGeom prst="straightConnector1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9" name="Straight Arrow Connector 18"/>
            <p:cNvCxnSpPr>
              <a:stCxn id="17" idx="2"/>
            </p:cNvCxnSpPr>
            <p:nvPr/>
          </p:nvCxnSpPr>
          <p:spPr bwMode="auto">
            <a:xfrm>
              <a:off x="4096943" y="1841748"/>
              <a:ext cx="1313257" cy="2120651"/>
            </a:xfrm>
            <a:prstGeom prst="straightConnector1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0" name="TextBox 19"/>
            <p:cNvSpPr txBox="1"/>
            <p:nvPr/>
          </p:nvSpPr>
          <p:spPr>
            <a:xfrm>
              <a:off x="6407603" y="5634334"/>
              <a:ext cx="1770570" cy="546348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50" i="0" dirty="0" smtClean="0">
                  <a:solidFill>
                    <a:schemeClr val="bg1"/>
                  </a:solidFill>
                  <a:latin typeface="Calibri"/>
                  <a:cs typeface="Calibri"/>
                </a:rPr>
                <a:t>Calorimeter</a:t>
              </a:r>
              <a:endParaRPr lang="en-US" sz="1050" i="0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flipH="1" flipV="1">
              <a:off x="6934200" y="4267200"/>
              <a:ext cx="457200" cy="1371600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7696200" y="1748136"/>
              <a:ext cx="1081499" cy="546348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chemeClr val="accent6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50" i="0" dirty="0" smtClean="0">
                  <a:solidFill>
                    <a:srgbClr val="008000"/>
                  </a:solidFill>
                  <a:latin typeface="Calibri"/>
                  <a:cs typeface="Calibri"/>
                </a:rPr>
                <a:t>Muon</a:t>
              </a:r>
              <a:endParaRPr lang="en-US" sz="1050" i="0" dirty="0">
                <a:solidFill>
                  <a:srgbClr val="008000"/>
                </a:solidFill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614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Muon System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5334000" cy="5410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Make the muon system compatible with the 40 MHz readout</a:t>
            </a:r>
          </a:p>
          <a:p>
            <a:pPr lvl="1"/>
            <a:r>
              <a:rPr lang="en-US" dirty="0" smtClean="0"/>
              <a:t>Replace the off-detector electronics with new 40 MHz-capable boards</a:t>
            </a:r>
          </a:p>
          <a:p>
            <a:pPr lvl="1"/>
            <a:r>
              <a:rPr lang="en-US" dirty="0" smtClean="0"/>
              <a:t>Redesign the electronics control to use GBT</a:t>
            </a:r>
          </a:p>
          <a:p>
            <a:pPr lvl="1"/>
            <a:endParaRPr lang="en-US" dirty="0"/>
          </a:p>
          <a:p>
            <a:r>
              <a:rPr lang="en-US" dirty="0" smtClean="0"/>
              <a:t>Performance losses @ HL due to increase rate on detectors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System designed for efficiency (4 gaps in OR) </a:t>
            </a:r>
          </a:p>
          <a:p>
            <a:pPr marL="914400" lvl="2" indent="0">
              <a:buNone/>
            </a:pPr>
            <a:r>
              <a:rPr lang="en-US" dirty="0" smtClean="0">
                <a:sym typeface="Wingdings"/>
              </a:rPr>
              <a:t> </a:t>
            </a:r>
            <a:r>
              <a:rPr lang="en-US" dirty="0" smtClean="0">
                <a:solidFill>
                  <a:srgbClr val="FF6600"/>
                </a:solidFill>
                <a:sym typeface="Wingdings"/>
              </a:rPr>
              <a:t>too large analog dead time </a:t>
            </a:r>
            <a:r>
              <a:rPr lang="en-US" dirty="0" smtClean="0">
                <a:sym typeface="Wingdings"/>
              </a:rPr>
              <a:t>(uncorrelated hits) in FE @ HL</a:t>
            </a:r>
          </a:p>
          <a:p>
            <a:pPr lvl="1"/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R/O savings </a:t>
            </a:r>
          </a:p>
          <a:p>
            <a:pPr lvl="2"/>
            <a:r>
              <a:rPr lang="en-US" dirty="0" smtClean="0">
                <a:sym typeface="Wingdings"/>
              </a:rPr>
              <a:t>too large occupancies in R/O @ HL </a:t>
            </a:r>
            <a:r>
              <a:rPr lang="en-US" dirty="0" smtClean="0">
                <a:solidFill>
                  <a:srgbClr val="2DF418"/>
                </a:solidFill>
                <a:sym typeface="Wingdings"/>
              </a:rPr>
              <a:t></a:t>
            </a:r>
            <a:r>
              <a:rPr lang="en-US" dirty="0" smtClean="0">
                <a:solidFill>
                  <a:srgbClr val="FFFF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FF6600"/>
                </a:solidFill>
                <a:sym typeface="Wingdings"/>
              </a:rPr>
              <a:t>large digital </a:t>
            </a:r>
            <a:r>
              <a:rPr lang="en-US" dirty="0" smtClean="0">
                <a:solidFill>
                  <a:srgbClr val="FFFF00"/>
                </a:solidFill>
                <a:sym typeface="Wingdings"/>
              </a:rPr>
              <a:t>dead-time</a:t>
            </a:r>
          </a:p>
          <a:p>
            <a:pPr lvl="2"/>
            <a:r>
              <a:rPr lang="en-US" dirty="0" smtClean="0"/>
              <a:t>not all detector has a pad-based</a:t>
            </a:r>
            <a:r>
              <a:rPr lang="en-US" dirty="0"/>
              <a:t> </a:t>
            </a:r>
            <a:r>
              <a:rPr lang="en-US" dirty="0" smtClean="0"/>
              <a:t>design, R/O X and Y strips and cross them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>
                <a:solidFill>
                  <a:srgbClr val="FF6600"/>
                </a:solidFill>
                <a:sym typeface="Wingdings"/>
              </a:rPr>
              <a:t>many ghosts @HL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</a:p>
          <a:p>
            <a:pPr lvl="2"/>
            <a:endParaRPr lang="en-US" dirty="0"/>
          </a:p>
          <a:p>
            <a:r>
              <a:rPr lang="en-US" dirty="0" smtClean="0"/>
              <a:t>Upgrade of M2R1 and M3R1 MWPCs with </a:t>
            </a:r>
            <a:r>
              <a:rPr lang="en-US" dirty="0" smtClean="0">
                <a:solidFill>
                  <a:srgbClr val="FFFF00"/>
                </a:solidFill>
              </a:rPr>
              <a:t>double-gap Triple-GEM detectors with pad readout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9C82-E22A-764B-B1C9-DBC2D339C02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1066800"/>
            <a:ext cx="3047999" cy="196198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657600"/>
            <a:ext cx="3048000" cy="2819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67220" y="3380601"/>
            <a:ext cx="3048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i="0" dirty="0" smtClean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Rates at 2</a:t>
            </a:r>
            <a:r>
              <a:rPr lang="en-AU" sz="1200" i="0" baseline="30000" dirty="0" smtClean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.</a:t>
            </a:r>
            <a:r>
              <a:rPr lang="en-AU" sz="1200" i="0" dirty="0" smtClean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10</a:t>
            </a:r>
            <a:r>
              <a:rPr lang="en-AU" sz="1200" i="0" baseline="30000" dirty="0" smtClean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33</a:t>
            </a:r>
            <a:r>
              <a:rPr lang="en-AU" sz="1200" i="0" dirty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/cm</a:t>
            </a:r>
            <a:r>
              <a:rPr lang="en-AU" sz="1200" i="0" baseline="30000" dirty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2</a:t>
            </a:r>
            <a:r>
              <a:rPr lang="en-AU" sz="1200" i="0" dirty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/s </a:t>
            </a:r>
            <a:r>
              <a:rPr lang="en-AU" sz="1200" i="0" dirty="0" smtClean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(from PID Upgrade TDR)</a:t>
            </a:r>
            <a:endParaRPr lang="en-US" sz="1200" i="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8102943" y="3870067"/>
            <a:ext cx="685800" cy="152400"/>
          </a:xfrm>
          <a:prstGeom prst="roundRect">
            <a:avLst/>
          </a:prstGeom>
          <a:noFill/>
          <a:ln w="127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  <a:ea typeface="ＭＳ Ｐゴシック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8101914" y="4038600"/>
            <a:ext cx="685800" cy="152400"/>
          </a:xfrm>
          <a:prstGeom prst="round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  <a:ea typeface="ＭＳ Ｐゴシック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8109466" y="4512962"/>
            <a:ext cx="685800" cy="152400"/>
          </a:xfrm>
          <a:prstGeom prst="roundRect">
            <a:avLst/>
          </a:prstGeom>
          <a:noFill/>
          <a:ln w="127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M23R1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1"/>
            <a:ext cx="7772400" cy="50291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Rates as high as </a:t>
            </a:r>
            <a:r>
              <a:rPr lang="en-US" dirty="0" smtClean="0">
                <a:solidFill>
                  <a:schemeClr val="tx2"/>
                </a:solidFill>
              </a:rPr>
              <a:t>600 MHz/cm</a:t>
            </a:r>
            <a:r>
              <a:rPr lang="en-US" baseline="30000" dirty="0" smtClean="0">
                <a:solidFill>
                  <a:schemeClr val="tx2"/>
                </a:solidFill>
              </a:rPr>
              <a:t>2</a:t>
            </a:r>
            <a:r>
              <a:rPr lang="en-US" dirty="0" smtClean="0"/>
              <a:t> in M2R1 and </a:t>
            </a:r>
            <a:r>
              <a:rPr lang="en-US" dirty="0" smtClean="0">
                <a:solidFill>
                  <a:srgbClr val="FFFF00"/>
                </a:solidFill>
              </a:rPr>
              <a:t>200 kHz/cm</a:t>
            </a:r>
            <a:r>
              <a:rPr 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in M3R1</a:t>
            </a:r>
          </a:p>
          <a:p>
            <a:endParaRPr lang="en-US" dirty="0"/>
          </a:p>
          <a:p>
            <a:r>
              <a:rPr lang="en-US" dirty="0" smtClean="0"/>
              <a:t>Triple-GEM detectors </a:t>
            </a:r>
            <a:r>
              <a:rPr lang="en-US" dirty="0" smtClean="0">
                <a:solidFill>
                  <a:srgbClr val="FFFF00"/>
                </a:solidFill>
              </a:rPr>
              <a:t>already successfully in use in LHCb </a:t>
            </a:r>
            <a:r>
              <a:rPr lang="en-US" dirty="0" smtClean="0"/>
              <a:t>to equip region M1R1 (similar rates as above)</a:t>
            </a:r>
          </a:p>
          <a:p>
            <a:pPr lvl="1"/>
            <a:r>
              <a:rPr lang="en-US" dirty="0" smtClean="0"/>
              <a:t>Developed fast gas mixture Ar:CO</a:t>
            </a:r>
            <a:r>
              <a:rPr lang="en-US" baseline="-25000" dirty="0" smtClean="0"/>
              <a:t>2</a:t>
            </a:r>
            <a:r>
              <a:rPr lang="en-US" dirty="0" smtClean="0"/>
              <a:t>:CF</a:t>
            </a:r>
            <a:r>
              <a:rPr lang="en-US" baseline="-25000" dirty="0" smtClean="0"/>
              <a:t>4</a:t>
            </a:r>
            <a:r>
              <a:rPr lang="en-US" dirty="0" smtClean="0"/>
              <a:t> 45:15:40</a:t>
            </a:r>
          </a:p>
          <a:p>
            <a:pPr lvl="1"/>
            <a:r>
              <a:rPr lang="en-US" dirty="0" smtClean="0"/>
              <a:t>Tested radiation capabilities (up to </a:t>
            </a:r>
            <a:r>
              <a:rPr lang="en-US" dirty="0"/>
              <a:t>2.2 C/</a:t>
            </a:r>
            <a:r>
              <a:rPr lang="en-US" dirty="0" smtClean="0"/>
              <a:t>cm</a:t>
            </a:r>
            <a:r>
              <a:rPr lang="en-US" baseline="30000" dirty="0" smtClean="0"/>
              <a:t>2</a:t>
            </a:r>
            <a:r>
              <a:rPr lang="en-US" dirty="0" smtClean="0"/>
              <a:t>, </a:t>
            </a:r>
            <a:r>
              <a:rPr lang="en-US" dirty="0"/>
              <a:t>M. </a:t>
            </a:r>
            <a:r>
              <a:rPr lang="en-US" dirty="0" err="1"/>
              <a:t>Alfonsi</a:t>
            </a:r>
            <a:r>
              <a:rPr lang="en-US" dirty="0"/>
              <a:t> et al., IEEE TRANS. NUCL. SCIENCE, vol. 52 (2005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Designed dedicated FEE</a:t>
            </a:r>
          </a:p>
          <a:p>
            <a:pPr lvl="1"/>
            <a:endParaRPr lang="en-US" dirty="0"/>
          </a:p>
          <a:p>
            <a:r>
              <a:rPr lang="en-US" dirty="0" smtClean="0"/>
              <a:t>What did we learn in RUN1</a:t>
            </a:r>
          </a:p>
          <a:p>
            <a:pPr lvl="1"/>
            <a:r>
              <a:rPr lang="en-US" dirty="0" smtClean="0"/>
              <a:t>Triple-GEM can operate in hadron-collider environment</a:t>
            </a:r>
          </a:p>
          <a:p>
            <a:pPr lvl="1"/>
            <a:r>
              <a:rPr lang="en-US" dirty="0" smtClean="0"/>
              <a:t>Neutron background can be an issue </a:t>
            </a:r>
            <a:r>
              <a:rPr lang="en-US" dirty="0" smtClean="0">
                <a:sym typeface="Wingdings"/>
              </a:rPr>
              <a:t> increased sparking rate  carefully tune working point (possible with our HV PS system)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We believe that this technology is the one to be used for M23R1 upgrade</a:t>
            </a:r>
          </a:p>
          <a:p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9C82-E22A-764B-B1C9-DBC2D339C02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714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New </a:t>
            </a:r>
            <a:r>
              <a:rPr lang="en-US" dirty="0" smtClean="0">
                <a:solidFill>
                  <a:srgbClr val="FFFF00"/>
                </a:solidFill>
              </a:rPr>
              <a:t>Assembly Scheme</a:t>
            </a:r>
            <a:endParaRPr lang="it-I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We plan to follow a detector design similar to what </a:t>
            </a:r>
            <a:r>
              <a:rPr lang="en-US" sz="2400" dirty="0" err="1" smtClean="0"/>
              <a:t>Rui</a:t>
            </a:r>
            <a:r>
              <a:rPr lang="en-US" sz="2400" dirty="0" smtClean="0"/>
              <a:t> developed for CMS </a:t>
            </a:r>
            <a:r>
              <a:rPr lang="en-US" sz="2400" dirty="0" smtClean="0">
                <a:sym typeface="Wingdings"/>
              </a:rPr>
              <a:t> embedded GEM foil stretcher</a:t>
            </a:r>
          </a:p>
          <a:p>
            <a:pPr>
              <a:buNone/>
            </a:pPr>
            <a:r>
              <a:rPr lang="en-US" sz="2400" dirty="0" smtClean="0"/>
              <a:t>	</a:t>
            </a:r>
            <a:endParaRPr lang="en-US" sz="2400" dirty="0" smtClean="0"/>
          </a:p>
          <a:p>
            <a:r>
              <a:rPr lang="en-US" sz="2400" dirty="0"/>
              <a:t>M</a:t>
            </a:r>
            <a:r>
              <a:rPr lang="en-US" sz="2400" dirty="0" smtClean="0"/>
              <a:t>any advantages!</a:t>
            </a:r>
            <a:endParaRPr lang="en-US" sz="1800" dirty="0"/>
          </a:p>
          <a:p>
            <a:pPr>
              <a:buNone/>
            </a:pPr>
            <a:endParaRPr lang="en-US" sz="1800" dirty="0"/>
          </a:p>
          <a:p>
            <a:pPr lvl="1"/>
            <a:r>
              <a:rPr lang="en-US" sz="2000" dirty="0" smtClean="0"/>
              <a:t>No </a:t>
            </a:r>
            <a:r>
              <a:rPr lang="en-US" sz="2000" dirty="0"/>
              <a:t>gluing, </a:t>
            </a:r>
            <a:r>
              <a:rPr lang="en-US" sz="2000" dirty="0" smtClean="0"/>
              <a:t>no </a:t>
            </a:r>
            <a:r>
              <a:rPr lang="en-US" sz="2000" dirty="0"/>
              <a:t>soldering during the assembly </a:t>
            </a:r>
            <a:r>
              <a:rPr lang="en-US" sz="2000" dirty="0" smtClean="0"/>
              <a:t>procedure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No special tooling required 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detector does not need  </a:t>
            </a:r>
            <a:r>
              <a:rPr lang="en-US" sz="2000" dirty="0" smtClean="0"/>
              <a:t>spacers </a:t>
            </a:r>
            <a:r>
              <a:rPr lang="en-US" sz="2000" dirty="0"/>
              <a:t>in the active area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ssembly </a:t>
            </a:r>
            <a:r>
              <a:rPr lang="en-US" sz="2000" dirty="0"/>
              <a:t>is very fast </a:t>
            </a:r>
            <a:r>
              <a:rPr lang="en-US" sz="2000" dirty="0" smtClean="0"/>
              <a:t>and easy (~ 1/day with 2 people crew)</a:t>
            </a:r>
            <a:endParaRPr lang="en-US" sz="2000" dirty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If </a:t>
            </a:r>
            <a:r>
              <a:rPr lang="en-US" sz="2000" dirty="0"/>
              <a:t>needed, </a:t>
            </a:r>
            <a:r>
              <a:rPr lang="en-US" sz="2000" dirty="0" smtClean="0"/>
              <a:t>the </a:t>
            </a:r>
            <a:r>
              <a:rPr lang="en-US" sz="2000" dirty="0"/>
              <a:t>detector </a:t>
            </a:r>
            <a:r>
              <a:rPr lang="en-US" sz="2000" dirty="0" smtClean="0"/>
              <a:t>can be re</a:t>
            </a:r>
            <a:r>
              <a:rPr lang="en-US" sz="2000" dirty="0"/>
              <a:t>-opened for </a:t>
            </a:r>
            <a:r>
              <a:rPr lang="en-US" sz="2000" dirty="0" smtClean="0"/>
              <a:t>modifications</a:t>
            </a:r>
            <a:r>
              <a:rPr lang="en-US" sz="2000" dirty="0"/>
              <a:t> </a:t>
            </a:r>
            <a:r>
              <a:rPr lang="en-US" sz="2000" dirty="0" smtClean="0"/>
              <a:t>or </a:t>
            </a:r>
            <a:r>
              <a:rPr lang="en-US" sz="2000" dirty="0" smtClean="0"/>
              <a:t>repairs,(or </a:t>
            </a:r>
            <a:r>
              <a:rPr lang="en-US" sz="2000" dirty="0"/>
              <a:t>to replace a GEM </a:t>
            </a:r>
            <a:r>
              <a:rPr lang="en-US" sz="2000" dirty="0" smtClean="0"/>
              <a:t>foil)</a:t>
            </a:r>
            <a:endParaRPr lang="en-US" sz="2000" dirty="0"/>
          </a:p>
          <a:p>
            <a:endParaRPr lang="it-IT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6BF5-69F1-1E49-B85D-6796B32EECA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11,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45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9C82-E22A-764B-B1C9-DBC2D339C02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3" descr="C:\_Frascati-LHCb\Ch-assembling\M1R1 01 03 00 - 00 - Catode_Panel_Esploso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9014934" cy="63777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774600" y="381000"/>
            <a:ext cx="2064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>
                <a:solidFill>
                  <a:schemeClr val="bg1"/>
                </a:solidFill>
                <a:latin typeface="Calibri"/>
                <a:cs typeface="Calibri"/>
              </a:rPr>
              <a:t>Cathode panel</a:t>
            </a:r>
            <a:endParaRPr lang="en-US" i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9169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9976" y="182435"/>
            <a:ext cx="8860984" cy="6599365"/>
            <a:chOff x="159976" y="182435"/>
            <a:chExt cx="8860984" cy="6599365"/>
          </a:xfrm>
        </p:grpSpPr>
        <p:pic>
          <p:nvPicPr>
            <p:cNvPr id="2050" name="Picture 2" descr="C:\_Frascati-LHCb\2014.06.12-Dry assembling\DSCN017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9977" y="443084"/>
              <a:ext cx="3707904" cy="2647500"/>
            </a:xfrm>
            <a:prstGeom prst="rect">
              <a:avLst/>
            </a:prstGeom>
            <a:noFill/>
          </p:spPr>
        </p:pic>
        <p:pic>
          <p:nvPicPr>
            <p:cNvPr id="2051" name="Picture 3" descr="C:\_Frascati-LHCb\2014.06.12-Dry assembling\DSCN0172.JPG"/>
            <p:cNvPicPr>
              <a:picLocks noChangeAspect="1" noChangeArrowheads="1"/>
            </p:cNvPicPr>
            <p:nvPr/>
          </p:nvPicPr>
          <p:blipFill>
            <a:blip r:embed="rId3" cstate="print"/>
            <a:srcRect l="14801" b="5394"/>
            <a:stretch>
              <a:fillRect/>
            </a:stretch>
          </p:blipFill>
          <p:spPr bwMode="auto">
            <a:xfrm>
              <a:off x="4515953" y="182435"/>
              <a:ext cx="4505007" cy="4118163"/>
            </a:xfrm>
            <a:prstGeom prst="rect">
              <a:avLst/>
            </a:prstGeom>
            <a:noFill/>
          </p:spPr>
        </p:pic>
        <p:pic>
          <p:nvPicPr>
            <p:cNvPr id="2052" name="Picture 4" descr="C:\_Frascati-LHCb\2014.06.12-Dry assembling\DSCN0174.JPG"/>
            <p:cNvPicPr>
              <a:picLocks noChangeAspect="1" noChangeArrowheads="1"/>
            </p:cNvPicPr>
            <p:nvPr/>
          </p:nvPicPr>
          <p:blipFill>
            <a:blip r:embed="rId4" cstate="print"/>
            <a:srcRect l="29167" t="22148" r="5556"/>
            <a:stretch>
              <a:fillRect/>
            </a:stretch>
          </p:blipFill>
          <p:spPr bwMode="auto">
            <a:xfrm>
              <a:off x="159976" y="3611436"/>
              <a:ext cx="4172119" cy="2808312"/>
            </a:xfrm>
            <a:prstGeom prst="rect">
              <a:avLst/>
            </a:prstGeom>
            <a:noFill/>
          </p:spPr>
        </p:pic>
        <p:sp>
          <p:nvSpPr>
            <p:cNvPr id="6" name="Oval 5"/>
            <p:cNvSpPr/>
            <p:nvPr/>
          </p:nvSpPr>
          <p:spPr>
            <a:xfrm>
              <a:off x="5668081" y="947140"/>
              <a:ext cx="864096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2499729" y="5411636"/>
              <a:ext cx="864096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5956113" y="1523204"/>
              <a:ext cx="864096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987561" y="3755452"/>
              <a:ext cx="864096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4587961" y="2243284"/>
              <a:ext cx="1008112" cy="129614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2283705" y="3683444"/>
              <a:ext cx="864096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2715753" y="3611436"/>
              <a:ext cx="1584176" cy="144016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699529" y="659108"/>
              <a:ext cx="360040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2" descr="C:\_Frascati-LHCb\2014.06.12-Dry assembling\DSCN0175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92017" y="5051596"/>
              <a:ext cx="2464792" cy="1730204"/>
            </a:xfrm>
            <a:prstGeom prst="rect">
              <a:avLst/>
            </a:prstGeom>
            <a:noFill/>
          </p:spPr>
        </p:pic>
        <p:sp>
          <p:nvSpPr>
            <p:cNvPr id="14" name="Oval 13"/>
            <p:cNvSpPr/>
            <p:nvPr/>
          </p:nvSpPr>
          <p:spPr>
            <a:xfrm rot="1305716">
              <a:off x="6213369" y="5252224"/>
              <a:ext cx="1224136" cy="73799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6388161" y="6131716"/>
              <a:ext cx="648072" cy="64807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4948001" y="5555652"/>
              <a:ext cx="1080120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6964225" y="6131716"/>
              <a:ext cx="495672" cy="5124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5596073" y="2819348"/>
              <a:ext cx="648072" cy="64807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6532177" y="3755452"/>
              <a:ext cx="648072" cy="64807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5513" y="3179388"/>
              <a:ext cx="14596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Places for washer</a:t>
              </a:r>
              <a:endParaRPr lang="en-GB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31777" y="3179388"/>
              <a:ext cx="11192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Angle spacer</a:t>
              </a:r>
              <a:endParaRPr lang="en-GB" sz="140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1419609" y="3467420"/>
              <a:ext cx="1224136" cy="5760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419609" y="3467420"/>
              <a:ext cx="1368152" cy="223224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1347601" y="3467420"/>
              <a:ext cx="72008" cy="64807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3363825" y="3467420"/>
              <a:ext cx="216024" cy="43204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363825" y="3467420"/>
              <a:ext cx="1872208" cy="50405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7543800" y="4572000"/>
              <a:ext cx="14596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Places for washer</a:t>
              </a:r>
              <a:endParaRPr lang="en-GB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844282" y="5339628"/>
              <a:ext cx="84813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Places for-pins</a:t>
              </a:r>
            </a:p>
            <a:p>
              <a:r>
                <a:rPr lang="en-GB" sz="1400" dirty="0" smtClean="0"/>
                <a:t>HV</a:t>
              </a:r>
              <a:endParaRPr lang="en-GB" sz="1400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H="1">
              <a:off x="6836296" y="4852393"/>
              <a:ext cx="936104" cy="71020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 flipV="1">
              <a:off x="6892217" y="4187500"/>
              <a:ext cx="792088" cy="43204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7180249" y="5483644"/>
              <a:ext cx="648072" cy="28803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22" idx="0"/>
            </p:cNvCxnSpPr>
            <p:nvPr/>
          </p:nvCxnSpPr>
          <p:spPr>
            <a:xfrm flipV="1">
              <a:off x="3491386" y="2891356"/>
              <a:ext cx="232479" cy="28803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6BF5-69F1-1E49-B85D-6796B32EECA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781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11,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6BF5-69F1-1E49-B85D-6796B32EECA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3" descr="C:\_Frascati-LHCb\2014.06.12-Dry assembling\DSCN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145" y="533400"/>
            <a:ext cx="4064000" cy="3048000"/>
          </a:xfrm>
          <a:prstGeom prst="rect">
            <a:avLst/>
          </a:prstGeom>
          <a:noFill/>
        </p:spPr>
      </p:pic>
      <p:pic>
        <p:nvPicPr>
          <p:cNvPr id="6" name="Picture 2" descr="C:\_Frascati-LHCb\2014.06.12-Dry assembling\DSCN01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4545" y="540760"/>
            <a:ext cx="4367055" cy="3051976"/>
          </a:xfrm>
          <a:prstGeom prst="rect">
            <a:avLst/>
          </a:prstGeom>
          <a:noFill/>
        </p:spPr>
      </p:pic>
      <p:pic>
        <p:nvPicPr>
          <p:cNvPr id="7" name="Picture 2" descr="C:\_Frascati-LHCb\2014.06.12-Dry assembling\DSCN01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733800"/>
            <a:ext cx="3477638" cy="2652138"/>
          </a:xfrm>
          <a:prstGeom prst="rect">
            <a:avLst/>
          </a:prstGeom>
          <a:noFill/>
        </p:spPr>
      </p:pic>
      <p:pic>
        <p:nvPicPr>
          <p:cNvPr id="8" name="Picture 3" descr="C:\_Frascati-LHCb\2014.06.12-Dry assembling\DSCN0169.JPG"/>
          <p:cNvPicPr>
            <a:picLocks noChangeAspect="1" noChangeArrowheads="1"/>
          </p:cNvPicPr>
          <p:nvPr/>
        </p:nvPicPr>
        <p:blipFill>
          <a:blip r:embed="rId5" cstate="print"/>
          <a:srcRect l="50328" t="35131"/>
          <a:stretch>
            <a:fillRect/>
          </a:stretch>
        </p:blipFill>
        <p:spPr bwMode="auto">
          <a:xfrm>
            <a:off x="4619609" y="3733800"/>
            <a:ext cx="2369361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50773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FF00"/>
                </a:solidFill>
              </a:rPr>
              <a:t>Production </a:t>
            </a:r>
            <a:r>
              <a:rPr lang="it-IT" dirty="0" err="1" smtClean="0">
                <a:solidFill>
                  <a:srgbClr val="FFFF00"/>
                </a:solidFill>
              </a:rPr>
              <a:t>Cost</a:t>
            </a:r>
            <a:r>
              <a:rPr lang="it-IT" dirty="0">
                <a:solidFill>
                  <a:srgbClr val="FFFF00"/>
                </a:solidFill>
              </a:rPr>
              <a:t> </a:t>
            </a:r>
            <a:r>
              <a:rPr lang="it-IT" dirty="0" smtClean="0">
                <a:solidFill>
                  <a:srgbClr val="FFFF00"/>
                </a:solidFill>
              </a:rPr>
              <a:t>Estimate (2012)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M2R1 </a:t>
            </a: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M3R1 (</a:t>
            </a:r>
            <a:r>
              <a:rPr lang="en-US" sz="2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48 </a:t>
            </a:r>
            <a:r>
              <a:rPr lang="en-US" sz="20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detectors per station, no FEE)</a:t>
            </a:r>
            <a:endParaRPr lang="en-US" sz="2000" b="1" dirty="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92D050"/>
                </a:solidFill>
              </a:rPr>
              <a:t>     </a:t>
            </a:r>
            <a:r>
              <a:rPr lang="en-US" sz="1600" dirty="0"/>
              <a:t>GEM foil </a:t>
            </a:r>
            <a:r>
              <a:rPr lang="en-US" sz="1600" dirty="0">
                <a:sym typeface="Wingdings" pitchFamily="2" charset="2"/>
              </a:rPr>
              <a:t></a:t>
            </a:r>
            <a:r>
              <a:rPr lang="en-US" sz="1600" dirty="0"/>
              <a:t>  10.8 m</a:t>
            </a:r>
            <a:r>
              <a:rPr lang="en-US" sz="1600" baseline="30000" dirty="0"/>
              <a:t>2 </a:t>
            </a:r>
            <a:r>
              <a:rPr lang="en-US" sz="1600" dirty="0"/>
              <a:t>x 2000 CHF/1.2       </a:t>
            </a:r>
            <a:r>
              <a:rPr lang="en-US" sz="1600" dirty="0" smtClean="0"/>
              <a:t>   </a:t>
            </a:r>
            <a:r>
              <a:rPr lang="en-US" sz="1600" dirty="0">
                <a:sym typeface="Wingdings" pitchFamily="2" charset="2"/>
              </a:rPr>
              <a:t>	</a:t>
            </a:r>
            <a:r>
              <a:rPr lang="en-US" sz="1600" dirty="0" smtClean="0">
                <a:sym typeface="Wingdings" pitchFamily="2" charset="2"/>
              </a:rPr>
              <a:t> </a:t>
            </a:r>
            <a:r>
              <a:rPr lang="en-US" sz="1600" dirty="0">
                <a:sym typeface="Wingdings" pitchFamily="2" charset="2"/>
              </a:rPr>
              <a:t>18.000 €/48 </a:t>
            </a:r>
            <a:r>
              <a:rPr lang="en-US" sz="1600" dirty="0" err="1">
                <a:sym typeface="Wingdings" pitchFamily="2" charset="2"/>
              </a:rPr>
              <a:t>det.s</a:t>
            </a:r>
            <a:r>
              <a:rPr lang="en-US" sz="1600" dirty="0">
                <a:sym typeface="Wingdings" pitchFamily="2" charset="2"/>
              </a:rPr>
              <a:t>  = 375 € /det.</a:t>
            </a:r>
          </a:p>
          <a:p>
            <a:pPr marL="0" indent="0">
              <a:buNone/>
            </a:pPr>
            <a:r>
              <a:rPr lang="en-US" sz="1600" dirty="0">
                <a:sym typeface="Wingdings" pitchFamily="2" charset="2"/>
              </a:rPr>
              <a:t>     PCBs (</a:t>
            </a:r>
            <a:r>
              <a:rPr lang="en-US" sz="1600" dirty="0" err="1">
                <a:sym typeface="Wingdings" pitchFamily="2" charset="2"/>
              </a:rPr>
              <a:t>cath</a:t>
            </a:r>
            <a:r>
              <a:rPr lang="en-US" sz="1600" dirty="0">
                <a:sym typeface="Wingdings" pitchFamily="2" charset="2"/>
              </a:rPr>
              <a:t>.+anode)  200 +576+350+1104 </a:t>
            </a:r>
            <a:r>
              <a:rPr lang="en-US" sz="1600" dirty="0">
                <a:sym typeface="Wingdings" pitchFamily="2" charset="2"/>
              </a:rPr>
              <a:t>=</a:t>
            </a:r>
            <a:r>
              <a:rPr lang="en-US" sz="1600" dirty="0" smtClean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	   2230 </a:t>
            </a:r>
            <a:r>
              <a:rPr lang="en-US" sz="1600" dirty="0">
                <a:sym typeface="Wingdings" pitchFamily="2" charset="2"/>
              </a:rPr>
              <a:t>€/48 </a:t>
            </a:r>
            <a:r>
              <a:rPr lang="en-US" sz="1600" dirty="0" err="1">
                <a:sym typeface="Wingdings" pitchFamily="2" charset="2"/>
              </a:rPr>
              <a:t>det.s</a:t>
            </a:r>
            <a:r>
              <a:rPr lang="en-US" sz="1600" dirty="0">
                <a:sym typeface="Wingdings" pitchFamily="2" charset="2"/>
              </a:rPr>
              <a:t> =    50 € /det.</a:t>
            </a:r>
          </a:p>
          <a:p>
            <a:pPr marL="0" indent="0">
              <a:buNone/>
            </a:pPr>
            <a:r>
              <a:rPr lang="en-US" sz="1600" dirty="0">
                <a:sym typeface="Wingdings" pitchFamily="2" charset="2"/>
              </a:rPr>
              <a:t>     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Honeycomb+ backplane                 80x96 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=</a:t>
            </a:r>
            <a:r>
              <a:rPr lang="en-US" sz="1600" dirty="0" smtClean="0">
                <a:solidFill>
                  <a:schemeClr val="tx2"/>
                </a:solidFill>
                <a:sym typeface="Wingdings" pitchFamily="2" charset="2"/>
              </a:rPr>
              <a:t>	   7680 €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/48 </a:t>
            </a:r>
            <a:r>
              <a:rPr lang="en-US" sz="1600" dirty="0" err="1">
                <a:solidFill>
                  <a:schemeClr val="tx2"/>
                </a:solidFill>
                <a:sym typeface="Wingdings" pitchFamily="2" charset="2"/>
              </a:rPr>
              <a:t>det.s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 =  160 </a:t>
            </a:r>
            <a:r>
              <a:rPr lang="en-US" sz="1600" dirty="0" smtClean="0">
                <a:solidFill>
                  <a:schemeClr val="tx2"/>
                </a:solidFill>
                <a:sym typeface="Wingdings" pitchFamily="2" charset="2"/>
              </a:rPr>
              <a:t>€ /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det.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     Detector mechanics                                                                </a:t>
            </a:r>
            <a:r>
              <a:rPr lang="en-US" sz="1600" dirty="0" smtClean="0">
                <a:solidFill>
                  <a:schemeClr val="tx2"/>
                </a:solidFill>
                <a:sym typeface="Wingdings" pitchFamily="2" charset="2"/>
              </a:rPr>
              <a:t>          	        </a:t>
            </a:r>
            <a:r>
              <a:rPr lang="en-US" sz="1600" dirty="0" smtClean="0">
                <a:solidFill>
                  <a:schemeClr val="tx2"/>
                </a:solidFill>
                <a:sym typeface="Wingdings" pitchFamily="2" charset="2"/>
              </a:rPr>
              <a:t>         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300 </a:t>
            </a:r>
            <a:r>
              <a:rPr lang="en-US" sz="1600" dirty="0" smtClean="0">
                <a:solidFill>
                  <a:schemeClr val="tx2"/>
                </a:solidFill>
                <a:sym typeface="Wingdings" pitchFamily="2" charset="2"/>
              </a:rPr>
              <a:t>€ /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det.</a:t>
            </a:r>
          </a:p>
          <a:p>
            <a:pPr marL="0" indent="0">
              <a:buNone/>
            </a:pPr>
            <a:r>
              <a:rPr lang="en-US" sz="1600" dirty="0">
                <a:sym typeface="Wingdings" pitchFamily="2" charset="2"/>
              </a:rPr>
              <a:t>                                                                                                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            </a:t>
            </a:r>
            <a:r>
              <a:rPr lang="en-US" sz="1600" dirty="0" smtClean="0">
                <a:solidFill>
                  <a:schemeClr val="tx2"/>
                </a:solidFill>
                <a:sym typeface="Wingdings" pitchFamily="2" charset="2"/>
              </a:rPr>
              <a:t>             </a:t>
            </a:r>
            <a:r>
              <a:rPr lang="en-US" sz="1600" dirty="0" smtClean="0">
                <a:solidFill>
                  <a:schemeClr val="tx2"/>
                </a:solidFill>
                <a:sym typeface="Wingdings" pitchFamily="2" charset="2"/>
              </a:rPr>
              <a:t>             ___________</a:t>
            </a:r>
            <a:endParaRPr lang="en-US" sz="1600" dirty="0">
              <a:solidFill>
                <a:schemeClr val="tx2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                                                                                                </a:t>
            </a:r>
            <a:r>
              <a:rPr lang="en-US" sz="1600" dirty="0" smtClean="0">
                <a:solidFill>
                  <a:schemeClr val="tx2"/>
                </a:solidFill>
                <a:sym typeface="Wingdings" pitchFamily="2" charset="2"/>
              </a:rPr>
              <a:t>                </a:t>
            </a:r>
            <a:r>
              <a:rPr lang="en-US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total      </a:t>
            </a:r>
            <a:r>
              <a:rPr lang="en-US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       </a:t>
            </a:r>
            <a:r>
              <a:rPr lang="en-US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885 </a:t>
            </a:r>
            <a:r>
              <a:rPr lang="en-US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€ /det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.</a:t>
            </a:r>
          </a:p>
          <a:p>
            <a:pPr marL="0" indent="0">
              <a:buNone/>
            </a:pPr>
            <a:endParaRPr lang="en-US" sz="16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sz="2000" b="1" u="sng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TOTAL </a:t>
            </a:r>
            <a:r>
              <a:rPr lang="en-US" sz="2000" b="1" u="sng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COST ESTIMATE FOR </a:t>
            </a:r>
            <a:r>
              <a:rPr lang="en-US" sz="2000" b="1" u="sng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M2R1 or M3R1  </a:t>
            </a:r>
            <a:r>
              <a:rPr lang="en-US" sz="2000" b="1" u="sng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885 x 48  =  42.480 </a:t>
            </a:r>
            <a:r>
              <a:rPr lang="en-US" sz="2000" b="1" u="sng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€</a:t>
            </a:r>
            <a:endParaRPr lang="en-US" sz="1600" b="1" u="sng" dirty="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0" indent="0">
              <a:buNone/>
            </a:pPr>
            <a:endParaRPr lang="en-US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1600" dirty="0" smtClean="0"/>
          </a:p>
          <a:p>
            <a:pPr marL="0" indent="0">
              <a:buNone/>
            </a:pPr>
            <a:r>
              <a:rPr lang="en-US" sz="1600" dirty="0"/>
              <a:t>In green : budgetary offer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FF00"/>
                </a:solidFill>
              </a:rPr>
              <a:t>In yellow : estimate (in excess) from </a:t>
            </a:r>
            <a:r>
              <a:rPr lang="en-US" sz="1600" dirty="0" smtClean="0">
                <a:solidFill>
                  <a:srgbClr val="FFFF00"/>
                </a:solidFill>
              </a:rPr>
              <a:t>our personal </a:t>
            </a:r>
            <a:r>
              <a:rPr lang="en-US" sz="1600" dirty="0">
                <a:solidFill>
                  <a:srgbClr val="FFFF00"/>
                </a:solidFill>
              </a:rPr>
              <a:t>experiences</a:t>
            </a:r>
          </a:p>
          <a:p>
            <a:pPr marL="0" indent="0">
              <a:buNone/>
            </a:pPr>
            <a:endParaRPr lang="it-IT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Cardini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9C82-E22A-764B-B1C9-DBC2D339C02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11,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8779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78428</TotalTime>
  <Words>628</Words>
  <Application>Microsoft Macintosh PowerPoint</Application>
  <PresentationFormat>On-screen Show (4:3)</PresentationFormat>
  <Paragraphs>124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Default Design</vt:lpstr>
      <vt:lpstr>1_Default Design</vt:lpstr>
      <vt:lpstr>The LHCb GEM Upgrade</vt:lpstr>
      <vt:lpstr>Why the upgrade</vt:lpstr>
      <vt:lpstr>The Muon System Upgrade</vt:lpstr>
      <vt:lpstr>M23R1 Upgrade</vt:lpstr>
      <vt:lpstr>New Assembly Scheme</vt:lpstr>
      <vt:lpstr>PowerPoint Presentation</vt:lpstr>
      <vt:lpstr>PowerPoint Presentation</vt:lpstr>
      <vt:lpstr>PowerPoint Presentation</vt:lpstr>
      <vt:lpstr>Production Cost Estimate (2012)</vt:lpstr>
      <vt:lpstr>Summary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sulle Tecnologie e la Strumentazione Nucleare</dc:title>
  <dc:subject/>
  <dc:creator>A. Cardini / INFN Cagliari</dc:creator>
  <cp:keywords>Corso Specializzazione Fisica Medica</cp:keywords>
  <dc:description/>
  <cp:lastModifiedBy>Alessandro Cardini</cp:lastModifiedBy>
  <cp:revision>2963</cp:revision>
  <cp:lastPrinted>2013-06-10T17:15:22Z</cp:lastPrinted>
  <dcterms:created xsi:type="dcterms:W3CDTF">1601-01-01T00:00:00Z</dcterms:created>
  <dcterms:modified xsi:type="dcterms:W3CDTF">2014-07-11T07:05:15Z</dcterms:modified>
  <cp:category/>
</cp:coreProperties>
</file>