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71" r:id="rId1"/>
    <p:sldMasterId id="2147483983" r:id="rId2"/>
  </p:sldMasterIdLst>
  <p:notesMasterIdLst>
    <p:notesMasterId r:id="rId42"/>
  </p:notesMasterIdLst>
  <p:sldIdLst>
    <p:sldId id="256" r:id="rId3"/>
    <p:sldId id="258" r:id="rId4"/>
    <p:sldId id="257" r:id="rId5"/>
    <p:sldId id="259" r:id="rId6"/>
    <p:sldId id="262" r:id="rId7"/>
    <p:sldId id="261" r:id="rId8"/>
    <p:sldId id="263" r:id="rId9"/>
    <p:sldId id="265" r:id="rId10"/>
    <p:sldId id="308" r:id="rId11"/>
    <p:sldId id="267" r:id="rId12"/>
    <p:sldId id="269" r:id="rId13"/>
    <p:sldId id="285" r:id="rId14"/>
    <p:sldId id="286" r:id="rId15"/>
    <p:sldId id="287" r:id="rId16"/>
    <p:sldId id="270" r:id="rId17"/>
    <p:sldId id="288" r:id="rId18"/>
    <p:sldId id="298" r:id="rId19"/>
    <p:sldId id="277" r:id="rId20"/>
    <p:sldId id="315" r:id="rId21"/>
    <p:sldId id="304" r:id="rId22"/>
    <p:sldId id="289" r:id="rId23"/>
    <p:sldId id="305" r:id="rId24"/>
    <p:sldId id="307" r:id="rId25"/>
    <p:sldId id="290" r:id="rId26"/>
    <p:sldId id="311" r:id="rId27"/>
    <p:sldId id="278" r:id="rId28"/>
    <p:sldId id="306" r:id="rId29"/>
    <p:sldId id="295" r:id="rId30"/>
    <p:sldId id="293" r:id="rId31"/>
    <p:sldId id="294" r:id="rId32"/>
    <p:sldId id="279" r:id="rId33"/>
    <p:sldId id="314" r:id="rId34"/>
    <p:sldId id="271" r:id="rId35"/>
    <p:sldId id="291" r:id="rId36"/>
    <p:sldId id="280" r:id="rId37"/>
    <p:sldId id="281" r:id="rId38"/>
    <p:sldId id="313" r:id="rId39"/>
    <p:sldId id="260" r:id="rId40"/>
    <p:sldId id="264" r:id="rId4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8879F1F5-C196-4921-A6F2-629CB9434CC8}">
          <p14:sldIdLst>
            <p14:sldId id="256"/>
            <p14:sldId id="258"/>
            <p14:sldId id="257"/>
            <p14:sldId id="259"/>
            <p14:sldId id="262"/>
            <p14:sldId id="261"/>
          </p14:sldIdLst>
        </p14:section>
        <p14:section name="At CERN" id="{6421B6E3-0DCE-4107-81B2-F31068ED44CE}">
          <p14:sldIdLst>
            <p14:sldId id="263"/>
            <p14:sldId id="265"/>
            <p14:sldId id="308"/>
            <p14:sldId id="267"/>
          </p14:sldIdLst>
        </p14:section>
        <p14:section name="DG LEP Approval" id="{716EF483-54CC-42E7-A657-77D51396289F}">
          <p14:sldIdLst>
            <p14:sldId id="269"/>
            <p14:sldId id="285"/>
            <p14:sldId id="286"/>
            <p14:sldId id="287"/>
            <p14:sldId id="270"/>
            <p14:sldId id="288"/>
            <p14:sldId id="298"/>
            <p14:sldId id="277"/>
            <p14:sldId id="315"/>
            <p14:sldId id="304"/>
            <p14:sldId id="289"/>
            <p14:sldId id="305"/>
            <p14:sldId id="307"/>
            <p14:sldId id="290"/>
            <p14:sldId id="311"/>
            <p14:sldId id="278"/>
            <p14:sldId id="306"/>
          </p14:sldIdLst>
        </p14:section>
        <p14:section name="LEP-LHC experiments" id="{987459E3-A6F7-4574-8B80-C8B538039C95}">
          <p14:sldIdLst>
            <p14:sldId id="295"/>
            <p14:sldId id="293"/>
            <p14:sldId id="294"/>
            <p14:sldId id="279"/>
            <p14:sldId id="314"/>
          </p14:sldIdLst>
        </p14:section>
        <p14:section name="VIP visits" id="{08FEB760-2CCB-4819-8221-D02C2C87827F}">
          <p14:sldIdLst>
            <p14:sldId id="271"/>
            <p14:sldId id="291"/>
            <p14:sldId id="280"/>
            <p14:sldId id="281"/>
          </p14:sldIdLst>
        </p14:section>
        <p14:section name="Abgesang" id="{FC81B59E-9419-432C-899B-1072E65989CF}">
          <p14:sldIdLst>
            <p14:sldId id="313"/>
            <p14:sldId id="260"/>
            <p14:sldId id="264"/>
          </p14:sldIdLst>
        </p14:section>
        <p14:section name="Reserves" id="{58E50F60-2876-401C-A67C-722B1E4D7AF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3" autoAdjust="0"/>
    <p:restoredTop sz="91828" autoAdjust="0"/>
  </p:normalViewPr>
  <p:slideViewPr>
    <p:cSldViewPr>
      <p:cViewPr varScale="1">
        <p:scale>
          <a:sx n="51" d="100"/>
          <a:sy n="51" d="100"/>
        </p:scale>
        <p:origin x="874" y="2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3DFF9-1384-42EA-A6AC-B6498D0D654A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69FB53-C4F2-40A5-8F74-0E74D836A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95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195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err="1" smtClean="0"/>
              <a:t>Anecdotes</a:t>
            </a:r>
            <a:r>
              <a:rPr lang="de-CH" dirty="0" smtClean="0"/>
              <a:t>,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us</a:t>
            </a:r>
            <a:endParaRPr lang="de-CH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131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694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(see talk by Horst Wenninger)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288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347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FC dinner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329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050" dirty="0" smtClean="0"/>
              <a:t>Story Spanish Finance Minister</a:t>
            </a:r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604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411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Fabiola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69FB53-C4F2-40A5-8F74-0E74D836AEE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109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165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34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967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238678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561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529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063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776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965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344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82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1198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48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794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248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974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0462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0567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9577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52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65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197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1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035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849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27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89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6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38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0E1E13-A4E6-4EDD-AC5F-BA59229BD604}" type="datetimeFigureOut">
              <a:rPr lang="en-GB" smtClean="0"/>
              <a:t>15/09/2014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2F87D84-F3CD-47B4-93BE-9EE6424E6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325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  <p:sldLayoutId id="2147483997" r:id="rId14"/>
    <p:sldLayoutId id="2147483998" r:id="rId15"/>
    <p:sldLayoutId id="2147483999" r:id="rId16"/>
    <p:sldLayoutId id="214748400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microsoft.com/office/2007/relationships/hdphoto" Target="../media/hdphoto7.wdp"/><Relationship Id="rId5" Type="http://schemas.openxmlformats.org/officeDocument/2006/relationships/image" Target="../media/image25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microsoft.com/office/2007/relationships/hdphoto" Target="../media/hdphoto11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14401"/>
            <a:ext cx="8147249" cy="2010543"/>
          </a:xfrm>
        </p:spPr>
        <p:txBody>
          <a:bodyPr>
            <a:normAutofit/>
          </a:bodyPr>
          <a:lstStyle/>
          <a:p>
            <a:r>
              <a:rPr lang="en-GB" dirty="0" smtClean="0"/>
              <a:t>It is the spirit that counts</a:t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sz="4800" dirty="0" smtClean="0"/>
              <a:t>people at and around CERN </a:t>
            </a:r>
            <a:r>
              <a:rPr lang="en-GB" dirty="0" smtClean="0"/>
              <a:t>-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984776" cy="1345704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smtClean="0"/>
              <a:t>at the occasion of the 60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anniversary of CERN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 smtClean="0"/>
              <a:t>CERN Colloquium, 16.September 2014</a:t>
            </a:r>
            <a:endParaRPr lang="en-GB" sz="1200" dirty="0"/>
          </a:p>
        </p:txBody>
      </p:sp>
      <p:sp>
        <p:nvSpPr>
          <p:cNvPr id="5" name="Rectangle 4"/>
          <p:cNvSpPr/>
          <p:nvPr/>
        </p:nvSpPr>
        <p:spPr>
          <a:xfrm>
            <a:off x="3347864" y="3629894"/>
            <a:ext cx="2370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Herwig Schopper</a:t>
            </a:r>
          </a:p>
        </p:txBody>
      </p:sp>
    </p:spTree>
    <p:extLst>
      <p:ext uri="{BB962C8B-B14F-4D97-AF65-F5344CB8AC3E}">
        <p14:creationId xmlns:p14="http://schemas.microsoft.com/office/powerpoint/2010/main" val="145007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85010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de-CH" sz="3200" b="1" dirty="0"/>
              <a:t>Getting to know </a:t>
            </a:r>
            <a:r>
              <a:rPr lang="de-CH" sz="3200" b="1" dirty="0" smtClean="0"/>
              <a:t>the administration of CERN</a:t>
            </a:r>
            <a:endParaRPr lang="de-CH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251520" y="2325258"/>
            <a:ext cx="583264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My Bosses as </a:t>
            </a:r>
            <a:r>
              <a:rPr lang="en-GB" sz="2400" b="1" dirty="0" smtClean="0">
                <a:solidFill>
                  <a:srgbClr val="0070C0"/>
                </a:solidFill>
              </a:rPr>
              <a:t>Scientific  Directors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err="1" smtClean="0">
                <a:solidFill>
                  <a:srgbClr val="00B050"/>
                </a:solidFill>
              </a:rPr>
              <a:t>G.Cocconi</a:t>
            </a:r>
            <a:r>
              <a:rPr lang="en-GB" sz="2400" b="1" dirty="0" smtClean="0"/>
              <a:t>    followed by  </a:t>
            </a:r>
            <a:r>
              <a:rPr lang="en-GB" sz="2400" b="1" dirty="0" err="1" smtClean="0">
                <a:solidFill>
                  <a:srgbClr val="0070C0"/>
                </a:solidFill>
              </a:rPr>
              <a:t>J.Steinberger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dirty="0" smtClean="0"/>
              <a:t>did not like their administrative jobs, preferred to work with their groups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400" dirty="0" smtClean="0">
                <a:solidFill>
                  <a:srgbClr val="00B050"/>
                </a:solidFill>
              </a:rPr>
              <a:t>For scientist the </a:t>
            </a:r>
            <a:r>
              <a:rPr lang="en-GB" sz="2400" b="1" dirty="0" smtClean="0">
                <a:solidFill>
                  <a:srgbClr val="00B050"/>
                </a:solidFill>
              </a:rPr>
              <a:t>scientific reputation</a:t>
            </a:r>
            <a:br>
              <a:rPr lang="en-GB" sz="2400" b="1" dirty="0" smtClean="0">
                <a:solidFill>
                  <a:srgbClr val="00B050"/>
                </a:solidFill>
              </a:rPr>
            </a:br>
            <a:r>
              <a:rPr lang="en-GB" sz="2400" b="1" dirty="0" smtClean="0">
                <a:solidFill>
                  <a:srgbClr val="00B050"/>
                </a:solidFill>
              </a:rPr>
              <a:t>more important than hierarchical positions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618611" y="1256501"/>
            <a:ext cx="660533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Followed </a:t>
            </a:r>
            <a:r>
              <a:rPr lang="en-GB" sz="2400" dirty="0"/>
              <a:t>Peter </a:t>
            </a:r>
            <a:r>
              <a:rPr lang="en-GB" sz="2400" dirty="0" err="1"/>
              <a:t>Preiswerk</a:t>
            </a:r>
            <a:r>
              <a:rPr lang="en-GB" sz="2400" dirty="0"/>
              <a:t> </a:t>
            </a:r>
            <a:r>
              <a:rPr lang="en-GB" sz="2400" dirty="0" smtClean="0"/>
              <a:t> (member of first Council)</a:t>
            </a:r>
            <a:br>
              <a:rPr lang="en-GB" sz="2400" dirty="0" smtClean="0"/>
            </a:br>
            <a:r>
              <a:rPr lang="en-GB" sz="2400" dirty="0" smtClean="0"/>
              <a:t>as </a:t>
            </a:r>
            <a:r>
              <a:rPr lang="en-GB" sz="2800" b="1" dirty="0" smtClean="0"/>
              <a:t>NP </a:t>
            </a:r>
            <a:r>
              <a:rPr lang="en-GB" sz="2800" b="1" dirty="0"/>
              <a:t>Division leader 1970/73 </a:t>
            </a:r>
            <a:endParaRPr lang="en-GB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819" y="1219382"/>
            <a:ext cx="991048" cy="1310424"/>
          </a:xfrm>
          <a:prstGeom prst="rect">
            <a:avLst/>
          </a:prstGeom>
        </p:spPr>
      </p:pic>
      <p:pic>
        <p:nvPicPr>
          <p:cNvPr id="8" name="Picture 2" descr="https://cds.cern.ch/record/1142167/files/bul-pho-2008-111.jpg?subformat=icon-6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112" y="2739833"/>
            <a:ext cx="1513436" cy="166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524" y="2787454"/>
            <a:ext cx="1601442" cy="153471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921278" y="4592716"/>
            <a:ext cx="4367230" cy="2007713"/>
            <a:chOff x="2235657" y="4818247"/>
            <a:chExt cx="4367230" cy="2007713"/>
          </a:xfrm>
        </p:grpSpPr>
        <p:grpSp>
          <p:nvGrpSpPr>
            <p:cNvPr id="5" name="Group 4"/>
            <p:cNvGrpSpPr/>
            <p:nvPr/>
          </p:nvGrpSpPr>
          <p:grpSpPr>
            <a:xfrm>
              <a:off x="3755441" y="4818247"/>
              <a:ext cx="2847446" cy="2007713"/>
              <a:chOff x="6273353" y="4657195"/>
              <a:chExt cx="2847446" cy="200771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39492" y="4657195"/>
                <a:ext cx="1724595" cy="2003984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6273353" y="6295576"/>
                <a:ext cx="284744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Hine, </a:t>
                </a:r>
                <a:r>
                  <a:rPr lang="en-GB" dirty="0" err="1" smtClean="0"/>
                  <a:t>Zilverschoon</a:t>
                </a:r>
                <a:r>
                  <a:rPr lang="en-GB" dirty="0" smtClean="0"/>
                  <a:t>, Johnson </a:t>
                </a:r>
                <a:endParaRPr lang="en-GB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235657" y="6175900"/>
              <a:ext cx="2085923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dirty="0" smtClean="0"/>
                <a:t>Mervin Hine</a:t>
              </a:r>
              <a:br>
                <a:rPr lang="de-CH" dirty="0" smtClean="0"/>
              </a:br>
              <a:r>
                <a:rPr lang="de-CH" dirty="0" smtClean="0"/>
                <a:t> (Gray emminence)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371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774"/>
            <a:ext cx="8147248" cy="922114"/>
          </a:xfrm>
        </p:spPr>
        <p:txBody>
          <a:bodyPr/>
          <a:lstStyle/>
          <a:p>
            <a:r>
              <a:rPr lang="en-GB" b="1" dirty="0" smtClean="0">
                <a:solidFill>
                  <a:srgbClr val="00B0F0"/>
                </a:solidFill>
              </a:rPr>
              <a:t>DG 1981-88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196752"/>
            <a:ext cx="62646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B050"/>
                </a:solidFill>
              </a:rPr>
              <a:t>Appointment procedure in 1980</a:t>
            </a:r>
            <a:r>
              <a:rPr lang="en-GB" sz="2400" b="1" dirty="0" smtClean="0">
                <a:solidFill>
                  <a:srgbClr val="00B050"/>
                </a:solidFill>
              </a:rPr>
              <a:t/>
            </a:r>
            <a:br>
              <a:rPr lang="en-GB" sz="2400" b="1" dirty="0" smtClean="0">
                <a:solidFill>
                  <a:srgbClr val="00B050"/>
                </a:solidFill>
              </a:rPr>
            </a:br>
            <a:r>
              <a:rPr lang="en-GB" sz="2400" dirty="0" smtClean="0"/>
              <a:t>Difficult, 11 country yes, one against</a:t>
            </a:r>
          </a:p>
          <a:p>
            <a:r>
              <a:rPr lang="de-CH" sz="2400" dirty="0" err="1" smtClean="0">
                <a:solidFill>
                  <a:srgbClr val="0070C0"/>
                </a:solidFill>
              </a:rPr>
              <a:t>No</a:t>
            </a:r>
            <a:r>
              <a:rPr lang="de-CH" sz="2400" dirty="0" smtClean="0">
                <a:solidFill>
                  <a:srgbClr val="0070C0"/>
                </a:solidFill>
              </a:rPr>
              <a:t> </a:t>
            </a:r>
            <a:r>
              <a:rPr lang="de-CH" sz="2400" dirty="0" err="1" smtClean="0">
                <a:solidFill>
                  <a:srgbClr val="0070C0"/>
                </a:solidFill>
              </a:rPr>
              <a:t>overruling</a:t>
            </a:r>
            <a:r>
              <a:rPr lang="de-CH" sz="2400" dirty="0" smtClean="0">
                <a:solidFill>
                  <a:srgbClr val="0070C0"/>
                </a:solidFill>
              </a:rPr>
              <a:t>!</a:t>
            </a:r>
            <a:endParaRPr lang="en-GB" sz="2400" dirty="0" smtClean="0">
              <a:solidFill>
                <a:srgbClr val="0070C0"/>
              </a:solidFill>
            </a:endParaRPr>
          </a:p>
          <a:p>
            <a:r>
              <a:rPr lang="de-CH" sz="2400" b="1" dirty="0" err="1" smtClean="0"/>
              <a:t>Procedure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to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get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unanimity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and</a:t>
            </a:r>
            <a:r>
              <a:rPr lang="de-CH" sz="2400" b="1" dirty="0" smtClean="0"/>
              <a:t> </a:t>
            </a:r>
            <a:r>
              <a:rPr lang="en-GB" sz="2400" b="1" i="1" dirty="0" smtClean="0">
                <a:solidFill>
                  <a:srgbClr val="00B050"/>
                </a:solidFill>
              </a:rPr>
              <a:t>Keep </a:t>
            </a:r>
            <a:r>
              <a:rPr lang="en-GB" sz="2400" b="1" i="1" dirty="0">
                <a:solidFill>
                  <a:srgbClr val="00B050"/>
                </a:solidFill>
              </a:rPr>
              <a:t>face</a:t>
            </a:r>
            <a:r>
              <a:rPr lang="en-GB" sz="2400" b="1" i="1" dirty="0" smtClean="0">
                <a:solidFill>
                  <a:srgbClr val="00B050"/>
                </a:solidFill>
              </a:rPr>
              <a:t>!</a:t>
            </a:r>
            <a:endParaRPr lang="en-GB" sz="2400" b="1" dirty="0"/>
          </a:p>
          <a:p>
            <a:r>
              <a:rPr lang="de-CH" sz="2400" b="1" dirty="0" smtClean="0"/>
              <a:t>Interview </a:t>
            </a:r>
            <a:r>
              <a:rPr lang="en-GB" sz="2400" b="1" dirty="0"/>
              <a:t>in CC on  February </a:t>
            </a:r>
            <a:r>
              <a:rPr lang="en-GB" sz="2400" b="1" dirty="0" smtClean="0"/>
              <a:t>1980</a:t>
            </a:r>
          </a:p>
          <a:p>
            <a:endParaRPr lang="en-GB" sz="2400" b="1" dirty="0" smtClean="0"/>
          </a:p>
          <a:p>
            <a:r>
              <a:rPr lang="en-GB" sz="2400" b="1" dirty="0">
                <a:solidFill>
                  <a:srgbClr val="0070C0"/>
                </a:solidFill>
              </a:rPr>
              <a:t>Main </a:t>
            </a:r>
            <a:r>
              <a:rPr lang="en-GB" sz="2400" b="1" dirty="0" smtClean="0">
                <a:solidFill>
                  <a:srgbClr val="0070C0"/>
                </a:solidFill>
              </a:rPr>
              <a:t>tasks:</a:t>
            </a:r>
            <a:endParaRPr lang="en-GB" sz="2400" b="1" dirty="0">
              <a:solidFill>
                <a:srgbClr val="0070C0"/>
              </a:solidFill>
            </a:endParaRPr>
          </a:p>
          <a:p>
            <a:r>
              <a:rPr lang="en-GB" sz="2400" b="1" dirty="0"/>
              <a:t>- get LEP approved and built</a:t>
            </a:r>
          </a:p>
          <a:p>
            <a:r>
              <a:rPr lang="en-GB" sz="2400" b="1" dirty="0"/>
              <a:t>- Unification of CERN I and CERN II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Unanimous Decision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C. President Jean </a:t>
            </a:r>
            <a:r>
              <a:rPr lang="en-GB" sz="2400" b="1" dirty="0" err="1" smtClean="0"/>
              <a:t>Teillac</a:t>
            </a:r>
            <a:endParaRPr lang="en-GB" sz="2400" b="1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4932040" y="2852936"/>
            <a:ext cx="3981538" cy="2361594"/>
            <a:chOff x="4373474" y="2297788"/>
            <a:chExt cx="4024980" cy="2361594"/>
          </a:xfrm>
        </p:grpSpPr>
        <p:pic>
          <p:nvPicPr>
            <p:cNvPr id="5122" name="Picture 2" descr="C:\Meine Photos\CERN\ErnenneungDG 00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61" t="28035" r="2799" b="11982"/>
            <a:stretch/>
          </p:blipFill>
          <p:spPr bwMode="auto">
            <a:xfrm>
              <a:off x="4373474" y="2297788"/>
              <a:ext cx="4024980" cy="2361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711163" y="4382383"/>
              <a:ext cx="368729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Paul, Stafford, ?, van Hove, HS, </a:t>
              </a:r>
              <a:r>
                <a:rPr lang="en-GB" sz="1200" dirty="0" err="1" smtClean="0"/>
                <a:t>Teillac</a:t>
              </a:r>
              <a:r>
                <a:rPr lang="en-GB" sz="1200" dirty="0" smtClean="0"/>
                <a:t>, Anderson, </a:t>
              </a:r>
              <a:r>
                <a:rPr lang="en-GB" sz="1200" dirty="0"/>
                <a:t>Adams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750404" y="5489019"/>
            <a:ext cx="756084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FF0000"/>
                </a:solidFill>
              </a:rPr>
              <a:t>Hope </a:t>
            </a:r>
            <a:r>
              <a:rPr lang="de-CH" sz="2800" b="1" dirty="0" err="1" smtClean="0">
                <a:solidFill>
                  <a:srgbClr val="FF0000"/>
                </a:solidFill>
              </a:rPr>
              <a:t>that</a:t>
            </a:r>
            <a:r>
              <a:rPr lang="de-CH" sz="2800" b="1" dirty="0" smtClean="0">
                <a:solidFill>
                  <a:srgbClr val="FF0000"/>
                </a:solidFill>
              </a:rPr>
              <a:t> </a:t>
            </a:r>
            <a:r>
              <a:rPr lang="de-CH" sz="2800" b="1" dirty="0" err="1" smtClean="0">
                <a:solidFill>
                  <a:srgbClr val="FF0000"/>
                </a:solidFill>
              </a:rPr>
              <a:t>solidarity</a:t>
            </a:r>
            <a:r>
              <a:rPr lang="de-CH" sz="2800" b="1" dirty="0" smtClean="0">
                <a:solidFill>
                  <a:srgbClr val="FF0000"/>
                </a:solidFill>
              </a:rPr>
              <a:t> </a:t>
            </a:r>
            <a:r>
              <a:rPr lang="de-CH" sz="2800" b="1" dirty="0" err="1" smtClean="0">
                <a:solidFill>
                  <a:srgbClr val="FF0000"/>
                </a:solidFill>
              </a:rPr>
              <a:t>among</a:t>
            </a:r>
            <a:r>
              <a:rPr lang="de-CH" sz="2800" b="1" dirty="0" smtClean="0">
                <a:solidFill>
                  <a:srgbClr val="FF0000"/>
                </a:solidFill>
              </a:rPr>
              <a:t> Member States will </a:t>
            </a:r>
            <a:r>
              <a:rPr lang="de-CH" sz="2800" b="1" dirty="0" err="1" smtClean="0">
                <a:solidFill>
                  <a:srgbClr val="FF0000"/>
                </a:solidFill>
              </a:rPr>
              <a:t>continue</a:t>
            </a:r>
            <a:r>
              <a:rPr lang="de-CH" sz="2800" b="1" dirty="0" smtClean="0">
                <a:solidFill>
                  <a:srgbClr val="FF0000"/>
                </a:solidFill>
              </a:rPr>
              <a:t> in </a:t>
            </a:r>
            <a:r>
              <a:rPr lang="de-CH" sz="2800" b="1" dirty="0" err="1" smtClean="0">
                <a:solidFill>
                  <a:srgbClr val="FF0000"/>
                </a:solidFill>
              </a:rPr>
              <a:t>spite</a:t>
            </a:r>
            <a:r>
              <a:rPr lang="de-CH" sz="2800" b="1" dirty="0" smtClean="0">
                <a:solidFill>
                  <a:srgbClr val="FF0000"/>
                </a:solidFill>
              </a:rPr>
              <a:t> </a:t>
            </a:r>
            <a:r>
              <a:rPr lang="de-CH" sz="2800" b="1" dirty="0">
                <a:solidFill>
                  <a:srgbClr val="FF0000"/>
                </a:solidFill>
              </a:rPr>
              <a:t>of </a:t>
            </a:r>
            <a:r>
              <a:rPr lang="de-CH" sz="2800" b="1" dirty="0" err="1" smtClean="0">
                <a:solidFill>
                  <a:srgbClr val="FF0000"/>
                </a:solidFill>
              </a:rPr>
              <a:t>their</a:t>
            </a:r>
            <a:r>
              <a:rPr lang="de-CH" sz="2800" b="1" dirty="0" smtClean="0">
                <a:solidFill>
                  <a:srgbClr val="FF0000"/>
                </a:solidFill>
              </a:rPr>
              <a:t> </a:t>
            </a:r>
            <a:r>
              <a:rPr lang="de-CH" sz="2800" b="1" dirty="0" err="1" smtClean="0">
                <a:solidFill>
                  <a:srgbClr val="FF0000"/>
                </a:solidFill>
              </a:rPr>
              <a:t>increasing</a:t>
            </a:r>
            <a:r>
              <a:rPr lang="de-CH" sz="2800" b="1" dirty="0" smtClean="0">
                <a:solidFill>
                  <a:srgbClr val="FF0000"/>
                </a:solidFill>
              </a:rPr>
              <a:t> </a:t>
            </a:r>
            <a:r>
              <a:rPr lang="de-CH" sz="2800" b="1" dirty="0" err="1" smtClean="0">
                <a:solidFill>
                  <a:srgbClr val="FF0000"/>
                </a:solidFill>
              </a:rPr>
              <a:t>number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58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04856" cy="648072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The LEP proposals</a:t>
            </a:r>
            <a:endParaRPr lang="en-GB" sz="4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893520"/>
              </p:ext>
            </p:extLst>
          </p:nvPr>
        </p:nvGraphicFramePr>
        <p:xfrm>
          <a:off x="323528" y="980728"/>
          <a:ext cx="8640066" cy="203299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40011"/>
                <a:gridCol w="1440011"/>
                <a:gridCol w="1440011"/>
                <a:gridCol w="1440011"/>
                <a:gridCol w="1224732"/>
                <a:gridCol w="1655290"/>
              </a:tblGrid>
              <a:tr h="4801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Times New Roman"/>
                        </a:rPr>
                        <a:t>LEP Study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Beam energy           GeV</a:t>
                      </a:r>
                      <a:endParaRPr lang="de-CH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 err="1" smtClean="0">
                          <a:effectLst/>
                          <a:latin typeface="Times New Roman"/>
                          <a:ea typeface="Times New Roman"/>
                        </a:rPr>
                        <a:t>Circumferenc</a:t>
                      </a:r>
                      <a:r>
                        <a:rPr lang="en-GB" sz="1600" b="1" dirty="0">
                          <a:effectLst/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600" b="1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GB" sz="1600" b="1" dirty="0">
                          <a:effectLst/>
                          <a:latin typeface="Times New Roman"/>
                          <a:ea typeface="Times New Roman"/>
                        </a:rPr>
                        <a:t>  km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Cost</a:t>
                      </a:r>
                      <a:b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MCHF</a:t>
                      </a:r>
                      <a:endParaRPr lang="de-CH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Year</a:t>
                      </a:r>
                      <a:endParaRPr lang="de-CH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effectLst/>
                          <a:latin typeface="Times New Roman"/>
                          <a:ea typeface="Times New Roman"/>
                        </a:rPr>
                        <a:t>Comment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Times New Roman"/>
                        </a:rPr>
                        <a:t>LEP 100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de-CH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Too high</a:t>
                      </a:r>
                      <a:endParaRPr lang="de-CH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Times New Roman"/>
                        </a:rPr>
                        <a:t>1976</a:t>
                      </a:r>
                      <a:endParaRPr lang="de-CH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Blue Book</a:t>
                      </a:r>
                      <a:endParaRPr lang="de-CH" sz="16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de-CH" sz="16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  <a:endParaRPr lang="de-CH" sz="16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?</a:t>
                      </a:r>
                      <a:endParaRPr lang="de-CH" sz="16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1978</a:t>
                      </a:r>
                      <a:endParaRPr lang="de-CH" sz="16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effectLst/>
                          <a:latin typeface="Times New Roman"/>
                          <a:ea typeface="Times New Roman"/>
                        </a:rPr>
                        <a:t>Refused by SPC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Pink Book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86 (130)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30.6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1300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1979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effectLst/>
                          <a:latin typeface="Times New Roman"/>
                          <a:ea typeface="Times New Roman"/>
                        </a:rPr>
                        <a:t>(sc Rf cavities)</a:t>
                      </a:r>
                      <a:endParaRPr lang="de-CH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Pink BookRev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same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same</a:t>
                      </a:r>
                      <a:endParaRPr lang="de-CH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950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solidFill>
                            <a:srgbClr val="FF66FF"/>
                          </a:solidFill>
                          <a:effectLst/>
                          <a:latin typeface="Times New Roman"/>
                          <a:ea typeface="Times New Roman"/>
                        </a:rPr>
                        <a:t>June 1980</a:t>
                      </a:r>
                      <a:endParaRPr lang="de-CH" sz="1600" b="1" dirty="0">
                        <a:solidFill>
                          <a:srgbClr val="FF66FF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No</a:t>
                      </a:r>
                      <a:r>
                        <a:rPr lang="de-CH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new</a:t>
                      </a:r>
                      <a:r>
                        <a:rPr lang="de-CH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injectors</a:t>
                      </a:r>
                      <a:endParaRPr lang="de-CH" sz="16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Green Book</a:t>
                      </a:r>
                      <a:endParaRPr lang="de-CH" sz="20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50 (100)</a:t>
                      </a:r>
                      <a:endParaRPr lang="de-CH" sz="20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26.7</a:t>
                      </a:r>
                      <a:endParaRPr lang="de-CH" sz="20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910</a:t>
                      </a:r>
                      <a:endParaRPr lang="de-CH" sz="20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1981</a:t>
                      </a:r>
                      <a:endParaRPr lang="de-CH" sz="20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CH" sz="2000" b="1" dirty="0" smtClean="0">
                          <a:effectLst/>
                          <a:latin typeface="Times New Roman"/>
                          <a:ea typeface="Times New Roman"/>
                        </a:rPr>
                        <a:t>My proposal</a:t>
                      </a:r>
                      <a:endParaRPr lang="de-CH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83568" y="3212976"/>
            <a:ext cx="820891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Pink book proposed by </a:t>
            </a:r>
            <a:r>
              <a:rPr lang="en-GB" sz="2000" b="1" dirty="0" err="1" smtClean="0"/>
              <a:t>J.Adams</a:t>
            </a:r>
            <a:r>
              <a:rPr lang="en-GB" sz="2000" b="1" dirty="0" smtClean="0"/>
              <a:t> and </a:t>
            </a:r>
            <a:r>
              <a:rPr lang="en-GB" sz="2000" b="1" dirty="0" err="1" smtClean="0"/>
              <a:t>L.van</a:t>
            </a:r>
            <a:r>
              <a:rPr lang="en-GB" sz="2000" b="1" dirty="0" smtClean="0"/>
              <a:t> Hove</a:t>
            </a:r>
          </a:p>
          <a:p>
            <a:r>
              <a:rPr lang="en-GB" sz="2000" b="1" dirty="0" smtClean="0">
                <a:solidFill>
                  <a:srgbClr val="00B050"/>
                </a:solidFill>
              </a:rPr>
              <a:t>After my appointment: Very good Cooperation with  outgoing  DGs</a:t>
            </a:r>
          </a:p>
          <a:p>
            <a:r>
              <a:rPr lang="en-GB" sz="2000" b="1" dirty="0" smtClean="0">
                <a:solidFill>
                  <a:srgbClr val="00B050"/>
                </a:solidFill>
              </a:rPr>
              <a:t>Common proposal to Council in June 1980</a:t>
            </a:r>
            <a:br>
              <a:rPr lang="en-GB" sz="2000" b="1" dirty="0" smtClean="0">
                <a:solidFill>
                  <a:srgbClr val="00B050"/>
                </a:solidFill>
              </a:rPr>
            </a:br>
            <a:r>
              <a:rPr lang="en-GB" sz="2400" b="1" dirty="0" smtClean="0">
                <a:solidFill>
                  <a:srgbClr val="0070C0"/>
                </a:solidFill>
              </a:rPr>
              <a:t>Pink Book revised, using existing machines as injectors</a:t>
            </a:r>
            <a:br>
              <a:rPr lang="en-GB" sz="2400" b="1" dirty="0" smtClean="0">
                <a:solidFill>
                  <a:srgbClr val="0070C0"/>
                </a:solidFill>
              </a:rPr>
            </a:br>
            <a:r>
              <a:rPr lang="en-GB" sz="2400" b="1" dirty="0" smtClean="0">
                <a:solidFill>
                  <a:srgbClr val="0070C0"/>
                </a:solidFill>
              </a:rPr>
              <a:t>-&gt; cost reduced, </a:t>
            </a:r>
            <a:br>
              <a:rPr lang="en-GB" sz="2400" b="1" dirty="0" smtClean="0">
                <a:solidFill>
                  <a:srgbClr val="0070C0"/>
                </a:solidFill>
              </a:rPr>
            </a:br>
            <a:r>
              <a:rPr lang="en-GB" sz="2400" b="1" dirty="0" smtClean="0"/>
              <a:t>-&gt; participation of all Member States in LEP (Basic programme)</a:t>
            </a:r>
            <a:r>
              <a:rPr lang="en-GB" sz="2400" b="1" dirty="0" smtClean="0">
                <a:solidFill>
                  <a:srgbClr val="FF0000"/>
                </a:solidFill>
              </a:rPr>
              <a:t/>
            </a:r>
            <a:br>
              <a:rPr lang="en-GB" sz="2400" b="1" dirty="0" smtClean="0">
                <a:solidFill>
                  <a:srgbClr val="FF0000"/>
                </a:solidFill>
              </a:rPr>
            </a:br>
            <a:r>
              <a:rPr lang="en-GB" sz="2400" b="1" dirty="0" smtClean="0">
                <a:solidFill>
                  <a:srgbClr val="FF0000"/>
                </a:solidFill>
              </a:rPr>
              <a:t> ‘no MS voting against’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5725303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err="1" smtClean="0"/>
              <a:t>Cost</a:t>
            </a:r>
            <a:r>
              <a:rPr lang="de-CH" sz="2400" b="1" dirty="0" smtClean="0"/>
              <a:t> still </a:t>
            </a:r>
            <a:r>
              <a:rPr lang="de-CH" sz="2400" b="1" dirty="0" err="1" smtClean="0"/>
              <a:t>too</a:t>
            </a:r>
            <a:r>
              <a:rPr lang="de-CH" sz="2400" b="1" dirty="0" smtClean="0"/>
              <a:t> high </a:t>
            </a:r>
            <a:r>
              <a:rPr lang="de-CH" sz="2400" b="1" dirty="0" err="1" smtClean="0"/>
              <a:t>to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get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agreement</a:t>
            </a:r>
            <a:r>
              <a:rPr lang="de-CH" sz="2400" b="1" dirty="0" smtClean="0"/>
              <a:t> of all MS</a:t>
            </a:r>
            <a:r>
              <a:rPr lang="en-GB" sz="2400" b="1" dirty="0">
                <a:solidFill>
                  <a:srgbClr val="00B050"/>
                </a:solidFill>
              </a:rPr>
              <a:t> Green Book </a:t>
            </a:r>
            <a:r>
              <a:rPr lang="en-GB" sz="2400" b="1" dirty="0" smtClean="0">
                <a:solidFill>
                  <a:srgbClr val="00B050"/>
                </a:solidFill>
              </a:rPr>
              <a:t>1981, but before…..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96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624736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00B050"/>
                </a:solidFill>
              </a:rPr>
              <a:t>Main problem</a:t>
            </a:r>
            <a:r>
              <a:rPr lang="en-GB" sz="4000" b="1" dirty="0">
                <a:solidFill>
                  <a:srgbClr val="00B050"/>
                </a:solidFill>
              </a:rPr>
              <a:t>: </a:t>
            </a:r>
            <a:r>
              <a:rPr lang="en-GB" sz="4000" b="1" dirty="0" smtClean="0">
                <a:solidFill>
                  <a:srgbClr val="00B050"/>
                </a:solidFill>
              </a:rPr>
              <a:t/>
            </a:r>
            <a:br>
              <a:rPr lang="en-GB" sz="4000" b="1" dirty="0" smtClean="0">
                <a:solidFill>
                  <a:srgbClr val="00B050"/>
                </a:solidFill>
              </a:rPr>
            </a:br>
            <a:r>
              <a:rPr lang="en-GB" sz="4000" b="1" dirty="0" smtClean="0">
                <a:solidFill>
                  <a:srgbClr val="00B050"/>
                </a:solidFill>
              </a:rPr>
              <a:t>Circumference </a:t>
            </a:r>
            <a:r>
              <a:rPr lang="en-GB" sz="4000" b="1" dirty="0">
                <a:solidFill>
                  <a:srgbClr val="00B050"/>
                </a:solidFill>
              </a:rPr>
              <a:t>of </a:t>
            </a:r>
            <a:r>
              <a:rPr lang="en-GB" sz="4000" b="1" dirty="0" smtClean="0">
                <a:solidFill>
                  <a:srgbClr val="00B050"/>
                </a:solidFill>
              </a:rPr>
              <a:t>tunnel ?? </a:t>
            </a:r>
            <a:endParaRPr lang="en-GB" sz="40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610261"/>
            <a:ext cx="63367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Geological problems </a:t>
            </a:r>
            <a:r>
              <a:rPr lang="en-GB" sz="2400" b="1" dirty="0">
                <a:solidFill>
                  <a:srgbClr val="0070C0"/>
                </a:solidFill>
              </a:rPr>
              <a:t>under </a:t>
            </a:r>
            <a:r>
              <a:rPr lang="en-GB" sz="2400" b="1" dirty="0" smtClean="0">
                <a:solidFill>
                  <a:srgbClr val="0070C0"/>
                </a:solidFill>
              </a:rPr>
              <a:t>Jura:</a:t>
            </a:r>
            <a:br>
              <a:rPr lang="en-GB" sz="2400" b="1" dirty="0" smtClean="0">
                <a:solidFill>
                  <a:srgbClr val="0070C0"/>
                </a:solidFill>
              </a:rPr>
            </a:b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r>
              <a:rPr lang="en-GB" sz="2400" b="1" dirty="0" err="1" smtClean="0">
                <a:solidFill>
                  <a:srgbClr val="0070C0"/>
                </a:solidFill>
              </a:rPr>
              <a:t>G.Lombardi</a:t>
            </a:r>
            <a:r>
              <a:rPr lang="en-GB" sz="2400" b="1" dirty="0" smtClean="0">
                <a:solidFill>
                  <a:srgbClr val="0070C0"/>
                </a:solidFill>
              </a:rPr>
              <a:t>: </a:t>
            </a:r>
            <a:r>
              <a:rPr lang="en-GB" sz="2400" b="1" dirty="0" smtClean="0">
                <a:solidFill>
                  <a:srgbClr val="FF0000"/>
                </a:solidFill>
              </a:rPr>
              <a:t>‘Reduce size and move </a:t>
            </a:r>
            <a:r>
              <a:rPr lang="en-GB" sz="2400" b="1" dirty="0">
                <a:solidFill>
                  <a:srgbClr val="FF0000"/>
                </a:solidFill>
              </a:rPr>
              <a:t>out </a:t>
            </a:r>
            <a:r>
              <a:rPr lang="en-GB" sz="2400" b="1" dirty="0" smtClean="0">
                <a:solidFill>
                  <a:srgbClr val="FF0000"/>
                </a:solidFill>
              </a:rPr>
              <a:t>of Jura, or let others build the tunnel’</a:t>
            </a:r>
            <a:endParaRPr lang="en-GB" sz="2800" b="1" dirty="0" smtClean="0">
              <a:solidFill>
                <a:srgbClr val="0070C0"/>
              </a:solidFill>
            </a:endParaRPr>
          </a:p>
          <a:p>
            <a:r>
              <a:rPr lang="en-GB" sz="2800" b="1" dirty="0" smtClean="0">
                <a:solidFill>
                  <a:srgbClr val="00B050"/>
                </a:solidFill>
              </a:rPr>
              <a:t>Advise from two respected colleagues: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Avoid mountains -&gt; 23 km </a:t>
            </a:r>
          </a:p>
        </p:txBody>
      </p:sp>
      <p:sp>
        <p:nvSpPr>
          <p:cNvPr id="6" name="Rectangle 5"/>
          <p:cNvSpPr/>
          <p:nvPr/>
        </p:nvSpPr>
        <p:spPr>
          <a:xfrm>
            <a:off x="297172" y="3737729"/>
            <a:ext cx="6050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err="1" smtClean="0"/>
              <a:t>J.Adams:“it</a:t>
            </a:r>
            <a:r>
              <a:rPr lang="en-GB" b="1" i="1" dirty="0" smtClean="0"/>
              <a:t> </a:t>
            </a:r>
            <a:r>
              <a:rPr lang="en-GB" b="1" i="1" dirty="0"/>
              <a:t>seems to me that your choice now is either to battle on with the 27 km circumference LEP </a:t>
            </a:r>
            <a:r>
              <a:rPr lang="en-GB" b="1" i="1" dirty="0" smtClean="0"/>
              <a:t>…….a </a:t>
            </a:r>
            <a:r>
              <a:rPr lang="en-GB" b="1" i="1" dirty="0"/>
              <a:t>serious risk of delays and overspending on the project, or to go flat out for a smaller LEP </a:t>
            </a:r>
            <a:r>
              <a:rPr lang="en-GB" b="1" i="1" dirty="0" smtClean="0"/>
              <a:t>which </a:t>
            </a:r>
            <a:r>
              <a:rPr lang="en-GB" b="1" i="1" dirty="0"/>
              <a:t>would avoid all these problems.”</a:t>
            </a:r>
            <a:r>
              <a:rPr lang="en-GB" b="1" dirty="0"/>
              <a:t>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3527" y="5039999"/>
            <a:ext cx="8484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 smtClean="0"/>
              <a:t>C.Rubbia</a:t>
            </a:r>
            <a:r>
              <a:rPr lang="en-GB" b="1" dirty="0" smtClean="0"/>
              <a:t>: “---</a:t>
            </a:r>
            <a:r>
              <a:rPr lang="en-GB" b="1" i="1" dirty="0" smtClean="0"/>
              <a:t>I </a:t>
            </a:r>
            <a:r>
              <a:rPr lang="en-GB" b="1" i="1" dirty="0"/>
              <a:t>believe however that one should go further and avoid the mountain completely. This corresponds approximately to a new </a:t>
            </a:r>
            <a:r>
              <a:rPr lang="en-GB" b="1" i="1" dirty="0" smtClean="0"/>
              <a:t>circumference </a:t>
            </a:r>
            <a:r>
              <a:rPr lang="en-GB" b="1" i="1" dirty="0"/>
              <a:t>of 23 km….. </a:t>
            </a:r>
            <a:r>
              <a:rPr lang="en-GB" b="1" i="1" dirty="0" smtClean="0"/>
              <a:t/>
            </a:r>
            <a:br>
              <a:rPr lang="en-GB" b="1" i="1" dirty="0" smtClean="0"/>
            </a:br>
            <a:r>
              <a:rPr lang="en-GB" b="1" i="1" dirty="0" smtClean="0"/>
              <a:t>I </a:t>
            </a:r>
            <a:r>
              <a:rPr lang="en-GB" b="1" i="1" dirty="0"/>
              <a:t>would strongly advocate that one takes the fastest and safest solution of remaining under flat land..”.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401502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941168"/>
            <a:ext cx="4032448" cy="1440159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Price to pay:</a:t>
            </a:r>
            <a:br>
              <a:rPr lang="en-GB" sz="3200" b="1" dirty="0" smtClean="0">
                <a:solidFill>
                  <a:srgbClr val="0070C0"/>
                </a:solidFill>
              </a:rPr>
            </a:br>
            <a:r>
              <a:rPr lang="en-GB" sz="3200" b="1" dirty="0" smtClean="0">
                <a:solidFill>
                  <a:srgbClr val="0070C0"/>
                </a:solidFill>
              </a:rPr>
              <a:t>Water in tunnel,</a:t>
            </a:r>
            <a:br>
              <a:rPr lang="en-GB" sz="3200" b="1" dirty="0" smtClean="0">
                <a:solidFill>
                  <a:srgbClr val="0070C0"/>
                </a:solidFill>
              </a:rPr>
            </a:br>
            <a:r>
              <a:rPr lang="en-GB" sz="3200" b="1" dirty="0" smtClean="0">
                <a:solidFill>
                  <a:srgbClr val="0070C0"/>
                </a:solidFill>
              </a:rPr>
              <a:t>LEP one year delayed 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356913"/>
            <a:ext cx="496855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2060"/>
                </a:solidFill>
              </a:rPr>
              <a:t>Difficult decision : 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23 km sufficient for </a:t>
            </a:r>
            <a:r>
              <a:rPr lang="en-GB" sz="2800" b="1" dirty="0" err="1" smtClean="0">
                <a:solidFill>
                  <a:srgbClr val="00B050"/>
                </a:solidFill>
              </a:rPr>
              <a:t>e+e</a:t>
            </a:r>
            <a:r>
              <a:rPr lang="en-GB" sz="2800" b="1" dirty="0" smtClean="0">
                <a:solidFill>
                  <a:srgbClr val="00B050"/>
                </a:solidFill>
              </a:rPr>
              <a:t>-</a:t>
            </a:r>
          </a:p>
          <a:p>
            <a:r>
              <a:rPr lang="en-GB" sz="3600" b="1" dirty="0" smtClean="0">
                <a:solidFill>
                  <a:srgbClr val="FF0000"/>
                </a:solidFill>
              </a:rPr>
              <a:t>Choice of 27 km </a:t>
            </a:r>
            <a:br>
              <a:rPr lang="en-GB" sz="3600" b="1" dirty="0" smtClean="0">
                <a:solidFill>
                  <a:srgbClr val="FF0000"/>
                </a:solidFill>
              </a:rPr>
            </a:br>
            <a:r>
              <a:rPr lang="en-GB" sz="3600" b="1" dirty="0" smtClean="0">
                <a:solidFill>
                  <a:srgbClr val="FF0000"/>
                </a:solidFill>
              </a:rPr>
              <a:t>only in view of LH</a:t>
            </a:r>
            <a:r>
              <a:rPr lang="en-GB" sz="3200" b="1" dirty="0" smtClean="0">
                <a:solidFill>
                  <a:srgbClr val="FF0000"/>
                </a:solidFill>
              </a:rPr>
              <a:t>C</a:t>
            </a:r>
            <a:r>
              <a:rPr lang="en-GB" sz="2800" b="1" dirty="0" smtClean="0">
                <a:solidFill>
                  <a:srgbClr val="FF0000"/>
                </a:solidFill>
              </a:rPr>
              <a:t/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400" b="1" dirty="0" smtClean="0">
                <a:solidFill>
                  <a:srgbClr val="CC6600"/>
                </a:solidFill>
              </a:rPr>
              <a:t>(SSC was progressing in USA) </a:t>
            </a:r>
            <a:r>
              <a:rPr lang="en-GB" sz="2800" b="1" dirty="0" smtClean="0">
                <a:solidFill>
                  <a:srgbClr val="002060"/>
                </a:solidFill>
              </a:rPr>
              <a:t/>
            </a:r>
            <a:br>
              <a:rPr lang="en-GB" sz="2800" b="1" dirty="0" smtClean="0">
                <a:solidFill>
                  <a:srgbClr val="002060"/>
                </a:solidFill>
              </a:rPr>
            </a:br>
            <a:r>
              <a:rPr lang="en-GB" sz="2800" b="1" dirty="0" smtClean="0">
                <a:solidFill>
                  <a:srgbClr val="002060"/>
                </a:solidFill>
              </a:rPr>
              <a:t>8 km still under Jura</a:t>
            </a:r>
            <a:br>
              <a:rPr lang="en-GB" sz="2800" b="1" dirty="0" smtClean="0">
                <a:solidFill>
                  <a:srgbClr val="002060"/>
                </a:solidFill>
              </a:rPr>
            </a:br>
            <a:r>
              <a:rPr lang="en-GB" sz="2800" b="1" dirty="0" smtClean="0">
                <a:solidFill>
                  <a:srgbClr val="002060"/>
                </a:solidFill>
              </a:rPr>
              <a:t>on inclined plain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4" descr="C:\Meine Publikationen-Vorträge\Lep_Buch\LEPFigures\FigChap14\LHC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748" y="-105460"/>
            <a:ext cx="1879034" cy="217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Meine Photos\CERN\LEP\jetstunnel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417" y="4961060"/>
            <a:ext cx="2484872" cy="170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3688062"/>
            <a:ext cx="41944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00B050"/>
                </a:solidFill>
              </a:rPr>
              <a:t>Position of LEP:</a:t>
            </a:r>
            <a:br>
              <a:rPr lang="de-CH" sz="2400" b="1" dirty="0" smtClean="0">
                <a:solidFill>
                  <a:srgbClr val="00B050"/>
                </a:solidFill>
              </a:rPr>
            </a:br>
            <a:r>
              <a:rPr lang="de-CH" sz="2000" b="1" dirty="0" smtClean="0">
                <a:solidFill>
                  <a:srgbClr val="00B050"/>
                </a:solidFill>
              </a:rPr>
              <a:t>Lonely </a:t>
            </a:r>
            <a:r>
              <a:rPr lang="de-CH" sz="2000" b="1" dirty="0" err="1" smtClean="0">
                <a:solidFill>
                  <a:srgbClr val="00B050"/>
                </a:solidFill>
              </a:rPr>
              <a:t>secrete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decision</a:t>
            </a:r>
            <a:r>
              <a:rPr lang="de-CH" sz="2000" b="1" dirty="0" smtClean="0">
                <a:solidFill>
                  <a:srgbClr val="00B050"/>
                </a:solidFill>
              </a:rPr>
              <a:t>,</a:t>
            </a:r>
            <a:br>
              <a:rPr lang="de-CH" sz="2000" b="1" dirty="0" smtClean="0">
                <a:solidFill>
                  <a:srgbClr val="00B050"/>
                </a:solidFill>
              </a:rPr>
            </a:br>
            <a:r>
              <a:rPr lang="de-CH" sz="2000" b="1" dirty="0" err="1" smtClean="0">
                <a:solidFill>
                  <a:srgbClr val="00B050"/>
                </a:solidFill>
              </a:rPr>
              <a:t>no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committee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recomendations</a:t>
            </a:r>
            <a:endParaRPr lang="en-GB" sz="2000" dirty="0">
              <a:solidFill>
                <a:srgbClr val="00B050"/>
              </a:solidFill>
            </a:endParaRPr>
          </a:p>
        </p:txBody>
      </p:sp>
      <p:pic>
        <p:nvPicPr>
          <p:cNvPr id="7" name="Picture 6" descr="C:\Meine Photos\CERN\LEP\LEPposition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0" b="37210"/>
          <a:stretch/>
        </p:blipFill>
        <p:spPr bwMode="auto">
          <a:xfrm>
            <a:off x="5545071" y="2066916"/>
            <a:ext cx="323843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673782" y="476672"/>
            <a:ext cx="229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LHC </a:t>
            </a:r>
            <a:r>
              <a:rPr lang="de-CH" b="1" dirty="0" err="1" smtClean="0"/>
              <a:t>discussions</a:t>
            </a:r>
            <a:r>
              <a:rPr lang="de-CH" b="1" dirty="0" smtClean="0"/>
              <a:t> </a:t>
            </a:r>
            <a:r>
              <a:rPr lang="de-CH" b="1" dirty="0" err="1" smtClean="0"/>
              <a:t>had</a:t>
            </a:r>
            <a:r>
              <a:rPr lang="de-CH" b="1" dirty="0" smtClean="0"/>
              <a:t> </a:t>
            </a:r>
            <a:r>
              <a:rPr lang="de-CH" b="1" dirty="0" err="1" smtClean="0"/>
              <a:t>started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5584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3384376" cy="63408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Final proposal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542802"/>
            <a:ext cx="828092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err="1" smtClean="0"/>
              <a:t>Conditions</a:t>
            </a:r>
            <a:r>
              <a:rPr lang="de-CH" sz="2800" b="1" dirty="0" smtClean="0"/>
              <a:t>:</a:t>
            </a:r>
            <a:endParaRPr lang="en-GB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</a:rPr>
              <a:t>stripped-down LEP 1 </a:t>
            </a:r>
            <a:r>
              <a:rPr lang="en-GB" sz="2400" b="1" dirty="0" smtClean="0"/>
              <a:t>(minimum for Z production)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/>
              <a:t>LEP </a:t>
            </a:r>
            <a:r>
              <a:rPr lang="en-GB" sz="2800" b="1" dirty="0"/>
              <a:t>evolving machine  (LEP I, LEP II, </a:t>
            </a:r>
            <a:r>
              <a:rPr lang="en-GB" sz="2800" b="1" dirty="0">
                <a:solidFill>
                  <a:srgbClr val="0070C0"/>
                </a:solidFill>
              </a:rPr>
              <a:t>LHC</a:t>
            </a:r>
            <a:r>
              <a:rPr lang="en-GB" sz="2800" b="1" dirty="0"/>
              <a:t>)</a:t>
            </a:r>
            <a:endParaRPr lang="en-GB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/>
              <a:t>Only 4 interaction regions (instead of 8)</a:t>
            </a:r>
            <a:br>
              <a:rPr lang="en-GB" sz="2800" b="1" dirty="0" smtClean="0"/>
            </a:br>
            <a:r>
              <a:rPr lang="en-GB" sz="2800" b="1" dirty="0" smtClean="0">
                <a:solidFill>
                  <a:srgbClr val="FF0000"/>
                </a:solidFill>
              </a:rPr>
              <a:t>and first time at CERN: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rgbClr val="00B050"/>
                </a:solidFill>
              </a:rPr>
              <a:t>Constant budget </a:t>
            </a:r>
            <a:r>
              <a:rPr lang="en-GB" sz="2400" b="1" dirty="0" smtClean="0">
                <a:solidFill>
                  <a:srgbClr val="00B050"/>
                </a:solidFill>
              </a:rPr>
              <a:t>I</a:t>
            </a:r>
            <a:r>
              <a:rPr lang="en-GB" sz="2400" b="1" dirty="0" smtClean="0"/>
              <a:t>nvestment </a:t>
            </a:r>
            <a:r>
              <a:rPr lang="en-GB" sz="2400" b="1" dirty="0"/>
              <a:t>for machine </a:t>
            </a:r>
            <a:r>
              <a:rPr lang="en-GB" sz="2400" b="1" dirty="0" smtClean="0"/>
              <a:t> CHF 910 million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>
                <a:solidFill>
                  <a:srgbClr val="CC6600"/>
                </a:solidFill>
              </a:rPr>
              <a:t>with no contingency – time is contingency</a:t>
            </a:r>
            <a:endParaRPr lang="en-GB" sz="2800" b="1" dirty="0">
              <a:solidFill>
                <a:srgbClr val="CC66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FF0000"/>
                </a:solidFill>
              </a:rPr>
              <a:t>no funds for experiments!</a:t>
            </a:r>
            <a:r>
              <a:rPr lang="en-GB" sz="2800" b="1" dirty="0"/>
              <a:t> </a:t>
            </a:r>
            <a:r>
              <a:rPr lang="en-GB" sz="2800" b="1" dirty="0" smtClean="0"/>
              <a:t> </a:t>
            </a:r>
            <a:r>
              <a:rPr lang="en-GB" sz="2000" b="1" dirty="0" smtClean="0"/>
              <a:t>(revolution at CERN)</a:t>
            </a:r>
            <a:br>
              <a:rPr lang="en-GB" sz="2000" b="1" dirty="0" smtClean="0"/>
            </a:br>
            <a:r>
              <a:rPr lang="en-GB" sz="2800" b="1" dirty="0" smtClean="0">
                <a:solidFill>
                  <a:srgbClr val="CC6600"/>
                </a:solidFill>
              </a:rPr>
              <a:t>Users would have to find funds</a:t>
            </a:r>
            <a:br>
              <a:rPr lang="en-GB" sz="2800" b="1" dirty="0" smtClean="0">
                <a:solidFill>
                  <a:srgbClr val="CC6600"/>
                </a:solidFill>
              </a:rPr>
            </a:br>
            <a:r>
              <a:rPr lang="en-GB" sz="2400" b="1" dirty="0" smtClean="0"/>
              <a:t>only </a:t>
            </a:r>
            <a:r>
              <a:rPr lang="en-GB" sz="2400" b="1" dirty="0"/>
              <a:t>CHF 20 million for experiments infrastructure</a:t>
            </a:r>
            <a:endParaRPr lang="en-GB" sz="2800" b="1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908720"/>
            <a:ext cx="5922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Green Book,  Submitted to Council June 1981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0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6391622" cy="61560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b="1" dirty="0" smtClean="0"/>
              <a:t>Consequences of budget limitations</a:t>
            </a:r>
            <a:endParaRPr lang="en-GB" sz="2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81483" y="1338985"/>
            <a:ext cx="821210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0070C0"/>
                </a:solidFill>
              </a:rPr>
              <a:t>ISR stopped in 1983 (only p-p collider in the world)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BEBC (Big European Bubble Chamber) closed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Most of PS and SPS fixed target programme (West Hall) stopped or reduced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SC-ISOLDE operation hours cut by </a:t>
            </a:r>
            <a:r>
              <a:rPr lang="en-GB" sz="2400" b="1" dirty="0"/>
              <a:t>30</a:t>
            </a:r>
            <a:r>
              <a:rPr lang="en-GB" sz="2400" b="1" dirty="0" smtClean="0"/>
              <a:t>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Accelerator research concentrated </a:t>
            </a:r>
            <a:br>
              <a:rPr lang="en-GB" sz="2400" b="1" dirty="0" smtClean="0"/>
            </a:br>
            <a:r>
              <a:rPr lang="en-GB" sz="2400" b="1" dirty="0" smtClean="0"/>
              <a:t>on </a:t>
            </a:r>
            <a:r>
              <a:rPr lang="en-GB" sz="2400" b="1" dirty="0" err="1" smtClean="0"/>
              <a:t>sc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rf</a:t>
            </a:r>
            <a:r>
              <a:rPr lang="en-GB" sz="2400" b="1" dirty="0" smtClean="0"/>
              <a:t> cavities and </a:t>
            </a:r>
            <a:r>
              <a:rPr lang="en-GB" sz="2400" b="1" dirty="0" err="1" smtClean="0"/>
              <a:t>sc</a:t>
            </a:r>
            <a:r>
              <a:rPr lang="en-GB" sz="2400" b="1" dirty="0" smtClean="0"/>
              <a:t> magnets</a:t>
            </a:r>
          </a:p>
          <a:p>
            <a:endParaRPr lang="de-CH" sz="2400" b="1" dirty="0" smtClean="0"/>
          </a:p>
          <a:p>
            <a:endParaRPr lang="de-CH" sz="2400" b="1" dirty="0" smtClean="0"/>
          </a:p>
          <a:p>
            <a:endParaRPr lang="de-CH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21969" y="4166452"/>
            <a:ext cx="2913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Lost many friends,</a:t>
            </a:r>
          </a:p>
          <a:p>
            <a:r>
              <a:rPr lang="en-GB" sz="2800" b="1" dirty="0" smtClean="0">
                <a:solidFill>
                  <a:srgbClr val="00B0F0"/>
                </a:solidFill>
              </a:rPr>
              <a:t>most came back</a:t>
            </a:r>
            <a:endParaRPr lang="en-GB" sz="2800" b="1" dirty="0">
              <a:solidFill>
                <a:srgbClr val="00B0F0"/>
              </a:solidFill>
            </a:endParaRPr>
          </a:p>
        </p:txBody>
      </p:sp>
      <p:pic>
        <p:nvPicPr>
          <p:cNvPr id="8194" name="Picture 2" descr="https://cds.cern.ch/record/970249/files/8310894X.jpg?subformat=icon-6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419" y="2780928"/>
            <a:ext cx="2483437" cy="372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6698" y="518619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sz="2400" b="1" dirty="0">
                <a:solidFill>
                  <a:srgbClr val="FF0000"/>
                </a:solidFill>
              </a:rPr>
              <a:t>But</a:t>
            </a:r>
            <a:endParaRPr lang="en-GB" sz="2400" b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B050"/>
                </a:solidFill>
              </a:rPr>
              <a:t>Heavy ion physics </a:t>
            </a:r>
            <a:r>
              <a:rPr lang="en-GB" sz="2400" b="1" dirty="0" smtClean="0">
                <a:solidFill>
                  <a:srgbClr val="00B050"/>
                </a:solidFill>
              </a:rPr>
              <a:t>at SPS started </a:t>
            </a:r>
            <a:r>
              <a:rPr lang="en-GB" sz="2400" b="1" dirty="0">
                <a:solidFill>
                  <a:srgbClr val="00B050"/>
                </a:solidFill>
              </a:rPr>
              <a:t/>
            </a:r>
            <a:br>
              <a:rPr lang="en-GB" sz="2400" b="1" dirty="0">
                <a:solidFill>
                  <a:srgbClr val="00B050"/>
                </a:solidFill>
              </a:rPr>
            </a:br>
            <a:r>
              <a:rPr lang="en-GB" sz="2400" b="1" dirty="0">
                <a:solidFill>
                  <a:srgbClr val="00B050"/>
                </a:solidFill>
              </a:rPr>
              <a:t> (financed from outside)</a:t>
            </a:r>
          </a:p>
        </p:txBody>
      </p:sp>
    </p:spTree>
    <p:extLst>
      <p:ext uri="{BB962C8B-B14F-4D97-AF65-F5344CB8AC3E}">
        <p14:creationId xmlns:p14="http://schemas.microsoft.com/office/powerpoint/2010/main" val="332378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5981"/>
            <a:ext cx="8064896" cy="1633144"/>
          </a:xfrm>
        </p:spPr>
        <p:txBody>
          <a:bodyPr>
            <a:normAutofit/>
          </a:bodyPr>
          <a:lstStyle/>
          <a:p>
            <a:r>
              <a:rPr lang="de-C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</a:t>
            </a:r>
            <a:r>
              <a:rPr lang="de-C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de-CH" sz="3600" b="1" dirty="0" smtClean="0">
                <a:solidFill>
                  <a:srgbClr val="FF0000"/>
                </a:solidFill>
              </a:rPr>
              <a:t>  </a:t>
            </a:r>
            <a:r>
              <a:rPr lang="de-CH" sz="3600" b="1" dirty="0" err="1" smtClean="0">
                <a:solidFill>
                  <a:srgbClr val="FF0000"/>
                </a:solidFill>
              </a:rPr>
              <a:t>continue</a:t>
            </a:r>
            <a:r>
              <a:rPr lang="de-CH" sz="3600" b="1" dirty="0" smtClean="0">
                <a:solidFill>
                  <a:srgbClr val="FF0000"/>
                </a:solidFill>
              </a:rPr>
              <a:t>      p </a:t>
            </a:r>
            <a:r>
              <a:rPr lang="de-CH" sz="3600" b="1" dirty="0">
                <a:solidFill>
                  <a:srgbClr val="FF0000"/>
                </a:solidFill>
              </a:rPr>
              <a:t>– pbar at </a:t>
            </a:r>
            <a:r>
              <a:rPr lang="de-CH" sz="3600" b="1" dirty="0" smtClean="0">
                <a:solidFill>
                  <a:srgbClr val="FF0000"/>
                </a:solidFill>
              </a:rPr>
              <a:t>SPS</a:t>
            </a:r>
            <a:br>
              <a:rPr lang="de-CH" sz="3600" b="1" dirty="0" smtClean="0">
                <a:solidFill>
                  <a:srgbClr val="FF0000"/>
                </a:solidFill>
              </a:rPr>
            </a:br>
            <a:r>
              <a:rPr lang="de-CH" sz="3600" b="1" dirty="0" smtClean="0">
                <a:solidFill>
                  <a:srgbClr val="FF0000"/>
                </a:solidFill>
              </a:rPr>
              <a:t>UA1 </a:t>
            </a:r>
            <a:r>
              <a:rPr lang="de-CH" sz="3600" b="1" dirty="0" err="1">
                <a:solidFill>
                  <a:srgbClr val="FF0000"/>
                </a:solidFill>
              </a:rPr>
              <a:t>and</a:t>
            </a:r>
            <a:r>
              <a:rPr lang="de-CH" sz="3600" b="1" dirty="0">
                <a:solidFill>
                  <a:srgbClr val="FF0000"/>
                </a:solidFill>
              </a:rPr>
              <a:t> </a:t>
            </a:r>
            <a:r>
              <a:rPr lang="de-CH" sz="3600" b="1" dirty="0" smtClean="0">
                <a:solidFill>
                  <a:srgbClr val="FF0000"/>
                </a:solidFill>
              </a:rPr>
              <a:t>UA2</a:t>
            </a:r>
            <a:br>
              <a:rPr lang="de-CH" sz="3600" b="1" dirty="0" smtClean="0">
                <a:solidFill>
                  <a:srgbClr val="FF0000"/>
                </a:solidFill>
              </a:rPr>
            </a:br>
            <a:r>
              <a:rPr lang="de-CH" sz="2400" b="1" dirty="0" err="1" smtClean="0"/>
              <a:t>even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providing</a:t>
            </a:r>
            <a:r>
              <a:rPr lang="de-CH" sz="2400" b="1" dirty="0" smtClean="0"/>
              <a:t> additional </a:t>
            </a:r>
            <a:r>
              <a:rPr lang="de-CH" sz="2400" b="1" dirty="0" err="1" smtClean="0"/>
              <a:t>funds</a:t>
            </a:r>
            <a:endParaRPr lang="en-GB" sz="3600" b="1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755576" y="1809125"/>
            <a:ext cx="4346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00B050"/>
                </a:solidFill>
              </a:rPr>
              <a:t>1983 Discovery of Z and W</a:t>
            </a:r>
            <a:endParaRPr lang="en-GB" sz="28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45190"/>
            <a:ext cx="3648862" cy="2440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817" y="1841095"/>
            <a:ext cx="3003337" cy="29125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6208" y="4862622"/>
            <a:ext cx="33771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 smtClean="0"/>
              <a:t>C.Rubbia and S. van der Meer Receiving Nobel Prise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34" y="5275467"/>
            <a:ext cx="54120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 smtClean="0"/>
              <a:t>                 Press conference discovery</a:t>
            </a:r>
            <a:br>
              <a:rPr lang="de-CH" dirty="0" smtClean="0"/>
            </a:br>
            <a:r>
              <a:rPr lang="de-CH" dirty="0" smtClean="0"/>
              <a:t>Rubbia,  van der Meer, Schopper, Gabathuler, Darriulat,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5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9547"/>
            <a:ext cx="6557628" cy="800909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4000" b="1" dirty="0" smtClean="0"/>
              <a:t>LEP Approval still very  painful</a:t>
            </a:r>
            <a:endParaRPr lang="en-GB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395536" y="1340768"/>
            <a:ext cx="813690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MS </a:t>
            </a:r>
            <a:r>
              <a:rPr lang="de-CH" sz="2400" b="1" dirty="0">
                <a:solidFill>
                  <a:srgbClr val="FF0000"/>
                </a:solidFill>
              </a:rPr>
              <a:t>affraid that LEP needs would eat into national programmes </a:t>
            </a:r>
            <a:endParaRPr lang="en-GB" sz="2400" b="1" dirty="0" smtClean="0"/>
          </a:p>
          <a:p>
            <a:r>
              <a:rPr lang="en-GB" sz="2400" b="1" dirty="0" smtClean="0"/>
              <a:t>Long fight about constant budget level:</a:t>
            </a:r>
            <a:r>
              <a:rPr lang="en-GB" sz="2400" b="1" dirty="0"/>
              <a:t>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>
                <a:solidFill>
                  <a:srgbClr val="92D050"/>
                </a:solidFill>
              </a:rPr>
              <a:t>final</a:t>
            </a:r>
            <a:r>
              <a:rPr lang="en-GB" sz="2400" b="1" dirty="0" smtClean="0"/>
              <a:t> </a:t>
            </a:r>
            <a:r>
              <a:rPr lang="en-GB" sz="2400" b="1" dirty="0" smtClean="0">
                <a:solidFill>
                  <a:srgbClr val="92D050"/>
                </a:solidFill>
              </a:rPr>
              <a:t>compromise      CHF 617m</a:t>
            </a:r>
            <a:r>
              <a:rPr lang="en-GB" sz="2400" b="1" dirty="0" smtClean="0"/>
              <a:t>, lower than proposed</a:t>
            </a:r>
            <a:br>
              <a:rPr lang="en-GB" sz="2400" b="1" dirty="0" smtClean="0"/>
            </a:br>
            <a:r>
              <a:rPr lang="en-GB" sz="2000" b="1" dirty="0" smtClean="0">
                <a:solidFill>
                  <a:srgbClr val="0070C0"/>
                </a:solidFill>
              </a:rPr>
              <a:t>Constant budget with Indexation</a:t>
            </a:r>
            <a:r>
              <a:rPr lang="en-GB" sz="2000" b="1" dirty="0">
                <a:solidFill>
                  <a:srgbClr val="0070C0"/>
                </a:solidFill>
              </a:rPr>
              <a:t>? </a:t>
            </a:r>
            <a:r>
              <a:rPr lang="en-GB" sz="2000" b="1" dirty="0" smtClean="0">
                <a:solidFill>
                  <a:srgbClr val="0070C0"/>
                </a:solidFill>
              </a:rPr>
              <a:t>‘No </a:t>
            </a:r>
            <a:r>
              <a:rPr lang="en-GB" sz="2000" b="1" dirty="0">
                <a:solidFill>
                  <a:srgbClr val="0070C0"/>
                </a:solidFill>
              </a:rPr>
              <a:t>gentleman </a:t>
            </a:r>
            <a:r>
              <a:rPr lang="en-GB" sz="2000" b="1" dirty="0" smtClean="0">
                <a:solidFill>
                  <a:srgbClr val="0070C0"/>
                </a:solidFill>
              </a:rPr>
              <a:t>agreement’ </a:t>
            </a:r>
            <a:r>
              <a:rPr lang="en-GB" sz="2000" b="1" dirty="0">
                <a:solidFill>
                  <a:srgbClr val="0070C0"/>
                </a:solidFill>
              </a:rPr>
              <a:t/>
            </a:r>
            <a:br>
              <a:rPr lang="en-GB" sz="2000" b="1" dirty="0">
                <a:solidFill>
                  <a:srgbClr val="0070C0"/>
                </a:solidFill>
              </a:rPr>
            </a:br>
            <a:r>
              <a:rPr lang="en-GB" sz="2000" b="1" dirty="0">
                <a:solidFill>
                  <a:srgbClr val="0070C0"/>
                </a:solidFill>
              </a:rPr>
              <a:t>(part indexation for material, not for staff</a:t>
            </a:r>
            <a:r>
              <a:rPr lang="en-GB" sz="2000" b="1" dirty="0" smtClean="0">
                <a:solidFill>
                  <a:srgbClr val="0070C0"/>
                </a:solidFill>
              </a:rPr>
              <a:t>), yearly fight</a:t>
            </a:r>
            <a:endParaRPr lang="en-GB" sz="2400" b="1" dirty="0" smtClean="0"/>
          </a:p>
          <a:p>
            <a:r>
              <a:rPr lang="en-GB" sz="2800" b="1" dirty="0" smtClean="0">
                <a:solidFill>
                  <a:srgbClr val="FF0000"/>
                </a:solidFill>
              </a:rPr>
              <a:t>       Budget was considered  unacceptable </a:t>
            </a:r>
            <a:r>
              <a:rPr lang="en-GB" sz="2800" b="1" dirty="0">
                <a:solidFill>
                  <a:srgbClr val="FF0000"/>
                </a:solidFill>
              </a:rPr>
              <a:t>by </a:t>
            </a:r>
            <a:r>
              <a:rPr lang="en-GB" sz="2800" b="1" dirty="0" smtClean="0">
                <a:solidFill>
                  <a:srgbClr val="FF0000"/>
                </a:solidFill>
              </a:rPr>
              <a:t>SPC </a:t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b="1" dirty="0" smtClean="0">
                <a:solidFill>
                  <a:srgbClr val="FF0000"/>
                </a:solidFill>
              </a:rPr>
              <a:t>       and </a:t>
            </a:r>
            <a:r>
              <a:rPr lang="en-GB" sz="2800" b="1" dirty="0">
                <a:solidFill>
                  <a:srgbClr val="FF0000"/>
                </a:solidFill>
              </a:rPr>
              <a:t>Staff </a:t>
            </a:r>
            <a:r>
              <a:rPr lang="en-GB" sz="2800" b="1" dirty="0" smtClean="0">
                <a:solidFill>
                  <a:srgbClr val="FF0000"/>
                </a:solidFill>
              </a:rPr>
              <a:t>Association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“LEP is built at the cost of staff;   </a:t>
            </a:r>
            <a:r>
              <a:rPr lang="en-GB" sz="2800" b="1" dirty="0" smtClean="0">
                <a:solidFill>
                  <a:srgbClr val="FF0000"/>
                </a:solidFill>
              </a:rPr>
              <a:t>Resign</a:t>
            </a:r>
            <a:r>
              <a:rPr lang="en-GB" sz="2400" b="1" dirty="0" smtClean="0"/>
              <a:t>!”</a:t>
            </a:r>
          </a:p>
          <a:p>
            <a:endParaRPr lang="en-GB" sz="2400" b="1" dirty="0" smtClean="0"/>
          </a:p>
          <a:p>
            <a:r>
              <a:rPr lang="en-GB" sz="2000" b="1" dirty="0" smtClean="0"/>
              <a:t>Council June 1981: 8 MS in favour,  1 ad referendum, 3 internal discussions</a:t>
            </a:r>
            <a:endParaRPr lang="en-GB" sz="2000" b="1" dirty="0"/>
          </a:p>
          <a:p>
            <a:r>
              <a:rPr lang="en-GB" sz="2800" b="1" dirty="0" smtClean="0">
                <a:solidFill>
                  <a:srgbClr val="00B050"/>
                </a:solidFill>
              </a:rPr>
              <a:t>Special Council : October 1981 unanimous approval</a:t>
            </a:r>
          </a:p>
          <a:p>
            <a:r>
              <a:rPr lang="de-CH" sz="2400" b="1" i="1" dirty="0" smtClean="0">
                <a:solidFill>
                  <a:srgbClr val="CC9900"/>
                </a:solidFill>
              </a:rPr>
              <a:t>Promise of constant budget was decisive for approval</a:t>
            </a:r>
            <a:endParaRPr lang="en-GB" sz="2400" b="1" i="1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8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dge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978" y="1484784"/>
            <a:ext cx="6912768" cy="452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/>
              <a:t>Constant </a:t>
            </a:r>
            <a:r>
              <a:rPr lang="de-CH" sz="2800" b="1" dirty="0" err="1" smtClean="0"/>
              <a:t>budget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since</a:t>
            </a:r>
            <a:r>
              <a:rPr lang="de-CH" sz="2800" b="1" dirty="0" smtClean="0"/>
              <a:t> 1981   (for </a:t>
            </a:r>
            <a:r>
              <a:rPr lang="de-CH" sz="2800" b="1" dirty="0" err="1" smtClean="0"/>
              <a:t>ever</a:t>
            </a:r>
            <a:r>
              <a:rPr lang="de-CH" sz="2800" b="1" dirty="0" smtClean="0"/>
              <a:t>?) </a:t>
            </a:r>
          </a:p>
          <a:p>
            <a:r>
              <a:rPr lang="de-CH" sz="2000" b="1" dirty="0" err="1" smtClean="0">
                <a:solidFill>
                  <a:srgbClr val="00B050"/>
                </a:solidFill>
              </a:rPr>
              <a:t>glorious</a:t>
            </a:r>
            <a:r>
              <a:rPr lang="de-CH" sz="2000" b="1" dirty="0" smtClean="0">
                <a:solidFill>
                  <a:srgbClr val="00B050"/>
                </a:solidFill>
              </a:rPr>
              <a:t> time </a:t>
            </a:r>
            <a:r>
              <a:rPr lang="de-CH" sz="2000" b="1" dirty="0" err="1" smtClean="0">
                <a:solidFill>
                  <a:srgbClr val="00B050"/>
                </a:solidFill>
              </a:rPr>
              <a:t>up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to</a:t>
            </a:r>
            <a:r>
              <a:rPr lang="de-CH" sz="2000" b="1" dirty="0" smtClean="0">
                <a:solidFill>
                  <a:srgbClr val="00B050"/>
                </a:solidFill>
              </a:rPr>
              <a:t> SPS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0922" y="6187907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Little </a:t>
            </a:r>
            <a:r>
              <a:rPr lang="de-CH" b="1" dirty="0" err="1" smtClean="0"/>
              <a:t>bumps</a:t>
            </a:r>
            <a:r>
              <a:rPr lang="de-CH" b="1" dirty="0" smtClean="0"/>
              <a:t> due </a:t>
            </a:r>
            <a:r>
              <a:rPr lang="de-CH" b="1" dirty="0" err="1" smtClean="0"/>
              <a:t>to</a:t>
            </a:r>
            <a:r>
              <a:rPr lang="de-CH" b="1" dirty="0" smtClean="0"/>
              <a:t> </a:t>
            </a:r>
            <a:r>
              <a:rPr lang="de-CH" b="1" dirty="0" err="1" smtClean="0"/>
              <a:t>new</a:t>
            </a:r>
            <a:r>
              <a:rPr lang="de-CH" b="1" dirty="0" smtClean="0"/>
              <a:t> Member States (Spain, Portugal)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365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692696"/>
            <a:ext cx="830604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/>
              <a:t>Thanks to John Ellis and Horst Wenninger for presenting  excellently the scientific and technological achievements in the LEP I area </a:t>
            </a:r>
            <a:br>
              <a:rPr lang="en-GB" sz="2800" b="1" dirty="0" smtClean="0"/>
            </a:br>
            <a:r>
              <a:rPr lang="de-CH" sz="2800" b="1" dirty="0" err="1" smtClean="0">
                <a:solidFill>
                  <a:srgbClr val="CC6600"/>
                </a:solidFill>
              </a:rPr>
              <a:t>and</a:t>
            </a:r>
            <a:r>
              <a:rPr lang="de-CH" sz="2800" b="1" dirty="0" smtClean="0">
                <a:solidFill>
                  <a:srgbClr val="CC6600"/>
                </a:solidFill>
              </a:rPr>
              <a:t> </a:t>
            </a:r>
            <a:r>
              <a:rPr lang="de-CH" sz="2800" b="1" dirty="0" err="1" smtClean="0">
                <a:solidFill>
                  <a:srgbClr val="CC6600"/>
                </a:solidFill>
              </a:rPr>
              <a:t>thanks</a:t>
            </a:r>
            <a:r>
              <a:rPr lang="de-CH" sz="2800" b="1" dirty="0" smtClean="0">
                <a:solidFill>
                  <a:srgbClr val="CC6600"/>
                </a:solidFill>
              </a:rPr>
              <a:t> </a:t>
            </a:r>
            <a:r>
              <a:rPr lang="de-CH" sz="2800" b="1" dirty="0" err="1" smtClean="0">
                <a:solidFill>
                  <a:srgbClr val="CC6600"/>
                </a:solidFill>
              </a:rPr>
              <a:t>to</a:t>
            </a:r>
            <a:r>
              <a:rPr lang="de-CH" sz="2800" b="1" dirty="0" smtClean="0">
                <a:solidFill>
                  <a:srgbClr val="CC6600"/>
                </a:solidFill>
              </a:rPr>
              <a:t> Rolf Heuer for </a:t>
            </a:r>
            <a:r>
              <a:rPr lang="de-CH" sz="2800" b="1" dirty="0" err="1" smtClean="0">
                <a:solidFill>
                  <a:srgbClr val="CC6600"/>
                </a:solidFill>
              </a:rPr>
              <a:t>agreeing</a:t>
            </a:r>
            <a:r>
              <a:rPr lang="de-CH" sz="2800" b="1" dirty="0" smtClean="0">
                <a:solidFill>
                  <a:srgbClr val="CC6600"/>
                </a:solidFill>
              </a:rPr>
              <a:t> </a:t>
            </a:r>
            <a:r>
              <a:rPr lang="de-CH" sz="2800" b="1" dirty="0" err="1" smtClean="0">
                <a:solidFill>
                  <a:srgbClr val="CC6600"/>
                </a:solidFill>
              </a:rPr>
              <a:t>to</a:t>
            </a:r>
            <a:r>
              <a:rPr lang="de-CH" sz="2800" b="1" dirty="0" smtClean="0">
                <a:solidFill>
                  <a:srgbClr val="CC6600"/>
                </a:solidFill>
              </a:rPr>
              <a:t> </a:t>
            </a:r>
            <a:r>
              <a:rPr lang="de-CH" sz="2800" b="1" dirty="0" err="1" smtClean="0">
                <a:solidFill>
                  <a:srgbClr val="CC6600"/>
                </a:solidFill>
              </a:rPr>
              <a:t>this</a:t>
            </a:r>
            <a:r>
              <a:rPr lang="de-CH" sz="2800" b="1" dirty="0" smtClean="0">
                <a:solidFill>
                  <a:srgbClr val="CC6600"/>
                </a:solidFill>
              </a:rPr>
              <a:t> </a:t>
            </a:r>
            <a:r>
              <a:rPr lang="de-CH" sz="2800" b="1" dirty="0" err="1" smtClean="0">
                <a:solidFill>
                  <a:srgbClr val="CC6600"/>
                </a:solidFill>
              </a:rPr>
              <a:t>meeting</a:t>
            </a:r>
            <a:endParaRPr lang="en-GB" sz="2800" b="1" dirty="0" smtClean="0">
              <a:solidFill>
                <a:srgbClr val="CC6600"/>
              </a:solidFill>
            </a:endParaRPr>
          </a:p>
          <a:p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>
                <a:solidFill>
                  <a:srgbClr val="0070C0"/>
                </a:solidFill>
              </a:rPr>
              <a:t>I want to talk mainly about aspects usually neglected and not recorded in any minutes: </a:t>
            </a:r>
            <a:br>
              <a:rPr lang="en-GB" sz="2800" b="1" dirty="0" smtClean="0">
                <a:solidFill>
                  <a:srgbClr val="0070C0"/>
                </a:solidFill>
              </a:rPr>
            </a:br>
            <a:r>
              <a:rPr lang="en-GB" sz="3600" b="1" dirty="0" smtClean="0">
                <a:solidFill>
                  <a:srgbClr val="FF0000"/>
                </a:solidFill>
              </a:rPr>
              <a:t>human behaviour and relations</a:t>
            </a:r>
            <a:r>
              <a:rPr lang="en-GB" sz="2800" b="1" dirty="0" smtClean="0"/>
              <a:t>,</a:t>
            </a:r>
            <a:br>
              <a:rPr lang="en-GB" sz="2800" b="1" dirty="0" smtClean="0"/>
            </a:br>
            <a:r>
              <a:rPr lang="en-GB" sz="2800" b="1" dirty="0" smtClean="0"/>
              <a:t> which are </a:t>
            </a:r>
            <a:r>
              <a:rPr lang="en-GB" sz="2800" b="1" dirty="0" smtClean="0">
                <a:solidFill>
                  <a:srgbClr val="00B050"/>
                </a:solidFill>
              </a:rPr>
              <a:t>equally important for success</a:t>
            </a:r>
            <a:br>
              <a:rPr lang="en-GB" sz="2800" b="1" dirty="0" smtClean="0">
                <a:solidFill>
                  <a:srgbClr val="00B050"/>
                </a:solidFill>
              </a:rPr>
            </a:br>
            <a:endParaRPr lang="de-CH" sz="2800" b="1" dirty="0" smtClean="0">
              <a:solidFill>
                <a:srgbClr val="00B050"/>
              </a:solidFill>
            </a:endParaRPr>
          </a:p>
          <a:p>
            <a:r>
              <a:rPr lang="en-GB" sz="20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asked to talk in particular about LEP approval</a:t>
            </a:r>
            <a:br>
              <a:rPr lang="en-GB" sz="20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experience maybe useful for future projects</a:t>
            </a:r>
            <a:endParaRPr lang="en-GB" sz="2000" b="1" dirty="0" smtClean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16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87624" y="620688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Appointment of Project Leader: 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3200" b="1" dirty="0" smtClean="0">
                <a:solidFill>
                  <a:srgbClr val="00B050"/>
                </a:solidFill>
              </a:rPr>
              <a:t>Emilio </a:t>
            </a:r>
            <a:r>
              <a:rPr lang="en-GB" sz="3200" b="1" dirty="0">
                <a:solidFill>
                  <a:srgbClr val="00B050"/>
                </a:solidFill>
              </a:rPr>
              <a:t>Picasso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>
                <a:solidFill>
                  <a:srgbClr val="0070C0"/>
                </a:solidFill>
              </a:rPr>
              <a:t>not an accelerator </a:t>
            </a:r>
            <a:r>
              <a:rPr lang="en-GB" sz="2800" b="1" dirty="0" smtClean="0">
                <a:solidFill>
                  <a:srgbClr val="0070C0"/>
                </a:solidFill>
              </a:rPr>
              <a:t>expert ?!?! </a:t>
            </a:r>
            <a:br>
              <a:rPr lang="en-GB" sz="2800" b="1" dirty="0" smtClean="0">
                <a:solidFill>
                  <a:srgbClr val="0070C0"/>
                </a:solidFill>
              </a:rPr>
            </a:br>
            <a:r>
              <a:rPr lang="en-GB" sz="2800" b="1" dirty="0" smtClean="0"/>
              <a:t>why: </a:t>
            </a:r>
            <a:r>
              <a:rPr lang="en-GB" sz="2800" b="1" dirty="0" smtClean="0">
                <a:solidFill>
                  <a:srgbClr val="FF0000"/>
                </a:solidFill>
              </a:rPr>
              <a:t>human aspects </a:t>
            </a:r>
            <a:r>
              <a:rPr lang="en-GB" sz="2800" b="1" dirty="0" smtClean="0"/>
              <a:t>-&gt; </a:t>
            </a:r>
            <a:r>
              <a:rPr lang="en-GB" sz="2800" b="1" dirty="0"/>
              <a:t>find people in all divisions</a:t>
            </a:r>
            <a:br>
              <a:rPr lang="en-GB" sz="2800" b="1" dirty="0"/>
            </a:br>
            <a:r>
              <a:rPr lang="en-GB" sz="2800" b="1" dirty="0"/>
              <a:t>           </a:t>
            </a:r>
            <a:r>
              <a:rPr lang="en-GB" sz="2800" b="1" dirty="0" smtClean="0"/>
              <a:t>30 </a:t>
            </a:r>
            <a:r>
              <a:rPr lang="en-GB" sz="2800" b="1" dirty="0"/>
              <a:t>% of staff </a:t>
            </a:r>
            <a:r>
              <a:rPr lang="en-GB" sz="2800" b="1" dirty="0" smtClean="0"/>
              <a:t>had to be redeployed !!</a:t>
            </a:r>
            <a:endParaRPr lang="en-GB" sz="2800" b="1" dirty="0"/>
          </a:p>
        </p:txBody>
      </p:sp>
      <p:pic>
        <p:nvPicPr>
          <p:cNvPr id="3" name="Picture 2" descr="C:\Meine Publikationen-Vorträge\Lep_Buch\LEPFigures\FigChap5\PicassoHSTunnel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12976"/>
            <a:ext cx="3456384" cy="306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53020" y="4187113"/>
            <a:ext cx="4464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CC6600"/>
                </a:solidFill>
              </a:rPr>
              <a:t>Regret that he and many </a:t>
            </a:r>
            <a:r>
              <a:rPr lang="de-CH" sz="2400" b="1" dirty="0" err="1" smtClean="0">
                <a:solidFill>
                  <a:srgbClr val="CC6600"/>
                </a:solidFill>
              </a:rPr>
              <a:t>others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cannot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be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with</a:t>
            </a:r>
            <a:r>
              <a:rPr lang="de-CH" sz="2400" b="1" dirty="0" smtClean="0">
                <a:solidFill>
                  <a:srgbClr val="CC6600"/>
                </a:solidFill>
              </a:rPr>
              <a:t> us today</a:t>
            </a:r>
            <a:endParaRPr lang="en-GB" sz="2400" b="1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5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19472"/>
            <a:ext cx="4632212" cy="576064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LEP budget management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268760"/>
            <a:ext cx="849694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Overall Budget control </a:t>
            </a:r>
            <a:r>
              <a:rPr lang="en-GB" sz="2400" b="1" dirty="0" smtClean="0"/>
              <a:t>and distribution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 smtClean="0"/>
              <a:t>overview by </a:t>
            </a:r>
            <a:r>
              <a:rPr lang="en-GB" sz="2400" b="1" dirty="0"/>
              <a:t>only 3 people (E.P., H.S., </a:t>
            </a:r>
            <a:r>
              <a:rPr lang="en-GB" sz="2400" b="1" dirty="0" err="1"/>
              <a:t>Bühler-Broglin</a:t>
            </a:r>
            <a:r>
              <a:rPr lang="en-GB" sz="2400" b="1" dirty="0" smtClean="0"/>
              <a:t>)</a:t>
            </a:r>
          </a:p>
          <a:p>
            <a:endParaRPr lang="en-GB" sz="2400" b="1" dirty="0"/>
          </a:p>
          <a:p>
            <a:r>
              <a:rPr lang="en-GB" sz="2800" b="1" dirty="0" smtClean="0">
                <a:solidFill>
                  <a:srgbClr val="CC6600"/>
                </a:solidFill>
              </a:rPr>
              <a:t>No budged allocation for various components, </a:t>
            </a:r>
            <a:br>
              <a:rPr lang="en-GB" sz="2800" b="1" dirty="0" smtClean="0">
                <a:solidFill>
                  <a:srgbClr val="CC6600"/>
                </a:solidFill>
              </a:rPr>
            </a:br>
            <a:r>
              <a:rPr lang="en-GB" sz="2400" b="1" dirty="0" smtClean="0"/>
              <a:t>ask department leaders: </a:t>
            </a:r>
            <a:r>
              <a:rPr lang="en-GB" sz="2400" b="1" dirty="0" smtClean="0">
                <a:solidFill>
                  <a:srgbClr val="00B0F0"/>
                </a:solidFill>
              </a:rPr>
              <a:t>‘build as cheap as possible’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Results:</a:t>
            </a:r>
            <a:r>
              <a:rPr lang="en-GB" sz="2400" b="1" dirty="0" smtClean="0"/>
              <a:t> </a:t>
            </a:r>
          </a:p>
          <a:p>
            <a:r>
              <a:rPr lang="en-GB" sz="2400" b="1" dirty="0" smtClean="0"/>
              <a:t>components with </a:t>
            </a:r>
            <a:r>
              <a:rPr lang="en-GB" sz="2400" b="1" dirty="0">
                <a:solidFill>
                  <a:srgbClr val="00B0F0"/>
                </a:solidFill>
              </a:rPr>
              <a:t>new </a:t>
            </a:r>
            <a:r>
              <a:rPr lang="en-GB" sz="2400" b="1" dirty="0" smtClean="0">
                <a:solidFill>
                  <a:srgbClr val="00B0F0"/>
                </a:solidFill>
              </a:rPr>
              <a:t>technics </a:t>
            </a:r>
            <a:r>
              <a:rPr lang="en-GB" sz="2400" b="1" dirty="0" smtClean="0"/>
              <a:t>(magnets, </a:t>
            </a:r>
            <a:r>
              <a:rPr lang="en-GB" sz="2400" b="1" dirty="0" err="1" smtClean="0"/>
              <a:t>rf</a:t>
            </a:r>
            <a:r>
              <a:rPr lang="en-GB" sz="2400" b="1" dirty="0" smtClean="0"/>
              <a:t>, vacuum): </a:t>
            </a:r>
            <a:r>
              <a:rPr lang="en-GB" sz="2400" b="1" dirty="0" smtClean="0">
                <a:solidFill>
                  <a:srgbClr val="00B0F0"/>
                </a:solidFill>
              </a:rPr>
              <a:t>cheaper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>
                <a:solidFill>
                  <a:srgbClr val="CC9900"/>
                </a:solidFill>
              </a:rPr>
              <a:t>conventional material </a:t>
            </a:r>
            <a:r>
              <a:rPr lang="en-GB" sz="2400" b="1" dirty="0" smtClean="0"/>
              <a:t>(power, cables, tunnelling):</a:t>
            </a:r>
            <a:r>
              <a:rPr lang="en-GB" sz="2400" b="1" dirty="0" smtClean="0">
                <a:solidFill>
                  <a:srgbClr val="CC9900"/>
                </a:solidFill>
              </a:rPr>
              <a:t>more </a:t>
            </a:r>
            <a:r>
              <a:rPr lang="en-GB" sz="2400" b="1" dirty="0">
                <a:solidFill>
                  <a:srgbClr val="CC9900"/>
                </a:solidFill>
              </a:rPr>
              <a:t>expensive </a:t>
            </a:r>
            <a:endParaRPr lang="en-GB" sz="2400" b="1" dirty="0" smtClean="0">
              <a:solidFill>
                <a:srgbClr val="CC9900"/>
              </a:solidFill>
            </a:endParaRPr>
          </a:p>
          <a:p>
            <a:endParaRPr lang="en-GB" sz="2400" b="1" dirty="0" smtClean="0"/>
          </a:p>
          <a:p>
            <a:r>
              <a:rPr lang="en-GB" sz="2400" b="1" dirty="0">
                <a:solidFill>
                  <a:srgbClr val="00B050"/>
                </a:solidFill>
              </a:rPr>
              <a:t>LEP I was built within (few %) </a:t>
            </a:r>
            <a:r>
              <a:rPr lang="en-GB" sz="2400" b="1" dirty="0" smtClean="0">
                <a:solidFill>
                  <a:srgbClr val="00B050"/>
                </a:solidFill>
              </a:rPr>
              <a:t>of the </a:t>
            </a:r>
            <a:r>
              <a:rPr lang="en-GB" sz="2400" b="1" dirty="0">
                <a:solidFill>
                  <a:srgbClr val="00B050"/>
                </a:solidFill>
              </a:rPr>
              <a:t>approved </a:t>
            </a:r>
            <a:r>
              <a:rPr lang="en-GB" sz="2400" b="1" dirty="0" smtClean="0">
                <a:solidFill>
                  <a:srgbClr val="00B050"/>
                </a:solidFill>
              </a:rPr>
              <a:t>budget</a:t>
            </a:r>
            <a:endParaRPr lang="en-GB" sz="2400" b="1" dirty="0">
              <a:solidFill>
                <a:srgbClr val="00B050"/>
              </a:solidFill>
            </a:endParaRPr>
          </a:p>
          <a:p>
            <a:endParaRPr lang="en-GB" sz="2400" b="1" dirty="0" smtClean="0"/>
          </a:p>
          <a:p>
            <a:r>
              <a:rPr lang="en-GB" sz="2800" b="1" dirty="0" smtClean="0">
                <a:solidFill>
                  <a:srgbClr val="FF0000"/>
                </a:solidFill>
              </a:rPr>
              <a:t>Was possible only thanks to remarkable efficiency, dedication and imagination of staff </a:t>
            </a:r>
          </a:p>
        </p:txBody>
      </p:sp>
    </p:spTree>
    <p:extLst>
      <p:ext uri="{BB962C8B-B14F-4D97-AF65-F5344CB8AC3E}">
        <p14:creationId xmlns:p14="http://schemas.microsoft.com/office/powerpoint/2010/main" val="325885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3106"/>
            <a:ext cx="7355160" cy="647364"/>
          </a:xfrm>
        </p:spPr>
        <p:txBody>
          <a:bodyPr>
            <a:normAutofit/>
          </a:bodyPr>
          <a:lstStyle/>
          <a:p>
            <a:r>
              <a:rPr lang="de-CH" dirty="0" smtClean="0">
                <a:solidFill>
                  <a:srgbClr val="00B050"/>
                </a:solidFill>
              </a:rPr>
              <a:t>LEP project management board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900" y="1836949"/>
            <a:ext cx="7632848" cy="26776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de-CH" sz="2400" b="1" dirty="0" smtClean="0"/>
              <a:t>E.Picasso (Project leader)</a:t>
            </a:r>
            <a:br>
              <a:rPr lang="de-CH" sz="2400" b="1" dirty="0" smtClean="0"/>
            </a:br>
            <a:r>
              <a:rPr lang="de-CH" sz="2400" b="1" dirty="0" smtClean="0"/>
              <a:t>G.Plass (Deputy)</a:t>
            </a:r>
            <a:br>
              <a:rPr lang="de-CH" sz="2400" b="1" dirty="0" smtClean="0"/>
            </a:br>
            <a:r>
              <a:rPr lang="de-CH" sz="2400" b="1" dirty="0" smtClean="0"/>
              <a:t>R.Billinge (PS)</a:t>
            </a:r>
            <a:br>
              <a:rPr lang="de-CH" sz="2400" b="1" dirty="0" smtClean="0"/>
            </a:br>
            <a:r>
              <a:rPr lang="de-CH" sz="2400" b="1" dirty="0" smtClean="0"/>
              <a:t>F.Bonaudi (Infrastructure)</a:t>
            </a:r>
            <a:br>
              <a:rPr lang="de-CH" sz="2400" b="1" dirty="0" smtClean="0"/>
            </a:br>
            <a:r>
              <a:rPr lang="de-CH" sz="2400" b="1" dirty="0" smtClean="0"/>
              <a:t>C.Bovet</a:t>
            </a:r>
            <a:br>
              <a:rPr lang="de-CH" sz="2400" b="1" dirty="0" smtClean="0"/>
            </a:br>
            <a:r>
              <a:rPr lang="de-CH" sz="2400" b="1" dirty="0" smtClean="0"/>
              <a:t>H.Laporte (Buildings,tunnel)</a:t>
            </a:r>
            <a:br>
              <a:rPr lang="de-CH" sz="2400" b="1" dirty="0" smtClean="0"/>
            </a:br>
            <a:endParaRPr lang="de-CH" sz="2400" b="1" dirty="0" smtClean="0"/>
          </a:p>
          <a:p>
            <a:r>
              <a:rPr lang="de-CH" sz="2400" b="1" dirty="0" smtClean="0"/>
              <a:t>B.de </a:t>
            </a:r>
            <a:r>
              <a:rPr lang="de-CH" sz="2400" b="1" dirty="0"/>
              <a:t>Raad (SPS)</a:t>
            </a:r>
            <a:br>
              <a:rPr lang="de-CH" sz="2400" b="1" dirty="0"/>
            </a:br>
            <a:r>
              <a:rPr lang="de-CH" sz="2400" b="1" dirty="0"/>
              <a:t>H.P.Reinhard (vacuum)</a:t>
            </a:r>
            <a:br>
              <a:rPr lang="de-CH" sz="2400" b="1" dirty="0"/>
            </a:br>
            <a:r>
              <a:rPr lang="de-CH" sz="2400" b="1" dirty="0"/>
              <a:t>L.Resegotti (magnets)</a:t>
            </a:r>
            <a:br>
              <a:rPr lang="de-CH" sz="2400" b="1" dirty="0"/>
            </a:br>
            <a:r>
              <a:rPr lang="de-CH" sz="2400" b="1" dirty="0"/>
              <a:t>W.Schnell (RF system)</a:t>
            </a:r>
          </a:p>
          <a:p>
            <a:r>
              <a:rPr lang="de-CH" sz="2400" b="1" dirty="0"/>
              <a:t>G.Brianti (Techn.Dir)</a:t>
            </a:r>
            <a:br>
              <a:rPr lang="de-CH" sz="2400" b="1" dirty="0"/>
            </a:br>
            <a:r>
              <a:rPr lang="de-CH" sz="2400" b="1" dirty="0" smtClean="0"/>
              <a:t>DG </a:t>
            </a:r>
            <a:endParaRPr lang="de-CH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4224" y="4276674"/>
            <a:ext cx="8051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00B050"/>
                </a:solidFill>
              </a:rPr>
              <a:t>And many more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3628" y="4941168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Do not </a:t>
            </a:r>
            <a:r>
              <a:rPr lang="de-CH" sz="2400" b="1" dirty="0" err="1" smtClean="0">
                <a:solidFill>
                  <a:srgbClr val="FF0000"/>
                </a:solidFill>
              </a:rPr>
              <a:t>forget</a:t>
            </a:r>
            <a:r>
              <a:rPr lang="de-CH" sz="2400" b="1" dirty="0" smtClean="0">
                <a:solidFill>
                  <a:srgbClr val="FF0000"/>
                </a:solidFill>
              </a:rPr>
              <a:t> all </a:t>
            </a:r>
            <a:r>
              <a:rPr lang="de-CH" sz="2400" b="1" dirty="0" err="1" smtClean="0">
                <a:solidFill>
                  <a:srgbClr val="FF0000"/>
                </a:solidFill>
              </a:rPr>
              <a:t>the</a:t>
            </a:r>
            <a:r>
              <a:rPr lang="de-CH" sz="2400" b="1" dirty="0" smtClean="0">
                <a:solidFill>
                  <a:srgbClr val="FF0000"/>
                </a:solidFill>
              </a:rPr>
              <a:t> </a:t>
            </a:r>
            <a:r>
              <a:rPr lang="de-CH" sz="2400" b="1" dirty="0" err="1" smtClean="0">
                <a:solidFill>
                  <a:srgbClr val="FF0000"/>
                </a:solidFill>
              </a:rPr>
              <a:t>other</a:t>
            </a:r>
            <a:r>
              <a:rPr lang="de-CH" sz="2400" b="1" dirty="0" smtClean="0">
                <a:solidFill>
                  <a:srgbClr val="FF0000"/>
                </a:solidFill>
              </a:rPr>
              <a:t> </a:t>
            </a:r>
            <a:r>
              <a:rPr lang="de-CH" sz="2400" b="1" dirty="0" err="1" smtClean="0">
                <a:solidFill>
                  <a:srgbClr val="FF0000"/>
                </a:solidFill>
              </a:rPr>
              <a:t>staff</a:t>
            </a:r>
            <a:r>
              <a:rPr lang="de-CH" sz="2400" b="1" dirty="0" smtClean="0">
                <a:solidFill>
                  <a:srgbClr val="FF0000"/>
                </a:solidFill>
              </a:rPr>
              <a:t>,</a:t>
            </a:r>
            <a:br>
              <a:rPr lang="de-CH" sz="2400" b="1" dirty="0" smtClean="0">
                <a:solidFill>
                  <a:srgbClr val="FF0000"/>
                </a:solidFill>
              </a:rPr>
            </a:br>
            <a:r>
              <a:rPr lang="de-CH" sz="2400" b="1" dirty="0" err="1" smtClean="0">
                <a:solidFill>
                  <a:srgbClr val="FF0000"/>
                </a:solidFill>
              </a:rPr>
              <a:t>services</a:t>
            </a:r>
            <a:r>
              <a:rPr lang="de-CH" sz="2400" b="1" dirty="0" smtClean="0">
                <a:solidFill>
                  <a:srgbClr val="FF0000"/>
                </a:solidFill>
              </a:rPr>
              <a:t>, </a:t>
            </a:r>
            <a:r>
              <a:rPr lang="de-CH" sz="2400" b="1" dirty="0" err="1" smtClean="0">
                <a:solidFill>
                  <a:srgbClr val="FF0000"/>
                </a:solidFill>
              </a:rPr>
              <a:t>administration</a:t>
            </a:r>
            <a:r>
              <a:rPr lang="de-CH" sz="2400" b="1" dirty="0" smtClean="0">
                <a:solidFill>
                  <a:srgbClr val="FF0000"/>
                </a:solidFill>
              </a:rPr>
              <a:t>,…….</a:t>
            </a:r>
          </a:p>
          <a:p>
            <a:r>
              <a:rPr lang="de-CH" sz="2400" b="1" dirty="0" smtClean="0">
                <a:solidFill>
                  <a:srgbClr val="FF0000"/>
                </a:solidFill>
              </a:rPr>
              <a:t>All </a:t>
            </a:r>
            <a:r>
              <a:rPr lang="de-CH" sz="2400" b="1" dirty="0" err="1" smtClean="0">
                <a:solidFill>
                  <a:srgbClr val="FF0000"/>
                </a:solidFill>
              </a:rPr>
              <a:t>were</a:t>
            </a:r>
            <a:r>
              <a:rPr lang="de-CH" sz="2400" b="1" dirty="0" smtClean="0">
                <a:solidFill>
                  <a:srgbClr val="FF0000"/>
                </a:solidFill>
              </a:rPr>
              <a:t> essential!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3628" y="265063"/>
            <a:ext cx="4140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0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  <a:t>Key players</a:t>
            </a:r>
            <a:endParaRPr lang="en-GB" sz="4000" b="1" dirty="0">
              <a:solidFill>
                <a:srgbClr val="0070C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79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20688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CH" sz="4000" b="1" dirty="0" smtClean="0">
                <a:solidFill>
                  <a:srgbClr val="92D050"/>
                </a:solidFill>
              </a:rPr>
              <a:t>Very efficient form of </a:t>
            </a:r>
            <a:r>
              <a:rPr lang="de-CH" sz="4000" b="1" dirty="0" err="1" smtClean="0">
                <a:solidFill>
                  <a:srgbClr val="92D050"/>
                </a:solidFill>
              </a:rPr>
              <a:t>management</a:t>
            </a:r>
            <a:r>
              <a:rPr lang="de-CH" sz="4000" b="1" dirty="0" smtClean="0">
                <a:solidFill>
                  <a:srgbClr val="92D050"/>
                </a:solidFill>
              </a:rPr>
              <a:t>,</a:t>
            </a:r>
          </a:p>
          <a:p>
            <a:pPr lvl="0"/>
            <a:r>
              <a:rPr lang="de-CH" sz="4000" b="1" dirty="0" err="1" smtClean="0">
                <a:solidFill>
                  <a:srgbClr val="92D050"/>
                </a:solidFill>
              </a:rPr>
              <a:t>With</a:t>
            </a:r>
            <a:r>
              <a:rPr lang="de-CH" sz="4000" b="1" dirty="0" smtClean="0">
                <a:solidFill>
                  <a:srgbClr val="92D050"/>
                </a:solidFill>
              </a:rPr>
              <a:t> </a:t>
            </a:r>
            <a:r>
              <a:rPr lang="de-CH" sz="4000" b="1" dirty="0" err="1" smtClean="0">
                <a:solidFill>
                  <a:srgbClr val="92D050"/>
                </a:solidFill>
              </a:rPr>
              <a:t>its</a:t>
            </a:r>
            <a:r>
              <a:rPr lang="de-CH" sz="4000" b="1" dirty="0" smtClean="0">
                <a:solidFill>
                  <a:srgbClr val="92D050"/>
                </a:solidFill>
              </a:rPr>
              <a:t> essen</a:t>
            </a:r>
            <a:r>
              <a:rPr lang="de-CH" sz="4000" b="1" dirty="0">
                <a:solidFill>
                  <a:srgbClr val="92D050"/>
                </a:solidFill>
              </a:rPr>
              <a:t>tial </a:t>
            </a:r>
            <a:r>
              <a:rPr lang="de-CH" sz="4000" b="1" dirty="0" err="1" smtClean="0">
                <a:solidFill>
                  <a:srgbClr val="92D050"/>
                </a:solidFill>
              </a:rPr>
              <a:t>basis</a:t>
            </a:r>
            <a:r>
              <a:rPr lang="de-CH" sz="4000" b="1" dirty="0" smtClean="0">
                <a:solidFill>
                  <a:srgbClr val="92D050"/>
                </a:solidFill>
              </a:rPr>
              <a:t>:</a:t>
            </a:r>
          </a:p>
          <a:p>
            <a:r>
              <a:rPr lang="de-CH" sz="3200" b="1" dirty="0" smtClean="0">
                <a:solidFill>
                  <a:srgbClr val="FF0000"/>
                </a:solidFill>
              </a:rPr>
              <a:t>- </a:t>
            </a:r>
            <a:r>
              <a:rPr lang="de-CH" sz="3200" b="1" dirty="0" err="1">
                <a:solidFill>
                  <a:srgbClr val="FF0000"/>
                </a:solidFill>
              </a:rPr>
              <a:t>h</a:t>
            </a:r>
            <a:r>
              <a:rPr lang="de-CH" sz="3200" b="1" dirty="0" err="1" smtClean="0">
                <a:solidFill>
                  <a:srgbClr val="FF0000"/>
                </a:solidFill>
              </a:rPr>
              <a:t>ave</a:t>
            </a:r>
            <a:r>
              <a:rPr lang="de-CH" sz="3200" b="1" dirty="0" smtClean="0">
                <a:solidFill>
                  <a:srgbClr val="FF0000"/>
                </a:solidFill>
              </a:rPr>
              <a:t> confidence</a:t>
            </a:r>
            <a:r>
              <a:rPr lang="de-CH" sz="3200" b="1" dirty="0">
                <a:solidFill>
                  <a:srgbClr val="FF0000"/>
                </a:solidFill>
              </a:rPr>
              <a:t> </a:t>
            </a:r>
            <a:r>
              <a:rPr lang="de-CH" sz="3200" b="1" dirty="0" smtClean="0">
                <a:solidFill>
                  <a:srgbClr val="FF0000"/>
                </a:solidFill>
              </a:rPr>
              <a:t>in the </a:t>
            </a:r>
            <a:r>
              <a:rPr lang="de-CH" sz="3200" b="1" dirty="0" err="1" smtClean="0">
                <a:solidFill>
                  <a:srgbClr val="FF0000"/>
                </a:solidFill>
              </a:rPr>
              <a:t>competence</a:t>
            </a:r>
            <a:r>
              <a:rPr lang="de-CH" sz="3200" b="1" dirty="0" smtClean="0">
                <a:solidFill>
                  <a:srgbClr val="FF0000"/>
                </a:solidFill>
              </a:rPr>
              <a:t> of </a:t>
            </a:r>
            <a:r>
              <a:rPr lang="de-CH" sz="3200" b="1" dirty="0" err="1" smtClean="0">
                <a:solidFill>
                  <a:srgbClr val="FF0000"/>
                </a:solidFill>
              </a:rPr>
              <a:t>staff</a:t>
            </a:r>
            <a:r>
              <a:rPr lang="de-CH" sz="3200" b="1" dirty="0" smtClean="0">
                <a:solidFill>
                  <a:srgbClr val="FF0000"/>
                </a:solidFill>
              </a:rPr>
              <a:t>,</a:t>
            </a:r>
            <a:br>
              <a:rPr lang="de-CH" sz="3200" b="1" dirty="0" smtClean="0">
                <a:solidFill>
                  <a:srgbClr val="FF0000"/>
                </a:solidFill>
              </a:rPr>
            </a:br>
            <a:r>
              <a:rPr lang="de-CH" sz="3200" b="1" dirty="0" smtClean="0">
                <a:solidFill>
                  <a:srgbClr val="FF0000"/>
                </a:solidFill>
              </a:rPr>
              <a:t>- </a:t>
            </a:r>
            <a:r>
              <a:rPr lang="de-CH" sz="3200" b="1" dirty="0" err="1" smtClean="0">
                <a:solidFill>
                  <a:srgbClr val="FF0000"/>
                </a:solidFill>
              </a:rPr>
              <a:t>give</a:t>
            </a:r>
            <a:r>
              <a:rPr lang="de-CH" sz="3200" b="1" dirty="0" smtClean="0">
                <a:solidFill>
                  <a:srgbClr val="FF0000"/>
                </a:solidFill>
              </a:rPr>
              <a:t> them responsibilities</a:t>
            </a:r>
            <a:endParaRPr lang="en-GB" sz="3200" b="1" dirty="0">
              <a:solidFill>
                <a:srgbClr val="FF0000"/>
              </a:solidFill>
            </a:endParaRPr>
          </a:p>
          <a:p>
            <a:pPr lvl="0"/>
            <a:endParaRPr lang="de-CH" sz="3200" b="1" dirty="0">
              <a:solidFill>
                <a:prstClr val="black"/>
              </a:solidFill>
            </a:endParaRPr>
          </a:p>
          <a:p>
            <a:pPr lvl="0"/>
            <a:r>
              <a:rPr lang="de-CH" sz="3200" b="1" dirty="0" smtClean="0">
                <a:solidFill>
                  <a:prstClr val="black"/>
                </a:solidFill>
              </a:rPr>
              <a:t>Much better than </a:t>
            </a:r>
            <a:r>
              <a:rPr lang="de-CH" sz="3200" b="1" dirty="0">
                <a:solidFill>
                  <a:prstClr val="black"/>
                </a:solidFill>
              </a:rPr>
              <a:t>formalised </a:t>
            </a:r>
            <a:r>
              <a:rPr lang="de-CH" sz="3200" b="1" dirty="0" smtClean="0">
                <a:solidFill>
                  <a:prstClr val="black"/>
                </a:solidFill>
              </a:rPr>
              <a:t>(‘modern’) </a:t>
            </a:r>
            <a:r>
              <a:rPr lang="de-CH" sz="3200" b="1" dirty="0" err="1">
                <a:solidFill>
                  <a:prstClr val="black"/>
                </a:solidFill>
              </a:rPr>
              <a:t>management</a:t>
            </a:r>
            <a:r>
              <a:rPr lang="de-CH" sz="3200" b="1" dirty="0">
                <a:solidFill>
                  <a:prstClr val="black"/>
                </a:solidFill>
              </a:rPr>
              <a:t> </a:t>
            </a:r>
            <a:r>
              <a:rPr lang="de-CH" sz="3200" b="1" dirty="0" smtClean="0">
                <a:solidFill>
                  <a:prstClr val="black"/>
                </a:solidFill>
              </a:rPr>
              <a:t>(</a:t>
            </a:r>
            <a:r>
              <a:rPr lang="de-CH" sz="3200" b="1" dirty="0" err="1" smtClean="0">
                <a:solidFill>
                  <a:prstClr val="black"/>
                </a:solidFill>
              </a:rPr>
              <a:t>computer</a:t>
            </a:r>
            <a:r>
              <a:rPr lang="de-CH" sz="3200" b="1" dirty="0" smtClean="0">
                <a:solidFill>
                  <a:prstClr val="black"/>
                </a:solidFill>
              </a:rPr>
              <a:t>) </a:t>
            </a:r>
            <a:r>
              <a:rPr lang="de-CH" sz="3200" b="1" dirty="0" err="1" smtClean="0">
                <a:solidFill>
                  <a:prstClr val="black"/>
                </a:solidFill>
              </a:rPr>
              <a:t>control</a:t>
            </a:r>
            <a:r>
              <a:rPr lang="de-CH" sz="3200" b="1" dirty="0" smtClean="0">
                <a:solidFill>
                  <a:prstClr val="black"/>
                </a:solidFill>
              </a:rPr>
              <a:t> </a:t>
            </a:r>
            <a:r>
              <a:rPr lang="de-CH" sz="3200" b="1" dirty="0" err="1" smtClean="0">
                <a:solidFill>
                  <a:prstClr val="black"/>
                </a:solidFill>
              </a:rPr>
              <a:t>systems</a:t>
            </a:r>
            <a:endParaRPr lang="de-CH" sz="3200" b="1" dirty="0" smtClean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4869160"/>
            <a:ext cx="6768752" cy="138499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CH" sz="2800" b="1" dirty="0" err="1" smtClean="0">
                <a:solidFill>
                  <a:srgbClr val="0070C0"/>
                </a:solidFill>
              </a:rPr>
              <a:t>Beware</a:t>
            </a:r>
            <a:r>
              <a:rPr lang="de-CH" sz="2800" b="1" dirty="0" smtClean="0">
                <a:solidFill>
                  <a:srgbClr val="0070C0"/>
                </a:solidFill>
              </a:rPr>
              <a:t> CERN </a:t>
            </a:r>
            <a:br>
              <a:rPr lang="de-CH" sz="2800" b="1" dirty="0" smtClean="0">
                <a:solidFill>
                  <a:srgbClr val="0070C0"/>
                </a:solidFill>
              </a:rPr>
            </a:br>
            <a:r>
              <a:rPr lang="de-CH" sz="2800" b="1" dirty="0" err="1" smtClean="0">
                <a:solidFill>
                  <a:srgbClr val="0070C0"/>
                </a:solidFill>
              </a:rPr>
              <a:t>from</a:t>
            </a:r>
            <a:r>
              <a:rPr lang="de-CH" sz="2800" b="1" dirty="0" smtClean="0">
                <a:solidFill>
                  <a:srgbClr val="0070C0"/>
                </a:solidFill>
              </a:rPr>
              <a:t> </a:t>
            </a:r>
            <a:r>
              <a:rPr lang="de-CH" sz="2800" b="1" dirty="0" err="1" smtClean="0">
                <a:solidFill>
                  <a:srgbClr val="0070C0"/>
                </a:solidFill>
              </a:rPr>
              <a:t>bureaucratic</a:t>
            </a:r>
            <a:r>
              <a:rPr lang="de-CH" sz="2800" b="1" dirty="0" smtClean="0">
                <a:solidFill>
                  <a:srgbClr val="0070C0"/>
                </a:solidFill>
              </a:rPr>
              <a:t> </a:t>
            </a:r>
            <a:r>
              <a:rPr lang="de-CH" sz="2800" b="1" dirty="0" err="1" smtClean="0">
                <a:solidFill>
                  <a:srgbClr val="0070C0"/>
                </a:solidFill>
              </a:rPr>
              <a:t>management</a:t>
            </a:r>
            <a:r>
              <a:rPr lang="de-CH" sz="2800" b="1" dirty="0" smtClean="0">
                <a:solidFill>
                  <a:srgbClr val="0070C0"/>
                </a:solidFill>
              </a:rPr>
              <a:t> </a:t>
            </a:r>
            <a:r>
              <a:rPr lang="de-CH" sz="2800" b="1" dirty="0" err="1" smtClean="0">
                <a:solidFill>
                  <a:srgbClr val="0070C0"/>
                </a:solidFill>
              </a:rPr>
              <a:t>fashions</a:t>
            </a:r>
            <a:r>
              <a:rPr lang="de-CH" sz="2800" b="1" dirty="0" smtClean="0">
                <a:solidFill>
                  <a:srgbClr val="0070C0"/>
                </a:solidFill>
              </a:rPr>
              <a:t> </a:t>
            </a:r>
            <a:br>
              <a:rPr lang="de-CH" sz="2800" b="1" dirty="0" smtClean="0">
                <a:solidFill>
                  <a:srgbClr val="0070C0"/>
                </a:solidFill>
              </a:rPr>
            </a:br>
            <a:r>
              <a:rPr lang="de-CH" sz="2800" b="1" dirty="0" err="1" smtClean="0">
                <a:solidFill>
                  <a:srgbClr val="0070C0"/>
                </a:solidFill>
              </a:rPr>
              <a:t>becoming</a:t>
            </a:r>
            <a:r>
              <a:rPr lang="de-CH" sz="2800" b="1" dirty="0" smtClean="0">
                <a:solidFill>
                  <a:srgbClr val="0070C0"/>
                </a:solidFill>
              </a:rPr>
              <a:t> obsolete </a:t>
            </a:r>
            <a:r>
              <a:rPr lang="de-CH" sz="2800" b="1" dirty="0">
                <a:solidFill>
                  <a:srgbClr val="0070C0"/>
                </a:solidFill>
              </a:rPr>
              <a:t>after a </a:t>
            </a:r>
            <a:r>
              <a:rPr lang="de-CH" sz="2800" b="1" dirty="0" err="1">
                <a:solidFill>
                  <a:srgbClr val="0070C0"/>
                </a:solidFill>
              </a:rPr>
              <a:t>few</a:t>
            </a:r>
            <a:r>
              <a:rPr lang="de-CH" sz="2800" b="1" dirty="0">
                <a:solidFill>
                  <a:srgbClr val="0070C0"/>
                </a:solidFill>
              </a:rPr>
              <a:t> </a:t>
            </a:r>
            <a:r>
              <a:rPr lang="de-CH" sz="2800" b="1" dirty="0" err="1">
                <a:solidFill>
                  <a:srgbClr val="0070C0"/>
                </a:solidFill>
              </a:rPr>
              <a:t>years</a:t>
            </a:r>
            <a:r>
              <a:rPr lang="de-CH" sz="2800" b="1" dirty="0">
                <a:solidFill>
                  <a:srgbClr val="0070C0"/>
                </a:solidFill>
              </a:rPr>
              <a:t> </a:t>
            </a:r>
            <a:r>
              <a:rPr lang="de-CH" sz="2800" b="1" dirty="0" smtClean="0">
                <a:solidFill>
                  <a:srgbClr val="0070C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0313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20" y="348704"/>
            <a:ext cx="5555840" cy="566453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0070C0"/>
                </a:solidFill>
              </a:rPr>
              <a:t>Dialogue with the population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975" y="1062038"/>
            <a:ext cx="779241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Important Problem:    </a:t>
            </a:r>
            <a:r>
              <a:rPr lang="en-GB" sz="2800" b="1" dirty="0">
                <a:solidFill>
                  <a:srgbClr val="FF0000"/>
                </a:solidFill>
              </a:rPr>
              <a:t>change </a:t>
            </a:r>
            <a:r>
              <a:rPr lang="en-GB" sz="2800" b="1" dirty="0" smtClean="0">
                <a:solidFill>
                  <a:srgbClr val="FF0000"/>
                </a:solidFill>
              </a:rPr>
              <a:t>perception of CERN ! 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400" b="1" dirty="0" smtClean="0"/>
              <a:t>CERN not known to environment, </a:t>
            </a:r>
            <a:br>
              <a:rPr lang="en-GB" sz="2400" b="1" dirty="0" smtClean="0"/>
            </a:br>
            <a:r>
              <a:rPr lang="en-GB" sz="2400" b="1" dirty="0" smtClean="0"/>
              <a:t>wanted by previous  policy (misunderstanding of “N”)</a:t>
            </a:r>
            <a:br>
              <a:rPr lang="en-GB" sz="2400" b="1" dirty="0" smtClean="0"/>
            </a:br>
            <a:r>
              <a:rPr lang="en-GB" sz="2800" b="1" dirty="0" smtClean="0">
                <a:solidFill>
                  <a:srgbClr val="00B050"/>
                </a:solidFill>
              </a:rPr>
              <a:t>about 200 information meetings in French villages </a:t>
            </a:r>
          </a:p>
          <a:p>
            <a:endParaRPr lang="en-GB" sz="2800" b="1" dirty="0">
              <a:solidFill>
                <a:srgbClr val="00B050"/>
              </a:solidFill>
            </a:endParaRPr>
          </a:p>
          <a:p>
            <a:r>
              <a:rPr lang="en-GB" sz="2800" b="1" dirty="0" smtClean="0">
                <a:solidFill>
                  <a:srgbClr val="0070C0"/>
                </a:solidFill>
              </a:rPr>
              <a:t>public discussions at university GE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story </a:t>
            </a:r>
            <a:r>
              <a:rPr lang="en-GB" sz="2800" b="1" dirty="0" smtClean="0">
                <a:solidFill>
                  <a:srgbClr val="FF0000"/>
                </a:solidFill>
              </a:rPr>
              <a:t>Denis de </a:t>
            </a:r>
            <a:r>
              <a:rPr lang="en-GB" sz="2800" b="1" dirty="0" err="1" smtClean="0">
                <a:solidFill>
                  <a:srgbClr val="FF0000"/>
                </a:solidFill>
              </a:rPr>
              <a:t>Rougemont</a:t>
            </a:r>
            <a:r>
              <a:rPr lang="en-GB" sz="2400" b="1" dirty="0" smtClean="0"/>
              <a:t>, Swiss poet,</a:t>
            </a:r>
          </a:p>
          <a:p>
            <a:r>
              <a:rPr lang="de-CH" sz="2400" b="1" dirty="0" smtClean="0"/>
              <a:t>Great European</a:t>
            </a:r>
            <a:br>
              <a:rPr lang="de-CH" sz="2400" b="1" dirty="0" smtClean="0"/>
            </a:br>
            <a:r>
              <a:rPr lang="de-CH" sz="2400" b="1" dirty="0" smtClean="0"/>
              <a:t>Founder of Institute of </a:t>
            </a:r>
            <a:r>
              <a:rPr lang="de-CH" sz="2400" b="1" dirty="0" err="1" smtClean="0"/>
              <a:t>Europan</a:t>
            </a:r>
            <a:r>
              <a:rPr lang="de-CH" sz="2400" b="1" dirty="0" smtClean="0"/>
              <a:t> </a:t>
            </a:r>
            <a:r>
              <a:rPr lang="de-CH" sz="2400" b="1" dirty="0"/>
              <a:t>C</a:t>
            </a:r>
            <a:r>
              <a:rPr lang="de-CH" sz="2400" b="1" dirty="0" smtClean="0"/>
              <a:t>ulture 1946</a:t>
            </a:r>
          </a:p>
          <a:p>
            <a:r>
              <a:rPr lang="de-CH" sz="2400" b="1" dirty="0" smtClean="0"/>
              <a:t>Founding father of CERN</a:t>
            </a:r>
            <a:endParaRPr lang="en-GB" sz="2400" b="1" dirty="0" smtClean="0"/>
          </a:p>
        </p:txBody>
      </p:sp>
      <p:sp>
        <p:nvSpPr>
          <p:cNvPr id="5" name="AutoShape 2" descr="Jaques Vernet et son épouse. Photo M. Faustino"/>
          <p:cNvSpPr>
            <a:spLocks noChangeAspect="1" noChangeArrowheads="1"/>
          </p:cNvSpPr>
          <p:nvPr/>
        </p:nvSpPr>
        <p:spPr bwMode="auto">
          <a:xfrm>
            <a:off x="155575" y="-547688"/>
            <a:ext cx="14287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Jaques Vernet et son épouse. Photo M. Faustino"/>
          <p:cNvSpPr>
            <a:spLocks noChangeAspect="1" noChangeArrowheads="1"/>
          </p:cNvSpPr>
          <p:nvPr/>
        </p:nvSpPr>
        <p:spPr bwMode="auto">
          <a:xfrm>
            <a:off x="307975" y="-395288"/>
            <a:ext cx="14287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Jaques Vernet et son épouse. Photo M. Faustino"/>
          <p:cNvSpPr>
            <a:spLocks noChangeAspect="1" noChangeArrowheads="1"/>
          </p:cNvSpPr>
          <p:nvPr/>
        </p:nvSpPr>
        <p:spPr bwMode="auto">
          <a:xfrm>
            <a:off x="460375" y="-242888"/>
            <a:ext cx="1428750" cy="11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0375" y="5492636"/>
            <a:ext cx="4980594" cy="46166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Understand real motives of opponent</a:t>
            </a:r>
            <a:endParaRPr lang="en-GB" sz="2400" b="1" dirty="0">
              <a:solidFill>
                <a:srgbClr val="00B05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508104" y="3040917"/>
            <a:ext cx="3024336" cy="3557037"/>
            <a:chOff x="5508104" y="3040917"/>
            <a:chExt cx="3024336" cy="3557037"/>
          </a:xfrm>
        </p:grpSpPr>
        <p:pic>
          <p:nvPicPr>
            <p:cNvPr id="3" name="Picture 4" descr="C:\Meine Photos\VIP_Personen\De Rougemont et Schumann 00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41" r="19755"/>
            <a:stretch/>
          </p:blipFill>
          <p:spPr bwMode="auto">
            <a:xfrm>
              <a:off x="6085048" y="3040917"/>
              <a:ext cx="2015344" cy="3502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508104" y="6223370"/>
              <a:ext cx="3024336" cy="374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 smtClean="0"/>
                <a:t>D. De Rougemont, R.Schuman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685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548680"/>
            <a:ext cx="856895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70C0"/>
                </a:solidFill>
              </a:rPr>
              <a:t>Legal problems </a:t>
            </a:r>
            <a:r>
              <a:rPr lang="en-GB" sz="3200" b="1" dirty="0" smtClean="0">
                <a:solidFill>
                  <a:srgbClr val="0070C0"/>
                </a:solidFill>
              </a:rPr>
              <a:t>for LEP approval</a:t>
            </a:r>
            <a:r>
              <a:rPr lang="en-GB" sz="2800" b="1" dirty="0" smtClean="0"/>
              <a:t>: 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>
                <a:solidFill>
                  <a:srgbClr val="00B050"/>
                </a:solidFill>
              </a:rPr>
              <a:t>CH</a:t>
            </a:r>
            <a:r>
              <a:rPr lang="en-GB" sz="2800" b="1" dirty="0"/>
              <a:t>: </a:t>
            </a:r>
            <a:r>
              <a:rPr lang="en-GB" sz="2800" b="1" dirty="0" smtClean="0"/>
              <a:t>public referendum </a:t>
            </a:r>
            <a:r>
              <a:rPr lang="en-GB" sz="2800" b="1" dirty="0"/>
              <a:t>necessary? No!</a:t>
            </a:r>
            <a:br>
              <a:rPr lang="en-GB" sz="2800" b="1" dirty="0"/>
            </a:br>
            <a:r>
              <a:rPr lang="en-GB" sz="2800" b="1" dirty="0"/>
              <a:t>Decision by </a:t>
            </a:r>
            <a:r>
              <a:rPr lang="en-GB" sz="3200" b="1" dirty="0" err="1">
                <a:solidFill>
                  <a:srgbClr val="0070C0"/>
                </a:solidFill>
              </a:rPr>
              <a:t>Jaques</a:t>
            </a:r>
            <a:r>
              <a:rPr lang="en-GB" sz="3200" b="1" dirty="0">
                <a:solidFill>
                  <a:srgbClr val="0070C0"/>
                </a:solidFill>
              </a:rPr>
              <a:t> </a:t>
            </a:r>
            <a:r>
              <a:rPr lang="en-GB" sz="3200" b="1" dirty="0" err="1" smtClean="0">
                <a:solidFill>
                  <a:srgbClr val="0070C0"/>
                </a:solidFill>
              </a:rPr>
              <a:t>Vernet</a:t>
            </a:r>
            <a:r>
              <a:rPr lang="en-GB" sz="3200" b="1" dirty="0">
                <a:solidFill>
                  <a:srgbClr val="0070C0"/>
                </a:solidFill>
              </a:rPr>
              <a:t> </a:t>
            </a:r>
            <a:r>
              <a:rPr lang="en-GB" sz="2400" b="1" dirty="0" smtClean="0">
                <a:solidFill>
                  <a:srgbClr val="C00000"/>
                </a:solidFill>
              </a:rPr>
              <a:t>(</a:t>
            </a:r>
            <a:r>
              <a:rPr lang="en-GB" sz="2400" b="1" dirty="0" err="1" smtClean="0">
                <a:solidFill>
                  <a:srgbClr val="C00000"/>
                </a:solidFill>
              </a:rPr>
              <a:t>Cons.d’Etat</a:t>
            </a:r>
            <a:r>
              <a:rPr lang="en-GB" sz="2400" b="1" dirty="0" smtClean="0">
                <a:solidFill>
                  <a:srgbClr val="C00000"/>
                </a:solidFill>
              </a:rPr>
              <a:t>)</a:t>
            </a:r>
            <a:br>
              <a:rPr lang="en-GB" sz="2400" b="1" dirty="0" smtClean="0">
                <a:solidFill>
                  <a:srgbClr val="C00000"/>
                </a:solidFill>
              </a:rPr>
            </a:br>
            <a:r>
              <a:rPr lang="en-GB" sz="2400" b="1" dirty="0" smtClean="0">
                <a:solidFill>
                  <a:srgbClr val="C00000"/>
                </a:solidFill>
              </a:rPr>
              <a:t>courageous decision </a:t>
            </a:r>
            <a:r>
              <a:rPr lang="en-GB" sz="2000" b="1" dirty="0" smtClean="0"/>
              <a:t>on his last </a:t>
            </a:r>
            <a:r>
              <a:rPr lang="en-GB" sz="2000" b="1" dirty="0"/>
              <a:t>day in </a:t>
            </a:r>
            <a:r>
              <a:rPr lang="en-GB" sz="2000" b="1" dirty="0" smtClean="0"/>
              <a:t>office</a:t>
            </a:r>
            <a:endParaRPr lang="en-GB" sz="2800" b="1" dirty="0" smtClean="0"/>
          </a:p>
          <a:p>
            <a:endParaRPr lang="en-GB" sz="2400" b="1" dirty="0"/>
          </a:p>
          <a:p>
            <a:r>
              <a:rPr lang="en-GB" sz="3200" b="1" dirty="0">
                <a:solidFill>
                  <a:srgbClr val="00B050"/>
                </a:solidFill>
              </a:rPr>
              <a:t>F:</a:t>
            </a:r>
            <a:r>
              <a:rPr lang="en-GB" sz="2800" b="1" dirty="0"/>
              <a:t> property owned down to centre of earth 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(</a:t>
            </a:r>
            <a:r>
              <a:rPr lang="en-GB" sz="2800" b="1" dirty="0"/>
              <a:t>≈2000 owners) 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Get </a:t>
            </a:r>
            <a:r>
              <a:rPr lang="en-GB" sz="2800" b="1" dirty="0"/>
              <a:t>“declaration </a:t>
            </a:r>
            <a:r>
              <a:rPr lang="en-GB" sz="2800" b="1" dirty="0" err="1"/>
              <a:t>d’utilité</a:t>
            </a:r>
            <a:r>
              <a:rPr lang="en-GB" sz="2800" b="1" dirty="0"/>
              <a:t> </a:t>
            </a:r>
            <a:r>
              <a:rPr lang="en-GB" sz="2800" b="1" dirty="0" err="1"/>
              <a:t>publique</a:t>
            </a:r>
            <a:r>
              <a:rPr lang="en-GB" sz="2800" b="1" dirty="0"/>
              <a:t>”  </a:t>
            </a:r>
            <a:r>
              <a:rPr lang="en-GB" sz="2400" b="1" dirty="0" smtClean="0"/>
              <a:t>requires </a:t>
            </a:r>
            <a:r>
              <a:rPr lang="en-GB" sz="2400" b="1" dirty="0" err="1"/>
              <a:t>étude</a:t>
            </a:r>
            <a:r>
              <a:rPr lang="en-GB" sz="2400" b="1" dirty="0"/>
              <a:t> </a:t>
            </a:r>
            <a:r>
              <a:rPr lang="en-GB" sz="2400" b="1" dirty="0" err="1" smtClean="0"/>
              <a:t>d’impact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b="1" dirty="0">
                <a:solidFill>
                  <a:srgbClr val="CC6600"/>
                </a:solidFill>
              </a:rPr>
              <a:t>Enemies’ slogan </a:t>
            </a:r>
            <a:r>
              <a:rPr lang="en-GB" sz="2800" b="1" dirty="0"/>
              <a:t>: </a:t>
            </a:r>
            <a:r>
              <a:rPr lang="en-GB" sz="2800" b="1" dirty="0">
                <a:solidFill>
                  <a:srgbClr val="FF0000"/>
                </a:solidFill>
              </a:rPr>
              <a:t>“CERN was in the Pay de </a:t>
            </a:r>
            <a:r>
              <a:rPr lang="en-GB" sz="2800" b="1" dirty="0" err="1">
                <a:solidFill>
                  <a:srgbClr val="FF0000"/>
                </a:solidFill>
              </a:rPr>
              <a:t>Gex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br>
              <a:rPr lang="en-GB" sz="2800" b="1" dirty="0">
                <a:solidFill>
                  <a:srgbClr val="FF0000"/>
                </a:solidFill>
              </a:rPr>
            </a:br>
            <a:r>
              <a:rPr lang="en-GB" sz="2800" b="1" dirty="0">
                <a:solidFill>
                  <a:srgbClr val="FF0000"/>
                </a:solidFill>
              </a:rPr>
              <a:t>	                     now Pay de </a:t>
            </a:r>
            <a:r>
              <a:rPr lang="en-GB" sz="2800" b="1" dirty="0" err="1">
                <a:solidFill>
                  <a:srgbClr val="FF0000"/>
                </a:solidFill>
              </a:rPr>
              <a:t>Gex</a:t>
            </a:r>
            <a:r>
              <a:rPr lang="en-GB" sz="2800" b="1" dirty="0">
                <a:solidFill>
                  <a:srgbClr val="FF0000"/>
                </a:solidFill>
              </a:rPr>
              <a:t> inside CERN”</a:t>
            </a:r>
          </a:p>
          <a:p>
            <a:r>
              <a:rPr lang="en-GB" sz="2800" b="1" dirty="0" smtClean="0">
                <a:solidFill>
                  <a:srgbClr val="CC6600"/>
                </a:solidFill>
              </a:rPr>
              <a:t>Other problems: traffic </a:t>
            </a:r>
            <a:r>
              <a:rPr lang="en-GB" sz="2800" b="1" dirty="0">
                <a:solidFill>
                  <a:srgbClr val="CC6600"/>
                </a:solidFill>
              </a:rPr>
              <a:t>(100.000 truck </a:t>
            </a:r>
            <a:r>
              <a:rPr lang="en-GB" sz="2800" b="1" dirty="0" smtClean="0">
                <a:solidFill>
                  <a:srgbClr val="CC6600"/>
                </a:solidFill>
              </a:rPr>
              <a:t>loads of rocks),</a:t>
            </a:r>
            <a:br>
              <a:rPr lang="en-GB" sz="2800" b="1" dirty="0" smtClean="0">
                <a:solidFill>
                  <a:srgbClr val="CC6600"/>
                </a:solidFill>
              </a:rPr>
            </a:br>
            <a:r>
              <a:rPr lang="en-GB" sz="2800" b="1" dirty="0" smtClean="0">
                <a:solidFill>
                  <a:srgbClr val="CC6600"/>
                </a:solidFill>
              </a:rPr>
              <a:t>Cooling towers spoil views,  damage to water supply</a:t>
            </a:r>
            <a:br>
              <a:rPr lang="en-GB" sz="2800" b="1" dirty="0" smtClean="0">
                <a:solidFill>
                  <a:srgbClr val="CC6600"/>
                </a:solidFill>
              </a:rPr>
            </a:br>
            <a:r>
              <a:rPr lang="en-GB" sz="2800" b="1" dirty="0" smtClean="0">
                <a:solidFill>
                  <a:srgbClr val="FF0000"/>
                </a:solidFill>
                <a:latin typeface="Algerian" panose="04020705040A02060702" pitchFamily="82" charset="0"/>
              </a:rPr>
              <a:t>Most problems today forgotten!</a:t>
            </a:r>
            <a:endParaRPr lang="en-GB" sz="2800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4664"/>
            <a:ext cx="1728192" cy="237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41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6262" y="548680"/>
            <a:ext cx="6108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B050"/>
                </a:solidFill>
              </a:rPr>
              <a:t>Finally LEP construction could start</a:t>
            </a:r>
            <a:endParaRPr lang="en-GB" sz="32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934" y="1184993"/>
            <a:ext cx="496855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Ground-breaking 13 September 1983</a:t>
            </a:r>
          </a:p>
          <a:p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getting outside labour! </a:t>
            </a:r>
            <a:endParaRPr lang="en-GB" sz="24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661721" y="3087865"/>
            <a:ext cx="3548614" cy="2800770"/>
            <a:chOff x="794567" y="3722932"/>
            <a:chExt cx="3548614" cy="2800770"/>
          </a:xfrm>
        </p:grpSpPr>
        <p:pic>
          <p:nvPicPr>
            <p:cNvPr id="8" name="Picture 7" descr="C:\Meine Photos\CERN\LEP\Aubert_Miterrand_Kel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567" y="3722932"/>
              <a:ext cx="3548614" cy="2800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252978" y="6154370"/>
              <a:ext cx="28083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dirty="0" smtClean="0"/>
                <a:t>P.Aubert and F.Mitterrand</a:t>
              </a:r>
              <a:endParaRPr lang="en-GB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18014"/>
            <a:ext cx="3600400" cy="2539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0096" y="611855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Lab </a:t>
            </a:r>
            <a:r>
              <a:rPr lang="de-CH" dirty="0" err="1" smtClean="0"/>
              <a:t>visit</a:t>
            </a:r>
            <a:r>
              <a:rPr lang="de-CH" dirty="0" smtClean="0"/>
              <a:t>?</a:t>
            </a:r>
            <a:endParaRPr lang="en-GB" dirty="0"/>
          </a:p>
        </p:txBody>
      </p:sp>
      <p:pic>
        <p:nvPicPr>
          <p:cNvPr id="9" name="Picture 2" descr="C:\Meine Photos\CERN\LEP\MitterandLunc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42545" y="4554551"/>
            <a:ext cx="1843728" cy="17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00192" y="6159935"/>
            <a:ext cx="22322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 smtClean="0"/>
              <a:t>Lunch discussions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50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22"/>
          <a:stretch/>
        </p:blipFill>
        <p:spPr>
          <a:xfrm>
            <a:off x="0" y="332656"/>
            <a:ext cx="914400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3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662" y="215406"/>
            <a:ext cx="3394720" cy="92211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de-CH" sz="3600" b="1" dirty="0" smtClean="0">
                <a:solidFill>
                  <a:srgbClr val="00B050"/>
                </a:solidFill>
              </a:rPr>
              <a:t>LEP experiments</a:t>
            </a:r>
            <a:endParaRPr lang="en-GB" sz="36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23404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800" b="1" dirty="0" err="1">
                <a:solidFill>
                  <a:srgbClr val="0070C0"/>
                </a:solidFill>
              </a:rPr>
              <a:t>With</a:t>
            </a:r>
            <a:r>
              <a:rPr lang="de-CH" sz="2800" b="1" dirty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LEP experiments new epoch started at </a:t>
            </a:r>
            <a:r>
              <a:rPr lang="en-GB" sz="2800" b="1" dirty="0" smtClean="0">
                <a:solidFill>
                  <a:srgbClr val="0070C0"/>
                </a:solidFill>
              </a:rPr>
              <a:t>CERN:</a:t>
            </a:r>
            <a:br>
              <a:rPr lang="en-GB" sz="2800" b="1" dirty="0" smtClean="0">
                <a:solidFill>
                  <a:srgbClr val="0070C0"/>
                </a:solidFill>
              </a:rPr>
            </a:br>
            <a:r>
              <a:rPr lang="en-GB" sz="2800" b="1" dirty="0" smtClean="0">
                <a:solidFill>
                  <a:srgbClr val="0070C0"/>
                </a:solidFill>
              </a:rPr>
              <a:t>- Financing from outside, also Non-Member States 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 smtClean="0"/>
              <a:t>- </a:t>
            </a:r>
            <a:r>
              <a:rPr lang="en-GB" sz="2800" b="1" dirty="0" smtClean="0">
                <a:solidFill>
                  <a:srgbClr val="FF0000"/>
                </a:solidFill>
              </a:rPr>
              <a:t>All </a:t>
            </a:r>
            <a:r>
              <a:rPr lang="en-GB" sz="2800" b="1" dirty="0">
                <a:solidFill>
                  <a:srgbClr val="FF0000"/>
                </a:solidFill>
              </a:rPr>
              <a:t>scientists interested should be able to participate</a:t>
            </a:r>
            <a:r>
              <a:rPr lang="en-GB" sz="2800" b="1" dirty="0">
                <a:solidFill>
                  <a:srgbClr val="00B050"/>
                </a:solidFill>
              </a:rPr>
              <a:t>,</a:t>
            </a:r>
          </a:p>
          <a:p>
            <a:r>
              <a:rPr lang="en-GB" sz="2400" b="1" dirty="0"/>
              <a:t>Selection </a:t>
            </a:r>
            <a:r>
              <a:rPr lang="en-GB" sz="2400" b="1" dirty="0" smtClean="0"/>
              <a:t>procedure: 6 </a:t>
            </a:r>
            <a:r>
              <a:rPr lang="en-GB" sz="2400" b="1" dirty="0"/>
              <a:t>proposals, 4 </a:t>
            </a:r>
            <a:r>
              <a:rPr lang="en-GB" sz="2400" b="1" dirty="0" smtClean="0"/>
              <a:t>interaction regions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3212976"/>
            <a:ext cx="4135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/>
              <a:t>Marriage market at Villars-sur-Ollon,</a:t>
            </a:r>
          </a:p>
          <a:p>
            <a:r>
              <a:rPr lang="de-CH" sz="2000" b="1" dirty="0" smtClean="0"/>
              <a:t> June 1981, </a:t>
            </a:r>
            <a:br>
              <a:rPr lang="de-CH" sz="2000" b="1" dirty="0" smtClean="0"/>
            </a:br>
            <a:r>
              <a:rPr lang="de-CH" sz="2000" b="1" dirty="0" smtClean="0"/>
              <a:t>Club Mediterrané (gentil animateurs)</a:t>
            </a:r>
            <a:endParaRPr lang="en-GB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98" y="3350730"/>
            <a:ext cx="3218278" cy="2428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39952" y="5208807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B050"/>
                </a:solidFill>
              </a:rPr>
              <a:t>My imagination of future collaborations</a:t>
            </a:r>
          </a:p>
          <a:p>
            <a:r>
              <a:rPr lang="de-CH" sz="2000" b="1" dirty="0" err="1" smtClean="0">
                <a:solidFill>
                  <a:srgbClr val="00B050"/>
                </a:solidFill>
              </a:rPr>
              <a:t>No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dominating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partners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17231" y="5200554"/>
            <a:ext cx="1544012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no shoot out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0768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01923" y="1756417"/>
            <a:ext cx="75608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2 </a:t>
            </a:r>
            <a:r>
              <a:rPr lang="en-GB" sz="2400" b="1" dirty="0">
                <a:solidFill>
                  <a:srgbClr val="C00000"/>
                </a:solidFill>
              </a:rPr>
              <a:t>strong</a:t>
            </a:r>
            <a:r>
              <a:rPr lang="en-GB" sz="2400" b="1" dirty="0"/>
              <a:t> leaders, 2 </a:t>
            </a:r>
            <a:r>
              <a:rPr lang="en-GB" sz="2400" b="1" dirty="0">
                <a:solidFill>
                  <a:srgbClr val="00B050"/>
                </a:solidFill>
              </a:rPr>
              <a:t>democratic</a:t>
            </a:r>
            <a:r>
              <a:rPr lang="en-GB" sz="2400" b="1" dirty="0"/>
              <a:t> leaders, </a:t>
            </a:r>
            <a:r>
              <a:rPr lang="en-GB" sz="2400" b="1" dirty="0">
                <a:solidFill>
                  <a:srgbClr val="CC6600"/>
                </a:solidFill>
              </a:rPr>
              <a:t>would both </a:t>
            </a:r>
            <a:r>
              <a:rPr lang="en-GB" sz="2400" b="1" dirty="0" smtClean="0">
                <a:solidFill>
                  <a:srgbClr val="CC6600"/>
                </a:solidFill>
              </a:rPr>
              <a:t>work? </a:t>
            </a:r>
            <a:r>
              <a:rPr lang="en-GB" sz="2400" b="1" dirty="0" smtClean="0">
                <a:solidFill>
                  <a:srgbClr val="FF0000"/>
                </a:solidFill>
              </a:rPr>
              <a:t>YES !!   </a:t>
            </a:r>
            <a:r>
              <a:rPr lang="en-GB" sz="2800" b="1" dirty="0" smtClean="0">
                <a:solidFill>
                  <a:srgbClr val="0070C0"/>
                </a:solidFill>
              </a:rPr>
              <a:t>Democratic style  </a:t>
            </a:r>
            <a:r>
              <a:rPr lang="en-GB" sz="2800" b="1" dirty="0">
                <a:solidFill>
                  <a:srgbClr val="0070C0"/>
                </a:solidFill>
              </a:rPr>
              <a:t>became models for </a:t>
            </a:r>
            <a:r>
              <a:rPr lang="en-GB" sz="2800" b="1" dirty="0" smtClean="0">
                <a:solidFill>
                  <a:srgbClr val="0070C0"/>
                </a:solidFill>
              </a:rPr>
              <a:t>LHC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5113" y="186502"/>
            <a:ext cx="6295159" cy="8037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B050"/>
                </a:solidFill>
              </a:rPr>
              <a:t>4 LEP experiments approved</a:t>
            </a:r>
            <a:endParaRPr lang="en-GB" sz="4000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17143" y="1118073"/>
            <a:ext cx="7572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/>
              <a:t>ALEPH</a:t>
            </a:r>
            <a:r>
              <a:rPr lang="en-GB" sz="2800" b="1" dirty="0"/>
              <a:t>, DELPHI, OPAL, </a:t>
            </a:r>
            <a:r>
              <a:rPr lang="en-GB" sz="2800" b="1" dirty="0" smtClean="0"/>
              <a:t>L3       </a:t>
            </a:r>
            <a:r>
              <a:rPr lang="en-GB" sz="2400" b="1" dirty="0" smtClean="0">
                <a:solidFill>
                  <a:srgbClr val="92D050"/>
                </a:solidFill>
              </a:rPr>
              <a:t>(</a:t>
            </a:r>
            <a:r>
              <a:rPr lang="en-GB" sz="2400" b="1" dirty="0">
                <a:solidFill>
                  <a:srgbClr val="92D050"/>
                </a:solidFill>
              </a:rPr>
              <a:t>nice </a:t>
            </a:r>
            <a:r>
              <a:rPr lang="en-GB" sz="2400" b="1" dirty="0" smtClean="0">
                <a:solidFill>
                  <a:srgbClr val="92D050"/>
                </a:solidFill>
              </a:rPr>
              <a:t>names, except L3)</a:t>
            </a:r>
            <a:endParaRPr lang="en-GB" sz="2400" b="1" dirty="0">
              <a:solidFill>
                <a:srgbClr val="92D05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11" t="12505" r="16471" b="11305"/>
          <a:stretch/>
        </p:blipFill>
        <p:spPr>
          <a:xfrm>
            <a:off x="666017" y="2702538"/>
            <a:ext cx="3199963" cy="32761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1519" y="6002502"/>
            <a:ext cx="433082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 smtClean="0"/>
              <a:t>Michelini, Amaldi, HS, Laporte, Steinberger</a:t>
            </a:r>
          </a:p>
          <a:p>
            <a:r>
              <a:rPr lang="de-CH" dirty="0" smtClean="0"/>
              <a:t>Later R. Heuer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6" t="-17112" r="34840" b="24525"/>
          <a:stretch/>
        </p:blipFill>
        <p:spPr>
          <a:xfrm>
            <a:off x="7411949" y="4745848"/>
            <a:ext cx="1181618" cy="19029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58614" y="5233374"/>
            <a:ext cx="22255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1" dirty="0" smtClean="0">
                <a:solidFill>
                  <a:srgbClr val="0070C0"/>
                </a:solidFill>
              </a:rPr>
              <a:t>Horst Wenninger</a:t>
            </a:r>
            <a:r>
              <a:rPr lang="de-CH" b="1" dirty="0">
                <a:solidFill>
                  <a:srgbClr val="0070C0"/>
                </a:solidFill>
              </a:rPr>
              <a:t>, Technical Coordinator for Experiments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148" y="2702538"/>
            <a:ext cx="1116389" cy="14127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60662" y="4111593"/>
            <a:ext cx="111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Sam Ting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439275" y="2709921"/>
            <a:ext cx="3421288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400" b="1" dirty="0" smtClean="0"/>
              <a:t>Difficulties:</a:t>
            </a:r>
            <a:br>
              <a:rPr lang="en-GB" sz="2400" b="1" dirty="0" smtClean="0"/>
            </a:br>
            <a:r>
              <a:rPr lang="en-GB" sz="2400" b="1" dirty="0" smtClean="0">
                <a:solidFill>
                  <a:srgbClr val="00B050"/>
                </a:solidFill>
              </a:rPr>
              <a:t>Contributions </a:t>
            </a:r>
            <a:r>
              <a:rPr lang="en-GB" sz="2400" b="1" dirty="0">
                <a:solidFill>
                  <a:srgbClr val="00B050"/>
                </a:solidFill>
              </a:rPr>
              <a:t>in kind</a:t>
            </a:r>
            <a:r>
              <a:rPr lang="en-GB" sz="2400" b="1" dirty="0"/>
              <a:t>, </a:t>
            </a:r>
            <a:r>
              <a:rPr lang="en-GB" sz="2400" b="1" dirty="0">
                <a:solidFill>
                  <a:srgbClr val="0070C0"/>
                </a:solidFill>
              </a:rPr>
              <a:t>Components from various countries </a:t>
            </a:r>
            <a:r>
              <a:rPr lang="en-GB" sz="2400" b="1" dirty="0" smtClean="0">
                <a:solidFill>
                  <a:srgbClr val="0070C0"/>
                </a:solidFill>
              </a:rPr>
              <a:t>must fit together</a:t>
            </a:r>
            <a:r>
              <a:rPr lang="en-GB" sz="2400" b="1" dirty="0" smtClean="0"/>
              <a:t> </a:t>
            </a:r>
          </a:p>
          <a:p>
            <a:r>
              <a:rPr lang="en-GB" sz="2400" b="1" dirty="0">
                <a:solidFill>
                  <a:srgbClr val="CC9900"/>
                </a:solidFill>
              </a:rPr>
              <a:t>a</a:t>
            </a:r>
            <a:r>
              <a:rPr lang="en-GB" sz="2400" b="1" dirty="0" smtClean="0">
                <a:solidFill>
                  <a:srgbClr val="CC9900"/>
                </a:solidFill>
              </a:rPr>
              <a:t>nd delivered </a:t>
            </a:r>
            <a:r>
              <a:rPr lang="en-GB" sz="2400" b="1" dirty="0">
                <a:solidFill>
                  <a:srgbClr val="CC9900"/>
                </a:solidFill>
              </a:rPr>
              <a:t>in </a:t>
            </a:r>
            <a:r>
              <a:rPr lang="en-GB" sz="2400" b="1" dirty="0" smtClean="0">
                <a:solidFill>
                  <a:srgbClr val="CC9900"/>
                </a:solidFill>
              </a:rPr>
              <a:t>time</a:t>
            </a:r>
            <a:r>
              <a:rPr lang="en-GB" sz="2000" b="1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1855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1900" y="1150552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/>
              <a:t>CERN seems to count in 30 system</a:t>
            </a:r>
            <a:br>
              <a:rPr lang="en-GB" sz="2400" b="1" dirty="0" smtClean="0"/>
            </a:br>
            <a:r>
              <a:rPr lang="en-GB" sz="2800" b="1" dirty="0" smtClean="0"/>
              <a:t>30</a:t>
            </a:r>
            <a:r>
              <a:rPr lang="en-GB" sz="2800" b="1" baseline="30000" dirty="0" smtClean="0"/>
              <a:t>th</a:t>
            </a:r>
            <a:r>
              <a:rPr lang="en-GB" sz="2800" b="1" dirty="0" smtClean="0"/>
              <a:t> anniversary of CERN </a:t>
            </a:r>
            <a:r>
              <a:rPr lang="en-GB" sz="2800" b="1" dirty="0"/>
              <a:t>in </a:t>
            </a:r>
            <a:r>
              <a:rPr lang="en-GB" sz="2800" b="1" dirty="0" smtClean="0"/>
              <a:t>1984 with </a:t>
            </a:r>
            <a:r>
              <a:rPr lang="en-GB" sz="2800" b="1" dirty="0" err="1" smtClean="0"/>
              <a:t>Isidor</a:t>
            </a:r>
            <a:r>
              <a:rPr lang="en-GB" sz="2800" b="1" dirty="0" smtClean="0"/>
              <a:t> Rabi 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This year</a:t>
            </a:r>
            <a:endParaRPr lang="en-GB" sz="2400" b="1" dirty="0" smtClean="0"/>
          </a:p>
          <a:p>
            <a:r>
              <a:rPr lang="en-GB" sz="3200" b="1" dirty="0" smtClean="0">
                <a:solidFill>
                  <a:srgbClr val="00B050"/>
                </a:solidFill>
              </a:rPr>
              <a:t>60</a:t>
            </a:r>
            <a:r>
              <a:rPr lang="en-GB" sz="3200" b="1" baseline="30000" dirty="0" smtClean="0">
                <a:solidFill>
                  <a:srgbClr val="00B050"/>
                </a:solidFill>
              </a:rPr>
              <a:t>th</a:t>
            </a:r>
            <a:r>
              <a:rPr lang="en-GB" sz="3200" b="1" dirty="0" smtClean="0">
                <a:solidFill>
                  <a:srgbClr val="00B050"/>
                </a:solidFill>
              </a:rPr>
              <a:t> anniversary of CERN</a:t>
            </a:r>
          </a:p>
          <a:p>
            <a:r>
              <a:rPr lang="en-GB" sz="2400" b="1" dirty="0" smtClean="0"/>
              <a:t>90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anniversary  Schopper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9909" y="199920"/>
            <a:ext cx="7806507" cy="924824"/>
          </a:xfrm>
        </p:spPr>
        <p:txBody>
          <a:bodyPr/>
          <a:lstStyle/>
          <a:p>
            <a:r>
              <a:rPr lang="en-GB" b="1" dirty="0" smtClean="0">
                <a:solidFill>
                  <a:srgbClr val="00B050"/>
                </a:solidFill>
              </a:rPr>
              <a:t>Anniversaries at CERN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AVorträge In Arbeit\CERN30thAnni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51966"/>
            <a:ext cx="4176465" cy="195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87624" y="5730521"/>
            <a:ext cx="6588224" cy="6155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30</a:t>
            </a:r>
            <a:r>
              <a:rPr lang="en-GB" b="1" baseline="30000" dirty="0" smtClean="0"/>
              <a:t>th</a:t>
            </a:r>
            <a:r>
              <a:rPr lang="en-GB" b="1" dirty="0" smtClean="0"/>
              <a:t> </a:t>
            </a:r>
            <a:r>
              <a:rPr lang="en-GB" b="1" dirty="0"/>
              <a:t>anniversary of </a:t>
            </a:r>
            <a:r>
              <a:rPr lang="en-GB" b="1" dirty="0" smtClean="0"/>
              <a:t>CERN </a:t>
            </a:r>
            <a:br>
              <a:rPr lang="en-GB" b="1" dirty="0" smtClean="0"/>
            </a:br>
            <a:r>
              <a:rPr lang="en-GB" sz="1600" b="1" dirty="0" smtClean="0"/>
              <a:t>Rabi, </a:t>
            </a:r>
            <a:r>
              <a:rPr lang="en-GB" sz="1600" b="1" dirty="0" err="1" smtClean="0"/>
              <a:t>Aubert</a:t>
            </a:r>
            <a:r>
              <a:rPr lang="en-GB" sz="1600" b="1" dirty="0" smtClean="0"/>
              <a:t>(CH) ,</a:t>
            </a:r>
            <a:r>
              <a:rPr lang="en-GB" sz="1600" b="1" dirty="0" err="1" smtClean="0"/>
              <a:t>Merrison</a:t>
            </a:r>
            <a:r>
              <a:rPr lang="en-GB" sz="1600" b="1" dirty="0" smtClean="0"/>
              <a:t>, Juan Carlos I, Schopper, </a:t>
            </a:r>
            <a:r>
              <a:rPr lang="en-GB" sz="1600" b="1" dirty="0" err="1" smtClean="0"/>
              <a:t>Curien</a:t>
            </a:r>
            <a:r>
              <a:rPr lang="en-GB" sz="1600" b="1" dirty="0" smtClean="0"/>
              <a:t>(F), Brooks (UK)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5786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2050" y="1196752"/>
            <a:ext cx="8292635" cy="3354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 hangingPunct="0">
              <a:buFont typeface="Wingdings" pitchFamily="2" charset="2"/>
              <a:buChar char="Ø"/>
            </a:pPr>
            <a:r>
              <a:rPr lang="en-GB" sz="2400" b="1" dirty="0" smtClean="0"/>
              <a:t> ‘Experiments’ International </a:t>
            </a:r>
            <a:r>
              <a:rPr lang="en-GB" sz="2800" b="1" dirty="0">
                <a:solidFill>
                  <a:srgbClr val="00B050"/>
                </a:solidFill>
              </a:rPr>
              <a:t>organisations of their </a:t>
            </a:r>
            <a:r>
              <a:rPr lang="en-GB" sz="2800" b="1" dirty="0" smtClean="0">
                <a:solidFill>
                  <a:srgbClr val="00B050"/>
                </a:solidFill>
              </a:rPr>
              <a:t>own</a:t>
            </a:r>
          </a:p>
          <a:p>
            <a:pPr hangingPunct="0"/>
            <a:r>
              <a:rPr lang="en-GB" sz="2400" b="1" dirty="0"/>
              <a:t> </a:t>
            </a:r>
            <a:r>
              <a:rPr lang="en-GB" sz="2400" b="1" dirty="0" smtClean="0"/>
              <a:t>    with several 1000 scientists from many countries	</a:t>
            </a:r>
          </a:p>
          <a:p>
            <a:pPr marL="457200" indent="-457200" hangingPunct="0">
              <a:buFont typeface="Wingdings" pitchFamily="2" charset="2"/>
              <a:buChar char="Ø"/>
            </a:pPr>
            <a:r>
              <a:rPr lang="en-GB" sz="2800" b="1" dirty="0" smtClean="0">
                <a:solidFill>
                  <a:srgbClr val="CC3399"/>
                </a:solidFill>
              </a:rPr>
              <a:t> Own Budgets several 100 million $ </a:t>
            </a:r>
            <a:r>
              <a:rPr lang="en-GB" sz="2400" b="1" dirty="0" smtClean="0"/>
              <a:t>each</a:t>
            </a:r>
          </a:p>
          <a:p>
            <a:pPr marL="457200" indent="-457200" hangingPunct="0">
              <a:buFont typeface="Wingdings" pitchFamily="2" charset="2"/>
              <a:buChar char="Ø"/>
            </a:pPr>
            <a:r>
              <a:rPr lang="en-GB" sz="2800" b="1" dirty="0" smtClean="0">
                <a:solidFill>
                  <a:srgbClr val="FF0000"/>
                </a:solidFill>
              </a:rPr>
              <a:t> No legal hierarchical structure </a:t>
            </a:r>
            <a:r>
              <a:rPr lang="en-GB" sz="2400" b="1" dirty="0" smtClean="0">
                <a:solidFill>
                  <a:srgbClr val="FF0000"/>
                </a:solidFill>
              </a:rPr>
              <a:t>(no legal boss!) </a:t>
            </a:r>
            <a:br>
              <a:rPr lang="en-GB" sz="2400" b="1" dirty="0" smtClean="0">
                <a:solidFill>
                  <a:srgbClr val="FF0000"/>
                </a:solidFill>
              </a:rPr>
            </a:br>
            <a:r>
              <a:rPr lang="en-GB" sz="2400" b="1" dirty="0" smtClean="0"/>
              <a:t>Spokesperson, </a:t>
            </a:r>
            <a:r>
              <a:rPr lang="en-GB" sz="2000" b="1" dirty="0" smtClean="0"/>
              <a:t>coordination </a:t>
            </a:r>
            <a:r>
              <a:rPr lang="en-GB" sz="2000" b="1" dirty="0"/>
              <a:t>committee, resources committee, </a:t>
            </a:r>
            <a:endParaRPr lang="en-GB" sz="2400" b="1" dirty="0" smtClean="0"/>
          </a:p>
          <a:p>
            <a:pPr marL="342900" indent="-342900" hangingPunct="0">
              <a:buFont typeface="Wingdings" pitchFamily="2" charset="2"/>
              <a:buChar char="Ø"/>
            </a:pPr>
            <a:r>
              <a:rPr lang="en-GB" sz="2400" b="1" dirty="0" smtClean="0"/>
              <a:t> </a:t>
            </a:r>
            <a:r>
              <a:rPr lang="en-GB" sz="2800" b="1" dirty="0" smtClean="0"/>
              <a:t>Objectives </a:t>
            </a:r>
            <a:r>
              <a:rPr lang="en-GB" sz="2800" b="1" dirty="0" smtClean="0">
                <a:solidFill>
                  <a:srgbClr val="00B050"/>
                </a:solidFill>
              </a:rPr>
              <a:t>defined bottom-up</a:t>
            </a:r>
            <a:r>
              <a:rPr lang="en-GB" sz="2400" b="1" dirty="0" smtClean="0"/>
              <a:t>, </a:t>
            </a:r>
            <a:r>
              <a:rPr lang="en-GB" sz="2400" b="1" dirty="0" smtClean="0">
                <a:solidFill>
                  <a:srgbClr val="FF0000"/>
                </a:solidFill>
              </a:rPr>
              <a:t>consensus seeking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endParaRPr lang="en-GB" sz="2400" b="1" dirty="0" smtClean="0"/>
          </a:p>
          <a:p>
            <a:pPr marL="342900" indent="-342900" hangingPunct="0">
              <a:buFont typeface="Wingdings" pitchFamily="2" charset="2"/>
              <a:buChar char="Ø"/>
            </a:pPr>
            <a:r>
              <a:rPr lang="en-GB" sz="2800" b="1" dirty="0">
                <a:solidFill>
                  <a:srgbClr val="FF0000"/>
                </a:solidFill>
              </a:rPr>
              <a:t>‘equal’ partners </a:t>
            </a:r>
            <a:r>
              <a:rPr lang="en-GB" sz="2400" b="1" dirty="0"/>
              <a:t>(no </a:t>
            </a:r>
            <a:r>
              <a:rPr lang="en-GB" sz="2400" b="1" dirty="0" smtClean="0"/>
              <a:t>dominating </a:t>
            </a:r>
            <a:r>
              <a:rPr lang="en-GB" sz="2400" b="1" dirty="0"/>
              <a:t>country or group</a:t>
            </a:r>
            <a:r>
              <a:rPr lang="en-GB" sz="2400" b="1" dirty="0" smtClean="0"/>
              <a:t>)</a:t>
            </a:r>
            <a:endParaRPr lang="en-GB" sz="24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b="1" dirty="0" smtClean="0">
                <a:solidFill>
                  <a:srgbClr val="00B050"/>
                </a:solidFill>
              </a:rPr>
              <a:t> CERN provides frame for overall coordination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5D9E6-2A17-4B38-9936-A5A3A3BE0A62}" type="slidenum">
              <a:rPr lang="en-GB" smtClean="0"/>
              <a:t>30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52050" y="116632"/>
            <a:ext cx="7776864" cy="89255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 hangingPunct="0"/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  <a:latin typeface="Algerian" panose="04020705040A02060702" pitchFamily="82" charset="0"/>
              </a:rPr>
              <a:t>‘</a:t>
            </a:r>
            <a:r>
              <a:rPr lang="en-GB" sz="2400" b="1" dirty="0">
                <a:solidFill>
                  <a:srgbClr val="0070C0"/>
                </a:solidFill>
                <a:latin typeface="Algerian" panose="04020705040A02060702" pitchFamily="82" charset="0"/>
              </a:rPr>
              <a:t>Experiments’  </a:t>
            </a:r>
            <a:r>
              <a:rPr lang="en-GB" sz="24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  <a:t>at LEP and LHC</a:t>
            </a:r>
            <a:br>
              <a:rPr lang="en-GB" sz="24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</a:br>
            <a:r>
              <a:rPr lang="en-GB" sz="24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  <a:t> – a new of way international collaboration </a:t>
            </a:r>
            <a:endParaRPr lang="en-GB" sz="2800" b="1" dirty="0">
              <a:solidFill>
                <a:srgbClr val="0070C0"/>
              </a:solidFill>
              <a:latin typeface="Algerian" panose="04020705040A02060702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0156" y="4761436"/>
            <a:ext cx="7957716" cy="1384995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B050"/>
                </a:solidFill>
              </a:rPr>
              <a:t>A</a:t>
            </a:r>
            <a:r>
              <a:rPr lang="en-GB" sz="2400" b="1" dirty="0" smtClean="0"/>
              <a:t> ‘</a:t>
            </a:r>
            <a:r>
              <a:rPr lang="en-GB" sz="2800" b="1" dirty="0" smtClean="0">
                <a:solidFill>
                  <a:srgbClr val="00B050"/>
                </a:solidFill>
              </a:rPr>
              <a:t>Style’ </a:t>
            </a:r>
            <a:r>
              <a:rPr lang="en-GB" sz="2800" b="1" dirty="0">
                <a:solidFill>
                  <a:srgbClr val="00B050"/>
                </a:solidFill>
              </a:rPr>
              <a:t>Cultivated at CERN over 30 years </a:t>
            </a:r>
            <a:r>
              <a:rPr lang="en-GB" sz="2800" b="1" dirty="0" smtClean="0">
                <a:solidFill>
                  <a:srgbClr val="00B050"/>
                </a:solidFill>
              </a:rPr>
              <a:t>period</a:t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en-GB" sz="2800" b="1" dirty="0" smtClean="0">
                <a:solidFill>
                  <a:srgbClr val="0070C0"/>
                </a:solidFill>
              </a:rPr>
              <a:t>Should be followed by other projects</a:t>
            </a:r>
            <a:r>
              <a:rPr lang="en-GB" sz="2800" b="1" dirty="0" smtClean="0">
                <a:solidFill>
                  <a:srgbClr val="00B050"/>
                </a:solidFill>
              </a:rPr>
              <a:t/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en-GB" sz="2800" b="1" dirty="0" smtClean="0">
                <a:solidFill>
                  <a:srgbClr val="FF0000"/>
                </a:solidFill>
              </a:rPr>
              <a:t>New way of global cooperation?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16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164" y="284918"/>
            <a:ext cx="4618856" cy="842867"/>
          </a:xfrm>
          <a:ln>
            <a:solidFill>
              <a:srgbClr val="CC6600"/>
            </a:solidFill>
          </a:ln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CC6600"/>
                </a:solidFill>
              </a:rPr>
              <a:t>Abragam Committee</a:t>
            </a:r>
            <a:endParaRPr lang="en-GB" sz="4000" b="1" dirty="0">
              <a:solidFill>
                <a:srgbClr val="CC6600"/>
              </a:solidFill>
            </a:endParaRPr>
          </a:p>
        </p:txBody>
      </p:sp>
      <p:pic>
        <p:nvPicPr>
          <p:cNvPr id="8195" name="Picture 3" descr="C:\Meine Publikationen-Vorträge\Lep_Buch\LEPFigures\FigChap11\AbragamR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7592"/>
          <a:stretch/>
        </p:blipFill>
        <p:spPr bwMode="auto">
          <a:xfrm>
            <a:off x="6444208" y="1325959"/>
            <a:ext cx="1800890" cy="184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Meine Publikationen-Vorträge\Lep_Buch\LEPFigures\FigChap11\StaffNumber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277" y="4406140"/>
            <a:ext cx="3221732" cy="212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4512" y="1325959"/>
            <a:ext cx="497363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Review of management of CERN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>
                <a:solidFill>
                  <a:srgbClr val="00B050"/>
                </a:solidFill>
              </a:rPr>
              <a:t>Chair </a:t>
            </a:r>
            <a:r>
              <a:rPr lang="en-GB" sz="2400" b="1" dirty="0" err="1" smtClean="0">
                <a:solidFill>
                  <a:srgbClr val="00B050"/>
                </a:solidFill>
              </a:rPr>
              <a:t>Anatol</a:t>
            </a:r>
            <a:r>
              <a:rPr lang="en-GB" sz="2400" b="1" dirty="0" smtClean="0">
                <a:solidFill>
                  <a:srgbClr val="00B050"/>
                </a:solidFill>
              </a:rPr>
              <a:t> Abragam, </a:t>
            </a:r>
            <a:br>
              <a:rPr lang="en-GB" sz="2400" b="1" dirty="0" smtClean="0">
                <a:solidFill>
                  <a:srgbClr val="00B050"/>
                </a:solidFill>
              </a:rPr>
            </a:br>
            <a:r>
              <a:rPr lang="en-GB" sz="2400" b="1" dirty="0" smtClean="0"/>
              <a:t>members high level industrialists, </a:t>
            </a:r>
            <a:br>
              <a:rPr lang="en-GB" sz="2400" b="1" dirty="0" smtClean="0"/>
            </a:br>
            <a:r>
              <a:rPr lang="en-GB" sz="2000" b="1" dirty="0" smtClean="0">
                <a:solidFill>
                  <a:srgbClr val="0070C0"/>
                </a:solidFill>
              </a:rPr>
              <a:t>secretary Chris Llewellyn Smith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566978"/>
            <a:ext cx="77768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Benedetti (OlivettI): CERN is sclerotic (staff turn over few %)</a:t>
            </a:r>
            <a:endParaRPr lang="en-GB" sz="2400" b="1" dirty="0"/>
          </a:p>
          <a:p>
            <a:r>
              <a:rPr lang="en-GB" sz="2400" b="1" dirty="0" smtClean="0"/>
              <a:t>Main advice: reduce staff  by </a:t>
            </a:r>
            <a:r>
              <a:rPr lang="en-GB" sz="2400" b="1" dirty="0"/>
              <a:t>early </a:t>
            </a:r>
            <a:r>
              <a:rPr lang="en-GB" sz="2400" b="1" dirty="0" smtClean="0"/>
              <a:t>retirement </a:t>
            </a:r>
            <a:r>
              <a:rPr lang="en-GB" sz="2400" b="1" dirty="0"/>
              <a:t>plan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2989192"/>
            <a:ext cx="250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Did not know each other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499947"/>
            <a:ext cx="35388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C6600"/>
                </a:solidFill>
              </a:rPr>
              <a:t>Council decision:</a:t>
            </a:r>
          </a:p>
          <a:p>
            <a:r>
              <a:rPr lang="en-GB" sz="2400" b="1" dirty="0" smtClean="0">
                <a:solidFill>
                  <a:srgbClr val="CC6600"/>
                </a:solidFill>
              </a:rPr>
              <a:t>Do it but no money for</a:t>
            </a:r>
            <a:br>
              <a:rPr lang="en-GB" sz="2400" b="1" dirty="0" smtClean="0">
                <a:solidFill>
                  <a:srgbClr val="CC6600"/>
                </a:solidFill>
              </a:rPr>
            </a:br>
            <a:r>
              <a:rPr lang="en-GB" sz="2400" b="1" dirty="0" smtClean="0">
                <a:solidFill>
                  <a:srgbClr val="CC6600"/>
                </a:solidFill>
              </a:rPr>
              <a:t>Pension Scheme</a:t>
            </a:r>
          </a:p>
          <a:p>
            <a:r>
              <a:rPr lang="de-CH" sz="2400" b="1" dirty="0" err="1" smtClean="0">
                <a:solidFill>
                  <a:srgbClr val="FF0000"/>
                </a:solidFill>
              </a:rPr>
              <a:t>Decision</a:t>
            </a:r>
            <a:r>
              <a:rPr lang="de-CH" sz="2400" b="1" dirty="0" smtClean="0">
                <a:solidFill>
                  <a:srgbClr val="FF0000"/>
                </a:solidFill>
              </a:rPr>
              <a:t> </a:t>
            </a:r>
            <a:r>
              <a:rPr lang="de-CH" sz="2400" b="1" dirty="0" err="1" smtClean="0">
                <a:solidFill>
                  <a:srgbClr val="FF0000"/>
                </a:solidFill>
              </a:rPr>
              <a:t>with</a:t>
            </a:r>
            <a:r>
              <a:rPr lang="de-CH" sz="2400" b="1" dirty="0" smtClean="0">
                <a:solidFill>
                  <a:srgbClr val="FF0000"/>
                </a:solidFill>
              </a:rPr>
              <a:t> </a:t>
            </a:r>
            <a:r>
              <a:rPr lang="de-CH" sz="2400" b="1" dirty="0" err="1" smtClean="0">
                <a:solidFill>
                  <a:srgbClr val="FF0000"/>
                </a:solidFill>
              </a:rPr>
              <a:t>longlasting</a:t>
            </a:r>
            <a:r>
              <a:rPr lang="de-CH" sz="2400" b="1" dirty="0" smtClean="0">
                <a:solidFill>
                  <a:srgbClr val="FF0000"/>
                </a:solidFill>
              </a:rPr>
              <a:t> </a:t>
            </a:r>
            <a:r>
              <a:rPr lang="de-CH" sz="2400" b="1" dirty="0" err="1" smtClean="0">
                <a:solidFill>
                  <a:srgbClr val="FF0000"/>
                </a:solidFill>
              </a:rPr>
              <a:t>consequences</a:t>
            </a:r>
            <a:r>
              <a:rPr lang="de-CH" sz="2400" b="1" dirty="0" smtClean="0">
                <a:solidFill>
                  <a:srgbClr val="FF0000"/>
                </a:solidFill>
              </a:rPr>
              <a:t>, still </a:t>
            </a:r>
            <a:r>
              <a:rPr lang="de-CH" sz="2400" b="1" dirty="0" err="1" smtClean="0">
                <a:solidFill>
                  <a:srgbClr val="FF0000"/>
                </a:solidFill>
              </a:rPr>
              <a:t>today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98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340768"/>
            <a:ext cx="5775630" cy="864096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de-CH" b="1" dirty="0" smtClean="0">
                <a:solidFill>
                  <a:schemeClr val="accent5"/>
                </a:solidFill>
              </a:rPr>
              <a:t>Long Range </a:t>
            </a:r>
            <a:r>
              <a:rPr lang="de-CH" b="1" dirty="0" err="1" smtClean="0">
                <a:solidFill>
                  <a:schemeClr val="accent5"/>
                </a:solidFill>
              </a:rPr>
              <a:t>Planning</a:t>
            </a:r>
            <a:r>
              <a:rPr lang="de-CH" b="1" dirty="0" smtClean="0">
                <a:solidFill>
                  <a:schemeClr val="accent5"/>
                </a:solidFill>
              </a:rPr>
              <a:t> </a:t>
            </a:r>
            <a:r>
              <a:rPr lang="de-CH" b="1" dirty="0" err="1" smtClean="0">
                <a:solidFill>
                  <a:schemeClr val="accent5"/>
                </a:solidFill>
              </a:rPr>
              <a:t>Committee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2504565"/>
            <a:ext cx="614421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err="1" smtClean="0"/>
              <a:t>Established</a:t>
            </a:r>
            <a:r>
              <a:rPr lang="de-CH" sz="2400" b="1" dirty="0" smtClean="0"/>
              <a:t> </a:t>
            </a:r>
            <a:r>
              <a:rPr lang="de-CH" sz="2400" b="1" dirty="0" err="1" smtClean="0"/>
              <a:t>by</a:t>
            </a:r>
            <a:r>
              <a:rPr lang="de-CH" sz="2400" b="1" dirty="0" smtClean="0"/>
              <a:t> Council in 1985</a:t>
            </a:r>
          </a:p>
          <a:p>
            <a:r>
              <a:rPr lang="de-CH" sz="2400" b="1" dirty="0" err="1" smtClean="0">
                <a:solidFill>
                  <a:srgbClr val="00B050"/>
                </a:solidFill>
              </a:rPr>
              <a:t>To</a:t>
            </a: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study</a:t>
            </a: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the</a:t>
            </a: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future</a:t>
            </a:r>
            <a:r>
              <a:rPr lang="de-CH" sz="2400" b="1" dirty="0" smtClean="0">
                <a:solidFill>
                  <a:srgbClr val="00B050"/>
                </a:solidFill>
              </a:rPr>
              <a:t> of CERN after LEP</a:t>
            </a:r>
          </a:p>
          <a:p>
            <a:endParaRPr lang="de-CH" sz="2000" b="1" dirty="0"/>
          </a:p>
          <a:p>
            <a:r>
              <a:rPr lang="de-CH" sz="2400" b="1" dirty="0" err="1" smtClean="0">
                <a:solidFill>
                  <a:srgbClr val="0070C0"/>
                </a:solidFill>
              </a:rPr>
              <a:t>Chair</a:t>
            </a:r>
            <a:r>
              <a:rPr lang="de-CH" sz="2400" b="1" dirty="0" smtClean="0">
                <a:solidFill>
                  <a:srgbClr val="0070C0"/>
                </a:solidFill>
              </a:rPr>
              <a:t>: Carlo Rubbia</a:t>
            </a:r>
          </a:p>
          <a:p>
            <a:endParaRPr lang="de-CH" sz="2000" b="1" dirty="0"/>
          </a:p>
          <a:p>
            <a:r>
              <a:rPr lang="de-CH" sz="2400" b="1" dirty="0" err="1" smtClean="0"/>
              <a:t>Subpanel</a:t>
            </a:r>
            <a:r>
              <a:rPr lang="de-CH" sz="2400" b="1" dirty="0" smtClean="0"/>
              <a:t> for  p-p </a:t>
            </a:r>
            <a:r>
              <a:rPr lang="de-CH" sz="2400" b="1" dirty="0" err="1" smtClean="0"/>
              <a:t>collider</a:t>
            </a:r>
            <a:r>
              <a:rPr lang="de-CH" sz="2400" b="1" dirty="0" smtClean="0"/>
              <a:t> in LEP </a:t>
            </a:r>
            <a:r>
              <a:rPr lang="de-CH" sz="2400" b="1" dirty="0" err="1" smtClean="0"/>
              <a:t>tunnel</a:t>
            </a:r>
            <a:r>
              <a:rPr lang="de-CH" sz="2400" b="1" dirty="0" smtClean="0"/>
              <a:t/>
            </a:r>
            <a:br>
              <a:rPr lang="de-CH" sz="2400" b="1" dirty="0" smtClean="0"/>
            </a:br>
            <a:r>
              <a:rPr lang="de-CH" sz="2400" b="1" dirty="0" err="1" smtClean="0">
                <a:solidFill>
                  <a:srgbClr val="00B050"/>
                </a:solidFill>
              </a:rPr>
              <a:t>Chair</a:t>
            </a:r>
            <a:r>
              <a:rPr lang="de-CH" sz="2400" b="1" dirty="0" smtClean="0">
                <a:solidFill>
                  <a:srgbClr val="00B050"/>
                </a:solidFill>
              </a:rPr>
              <a:t>: Giorgio </a:t>
            </a:r>
            <a:r>
              <a:rPr lang="de-CH" sz="2400" b="1" dirty="0" err="1" smtClean="0">
                <a:solidFill>
                  <a:srgbClr val="00B050"/>
                </a:solidFill>
              </a:rPr>
              <a:t>Brianti</a:t>
            </a:r>
            <a:endParaRPr lang="de-CH" sz="2400" b="1" dirty="0" smtClean="0">
              <a:solidFill>
                <a:srgbClr val="00B050"/>
              </a:solidFill>
            </a:endParaRPr>
          </a:p>
          <a:p>
            <a:endParaRPr lang="de-CH" sz="2000" b="1" dirty="0"/>
          </a:p>
          <a:p>
            <a:r>
              <a:rPr lang="de-CH" sz="2800" b="1" dirty="0" err="1" smtClean="0">
                <a:solidFill>
                  <a:srgbClr val="CC9900"/>
                </a:solidFill>
              </a:rPr>
              <a:t>Proposal</a:t>
            </a:r>
            <a:r>
              <a:rPr lang="de-CH" sz="2800" b="1" dirty="0" smtClean="0">
                <a:solidFill>
                  <a:srgbClr val="CC9900"/>
                </a:solidFill>
              </a:rPr>
              <a:t> for LHC in 1987</a:t>
            </a:r>
            <a:br>
              <a:rPr lang="de-CH" sz="2800" b="1" dirty="0" smtClean="0">
                <a:solidFill>
                  <a:srgbClr val="CC9900"/>
                </a:solidFill>
              </a:rPr>
            </a:br>
            <a:r>
              <a:rPr lang="de-CH" sz="2000" b="1" dirty="0" smtClean="0">
                <a:solidFill>
                  <a:srgbClr val="CC9900"/>
                </a:solidFill>
              </a:rPr>
              <a:t>«</a:t>
            </a:r>
            <a:r>
              <a:rPr lang="de-CH" sz="2000" b="1" dirty="0" err="1" smtClean="0">
                <a:solidFill>
                  <a:srgbClr val="CC9900"/>
                </a:solidFill>
              </a:rPr>
              <a:t>if</a:t>
            </a:r>
            <a:r>
              <a:rPr lang="de-CH" sz="2000" b="1" dirty="0" smtClean="0">
                <a:solidFill>
                  <a:srgbClr val="CC9900"/>
                </a:solidFill>
              </a:rPr>
              <a:t> </a:t>
            </a:r>
            <a:r>
              <a:rPr lang="de-CH" sz="2000" b="1" dirty="0" err="1" smtClean="0">
                <a:solidFill>
                  <a:srgbClr val="CC9900"/>
                </a:solidFill>
              </a:rPr>
              <a:t>decision</a:t>
            </a:r>
            <a:r>
              <a:rPr lang="de-CH" sz="2000" b="1" dirty="0" smtClean="0">
                <a:solidFill>
                  <a:srgbClr val="CC9900"/>
                </a:solidFill>
              </a:rPr>
              <a:t> in 1989…</a:t>
            </a:r>
            <a:r>
              <a:rPr lang="de-CH" sz="2000" b="1" dirty="0" err="1" smtClean="0">
                <a:solidFill>
                  <a:srgbClr val="CC9900"/>
                </a:solidFill>
              </a:rPr>
              <a:t>first</a:t>
            </a:r>
            <a:r>
              <a:rPr lang="de-CH" sz="2000" b="1" dirty="0" smtClean="0">
                <a:solidFill>
                  <a:srgbClr val="CC9900"/>
                </a:solidFill>
              </a:rPr>
              <a:t> </a:t>
            </a:r>
            <a:r>
              <a:rPr lang="de-CH" sz="2000" b="1" dirty="0" err="1" smtClean="0">
                <a:solidFill>
                  <a:srgbClr val="CC9900"/>
                </a:solidFill>
              </a:rPr>
              <a:t>collisions</a:t>
            </a:r>
            <a:r>
              <a:rPr lang="de-CH" sz="2000" b="1" dirty="0" smtClean="0">
                <a:solidFill>
                  <a:srgbClr val="CC9900"/>
                </a:solidFill>
              </a:rPr>
              <a:t> at LHC </a:t>
            </a:r>
            <a:r>
              <a:rPr lang="de-CH" sz="2000" b="1" dirty="0" err="1" smtClean="0">
                <a:solidFill>
                  <a:srgbClr val="CC9900"/>
                </a:solidFill>
              </a:rPr>
              <a:t>b</a:t>
            </a:r>
            <a:r>
              <a:rPr lang="de-CH" sz="2000" b="1" dirty="0" err="1">
                <a:solidFill>
                  <a:srgbClr val="CC9900"/>
                </a:solidFill>
              </a:rPr>
              <a:t>y</a:t>
            </a:r>
            <a:r>
              <a:rPr lang="de-CH" sz="2000" b="1" dirty="0">
                <a:solidFill>
                  <a:srgbClr val="CC9900"/>
                </a:solidFill>
              </a:rPr>
              <a:t> </a:t>
            </a:r>
            <a:r>
              <a:rPr lang="de-CH" sz="2000" b="1" dirty="0" smtClean="0">
                <a:solidFill>
                  <a:srgbClr val="CC9900"/>
                </a:solidFill>
              </a:rPr>
              <a:t>1995»</a:t>
            </a:r>
            <a:endParaRPr lang="en-GB" sz="2000" b="1" dirty="0">
              <a:solidFill>
                <a:srgbClr val="CC9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636657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>
                <a:solidFill>
                  <a:srgbClr val="00B050"/>
                </a:solidFill>
              </a:rPr>
              <a:t>CERN </a:t>
            </a:r>
            <a:r>
              <a:rPr lang="de-CH" sz="2000" b="1" dirty="0" err="1" smtClean="0">
                <a:solidFill>
                  <a:srgbClr val="00B050"/>
                </a:solidFill>
              </a:rPr>
              <a:t>always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plans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far</a:t>
            </a:r>
            <a:r>
              <a:rPr lang="de-CH" sz="2000" b="1" dirty="0" smtClean="0">
                <a:solidFill>
                  <a:srgbClr val="00B050"/>
                </a:solidFill>
              </a:rPr>
              <a:t> </a:t>
            </a:r>
            <a:r>
              <a:rPr lang="de-CH" sz="2000" b="1" dirty="0" err="1" smtClean="0">
                <a:solidFill>
                  <a:srgbClr val="00B050"/>
                </a:solidFill>
              </a:rPr>
              <a:t>ahead</a:t>
            </a:r>
            <a:r>
              <a:rPr lang="de-CH" sz="2000" b="1" dirty="0" smtClean="0">
                <a:solidFill>
                  <a:srgbClr val="00B050"/>
                </a:solidFill>
              </a:rPr>
              <a:t> !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1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2160240" cy="70609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GB" sz="3600" b="1" dirty="0" smtClean="0">
                <a:solidFill>
                  <a:srgbClr val="00B050"/>
                </a:solidFill>
              </a:rPr>
              <a:t>VIP visits</a:t>
            </a:r>
            <a:br>
              <a:rPr lang="en-GB" sz="3600" b="1" dirty="0" smtClean="0">
                <a:solidFill>
                  <a:srgbClr val="00B050"/>
                </a:solidFill>
              </a:rPr>
            </a:br>
            <a:r>
              <a:rPr lang="en-GB" sz="2200" b="1" dirty="0" smtClean="0">
                <a:solidFill>
                  <a:srgbClr val="00B050"/>
                </a:solidFill>
              </a:rPr>
              <a:t>just 3 examples</a:t>
            </a:r>
            <a:endParaRPr lang="en-GB" sz="22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Meine Photos\CERN\LEP\Thatch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85721"/>
            <a:ext cx="3672408" cy="273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90" y="1357317"/>
            <a:ext cx="784884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B0F0"/>
                </a:solidFill>
              </a:rPr>
              <a:t>Margaret Thatcher </a:t>
            </a:r>
            <a:r>
              <a:rPr lang="en-GB" sz="2400" b="1" dirty="0" smtClean="0"/>
              <a:t>(very charming, well prepared)</a:t>
            </a:r>
          </a:p>
          <a:p>
            <a:r>
              <a:rPr lang="en-GB" sz="2400" b="1" dirty="0" smtClean="0"/>
              <a:t>“I am here as fellow scientist, not as Prime Minister”</a:t>
            </a:r>
          </a:p>
          <a:p>
            <a:r>
              <a:rPr lang="en-GB" sz="2400" b="1" dirty="0" smtClean="0"/>
              <a:t> </a:t>
            </a:r>
            <a:r>
              <a:rPr lang="en-GB" sz="2400" b="1" dirty="0" smtClean="0">
                <a:solidFill>
                  <a:srgbClr val="CC6600"/>
                </a:solidFill>
              </a:rPr>
              <a:t>Questions: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Why ring and not linear colliders?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 smtClean="0"/>
              <a:t>How big will be the next ring?</a:t>
            </a:r>
            <a:endParaRPr lang="en-GB" sz="2400" b="1" dirty="0"/>
          </a:p>
        </p:txBody>
      </p:sp>
      <p:pic>
        <p:nvPicPr>
          <p:cNvPr id="1026" name="Picture 2" descr="C:\Meine Publikationen-Vorträge\Lep_Buch\LEPFigures\FigChap3\LinearversusRo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250" y="2233008"/>
            <a:ext cx="2952328" cy="224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59" y="4581128"/>
            <a:ext cx="2167003" cy="200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4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27666"/>
            <a:ext cx="4464496" cy="1855234"/>
          </a:xfrm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en-GB" sz="3200" b="1" dirty="0" smtClean="0">
                <a:solidFill>
                  <a:srgbClr val="00B050"/>
                </a:solidFill>
              </a:rPr>
              <a:t>Queen Beatrix of Netherlands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Two experiences at CERN:</a:t>
            </a:r>
            <a:br>
              <a:rPr lang="en-GB" sz="2800" b="1" dirty="0" smtClean="0"/>
            </a:br>
            <a:r>
              <a:rPr lang="en-GB" sz="2800" b="1" dirty="0" smtClean="0"/>
              <a:t> a bad and a good one</a:t>
            </a:r>
            <a:endParaRPr lang="en-GB" sz="2800" b="1" dirty="0"/>
          </a:p>
        </p:txBody>
      </p:sp>
      <p:pic>
        <p:nvPicPr>
          <p:cNvPr id="4" name="Picture 3" descr="C:\Meine Photos\VIP_Personen\Beatri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7"/>
            <a:ext cx="3651915" cy="435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2780928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err="1" smtClean="0">
                <a:solidFill>
                  <a:srgbClr val="00B050"/>
                </a:solidFill>
              </a:rPr>
              <a:t>Good</a:t>
            </a: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one</a:t>
            </a:r>
            <a:r>
              <a:rPr lang="de-CH" sz="2400" b="1" dirty="0" smtClean="0">
                <a:solidFill>
                  <a:srgbClr val="00B050"/>
                </a:solidFill>
              </a:rPr>
              <a:t>: </a:t>
            </a:r>
          </a:p>
          <a:p>
            <a:r>
              <a:rPr lang="de-CH" sz="2400" b="1" dirty="0" err="1" smtClean="0">
                <a:solidFill>
                  <a:srgbClr val="00B050"/>
                </a:solidFill>
              </a:rPr>
              <a:t>car</a:t>
            </a: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accident</a:t>
            </a:r>
            <a:r>
              <a:rPr lang="de-CH" sz="2400" b="1" dirty="0" smtClean="0">
                <a:solidFill>
                  <a:srgbClr val="00B050"/>
                </a:solidFill>
              </a:rPr>
              <a:t> was </a:t>
            </a:r>
            <a:r>
              <a:rPr lang="de-CH" sz="2400" b="1" dirty="0" err="1" smtClean="0">
                <a:solidFill>
                  <a:srgbClr val="00B050"/>
                </a:solidFill>
              </a:rPr>
              <a:t>settled</a:t>
            </a:r>
            <a:r>
              <a:rPr lang="de-CH" sz="2400" b="1" dirty="0" smtClean="0">
                <a:solidFill>
                  <a:srgbClr val="00B050"/>
                </a:solidFill>
              </a:rPr>
              <a:t/>
            </a:r>
            <a:br>
              <a:rPr lang="de-CH" sz="2400" b="1" dirty="0" smtClean="0">
                <a:solidFill>
                  <a:srgbClr val="00B050"/>
                </a:solidFill>
              </a:rPr>
            </a:b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within</a:t>
            </a:r>
            <a:r>
              <a:rPr lang="de-CH" sz="24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err="1" smtClean="0">
                <a:solidFill>
                  <a:srgbClr val="00B050"/>
                </a:solidFill>
              </a:rPr>
              <a:t>minutes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034765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CC9900"/>
                </a:solidFill>
              </a:rPr>
              <a:t>Bad </a:t>
            </a:r>
            <a:r>
              <a:rPr lang="de-CH" sz="2400" b="1" dirty="0" err="1" smtClean="0">
                <a:solidFill>
                  <a:srgbClr val="CC9900"/>
                </a:solidFill>
              </a:rPr>
              <a:t>one</a:t>
            </a:r>
            <a:r>
              <a:rPr lang="de-CH" sz="2400" b="1" dirty="0" smtClean="0">
                <a:solidFill>
                  <a:srgbClr val="CC9900"/>
                </a:solidFill>
              </a:rPr>
              <a:t>:</a:t>
            </a:r>
            <a:br>
              <a:rPr lang="de-CH" sz="2400" b="1" dirty="0" smtClean="0">
                <a:solidFill>
                  <a:srgbClr val="CC9900"/>
                </a:solidFill>
              </a:rPr>
            </a:br>
            <a:r>
              <a:rPr lang="de-CH" sz="2400" b="1" dirty="0" err="1" smtClean="0">
                <a:solidFill>
                  <a:srgbClr val="CC9900"/>
                </a:solidFill>
              </a:rPr>
              <a:t>Question</a:t>
            </a:r>
            <a:r>
              <a:rPr lang="de-CH" sz="2400" b="1" dirty="0" smtClean="0">
                <a:solidFill>
                  <a:srgbClr val="CC9900"/>
                </a:solidFill>
              </a:rPr>
              <a:t>: </a:t>
            </a:r>
            <a:r>
              <a:rPr lang="de-CH" sz="2400" b="1" dirty="0" err="1" smtClean="0">
                <a:solidFill>
                  <a:srgbClr val="CC9900"/>
                </a:solidFill>
              </a:rPr>
              <a:t>Is</a:t>
            </a:r>
            <a:r>
              <a:rPr lang="de-CH" sz="2400" b="1" dirty="0" smtClean="0">
                <a:solidFill>
                  <a:srgbClr val="CC9900"/>
                </a:solidFill>
              </a:rPr>
              <a:t> </a:t>
            </a:r>
            <a:r>
              <a:rPr lang="de-CH" sz="2400" b="1" dirty="0" err="1" smtClean="0">
                <a:solidFill>
                  <a:srgbClr val="CC9900"/>
                </a:solidFill>
              </a:rPr>
              <a:t>there</a:t>
            </a:r>
            <a:r>
              <a:rPr lang="de-CH" sz="2400" b="1" dirty="0" smtClean="0">
                <a:solidFill>
                  <a:srgbClr val="CC9900"/>
                </a:solidFill>
              </a:rPr>
              <a:t> a </a:t>
            </a:r>
            <a:r>
              <a:rPr lang="de-CH" sz="2400" b="1" dirty="0" err="1" smtClean="0">
                <a:solidFill>
                  <a:srgbClr val="CC9900"/>
                </a:solidFill>
              </a:rPr>
              <a:t>limit</a:t>
            </a:r>
            <a:r>
              <a:rPr lang="de-CH" sz="2400" b="1" dirty="0" smtClean="0">
                <a:solidFill>
                  <a:srgbClr val="CC9900"/>
                </a:solidFill>
              </a:rPr>
              <a:t> </a:t>
            </a:r>
            <a:r>
              <a:rPr lang="de-CH" sz="2400" b="1" dirty="0" err="1" smtClean="0">
                <a:solidFill>
                  <a:srgbClr val="CC9900"/>
                </a:solidFill>
              </a:rPr>
              <a:t>to</a:t>
            </a:r>
            <a:r>
              <a:rPr lang="de-CH" sz="2400" b="1" dirty="0" smtClean="0">
                <a:solidFill>
                  <a:srgbClr val="CC9900"/>
                </a:solidFill>
              </a:rPr>
              <a:t> </a:t>
            </a:r>
            <a:r>
              <a:rPr lang="de-CH" sz="2400" b="1" dirty="0" err="1" smtClean="0">
                <a:solidFill>
                  <a:srgbClr val="CC9900"/>
                </a:solidFill>
              </a:rPr>
              <a:t>the</a:t>
            </a:r>
            <a:r>
              <a:rPr lang="de-CH" sz="2400" b="1" dirty="0" smtClean="0">
                <a:solidFill>
                  <a:srgbClr val="CC9900"/>
                </a:solidFill>
              </a:rPr>
              <a:t> </a:t>
            </a:r>
            <a:r>
              <a:rPr lang="de-CH" sz="2400" b="1" dirty="0" err="1" smtClean="0">
                <a:solidFill>
                  <a:srgbClr val="CC9900"/>
                </a:solidFill>
              </a:rPr>
              <a:t>speed</a:t>
            </a:r>
            <a:r>
              <a:rPr lang="de-CH" sz="2400" b="1" dirty="0" smtClean="0">
                <a:solidFill>
                  <a:srgbClr val="CC9900"/>
                </a:solidFill>
              </a:rPr>
              <a:t> of </a:t>
            </a:r>
            <a:r>
              <a:rPr lang="de-CH" sz="2400" b="1" dirty="0" err="1" smtClean="0">
                <a:solidFill>
                  <a:srgbClr val="CC9900"/>
                </a:solidFill>
              </a:rPr>
              <a:t>particles</a:t>
            </a:r>
            <a:r>
              <a:rPr lang="de-CH" sz="2400" b="1" dirty="0" smtClean="0">
                <a:solidFill>
                  <a:srgbClr val="CC9900"/>
                </a:solidFill>
              </a:rPr>
              <a:t>?</a:t>
            </a:r>
            <a:br>
              <a:rPr lang="de-CH" sz="2400" b="1" dirty="0" smtClean="0">
                <a:solidFill>
                  <a:srgbClr val="CC9900"/>
                </a:solidFill>
              </a:rPr>
            </a:br>
            <a:r>
              <a:rPr lang="de-CH" sz="2400" b="1" dirty="0" err="1" smtClean="0">
                <a:solidFill>
                  <a:srgbClr val="CC9900"/>
                </a:solidFill>
              </a:rPr>
              <a:t>Answer</a:t>
            </a:r>
            <a:r>
              <a:rPr lang="de-CH" sz="2400" b="1" dirty="0" smtClean="0">
                <a:solidFill>
                  <a:srgbClr val="CC9900"/>
                </a:solidFill>
              </a:rPr>
              <a:t>: Stupid </a:t>
            </a:r>
            <a:r>
              <a:rPr lang="de-CH" sz="2400" b="1" dirty="0" err="1" smtClean="0">
                <a:solidFill>
                  <a:srgbClr val="CC9900"/>
                </a:solidFill>
              </a:rPr>
              <a:t>question</a:t>
            </a:r>
            <a:r>
              <a:rPr lang="de-CH" sz="2400" b="1" dirty="0" smtClean="0">
                <a:solidFill>
                  <a:srgbClr val="CC9900"/>
                </a:solidFill>
              </a:rPr>
              <a:t>!</a:t>
            </a:r>
            <a:endParaRPr lang="en-GB" sz="2400" b="1" dirty="0">
              <a:solidFill>
                <a:srgbClr val="CC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90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MzDocuments\Lep_Buch\LEPFigures\FigChap12\Erdbeere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755" y="1037932"/>
            <a:ext cx="3270177" cy="48641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9504" y="5039719"/>
            <a:ext cx="5009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Visit of Pope Johannes Paulus II at CERN 1983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0756" y="5945988"/>
            <a:ext cx="3010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Original graph shown to Pope</a:t>
            </a:r>
            <a:endParaRPr lang="en-GB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5D9E6-2A17-4B38-9936-A5A3A3BE0A62}" type="slidenum">
              <a:rPr lang="en-GB" smtClean="0"/>
              <a:t>35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64967" y="5715155"/>
            <a:ext cx="4176464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Conflict science – religion ? No!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7704" y="411135"/>
            <a:ext cx="3661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Science and </a:t>
            </a:r>
            <a:r>
              <a:rPr lang="en-GB" sz="3200" b="1" dirty="0" smtClean="0">
                <a:solidFill>
                  <a:srgbClr val="FF0000"/>
                </a:solidFill>
              </a:rPr>
              <a:t>religion 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543" y="1268760"/>
            <a:ext cx="4725313" cy="365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2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467544" y="1486866"/>
            <a:ext cx="8047806" cy="387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GB" sz="2400" b="1" dirty="0">
                <a:latin typeface="Times New Roman" pitchFamily="18" charset="0"/>
              </a:rPr>
              <a:t>CERN – IHEP (Soviet Union) contract 1968</a:t>
            </a:r>
            <a:r>
              <a:rPr lang="en-GB" b="1" dirty="0">
                <a:latin typeface="Times New Roman" pitchFamily="18" charset="0"/>
              </a:rPr>
              <a:t/>
            </a:r>
            <a:br>
              <a:rPr lang="en-GB" b="1" dirty="0">
                <a:latin typeface="Times New Roman" pitchFamily="18" charset="0"/>
              </a:rPr>
            </a:br>
            <a:r>
              <a:rPr lang="en-GB" sz="1600" b="1" dirty="0" smtClean="0">
                <a:solidFill>
                  <a:srgbClr val="009900"/>
                </a:solidFill>
                <a:latin typeface="Times New Roman" pitchFamily="18" charset="0"/>
              </a:rPr>
              <a:t>Became </a:t>
            </a:r>
            <a:r>
              <a:rPr lang="en-GB" sz="1600" b="1" dirty="0">
                <a:solidFill>
                  <a:srgbClr val="009900"/>
                </a:solidFill>
                <a:latin typeface="Times New Roman" pitchFamily="18" charset="0"/>
              </a:rPr>
              <a:t>Model </a:t>
            </a:r>
            <a:r>
              <a:rPr lang="en-GB" sz="1600" b="1" dirty="0" smtClean="0">
                <a:solidFill>
                  <a:srgbClr val="009900"/>
                </a:solidFill>
                <a:latin typeface="Times New Roman" pitchFamily="18" charset="0"/>
              </a:rPr>
              <a:t>contract </a:t>
            </a:r>
            <a:r>
              <a:rPr lang="en-GB" sz="1600" b="1" dirty="0">
                <a:solidFill>
                  <a:srgbClr val="009900"/>
                </a:solidFill>
                <a:latin typeface="Times New Roman" pitchFamily="18" charset="0"/>
              </a:rPr>
              <a:t>USA- Soviet Union </a:t>
            </a:r>
            <a:r>
              <a:rPr lang="en-GB" sz="1600" b="1" dirty="0" smtClean="0">
                <a:solidFill>
                  <a:srgbClr val="009900"/>
                </a:solidFill>
                <a:latin typeface="Times New Roman" pitchFamily="18" charset="0"/>
              </a:rPr>
              <a:t> </a:t>
            </a:r>
            <a:r>
              <a:rPr lang="en-GB" sz="1400" b="1" i="1" dirty="0" smtClean="0">
                <a:latin typeface="Times New Roman" pitchFamily="18" charset="0"/>
              </a:rPr>
              <a:t>(Breshnev-Ford)</a:t>
            </a:r>
            <a:endParaRPr lang="en-GB" sz="1400" b="1" i="1" dirty="0">
              <a:latin typeface="Times New Roman" pitchFamily="18" charset="0"/>
            </a:endParaRPr>
          </a:p>
          <a:p>
            <a:pPr marL="342900" indent="-342900">
              <a:buFont typeface="Wingdings"/>
              <a:buChar char="Ø"/>
            </a:pPr>
            <a:r>
              <a:rPr lang="en-GB" sz="2400" b="1" dirty="0" smtClean="0">
                <a:latin typeface="Times New Roman" pitchFamily="18" charset="0"/>
              </a:rPr>
              <a:t>Disarmament summit </a:t>
            </a:r>
            <a:r>
              <a:rPr lang="en-GB" sz="2400" b="1" dirty="0">
                <a:latin typeface="Times New Roman" pitchFamily="18" charset="0"/>
              </a:rPr>
              <a:t>USA - Soviet Union </a:t>
            </a:r>
            <a:r>
              <a:rPr lang="en-GB" sz="2400" b="1" dirty="0" smtClean="0">
                <a:latin typeface="Times New Roman" pitchFamily="18" charset="0"/>
              </a:rPr>
              <a:t>1985 </a:t>
            </a:r>
            <a:r>
              <a:rPr lang="en-GB" sz="2000" b="1" dirty="0" smtClean="0">
                <a:latin typeface="Times New Roman" pitchFamily="18" charset="0"/>
              </a:rPr>
              <a:t/>
            </a:r>
            <a:br>
              <a:rPr lang="en-GB" sz="2000" b="1" dirty="0" smtClean="0">
                <a:latin typeface="Times New Roman" pitchFamily="18" charset="0"/>
              </a:rPr>
            </a:br>
            <a:r>
              <a:rPr lang="en-GB" b="1" dirty="0" smtClean="0">
                <a:latin typeface="Times New Roman" pitchFamily="18" charset="0"/>
              </a:rPr>
              <a:t>(</a:t>
            </a:r>
            <a:r>
              <a:rPr lang="en-GB" sz="1400" b="1" i="1" dirty="0" smtClean="0">
                <a:latin typeface="Times New Roman" pitchFamily="18" charset="0"/>
              </a:rPr>
              <a:t>Reagan –Gorbachov)</a:t>
            </a:r>
            <a:r>
              <a:rPr lang="en-GB" sz="2000" b="1" dirty="0">
                <a:latin typeface="Times New Roman" pitchFamily="18" charset="0"/>
              </a:rPr>
              <a:t> </a:t>
            </a:r>
            <a:r>
              <a:rPr lang="en-GB" sz="1600" b="1" dirty="0" smtClean="0">
                <a:solidFill>
                  <a:srgbClr val="009900"/>
                </a:solidFill>
                <a:latin typeface="Times New Roman" pitchFamily="18" charset="0"/>
              </a:rPr>
              <a:t>deadlocked released by dinner at CERN</a:t>
            </a:r>
          </a:p>
          <a:p>
            <a:pPr marL="285750" indent="-285750">
              <a:buFont typeface="Wingdings"/>
              <a:buChar char="Ø"/>
            </a:pPr>
            <a:r>
              <a:rPr lang="de-CH" sz="2400" b="1" dirty="0" smtClean="0">
                <a:solidFill>
                  <a:srgbClr val="00B050"/>
                </a:solidFill>
                <a:latin typeface="Times New Roman" pitchFamily="18" charset="0"/>
              </a:rPr>
              <a:t>Help </a:t>
            </a:r>
            <a:r>
              <a:rPr lang="de-CH" sz="2400" b="1" dirty="0">
                <a:solidFill>
                  <a:srgbClr val="00B050"/>
                </a:solidFill>
                <a:latin typeface="Times New Roman" pitchFamily="18" charset="0"/>
              </a:rPr>
              <a:t>for scientists in </a:t>
            </a:r>
            <a:r>
              <a:rPr lang="de-CH" sz="2400" b="1" dirty="0" smtClean="0">
                <a:solidFill>
                  <a:srgbClr val="00B050"/>
                </a:solidFill>
                <a:latin typeface="Times New Roman" pitchFamily="18" charset="0"/>
              </a:rPr>
              <a:t>trouble</a:t>
            </a:r>
            <a:br>
              <a:rPr lang="de-CH" sz="2400" b="1" dirty="0" smtClean="0">
                <a:solidFill>
                  <a:srgbClr val="00B050"/>
                </a:solidFill>
                <a:latin typeface="Times New Roman" pitchFamily="18" charset="0"/>
              </a:rPr>
            </a:br>
            <a:r>
              <a:rPr lang="de-CH" sz="2400" b="1" dirty="0" smtClean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de-CH" sz="2400" b="1" dirty="0">
                <a:latin typeface="Times New Roman" pitchFamily="18" charset="0"/>
              </a:rPr>
              <a:t>(e.g. </a:t>
            </a:r>
            <a:r>
              <a:rPr lang="de-CH" sz="2400" b="1" dirty="0" smtClean="0">
                <a:latin typeface="Times New Roman" pitchFamily="18" charset="0"/>
              </a:rPr>
              <a:t>Orlov, Okun) </a:t>
            </a:r>
          </a:p>
          <a:p>
            <a:pPr marL="285750" indent="-285750">
              <a:buFont typeface="Wingdings"/>
              <a:buChar char="Ø"/>
            </a:pPr>
            <a:r>
              <a:rPr lang="de-CH" sz="2400" b="1" dirty="0" err="1" smtClean="0">
                <a:solidFill>
                  <a:srgbClr val="0070C0"/>
                </a:solidFill>
                <a:latin typeface="Times New Roman" pitchFamily="18" charset="0"/>
              </a:rPr>
              <a:t>Foundation</a:t>
            </a: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of SESAME in </a:t>
            </a:r>
            <a:r>
              <a:rPr lang="de-CH" sz="2400" b="1" dirty="0" err="1" smtClean="0">
                <a:solidFill>
                  <a:srgbClr val="0070C0"/>
                </a:solidFill>
                <a:latin typeface="Times New Roman" pitchFamily="18" charset="0"/>
              </a:rPr>
              <a:t>Middle</a:t>
            </a: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 East </a:t>
            </a:r>
            <a:r>
              <a:rPr lang="de-CH" sz="2400" b="1" dirty="0" smtClean="0">
                <a:solidFill>
                  <a:srgbClr val="00B050"/>
                </a:solidFill>
                <a:latin typeface="Times New Roman" pitchFamily="18" charset="0"/>
              </a:rPr>
              <a:t>(</a:t>
            </a:r>
            <a:r>
              <a:rPr lang="de-CH" sz="2400" b="1" dirty="0" err="1" smtClean="0">
                <a:solidFill>
                  <a:srgbClr val="00B050"/>
                </a:solidFill>
                <a:latin typeface="Times New Roman" pitchFamily="18" charset="0"/>
              </a:rPr>
              <a:t>child</a:t>
            </a:r>
            <a:r>
              <a:rPr lang="de-CH" sz="2400" b="1" dirty="0" smtClean="0">
                <a:solidFill>
                  <a:srgbClr val="00B050"/>
                </a:solidFill>
                <a:latin typeface="Times New Roman" pitchFamily="18" charset="0"/>
              </a:rPr>
              <a:t> of CERN</a:t>
            </a: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)</a:t>
            </a:r>
            <a:b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r>
              <a:rPr lang="de-CH" b="1" dirty="0" smtClean="0">
                <a:latin typeface="Times New Roman" pitchFamily="18" charset="0"/>
              </a:rPr>
              <a:t>MS: Bahrain, Cyprus, Egypt, Iran, Israel, Jordan, Palestine, Turkey</a:t>
            </a:r>
          </a:p>
          <a:p>
            <a:pPr marL="285750" indent="-285750">
              <a:buFont typeface="Wingdings"/>
              <a:buChar char="Ø"/>
            </a:pPr>
            <a:endParaRPr lang="de-CH" sz="1200" b="1" dirty="0" smtClean="0">
              <a:latin typeface="Times New Roman" pitchFamily="18" charset="0"/>
            </a:endParaRPr>
          </a:p>
          <a:p>
            <a:pPr marL="285750" indent="-285750">
              <a:buFont typeface="Wingdings"/>
              <a:buChar char="Ø"/>
            </a:pPr>
            <a:endParaRPr lang="de-CH" sz="1200" b="1" dirty="0" smtClean="0">
              <a:latin typeface="Times New Roman" pitchFamily="18" charset="0"/>
            </a:endParaRPr>
          </a:p>
          <a:p>
            <a:pPr marL="285750" indent="-285750">
              <a:buFont typeface="Wingdings"/>
              <a:buChar char="Ø"/>
            </a:pP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Now CERN recognised </a:t>
            </a:r>
            <a:r>
              <a:rPr lang="de-CH" sz="2400" b="1" dirty="0">
                <a:solidFill>
                  <a:srgbClr val="0070C0"/>
                </a:solidFill>
                <a:latin typeface="Times New Roman" pitchFamily="18" charset="0"/>
              </a:rPr>
              <a:t>by UN</a:t>
            </a: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,</a:t>
            </a:r>
            <a:b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</a:br>
            <a:r>
              <a:rPr lang="de-CH" sz="2400" b="1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de-CH" sz="2400" b="1" dirty="0">
                <a:solidFill>
                  <a:srgbClr val="0070C0"/>
                </a:solidFill>
                <a:latin typeface="Times New Roman" pitchFamily="18" charset="0"/>
              </a:rPr>
              <a:t>represented in Scintific Advisary Cammittee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5D9E6-2A17-4B38-9936-A5A3A3BE0A62}" type="slidenum">
              <a:rPr lang="en-GB" smtClean="0"/>
              <a:t>36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02009" y="833411"/>
            <a:ext cx="802755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hangingPunct="0"/>
            <a:r>
              <a:rPr lang="en-GB" sz="2800" b="1" dirty="0">
                <a:solidFill>
                  <a:srgbClr val="FF0000"/>
                </a:solidFill>
              </a:rPr>
              <a:t>Do </a:t>
            </a:r>
            <a:r>
              <a:rPr lang="en-GB" sz="2800" b="1" dirty="0" smtClean="0">
                <a:solidFill>
                  <a:srgbClr val="FF0000"/>
                </a:solidFill>
              </a:rPr>
              <a:t>relations </a:t>
            </a:r>
            <a:r>
              <a:rPr lang="en-GB" sz="2800" b="1" dirty="0">
                <a:solidFill>
                  <a:srgbClr val="FF0000"/>
                </a:solidFill>
              </a:rPr>
              <a:t>between </a:t>
            </a:r>
            <a:r>
              <a:rPr lang="en-GB" sz="2800" b="1" dirty="0" smtClean="0">
                <a:solidFill>
                  <a:srgbClr val="FF0000"/>
                </a:solidFill>
              </a:rPr>
              <a:t>physicists </a:t>
            </a:r>
            <a:r>
              <a:rPr lang="en-GB" sz="2800" b="1" dirty="0">
                <a:solidFill>
                  <a:srgbClr val="FF0000"/>
                </a:solidFill>
              </a:rPr>
              <a:t>radiate into politics</a:t>
            </a:r>
            <a:r>
              <a:rPr lang="en-GB" sz="2800" b="1" dirty="0" smtClean="0">
                <a:solidFill>
                  <a:srgbClr val="FF0000"/>
                </a:solidFill>
              </a:rPr>
              <a:t>?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20166" name="Rectangle 6"/>
          <p:cNvSpPr>
            <a:spLocks noChangeArrowheads="1"/>
          </p:cNvSpPr>
          <p:nvPr/>
        </p:nvSpPr>
        <p:spPr bwMode="auto">
          <a:xfrm>
            <a:off x="357067" y="5759291"/>
            <a:ext cx="8701831" cy="523220"/>
          </a:xfrm>
          <a:prstGeom prst="rect">
            <a:avLst/>
          </a:prstGeom>
          <a:solidFill>
            <a:srgbClr val="F6FEA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002060"/>
                </a:solidFill>
              </a:rPr>
              <a:t>Investments at CERN justified by ‘Science for peace’ 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085" y="138319"/>
            <a:ext cx="85994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Bringing  nations together</a:t>
            </a:r>
            <a:endParaRPr lang="en-GB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4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44624"/>
            <a:ext cx="2808312" cy="648072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de-CH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GB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6458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0070C0"/>
                </a:solidFill>
              </a:rPr>
              <a:t>The decade of the 80ies had deep and long-lasting consequences for future of CERN: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CH" sz="2800" b="1" dirty="0" smtClean="0">
                <a:solidFill>
                  <a:srgbClr val="00B050"/>
                </a:solidFill>
              </a:rPr>
              <a:t>Scientific </a:t>
            </a:r>
            <a:r>
              <a:rPr lang="de-CH" sz="2800" b="1" dirty="0" err="1" smtClean="0">
                <a:solidFill>
                  <a:srgbClr val="00B050"/>
                </a:solidFill>
              </a:rPr>
              <a:t>reputation</a:t>
            </a:r>
            <a:r>
              <a:rPr lang="de-CH" sz="2800" b="1" dirty="0" smtClean="0">
                <a:solidFill>
                  <a:srgbClr val="00B050"/>
                </a:solidFill>
              </a:rPr>
              <a:t> </a:t>
            </a:r>
            <a:r>
              <a:rPr lang="de-CH" sz="2800" b="1" dirty="0" err="1" smtClean="0">
                <a:solidFill>
                  <a:srgbClr val="00B050"/>
                </a:solidFill>
              </a:rPr>
              <a:t>strengthened</a:t>
            </a:r>
            <a:r>
              <a:rPr lang="de-CH" sz="2800" b="1" dirty="0" smtClean="0">
                <a:solidFill>
                  <a:srgbClr val="00B050"/>
                </a:solidFill>
              </a:rPr>
              <a:t> </a:t>
            </a:r>
            <a:r>
              <a:rPr lang="de-CH" sz="2400" b="1" dirty="0" smtClean="0">
                <a:solidFill>
                  <a:srgbClr val="CC6600"/>
                </a:solidFill>
              </a:rPr>
              <a:t>Nobel Prize for Z and W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CH" sz="2800" b="1" dirty="0" smtClean="0">
                <a:solidFill>
                  <a:srgbClr val="00B050"/>
                </a:solidFill>
              </a:rPr>
              <a:t>Construction of LEP and </a:t>
            </a:r>
            <a:r>
              <a:rPr lang="de-CH" sz="2800" b="1" dirty="0" smtClean="0">
                <a:solidFill>
                  <a:srgbClr val="FF0000"/>
                </a:solidFill>
              </a:rPr>
              <a:t>tunnel</a:t>
            </a:r>
            <a:r>
              <a:rPr lang="de-CH" sz="2800" b="1" dirty="0" smtClean="0">
                <a:solidFill>
                  <a:srgbClr val="00B050"/>
                </a:solidFill>
              </a:rPr>
              <a:t> (for LHC)</a:t>
            </a:r>
            <a:br>
              <a:rPr lang="de-CH" sz="2800" b="1" dirty="0" smtClean="0">
                <a:solidFill>
                  <a:srgbClr val="00B050"/>
                </a:solidFill>
              </a:rPr>
            </a:br>
            <a:r>
              <a:rPr lang="de-CH" sz="2800" b="1" dirty="0" smtClean="0">
                <a:solidFill>
                  <a:srgbClr val="0070C0"/>
                </a:solidFill>
              </a:rPr>
              <a:t>provided basis for long-term future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CH" sz="2800" b="1" dirty="0" smtClean="0">
                <a:solidFill>
                  <a:srgbClr val="FF0000"/>
                </a:solidFill>
              </a:rPr>
              <a:t>New culture of international </a:t>
            </a:r>
            <a:r>
              <a:rPr lang="de-CH" sz="2800" b="1" dirty="0" err="1" smtClean="0">
                <a:solidFill>
                  <a:srgbClr val="FF0000"/>
                </a:solidFill>
              </a:rPr>
              <a:t>collaboration</a:t>
            </a:r>
            <a:r>
              <a:rPr lang="de-CH" sz="2800" b="1" dirty="0" smtClean="0">
                <a:solidFill>
                  <a:srgbClr val="FF0000"/>
                </a:solidFill>
              </a:rPr>
              <a:t>  was </a:t>
            </a:r>
            <a:r>
              <a:rPr lang="de-CH" sz="2800" b="1" dirty="0" err="1" smtClean="0">
                <a:solidFill>
                  <a:srgbClr val="FF0000"/>
                </a:solidFill>
              </a:rPr>
              <a:t>born</a:t>
            </a:r>
            <a:r>
              <a:rPr lang="de-CH" sz="2800" b="1" dirty="0" smtClean="0">
                <a:solidFill>
                  <a:srgbClr val="FF0000"/>
                </a:solidFill>
              </a:rPr>
              <a:t/>
            </a:r>
            <a:br>
              <a:rPr lang="de-CH" sz="2800" b="1" dirty="0" smtClean="0">
                <a:solidFill>
                  <a:srgbClr val="FF0000"/>
                </a:solidFill>
              </a:rPr>
            </a:br>
            <a:r>
              <a:rPr lang="de-CH" sz="2400" b="1" dirty="0" smtClean="0"/>
              <a:t>Equal partners, no hierarchical structure, continued at LHC</a:t>
            </a:r>
            <a:endParaRPr lang="de-CH" sz="2800" b="1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CH" sz="2800" b="1" dirty="0" smtClean="0">
                <a:solidFill>
                  <a:srgbClr val="00B050"/>
                </a:solidFill>
              </a:rPr>
              <a:t>Strong participation by Non-Member States, </a:t>
            </a:r>
            <a:br>
              <a:rPr lang="de-CH" sz="2800" b="1" dirty="0" smtClean="0">
                <a:solidFill>
                  <a:srgbClr val="00B050"/>
                </a:solidFill>
              </a:rPr>
            </a:br>
            <a:r>
              <a:rPr lang="de-CH" sz="2400" b="1" dirty="0" smtClean="0">
                <a:solidFill>
                  <a:srgbClr val="0070C0"/>
                </a:solidFill>
              </a:rPr>
              <a:t>first elements for World Laboratory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CH" sz="2800" b="1" dirty="0" smtClean="0"/>
              <a:t>Constant </a:t>
            </a:r>
            <a:r>
              <a:rPr lang="de-CH" sz="2800" b="1" dirty="0"/>
              <a:t>budget  </a:t>
            </a:r>
            <a:r>
              <a:rPr lang="de-CH" sz="2400" b="1" dirty="0">
                <a:solidFill>
                  <a:srgbClr val="CC6600"/>
                </a:solidFill>
              </a:rPr>
              <a:t>New policy to </a:t>
            </a:r>
            <a:r>
              <a:rPr lang="de-CH" sz="2400" b="1" dirty="0" err="1">
                <a:solidFill>
                  <a:srgbClr val="CC6600"/>
                </a:solidFill>
              </a:rPr>
              <a:t>finance</a:t>
            </a:r>
            <a:r>
              <a:rPr lang="de-CH" sz="2400" b="1" dirty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projects</a:t>
            </a:r>
            <a:endParaRPr lang="de-CH" sz="2400" b="1" dirty="0" smtClean="0">
              <a:solidFill>
                <a:srgbClr val="CC66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de-CH" sz="2400" b="1" dirty="0" err="1" smtClean="0">
                <a:solidFill>
                  <a:srgbClr val="FF66FF"/>
                </a:solidFill>
              </a:rPr>
              <a:t>Opening</a:t>
            </a:r>
            <a:r>
              <a:rPr lang="de-CH" sz="2400" b="1" dirty="0" smtClean="0">
                <a:solidFill>
                  <a:srgbClr val="FF66FF"/>
                </a:solidFill>
              </a:rPr>
              <a:t> </a:t>
            </a:r>
            <a:r>
              <a:rPr lang="de-CH" sz="2400" b="1" dirty="0">
                <a:solidFill>
                  <a:srgbClr val="FF66FF"/>
                </a:solidFill>
              </a:rPr>
              <a:t>to environment, </a:t>
            </a:r>
            <a:r>
              <a:rPr lang="de-CH" sz="2400" b="1" dirty="0" err="1" smtClean="0">
                <a:solidFill>
                  <a:srgbClr val="FF66FF"/>
                </a:solidFill>
              </a:rPr>
              <a:t>changing</a:t>
            </a:r>
            <a:r>
              <a:rPr lang="de-CH" sz="2400" b="1" dirty="0" smtClean="0">
                <a:solidFill>
                  <a:srgbClr val="FF66FF"/>
                </a:solidFill>
              </a:rPr>
              <a:t> </a:t>
            </a:r>
            <a:r>
              <a:rPr lang="de-CH" sz="2400" b="1" dirty="0" err="1" smtClean="0">
                <a:solidFill>
                  <a:srgbClr val="FF66FF"/>
                </a:solidFill>
              </a:rPr>
              <a:t>perception</a:t>
            </a:r>
            <a:r>
              <a:rPr lang="de-CH" sz="2400" b="1" dirty="0" smtClean="0">
                <a:solidFill>
                  <a:srgbClr val="FF66FF"/>
                </a:solidFill>
              </a:rPr>
              <a:t> of CERN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6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0465"/>
            <a:ext cx="3960440" cy="782271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C6600"/>
                </a:solidFill>
              </a:rPr>
              <a:t>Far Future of CERN</a:t>
            </a:r>
            <a:endParaRPr lang="en-GB" sz="3600" b="1" dirty="0">
              <a:solidFill>
                <a:srgbClr val="CC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345163"/>
            <a:ext cx="48965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Next event:  90. anniversary,</a:t>
            </a:r>
            <a:br>
              <a:rPr lang="en-GB" sz="2800" b="1" dirty="0" smtClean="0">
                <a:solidFill>
                  <a:srgbClr val="0070C0"/>
                </a:solidFill>
              </a:rPr>
            </a:br>
            <a:r>
              <a:rPr lang="en-GB" sz="2800" b="1" dirty="0" smtClean="0">
                <a:solidFill>
                  <a:srgbClr val="00B050"/>
                </a:solidFill>
              </a:rPr>
              <a:t>with various upgrades of LHC </a:t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en-GB" sz="2800" b="1" dirty="0" smtClean="0">
                <a:solidFill>
                  <a:srgbClr val="FF0000"/>
                </a:solidFill>
              </a:rPr>
              <a:t>CERN will still bloom!</a:t>
            </a:r>
          </a:p>
          <a:p>
            <a:endParaRPr lang="en-GB" sz="2400" dirty="0"/>
          </a:p>
          <a:p>
            <a:r>
              <a:rPr lang="en-GB" sz="2400" b="1" dirty="0" smtClean="0"/>
              <a:t>Physicists think in orders </a:t>
            </a:r>
          </a:p>
          <a:p>
            <a:r>
              <a:rPr lang="en-GB" sz="2400" b="1" dirty="0" smtClean="0"/>
              <a:t>of magnitude:</a:t>
            </a:r>
            <a:br>
              <a:rPr lang="en-GB" sz="2400" b="1" dirty="0" smtClean="0"/>
            </a:br>
            <a:r>
              <a:rPr lang="en-GB" sz="2800" b="1" dirty="0" smtClean="0">
                <a:solidFill>
                  <a:srgbClr val="CC6600"/>
                </a:solidFill>
              </a:rPr>
              <a:t>What in </a:t>
            </a:r>
            <a:r>
              <a:rPr lang="en-GB" sz="2800" b="1" dirty="0">
                <a:solidFill>
                  <a:srgbClr val="CC6600"/>
                </a:solidFill>
              </a:rPr>
              <a:t>9</a:t>
            </a:r>
            <a:r>
              <a:rPr lang="en-GB" sz="2800" b="1" dirty="0" smtClean="0">
                <a:solidFill>
                  <a:srgbClr val="CC6600"/>
                </a:solidFill>
              </a:rPr>
              <a:t>00 years?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3" b="13858"/>
          <a:stretch/>
        </p:blipFill>
        <p:spPr bwMode="auto">
          <a:xfrm>
            <a:off x="5868144" y="404664"/>
            <a:ext cx="292568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19672" y="4725144"/>
            <a:ext cx="59766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Archaeologists will excavate tunnel!</a:t>
            </a:r>
            <a:br>
              <a:rPr lang="en-GB" sz="2800" b="1" dirty="0">
                <a:solidFill>
                  <a:srgbClr val="00B050"/>
                </a:solidFill>
              </a:rPr>
            </a:br>
            <a:r>
              <a:rPr lang="en-GB" sz="2800" b="1" dirty="0">
                <a:solidFill>
                  <a:srgbClr val="00B050"/>
                </a:solidFill>
              </a:rPr>
              <a:t>What was it used for?</a:t>
            </a:r>
            <a:br>
              <a:rPr lang="en-GB" sz="2800" b="1" dirty="0">
                <a:solidFill>
                  <a:srgbClr val="00B050"/>
                </a:solidFill>
              </a:rPr>
            </a:br>
            <a:r>
              <a:rPr lang="en-GB" sz="2800" b="1" dirty="0">
                <a:solidFill>
                  <a:srgbClr val="00B050"/>
                </a:solidFill>
              </a:rPr>
              <a:t>S</a:t>
            </a:r>
            <a:r>
              <a:rPr lang="en-GB" sz="2800" b="1" dirty="0" smtClean="0">
                <a:solidFill>
                  <a:srgbClr val="00B050"/>
                </a:solidFill>
              </a:rPr>
              <a:t>treet </a:t>
            </a:r>
            <a:r>
              <a:rPr lang="en-GB" sz="2800" b="1" dirty="0">
                <a:solidFill>
                  <a:srgbClr val="00B050"/>
                </a:solidFill>
              </a:rPr>
              <a:t>tunnel? </a:t>
            </a:r>
            <a:r>
              <a:rPr lang="en-GB" sz="2800" b="1" dirty="0" smtClean="0">
                <a:solidFill>
                  <a:srgbClr val="00B050"/>
                </a:solidFill>
              </a:rPr>
              <a:t>No, not straight 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Ring geometry extremely </a:t>
            </a:r>
            <a:r>
              <a:rPr lang="en-GB" sz="2800" b="1" dirty="0">
                <a:solidFill>
                  <a:srgbClr val="00B050"/>
                </a:solidFill>
              </a:rPr>
              <a:t>accurate</a:t>
            </a:r>
          </a:p>
        </p:txBody>
      </p:sp>
    </p:spTree>
    <p:extLst>
      <p:ext uri="{BB962C8B-B14F-4D97-AF65-F5344CB8AC3E}">
        <p14:creationId xmlns:p14="http://schemas.microsoft.com/office/powerpoint/2010/main" val="423632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telegraph.co.uk/multimedia/archive/02911/stonehengeAP_2911370b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7" y="620688"/>
            <a:ext cx="3252183" cy="202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67944" y="332656"/>
            <a:ext cx="4696505" cy="2520280"/>
          </a:xfrm>
        </p:spPr>
        <p:txBody>
          <a:bodyPr>
            <a:noAutofit/>
          </a:bodyPr>
          <a:lstStyle/>
          <a:p>
            <a:pPr algn="l"/>
            <a:r>
              <a:rPr lang="en-GB" sz="2800" b="1" dirty="0"/>
              <a:t>Compare with </a:t>
            </a:r>
            <a:r>
              <a:rPr lang="en-GB" sz="2800" b="1" dirty="0" smtClean="0"/>
              <a:t>Stonehenge: </a:t>
            </a:r>
            <a:br>
              <a:rPr lang="en-GB" sz="2800" b="1" dirty="0" smtClean="0"/>
            </a:br>
            <a:r>
              <a:rPr lang="en-GB" sz="2800" b="1" dirty="0" smtClean="0"/>
              <a:t> </a:t>
            </a:r>
            <a:r>
              <a:rPr lang="en-GB" sz="3200" b="1" dirty="0" smtClean="0">
                <a:solidFill>
                  <a:srgbClr val="0070C0"/>
                </a:solidFill>
              </a:rPr>
              <a:t>astronomical observatory?</a:t>
            </a:r>
            <a:br>
              <a:rPr lang="en-GB" sz="3200" b="1" dirty="0" smtClean="0">
                <a:solidFill>
                  <a:srgbClr val="0070C0"/>
                </a:solidFill>
              </a:rPr>
            </a:br>
            <a:r>
              <a:rPr lang="en-GB" sz="3200" b="1" dirty="0" smtClean="0">
                <a:solidFill>
                  <a:srgbClr val="0070C0"/>
                </a:solidFill>
              </a:rPr>
              <a:t>or a place </a:t>
            </a:r>
            <a:r>
              <a:rPr lang="en-GB" sz="3200" b="1" dirty="0">
                <a:solidFill>
                  <a:srgbClr val="0070C0"/>
                </a:solidFill>
              </a:rPr>
              <a:t>of worship</a:t>
            </a:r>
            <a:r>
              <a:rPr lang="en-GB" sz="3200" b="1" dirty="0" smtClean="0">
                <a:solidFill>
                  <a:srgbClr val="0070C0"/>
                </a:solidFill>
              </a:rPr>
              <a:t>!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5677" y="3309706"/>
            <a:ext cx="75963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00B050"/>
                </a:solidFill>
              </a:rPr>
              <a:t>CERN </a:t>
            </a:r>
            <a:r>
              <a:rPr lang="en-GB" sz="2800" b="1" dirty="0">
                <a:solidFill>
                  <a:srgbClr val="00B050"/>
                </a:solidFill>
              </a:rPr>
              <a:t>is and will </a:t>
            </a:r>
            <a:r>
              <a:rPr lang="en-GB" sz="2800" b="1" dirty="0" smtClean="0">
                <a:solidFill>
                  <a:srgbClr val="00B050"/>
                </a:solidFill>
              </a:rPr>
              <a:t>remain a milestone </a:t>
            </a:r>
            <a:r>
              <a:rPr lang="en-GB" sz="2800" b="1" dirty="0">
                <a:solidFill>
                  <a:srgbClr val="00B050"/>
                </a:solidFill>
              </a:rPr>
              <a:t>of one of the noblest human cultural </a:t>
            </a:r>
            <a:r>
              <a:rPr lang="en-GB" sz="2800" b="1" dirty="0" smtClean="0">
                <a:solidFill>
                  <a:srgbClr val="00B050"/>
                </a:solidFill>
              </a:rPr>
              <a:t>activities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 </a:t>
            </a:r>
            <a:r>
              <a:rPr lang="en-GB" sz="2800" b="1" dirty="0">
                <a:solidFill>
                  <a:srgbClr val="00B050"/>
                </a:solidFill>
              </a:rPr>
              <a:t>– </a:t>
            </a:r>
            <a:r>
              <a:rPr lang="en-GB" sz="2800" b="1" dirty="0" smtClean="0">
                <a:solidFill>
                  <a:srgbClr val="00B050"/>
                </a:solidFill>
              </a:rPr>
              <a:t>exploring  the mysteries of nature</a:t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en-GB" sz="2800" b="1" dirty="0" smtClean="0">
                <a:solidFill>
                  <a:srgbClr val="00B050"/>
                </a:solidFill>
              </a:rPr>
              <a:t>         by peaceful worldwide cooperation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52883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We all </a:t>
            </a:r>
            <a:r>
              <a:rPr lang="en-GB" sz="2800" b="1" dirty="0" smtClean="0">
                <a:solidFill>
                  <a:srgbClr val="0070C0"/>
                </a:solidFill>
              </a:rPr>
              <a:t>can be </a:t>
            </a:r>
            <a:r>
              <a:rPr lang="en-GB" sz="2800" b="1" dirty="0">
                <a:solidFill>
                  <a:srgbClr val="0070C0"/>
                </a:solidFill>
              </a:rPr>
              <a:t>happy and proud </a:t>
            </a:r>
          </a:p>
          <a:p>
            <a:r>
              <a:rPr lang="en-GB" sz="2800" b="1" dirty="0">
                <a:solidFill>
                  <a:srgbClr val="0070C0"/>
                </a:solidFill>
              </a:rPr>
              <a:t>to have participated and contributed to </a:t>
            </a:r>
            <a:r>
              <a:rPr lang="en-GB" sz="2800" b="1" dirty="0" smtClean="0">
                <a:solidFill>
                  <a:srgbClr val="0070C0"/>
                </a:solidFill>
              </a:rPr>
              <a:t>this endeavour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59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905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>
                <a:solidFill>
                  <a:srgbClr val="00B050"/>
                </a:solidFill>
              </a:rPr>
              <a:t>How I got into High Energy Physics </a:t>
            </a:r>
            <a:br>
              <a:rPr lang="en-GB" sz="3200" b="1" dirty="0" smtClean="0">
                <a:solidFill>
                  <a:srgbClr val="00B050"/>
                </a:solidFill>
              </a:rPr>
            </a:br>
            <a:r>
              <a:rPr lang="en-GB" sz="3200" b="1" dirty="0" smtClean="0">
                <a:solidFill>
                  <a:srgbClr val="00B050"/>
                </a:solidFill>
              </a:rPr>
              <a:t>via Nuclear Physics</a:t>
            </a:r>
            <a:endParaRPr lang="en-GB" sz="3200" b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371" y="72917"/>
            <a:ext cx="7644669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b="1" dirty="0" smtClean="0"/>
              <a:t>give </a:t>
            </a:r>
            <a:r>
              <a:rPr lang="en-GB" sz="2400" b="1" dirty="0"/>
              <a:t>me a few minutes to </a:t>
            </a:r>
            <a:r>
              <a:rPr lang="en-GB" sz="2400" b="1" dirty="0" smtClean="0"/>
              <a:t>explain</a:t>
            </a:r>
            <a:endParaRPr lang="en-GB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576371" y="1533566"/>
            <a:ext cx="6281629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1950 Fellowship by Swedish Foreign Ministry</a:t>
            </a:r>
            <a:r>
              <a:rPr lang="en-GB" sz="2400" b="1" dirty="0" smtClean="0"/>
              <a:t>:</a:t>
            </a:r>
            <a:br>
              <a:rPr lang="en-GB" sz="2400" b="1" dirty="0" smtClean="0"/>
            </a:br>
            <a:r>
              <a:rPr lang="en-GB" b="1" dirty="0" smtClean="0"/>
              <a:t>(one of the first German scientists allowed to leave Germany)</a:t>
            </a:r>
            <a:r>
              <a:rPr lang="en-GB" b="1" dirty="0"/>
              <a:t/>
            </a:r>
            <a:br>
              <a:rPr lang="en-GB" b="1" dirty="0"/>
            </a:br>
            <a:r>
              <a:rPr lang="en-GB" sz="2000" b="1" dirty="0" smtClean="0"/>
              <a:t>1 </a:t>
            </a:r>
            <a:r>
              <a:rPr lang="en-GB" sz="2000" b="1" dirty="0"/>
              <a:t>year with </a:t>
            </a:r>
            <a:r>
              <a:rPr lang="en-GB" sz="2800" b="1" dirty="0" err="1">
                <a:solidFill>
                  <a:srgbClr val="0070C0"/>
                </a:solidFill>
              </a:rPr>
              <a:t>Lise</a:t>
            </a:r>
            <a:r>
              <a:rPr lang="en-GB" sz="2800" b="1" dirty="0">
                <a:solidFill>
                  <a:srgbClr val="0070C0"/>
                </a:solidFill>
              </a:rPr>
              <a:t> Meitner </a:t>
            </a:r>
            <a:r>
              <a:rPr lang="en-GB" sz="2800" b="1" dirty="0" smtClean="0">
                <a:solidFill>
                  <a:srgbClr val="0070C0"/>
                </a:solidFill>
              </a:rPr>
              <a:t/>
            </a:r>
            <a:br>
              <a:rPr lang="en-GB" sz="2800" b="1" dirty="0" smtClean="0">
                <a:solidFill>
                  <a:srgbClr val="0070C0"/>
                </a:solidFill>
              </a:rPr>
            </a:br>
            <a:r>
              <a:rPr lang="en-GB" sz="2000" b="1" dirty="0" smtClean="0"/>
              <a:t>at </a:t>
            </a:r>
            <a:r>
              <a:rPr lang="en-GB" sz="2000" b="1" dirty="0" err="1"/>
              <a:t>Techniska</a:t>
            </a:r>
            <a:r>
              <a:rPr lang="en-GB" sz="2000" b="1" dirty="0"/>
              <a:t> </a:t>
            </a:r>
            <a:r>
              <a:rPr lang="en-GB" sz="2000" b="1" dirty="0" err="1"/>
              <a:t>Högskola</a:t>
            </a:r>
            <a:r>
              <a:rPr lang="en-GB" sz="2000" b="1" dirty="0"/>
              <a:t> Stockholm</a:t>
            </a:r>
          </a:p>
          <a:p>
            <a:r>
              <a:rPr lang="en-GB" sz="2000" b="1" dirty="0" smtClean="0"/>
              <a:t>introduced </a:t>
            </a:r>
            <a:r>
              <a:rPr lang="en-GB" sz="2000" b="1" dirty="0"/>
              <a:t>me to beta decay </a:t>
            </a:r>
          </a:p>
          <a:p>
            <a:r>
              <a:rPr lang="en-GB" sz="2400" b="1" dirty="0" smtClean="0">
                <a:solidFill>
                  <a:srgbClr val="0070C0"/>
                </a:solidFill>
              </a:rPr>
              <a:t>Many </a:t>
            </a:r>
            <a:r>
              <a:rPr lang="en-GB" sz="2400" b="1" dirty="0">
                <a:solidFill>
                  <a:srgbClr val="0070C0"/>
                </a:solidFill>
              </a:rPr>
              <a:t>discussions about </a:t>
            </a:r>
            <a:r>
              <a:rPr lang="en-GB" sz="2400" b="1" dirty="0" smtClean="0">
                <a:solidFill>
                  <a:srgbClr val="0070C0"/>
                </a:solidFill>
              </a:rPr>
              <a:t> women </a:t>
            </a:r>
            <a:r>
              <a:rPr lang="en-GB" sz="2400" b="1" dirty="0">
                <a:solidFill>
                  <a:srgbClr val="0070C0"/>
                </a:solidFill>
              </a:rPr>
              <a:t>in  science and </a:t>
            </a:r>
            <a:r>
              <a:rPr lang="en-GB" sz="2400" b="1" dirty="0" smtClean="0">
                <a:solidFill>
                  <a:srgbClr val="0070C0"/>
                </a:solidFill>
              </a:rPr>
              <a:t> </a:t>
            </a:r>
            <a:br>
              <a:rPr lang="en-GB" sz="2400" b="1" dirty="0" smtClean="0">
                <a:solidFill>
                  <a:srgbClr val="0070C0"/>
                </a:solidFill>
              </a:rPr>
            </a:br>
            <a:r>
              <a:rPr lang="en-GB" sz="2400" b="1" dirty="0" smtClean="0">
                <a:solidFill>
                  <a:srgbClr val="0070C0"/>
                </a:solidFill>
              </a:rPr>
              <a:t>being </a:t>
            </a:r>
            <a:r>
              <a:rPr lang="en-GB" sz="2400" b="1" dirty="0">
                <a:solidFill>
                  <a:srgbClr val="0070C0"/>
                </a:solidFill>
              </a:rPr>
              <a:t>Jewish </a:t>
            </a:r>
            <a:r>
              <a:rPr lang="en-GB" sz="2400" b="1" dirty="0" smtClean="0">
                <a:solidFill>
                  <a:srgbClr val="0070C0"/>
                </a:solidFill>
              </a:rPr>
              <a:t/>
            </a:r>
            <a:br>
              <a:rPr lang="en-GB" sz="2400" b="1" dirty="0" smtClean="0">
                <a:solidFill>
                  <a:srgbClr val="0070C0"/>
                </a:solidFill>
              </a:rPr>
            </a:br>
            <a:r>
              <a:rPr lang="en-GB" sz="2000" b="1" dirty="0" smtClean="0"/>
              <a:t>when </a:t>
            </a:r>
            <a:r>
              <a:rPr lang="en-GB" sz="2000" b="1" dirty="0"/>
              <a:t>working with </a:t>
            </a:r>
            <a:r>
              <a:rPr lang="en-GB" sz="2000" b="1" dirty="0" err="1" smtClean="0"/>
              <a:t>O.Hahn</a:t>
            </a:r>
            <a:r>
              <a:rPr lang="en-GB" sz="2000" b="1" dirty="0" smtClean="0"/>
              <a:t> in Berlin in the 1930ies</a:t>
            </a:r>
            <a:endParaRPr lang="en-GB" sz="2000" b="1" dirty="0"/>
          </a:p>
        </p:txBody>
      </p:sp>
      <p:pic>
        <p:nvPicPr>
          <p:cNvPr id="10" name="Picture 9" descr="C:\AVorträge In Arbeit\Bilder CERN 60\meitn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722" y="2574613"/>
            <a:ext cx="1344488" cy="188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6371" y="4665483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In 1956  fellowship </a:t>
            </a:r>
            <a:r>
              <a:rPr lang="en-GB" sz="2400" b="1" dirty="0"/>
              <a:t>for 1 year at Cavendish Lab  at </a:t>
            </a:r>
            <a:r>
              <a:rPr lang="en-GB" sz="2400" b="1" dirty="0" err="1" smtClean="0"/>
              <a:t>Cambridge,UK</a:t>
            </a:r>
            <a:r>
              <a:rPr lang="en-GB" sz="2400" b="1" dirty="0" smtClean="0"/>
              <a:t> </a:t>
            </a:r>
            <a:r>
              <a:rPr lang="en-GB" sz="2400" b="1" dirty="0"/>
              <a:t>with </a:t>
            </a:r>
            <a:r>
              <a:rPr lang="en-GB" sz="2800" b="1" dirty="0" err="1">
                <a:solidFill>
                  <a:srgbClr val="00B050"/>
                </a:solidFill>
              </a:rPr>
              <a:t>O.R.Frisch</a:t>
            </a:r>
            <a:r>
              <a:rPr lang="en-GB" sz="2000" b="1" dirty="0"/>
              <a:t> </a:t>
            </a:r>
            <a:br>
              <a:rPr lang="en-GB" sz="2000" b="1" dirty="0"/>
            </a:br>
            <a:r>
              <a:rPr lang="en-GB" sz="1600" b="1" dirty="0" smtClean="0"/>
              <a:t>(</a:t>
            </a:r>
            <a:r>
              <a:rPr lang="en-GB" sz="1600" b="1" dirty="0"/>
              <a:t>with </a:t>
            </a:r>
            <a:r>
              <a:rPr lang="en-GB" sz="1600" b="1" dirty="0" err="1"/>
              <a:t>L.Meitner</a:t>
            </a:r>
            <a:r>
              <a:rPr lang="en-GB" sz="1600" b="1" dirty="0"/>
              <a:t> explanation of nuclear fission)</a:t>
            </a:r>
            <a:endParaRPr lang="en-GB" sz="2000" b="1" dirty="0"/>
          </a:p>
        </p:txBody>
      </p:sp>
      <p:pic>
        <p:nvPicPr>
          <p:cNvPr id="11" name="Picture 2" descr="C:\Meine Photos\PrivatHS\frisch_ott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85" r="22121" b="11704"/>
          <a:stretch/>
        </p:blipFill>
        <p:spPr bwMode="auto">
          <a:xfrm>
            <a:off x="7072120" y="4653136"/>
            <a:ext cx="1351090" cy="182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6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AVorträge In Arbeit\Bilder CERN 60\paul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4926"/>
          <a:stretch/>
        </p:blipFill>
        <p:spPr bwMode="auto">
          <a:xfrm>
            <a:off x="499436" y="2569248"/>
            <a:ext cx="1624292" cy="17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1401" y="462364"/>
            <a:ext cx="80505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Frisch sent me  to Colloquium at Harwell in December 1956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>
                <a:solidFill>
                  <a:srgbClr val="00B050"/>
                </a:solidFill>
              </a:rPr>
              <a:t>Chairman </a:t>
            </a:r>
            <a:r>
              <a:rPr lang="en-GB" sz="2800" b="1" dirty="0" err="1" smtClean="0">
                <a:solidFill>
                  <a:srgbClr val="00B050"/>
                </a:solidFill>
              </a:rPr>
              <a:t>W.Pauli</a:t>
            </a:r>
            <a:r>
              <a:rPr lang="en-GB" sz="2800" b="1" dirty="0" smtClean="0">
                <a:solidFill>
                  <a:srgbClr val="00B050"/>
                </a:solidFill>
              </a:rPr>
              <a:t>, speaker </a:t>
            </a:r>
            <a:r>
              <a:rPr lang="en-GB" sz="2800" b="1" dirty="0" err="1" smtClean="0">
                <a:solidFill>
                  <a:srgbClr val="00B050"/>
                </a:solidFill>
              </a:rPr>
              <a:t>A.Salam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‘Two- component neutrino theory’ </a:t>
            </a:r>
          </a:p>
          <a:p>
            <a:r>
              <a:rPr lang="de-CH" sz="2400" b="1" dirty="0" smtClean="0">
                <a:solidFill>
                  <a:srgbClr val="CC6600"/>
                </a:solidFill>
              </a:rPr>
              <a:t>After </a:t>
            </a:r>
            <a:r>
              <a:rPr lang="de-CH" sz="2400" b="1" dirty="0" err="1" smtClean="0">
                <a:solidFill>
                  <a:srgbClr val="CC6600"/>
                </a:solidFill>
              </a:rPr>
              <a:t>rumours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>
                <a:solidFill>
                  <a:srgbClr val="CC6600"/>
                </a:solidFill>
              </a:rPr>
              <a:t>of </a:t>
            </a:r>
            <a:r>
              <a:rPr lang="de-CH" sz="2400" b="1" dirty="0" smtClean="0">
                <a:solidFill>
                  <a:srgbClr val="CC6600"/>
                </a:solidFill>
              </a:rPr>
              <a:t>Wu-experiment</a:t>
            </a:r>
            <a:r>
              <a:rPr lang="en-GB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Pauli’s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apologies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to</a:t>
            </a:r>
            <a:r>
              <a:rPr lang="de-CH" sz="2400" b="1" dirty="0" smtClean="0">
                <a:solidFill>
                  <a:srgbClr val="CC6600"/>
                </a:solidFill>
              </a:rPr>
              <a:t> Salam for </a:t>
            </a:r>
            <a:r>
              <a:rPr lang="de-CH" sz="2400" b="1" dirty="0" err="1" smtClean="0">
                <a:solidFill>
                  <a:srgbClr val="CC6600"/>
                </a:solidFill>
              </a:rPr>
              <a:t>discouraging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him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to</a:t>
            </a:r>
            <a:r>
              <a:rPr lang="de-CH" sz="2400" b="1" dirty="0" smtClean="0">
                <a:solidFill>
                  <a:srgbClr val="CC6600"/>
                </a:solidFill>
              </a:rPr>
              <a:t> </a:t>
            </a:r>
            <a:r>
              <a:rPr lang="de-CH" sz="2400" b="1" dirty="0" err="1" smtClean="0">
                <a:solidFill>
                  <a:srgbClr val="CC6600"/>
                </a:solidFill>
              </a:rPr>
              <a:t>publish</a:t>
            </a:r>
            <a:endParaRPr lang="en-GB" sz="2400" b="1" dirty="0">
              <a:solidFill>
                <a:srgbClr val="CC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9928" y="5419632"/>
            <a:ext cx="61202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I learned about P-violation</a:t>
            </a:r>
          </a:p>
          <a:p>
            <a:r>
              <a:rPr lang="en-GB" sz="2400" b="1" dirty="0" smtClean="0"/>
              <a:t>Did rapidly </a:t>
            </a:r>
            <a:r>
              <a:rPr lang="el-GR" sz="2400" b="1" dirty="0" smtClean="0"/>
              <a:t>β</a:t>
            </a:r>
            <a:r>
              <a:rPr lang="de-CH" sz="2400" b="1" dirty="0" smtClean="0"/>
              <a:t>-</a:t>
            </a:r>
            <a:r>
              <a:rPr lang="el-GR" sz="2400" b="1" dirty="0" smtClean="0"/>
              <a:t>γ</a:t>
            </a:r>
            <a:r>
              <a:rPr lang="en-GB" sz="2400" b="1" dirty="0" smtClean="0"/>
              <a:t> circular polarisation correlation</a:t>
            </a:r>
          </a:p>
          <a:p>
            <a:r>
              <a:rPr lang="en-GB" sz="2400" b="1" dirty="0" smtClean="0">
                <a:solidFill>
                  <a:srgbClr val="00B050"/>
                </a:solidFill>
              </a:rPr>
              <a:t>Considered unfeasible  by Lee and Yang</a:t>
            </a:r>
            <a:endParaRPr lang="en-GB" sz="2400" b="1" dirty="0">
              <a:solidFill>
                <a:srgbClr val="00B050"/>
              </a:solidFill>
            </a:endParaRPr>
          </a:p>
        </p:txBody>
      </p:sp>
      <p:pic>
        <p:nvPicPr>
          <p:cNvPr id="9218" name="Picture 2" descr="C:\Meine Photos\VIP_Personen\Sala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" b="24152"/>
          <a:stretch/>
        </p:blipFill>
        <p:spPr bwMode="auto">
          <a:xfrm>
            <a:off x="2833274" y="2545412"/>
            <a:ext cx="1735665" cy="175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436096" y="2234866"/>
            <a:ext cx="2338737" cy="2202245"/>
            <a:chOff x="6804248" y="4197769"/>
            <a:chExt cx="1964239" cy="1772143"/>
          </a:xfrm>
        </p:grpSpPr>
        <p:pic>
          <p:nvPicPr>
            <p:cNvPr id="4101" name="Picture 5" descr="C:\AVorträge In Arbeit\Bilder CERN 60\mitWu.ti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956056" y="4045961"/>
              <a:ext cx="1660623" cy="1964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181731" y="5600580"/>
              <a:ext cx="157728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CH" dirty="0" smtClean="0"/>
                <a:t>With C.S.Wu</a:t>
              </a:r>
              <a:endParaRPr lang="en-GB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232125" y="4797937"/>
            <a:ext cx="2186404" cy="1564952"/>
            <a:chOff x="3822978" y="5164831"/>
            <a:chExt cx="2186404" cy="1564952"/>
          </a:xfrm>
        </p:grpSpPr>
        <p:pic>
          <p:nvPicPr>
            <p:cNvPr id="2051" name="Picture 3" descr="C:\AVorträge In Arbeit\Bilder CERN 60\Yang-Lee-bg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985" y="5164831"/>
              <a:ext cx="2048397" cy="1536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822978" y="6360451"/>
              <a:ext cx="2159619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CH" dirty="0" smtClean="0"/>
                <a:t>T.D.Lee and C.N.Yang</a:t>
              </a:r>
              <a:endParaRPr lang="en-GB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0721" y="4437111"/>
            <a:ext cx="6489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FF0000"/>
                </a:solidFill>
              </a:rPr>
              <a:t>Do not trust authorities,</a:t>
            </a:r>
            <a:br>
              <a:rPr lang="de-CH" sz="2800" b="1" dirty="0" smtClean="0">
                <a:solidFill>
                  <a:srgbClr val="FF0000"/>
                </a:solidFill>
              </a:rPr>
            </a:br>
            <a:r>
              <a:rPr lang="de-CH" sz="2800" b="1" dirty="0" smtClean="0">
                <a:solidFill>
                  <a:srgbClr val="FF0000"/>
                </a:solidFill>
              </a:rPr>
              <a:t>even by the name of W.Pauli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2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830785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B050"/>
                </a:solidFill>
              </a:rPr>
              <a:t>One more fellowship</a:t>
            </a:r>
            <a:endParaRPr lang="en-GB" sz="40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323639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/>
              <a:t>After 1957 decision to build DESY at Hamburg</a:t>
            </a:r>
            <a:br>
              <a:rPr lang="en-GB" sz="2800" b="1" dirty="0" smtClean="0"/>
            </a:br>
            <a:r>
              <a:rPr lang="en-GB" sz="2800" b="1" dirty="0" err="1" smtClean="0"/>
              <a:t>W.Jentschke</a:t>
            </a:r>
            <a:r>
              <a:rPr lang="en-GB" sz="2800" b="1" dirty="0" smtClean="0"/>
              <a:t> suggested to me to </a:t>
            </a:r>
            <a:r>
              <a:rPr lang="en-GB" sz="2800" b="1" dirty="0"/>
              <a:t>spend one </a:t>
            </a:r>
            <a:r>
              <a:rPr lang="en-GB" sz="2800" b="1" dirty="0" smtClean="0"/>
              <a:t>year 1960/61 at Cornell University with </a:t>
            </a:r>
            <a:r>
              <a:rPr lang="en-GB" sz="3600" b="1" dirty="0" err="1" smtClean="0">
                <a:solidFill>
                  <a:srgbClr val="0070C0"/>
                </a:solidFill>
              </a:rPr>
              <a:t>R.R.Wilson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/>
              <a:t>to learn electron scattering at round machine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6076858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Bob </a:t>
            </a:r>
            <a:r>
              <a:rPr lang="en-GB" dirty="0"/>
              <a:t>was </a:t>
            </a:r>
            <a:r>
              <a:rPr lang="en-GB" dirty="0" smtClean="0"/>
              <a:t>artist, high </a:t>
            </a:r>
            <a:r>
              <a:rPr lang="en-GB" dirty="0"/>
              <a:t>rise building, </a:t>
            </a:r>
            <a:r>
              <a:rPr lang="en-GB" dirty="0" smtClean="0"/>
              <a:t>founder </a:t>
            </a:r>
            <a:r>
              <a:rPr lang="en-GB" dirty="0"/>
              <a:t>of </a:t>
            </a:r>
            <a:r>
              <a:rPr lang="en-GB" dirty="0" err="1" smtClean="0"/>
              <a:t>Fermilab</a:t>
            </a:r>
            <a:endParaRPr lang="de-CH" dirty="0"/>
          </a:p>
        </p:txBody>
      </p:sp>
      <p:sp>
        <p:nvSpPr>
          <p:cNvPr id="5" name="Rectangle 4"/>
          <p:cNvSpPr/>
          <p:nvPr/>
        </p:nvSpPr>
        <p:spPr>
          <a:xfrm>
            <a:off x="405375" y="4283837"/>
            <a:ext cx="516013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Lab - Directors </a:t>
            </a:r>
            <a:r>
              <a:rPr lang="en-GB" sz="2800" b="1" dirty="0">
                <a:solidFill>
                  <a:srgbClr val="FF0000"/>
                </a:solidFill>
              </a:rPr>
              <a:t>are not semi-gods </a:t>
            </a:r>
            <a:r>
              <a:rPr lang="en-GB" sz="2800" b="1" dirty="0" smtClean="0">
                <a:solidFill>
                  <a:srgbClr val="FF0000"/>
                </a:solidFill>
              </a:rPr>
              <a:t/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b="1" dirty="0" smtClean="0">
                <a:solidFill>
                  <a:srgbClr val="FF0000"/>
                </a:solidFill>
              </a:rPr>
              <a:t>but </a:t>
            </a:r>
            <a:r>
              <a:rPr lang="en-GB" sz="2800" b="1" dirty="0">
                <a:solidFill>
                  <a:srgbClr val="FF0000"/>
                </a:solidFill>
              </a:rPr>
              <a:t>easily accessible </a:t>
            </a:r>
            <a:r>
              <a:rPr lang="en-GB" sz="2800" b="1" dirty="0" smtClean="0">
                <a:solidFill>
                  <a:srgbClr val="FF0000"/>
                </a:solidFill>
              </a:rPr>
              <a:t>colleagues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5240583"/>
            <a:ext cx="7858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prstClr val="black"/>
                </a:solidFill>
              </a:rPr>
              <a:t>Physicists had to operate synchrotron and experiment </a:t>
            </a:r>
            <a:br>
              <a:rPr lang="en-GB" sz="2400" b="1" dirty="0" smtClean="0">
                <a:solidFill>
                  <a:prstClr val="black"/>
                </a:solidFill>
              </a:rPr>
            </a:br>
            <a:r>
              <a:rPr lang="en-GB" sz="2400" b="1" dirty="0" smtClean="0">
                <a:solidFill>
                  <a:prstClr val="black"/>
                </a:solidFill>
              </a:rPr>
              <a:t>Bob </a:t>
            </a:r>
            <a:r>
              <a:rPr lang="en-GB" sz="2400" dirty="0">
                <a:solidFill>
                  <a:prstClr val="black"/>
                </a:solidFill>
              </a:rPr>
              <a:t>c</a:t>
            </a:r>
            <a:r>
              <a:rPr lang="en-GB" sz="2400" dirty="0" smtClean="0">
                <a:solidFill>
                  <a:prstClr val="black"/>
                </a:solidFill>
              </a:rPr>
              <a:t>utting </a:t>
            </a:r>
            <a:r>
              <a:rPr lang="en-GB" sz="2400" dirty="0">
                <a:solidFill>
                  <a:prstClr val="black"/>
                </a:solidFill>
              </a:rPr>
              <a:t>the </a:t>
            </a:r>
            <a:r>
              <a:rPr lang="en-GB" sz="2400" dirty="0" smtClean="0">
                <a:solidFill>
                  <a:prstClr val="black"/>
                </a:solidFill>
              </a:rPr>
              <a:t>edge of synchrotron magnet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299" y="3171462"/>
            <a:ext cx="1794484" cy="216029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99592" y="3480846"/>
            <a:ext cx="4131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00B050"/>
                </a:solidFill>
              </a:rPr>
              <a:t>First meeting with Bob</a:t>
            </a:r>
            <a:r>
              <a:rPr lang="en-GB" sz="3200" dirty="0">
                <a:solidFill>
                  <a:srgbClr val="00B050"/>
                </a:solidFill>
              </a:rPr>
              <a:t>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480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256584" cy="49438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sz="3600" b="1" dirty="0" smtClean="0"/>
              <a:t>My first visit at CERN </a:t>
            </a:r>
            <a:endParaRPr lang="en-GB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8785" y="1054638"/>
            <a:ext cx="7262501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</a:rPr>
              <a:t>Rochester Conference at CERN  July 1958</a:t>
            </a:r>
            <a:r>
              <a:rPr lang="en-GB" sz="2400" b="1" dirty="0" smtClean="0"/>
              <a:t>. </a:t>
            </a:r>
          </a:p>
          <a:p>
            <a:r>
              <a:rPr lang="en-GB" sz="2400" b="1" dirty="0" smtClean="0">
                <a:solidFill>
                  <a:srgbClr val="00B050"/>
                </a:solidFill>
              </a:rPr>
              <a:t>Session Fundamental </a:t>
            </a:r>
            <a:r>
              <a:rPr lang="en-GB" sz="2400" b="1" dirty="0">
                <a:solidFill>
                  <a:srgbClr val="00B050"/>
                </a:solidFill>
              </a:rPr>
              <a:t>theoretical </a:t>
            </a:r>
            <a:r>
              <a:rPr lang="en-GB" sz="2400" b="1" dirty="0" smtClean="0">
                <a:solidFill>
                  <a:srgbClr val="00B050"/>
                </a:solidFill>
              </a:rPr>
              <a:t>ideas</a:t>
            </a:r>
          </a:p>
          <a:p>
            <a:r>
              <a:rPr lang="en-GB" sz="2400" b="1" dirty="0" smtClean="0"/>
              <a:t>Heisenberg’s  talk on ‘great unification’</a:t>
            </a:r>
            <a:br>
              <a:rPr lang="en-GB" sz="2400" b="1" dirty="0" smtClean="0"/>
            </a:br>
            <a:r>
              <a:rPr lang="en-GB" sz="2400" b="1" dirty="0" smtClean="0"/>
              <a:t>    ‘World Formula’</a:t>
            </a:r>
          </a:p>
          <a:p>
            <a:r>
              <a:rPr lang="de-CH" sz="2800" b="1" dirty="0">
                <a:solidFill>
                  <a:srgbClr val="FF0000"/>
                </a:solidFill>
              </a:rPr>
              <a:t>Chair. W.Pauli  </a:t>
            </a:r>
            <a:r>
              <a:rPr lang="de-CH" sz="2400" b="1" dirty="0"/>
              <a:t>(died December 1958)</a:t>
            </a:r>
            <a:endParaRPr lang="en-GB" sz="2400" b="1" dirty="0"/>
          </a:p>
          <a:p>
            <a:r>
              <a:rPr lang="en-GB" sz="2800" b="1" dirty="0" smtClean="0">
                <a:solidFill>
                  <a:srgbClr val="FF0000"/>
                </a:solidFill>
              </a:rPr>
              <a:t> “There are no new fundamental ideas,</a:t>
            </a:r>
            <a:br>
              <a:rPr lang="en-GB" sz="2800" b="1" dirty="0" smtClean="0">
                <a:solidFill>
                  <a:srgbClr val="FF0000"/>
                </a:solidFill>
              </a:rPr>
            </a:br>
            <a:r>
              <a:rPr lang="en-GB" sz="2800" b="1" dirty="0" smtClean="0">
                <a:solidFill>
                  <a:srgbClr val="FF0000"/>
                </a:solidFill>
              </a:rPr>
              <a:t>M. Heisenberg please take the floor”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6688" y="4590291"/>
            <a:ext cx="55557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First meeting with R. Feynman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700450"/>
            <a:ext cx="2402700" cy="16938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24807"/>
            <a:ext cx="2110617" cy="26093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6688" y="5733256"/>
            <a:ext cx="5771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>
                <a:solidFill>
                  <a:srgbClr val="CC6600"/>
                </a:solidFill>
              </a:rPr>
              <a:t>Study </a:t>
            </a:r>
            <a:r>
              <a:rPr lang="de-CH" sz="2800" b="1" dirty="0" err="1" smtClean="0">
                <a:solidFill>
                  <a:srgbClr val="CC6600"/>
                </a:solidFill>
              </a:rPr>
              <a:t>psychology</a:t>
            </a:r>
            <a:r>
              <a:rPr lang="de-CH" sz="2800" b="1" dirty="0" smtClean="0">
                <a:solidFill>
                  <a:srgbClr val="CC6600"/>
                </a:solidFill>
              </a:rPr>
              <a:t> of </a:t>
            </a:r>
            <a:r>
              <a:rPr lang="de-CH" sz="2800" b="1" dirty="0" err="1" smtClean="0">
                <a:solidFill>
                  <a:srgbClr val="CC6600"/>
                </a:solidFill>
              </a:rPr>
              <a:t>partners</a:t>
            </a:r>
            <a:endParaRPr lang="en-GB" sz="2800" b="1" dirty="0">
              <a:solidFill>
                <a:srgbClr val="CC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55951" y="5294399"/>
            <a:ext cx="5355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/>
              <a:t>His suggestion: lets go to Bata Clan</a:t>
            </a:r>
          </a:p>
        </p:txBody>
      </p:sp>
    </p:spTree>
    <p:extLst>
      <p:ext uri="{BB962C8B-B14F-4D97-AF65-F5344CB8AC3E}">
        <p14:creationId xmlns:p14="http://schemas.microsoft.com/office/powerpoint/2010/main" val="10860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14211"/>
            <a:ext cx="7355160" cy="580103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Getting to know CERN as a physicist 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604" y="1017310"/>
            <a:ext cx="63176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Invited to spend one year at CERN 1964/65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0690" y="2132856"/>
            <a:ext cx="6343557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800" b="1" dirty="0" smtClean="0"/>
              <a:t>Pion </a:t>
            </a:r>
            <a:r>
              <a:rPr lang="en-GB" sz="2800" b="1" dirty="0"/>
              <a:t>production with </a:t>
            </a:r>
            <a:r>
              <a:rPr lang="en-GB" sz="2800" b="1" dirty="0">
                <a:solidFill>
                  <a:srgbClr val="0070C0"/>
                </a:solidFill>
              </a:rPr>
              <a:t>Arne </a:t>
            </a:r>
            <a:r>
              <a:rPr lang="en-GB" sz="2800" b="1" dirty="0" err="1">
                <a:solidFill>
                  <a:srgbClr val="0070C0"/>
                </a:solidFill>
              </a:rPr>
              <a:t>Lundby</a:t>
            </a:r>
            <a:r>
              <a:rPr lang="en-GB" sz="2800" b="1" dirty="0">
                <a:solidFill>
                  <a:srgbClr val="0070C0"/>
                </a:solidFill>
              </a:rPr>
              <a:t> </a:t>
            </a:r>
            <a:r>
              <a:rPr lang="en-GB" sz="2800" dirty="0"/>
              <a:t>,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Norwegian </a:t>
            </a:r>
            <a:r>
              <a:rPr lang="en-GB" sz="2800" dirty="0"/>
              <a:t>accepts </a:t>
            </a:r>
            <a:r>
              <a:rPr lang="en-GB" sz="2800" dirty="0" smtClean="0"/>
              <a:t>German! </a:t>
            </a:r>
            <a:br>
              <a:rPr lang="en-GB" sz="2800" dirty="0" smtClean="0"/>
            </a:br>
            <a:r>
              <a:rPr lang="en-GB" sz="2800" dirty="0" smtClean="0"/>
              <a:t>(</a:t>
            </a:r>
            <a:r>
              <a:rPr lang="en-GB" sz="2800" dirty="0" err="1" smtClean="0"/>
              <a:t>P.Carlsson</a:t>
            </a:r>
            <a:r>
              <a:rPr lang="en-GB" sz="2800" dirty="0" smtClean="0"/>
              <a:t>, </a:t>
            </a:r>
            <a:r>
              <a:rPr lang="en-GB" sz="2800" dirty="0" err="1" smtClean="0"/>
              <a:t>D.Hartill</a:t>
            </a:r>
            <a:r>
              <a:rPr lang="en-GB" sz="2800" dirty="0" smtClean="0"/>
              <a:t>, </a:t>
            </a:r>
            <a:r>
              <a:rPr lang="en-GB" sz="2800" dirty="0" err="1" smtClean="0"/>
              <a:t>Yu.Galaktionov</a:t>
            </a:r>
            <a:r>
              <a:rPr lang="en-GB" sz="2800" dirty="0" smtClean="0"/>
              <a:t>, et al)</a:t>
            </a:r>
          </a:p>
          <a:p>
            <a:r>
              <a:rPr lang="en-GB" sz="3200" b="1" dirty="0" smtClean="0">
                <a:solidFill>
                  <a:srgbClr val="00B050"/>
                </a:solidFill>
              </a:rPr>
              <a:t>got to know spirit of international collaboration in a CERN group (family)</a:t>
            </a:r>
            <a:endParaRPr lang="de-CH" sz="3200" b="1" dirty="0">
              <a:solidFill>
                <a:srgbClr val="00B050"/>
              </a:solidFill>
            </a:endParaRPr>
          </a:p>
        </p:txBody>
      </p:sp>
      <p:pic>
        <p:nvPicPr>
          <p:cNvPr id="9218" name="Picture 2" descr="https://cds.cern.ch/record/917957/files/7705055.jpg?subformat=icon-144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26" t="9700" b="51874"/>
          <a:stretch/>
        </p:blipFill>
        <p:spPr bwMode="auto">
          <a:xfrm>
            <a:off x="7020272" y="1942736"/>
            <a:ext cx="1734316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1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1363121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/>
              <a:t>1966 </a:t>
            </a:r>
            <a:r>
              <a:rPr lang="en-GB" sz="2800" b="1" dirty="0"/>
              <a:t>Neutron scattering </a:t>
            </a:r>
            <a:r>
              <a:rPr lang="en-GB" sz="2800" b="1" dirty="0" smtClean="0"/>
              <a:t>on p and nuclei  </a:t>
            </a:r>
          </a:p>
          <a:p>
            <a:r>
              <a:rPr lang="en-GB" sz="3200" b="1" dirty="0" smtClean="0"/>
              <a:t>Development of STAC </a:t>
            </a:r>
            <a:r>
              <a:rPr lang="en-GB" sz="3200" b="1" dirty="0"/>
              <a:t>(</a:t>
            </a:r>
            <a:r>
              <a:rPr lang="en-GB" sz="3200" b="1" dirty="0">
                <a:solidFill>
                  <a:srgbClr val="00B050"/>
                </a:solidFill>
              </a:rPr>
              <a:t>MC optimized</a:t>
            </a:r>
            <a:r>
              <a:rPr lang="en-GB" sz="3200" b="1" dirty="0"/>
              <a:t>)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800" dirty="0"/>
              <a:t>(</a:t>
            </a:r>
            <a:r>
              <a:rPr lang="en-GB" sz="2400" b="1" dirty="0" err="1" smtClean="0"/>
              <a:t>SamplingTotalAbsorptionCounter</a:t>
            </a:r>
            <a:r>
              <a:rPr lang="en-GB" sz="2800" dirty="0" smtClean="0"/>
              <a:t> </a:t>
            </a:r>
            <a:r>
              <a:rPr lang="en-GB" sz="2800" dirty="0"/>
              <a:t>&lt;-&gt; </a:t>
            </a:r>
            <a:r>
              <a:rPr lang="en-GB" sz="2800" dirty="0" smtClean="0">
                <a:solidFill>
                  <a:srgbClr val="FF0000"/>
                </a:solidFill>
              </a:rPr>
              <a:t>hadron  calorimeter</a:t>
            </a:r>
            <a:r>
              <a:rPr lang="en-GB" sz="2800" dirty="0"/>
              <a:t>, </a:t>
            </a:r>
            <a:endParaRPr lang="en-GB" sz="2800" dirty="0" smtClean="0"/>
          </a:p>
          <a:p>
            <a:r>
              <a:rPr lang="de-CH" sz="2400" dirty="0" err="1" smtClean="0">
                <a:solidFill>
                  <a:srgbClr val="00B050"/>
                </a:solidFill>
              </a:rPr>
              <a:t>Laughed</a:t>
            </a:r>
            <a:r>
              <a:rPr lang="de-CH" sz="2400" dirty="0" smtClean="0">
                <a:solidFill>
                  <a:srgbClr val="00B050"/>
                </a:solidFill>
              </a:rPr>
              <a:t> at </a:t>
            </a:r>
            <a:r>
              <a:rPr lang="de-CH" sz="2400" dirty="0" err="1" smtClean="0">
                <a:solidFill>
                  <a:srgbClr val="00B050"/>
                </a:solidFill>
              </a:rPr>
              <a:t>since</a:t>
            </a:r>
            <a:r>
              <a:rPr lang="de-CH" sz="2400" dirty="0" smtClean="0">
                <a:solidFill>
                  <a:srgbClr val="00B050"/>
                </a:solidFill>
              </a:rPr>
              <a:t> not </a:t>
            </a:r>
            <a:r>
              <a:rPr lang="de-CH" sz="2400" dirty="0" err="1" smtClean="0">
                <a:solidFill>
                  <a:srgbClr val="00B050"/>
                </a:solidFill>
              </a:rPr>
              <a:t>competitive</a:t>
            </a:r>
            <a:r>
              <a:rPr lang="de-CH" sz="2400" dirty="0" smtClean="0">
                <a:solidFill>
                  <a:srgbClr val="00B050"/>
                </a:solidFill>
              </a:rPr>
              <a:t> </a:t>
            </a:r>
            <a:r>
              <a:rPr lang="de-CH" sz="2400" dirty="0" err="1" smtClean="0">
                <a:solidFill>
                  <a:srgbClr val="00B050"/>
                </a:solidFill>
              </a:rPr>
              <a:t>with</a:t>
            </a:r>
            <a:r>
              <a:rPr lang="de-CH" sz="2400" dirty="0" smtClean="0">
                <a:solidFill>
                  <a:srgbClr val="00B050"/>
                </a:solidFill>
              </a:rPr>
              <a:t> </a:t>
            </a:r>
            <a:r>
              <a:rPr lang="de-CH" sz="2400" dirty="0" err="1" smtClean="0">
                <a:solidFill>
                  <a:srgbClr val="00B050"/>
                </a:solidFill>
              </a:rPr>
              <a:t>magnetic</a:t>
            </a:r>
            <a:r>
              <a:rPr lang="de-CH" sz="2400" dirty="0" smtClean="0">
                <a:solidFill>
                  <a:srgbClr val="00B050"/>
                </a:solidFill>
              </a:rPr>
              <a:t> </a:t>
            </a:r>
            <a:r>
              <a:rPr lang="de-CH" sz="2400" dirty="0" err="1" smtClean="0">
                <a:solidFill>
                  <a:srgbClr val="00B050"/>
                </a:solidFill>
              </a:rPr>
              <a:t>spectrometers</a:t>
            </a:r>
            <a:r>
              <a:rPr lang="de-CH" sz="2800" dirty="0" smtClean="0">
                <a:solidFill>
                  <a:srgbClr val="00B050"/>
                </a:solidFill>
              </a:rPr>
              <a:t>, </a:t>
            </a:r>
            <a:r>
              <a:rPr lang="de-CH" sz="2400" dirty="0" err="1" smtClean="0">
                <a:solidFill>
                  <a:srgbClr val="00B050"/>
                </a:solidFill>
              </a:rPr>
              <a:t>became</a:t>
            </a:r>
            <a:r>
              <a:rPr lang="de-CH" sz="2400" dirty="0" smtClean="0">
                <a:solidFill>
                  <a:srgbClr val="00B050"/>
                </a:solidFill>
              </a:rPr>
              <a:t> </a:t>
            </a:r>
            <a:r>
              <a:rPr lang="de-CH" sz="2400" dirty="0" err="1" smtClean="0">
                <a:solidFill>
                  <a:srgbClr val="00B050"/>
                </a:solidFill>
              </a:rPr>
              <a:t>important</a:t>
            </a:r>
            <a:r>
              <a:rPr lang="de-CH" sz="2400" dirty="0" smtClean="0">
                <a:solidFill>
                  <a:srgbClr val="00B050"/>
                </a:solidFill>
              </a:rPr>
              <a:t> for </a:t>
            </a:r>
            <a:r>
              <a:rPr lang="de-CH" sz="2400" dirty="0" err="1" smtClean="0">
                <a:solidFill>
                  <a:srgbClr val="00B050"/>
                </a:solidFill>
              </a:rPr>
              <a:t>colliders</a:t>
            </a:r>
            <a:r>
              <a:rPr lang="de-CH" sz="2400" dirty="0" smtClean="0">
                <a:solidFill>
                  <a:srgbClr val="00B050"/>
                </a:solidFill>
              </a:rPr>
              <a:t> </a:t>
            </a:r>
            <a:r>
              <a:rPr lang="de-CH" sz="2400" dirty="0" err="1" smtClean="0">
                <a:solidFill>
                  <a:srgbClr val="00B050"/>
                </a:solidFill>
              </a:rPr>
              <a:t>to</a:t>
            </a:r>
            <a:r>
              <a:rPr lang="de-CH" sz="2400" dirty="0" smtClean="0">
                <a:solidFill>
                  <a:srgbClr val="00B050"/>
                </a:solidFill>
              </a:rPr>
              <a:t> </a:t>
            </a:r>
            <a:r>
              <a:rPr lang="de-CH" sz="2400" dirty="0" err="1" smtClean="0">
                <a:solidFill>
                  <a:srgbClr val="00B050"/>
                </a:solidFill>
              </a:rPr>
              <a:t>cover</a:t>
            </a:r>
            <a:r>
              <a:rPr lang="de-CH" sz="2400" dirty="0" smtClean="0">
                <a:solidFill>
                  <a:srgbClr val="00B050"/>
                </a:solidFill>
              </a:rPr>
              <a:t> large solid angle</a:t>
            </a:r>
            <a:endParaRPr lang="en-GB" sz="2400" dirty="0" smtClean="0">
              <a:solidFill>
                <a:srgbClr val="00B050"/>
              </a:solidFill>
            </a:endParaRPr>
          </a:p>
          <a:p>
            <a:r>
              <a:rPr lang="en-GB" sz="2800" dirty="0" smtClean="0"/>
              <a:t>        </a:t>
            </a:r>
            <a:r>
              <a:rPr lang="en-GB" sz="2400" b="1" dirty="0" smtClean="0"/>
              <a:t>Minister </a:t>
            </a:r>
            <a:r>
              <a:rPr lang="en-GB" sz="2400" b="1" dirty="0" err="1"/>
              <a:t>Riesenhuber</a:t>
            </a:r>
            <a:r>
              <a:rPr lang="en-GB" sz="2400" b="1" dirty="0"/>
              <a:t>, </a:t>
            </a:r>
            <a:r>
              <a:rPr lang="en-GB" sz="2400" b="1" dirty="0" smtClean="0"/>
              <a:t>chemist</a:t>
            </a:r>
            <a:r>
              <a:rPr lang="en-GB" sz="2400" b="1" dirty="0"/>
              <a:t>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/>
              <a:t>	</a:t>
            </a:r>
            <a:r>
              <a:rPr lang="en-GB" sz="2400" b="1" dirty="0" smtClean="0"/>
              <a:t>visits UA1</a:t>
            </a:r>
          </a:p>
          <a:p>
            <a:endParaRPr lang="en-GB" sz="2400" b="1" dirty="0"/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b="1" dirty="0"/>
              <a:t>experiments 1966/67 at PS, ISR, </a:t>
            </a:r>
            <a:endParaRPr lang="en-GB" sz="2800" b="1" dirty="0" smtClean="0"/>
          </a:p>
          <a:p>
            <a:r>
              <a:rPr lang="en-GB" sz="2800" b="1" dirty="0" smtClean="0"/>
              <a:t>and </a:t>
            </a:r>
            <a:r>
              <a:rPr lang="en-GB" sz="2800" b="1" dirty="0" err="1" smtClean="0"/>
              <a:t>Serpuchov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400" dirty="0" smtClean="0"/>
              <a:t>(First sit-in </a:t>
            </a:r>
            <a:r>
              <a:rPr lang="en-GB" sz="2400" dirty="0"/>
              <a:t>strike </a:t>
            </a:r>
            <a:r>
              <a:rPr lang="en-GB" sz="2400" dirty="0" smtClean="0"/>
              <a:t>of students on Soviet soil)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2051720" y="196955"/>
            <a:ext cx="4572000" cy="954107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>
            <a:spAutoFit/>
          </a:bodyPr>
          <a:lstStyle/>
          <a:p>
            <a:pPr algn="ctr"/>
            <a:r>
              <a:rPr lang="en-GB" sz="2800" b="1" dirty="0">
                <a:solidFill>
                  <a:srgbClr val="00B050"/>
                </a:solidFill>
              </a:rPr>
              <a:t>Later CERN experiments </a:t>
            </a:r>
            <a:br>
              <a:rPr lang="en-GB" sz="2800" b="1" dirty="0">
                <a:solidFill>
                  <a:srgbClr val="00B050"/>
                </a:solidFill>
              </a:rPr>
            </a:br>
            <a:r>
              <a:rPr lang="en-GB" sz="2800" b="1" dirty="0">
                <a:solidFill>
                  <a:srgbClr val="00B050"/>
                </a:solidFill>
              </a:rPr>
              <a:t>with Karlsruhe </a:t>
            </a:r>
            <a:r>
              <a:rPr lang="en-GB" sz="2800" b="1" dirty="0" smtClean="0">
                <a:solidFill>
                  <a:srgbClr val="00B050"/>
                </a:solidFill>
              </a:rPr>
              <a:t>group</a:t>
            </a:r>
            <a:endParaRPr lang="en-GB" sz="28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9294" r="59465" b="19460"/>
          <a:stretch/>
        </p:blipFill>
        <p:spPr>
          <a:xfrm>
            <a:off x="5367765" y="3652037"/>
            <a:ext cx="1224136" cy="1656184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464448" y="3802815"/>
            <a:ext cx="2690865" cy="1811957"/>
            <a:chOff x="6464448" y="3802815"/>
            <a:chExt cx="2690865" cy="18119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4217" y="3802815"/>
              <a:ext cx="1800454" cy="1354627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464448" y="5245440"/>
              <a:ext cx="2690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 smtClean="0"/>
                <a:t>Where</a:t>
              </a:r>
              <a:r>
                <a:rPr lang="de-CH" dirty="0" smtClean="0"/>
                <a:t> </a:t>
              </a:r>
              <a:r>
                <a:rPr lang="de-CH" dirty="0" err="1" smtClean="0"/>
                <a:t>are</a:t>
              </a:r>
              <a:r>
                <a:rPr lang="de-CH" dirty="0" smtClean="0"/>
                <a:t> </a:t>
              </a:r>
              <a:r>
                <a:rPr lang="de-CH" dirty="0" err="1" smtClean="0"/>
                <a:t>thermometers</a:t>
              </a:r>
              <a:r>
                <a:rPr lang="de-CH" dirty="0" smtClean="0"/>
                <a:t>?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3835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2353</TotalTime>
  <Words>1251</Words>
  <Application>Microsoft Office PowerPoint</Application>
  <PresentationFormat>On-screen Show (4:3)</PresentationFormat>
  <Paragraphs>309</Paragraphs>
  <Slides>39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Algerian</vt:lpstr>
      <vt:lpstr>Arial</vt:lpstr>
      <vt:lpstr>Calibri</vt:lpstr>
      <vt:lpstr>Calibri Light</vt:lpstr>
      <vt:lpstr>Corbel</vt:lpstr>
      <vt:lpstr>Times New Roman</vt:lpstr>
      <vt:lpstr>Wingdings</vt:lpstr>
      <vt:lpstr>Office Theme</vt:lpstr>
      <vt:lpstr>Parallax</vt:lpstr>
      <vt:lpstr>It is the spirit that counts - people at and around CERN -</vt:lpstr>
      <vt:lpstr>PowerPoint Presentation</vt:lpstr>
      <vt:lpstr>Anniversaries at CERN</vt:lpstr>
      <vt:lpstr>How I got into High Energy Physics  via Nuclear Physics</vt:lpstr>
      <vt:lpstr>PowerPoint Presentation</vt:lpstr>
      <vt:lpstr>One more fellowship</vt:lpstr>
      <vt:lpstr>My first visit at CERN </vt:lpstr>
      <vt:lpstr>Getting to know CERN as a physicist </vt:lpstr>
      <vt:lpstr>PowerPoint Presentation</vt:lpstr>
      <vt:lpstr>Getting to know the administration of CERN</vt:lpstr>
      <vt:lpstr>DG 1981-88</vt:lpstr>
      <vt:lpstr>The LEP proposals</vt:lpstr>
      <vt:lpstr>Main problem:  Circumference of tunnel ?? </vt:lpstr>
      <vt:lpstr>Price to pay: Water in tunnel, LEP one year delayed </vt:lpstr>
      <vt:lpstr>Final proposal</vt:lpstr>
      <vt:lpstr>Consequences of budget limitations</vt:lpstr>
      <vt:lpstr>But :  continue      p – pbar at SPS UA1 and UA2 even providing additional funds</vt:lpstr>
      <vt:lpstr>LEP Approval still very  painful</vt:lpstr>
      <vt:lpstr>PowerPoint Presentation</vt:lpstr>
      <vt:lpstr>PowerPoint Presentation</vt:lpstr>
      <vt:lpstr>LEP budget management</vt:lpstr>
      <vt:lpstr>LEP project management board </vt:lpstr>
      <vt:lpstr>PowerPoint Presentation</vt:lpstr>
      <vt:lpstr>Dialogue with the population</vt:lpstr>
      <vt:lpstr>PowerPoint Presentation</vt:lpstr>
      <vt:lpstr>PowerPoint Presentation</vt:lpstr>
      <vt:lpstr>PowerPoint Presentation</vt:lpstr>
      <vt:lpstr>LEP experiments</vt:lpstr>
      <vt:lpstr>4 LEP experiments approved</vt:lpstr>
      <vt:lpstr>PowerPoint Presentation</vt:lpstr>
      <vt:lpstr>Abragam Committee</vt:lpstr>
      <vt:lpstr>Long Range Planning Committee</vt:lpstr>
      <vt:lpstr>VIP visits just 3 examples</vt:lpstr>
      <vt:lpstr>Queen Beatrix of Netherlands Two experiences at CERN:  a bad and a good one</vt:lpstr>
      <vt:lpstr>PowerPoint Presentation</vt:lpstr>
      <vt:lpstr>PowerPoint Presentation</vt:lpstr>
      <vt:lpstr>Conclusions</vt:lpstr>
      <vt:lpstr>Far Future of CERN</vt:lpstr>
      <vt:lpstr>Compare with Stonehenge:   astronomical observatory? or a place of worship!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is the spirit that counts- people at and around CERN</dc:title>
  <dc:creator>Herwig Schopper</dc:creator>
  <cp:lastModifiedBy>Herwig Schopper</cp:lastModifiedBy>
  <cp:revision>253</cp:revision>
  <dcterms:created xsi:type="dcterms:W3CDTF">2014-06-19T09:00:33Z</dcterms:created>
  <dcterms:modified xsi:type="dcterms:W3CDTF">2014-09-15T08:10:56Z</dcterms:modified>
</cp:coreProperties>
</file>