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256" r:id="rId2"/>
    <p:sldId id="258" r:id="rId3"/>
    <p:sldId id="259" r:id="rId4"/>
    <p:sldId id="260" r:id="rId5"/>
    <p:sldId id="261" r:id="rId6"/>
    <p:sldId id="262" r:id="rId7"/>
    <p:sldId id="263" r:id="rId8"/>
    <p:sldId id="264" r:id="rId9"/>
    <p:sldId id="265" r:id="rId10"/>
    <p:sldId id="266" r:id="rId11"/>
    <p:sldId id="277" r:id="rId12"/>
    <p:sldId id="278" r:id="rId13"/>
    <p:sldId id="283" r:id="rId14"/>
    <p:sldId id="284" r:id="rId15"/>
    <p:sldId id="279" r:id="rId16"/>
    <p:sldId id="280" r:id="rId17"/>
    <p:sldId id="281" r:id="rId18"/>
    <p:sldId id="295" r:id="rId19"/>
    <p:sldId id="296" r:id="rId20"/>
    <p:sldId id="289" r:id="rId21"/>
    <p:sldId id="290" r:id="rId22"/>
    <p:sldId id="291" r:id="rId23"/>
    <p:sldId id="287" r:id="rId24"/>
    <p:sldId id="288" r:id="rId25"/>
    <p:sldId id="282" r:id="rId26"/>
    <p:sldId id="285" r:id="rId27"/>
    <p:sldId id="294" r:id="rId28"/>
    <p:sldId id="273" r:id="rId29"/>
    <p:sldId id="274" r:id="rId30"/>
    <p:sldId id="275" r:id="rId31"/>
    <p:sldId id="276" r:id="rId32"/>
    <p:sldId id="297" r:id="rId33"/>
    <p:sldId id="286" r:id="rId34"/>
    <p:sldId id="269" r:id="rId35"/>
    <p:sldId id="267" r:id="rId36"/>
    <p:sldId id="268" r:id="rId37"/>
    <p:sldId id="270" r:id="rId38"/>
    <p:sldId id="271" r:id="rId39"/>
    <p:sldId id="272" r:id="rId40"/>
    <p:sldId id="292" r:id="rId41"/>
    <p:sldId id="293"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408"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C1538F-1F74-464F-9BA2-5BFDB1528CE3}" type="datetimeFigureOut">
              <a:rPr lang="en-US" smtClean="0"/>
              <a:t>9/14/14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6A7510-7DBC-1647-B34E-66B5F819976D}" type="slidenum">
              <a:rPr lang="en-US" smtClean="0"/>
              <a:t>‹#›</a:t>
            </a:fld>
            <a:endParaRPr lang="en-US"/>
          </a:p>
        </p:txBody>
      </p:sp>
    </p:spTree>
    <p:extLst>
      <p:ext uri="{BB962C8B-B14F-4D97-AF65-F5344CB8AC3E}">
        <p14:creationId xmlns:p14="http://schemas.microsoft.com/office/powerpoint/2010/main" val="352300484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E8371C7-32B7-5849-ACE4-06BC2AD21202}" type="slidenum">
              <a:rPr lang="en-US"/>
              <a:pPr>
                <a:defRPr/>
              </a:pPr>
              <a:t>13</a:t>
            </a:fld>
            <a:endParaRPr lang="en-US"/>
          </a:p>
        </p:txBody>
      </p:sp>
      <p:sp>
        <p:nvSpPr>
          <p:cNvPr id="6195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195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8AC6202-654E-3C42-9763-7CF7D842E169}" type="slidenum">
              <a:rPr lang="en-US"/>
              <a:pPr>
                <a:defRPr/>
              </a:pPr>
              <a:t>25</a:t>
            </a:fld>
            <a:endParaRPr lang="en-US"/>
          </a:p>
        </p:txBody>
      </p:sp>
      <p:sp>
        <p:nvSpPr>
          <p:cNvPr id="6205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2054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6CC2E21-E49F-C74C-96FF-2284930ED64B}" type="slidenum">
              <a:rPr lang="en-US"/>
              <a:pPr>
                <a:defRPr/>
              </a:pPr>
              <a:t>27</a:t>
            </a:fld>
            <a:endParaRPr lang="en-US"/>
          </a:p>
        </p:txBody>
      </p:sp>
      <p:sp>
        <p:nvSpPr>
          <p:cNvPr id="6287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2873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8AC6202-654E-3C42-9763-7CF7D842E169}" type="slidenum">
              <a:rPr lang="en-US"/>
              <a:pPr>
                <a:defRPr/>
              </a:pPr>
              <a:t>32</a:t>
            </a:fld>
            <a:endParaRPr lang="en-US"/>
          </a:p>
        </p:txBody>
      </p:sp>
      <p:sp>
        <p:nvSpPr>
          <p:cNvPr id="6205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2054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defRPr/>
            </a:pPr>
            <a:fld id="{7DBA738E-CCD0-564A-807B-36A1A0568231}" type="slidenum">
              <a:rPr lang="en-US" b="0"/>
              <a:pPr eaLnBrk="1" hangingPunct="1">
                <a:defRPr/>
              </a:pPr>
              <a:t>38</a:t>
            </a:fld>
            <a:endParaRPr lang="en-US" b="0"/>
          </a:p>
        </p:txBody>
      </p:sp>
      <p:sp>
        <p:nvSpPr>
          <p:cNvPr id="41986" name="Rectangle 2"/>
          <p:cNvSpPr>
            <a:spLocks noGrp="1" noRot="1" noChangeAspect="1" noChangeArrowheads="1"/>
          </p:cNvSpPr>
          <p:nvPr>
            <p:ph type="sldImg"/>
          </p:nvPr>
        </p:nvSpPr>
        <p:spPr>
          <a:solidFill>
            <a:srgbClr val="FFFFFF"/>
          </a:solidFill>
          <a:ln/>
        </p:spPr>
      </p:sp>
      <p:sp>
        <p:nvSpPr>
          <p:cNvPr id="460803"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E8371C7-32B7-5849-ACE4-06BC2AD21202}" type="slidenum">
              <a:rPr lang="en-US"/>
              <a:pPr>
                <a:defRPr/>
              </a:pPr>
              <a:t>40</a:t>
            </a:fld>
            <a:endParaRPr lang="en-US"/>
          </a:p>
        </p:txBody>
      </p:sp>
      <p:sp>
        <p:nvSpPr>
          <p:cNvPr id="6195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195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E8371C7-32B7-5849-ACE4-06BC2AD21202}" type="slidenum">
              <a:rPr lang="en-US"/>
              <a:pPr>
                <a:defRPr/>
              </a:pPr>
              <a:t>15</a:t>
            </a:fld>
            <a:endParaRPr lang="en-US"/>
          </a:p>
        </p:txBody>
      </p:sp>
      <p:sp>
        <p:nvSpPr>
          <p:cNvPr id="6195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195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5EDC41D-9B43-6A45-81FD-8BEFC1003284}" type="slidenum">
              <a:rPr lang="en-US"/>
              <a:pPr>
                <a:defRPr/>
              </a:pPr>
              <a:t>16</a:t>
            </a:fld>
            <a:endParaRPr lang="en-US"/>
          </a:p>
        </p:txBody>
      </p:sp>
      <p:sp>
        <p:nvSpPr>
          <p:cNvPr id="6195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195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DEAE9E8-0389-734D-B0EE-E68B2F510282}" type="slidenum">
              <a:rPr lang="en-US"/>
              <a:pPr>
                <a:defRPr/>
              </a:pPr>
              <a:t>17</a:t>
            </a:fld>
            <a:endParaRPr lang="en-US"/>
          </a:p>
        </p:txBody>
      </p:sp>
      <p:sp>
        <p:nvSpPr>
          <p:cNvPr id="6195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195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8AC6202-654E-3C42-9763-7CF7D842E169}" type="slidenum">
              <a:rPr lang="en-US"/>
              <a:pPr>
                <a:defRPr/>
              </a:pPr>
              <a:t>18</a:t>
            </a:fld>
            <a:endParaRPr lang="en-US"/>
          </a:p>
        </p:txBody>
      </p:sp>
      <p:sp>
        <p:nvSpPr>
          <p:cNvPr id="6205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2054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8AC6202-654E-3C42-9763-7CF7D842E169}" type="slidenum">
              <a:rPr lang="en-US"/>
              <a:pPr>
                <a:defRPr/>
              </a:pPr>
              <a:t>19</a:t>
            </a:fld>
            <a:endParaRPr lang="en-US"/>
          </a:p>
        </p:txBody>
      </p:sp>
      <p:sp>
        <p:nvSpPr>
          <p:cNvPr id="6205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2054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E8371C7-32B7-5849-ACE4-06BC2AD21202}" type="slidenum">
              <a:rPr lang="en-US"/>
              <a:pPr>
                <a:defRPr/>
              </a:pPr>
              <a:t>20</a:t>
            </a:fld>
            <a:endParaRPr lang="en-US"/>
          </a:p>
        </p:txBody>
      </p:sp>
      <p:sp>
        <p:nvSpPr>
          <p:cNvPr id="6195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195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E8371C7-32B7-5849-ACE4-06BC2AD21202}" type="slidenum">
              <a:rPr lang="en-US"/>
              <a:pPr>
                <a:defRPr/>
              </a:pPr>
              <a:t>21</a:t>
            </a:fld>
            <a:endParaRPr lang="en-US"/>
          </a:p>
        </p:txBody>
      </p:sp>
      <p:sp>
        <p:nvSpPr>
          <p:cNvPr id="6195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195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8AC6202-654E-3C42-9763-7CF7D842E169}" type="slidenum">
              <a:rPr lang="en-US"/>
              <a:pPr>
                <a:defRPr/>
              </a:pPr>
              <a:t>24</a:t>
            </a:fld>
            <a:endParaRPr lang="en-US"/>
          </a:p>
        </p:txBody>
      </p:sp>
      <p:sp>
        <p:nvSpPr>
          <p:cNvPr id="6205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2054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214C00-B2F3-3A46-A833-937CCB2BAB30}" type="datetimeFigureOut">
              <a:rPr lang="en-US" smtClean="0"/>
              <a:t>9/14/14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B60BB4-491F-A549-8222-FC33DB520BA1}" type="slidenum">
              <a:rPr lang="en-US" smtClean="0"/>
              <a:t>‹#›</a:t>
            </a:fld>
            <a:endParaRPr lang="en-US"/>
          </a:p>
        </p:txBody>
      </p:sp>
    </p:spTree>
    <p:extLst>
      <p:ext uri="{BB962C8B-B14F-4D97-AF65-F5344CB8AC3E}">
        <p14:creationId xmlns:p14="http://schemas.microsoft.com/office/powerpoint/2010/main" val="937578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214C00-B2F3-3A46-A833-937CCB2BAB30}" type="datetimeFigureOut">
              <a:rPr lang="en-US" smtClean="0"/>
              <a:t>9/14/14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B60BB4-491F-A549-8222-FC33DB520BA1}" type="slidenum">
              <a:rPr lang="en-US" smtClean="0"/>
              <a:t>‹#›</a:t>
            </a:fld>
            <a:endParaRPr lang="en-US"/>
          </a:p>
        </p:txBody>
      </p:sp>
    </p:spTree>
    <p:extLst>
      <p:ext uri="{BB962C8B-B14F-4D97-AF65-F5344CB8AC3E}">
        <p14:creationId xmlns:p14="http://schemas.microsoft.com/office/powerpoint/2010/main" val="1286593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214C00-B2F3-3A46-A833-937CCB2BAB30}" type="datetimeFigureOut">
              <a:rPr lang="en-US" smtClean="0"/>
              <a:t>9/14/14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B60BB4-491F-A549-8222-FC33DB520BA1}" type="slidenum">
              <a:rPr lang="en-US" smtClean="0"/>
              <a:t>‹#›</a:t>
            </a:fld>
            <a:endParaRPr lang="en-US"/>
          </a:p>
        </p:txBody>
      </p:sp>
    </p:spTree>
    <p:extLst>
      <p:ext uri="{BB962C8B-B14F-4D97-AF65-F5344CB8AC3E}">
        <p14:creationId xmlns:p14="http://schemas.microsoft.com/office/powerpoint/2010/main" val="2728506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214C00-B2F3-3A46-A833-937CCB2BAB30}" type="datetimeFigureOut">
              <a:rPr lang="en-US" smtClean="0"/>
              <a:t>9/14/14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B60BB4-491F-A549-8222-FC33DB520BA1}" type="slidenum">
              <a:rPr lang="en-US" smtClean="0"/>
              <a:t>‹#›</a:t>
            </a:fld>
            <a:endParaRPr lang="en-US"/>
          </a:p>
        </p:txBody>
      </p:sp>
    </p:spTree>
    <p:extLst>
      <p:ext uri="{BB962C8B-B14F-4D97-AF65-F5344CB8AC3E}">
        <p14:creationId xmlns:p14="http://schemas.microsoft.com/office/powerpoint/2010/main" val="1461024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214C00-B2F3-3A46-A833-937CCB2BAB30}" type="datetimeFigureOut">
              <a:rPr lang="en-US" smtClean="0"/>
              <a:t>9/14/14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B60BB4-491F-A549-8222-FC33DB520BA1}" type="slidenum">
              <a:rPr lang="en-US" smtClean="0"/>
              <a:t>‹#›</a:t>
            </a:fld>
            <a:endParaRPr lang="en-US"/>
          </a:p>
        </p:txBody>
      </p:sp>
    </p:spTree>
    <p:extLst>
      <p:ext uri="{BB962C8B-B14F-4D97-AF65-F5344CB8AC3E}">
        <p14:creationId xmlns:p14="http://schemas.microsoft.com/office/powerpoint/2010/main" val="623308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214C00-B2F3-3A46-A833-937CCB2BAB30}" type="datetimeFigureOut">
              <a:rPr lang="en-US" smtClean="0"/>
              <a:t>9/14/14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B60BB4-491F-A549-8222-FC33DB520BA1}" type="slidenum">
              <a:rPr lang="en-US" smtClean="0"/>
              <a:t>‹#›</a:t>
            </a:fld>
            <a:endParaRPr lang="en-US"/>
          </a:p>
        </p:txBody>
      </p:sp>
    </p:spTree>
    <p:extLst>
      <p:ext uri="{BB962C8B-B14F-4D97-AF65-F5344CB8AC3E}">
        <p14:creationId xmlns:p14="http://schemas.microsoft.com/office/powerpoint/2010/main" val="4210438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6214C00-B2F3-3A46-A833-937CCB2BAB30}" type="datetimeFigureOut">
              <a:rPr lang="en-US" smtClean="0"/>
              <a:t>9/14/14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B60BB4-491F-A549-8222-FC33DB520BA1}" type="slidenum">
              <a:rPr lang="en-US" smtClean="0"/>
              <a:t>‹#›</a:t>
            </a:fld>
            <a:endParaRPr lang="en-US"/>
          </a:p>
        </p:txBody>
      </p:sp>
    </p:spTree>
    <p:extLst>
      <p:ext uri="{BB962C8B-B14F-4D97-AF65-F5344CB8AC3E}">
        <p14:creationId xmlns:p14="http://schemas.microsoft.com/office/powerpoint/2010/main" val="1767833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214C00-B2F3-3A46-A833-937CCB2BAB30}" type="datetimeFigureOut">
              <a:rPr lang="en-US" smtClean="0"/>
              <a:t>9/14/14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B60BB4-491F-A549-8222-FC33DB520BA1}" type="slidenum">
              <a:rPr lang="en-US" smtClean="0"/>
              <a:t>‹#›</a:t>
            </a:fld>
            <a:endParaRPr lang="en-US"/>
          </a:p>
        </p:txBody>
      </p:sp>
    </p:spTree>
    <p:extLst>
      <p:ext uri="{BB962C8B-B14F-4D97-AF65-F5344CB8AC3E}">
        <p14:creationId xmlns:p14="http://schemas.microsoft.com/office/powerpoint/2010/main" val="3071784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214C00-B2F3-3A46-A833-937CCB2BAB30}" type="datetimeFigureOut">
              <a:rPr lang="en-US" smtClean="0"/>
              <a:t>9/14/14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B60BB4-491F-A549-8222-FC33DB520BA1}" type="slidenum">
              <a:rPr lang="en-US" smtClean="0"/>
              <a:t>‹#›</a:t>
            </a:fld>
            <a:endParaRPr lang="en-US"/>
          </a:p>
        </p:txBody>
      </p:sp>
    </p:spTree>
    <p:extLst>
      <p:ext uri="{BB962C8B-B14F-4D97-AF65-F5344CB8AC3E}">
        <p14:creationId xmlns:p14="http://schemas.microsoft.com/office/powerpoint/2010/main" val="1106117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214C00-B2F3-3A46-A833-937CCB2BAB30}" type="datetimeFigureOut">
              <a:rPr lang="en-US" smtClean="0"/>
              <a:t>9/14/14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B60BB4-491F-A549-8222-FC33DB520BA1}" type="slidenum">
              <a:rPr lang="en-US" smtClean="0"/>
              <a:t>‹#›</a:t>
            </a:fld>
            <a:endParaRPr lang="en-US"/>
          </a:p>
        </p:txBody>
      </p:sp>
    </p:spTree>
    <p:extLst>
      <p:ext uri="{BB962C8B-B14F-4D97-AF65-F5344CB8AC3E}">
        <p14:creationId xmlns:p14="http://schemas.microsoft.com/office/powerpoint/2010/main" val="3096361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214C00-B2F3-3A46-A833-937CCB2BAB30}" type="datetimeFigureOut">
              <a:rPr lang="en-US" smtClean="0"/>
              <a:t>9/14/14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B60BB4-491F-A549-8222-FC33DB520BA1}" type="slidenum">
              <a:rPr lang="en-US" smtClean="0"/>
              <a:t>‹#›</a:t>
            </a:fld>
            <a:endParaRPr lang="en-US"/>
          </a:p>
        </p:txBody>
      </p:sp>
    </p:spTree>
    <p:extLst>
      <p:ext uri="{BB962C8B-B14F-4D97-AF65-F5344CB8AC3E}">
        <p14:creationId xmlns:p14="http://schemas.microsoft.com/office/powerpoint/2010/main" val="27366847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214C00-B2F3-3A46-A833-937CCB2BAB30}" type="datetimeFigureOut">
              <a:rPr lang="en-US" smtClean="0"/>
              <a:t>9/14/14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B60BB4-491F-A549-8222-FC33DB520BA1}" type="slidenum">
              <a:rPr lang="en-US" smtClean="0"/>
              <a:t>‹#›</a:t>
            </a:fld>
            <a:endParaRPr lang="en-US"/>
          </a:p>
        </p:txBody>
      </p:sp>
    </p:spTree>
    <p:extLst>
      <p:ext uri="{BB962C8B-B14F-4D97-AF65-F5344CB8AC3E}">
        <p14:creationId xmlns:p14="http://schemas.microsoft.com/office/powerpoint/2010/main" val="35816920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jpg"/><Relationship Id="rId5" Type="http://schemas.openxmlformats.org/officeDocument/2006/relationships/image" Target="../media/image26.jpg"/><Relationship Id="rId6" Type="http://schemas.openxmlformats.org/officeDocument/2006/relationships/image" Target="../media/image27.jpg"/><Relationship Id="rId7" Type="http://schemas.openxmlformats.org/officeDocument/2006/relationships/image" Target="../media/image28.jp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5" Type="http://schemas.openxmlformats.org/officeDocument/2006/relationships/image" Target="../media/image42.png"/><Relationship Id="rId6"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5" Type="http://schemas.openxmlformats.org/officeDocument/2006/relationships/image" Target="../media/image55.png"/><Relationship Id="rId6" Type="http://schemas.openxmlformats.org/officeDocument/2006/relationships/image" Target="../media/image56.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8.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png"/><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29.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1" Type="http://schemas.openxmlformats.org/officeDocument/2006/relationships/slideLayout" Target="../slideLayouts/slideLayout2.xml"/><Relationship Id="rId2" Type="http://schemas.openxmlformats.org/officeDocument/2006/relationships/image" Target="../media/image6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6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 Id="rId3" Type="http://schemas.openxmlformats.org/officeDocument/2006/relationships/image" Target="../media/image6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png"/><Relationship Id="rId3" Type="http://schemas.openxmlformats.org/officeDocument/2006/relationships/image" Target="../media/image70.png"/></Relationships>
</file>

<file path=ppt/slides/_rels/slide34.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png"/><Relationship Id="rId3" Type="http://schemas.openxmlformats.org/officeDocument/2006/relationships/image" Target="../media/image7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7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emf"/><Relationship Id="rId3" Type="http://schemas.openxmlformats.org/officeDocument/2006/relationships/image" Target="../media/image8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1.jpg"/><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870964" y="5039558"/>
            <a:ext cx="4163655" cy="1697494"/>
          </a:xfrm>
          <a:solidFill>
            <a:srgbClr val="DCE6F2"/>
          </a:solidFill>
          <a:ln>
            <a:solidFill>
              <a:srgbClr val="000090"/>
            </a:solidFill>
          </a:ln>
        </p:spPr>
        <p:txBody>
          <a:bodyPr>
            <a:normAutofit fontScale="77500" lnSpcReduction="20000"/>
          </a:bodyPr>
          <a:lstStyle/>
          <a:p>
            <a:r>
              <a:rPr lang="en-US" sz="3300" dirty="0" smtClean="0">
                <a:solidFill>
                  <a:schemeClr val="tx1"/>
                </a:solidFill>
              </a:rPr>
              <a:t>Contribution to the celebration of </a:t>
            </a:r>
            <a:r>
              <a:rPr lang="en-US" sz="3300" dirty="0" err="1" smtClean="0">
                <a:solidFill>
                  <a:schemeClr val="tx1"/>
                </a:solidFill>
              </a:rPr>
              <a:t>Herwig</a:t>
            </a:r>
            <a:r>
              <a:rPr lang="en-US" sz="3300" dirty="0" smtClean="0">
                <a:solidFill>
                  <a:schemeClr val="tx1"/>
                </a:solidFill>
              </a:rPr>
              <a:t> </a:t>
            </a:r>
            <a:r>
              <a:rPr lang="en-US" sz="3300" dirty="0" err="1" smtClean="0">
                <a:solidFill>
                  <a:schemeClr val="tx1"/>
                </a:solidFill>
              </a:rPr>
              <a:t>Schopper’s</a:t>
            </a:r>
            <a:r>
              <a:rPr lang="en-US" sz="3300" dirty="0" smtClean="0">
                <a:solidFill>
                  <a:schemeClr val="tx1"/>
                </a:solidFill>
              </a:rPr>
              <a:t> 90</a:t>
            </a:r>
            <a:r>
              <a:rPr lang="en-US" sz="3300" baseline="30000" dirty="0" smtClean="0">
                <a:solidFill>
                  <a:schemeClr val="tx1"/>
                </a:solidFill>
              </a:rPr>
              <a:t>th</a:t>
            </a:r>
            <a:r>
              <a:rPr lang="en-US" sz="3300" dirty="0" smtClean="0">
                <a:solidFill>
                  <a:schemeClr val="tx1"/>
                </a:solidFill>
              </a:rPr>
              <a:t> birthday</a:t>
            </a:r>
          </a:p>
          <a:p>
            <a:r>
              <a:rPr lang="en-US" sz="2600" i="1" dirty="0" smtClean="0">
                <a:solidFill>
                  <a:schemeClr val="tx1"/>
                </a:solidFill>
              </a:rPr>
              <a:t>John Ellis</a:t>
            </a:r>
          </a:p>
          <a:p>
            <a:r>
              <a:rPr lang="en-US" sz="2600" i="1" dirty="0" smtClean="0">
                <a:solidFill>
                  <a:schemeClr val="tx1"/>
                </a:solidFill>
              </a:rPr>
              <a:t>(King’s College London &amp; CERN)</a:t>
            </a:r>
            <a:endParaRPr lang="en-US" sz="2600" i="1" dirty="0">
              <a:solidFill>
                <a:schemeClr val="tx1"/>
              </a:solidFill>
            </a:endParaRPr>
          </a:p>
        </p:txBody>
      </p:sp>
      <p:pic>
        <p:nvPicPr>
          <p:cNvPr id="4" name="Picture 3" descr="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39845" y="1583165"/>
            <a:ext cx="4318000" cy="5130801"/>
          </a:xfrm>
          <a:prstGeom prst="rect">
            <a:avLst/>
          </a:prstGeom>
          <a:ln w="38100" cmpd="sng">
            <a:solidFill>
              <a:srgbClr val="000090"/>
            </a:solidFill>
          </a:ln>
        </p:spPr>
      </p:pic>
      <p:sp>
        <p:nvSpPr>
          <p:cNvPr id="5" name="TextBox 4"/>
          <p:cNvSpPr txBox="1"/>
          <p:nvPr/>
        </p:nvSpPr>
        <p:spPr>
          <a:xfrm>
            <a:off x="439163" y="2697372"/>
            <a:ext cx="184666" cy="1015663"/>
          </a:xfrm>
          <a:prstGeom prst="rect">
            <a:avLst/>
          </a:prstGeom>
          <a:solidFill>
            <a:schemeClr val="bg1"/>
          </a:solidFill>
        </p:spPr>
        <p:txBody>
          <a:bodyPr wrap="none" rtlCol="0">
            <a:spAutoFit/>
          </a:bodyPr>
          <a:lstStyle/>
          <a:p>
            <a:endParaRPr lang="en-US" sz="6000" dirty="0"/>
          </a:p>
        </p:txBody>
      </p:sp>
      <p:sp>
        <p:nvSpPr>
          <p:cNvPr id="6" name="TextBox 5"/>
          <p:cNvSpPr txBox="1"/>
          <p:nvPr/>
        </p:nvSpPr>
        <p:spPr>
          <a:xfrm>
            <a:off x="439845" y="5119766"/>
            <a:ext cx="1812279" cy="1600438"/>
          </a:xfrm>
          <a:prstGeom prst="rect">
            <a:avLst/>
          </a:prstGeom>
          <a:solidFill>
            <a:srgbClr val="FFFFFF"/>
          </a:solidFill>
        </p:spPr>
        <p:txBody>
          <a:bodyPr wrap="square" rtlCol="0">
            <a:spAutoFit/>
          </a:bodyPr>
          <a:lstStyle/>
          <a:p>
            <a:endParaRPr lang="en-US" sz="1400" dirty="0" smtClean="0"/>
          </a:p>
          <a:p>
            <a:endParaRPr lang="en-US" sz="1400" dirty="0"/>
          </a:p>
          <a:p>
            <a:endParaRPr lang="en-US" sz="1400" dirty="0" smtClean="0"/>
          </a:p>
          <a:p>
            <a:endParaRPr lang="en-US" sz="1400" dirty="0"/>
          </a:p>
          <a:p>
            <a:endParaRPr lang="en-US" sz="1400" dirty="0" smtClean="0"/>
          </a:p>
          <a:p>
            <a:endParaRPr lang="en-US" sz="1400" dirty="0"/>
          </a:p>
          <a:p>
            <a:endParaRPr lang="en-US" sz="1400" dirty="0"/>
          </a:p>
        </p:txBody>
      </p:sp>
      <p:sp>
        <p:nvSpPr>
          <p:cNvPr id="7" name="TextBox 6"/>
          <p:cNvSpPr txBox="1"/>
          <p:nvPr/>
        </p:nvSpPr>
        <p:spPr>
          <a:xfrm>
            <a:off x="1361769" y="3238950"/>
            <a:ext cx="1034371" cy="646331"/>
          </a:xfrm>
          <a:prstGeom prst="rect">
            <a:avLst/>
          </a:prstGeom>
          <a:solidFill>
            <a:srgbClr val="FFFFFF"/>
          </a:solidFill>
        </p:spPr>
        <p:txBody>
          <a:bodyPr wrap="square" rtlCol="0">
            <a:spAutoFit/>
          </a:bodyPr>
          <a:lstStyle/>
          <a:p>
            <a:endParaRPr lang="en-US" sz="3600" dirty="0"/>
          </a:p>
        </p:txBody>
      </p:sp>
      <p:sp>
        <p:nvSpPr>
          <p:cNvPr id="8" name="Oval 4"/>
          <p:cNvSpPr>
            <a:spLocks noChangeArrowheads="1"/>
          </p:cNvSpPr>
          <p:nvPr/>
        </p:nvSpPr>
        <p:spPr bwMode="auto">
          <a:xfrm rot="17454800">
            <a:off x="1193191" y="2617582"/>
            <a:ext cx="1365152" cy="2400362"/>
          </a:xfrm>
          <a:prstGeom prst="ellipse">
            <a:avLst/>
          </a:prstGeom>
          <a:solidFill>
            <a:srgbClr val="FFFFFF"/>
          </a:solidFill>
          <a:ln w="76200">
            <a:solidFill>
              <a:schemeClr val="bg1"/>
            </a:solidFill>
            <a:round/>
            <a:headEnd/>
            <a:tailEnd/>
          </a:ln>
        </p:spPr>
        <p:txBody>
          <a:bodyPr wrap="none" anchor="ctr"/>
          <a:lstStyle/>
          <a:p>
            <a:endParaRPr lang="en-US" sz="1800"/>
          </a:p>
        </p:txBody>
      </p:sp>
      <p:sp>
        <p:nvSpPr>
          <p:cNvPr id="2" name="Title 1"/>
          <p:cNvSpPr>
            <a:spLocks noGrp="1"/>
          </p:cNvSpPr>
          <p:nvPr>
            <p:ph type="ctrTitle"/>
          </p:nvPr>
        </p:nvSpPr>
        <p:spPr>
          <a:xfrm>
            <a:off x="120311" y="61573"/>
            <a:ext cx="8849895" cy="1470025"/>
          </a:xfrm>
          <a:solidFill>
            <a:schemeClr val="accent1">
              <a:lumMod val="20000"/>
              <a:lumOff val="80000"/>
            </a:schemeClr>
          </a:solidFill>
          <a:ln>
            <a:solidFill>
              <a:srgbClr val="000090"/>
            </a:solidFill>
          </a:ln>
        </p:spPr>
        <p:txBody>
          <a:bodyPr>
            <a:noAutofit/>
          </a:bodyPr>
          <a:lstStyle/>
          <a:p>
            <a:r>
              <a:rPr lang="en-US" sz="4800" dirty="0"/>
              <a:t>LEP1: the Ascent of the Standard Model</a:t>
            </a:r>
          </a:p>
        </p:txBody>
      </p:sp>
    </p:spTree>
    <p:extLst>
      <p:ext uri="{BB962C8B-B14F-4D97-AF65-F5344CB8AC3E}">
        <p14:creationId xmlns:p14="http://schemas.microsoft.com/office/powerpoint/2010/main" val="12345844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grpId="1"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par>
                                <p:cTn id="17" presetID="49" presetClass="entr" presetSubtype="0" decel="100000" fill="hold" grpId="1"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style.rotation</p:attrName>
                                        </p:attrNameLst>
                                      </p:cBhvr>
                                      <p:tavLst>
                                        <p:tav tm="0">
                                          <p:val>
                                            <p:fltVal val="360"/>
                                          </p:val>
                                        </p:tav>
                                        <p:tav tm="100000">
                                          <p:val>
                                            <p:fltVal val="0"/>
                                          </p:val>
                                        </p:tav>
                                      </p:tavLst>
                                    </p:anim>
                                    <p:animEffect transition="in" filter="fade">
                                      <p:cBhvr>
                                        <p:cTn id="22" dur="500"/>
                                        <p:tgtEl>
                                          <p:spTgt spid="6"/>
                                        </p:tgtEl>
                                      </p:cBhvr>
                                    </p:animEffect>
                                  </p:childTnLst>
                                </p:cTn>
                              </p:par>
                              <p:par>
                                <p:cTn id="23" presetID="49" presetClass="entr" presetSubtype="0" decel="100000" fill="hold" grpId="1"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360"/>
                                          </p:val>
                                        </p:tav>
                                        <p:tav tm="100000">
                                          <p:val>
                                            <p:fltVal val="0"/>
                                          </p:val>
                                        </p:tav>
                                      </p:tavLst>
                                    </p:anim>
                                    <p:animEffect transition="in" filter="fade">
                                      <p:cBhvr>
                                        <p:cTn id="28" dur="500"/>
                                        <p:tgtEl>
                                          <p:spTgt spid="7"/>
                                        </p:tgtEl>
                                      </p:cBhvr>
                                    </p:animEffect>
                                  </p:childTnLst>
                                </p:cTn>
                              </p:par>
                              <p:par>
                                <p:cTn id="29" presetID="49" presetClass="entr" presetSubtype="0" decel="100000" fill="hold" grpId="2"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360"/>
                                          </p:val>
                                        </p:tav>
                                        <p:tav tm="100000">
                                          <p:val>
                                            <p:fltVal val="0"/>
                                          </p:val>
                                        </p:tav>
                                      </p:tavLst>
                                    </p:anim>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6" grpId="1" animBg="1"/>
      <p:bldP spid="7" grpId="1" animBg="1"/>
      <p:bldP spid="8" grpId="2"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a:ln>
            <a:solidFill>
              <a:srgbClr val="000090"/>
            </a:solidFill>
          </a:ln>
        </p:spPr>
        <p:txBody>
          <a:bodyPr>
            <a:normAutofit fontScale="90000"/>
          </a:bodyPr>
          <a:lstStyle/>
          <a:p>
            <a:r>
              <a:rPr lang="en-US" sz="5400" dirty="0" smtClean="0"/>
              <a:t>Strong Interactions: Jets &amp; </a:t>
            </a:r>
            <a:r>
              <a:rPr lang="en-US" sz="5400" dirty="0" err="1" smtClean="0"/>
              <a:t>Onia</a:t>
            </a:r>
            <a:endParaRPr lang="en-US" sz="5400" dirty="0"/>
          </a:p>
        </p:txBody>
      </p:sp>
      <p:sp>
        <p:nvSpPr>
          <p:cNvPr id="3" name="Content Placeholder 2"/>
          <p:cNvSpPr>
            <a:spLocks noGrp="1"/>
          </p:cNvSpPr>
          <p:nvPr>
            <p:ph idx="1"/>
          </p:nvPr>
        </p:nvSpPr>
        <p:spPr>
          <a:xfrm>
            <a:off x="392793" y="1560917"/>
            <a:ext cx="8392774" cy="4750407"/>
          </a:xfrm>
          <a:solidFill>
            <a:schemeClr val="accent1">
              <a:lumMod val="20000"/>
              <a:lumOff val="80000"/>
            </a:schemeClr>
          </a:solidFill>
          <a:ln>
            <a:solidFill>
              <a:srgbClr val="000090"/>
            </a:solidFill>
          </a:ln>
        </p:spPr>
        <p:txBody>
          <a:bodyPr>
            <a:normAutofit/>
          </a:bodyPr>
          <a:lstStyle/>
          <a:p>
            <a:r>
              <a:rPr lang="en-US" dirty="0" smtClean="0"/>
              <a:t>Gluon not yet discovered (1979)</a:t>
            </a:r>
          </a:p>
          <a:p>
            <a:r>
              <a:rPr lang="en-US" dirty="0" smtClean="0"/>
              <a:t>Search for gluon bremsstrahlung</a:t>
            </a:r>
          </a:p>
          <a:p>
            <a:endParaRPr lang="en-US" dirty="0"/>
          </a:p>
          <a:p>
            <a:endParaRPr lang="en-US" dirty="0" smtClean="0"/>
          </a:p>
          <a:p>
            <a:endParaRPr lang="en-US" dirty="0"/>
          </a:p>
          <a:p>
            <a:endParaRPr lang="en-US" dirty="0" smtClean="0"/>
          </a:p>
          <a:p>
            <a:endParaRPr lang="en-US" dirty="0"/>
          </a:p>
          <a:p>
            <a:r>
              <a:rPr lang="en-US" dirty="0" err="1" smtClean="0"/>
              <a:t>Toponia</a:t>
            </a:r>
            <a:r>
              <a:rPr lang="en-US" dirty="0" smtClean="0"/>
              <a:t> in LEP energy range?</a:t>
            </a:r>
          </a:p>
        </p:txBody>
      </p:sp>
      <p:pic>
        <p:nvPicPr>
          <p:cNvPr id="4" name="Picture 3" descr="76-183jet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27" y="2767295"/>
            <a:ext cx="8166100" cy="2819400"/>
          </a:xfrm>
          <a:prstGeom prst="rect">
            <a:avLst/>
          </a:prstGeom>
        </p:spPr>
      </p:pic>
      <p:pic>
        <p:nvPicPr>
          <p:cNvPr id="5" name="Picture 4" descr="76-18oni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9" y="4975732"/>
            <a:ext cx="2765226" cy="1816797"/>
          </a:xfrm>
          <a:prstGeom prst="rect">
            <a:avLst/>
          </a:prstGeom>
          <a:ln>
            <a:solidFill>
              <a:srgbClr val="000090"/>
            </a:solidFill>
          </a:ln>
        </p:spPr>
      </p:pic>
      <p:sp>
        <p:nvSpPr>
          <p:cNvPr id="6" name="TextBox 5"/>
          <p:cNvSpPr txBox="1"/>
          <p:nvPr/>
        </p:nvSpPr>
        <p:spPr>
          <a:xfrm>
            <a:off x="7251700" y="2582629"/>
            <a:ext cx="1749197" cy="369332"/>
          </a:xfrm>
          <a:prstGeom prst="rect">
            <a:avLst/>
          </a:prstGeom>
          <a:solidFill>
            <a:srgbClr val="000090"/>
          </a:solidFill>
        </p:spPr>
        <p:txBody>
          <a:bodyPr wrap="none" rtlCol="0">
            <a:spAutoFit/>
          </a:bodyPr>
          <a:lstStyle/>
          <a:p>
            <a:r>
              <a:rPr lang="en-US" dirty="0" smtClean="0">
                <a:solidFill>
                  <a:schemeClr val="bg1"/>
                </a:solidFill>
              </a:rPr>
              <a:t>JE, Gaillard, Ross</a:t>
            </a:r>
            <a:endParaRPr lang="en-US" dirty="0">
              <a:solidFill>
                <a:schemeClr val="bg1"/>
              </a:solidFill>
            </a:endParaRPr>
          </a:p>
        </p:txBody>
      </p:sp>
    </p:spTree>
    <p:extLst>
      <p:ext uri="{BB962C8B-B14F-4D97-AF65-F5344CB8AC3E}">
        <p14:creationId xmlns:p14="http://schemas.microsoft.com/office/powerpoint/2010/main" val="911909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dissolve">
                                      <p:cBhvr>
                                        <p:cTn id="7" dur="500"/>
                                        <p:tgtEl>
                                          <p:spTgt spid="3">
                                            <p:txEl>
                                              <p:pRg st="7" end="7"/>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955" y="274638"/>
            <a:ext cx="8582054" cy="1143000"/>
          </a:xfrm>
          <a:solidFill>
            <a:schemeClr val="accent1">
              <a:lumMod val="20000"/>
              <a:lumOff val="80000"/>
            </a:schemeClr>
          </a:solidFill>
          <a:ln>
            <a:solidFill>
              <a:srgbClr val="000090"/>
            </a:solidFill>
          </a:ln>
        </p:spPr>
        <p:txBody>
          <a:bodyPr>
            <a:normAutofit fontScale="90000"/>
          </a:bodyPr>
          <a:lstStyle/>
          <a:p>
            <a:r>
              <a:rPr lang="en-US" sz="5400" dirty="0" smtClean="0"/>
              <a:t>Les </a:t>
            </a:r>
            <a:r>
              <a:rPr lang="en-US" sz="5400" dirty="0" err="1" smtClean="0"/>
              <a:t>Houches</a:t>
            </a:r>
            <a:r>
              <a:rPr lang="en-US" sz="5400" dirty="0" smtClean="0"/>
              <a:t> Summer Study 1978</a:t>
            </a:r>
            <a:endParaRPr lang="en-US" sz="5400" dirty="0"/>
          </a:p>
        </p:txBody>
      </p:sp>
      <p:pic>
        <p:nvPicPr>
          <p:cNvPr id="7" name="Picture 6" descr="LHTo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642" y="4719959"/>
            <a:ext cx="3785776" cy="1971566"/>
          </a:xfrm>
          <a:prstGeom prst="rect">
            <a:avLst/>
          </a:prstGeom>
          <a:ln>
            <a:solidFill>
              <a:srgbClr val="000090"/>
            </a:solidFill>
          </a:ln>
        </p:spPr>
      </p:pic>
      <p:pic>
        <p:nvPicPr>
          <p:cNvPr id="4" name="Picture 3" descr="LesHouch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642" y="1505816"/>
            <a:ext cx="3785776" cy="3288313"/>
          </a:xfrm>
          <a:prstGeom prst="rect">
            <a:avLst/>
          </a:prstGeom>
          <a:ln>
            <a:solidFill>
              <a:srgbClr val="000090"/>
            </a:solidFill>
          </a:ln>
        </p:spPr>
      </p:pic>
      <p:pic>
        <p:nvPicPr>
          <p:cNvPr id="10" name="Picture 9" descr="LHpix.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2265" y="1505816"/>
            <a:ext cx="3877432" cy="5185709"/>
          </a:xfrm>
          <a:prstGeom prst="rect">
            <a:avLst/>
          </a:prstGeom>
          <a:ln>
            <a:solidFill>
              <a:srgbClr val="000090"/>
            </a:solidFill>
          </a:ln>
        </p:spPr>
      </p:pic>
      <p:sp>
        <p:nvSpPr>
          <p:cNvPr id="6" name="Oval 5"/>
          <p:cNvSpPr>
            <a:spLocks noChangeArrowheads="1"/>
          </p:cNvSpPr>
          <p:nvPr/>
        </p:nvSpPr>
        <p:spPr bwMode="auto">
          <a:xfrm>
            <a:off x="2544647" y="5345396"/>
            <a:ext cx="813671" cy="356469"/>
          </a:xfrm>
          <a:prstGeom prst="ellipse">
            <a:avLst/>
          </a:prstGeom>
          <a:noFill/>
          <a:ln w="57150">
            <a:solidFill>
              <a:srgbClr val="00009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Tree>
    <p:extLst>
      <p:ext uri="{BB962C8B-B14F-4D97-AF65-F5344CB8AC3E}">
        <p14:creationId xmlns:p14="http://schemas.microsoft.com/office/powerpoint/2010/main" val="8472825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dissolve">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uAFB.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54" y="1584380"/>
            <a:ext cx="4203700" cy="5143500"/>
          </a:xfrm>
          <a:prstGeom prst="rect">
            <a:avLst/>
          </a:prstGeom>
          <a:ln>
            <a:solidFill>
              <a:srgbClr val="000090"/>
            </a:solidFill>
          </a:ln>
        </p:spPr>
      </p:pic>
      <p:pic>
        <p:nvPicPr>
          <p:cNvPr id="7" name="Picture 6" descr="taupo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8328" y="1584380"/>
            <a:ext cx="4000500" cy="5143500"/>
          </a:xfrm>
          <a:prstGeom prst="rect">
            <a:avLst/>
          </a:prstGeom>
          <a:ln>
            <a:solidFill>
              <a:srgbClr val="000090"/>
            </a:solidFill>
          </a:ln>
        </p:spPr>
      </p:pic>
      <p:sp>
        <p:nvSpPr>
          <p:cNvPr id="8" name="TextBox 7"/>
          <p:cNvSpPr txBox="1"/>
          <p:nvPr/>
        </p:nvSpPr>
        <p:spPr>
          <a:xfrm>
            <a:off x="6751372" y="1815343"/>
            <a:ext cx="1888708" cy="461665"/>
          </a:xfrm>
          <a:prstGeom prst="rect">
            <a:avLst/>
          </a:prstGeom>
          <a:solidFill>
            <a:srgbClr val="DCE6F2"/>
          </a:solidFill>
          <a:ln>
            <a:solidFill>
              <a:srgbClr val="000090"/>
            </a:solidFill>
          </a:ln>
        </p:spPr>
        <p:txBody>
          <a:bodyPr wrap="none" rtlCol="0">
            <a:spAutoFit/>
          </a:bodyPr>
          <a:lstStyle/>
          <a:p>
            <a:r>
              <a:rPr lang="el-GR" sz="2400" dirty="0" smtClean="0"/>
              <a:t>τ</a:t>
            </a:r>
            <a:r>
              <a:rPr lang="en-US" sz="2400" dirty="0" smtClean="0"/>
              <a:t> polarization</a:t>
            </a:r>
            <a:endParaRPr lang="en-US" sz="2400" dirty="0"/>
          </a:p>
        </p:txBody>
      </p:sp>
      <p:sp>
        <p:nvSpPr>
          <p:cNvPr id="2" name="Title 1"/>
          <p:cNvSpPr>
            <a:spLocks noGrp="1"/>
          </p:cNvSpPr>
          <p:nvPr>
            <p:ph type="title"/>
          </p:nvPr>
        </p:nvSpPr>
        <p:spPr>
          <a:xfrm>
            <a:off x="183302" y="274638"/>
            <a:ext cx="8686800" cy="1143000"/>
          </a:xfrm>
          <a:solidFill>
            <a:schemeClr val="accent1">
              <a:lumMod val="20000"/>
              <a:lumOff val="80000"/>
            </a:schemeClr>
          </a:solidFill>
          <a:ln>
            <a:solidFill>
              <a:srgbClr val="000090"/>
            </a:solidFill>
          </a:ln>
        </p:spPr>
        <p:txBody>
          <a:bodyPr>
            <a:normAutofit fontScale="90000"/>
          </a:bodyPr>
          <a:lstStyle/>
          <a:p>
            <a:r>
              <a:rPr lang="en-US" sz="5400" dirty="0" smtClean="0"/>
              <a:t>Anticipating LEP 1 Measurements</a:t>
            </a:r>
            <a:endParaRPr lang="en-US" sz="5400" dirty="0"/>
          </a:p>
        </p:txBody>
      </p:sp>
      <p:sp>
        <p:nvSpPr>
          <p:cNvPr id="6" name="TextBox 5"/>
          <p:cNvSpPr txBox="1"/>
          <p:nvPr/>
        </p:nvSpPr>
        <p:spPr>
          <a:xfrm>
            <a:off x="445156" y="1780790"/>
            <a:ext cx="2454518" cy="461665"/>
          </a:xfrm>
          <a:prstGeom prst="rect">
            <a:avLst/>
          </a:prstGeom>
          <a:solidFill>
            <a:srgbClr val="DCE6F2"/>
          </a:solidFill>
          <a:ln>
            <a:solidFill>
              <a:srgbClr val="000090"/>
            </a:solidFill>
          </a:ln>
        </p:spPr>
        <p:txBody>
          <a:bodyPr wrap="none" rtlCol="0">
            <a:spAutoFit/>
          </a:bodyPr>
          <a:lstStyle/>
          <a:p>
            <a:r>
              <a:rPr lang="en-US" sz="2400" dirty="0" smtClean="0"/>
              <a:t>A</a:t>
            </a:r>
            <a:r>
              <a:rPr lang="en-US" sz="2400" baseline="-25000" dirty="0" smtClean="0"/>
              <a:t>FB</a:t>
            </a:r>
            <a:r>
              <a:rPr lang="en-US" sz="2400" dirty="0" smtClean="0"/>
              <a:t> for </a:t>
            </a:r>
            <a:r>
              <a:rPr lang="en-US" sz="2400" dirty="0" err="1" smtClean="0"/>
              <a:t>e</a:t>
            </a:r>
            <a:r>
              <a:rPr lang="en-US" sz="2400" baseline="30000" dirty="0" err="1" smtClean="0"/>
              <a:t>+</a:t>
            </a:r>
            <a:r>
              <a:rPr lang="en-US" sz="2400" dirty="0" err="1" smtClean="0"/>
              <a:t>e</a:t>
            </a:r>
            <a:r>
              <a:rPr lang="en-US" sz="2400" baseline="30000" dirty="0" smtClean="0"/>
              <a:t>-</a:t>
            </a:r>
            <a:r>
              <a:rPr lang="en-US" sz="2400" dirty="0" smtClean="0"/>
              <a:t> to </a:t>
            </a:r>
            <a:r>
              <a:rPr lang="en-US" sz="2400" dirty="0" err="1" smtClean="0"/>
              <a:t>μ</a:t>
            </a:r>
            <a:r>
              <a:rPr lang="en-US" sz="2400" baseline="30000" dirty="0" err="1" smtClean="0"/>
              <a:t>+</a:t>
            </a:r>
            <a:r>
              <a:rPr lang="en-US" sz="2400" dirty="0" err="1" smtClean="0"/>
              <a:t>μ</a:t>
            </a:r>
            <a:r>
              <a:rPr lang="en-US" sz="2400" baseline="30000" dirty="0" smtClean="0"/>
              <a:t>-</a:t>
            </a:r>
            <a:endParaRPr lang="en-US" sz="2400" baseline="30000" dirty="0"/>
          </a:p>
        </p:txBody>
      </p:sp>
      <p:sp>
        <p:nvSpPr>
          <p:cNvPr id="9" name="TextBox 8"/>
          <p:cNvSpPr txBox="1"/>
          <p:nvPr/>
        </p:nvSpPr>
        <p:spPr>
          <a:xfrm>
            <a:off x="4192248" y="6429697"/>
            <a:ext cx="789812" cy="369332"/>
          </a:xfrm>
          <a:prstGeom prst="rect">
            <a:avLst/>
          </a:prstGeom>
          <a:solidFill>
            <a:srgbClr val="000090"/>
          </a:solidFill>
        </p:spPr>
        <p:txBody>
          <a:bodyPr wrap="none" rtlCol="0">
            <a:spAutoFit/>
          </a:bodyPr>
          <a:lstStyle/>
          <a:p>
            <a:r>
              <a:rPr lang="en-US" dirty="0" err="1" smtClean="0">
                <a:solidFill>
                  <a:schemeClr val="bg1"/>
                </a:solidFill>
              </a:rPr>
              <a:t>Davier</a:t>
            </a:r>
            <a:endParaRPr lang="en-US" dirty="0">
              <a:solidFill>
                <a:schemeClr val="bg1"/>
              </a:solidFill>
            </a:endParaRPr>
          </a:p>
        </p:txBody>
      </p:sp>
    </p:spTree>
    <p:extLst>
      <p:ext uri="{BB962C8B-B14F-4D97-AF65-F5344CB8AC3E}">
        <p14:creationId xmlns:p14="http://schemas.microsoft.com/office/powerpoint/2010/main" val="75047967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EP.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402" y="0"/>
            <a:ext cx="7762784" cy="6858000"/>
          </a:xfrm>
          <a:prstGeom prst="rect">
            <a:avLst/>
          </a:prstGeom>
        </p:spPr>
      </p:pic>
      <p:pic>
        <p:nvPicPr>
          <p:cNvPr id="2" name="Picture 1" descr="ALEPH.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9962" y="0"/>
            <a:ext cx="3362024" cy="4313870"/>
          </a:xfrm>
          <a:prstGeom prst="rect">
            <a:avLst/>
          </a:prstGeom>
        </p:spPr>
      </p:pic>
      <p:pic>
        <p:nvPicPr>
          <p:cNvPr id="3" name="Picture 2" descr="DELPHI.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1985" y="2573710"/>
            <a:ext cx="2902015" cy="4284290"/>
          </a:xfrm>
          <a:prstGeom prst="rect">
            <a:avLst/>
          </a:prstGeom>
        </p:spPr>
      </p:pic>
      <p:pic>
        <p:nvPicPr>
          <p:cNvPr id="4" name="Picture 3" descr="L3.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79962" y="4284290"/>
            <a:ext cx="3859566" cy="2586804"/>
          </a:xfrm>
          <a:prstGeom prst="rect">
            <a:avLst/>
          </a:prstGeom>
        </p:spPr>
      </p:pic>
      <p:pic>
        <p:nvPicPr>
          <p:cNvPr id="5" name="Picture 4" descr="OPA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41985" y="24253"/>
            <a:ext cx="2902015" cy="2924629"/>
          </a:xfrm>
          <a:prstGeom prst="rect">
            <a:avLst/>
          </a:prstGeom>
        </p:spPr>
      </p:pic>
      <p:sp>
        <p:nvSpPr>
          <p:cNvPr id="229378" name="Rectangle 2"/>
          <p:cNvSpPr>
            <a:spLocks noGrp="1" noChangeArrowheads="1"/>
          </p:cNvSpPr>
          <p:nvPr>
            <p:ph type="title"/>
          </p:nvPr>
        </p:nvSpPr>
        <p:spPr>
          <a:xfrm>
            <a:off x="157116" y="327013"/>
            <a:ext cx="2879961" cy="2016819"/>
          </a:xfrm>
          <a:solidFill>
            <a:srgbClr val="DCE6F2"/>
          </a:solidFill>
          <a:ln>
            <a:solidFill>
              <a:srgbClr val="000090"/>
            </a:solidFill>
            <a:miter lim="800000"/>
            <a:headEnd/>
            <a:tailEnd/>
          </a:ln>
        </p:spPr>
        <p:txBody>
          <a:bodyPr>
            <a:noAutofit/>
          </a:bodyPr>
          <a:lstStyle/>
          <a:p>
            <a:pPr eaLnBrk="1" hangingPunct="1">
              <a:defRPr/>
            </a:pPr>
            <a:r>
              <a:rPr lang="en-US" sz="4000" dirty="0" smtClean="0">
                <a:latin typeface="Calibri"/>
                <a:cs typeface="Calibri"/>
              </a:rPr>
              <a:t>Towards</a:t>
            </a:r>
            <a:br>
              <a:rPr lang="en-US" sz="4000" dirty="0" smtClean="0">
                <a:latin typeface="Calibri"/>
                <a:cs typeface="Calibri"/>
              </a:rPr>
            </a:br>
            <a:r>
              <a:rPr lang="en-US" sz="4000" dirty="0" smtClean="0">
                <a:latin typeface="Calibri"/>
                <a:cs typeface="Calibri"/>
              </a:rPr>
              <a:t> the LEP Experiments</a:t>
            </a:r>
          </a:p>
        </p:txBody>
      </p:sp>
      <p:sp>
        <p:nvSpPr>
          <p:cNvPr id="229379" name="Rectangle 3"/>
          <p:cNvSpPr>
            <a:spLocks noGrp="1" noChangeArrowheads="1"/>
          </p:cNvSpPr>
          <p:nvPr>
            <p:ph type="body" idx="1"/>
          </p:nvPr>
        </p:nvSpPr>
        <p:spPr>
          <a:xfrm>
            <a:off x="163088" y="2948882"/>
            <a:ext cx="3136412" cy="3299518"/>
          </a:xfrm>
          <a:solidFill>
            <a:srgbClr val="DCE6F2"/>
          </a:solidFill>
          <a:ln>
            <a:solidFill>
              <a:srgbClr val="000090"/>
            </a:solidFill>
            <a:miter lim="800000"/>
            <a:headEnd/>
            <a:tailEnd/>
          </a:ln>
        </p:spPr>
        <p:txBody>
          <a:bodyPr>
            <a:noAutofit/>
          </a:bodyPr>
          <a:lstStyle/>
          <a:p>
            <a:pPr eaLnBrk="1" hangingPunct="1">
              <a:defRPr/>
            </a:pPr>
            <a:r>
              <a:rPr lang="en-US" sz="2800" dirty="0" smtClean="0">
                <a:solidFill>
                  <a:srgbClr val="000000"/>
                </a:solidFill>
                <a:latin typeface="Calibri"/>
                <a:cs typeface="Calibri"/>
              </a:rPr>
              <a:t>LEP experiments committee established 1982</a:t>
            </a:r>
          </a:p>
          <a:p>
            <a:pPr eaLnBrk="1" hangingPunct="1">
              <a:defRPr/>
            </a:pPr>
            <a:r>
              <a:rPr lang="en-US" sz="2800" dirty="0" smtClean="0">
                <a:solidFill>
                  <a:srgbClr val="000000"/>
                </a:solidFill>
                <a:latin typeface="Calibri"/>
                <a:cs typeface="Calibri"/>
              </a:rPr>
              <a:t>“Exam questions”</a:t>
            </a:r>
          </a:p>
          <a:p>
            <a:pPr lvl="1">
              <a:defRPr/>
            </a:pPr>
            <a:r>
              <a:rPr lang="en-US" sz="2400" dirty="0" err="1" smtClean="0">
                <a:solidFill>
                  <a:srgbClr val="000000"/>
                </a:solidFill>
                <a:latin typeface="Calibri"/>
                <a:cs typeface="Calibri"/>
              </a:rPr>
              <a:t>N</a:t>
            </a:r>
            <a:r>
              <a:rPr lang="en-US" sz="2400" baseline="-25000" dirty="0" err="1" smtClean="0">
                <a:solidFill>
                  <a:srgbClr val="000000"/>
                </a:solidFill>
                <a:latin typeface="Calibri"/>
                <a:cs typeface="Calibri"/>
              </a:rPr>
              <a:t>ν</a:t>
            </a:r>
            <a:r>
              <a:rPr lang="en-US" sz="2400" dirty="0" smtClean="0">
                <a:solidFill>
                  <a:srgbClr val="000000"/>
                </a:solidFill>
                <a:latin typeface="Calibri"/>
                <a:cs typeface="Calibri"/>
              </a:rPr>
              <a:t> ≠ </a:t>
            </a:r>
            <a:r>
              <a:rPr lang="en-US" sz="2400" dirty="0">
                <a:solidFill>
                  <a:srgbClr val="000000"/>
                </a:solidFill>
                <a:latin typeface="Calibri"/>
                <a:cs typeface="Calibri"/>
              </a:rPr>
              <a:t>4</a:t>
            </a:r>
            <a:r>
              <a:rPr lang="en-US" sz="2400" dirty="0" smtClean="0">
                <a:solidFill>
                  <a:srgbClr val="000000"/>
                </a:solidFill>
                <a:latin typeface="Calibri"/>
                <a:cs typeface="Calibri"/>
              </a:rPr>
              <a:t> @ 6 </a:t>
            </a:r>
            <a:r>
              <a:rPr lang="en-US" sz="2400" dirty="0" err="1" smtClean="0">
                <a:solidFill>
                  <a:srgbClr val="000000"/>
                </a:solidFill>
                <a:latin typeface="Calibri"/>
                <a:cs typeface="Calibri"/>
              </a:rPr>
              <a:t>σ</a:t>
            </a:r>
            <a:endParaRPr lang="en-US" sz="2400" dirty="0" smtClean="0">
              <a:solidFill>
                <a:srgbClr val="000000"/>
              </a:solidFill>
              <a:latin typeface="Calibri"/>
              <a:cs typeface="Calibri"/>
            </a:endParaRPr>
          </a:p>
          <a:p>
            <a:pPr lvl="1">
              <a:defRPr/>
            </a:pPr>
            <a:r>
              <a:rPr lang="en-US" sz="2400" dirty="0" err="1" smtClean="0">
                <a:solidFill>
                  <a:srgbClr val="000000"/>
                </a:solidFill>
                <a:latin typeface="Calibri"/>
                <a:cs typeface="Calibri"/>
              </a:rPr>
              <a:t>m</a:t>
            </a:r>
            <a:r>
              <a:rPr lang="en-US" sz="2400" baseline="-25000" dirty="0" err="1" smtClean="0">
                <a:solidFill>
                  <a:srgbClr val="000000"/>
                </a:solidFill>
                <a:latin typeface="Calibri"/>
                <a:cs typeface="Calibri"/>
              </a:rPr>
              <a:t>H</a:t>
            </a:r>
            <a:r>
              <a:rPr lang="en-US" sz="2400" dirty="0" smtClean="0">
                <a:solidFill>
                  <a:srgbClr val="000000"/>
                </a:solidFill>
                <a:latin typeface="Calibri"/>
                <a:cs typeface="Calibri"/>
              </a:rPr>
              <a:t> ≤ 50 </a:t>
            </a:r>
            <a:r>
              <a:rPr lang="en-US" sz="2400" dirty="0" err="1" smtClean="0">
                <a:solidFill>
                  <a:srgbClr val="000000"/>
                </a:solidFill>
                <a:latin typeface="Calibri"/>
                <a:cs typeface="Calibri"/>
              </a:rPr>
              <a:t>GeV</a:t>
            </a:r>
            <a:endParaRPr lang="en-US" sz="2400" dirty="0" smtClean="0">
              <a:solidFill>
                <a:srgbClr val="000000"/>
              </a:solidFill>
              <a:latin typeface="Calibri"/>
              <a:cs typeface="Calibri"/>
            </a:endParaRPr>
          </a:p>
          <a:p>
            <a:pPr lvl="1">
              <a:defRPr/>
            </a:pPr>
            <a:r>
              <a:rPr lang="en-US" sz="2400" dirty="0" err="1">
                <a:solidFill>
                  <a:srgbClr val="000000"/>
                </a:solidFill>
                <a:latin typeface="Calibri"/>
                <a:cs typeface="Calibri"/>
              </a:rPr>
              <a:t>T</a:t>
            </a:r>
            <a:r>
              <a:rPr lang="en-US" sz="2400" dirty="0" err="1" smtClean="0">
                <a:solidFill>
                  <a:srgbClr val="000000"/>
                </a:solidFill>
                <a:latin typeface="Calibri"/>
                <a:cs typeface="Calibri"/>
              </a:rPr>
              <a:t>oponium</a:t>
            </a:r>
            <a:endParaRPr lang="en-US" sz="2400" dirty="0" smtClean="0">
              <a:solidFill>
                <a:srgbClr val="000000"/>
              </a:solidFill>
              <a:latin typeface="Calibri"/>
              <a:cs typeface="Calibri"/>
            </a:endParaRPr>
          </a:p>
        </p:txBody>
      </p:sp>
    </p:spTree>
    <p:extLst>
      <p:ext uri="{BB962C8B-B14F-4D97-AF65-F5344CB8AC3E}">
        <p14:creationId xmlns:p14="http://schemas.microsoft.com/office/powerpoint/2010/main" val="27016149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1+#ppt_w/2"/>
                                          </p:val>
                                        </p:tav>
                                        <p:tav tm="100000">
                                          <p:val>
                                            <p:strVal val="#ppt_x"/>
                                          </p:val>
                                        </p:tav>
                                      </p:tavLst>
                                    </p:anim>
                                    <p:anim calcmode="lin" valueType="num">
                                      <p:cBhvr additive="base">
                                        <p:cTn id="18" dur="10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86-02tit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745" y="1348686"/>
            <a:ext cx="3212657" cy="4526925"/>
          </a:xfrm>
          <a:prstGeom prst="rect">
            <a:avLst/>
          </a:prstGeom>
        </p:spPr>
      </p:pic>
      <p:pic>
        <p:nvPicPr>
          <p:cNvPr id="5" name="Picture 4" descr="88-06titl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4632" y="1348686"/>
            <a:ext cx="3192734" cy="4526924"/>
          </a:xfrm>
          <a:prstGeom prst="rect">
            <a:avLst/>
          </a:prstGeom>
        </p:spPr>
      </p:pic>
      <p:pic>
        <p:nvPicPr>
          <p:cNvPr id="9" name="Picture 8" descr="89-08titl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3169" y="1348685"/>
            <a:ext cx="3124050" cy="4526927"/>
          </a:xfrm>
          <a:prstGeom prst="rect">
            <a:avLst/>
          </a:prstGeom>
        </p:spPr>
      </p:pic>
      <p:sp>
        <p:nvSpPr>
          <p:cNvPr id="6" name="TextBox 5"/>
          <p:cNvSpPr txBox="1"/>
          <p:nvPr/>
        </p:nvSpPr>
        <p:spPr>
          <a:xfrm>
            <a:off x="680830" y="5718720"/>
            <a:ext cx="7755524" cy="954107"/>
          </a:xfrm>
          <a:prstGeom prst="rect">
            <a:avLst/>
          </a:prstGeom>
          <a:solidFill>
            <a:srgbClr val="DCE6F2"/>
          </a:solidFill>
          <a:ln>
            <a:solidFill>
              <a:srgbClr val="000090"/>
            </a:solidFill>
          </a:ln>
        </p:spPr>
        <p:txBody>
          <a:bodyPr wrap="none" rtlCol="0">
            <a:spAutoFit/>
          </a:bodyPr>
          <a:lstStyle/>
          <a:p>
            <a:pPr algn="ctr"/>
            <a:r>
              <a:rPr lang="en-US" sz="2800" dirty="0" smtClean="0"/>
              <a:t>Theorists + experimentalists + accelerator physicists</a:t>
            </a:r>
          </a:p>
          <a:p>
            <a:pPr algn="ctr"/>
            <a:r>
              <a:rPr lang="en-US" sz="2800" dirty="0"/>
              <a:t>w</a:t>
            </a:r>
            <a:r>
              <a:rPr lang="en-US" sz="2800" dirty="0" smtClean="0"/>
              <a:t>orking together to study physics opportunities</a:t>
            </a:r>
            <a:endParaRPr lang="en-US" sz="2800" dirty="0"/>
          </a:p>
        </p:txBody>
      </p:sp>
      <p:sp>
        <p:nvSpPr>
          <p:cNvPr id="2" name="Title 1"/>
          <p:cNvSpPr>
            <a:spLocks noGrp="1"/>
          </p:cNvSpPr>
          <p:nvPr>
            <p:ph type="title"/>
          </p:nvPr>
        </p:nvSpPr>
        <p:spPr>
          <a:xfrm>
            <a:off x="183302" y="274638"/>
            <a:ext cx="8686800" cy="1143000"/>
          </a:xfrm>
          <a:solidFill>
            <a:schemeClr val="accent1">
              <a:lumMod val="20000"/>
              <a:lumOff val="80000"/>
            </a:schemeClr>
          </a:solidFill>
          <a:ln>
            <a:solidFill>
              <a:srgbClr val="000090"/>
            </a:solidFill>
          </a:ln>
        </p:spPr>
        <p:txBody>
          <a:bodyPr>
            <a:normAutofit/>
          </a:bodyPr>
          <a:lstStyle/>
          <a:p>
            <a:r>
              <a:rPr lang="en-US" sz="5400" dirty="0" smtClean="0"/>
              <a:t>The Yellow Report Road</a:t>
            </a:r>
            <a:endParaRPr lang="en-US" sz="5400" dirty="0"/>
          </a:p>
        </p:txBody>
      </p:sp>
      <p:sp>
        <p:nvSpPr>
          <p:cNvPr id="8" name="Oval 7"/>
          <p:cNvSpPr>
            <a:spLocks noChangeArrowheads="1"/>
          </p:cNvSpPr>
          <p:nvPr/>
        </p:nvSpPr>
        <p:spPr bwMode="auto">
          <a:xfrm>
            <a:off x="6565900" y="3587315"/>
            <a:ext cx="596900" cy="248085"/>
          </a:xfrm>
          <a:prstGeom prst="ellipse">
            <a:avLst/>
          </a:prstGeom>
          <a:noFill/>
          <a:ln w="57150">
            <a:solidFill>
              <a:srgbClr val="00009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0" name="Oval 9"/>
          <p:cNvSpPr>
            <a:spLocks noChangeArrowheads="1"/>
          </p:cNvSpPr>
          <p:nvPr/>
        </p:nvSpPr>
        <p:spPr bwMode="auto">
          <a:xfrm>
            <a:off x="4356100" y="3650815"/>
            <a:ext cx="582510" cy="273485"/>
          </a:xfrm>
          <a:prstGeom prst="ellipse">
            <a:avLst/>
          </a:prstGeom>
          <a:noFill/>
          <a:ln w="57150">
            <a:solidFill>
              <a:srgbClr val="00009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Tree>
    <p:extLst>
      <p:ext uri="{BB962C8B-B14F-4D97-AF65-F5344CB8AC3E}">
        <p14:creationId xmlns:p14="http://schemas.microsoft.com/office/powerpoint/2010/main" val="28998382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2000"/>
                                        <p:tgtEl>
                                          <p:spTgt spid="5"/>
                                        </p:tgtEl>
                                      </p:cBhvr>
                                    </p:animEffect>
                                  </p:childTnLst>
                                </p:cTn>
                              </p:par>
                            </p:childTnLst>
                          </p:cTn>
                        </p:par>
                        <p:par>
                          <p:cTn id="12" fill="hold">
                            <p:stCondLst>
                              <p:cond delay="2500"/>
                            </p:stCondLst>
                            <p:childTnLst>
                              <p:par>
                                <p:cTn id="13" presetID="9"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dissolve">
                                      <p:cBhvr>
                                        <p:cTn id="15" dur="20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strVal val="#ppt_w*0.70"/>
                                          </p:val>
                                        </p:tav>
                                        <p:tav tm="100000">
                                          <p:val>
                                            <p:strVal val="#ppt_w"/>
                                          </p:val>
                                        </p:tav>
                                      </p:tavLst>
                                    </p:anim>
                                    <p:anim calcmode="lin" valueType="num">
                                      <p:cBhvr>
                                        <p:cTn id="26" dur="1000" fill="hold"/>
                                        <p:tgtEl>
                                          <p:spTgt spid="8"/>
                                        </p:tgtEl>
                                        <p:attrNameLst>
                                          <p:attrName>ppt_h</p:attrName>
                                        </p:attrNameLst>
                                      </p:cBhvr>
                                      <p:tavLst>
                                        <p:tav tm="0">
                                          <p:val>
                                            <p:strVal val="#ppt_h"/>
                                          </p:val>
                                        </p:tav>
                                        <p:tav tm="100000">
                                          <p:val>
                                            <p:strVal val="#ppt_h"/>
                                          </p:val>
                                        </p:tav>
                                      </p:tavLst>
                                    </p:anim>
                                    <p:animEffect transition="in" filter="fade">
                                      <p:cBhvr>
                                        <p:cTn id="27" dur="1000"/>
                                        <p:tgtEl>
                                          <p:spTgt spid="8"/>
                                        </p:tgtEl>
                                      </p:cBhvr>
                                    </p:animEffect>
                                  </p:childTnLst>
                                </p:cTn>
                              </p:par>
                              <p:par>
                                <p:cTn id="28" presetID="55"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000" fill="hold"/>
                                        <p:tgtEl>
                                          <p:spTgt spid="10"/>
                                        </p:tgtEl>
                                        <p:attrNameLst>
                                          <p:attrName>ppt_w</p:attrName>
                                        </p:attrNameLst>
                                      </p:cBhvr>
                                      <p:tavLst>
                                        <p:tav tm="0">
                                          <p:val>
                                            <p:strVal val="#ppt_w*0.70"/>
                                          </p:val>
                                        </p:tav>
                                        <p:tav tm="100000">
                                          <p:val>
                                            <p:strVal val="#ppt_w"/>
                                          </p:val>
                                        </p:tav>
                                      </p:tavLst>
                                    </p:anim>
                                    <p:anim calcmode="lin" valueType="num">
                                      <p:cBhvr>
                                        <p:cTn id="31" dur="1000" fill="hold"/>
                                        <p:tgtEl>
                                          <p:spTgt spid="10"/>
                                        </p:tgtEl>
                                        <p:attrNameLst>
                                          <p:attrName>ppt_h</p:attrName>
                                        </p:attrNameLst>
                                      </p:cBhvr>
                                      <p:tavLst>
                                        <p:tav tm="0">
                                          <p:val>
                                            <p:strVal val="#ppt_h"/>
                                          </p:val>
                                        </p:tav>
                                        <p:tav tm="100000">
                                          <p:val>
                                            <p:strVal val="#ppt_h"/>
                                          </p:val>
                                        </p:tav>
                                      </p:tavLst>
                                    </p:anim>
                                    <p:animEffect transition="in" filter="fade">
                                      <p:cBhvr>
                                        <p:cTn id="3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epolarizat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399" y="114300"/>
            <a:ext cx="2300289" cy="2732675"/>
          </a:xfrm>
          <a:prstGeom prst="rect">
            <a:avLst/>
          </a:prstGeom>
          <a:ln>
            <a:solidFill>
              <a:srgbClr val="000090"/>
            </a:solidFill>
          </a:ln>
        </p:spPr>
      </p:pic>
      <p:sp>
        <p:nvSpPr>
          <p:cNvPr id="229378" name="Rectangle 2"/>
          <p:cNvSpPr>
            <a:spLocks noGrp="1" noChangeArrowheads="1"/>
          </p:cNvSpPr>
          <p:nvPr>
            <p:ph type="title"/>
          </p:nvPr>
        </p:nvSpPr>
        <p:spPr>
          <a:xfrm>
            <a:off x="139701" y="304372"/>
            <a:ext cx="6388098" cy="1143000"/>
          </a:xfrm>
          <a:solidFill>
            <a:srgbClr val="DCE6F2"/>
          </a:solidFill>
          <a:ln>
            <a:solidFill>
              <a:srgbClr val="000090"/>
            </a:solidFill>
            <a:miter lim="800000"/>
            <a:headEnd/>
            <a:tailEnd/>
          </a:ln>
        </p:spPr>
        <p:txBody>
          <a:bodyPr>
            <a:normAutofit fontScale="90000"/>
          </a:bodyPr>
          <a:lstStyle/>
          <a:p>
            <a:pPr eaLnBrk="1" hangingPunct="1">
              <a:defRPr/>
            </a:pPr>
            <a:r>
              <a:rPr lang="en-US" sz="6000" dirty="0" smtClean="0">
                <a:latin typeface="Calibri"/>
                <a:cs typeface="Calibri"/>
              </a:rPr>
              <a:t>Measuring the Z Mass</a:t>
            </a:r>
          </a:p>
        </p:txBody>
      </p:sp>
      <p:sp>
        <p:nvSpPr>
          <p:cNvPr id="229379" name="Rectangle 3"/>
          <p:cNvSpPr>
            <a:spLocks noGrp="1" noChangeArrowheads="1"/>
          </p:cNvSpPr>
          <p:nvPr>
            <p:ph type="body" idx="1"/>
          </p:nvPr>
        </p:nvSpPr>
        <p:spPr>
          <a:xfrm>
            <a:off x="280926" y="1536700"/>
            <a:ext cx="6030974" cy="5080000"/>
          </a:xfrm>
          <a:solidFill>
            <a:srgbClr val="DCE6F2"/>
          </a:solidFill>
          <a:ln>
            <a:solidFill>
              <a:srgbClr val="000090"/>
            </a:solidFill>
            <a:miter lim="800000"/>
            <a:headEnd/>
            <a:tailEnd/>
          </a:ln>
        </p:spPr>
        <p:txBody>
          <a:bodyPr>
            <a:normAutofit/>
          </a:bodyPr>
          <a:lstStyle/>
          <a:p>
            <a:pPr eaLnBrk="1" hangingPunct="1">
              <a:defRPr/>
            </a:pPr>
            <a:r>
              <a:rPr lang="en-US" dirty="0" smtClean="0">
                <a:solidFill>
                  <a:srgbClr val="000000"/>
                </a:solidFill>
                <a:latin typeface="Calibri"/>
                <a:cs typeface="Calibri"/>
              </a:rPr>
              <a:t>Needed to measure beam energy at LEP using resonant depolarization</a:t>
            </a:r>
          </a:p>
          <a:p>
            <a:pPr eaLnBrk="1" hangingPunct="1">
              <a:defRPr/>
            </a:pPr>
            <a:r>
              <a:rPr lang="en-US" dirty="0" smtClean="0">
                <a:solidFill>
                  <a:srgbClr val="000000"/>
                </a:solidFill>
                <a:latin typeface="Calibri"/>
                <a:cs typeface="Calibri"/>
              </a:rPr>
              <a:t>Affected by</a:t>
            </a:r>
          </a:p>
          <a:p>
            <a:pPr lvl="1" eaLnBrk="1" hangingPunct="1">
              <a:defRPr/>
            </a:pPr>
            <a:r>
              <a:rPr lang="en-US" dirty="0" smtClean="0">
                <a:solidFill>
                  <a:srgbClr val="000000"/>
                </a:solidFill>
                <a:latin typeface="Calibri"/>
                <a:cs typeface="Calibri"/>
              </a:rPr>
              <a:t>Magnet temperature</a:t>
            </a:r>
          </a:p>
          <a:p>
            <a:pPr lvl="1" eaLnBrk="1" hangingPunct="1">
              <a:defRPr/>
            </a:pPr>
            <a:r>
              <a:rPr lang="en-US" dirty="0" smtClean="0">
                <a:solidFill>
                  <a:srgbClr val="000000"/>
                </a:solidFill>
                <a:latin typeface="Calibri"/>
                <a:cs typeface="Calibri"/>
              </a:rPr>
              <a:t>Terrestrial tides</a:t>
            </a:r>
          </a:p>
          <a:p>
            <a:pPr lvl="1" eaLnBrk="1" hangingPunct="1">
              <a:defRPr/>
            </a:pPr>
            <a:r>
              <a:rPr lang="en-US" dirty="0" smtClean="0">
                <a:solidFill>
                  <a:srgbClr val="000000"/>
                </a:solidFill>
                <a:latin typeface="Calibri"/>
                <a:cs typeface="Calibri"/>
              </a:rPr>
              <a:t>Water (rain, Lake </a:t>
            </a:r>
            <a:r>
              <a:rPr lang="en-US" dirty="0">
                <a:solidFill>
                  <a:srgbClr val="000000"/>
                </a:solidFill>
                <a:latin typeface="Calibri"/>
                <a:cs typeface="Calibri"/>
              </a:rPr>
              <a:t>G</a:t>
            </a:r>
            <a:r>
              <a:rPr lang="en-US" dirty="0" smtClean="0">
                <a:solidFill>
                  <a:srgbClr val="000000"/>
                </a:solidFill>
                <a:latin typeface="Calibri"/>
                <a:cs typeface="Calibri"/>
              </a:rPr>
              <a:t>eneva)</a:t>
            </a:r>
          </a:p>
          <a:p>
            <a:pPr lvl="1" eaLnBrk="1" hangingPunct="1">
              <a:defRPr/>
            </a:pPr>
            <a:r>
              <a:rPr lang="en-US" dirty="0" smtClean="0">
                <a:solidFill>
                  <a:srgbClr val="000000"/>
                </a:solidFill>
                <a:latin typeface="Calibri"/>
                <a:cs typeface="Calibri"/>
              </a:rPr>
              <a:t>Trains</a:t>
            </a:r>
          </a:p>
          <a:p>
            <a:pPr eaLnBrk="1" hangingPunct="1">
              <a:defRPr/>
            </a:pPr>
            <a:r>
              <a:rPr lang="en-US" dirty="0" smtClean="0">
                <a:solidFill>
                  <a:srgbClr val="000000"/>
                </a:solidFill>
                <a:latin typeface="Calibri"/>
                <a:cs typeface="Calibri"/>
              </a:rPr>
              <a:t>Final error ± 2 MeV</a:t>
            </a:r>
            <a:endParaRPr lang="en-US" baseline="-25000" dirty="0" smtClean="0">
              <a:solidFill>
                <a:srgbClr val="000000"/>
              </a:solidFill>
              <a:latin typeface="Calibri"/>
              <a:cs typeface="Calibri"/>
            </a:endParaRPr>
          </a:p>
        </p:txBody>
      </p:sp>
      <p:pic>
        <p:nvPicPr>
          <p:cNvPr id="86019" name="Picture 1" descr="temperatur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20489" y="2612955"/>
            <a:ext cx="3894900" cy="3811091"/>
          </a:xfrm>
          <a:prstGeom prst="rect">
            <a:avLst/>
          </a:prstGeom>
          <a:solidFill>
            <a:srgbClr val="DCE6F2"/>
          </a:solidFill>
          <a:ln>
            <a:solidFill>
              <a:srgbClr val="000090"/>
            </a:solidFill>
          </a:ln>
        </p:spPr>
      </p:pic>
      <p:pic>
        <p:nvPicPr>
          <p:cNvPr id="3" name="Picture 2" descr="mZtim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20489" y="2612955"/>
            <a:ext cx="3857962" cy="3811645"/>
          </a:xfrm>
          <a:prstGeom prst="rect">
            <a:avLst/>
          </a:prstGeom>
          <a:ln>
            <a:solidFill>
              <a:srgbClr val="000090"/>
            </a:solidFill>
          </a:ln>
        </p:spPr>
      </p:pic>
    </p:spTree>
    <p:extLst>
      <p:ext uri="{BB962C8B-B14F-4D97-AF65-F5344CB8AC3E}">
        <p14:creationId xmlns:p14="http://schemas.microsoft.com/office/powerpoint/2010/main" val="41042391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9379">
                                            <p:txEl>
                                              <p:pRg st="1" end="1"/>
                                            </p:txEl>
                                          </p:spTgt>
                                        </p:tgtEl>
                                        <p:attrNameLst>
                                          <p:attrName>style.visibility</p:attrName>
                                        </p:attrNameLst>
                                      </p:cBhvr>
                                      <p:to>
                                        <p:strVal val="visible"/>
                                      </p:to>
                                    </p:set>
                                    <p:animEffect transition="in" filter="dissolve">
                                      <p:cBhvr>
                                        <p:cTn id="7" dur="500"/>
                                        <p:tgtEl>
                                          <p:spTgt spid="229379">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29379">
                                            <p:txEl>
                                              <p:pRg st="2" end="2"/>
                                            </p:txEl>
                                          </p:spTgt>
                                        </p:tgtEl>
                                        <p:attrNameLst>
                                          <p:attrName>style.visibility</p:attrName>
                                        </p:attrNameLst>
                                      </p:cBhvr>
                                      <p:to>
                                        <p:strVal val="visible"/>
                                      </p:to>
                                    </p:set>
                                    <p:animEffect transition="in" filter="dissolve">
                                      <p:cBhvr>
                                        <p:cTn id="10" dur="500"/>
                                        <p:tgtEl>
                                          <p:spTgt spid="229379">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229379">
                                            <p:txEl>
                                              <p:pRg st="3" end="3"/>
                                            </p:txEl>
                                          </p:spTgt>
                                        </p:tgtEl>
                                        <p:attrNameLst>
                                          <p:attrName>style.visibility</p:attrName>
                                        </p:attrNameLst>
                                      </p:cBhvr>
                                      <p:to>
                                        <p:strVal val="visible"/>
                                      </p:to>
                                    </p:set>
                                    <p:animEffect transition="in" filter="dissolve">
                                      <p:cBhvr>
                                        <p:cTn id="13" dur="500"/>
                                        <p:tgtEl>
                                          <p:spTgt spid="229379">
                                            <p:txEl>
                                              <p:pRg st="3" end="3"/>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229379">
                                            <p:txEl>
                                              <p:pRg st="4" end="4"/>
                                            </p:txEl>
                                          </p:spTgt>
                                        </p:tgtEl>
                                        <p:attrNameLst>
                                          <p:attrName>style.visibility</p:attrName>
                                        </p:attrNameLst>
                                      </p:cBhvr>
                                      <p:to>
                                        <p:strVal val="visible"/>
                                      </p:to>
                                    </p:set>
                                    <p:animEffect transition="in" filter="dissolve">
                                      <p:cBhvr>
                                        <p:cTn id="16" dur="500"/>
                                        <p:tgtEl>
                                          <p:spTgt spid="229379">
                                            <p:txEl>
                                              <p:pRg st="4" end="4"/>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229379">
                                            <p:txEl>
                                              <p:pRg st="5" end="5"/>
                                            </p:txEl>
                                          </p:spTgt>
                                        </p:tgtEl>
                                        <p:attrNameLst>
                                          <p:attrName>style.visibility</p:attrName>
                                        </p:attrNameLst>
                                      </p:cBhvr>
                                      <p:to>
                                        <p:strVal val="visible"/>
                                      </p:to>
                                    </p:set>
                                    <p:animEffect transition="in" filter="dissolve">
                                      <p:cBhvr>
                                        <p:cTn id="19" dur="500"/>
                                        <p:tgtEl>
                                          <p:spTgt spid="229379">
                                            <p:txEl>
                                              <p:pRg st="5" end="5"/>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86019"/>
                                        </p:tgtEl>
                                        <p:attrNameLst>
                                          <p:attrName>style.visibility</p:attrName>
                                        </p:attrNameLst>
                                      </p:cBhvr>
                                      <p:to>
                                        <p:strVal val="visible"/>
                                      </p:to>
                                    </p:set>
                                    <p:animEffect transition="in" filter="dissolve">
                                      <p:cBhvr>
                                        <p:cTn id="22" dur="500"/>
                                        <p:tgtEl>
                                          <p:spTgt spid="8601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229379">
                                            <p:txEl>
                                              <p:pRg st="6" end="6"/>
                                            </p:txEl>
                                          </p:spTgt>
                                        </p:tgtEl>
                                        <p:attrNameLst>
                                          <p:attrName>style.visibility</p:attrName>
                                        </p:attrNameLst>
                                      </p:cBhvr>
                                      <p:to>
                                        <p:strVal val="visible"/>
                                      </p:to>
                                    </p:set>
                                    <p:animEffect transition="in" filter="dissolve">
                                      <p:cBhvr>
                                        <p:cTn id="27" dur="500"/>
                                        <p:tgtEl>
                                          <p:spTgt spid="229379">
                                            <p:txEl>
                                              <p:pRg st="6" end="6"/>
                                            </p:txEl>
                                          </p:spTgt>
                                        </p:tgtEl>
                                      </p:cBhvr>
                                    </p:animEffect>
                                  </p:childTnLst>
                                </p:cTn>
                              </p:par>
                            </p:childTnLst>
                          </p:cTn>
                        </p:par>
                        <p:par>
                          <p:cTn id="28" fill="hold">
                            <p:stCondLst>
                              <p:cond delay="500"/>
                            </p:stCondLst>
                            <p:childTnLst>
                              <p:par>
                                <p:cTn id="29" presetID="9"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dissolve">
                                      <p:cBhvr>
                                        <p:cTn id="3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solidFill>
            <a:srgbClr val="DCE6F2"/>
          </a:solidFill>
          <a:ln>
            <a:solidFill>
              <a:srgbClr val="000090"/>
            </a:solidFill>
            <a:miter lim="800000"/>
            <a:headEnd/>
            <a:tailEnd/>
          </a:ln>
        </p:spPr>
        <p:txBody>
          <a:bodyPr/>
          <a:lstStyle/>
          <a:p>
            <a:pPr eaLnBrk="1" hangingPunct="1">
              <a:defRPr/>
            </a:pPr>
            <a:r>
              <a:rPr lang="en-US" sz="6000" dirty="0" smtClean="0">
                <a:latin typeface="Calibri"/>
                <a:cs typeface="Calibri"/>
              </a:rPr>
              <a:t>Terrestrial Tides</a:t>
            </a:r>
          </a:p>
        </p:txBody>
      </p:sp>
      <p:pic>
        <p:nvPicPr>
          <p:cNvPr id="56322" name="Picture 1" descr="Tidaldistort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0975" y="2868613"/>
            <a:ext cx="5470525" cy="38004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8067" name="Picture 2" descr="Tide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1484313"/>
            <a:ext cx="3332163" cy="51847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29379" name="Rectangle 3"/>
          <p:cNvSpPr>
            <a:spLocks noGrp="1" noChangeArrowheads="1"/>
          </p:cNvSpPr>
          <p:nvPr>
            <p:ph type="body" idx="1"/>
          </p:nvPr>
        </p:nvSpPr>
        <p:spPr>
          <a:xfrm>
            <a:off x="539750" y="1484313"/>
            <a:ext cx="4968875" cy="1296987"/>
          </a:xfrm>
          <a:solidFill>
            <a:srgbClr val="DCE6F2"/>
          </a:solidFill>
          <a:ln>
            <a:solidFill>
              <a:srgbClr val="000090"/>
            </a:solidFill>
            <a:miter lim="800000"/>
            <a:headEnd/>
            <a:tailEnd/>
          </a:ln>
        </p:spPr>
        <p:txBody>
          <a:bodyPr/>
          <a:lstStyle/>
          <a:p>
            <a:pPr marL="0" indent="0" algn="ctr" eaLnBrk="1" hangingPunct="1">
              <a:buFontTx/>
              <a:buNone/>
              <a:defRPr/>
            </a:pPr>
            <a:r>
              <a:rPr lang="en-US" dirty="0" smtClean="0">
                <a:solidFill>
                  <a:srgbClr val="000000"/>
                </a:solidFill>
                <a:latin typeface="Calibri"/>
                <a:cs typeface="Calibri"/>
              </a:rPr>
              <a:t>Affect circumference of ring</a:t>
            </a:r>
          </a:p>
          <a:p>
            <a:pPr marL="0" indent="0" algn="ctr" eaLnBrk="1" hangingPunct="1">
              <a:buFontTx/>
              <a:buNone/>
              <a:defRPr/>
            </a:pPr>
            <a:r>
              <a:rPr lang="en-US" dirty="0" smtClean="0">
                <a:solidFill>
                  <a:srgbClr val="000000"/>
                </a:solidFill>
                <a:latin typeface="Calibri"/>
                <a:cs typeface="Calibri"/>
              </a:rPr>
              <a:t>change beam energy</a:t>
            </a:r>
            <a:endParaRPr lang="en-US" dirty="0" smtClean="0">
              <a:solidFill>
                <a:srgbClr val="FF0000"/>
              </a:solidFill>
              <a:latin typeface="Calibri"/>
              <a:cs typeface="Calibri"/>
            </a:endParaRPr>
          </a:p>
        </p:txBody>
      </p:sp>
    </p:spTree>
    <p:extLst>
      <p:ext uri="{BB962C8B-B14F-4D97-AF65-F5344CB8AC3E}">
        <p14:creationId xmlns:p14="http://schemas.microsoft.com/office/powerpoint/2010/main" val="10366173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8067"/>
                                        </p:tgtEl>
                                        <p:attrNameLst>
                                          <p:attrName>style.visibility</p:attrName>
                                        </p:attrNameLst>
                                      </p:cBhvr>
                                      <p:to>
                                        <p:strVal val="visible"/>
                                      </p:to>
                                    </p:set>
                                    <p:animEffect transition="in" filter="dissolve">
                                      <p:cBhvr>
                                        <p:cTn id="7" dur="500"/>
                                        <p:tgtEl>
                                          <p:spTgt spid="88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 descr="Traineffect.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8388" y="1531057"/>
            <a:ext cx="4005182" cy="4496297"/>
          </a:xfrm>
          <a:prstGeom prst="rect">
            <a:avLst/>
          </a:prstGeom>
          <a:solidFill>
            <a:srgbClr val="DCE6F2"/>
          </a:solidFill>
          <a:ln>
            <a:solidFill>
              <a:srgbClr val="000090"/>
            </a:solidFill>
          </a:ln>
        </p:spPr>
      </p:pic>
      <p:pic>
        <p:nvPicPr>
          <p:cNvPr id="90114" name="Picture 2" descr="Traineffect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68247" y="1531057"/>
            <a:ext cx="3374501" cy="4496297"/>
          </a:xfrm>
          <a:prstGeom prst="rect">
            <a:avLst/>
          </a:prstGeom>
          <a:solidFill>
            <a:srgbClr val="DCE6F2"/>
          </a:solidFill>
          <a:ln>
            <a:solidFill>
              <a:srgbClr val="000090"/>
            </a:solidFill>
          </a:ln>
        </p:spPr>
      </p:pic>
      <p:sp>
        <p:nvSpPr>
          <p:cNvPr id="229378" name="Rectangle 2"/>
          <p:cNvSpPr>
            <a:spLocks noGrp="1" noChangeArrowheads="1"/>
          </p:cNvSpPr>
          <p:nvPr>
            <p:ph type="title"/>
          </p:nvPr>
        </p:nvSpPr>
        <p:spPr>
          <a:xfrm>
            <a:off x="206375" y="274638"/>
            <a:ext cx="8686800" cy="1143000"/>
          </a:xfrm>
          <a:solidFill>
            <a:srgbClr val="DCE6F2"/>
          </a:solidFill>
          <a:ln>
            <a:solidFill>
              <a:srgbClr val="000090"/>
            </a:solidFill>
            <a:miter lim="800000"/>
            <a:headEnd/>
            <a:tailEnd/>
          </a:ln>
        </p:spPr>
        <p:txBody>
          <a:bodyPr/>
          <a:lstStyle/>
          <a:p>
            <a:pPr eaLnBrk="1" hangingPunct="1">
              <a:defRPr/>
            </a:pPr>
            <a:r>
              <a:rPr lang="en-US" sz="4800" dirty="0" smtClean="0">
                <a:latin typeface="Calibri"/>
                <a:cs typeface="Calibri"/>
              </a:rPr>
              <a:t>Trains: Currents through Magnets</a:t>
            </a:r>
          </a:p>
        </p:txBody>
      </p:sp>
      <p:sp>
        <p:nvSpPr>
          <p:cNvPr id="229379" name="Rectangle 3"/>
          <p:cNvSpPr>
            <a:spLocks noGrp="1" noChangeArrowheads="1"/>
          </p:cNvSpPr>
          <p:nvPr>
            <p:ph type="body" idx="1"/>
          </p:nvPr>
        </p:nvSpPr>
        <p:spPr>
          <a:xfrm>
            <a:off x="936625" y="6092825"/>
            <a:ext cx="7091363" cy="649288"/>
          </a:xfrm>
          <a:solidFill>
            <a:srgbClr val="DCE6F2"/>
          </a:solidFill>
          <a:ln>
            <a:solidFill>
              <a:srgbClr val="000090"/>
            </a:solidFill>
            <a:miter lim="800000"/>
            <a:headEnd/>
            <a:tailEnd/>
          </a:ln>
        </p:spPr>
        <p:txBody>
          <a:bodyPr/>
          <a:lstStyle/>
          <a:p>
            <a:pPr marL="0" indent="0" eaLnBrk="1" hangingPunct="1">
              <a:buFontTx/>
              <a:buNone/>
              <a:defRPr/>
            </a:pPr>
            <a:r>
              <a:rPr lang="en-US" dirty="0" smtClean="0">
                <a:latin typeface="Calibri"/>
                <a:cs typeface="Calibri"/>
              </a:rPr>
              <a:t>Effect on magnetic field: ΔE several MeV</a:t>
            </a:r>
          </a:p>
        </p:txBody>
      </p:sp>
    </p:spTree>
    <p:extLst>
      <p:ext uri="{BB962C8B-B14F-4D97-AF65-F5344CB8AC3E}">
        <p14:creationId xmlns:p14="http://schemas.microsoft.com/office/powerpoint/2010/main" val="12256093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dissolve">
                                      <p:cBhvr>
                                        <p:cTn id="7" dur="500"/>
                                        <p:tgtEl>
                                          <p:spTgt spid="901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9379">
                                            <p:bg/>
                                          </p:spTgt>
                                        </p:tgtEl>
                                        <p:attrNameLst>
                                          <p:attrName>style.visibility</p:attrName>
                                        </p:attrNameLst>
                                      </p:cBhvr>
                                      <p:to>
                                        <p:strVal val="visible"/>
                                      </p:to>
                                    </p:set>
                                    <p:animEffect transition="in" filter="dissolve">
                                      <p:cBhvr>
                                        <p:cTn id="12" dur="500"/>
                                        <p:tgtEl>
                                          <p:spTgt spid="229379">
                                            <p:bg/>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229379">
                                            <p:txEl>
                                              <p:pRg st="0" end="0"/>
                                            </p:txEl>
                                          </p:spTgt>
                                        </p:tgtEl>
                                        <p:attrNameLst>
                                          <p:attrName>style.visibility</p:attrName>
                                        </p:attrNameLst>
                                      </p:cBhvr>
                                      <p:to>
                                        <p:strVal val="visible"/>
                                      </p:to>
                                    </p:set>
                                    <p:animEffect transition="in" filter="dissolve">
                                      <p:cBhvr>
                                        <p:cTn id="15" dur="500"/>
                                        <p:tgtEl>
                                          <p:spTgt spid="2293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79"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ecisionE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2464" y="1123621"/>
            <a:ext cx="5903824" cy="5614066"/>
          </a:xfrm>
          <a:prstGeom prst="rect">
            <a:avLst/>
          </a:prstGeom>
          <a:ln>
            <a:solidFill>
              <a:srgbClr val="000090"/>
            </a:solidFill>
          </a:ln>
        </p:spPr>
      </p:pic>
      <p:sp>
        <p:nvSpPr>
          <p:cNvPr id="230402" name="Rectangle 2"/>
          <p:cNvSpPr>
            <a:spLocks noGrp="1" noChangeArrowheads="1"/>
          </p:cNvSpPr>
          <p:nvPr>
            <p:ph type="title"/>
          </p:nvPr>
        </p:nvSpPr>
        <p:spPr>
          <a:xfrm>
            <a:off x="323520" y="181062"/>
            <a:ext cx="8448484" cy="969295"/>
          </a:xfrm>
          <a:solidFill>
            <a:srgbClr val="DCE6F2"/>
          </a:solidFill>
          <a:ln>
            <a:solidFill>
              <a:srgbClr val="000090"/>
            </a:solidFill>
            <a:miter lim="800000"/>
            <a:headEnd/>
            <a:tailEnd/>
          </a:ln>
        </p:spPr>
        <p:txBody>
          <a:bodyPr>
            <a:normAutofit fontScale="90000"/>
          </a:bodyPr>
          <a:lstStyle/>
          <a:p>
            <a:pPr eaLnBrk="1" hangingPunct="1">
              <a:defRPr/>
            </a:pPr>
            <a:r>
              <a:rPr lang="en-US" sz="4800" dirty="0" smtClean="0">
                <a:solidFill>
                  <a:srgbClr val="000000"/>
                </a:solidFill>
                <a:latin typeface="Calibri"/>
                <a:cs typeface="Calibri"/>
              </a:rPr>
              <a:t>Combination of EW Measurements</a:t>
            </a:r>
          </a:p>
        </p:txBody>
      </p:sp>
      <p:sp>
        <p:nvSpPr>
          <p:cNvPr id="230405" name="Text Box 5"/>
          <p:cNvSpPr txBox="1">
            <a:spLocks noChangeArrowheads="1"/>
          </p:cNvSpPr>
          <p:nvPr/>
        </p:nvSpPr>
        <p:spPr bwMode="auto">
          <a:xfrm>
            <a:off x="80208" y="2889229"/>
            <a:ext cx="2801969" cy="1384995"/>
          </a:xfrm>
          <a:prstGeom prst="rect">
            <a:avLst/>
          </a:prstGeom>
          <a:solidFill>
            <a:srgbClr val="DCE6F2"/>
          </a:solidFill>
          <a:ln>
            <a:solidFill>
              <a:srgbClr val="000090"/>
            </a:solidFill>
          </a:ln>
          <a:effectLst/>
          <a:extLst/>
        </p:spPr>
        <p:txBody>
          <a:bodyPr wrap="none">
            <a:spAutoFit/>
          </a:bodyPr>
          <a:lstStyle/>
          <a:p>
            <a:pPr algn="ctr">
              <a:spcBef>
                <a:spcPct val="0"/>
              </a:spcBef>
              <a:buFontTx/>
              <a:buNone/>
              <a:defRPr/>
            </a:pPr>
            <a:r>
              <a:rPr lang="en-US" sz="2800" b="0" dirty="0" smtClean="0">
                <a:solidFill>
                  <a:srgbClr val="000000"/>
                </a:solidFill>
                <a:latin typeface="Calibri"/>
                <a:cs typeface="Calibri"/>
              </a:rPr>
              <a:t>Unprecedented</a:t>
            </a:r>
          </a:p>
          <a:p>
            <a:pPr algn="ctr">
              <a:spcBef>
                <a:spcPct val="0"/>
              </a:spcBef>
              <a:buFontTx/>
              <a:buNone/>
              <a:defRPr/>
            </a:pPr>
            <a:r>
              <a:rPr lang="en-US" sz="2800" dirty="0">
                <a:solidFill>
                  <a:srgbClr val="000000"/>
                </a:solidFill>
                <a:latin typeface="Calibri"/>
                <a:cs typeface="Calibri"/>
              </a:rPr>
              <a:t>c</a:t>
            </a:r>
            <a:r>
              <a:rPr lang="en-US" sz="2800" dirty="0" smtClean="0">
                <a:solidFill>
                  <a:srgbClr val="000000"/>
                </a:solidFill>
                <a:latin typeface="Calibri"/>
                <a:cs typeface="Calibri"/>
              </a:rPr>
              <a:t>ombined effort,</a:t>
            </a:r>
          </a:p>
          <a:p>
            <a:pPr algn="ctr">
              <a:spcBef>
                <a:spcPct val="0"/>
              </a:spcBef>
              <a:buFontTx/>
              <a:buNone/>
              <a:defRPr/>
            </a:pPr>
            <a:r>
              <a:rPr lang="en-US" sz="2800" dirty="0">
                <a:solidFill>
                  <a:srgbClr val="000000"/>
                </a:solidFill>
                <a:latin typeface="Calibri"/>
                <a:cs typeface="Calibri"/>
              </a:rPr>
              <a:t>t</a:t>
            </a:r>
            <a:r>
              <a:rPr lang="en-US" sz="2800" b="0" dirty="0" smtClean="0">
                <a:solidFill>
                  <a:srgbClr val="000000"/>
                </a:solidFill>
                <a:latin typeface="Calibri"/>
                <a:cs typeface="Calibri"/>
              </a:rPr>
              <a:t>ogether with SLD</a:t>
            </a:r>
            <a:endParaRPr lang="en-US" sz="2800" b="0" dirty="0">
              <a:solidFill>
                <a:srgbClr val="000000"/>
              </a:solidFill>
              <a:latin typeface="Calibri"/>
              <a:cs typeface="Calibri"/>
            </a:endParaRPr>
          </a:p>
        </p:txBody>
      </p:sp>
    </p:spTree>
    <p:extLst>
      <p:ext uri="{BB962C8B-B14F-4D97-AF65-F5344CB8AC3E}">
        <p14:creationId xmlns:p14="http://schemas.microsoft.com/office/powerpoint/2010/main" val="378319576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xfrm>
            <a:off x="323520" y="435054"/>
            <a:ext cx="8448484" cy="969295"/>
          </a:xfrm>
          <a:solidFill>
            <a:srgbClr val="DCE6F2"/>
          </a:solidFill>
          <a:ln>
            <a:solidFill>
              <a:srgbClr val="000090"/>
            </a:solidFill>
            <a:miter lim="800000"/>
            <a:headEnd/>
            <a:tailEnd/>
          </a:ln>
        </p:spPr>
        <p:txBody>
          <a:bodyPr>
            <a:normAutofit fontScale="90000"/>
          </a:bodyPr>
          <a:lstStyle/>
          <a:p>
            <a:pPr eaLnBrk="1" hangingPunct="1">
              <a:defRPr/>
            </a:pPr>
            <a:r>
              <a:rPr lang="en-US" sz="4800" dirty="0" smtClean="0">
                <a:solidFill>
                  <a:srgbClr val="000000"/>
                </a:solidFill>
                <a:latin typeface="Calibri"/>
                <a:cs typeface="Calibri"/>
              </a:rPr>
              <a:t>Contributions of EW Measurements</a:t>
            </a:r>
          </a:p>
        </p:txBody>
      </p:sp>
      <p:pic>
        <p:nvPicPr>
          <p:cNvPr id="4" name="Picture 3" descr="Contributions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508" y="2028642"/>
            <a:ext cx="4123777" cy="4013072"/>
          </a:xfrm>
          <a:prstGeom prst="rect">
            <a:avLst/>
          </a:prstGeom>
          <a:ln>
            <a:solidFill>
              <a:srgbClr val="000090"/>
            </a:solidFill>
          </a:ln>
        </p:spPr>
      </p:pic>
      <p:pic>
        <p:nvPicPr>
          <p:cNvPr id="6" name="Picture 5" descr="Contributions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0219" y="2039344"/>
            <a:ext cx="4096101" cy="4026910"/>
          </a:xfrm>
          <a:prstGeom prst="rect">
            <a:avLst/>
          </a:prstGeom>
          <a:ln>
            <a:solidFill>
              <a:srgbClr val="000090"/>
            </a:solidFill>
          </a:ln>
        </p:spPr>
      </p:pic>
      <p:sp>
        <p:nvSpPr>
          <p:cNvPr id="9" name="Text Box 5"/>
          <p:cNvSpPr txBox="1">
            <a:spLocks noChangeArrowheads="1"/>
          </p:cNvSpPr>
          <p:nvPr/>
        </p:nvSpPr>
        <p:spPr bwMode="auto">
          <a:xfrm>
            <a:off x="494043" y="1552380"/>
            <a:ext cx="3316733" cy="523220"/>
          </a:xfrm>
          <a:prstGeom prst="rect">
            <a:avLst/>
          </a:prstGeom>
          <a:solidFill>
            <a:srgbClr val="DCE6F2"/>
          </a:solidFill>
          <a:ln>
            <a:solidFill>
              <a:srgbClr val="000090"/>
            </a:solidFill>
          </a:ln>
          <a:effectLst/>
          <a:extLst/>
        </p:spPr>
        <p:txBody>
          <a:bodyPr wrap="none">
            <a:spAutoFit/>
          </a:bodyPr>
          <a:lstStyle/>
          <a:p>
            <a:pPr>
              <a:spcBef>
                <a:spcPct val="0"/>
              </a:spcBef>
              <a:buFontTx/>
              <a:buNone/>
              <a:defRPr/>
            </a:pPr>
            <a:r>
              <a:rPr lang="en-US" sz="2800" b="0" dirty="0" smtClean="0">
                <a:solidFill>
                  <a:srgbClr val="000000"/>
                </a:solidFill>
                <a:latin typeface="Calibri"/>
                <a:cs typeface="Calibri"/>
              </a:rPr>
              <a:t>Different observables</a:t>
            </a:r>
            <a:endParaRPr lang="en-US" sz="2800" b="0" dirty="0">
              <a:solidFill>
                <a:srgbClr val="000000"/>
              </a:solidFill>
              <a:latin typeface="Calibri"/>
              <a:cs typeface="Calibri"/>
            </a:endParaRPr>
          </a:p>
        </p:txBody>
      </p:sp>
      <p:sp>
        <p:nvSpPr>
          <p:cNvPr id="10" name="Text Box 6"/>
          <p:cNvSpPr txBox="1">
            <a:spLocks noChangeArrowheads="1"/>
          </p:cNvSpPr>
          <p:nvPr/>
        </p:nvSpPr>
        <p:spPr bwMode="auto">
          <a:xfrm>
            <a:off x="4723080" y="1552380"/>
            <a:ext cx="3336019" cy="523220"/>
          </a:xfrm>
          <a:prstGeom prst="rect">
            <a:avLst/>
          </a:prstGeom>
          <a:solidFill>
            <a:srgbClr val="DCE6F2"/>
          </a:solidFill>
          <a:ln>
            <a:solidFill>
              <a:srgbClr val="000090"/>
            </a:solidFill>
          </a:ln>
          <a:effectLst/>
          <a:extLst/>
        </p:spPr>
        <p:txBody>
          <a:bodyPr wrap="none">
            <a:spAutoFit/>
          </a:bodyPr>
          <a:lstStyle/>
          <a:p>
            <a:pPr>
              <a:spcBef>
                <a:spcPct val="0"/>
              </a:spcBef>
              <a:buFontTx/>
              <a:buNone/>
              <a:defRPr/>
            </a:pPr>
            <a:r>
              <a:rPr lang="en-US" sz="2800" b="0" dirty="0" smtClean="0">
                <a:solidFill>
                  <a:srgbClr val="000000"/>
                </a:solidFill>
                <a:latin typeface="Calibri"/>
                <a:cs typeface="Calibri"/>
              </a:rPr>
              <a:t>Different laboratories</a:t>
            </a:r>
            <a:endParaRPr lang="en-US" sz="2800" b="0" dirty="0">
              <a:solidFill>
                <a:srgbClr val="000000"/>
              </a:solidFill>
              <a:latin typeface="Calibri"/>
              <a:cs typeface="Calibri"/>
            </a:endParaRPr>
          </a:p>
        </p:txBody>
      </p:sp>
      <p:pic>
        <p:nvPicPr>
          <p:cNvPr id="3" name="Picture 2" descr="Contributions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621" y="6029140"/>
            <a:ext cx="4489115" cy="456259"/>
          </a:xfrm>
          <a:prstGeom prst="rect">
            <a:avLst/>
          </a:prstGeom>
          <a:ln>
            <a:solidFill>
              <a:srgbClr val="000090"/>
            </a:solidFill>
          </a:ln>
        </p:spPr>
      </p:pic>
      <p:pic>
        <p:nvPicPr>
          <p:cNvPr id="5" name="Picture 4" descr="Contributions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34004" y="6037158"/>
            <a:ext cx="3886200" cy="448242"/>
          </a:xfrm>
          <a:prstGeom prst="rect">
            <a:avLst/>
          </a:prstGeom>
          <a:ln>
            <a:solidFill>
              <a:srgbClr val="000090"/>
            </a:solidFill>
          </a:ln>
        </p:spPr>
      </p:pic>
      <p:sp>
        <p:nvSpPr>
          <p:cNvPr id="11" name="TextBox 10"/>
          <p:cNvSpPr txBox="1"/>
          <p:nvPr/>
        </p:nvSpPr>
        <p:spPr>
          <a:xfrm>
            <a:off x="4306548" y="6429697"/>
            <a:ext cx="626155" cy="369332"/>
          </a:xfrm>
          <a:prstGeom prst="rect">
            <a:avLst/>
          </a:prstGeom>
          <a:solidFill>
            <a:srgbClr val="000090"/>
          </a:solidFill>
        </p:spPr>
        <p:txBody>
          <a:bodyPr wrap="none" rtlCol="0">
            <a:spAutoFit/>
          </a:bodyPr>
          <a:lstStyle/>
          <a:p>
            <a:r>
              <a:rPr lang="en-US" dirty="0" err="1" smtClean="0">
                <a:solidFill>
                  <a:schemeClr val="bg1"/>
                </a:solidFill>
              </a:rPr>
              <a:t>Erler</a:t>
            </a:r>
            <a:endParaRPr lang="en-US" dirty="0">
              <a:solidFill>
                <a:schemeClr val="bg1"/>
              </a:solidFill>
            </a:endParaRPr>
          </a:p>
        </p:txBody>
      </p:sp>
    </p:spTree>
    <p:extLst>
      <p:ext uri="{BB962C8B-B14F-4D97-AF65-F5344CB8AC3E}">
        <p14:creationId xmlns:p14="http://schemas.microsoft.com/office/powerpoint/2010/main" val="37068015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a:ln>
            <a:solidFill>
              <a:srgbClr val="000090"/>
            </a:solidFill>
          </a:ln>
        </p:spPr>
        <p:txBody>
          <a:bodyPr>
            <a:normAutofit/>
          </a:bodyPr>
          <a:lstStyle/>
          <a:p>
            <a:r>
              <a:rPr lang="en-US" sz="5400" dirty="0" smtClean="0"/>
              <a:t>The Historical Context - I</a:t>
            </a:r>
            <a:endParaRPr lang="en-US" sz="5400" dirty="0"/>
          </a:p>
        </p:txBody>
      </p:sp>
      <p:sp>
        <p:nvSpPr>
          <p:cNvPr id="3" name="Content Placeholder 2"/>
          <p:cNvSpPr>
            <a:spLocks noGrp="1"/>
          </p:cNvSpPr>
          <p:nvPr>
            <p:ph idx="1"/>
          </p:nvPr>
        </p:nvSpPr>
        <p:spPr>
          <a:xfrm>
            <a:off x="392793" y="1600199"/>
            <a:ext cx="8392774" cy="4750407"/>
          </a:xfrm>
          <a:solidFill>
            <a:schemeClr val="accent1">
              <a:lumMod val="20000"/>
              <a:lumOff val="80000"/>
            </a:schemeClr>
          </a:solidFill>
          <a:ln>
            <a:solidFill>
              <a:srgbClr val="000090"/>
            </a:solidFill>
          </a:ln>
        </p:spPr>
        <p:txBody>
          <a:bodyPr>
            <a:normAutofit lnSpcReduction="10000"/>
          </a:bodyPr>
          <a:lstStyle/>
          <a:p>
            <a:r>
              <a:rPr lang="en-US" dirty="0" smtClean="0"/>
              <a:t>1964 – The </a:t>
            </a:r>
            <a:r>
              <a:rPr lang="en-US" dirty="0" err="1" smtClean="0"/>
              <a:t>Englert</a:t>
            </a:r>
            <a:r>
              <a:rPr lang="en-US" dirty="0" smtClean="0"/>
              <a:t>-</a:t>
            </a:r>
            <a:r>
              <a:rPr lang="en-US" dirty="0" err="1" smtClean="0"/>
              <a:t>Brout</a:t>
            </a:r>
            <a:r>
              <a:rPr lang="en-US" dirty="0" smtClean="0"/>
              <a:t>-Higgs mechanism</a:t>
            </a:r>
          </a:p>
          <a:p>
            <a:r>
              <a:rPr lang="en-US" dirty="0" smtClean="0"/>
              <a:t>1967/8 – Weinberg-Salam model</a:t>
            </a:r>
          </a:p>
          <a:p>
            <a:r>
              <a:rPr lang="en-US" dirty="0" smtClean="0"/>
              <a:t>1971/2 – Gauge theories </a:t>
            </a:r>
            <a:r>
              <a:rPr lang="en-US" dirty="0" err="1" smtClean="0"/>
              <a:t>renormalizable</a:t>
            </a:r>
            <a:endParaRPr lang="en-US" dirty="0" smtClean="0"/>
          </a:p>
          <a:p>
            <a:r>
              <a:rPr lang="en-US" dirty="0" smtClean="0"/>
              <a:t>1973 - Neutral currents</a:t>
            </a:r>
          </a:p>
          <a:p>
            <a:r>
              <a:rPr lang="en-US" dirty="0" smtClean="0"/>
              <a:t>1974 – The November revolution</a:t>
            </a:r>
          </a:p>
          <a:p>
            <a:r>
              <a:rPr lang="en-US" dirty="0" smtClean="0"/>
              <a:t>1975 – The </a:t>
            </a:r>
            <a:r>
              <a:rPr lang="en-US" dirty="0" err="1" smtClean="0"/>
              <a:t>τ</a:t>
            </a:r>
            <a:r>
              <a:rPr lang="en-US" dirty="0" smtClean="0"/>
              <a:t> lepton</a:t>
            </a:r>
          </a:p>
          <a:p>
            <a:r>
              <a:rPr lang="en-US" dirty="0" err="1" smtClean="0"/>
              <a:t>e</a:t>
            </a:r>
            <a:r>
              <a:rPr lang="en-US" baseline="30000" dirty="0" err="1"/>
              <a:t>+</a:t>
            </a:r>
            <a:r>
              <a:rPr lang="en-US" dirty="0" err="1" smtClean="0"/>
              <a:t>e</a:t>
            </a:r>
            <a:r>
              <a:rPr lang="en-US" baseline="30000" dirty="0" smtClean="0"/>
              <a:t>-</a:t>
            </a:r>
            <a:r>
              <a:rPr lang="en-US" dirty="0" smtClean="0"/>
              <a:t> colliders pre-eminent: SPEAR, DORIS, …</a:t>
            </a:r>
          </a:p>
          <a:p>
            <a:r>
              <a:rPr lang="en-US" dirty="0" smtClean="0"/>
              <a:t>Higher-energy machines under construction: PETRA, PEP</a:t>
            </a:r>
          </a:p>
        </p:txBody>
      </p:sp>
    </p:spTree>
    <p:extLst>
      <p:ext uri="{BB962C8B-B14F-4D97-AF65-F5344CB8AC3E}">
        <p14:creationId xmlns:p14="http://schemas.microsoft.com/office/powerpoint/2010/main" val="254945448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387684" y="353202"/>
            <a:ext cx="8299116" cy="1143000"/>
          </a:xfrm>
          <a:solidFill>
            <a:srgbClr val="DCE6F2"/>
          </a:solidFill>
          <a:ln>
            <a:solidFill>
              <a:srgbClr val="000090"/>
            </a:solidFill>
            <a:miter lim="800000"/>
            <a:headEnd/>
            <a:tailEnd/>
          </a:ln>
        </p:spPr>
        <p:txBody>
          <a:bodyPr>
            <a:normAutofit fontScale="90000"/>
          </a:bodyPr>
          <a:lstStyle/>
          <a:p>
            <a:pPr>
              <a:defRPr/>
            </a:pPr>
            <a:r>
              <a:rPr lang="en-US" sz="6000" dirty="0" smtClean="0">
                <a:latin typeface="Calibri"/>
                <a:cs typeface="Calibri"/>
              </a:rPr>
              <a:t>Cross-Sections on/off </a:t>
            </a:r>
            <a:r>
              <a:rPr lang="en-US" sz="6000" dirty="0">
                <a:cs typeface="Calibri"/>
              </a:rPr>
              <a:t>Z Peak </a:t>
            </a:r>
            <a:endParaRPr lang="en-US" sz="6000" dirty="0" smtClean="0">
              <a:latin typeface="Calibri"/>
              <a:cs typeface="Calibri"/>
            </a:endParaRPr>
          </a:p>
        </p:txBody>
      </p:sp>
      <p:pic>
        <p:nvPicPr>
          <p:cNvPr id="2" name="Picture 1" descr="Xsect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030" y="1778000"/>
            <a:ext cx="8859628" cy="4415478"/>
          </a:xfrm>
          <a:prstGeom prst="rect">
            <a:avLst/>
          </a:prstGeom>
          <a:ln>
            <a:solidFill>
              <a:srgbClr val="000090"/>
            </a:solidFill>
          </a:ln>
        </p:spPr>
      </p:pic>
    </p:spTree>
    <p:extLst>
      <p:ext uri="{BB962C8B-B14F-4D97-AF65-F5344CB8AC3E}">
        <p14:creationId xmlns:p14="http://schemas.microsoft.com/office/powerpoint/2010/main" val="13218093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457200" y="353202"/>
            <a:ext cx="8229600" cy="1143000"/>
          </a:xfrm>
          <a:solidFill>
            <a:srgbClr val="DCE6F2"/>
          </a:solidFill>
          <a:ln>
            <a:solidFill>
              <a:srgbClr val="000090"/>
            </a:solidFill>
            <a:miter lim="800000"/>
            <a:headEnd/>
            <a:tailEnd/>
          </a:ln>
        </p:spPr>
        <p:txBody>
          <a:bodyPr/>
          <a:lstStyle/>
          <a:p>
            <a:pPr eaLnBrk="1" hangingPunct="1">
              <a:defRPr/>
            </a:pPr>
            <a:r>
              <a:rPr lang="en-US" sz="6000" dirty="0" smtClean="0">
                <a:latin typeface="Calibri"/>
                <a:cs typeface="Calibri"/>
              </a:rPr>
              <a:t>‘Neutrino’ Counting</a:t>
            </a:r>
          </a:p>
        </p:txBody>
      </p:sp>
      <p:sp>
        <p:nvSpPr>
          <p:cNvPr id="229379" name="Rectangle 3"/>
          <p:cNvSpPr>
            <a:spLocks noGrp="1" noChangeArrowheads="1"/>
          </p:cNvSpPr>
          <p:nvPr>
            <p:ph type="body" idx="1"/>
          </p:nvPr>
        </p:nvSpPr>
        <p:spPr>
          <a:xfrm>
            <a:off x="280926" y="1744234"/>
            <a:ext cx="8615362" cy="4540902"/>
          </a:xfrm>
          <a:solidFill>
            <a:srgbClr val="DCE6F2"/>
          </a:solidFill>
          <a:ln>
            <a:solidFill>
              <a:srgbClr val="000090"/>
            </a:solidFill>
            <a:miter lim="800000"/>
            <a:headEnd/>
            <a:tailEnd/>
          </a:ln>
        </p:spPr>
        <p:txBody>
          <a:bodyPr>
            <a:normAutofit fontScale="92500" lnSpcReduction="10000"/>
          </a:bodyPr>
          <a:lstStyle/>
          <a:p>
            <a:pPr eaLnBrk="1" hangingPunct="1">
              <a:defRPr/>
            </a:pPr>
            <a:r>
              <a:rPr lang="en-US" dirty="0" smtClean="0">
                <a:solidFill>
                  <a:srgbClr val="000000"/>
                </a:solidFill>
                <a:latin typeface="Calibri"/>
                <a:cs typeface="Calibri"/>
              </a:rPr>
              <a:t>One of the first LEP results: Oct. 1989</a:t>
            </a:r>
          </a:p>
          <a:p>
            <a:pPr eaLnBrk="1" hangingPunct="1">
              <a:defRPr/>
            </a:pPr>
            <a:r>
              <a:rPr lang="en-US" dirty="0" smtClean="0">
                <a:solidFill>
                  <a:srgbClr val="000000"/>
                </a:solidFill>
                <a:latin typeface="Calibri"/>
                <a:cs typeface="Calibri"/>
              </a:rPr>
              <a:t>Two techniques: Z peak measurements:</a:t>
            </a:r>
          </a:p>
          <a:p>
            <a:pPr lvl="1">
              <a:defRPr/>
            </a:pPr>
            <a:r>
              <a:rPr lang="en-US" dirty="0" err="1" smtClean="0">
                <a:solidFill>
                  <a:srgbClr val="000000"/>
                </a:solidFill>
                <a:latin typeface="Calibri"/>
                <a:cs typeface="Calibri"/>
              </a:rPr>
              <a:t>N</a:t>
            </a:r>
            <a:r>
              <a:rPr lang="en-US" baseline="-25000" dirty="0" err="1" smtClean="0">
                <a:solidFill>
                  <a:srgbClr val="000000"/>
                </a:solidFill>
                <a:latin typeface="Calibri"/>
                <a:cs typeface="Calibri"/>
              </a:rPr>
              <a:t>ν</a:t>
            </a:r>
            <a:r>
              <a:rPr lang="en-US" dirty="0" smtClean="0">
                <a:solidFill>
                  <a:srgbClr val="000000"/>
                </a:solidFill>
                <a:latin typeface="Calibri"/>
                <a:cs typeface="Calibri"/>
              </a:rPr>
              <a:t> = 2.9840 ± 0.0082</a:t>
            </a:r>
          </a:p>
          <a:p>
            <a:pPr>
              <a:defRPr/>
            </a:pPr>
            <a:r>
              <a:rPr lang="en-US" dirty="0" err="1">
                <a:solidFill>
                  <a:srgbClr val="000000"/>
                </a:solidFill>
                <a:cs typeface="Calibri"/>
              </a:rPr>
              <a:t>R</a:t>
            </a:r>
            <a:r>
              <a:rPr lang="en-US" dirty="0" err="1" smtClean="0">
                <a:solidFill>
                  <a:srgbClr val="000000"/>
                </a:solidFill>
                <a:cs typeface="Calibri"/>
              </a:rPr>
              <a:t>adiative</a:t>
            </a:r>
            <a:r>
              <a:rPr lang="en-US" dirty="0" smtClean="0">
                <a:solidFill>
                  <a:srgbClr val="000000"/>
                </a:solidFill>
                <a:cs typeface="Calibri"/>
              </a:rPr>
              <a:t> </a:t>
            </a:r>
            <a:r>
              <a:rPr lang="en-US" dirty="0">
                <a:solidFill>
                  <a:srgbClr val="000000"/>
                </a:solidFill>
                <a:cs typeface="Calibri"/>
              </a:rPr>
              <a:t>return</a:t>
            </a:r>
          </a:p>
          <a:p>
            <a:pPr lvl="1">
              <a:defRPr/>
            </a:pPr>
            <a:r>
              <a:rPr lang="en-US" dirty="0" err="1">
                <a:solidFill>
                  <a:srgbClr val="000000"/>
                </a:solidFill>
                <a:cs typeface="Calibri"/>
              </a:rPr>
              <a:t>N</a:t>
            </a:r>
            <a:r>
              <a:rPr lang="en-US" baseline="-25000" dirty="0" err="1">
                <a:solidFill>
                  <a:srgbClr val="000000"/>
                </a:solidFill>
                <a:cs typeface="Calibri"/>
              </a:rPr>
              <a:t>ν</a:t>
            </a:r>
            <a:r>
              <a:rPr lang="en-US" dirty="0">
                <a:solidFill>
                  <a:srgbClr val="000000"/>
                </a:solidFill>
                <a:cs typeface="Calibri"/>
              </a:rPr>
              <a:t> = </a:t>
            </a:r>
            <a:r>
              <a:rPr lang="en-US" dirty="0" smtClean="0">
                <a:solidFill>
                  <a:srgbClr val="000000"/>
                </a:solidFill>
                <a:cs typeface="Calibri"/>
              </a:rPr>
              <a:t>2.92 </a:t>
            </a:r>
            <a:r>
              <a:rPr lang="en-US" dirty="0">
                <a:solidFill>
                  <a:srgbClr val="000000"/>
                </a:solidFill>
                <a:cs typeface="Calibri"/>
              </a:rPr>
              <a:t>± </a:t>
            </a:r>
            <a:r>
              <a:rPr lang="en-US" dirty="0" smtClean="0">
                <a:solidFill>
                  <a:srgbClr val="000000"/>
                </a:solidFill>
                <a:cs typeface="Calibri"/>
              </a:rPr>
              <a:t>0.05</a:t>
            </a:r>
          </a:p>
          <a:p>
            <a:pPr>
              <a:defRPr/>
            </a:pPr>
            <a:r>
              <a:rPr lang="en-US" dirty="0" smtClean="0">
                <a:solidFill>
                  <a:srgbClr val="000000"/>
                </a:solidFill>
                <a:cs typeface="Calibri"/>
              </a:rPr>
              <a:t>Within SM:</a:t>
            </a:r>
          </a:p>
          <a:p>
            <a:pPr lvl="1">
              <a:defRPr/>
            </a:pPr>
            <a:r>
              <a:rPr lang="en-US" dirty="0">
                <a:solidFill>
                  <a:srgbClr val="000000"/>
                </a:solidFill>
                <a:cs typeface="Calibri"/>
              </a:rPr>
              <a:t>d</a:t>
            </a:r>
            <a:r>
              <a:rPr lang="en-US" dirty="0" smtClean="0">
                <a:solidFill>
                  <a:srgbClr val="000000"/>
                </a:solidFill>
                <a:cs typeface="Calibri"/>
              </a:rPr>
              <a:t>etermines # generations</a:t>
            </a:r>
            <a:endParaRPr lang="en-US" dirty="0">
              <a:solidFill>
                <a:srgbClr val="000000"/>
              </a:solidFill>
              <a:cs typeface="Calibri"/>
            </a:endParaRPr>
          </a:p>
          <a:p>
            <a:pPr eaLnBrk="1" hangingPunct="1">
              <a:defRPr/>
            </a:pPr>
            <a:r>
              <a:rPr lang="en-US" dirty="0" smtClean="0">
                <a:solidFill>
                  <a:srgbClr val="000000"/>
                </a:solidFill>
                <a:latin typeface="Calibri"/>
                <a:cs typeface="Calibri"/>
              </a:rPr>
              <a:t>Beyond SM:</a:t>
            </a:r>
          </a:p>
          <a:p>
            <a:pPr lvl="1">
              <a:defRPr/>
            </a:pPr>
            <a:r>
              <a:rPr lang="en-US" dirty="0" smtClean="0">
                <a:solidFill>
                  <a:srgbClr val="000000"/>
                </a:solidFill>
                <a:latin typeface="Calibri"/>
                <a:cs typeface="Calibri"/>
              </a:rPr>
              <a:t>constrains SUSY, …</a:t>
            </a:r>
          </a:p>
          <a:p>
            <a:pPr eaLnBrk="1" hangingPunct="1">
              <a:defRPr/>
            </a:pPr>
            <a:endParaRPr lang="en-US" dirty="0" smtClean="0">
              <a:solidFill>
                <a:srgbClr val="000000"/>
              </a:solidFill>
              <a:latin typeface="Calibri"/>
              <a:cs typeface="Calibri"/>
            </a:endParaRPr>
          </a:p>
        </p:txBody>
      </p:sp>
      <p:pic>
        <p:nvPicPr>
          <p:cNvPr id="6" name="Picture 1" descr="Zpea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74291" y="2741245"/>
            <a:ext cx="4156532" cy="3491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04608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9379">
                                            <p:txEl>
                                              <p:pRg st="1" end="1"/>
                                            </p:txEl>
                                          </p:spTgt>
                                        </p:tgtEl>
                                        <p:attrNameLst>
                                          <p:attrName>style.visibility</p:attrName>
                                        </p:attrNameLst>
                                      </p:cBhvr>
                                      <p:to>
                                        <p:strVal val="visible"/>
                                      </p:to>
                                    </p:set>
                                    <p:animEffect transition="in" filter="dissolve">
                                      <p:cBhvr>
                                        <p:cTn id="7" dur="500"/>
                                        <p:tgtEl>
                                          <p:spTgt spid="229379">
                                            <p:txEl>
                                              <p:pRg st="1" end="1"/>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229379">
                                            <p:txEl>
                                              <p:pRg st="2" end="2"/>
                                            </p:txEl>
                                          </p:spTgt>
                                        </p:tgtEl>
                                        <p:attrNameLst>
                                          <p:attrName>style.visibility</p:attrName>
                                        </p:attrNameLst>
                                      </p:cBhvr>
                                      <p:to>
                                        <p:strVal val="visible"/>
                                      </p:to>
                                    </p:set>
                                    <p:animEffect transition="in" filter="dissolve">
                                      <p:cBhvr>
                                        <p:cTn id="11" dur="2000"/>
                                        <p:tgtEl>
                                          <p:spTgt spid="229379">
                                            <p:txEl>
                                              <p:pRg st="2" end="2"/>
                                            </p:txEl>
                                          </p:spTgt>
                                        </p:tgtEl>
                                      </p:cBhvr>
                                    </p:animEffect>
                                  </p:childTnLst>
                                </p:cTn>
                              </p:par>
                            </p:childTnLst>
                          </p:cTn>
                        </p:par>
                        <p:par>
                          <p:cTn id="12" fill="hold">
                            <p:stCondLst>
                              <p:cond delay="2500"/>
                            </p:stCondLst>
                            <p:childTnLst>
                              <p:par>
                                <p:cTn id="13" presetID="9"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229379">
                                            <p:txEl>
                                              <p:pRg st="3" end="3"/>
                                            </p:txEl>
                                          </p:spTgt>
                                        </p:tgtEl>
                                        <p:attrNameLst>
                                          <p:attrName>style.visibility</p:attrName>
                                        </p:attrNameLst>
                                      </p:cBhvr>
                                      <p:to>
                                        <p:strVal val="visible"/>
                                      </p:to>
                                    </p:set>
                                    <p:animEffect transition="in" filter="dissolve">
                                      <p:cBhvr>
                                        <p:cTn id="20" dur="500"/>
                                        <p:tgtEl>
                                          <p:spTgt spid="229379">
                                            <p:txEl>
                                              <p:pRg st="3" end="3"/>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229379">
                                            <p:txEl>
                                              <p:pRg st="4" end="4"/>
                                            </p:txEl>
                                          </p:spTgt>
                                        </p:tgtEl>
                                        <p:attrNameLst>
                                          <p:attrName>style.visibility</p:attrName>
                                        </p:attrNameLst>
                                      </p:cBhvr>
                                      <p:to>
                                        <p:strVal val="visible"/>
                                      </p:to>
                                    </p:set>
                                    <p:animEffect transition="in" filter="dissolve">
                                      <p:cBhvr>
                                        <p:cTn id="23" dur="500"/>
                                        <p:tgtEl>
                                          <p:spTgt spid="229379">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229379">
                                            <p:txEl>
                                              <p:pRg st="5" end="5"/>
                                            </p:txEl>
                                          </p:spTgt>
                                        </p:tgtEl>
                                        <p:attrNameLst>
                                          <p:attrName>style.visibility</p:attrName>
                                        </p:attrNameLst>
                                      </p:cBhvr>
                                      <p:to>
                                        <p:strVal val="visible"/>
                                      </p:to>
                                    </p:set>
                                    <p:animEffect transition="in" filter="dissolve">
                                      <p:cBhvr>
                                        <p:cTn id="28" dur="500"/>
                                        <p:tgtEl>
                                          <p:spTgt spid="229379">
                                            <p:txEl>
                                              <p:pRg st="5" end="5"/>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229379">
                                            <p:txEl>
                                              <p:pRg st="6" end="6"/>
                                            </p:txEl>
                                          </p:spTgt>
                                        </p:tgtEl>
                                        <p:attrNameLst>
                                          <p:attrName>style.visibility</p:attrName>
                                        </p:attrNameLst>
                                      </p:cBhvr>
                                      <p:to>
                                        <p:strVal val="visible"/>
                                      </p:to>
                                    </p:set>
                                    <p:animEffect transition="in" filter="dissolve">
                                      <p:cBhvr>
                                        <p:cTn id="31" dur="500"/>
                                        <p:tgtEl>
                                          <p:spTgt spid="229379">
                                            <p:txEl>
                                              <p:pRg st="6" end="6"/>
                                            </p:txEl>
                                          </p:spTgt>
                                        </p:tgtEl>
                                      </p:cBhvr>
                                    </p:animEffect>
                                  </p:childTnLst>
                                </p:cTn>
                              </p:par>
                            </p:childTnLst>
                          </p:cTn>
                        </p:par>
                        <p:par>
                          <p:cTn id="32" fill="hold">
                            <p:stCondLst>
                              <p:cond delay="500"/>
                            </p:stCondLst>
                            <p:childTnLst>
                              <p:par>
                                <p:cTn id="33" presetID="9" presetClass="entr" presetSubtype="0" fill="hold" nodeType="afterEffect">
                                  <p:stCondLst>
                                    <p:cond delay="0"/>
                                  </p:stCondLst>
                                  <p:childTnLst>
                                    <p:set>
                                      <p:cBhvr>
                                        <p:cTn id="34" dur="1" fill="hold">
                                          <p:stCondLst>
                                            <p:cond delay="0"/>
                                          </p:stCondLst>
                                        </p:cTn>
                                        <p:tgtEl>
                                          <p:spTgt spid="229379">
                                            <p:txEl>
                                              <p:pRg st="7" end="7"/>
                                            </p:txEl>
                                          </p:spTgt>
                                        </p:tgtEl>
                                        <p:attrNameLst>
                                          <p:attrName>style.visibility</p:attrName>
                                        </p:attrNameLst>
                                      </p:cBhvr>
                                      <p:to>
                                        <p:strVal val="visible"/>
                                      </p:to>
                                    </p:set>
                                    <p:animEffect transition="in" filter="dissolve">
                                      <p:cBhvr>
                                        <p:cTn id="35" dur="2000"/>
                                        <p:tgtEl>
                                          <p:spTgt spid="229379">
                                            <p:txEl>
                                              <p:pRg st="7" end="7"/>
                                            </p:txEl>
                                          </p:spTgt>
                                        </p:tgtEl>
                                      </p:cBhvr>
                                    </p:animEffect>
                                  </p:childTnLst>
                                </p:cTn>
                              </p:par>
                            </p:childTnLst>
                          </p:cTn>
                        </p:par>
                        <p:par>
                          <p:cTn id="36" fill="hold">
                            <p:stCondLst>
                              <p:cond delay="2500"/>
                            </p:stCondLst>
                            <p:childTnLst>
                              <p:par>
                                <p:cTn id="37" presetID="9" presetClass="entr" presetSubtype="0" fill="hold" nodeType="afterEffect">
                                  <p:stCondLst>
                                    <p:cond delay="0"/>
                                  </p:stCondLst>
                                  <p:childTnLst>
                                    <p:set>
                                      <p:cBhvr>
                                        <p:cTn id="38" dur="1" fill="hold">
                                          <p:stCondLst>
                                            <p:cond delay="0"/>
                                          </p:stCondLst>
                                        </p:cTn>
                                        <p:tgtEl>
                                          <p:spTgt spid="229379">
                                            <p:txEl>
                                              <p:pRg st="8" end="8"/>
                                            </p:txEl>
                                          </p:spTgt>
                                        </p:tgtEl>
                                        <p:attrNameLst>
                                          <p:attrName>style.visibility</p:attrName>
                                        </p:attrNameLst>
                                      </p:cBhvr>
                                      <p:to>
                                        <p:strVal val="visible"/>
                                      </p:to>
                                    </p:set>
                                    <p:animEffect transition="in" filter="dissolve">
                                      <p:cBhvr>
                                        <p:cTn id="39" dur="500"/>
                                        <p:tgtEl>
                                          <p:spTgt spid="22937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45" y="261269"/>
            <a:ext cx="4125051" cy="1476625"/>
          </a:xfrm>
          <a:solidFill>
            <a:schemeClr val="accent1">
              <a:lumMod val="20000"/>
              <a:lumOff val="80000"/>
            </a:schemeClr>
          </a:solidFill>
          <a:ln>
            <a:solidFill>
              <a:srgbClr val="000090"/>
            </a:solidFill>
          </a:ln>
        </p:spPr>
        <p:txBody>
          <a:bodyPr>
            <a:normAutofit fontScale="90000"/>
          </a:bodyPr>
          <a:lstStyle/>
          <a:p>
            <a:r>
              <a:rPr lang="en-US" sz="5400" dirty="0" smtClean="0"/>
              <a:t>Electroweak</a:t>
            </a:r>
            <a:br>
              <a:rPr lang="en-US" sz="5400" dirty="0" smtClean="0"/>
            </a:br>
            <a:r>
              <a:rPr lang="en-US" sz="5400" dirty="0" smtClean="0"/>
              <a:t>Measurements</a:t>
            </a:r>
            <a:endParaRPr lang="en-US" sz="5400" dirty="0"/>
          </a:p>
        </p:txBody>
      </p:sp>
      <p:sp>
        <p:nvSpPr>
          <p:cNvPr id="3" name="Content Placeholder 2"/>
          <p:cNvSpPr>
            <a:spLocks noGrp="1"/>
          </p:cNvSpPr>
          <p:nvPr>
            <p:ph idx="1"/>
          </p:nvPr>
        </p:nvSpPr>
        <p:spPr>
          <a:xfrm>
            <a:off x="127083" y="2107110"/>
            <a:ext cx="4102713" cy="3895311"/>
          </a:xfrm>
          <a:solidFill>
            <a:schemeClr val="accent1">
              <a:lumMod val="20000"/>
              <a:lumOff val="80000"/>
            </a:schemeClr>
          </a:solidFill>
          <a:ln>
            <a:solidFill>
              <a:srgbClr val="000090"/>
            </a:solidFill>
          </a:ln>
        </p:spPr>
        <p:txBody>
          <a:bodyPr>
            <a:normAutofit/>
          </a:bodyPr>
          <a:lstStyle/>
          <a:p>
            <a:r>
              <a:rPr lang="en-US" dirty="0" smtClean="0"/>
              <a:t>Unanticipated precision</a:t>
            </a:r>
          </a:p>
          <a:p>
            <a:r>
              <a:rPr lang="en-US" dirty="0" smtClean="0"/>
              <a:t>Unprecedented precision</a:t>
            </a:r>
          </a:p>
          <a:p>
            <a:r>
              <a:rPr lang="en-US" dirty="0" smtClean="0"/>
              <a:t>Establish validity of SM @ per-mille level</a:t>
            </a:r>
          </a:p>
          <a:p>
            <a:r>
              <a:rPr lang="en-US" dirty="0" smtClean="0"/>
              <a:t>Insights into BSM</a:t>
            </a:r>
          </a:p>
        </p:txBody>
      </p:sp>
      <p:pic>
        <p:nvPicPr>
          <p:cNvPr id="5" name="Picture 4" descr="Zmeasurement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9900" y="261270"/>
            <a:ext cx="4767156" cy="6449682"/>
          </a:xfrm>
          <a:prstGeom prst="rect">
            <a:avLst/>
          </a:prstGeom>
          <a:ln>
            <a:solidFill>
              <a:srgbClr val="000090"/>
            </a:solidFill>
          </a:ln>
        </p:spPr>
      </p:pic>
    </p:spTree>
    <p:extLst>
      <p:ext uri="{BB962C8B-B14F-4D97-AF65-F5344CB8AC3E}">
        <p14:creationId xmlns:p14="http://schemas.microsoft.com/office/powerpoint/2010/main" val="130488209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45" y="274638"/>
            <a:ext cx="8877225" cy="1143000"/>
          </a:xfrm>
          <a:solidFill>
            <a:schemeClr val="accent1">
              <a:lumMod val="20000"/>
              <a:lumOff val="80000"/>
            </a:schemeClr>
          </a:solidFill>
          <a:ln>
            <a:solidFill>
              <a:srgbClr val="000090"/>
            </a:solidFill>
          </a:ln>
        </p:spPr>
        <p:txBody>
          <a:bodyPr>
            <a:normAutofit/>
          </a:bodyPr>
          <a:lstStyle/>
          <a:p>
            <a:r>
              <a:rPr lang="en-US" sz="5400" dirty="0" smtClean="0"/>
              <a:t>Electroweak Mixing Angle</a:t>
            </a:r>
            <a:endParaRPr lang="en-US" sz="5400" dirty="0"/>
          </a:p>
        </p:txBody>
      </p:sp>
      <p:sp>
        <p:nvSpPr>
          <p:cNvPr id="3" name="Content Placeholder 2"/>
          <p:cNvSpPr>
            <a:spLocks noGrp="1"/>
          </p:cNvSpPr>
          <p:nvPr>
            <p:ph idx="1"/>
          </p:nvPr>
        </p:nvSpPr>
        <p:spPr>
          <a:xfrm>
            <a:off x="248770" y="1652575"/>
            <a:ext cx="4347695" cy="4750407"/>
          </a:xfrm>
          <a:solidFill>
            <a:schemeClr val="accent1">
              <a:lumMod val="20000"/>
              <a:lumOff val="80000"/>
            </a:schemeClr>
          </a:solidFill>
          <a:ln>
            <a:solidFill>
              <a:srgbClr val="000090"/>
            </a:solidFill>
          </a:ln>
        </p:spPr>
        <p:txBody>
          <a:bodyPr>
            <a:normAutofit/>
          </a:bodyPr>
          <a:lstStyle/>
          <a:p>
            <a:r>
              <a:rPr lang="en-US" dirty="0" smtClean="0"/>
              <a:t>Many contributing electroweak measurements</a:t>
            </a:r>
          </a:p>
          <a:p>
            <a:r>
              <a:rPr lang="en-US" dirty="0" smtClean="0"/>
              <a:t>Tension between two highest-precision measurements</a:t>
            </a:r>
          </a:p>
          <a:p>
            <a:pPr lvl="1"/>
            <a:r>
              <a:rPr lang="en-US" dirty="0" err="1" smtClean="0"/>
              <a:t>A</a:t>
            </a:r>
            <a:r>
              <a:rPr lang="en-US" baseline="-25000" dirty="0" err="1" smtClean="0"/>
              <a:t>FB</a:t>
            </a:r>
            <a:r>
              <a:rPr lang="en-US" baseline="30000" dirty="0" err="1" smtClean="0"/>
              <a:t>b</a:t>
            </a:r>
            <a:r>
              <a:rPr lang="en-US" dirty="0" smtClean="0"/>
              <a:t>, A</a:t>
            </a:r>
            <a:r>
              <a:rPr lang="en-US" baseline="-25000" dirty="0" smtClean="0"/>
              <a:t>l</a:t>
            </a:r>
            <a:r>
              <a:rPr lang="en-US" dirty="0" smtClean="0"/>
              <a:t>(SLD)</a:t>
            </a:r>
          </a:p>
          <a:p>
            <a:r>
              <a:rPr lang="en-US" dirty="0" smtClean="0"/>
              <a:t>Important clue for grand unification?</a:t>
            </a:r>
          </a:p>
        </p:txBody>
      </p:sp>
      <p:pic>
        <p:nvPicPr>
          <p:cNvPr id="5" name="Picture 4" descr="sin2thetalepteff.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1930" y="1547822"/>
            <a:ext cx="4324953" cy="5205425"/>
          </a:xfrm>
          <a:prstGeom prst="rect">
            <a:avLst/>
          </a:prstGeom>
          <a:ln>
            <a:solidFill>
              <a:srgbClr val="000090"/>
            </a:solidFill>
          </a:ln>
        </p:spPr>
      </p:pic>
    </p:spTree>
    <p:extLst>
      <p:ext uri="{BB962C8B-B14F-4D97-AF65-F5344CB8AC3E}">
        <p14:creationId xmlns:p14="http://schemas.microsoft.com/office/powerpoint/2010/main" val="14510638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tauvsthetatau.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027" y="1916280"/>
            <a:ext cx="4700945" cy="4810780"/>
          </a:xfrm>
          <a:prstGeom prst="rect">
            <a:avLst/>
          </a:prstGeom>
          <a:ln>
            <a:solidFill>
              <a:srgbClr val="000090"/>
            </a:solidFill>
          </a:ln>
        </p:spPr>
      </p:pic>
      <p:pic>
        <p:nvPicPr>
          <p:cNvPr id="4" name="Picture 3" descr="A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55177" y="1916280"/>
            <a:ext cx="3850507" cy="4810780"/>
          </a:xfrm>
          <a:prstGeom prst="rect">
            <a:avLst/>
          </a:prstGeom>
          <a:ln>
            <a:solidFill>
              <a:srgbClr val="000090"/>
            </a:solidFill>
          </a:ln>
        </p:spPr>
      </p:pic>
      <p:sp>
        <p:nvSpPr>
          <p:cNvPr id="230402" name="Rectangle 2"/>
          <p:cNvSpPr>
            <a:spLocks noGrp="1" noChangeArrowheads="1"/>
          </p:cNvSpPr>
          <p:nvPr>
            <p:ph type="title"/>
          </p:nvPr>
        </p:nvSpPr>
        <p:spPr>
          <a:xfrm>
            <a:off x="457200" y="274638"/>
            <a:ext cx="8229600" cy="969295"/>
          </a:xfrm>
          <a:solidFill>
            <a:srgbClr val="DCE6F2"/>
          </a:solidFill>
          <a:ln>
            <a:solidFill>
              <a:srgbClr val="000090"/>
            </a:solidFill>
            <a:miter lim="800000"/>
            <a:headEnd/>
            <a:tailEnd/>
          </a:ln>
        </p:spPr>
        <p:txBody>
          <a:bodyPr>
            <a:normAutofit/>
          </a:bodyPr>
          <a:lstStyle/>
          <a:p>
            <a:pPr eaLnBrk="1" hangingPunct="1">
              <a:defRPr/>
            </a:pPr>
            <a:r>
              <a:rPr lang="en-US" sz="4800" dirty="0" smtClean="0">
                <a:solidFill>
                  <a:srgbClr val="000000"/>
                </a:solidFill>
                <a:latin typeface="Calibri"/>
                <a:cs typeface="Calibri"/>
              </a:rPr>
              <a:t>Tau Polarization Measurements</a:t>
            </a:r>
          </a:p>
        </p:txBody>
      </p:sp>
      <p:sp>
        <p:nvSpPr>
          <p:cNvPr id="230405" name="Text Box 5"/>
          <p:cNvSpPr txBox="1">
            <a:spLocks noChangeArrowheads="1"/>
          </p:cNvSpPr>
          <p:nvPr/>
        </p:nvSpPr>
        <p:spPr bwMode="auto">
          <a:xfrm>
            <a:off x="360363" y="1445436"/>
            <a:ext cx="2663810" cy="523220"/>
          </a:xfrm>
          <a:prstGeom prst="rect">
            <a:avLst/>
          </a:prstGeom>
          <a:solidFill>
            <a:srgbClr val="DCE6F2"/>
          </a:solidFill>
          <a:ln>
            <a:solidFill>
              <a:srgbClr val="000090"/>
            </a:solidFill>
          </a:ln>
          <a:effectLst/>
          <a:extLst/>
        </p:spPr>
        <p:txBody>
          <a:bodyPr wrap="none">
            <a:spAutoFit/>
          </a:bodyPr>
          <a:lstStyle/>
          <a:p>
            <a:pPr>
              <a:spcBef>
                <a:spcPct val="0"/>
              </a:spcBef>
              <a:buFontTx/>
              <a:buNone/>
              <a:defRPr/>
            </a:pPr>
            <a:r>
              <a:rPr lang="en-US" sz="2800" b="0">
                <a:solidFill>
                  <a:srgbClr val="000000"/>
                </a:solidFill>
                <a:latin typeface="Calibri"/>
                <a:cs typeface="Calibri"/>
              </a:rPr>
              <a:t>Lepton couplings</a:t>
            </a:r>
          </a:p>
        </p:txBody>
      </p:sp>
      <p:sp>
        <p:nvSpPr>
          <p:cNvPr id="230406" name="Text Box 6"/>
          <p:cNvSpPr txBox="1">
            <a:spLocks noChangeArrowheads="1"/>
          </p:cNvSpPr>
          <p:nvPr/>
        </p:nvSpPr>
        <p:spPr bwMode="auto">
          <a:xfrm>
            <a:off x="5257800" y="1445436"/>
            <a:ext cx="2572815" cy="523220"/>
          </a:xfrm>
          <a:prstGeom prst="rect">
            <a:avLst/>
          </a:prstGeom>
          <a:solidFill>
            <a:srgbClr val="DCE6F2"/>
          </a:solidFill>
          <a:ln>
            <a:solidFill>
              <a:srgbClr val="000090"/>
            </a:solidFill>
          </a:ln>
          <a:effectLst/>
          <a:extLst/>
        </p:spPr>
        <p:txBody>
          <a:bodyPr wrap="none">
            <a:spAutoFit/>
          </a:bodyPr>
          <a:lstStyle/>
          <a:p>
            <a:pPr>
              <a:spcBef>
                <a:spcPct val="0"/>
              </a:spcBef>
              <a:buFontTx/>
              <a:buNone/>
              <a:defRPr/>
            </a:pPr>
            <a:r>
              <a:rPr lang="en-US" sz="2800" b="0">
                <a:solidFill>
                  <a:srgbClr val="000000"/>
                </a:solidFill>
                <a:latin typeface="Calibri"/>
                <a:cs typeface="Calibri"/>
              </a:rPr>
              <a:t>Pulls in global fit</a:t>
            </a:r>
          </a:p>
        </p:txBody>
      </p:sp>
    </p:spTree>
    <p:extLst>
      <p:ext uri="{BB962C8B-B14F-4D97-AF65-F5344CB8AC3E}">
        <p14:creationId xmlns:p14="http://schemas.microsoft.com/office/powerpoint/2010/main" val="12364545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30406"/>
                                        </p:tgtEl>
                                        <p:attrNameLst>
                                          <p:attrName>style.visibility</p:attrName>
                                        </p:attrNameLst>
                                      </p:cBhvr>
                                      <p:to>
                                        <p:strVal val="visible"/>
                                      </p:to>
                                    </p:set>
                                    <p:animEffect transition="in" filter="dissolve">
                                      <p:cBhvr>
                                        <p:cTn id="10" dur="500"/>
                                        <p:tgtEl>
                                          <p:spTgt spid="2304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Ag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462" y="1989138"/>
            <a:ext cx="4518929" cy="4572855"/>
          </a:xfrm>
          <a:prstGeom prst="rect">
            <a:avLst/>
          </a:prstGeom>
          <a:ln>
            <a:solidFill>
              <a:srgbClr val="000090"/>
            </a:solidFill>
          </a:ln>
        </p:spPr>
      </p:pic>
      <p:sp>
        <p:nvSpPr>
          <p:cNvPr id="230402" name="Rectangle 2"/>
          <p:cNvSpPr>
            <a:spLocks noGrp="1" noChangeArrowheads="1"/>
          </p:cNvSpPr>
          <p:nvPr>
            <p:ph type="title"/>
          </p:nvPr>
        </p:nvSpPr>
        <p:spPr>
          <a:solidFill>
            <a:srgbClr val="DCE6F2"/>
          </a:solidFill>
          <a:ln>
            <a:solidFill>
              <a:srgbClr val="000090"/>
            </a:solidFill>
            <a:miter lim="800000"/>
            <a:headEnd/>
            <a:tailEnd/>
          </a:ln>
        </p:spPr>
        <p:txBody>
          <a:bodyPr/>
          <a:lstStyle/>
          <a:p>
            <a:pPr eaLnBrk="1" hangingPunct="1">
              <a:defRPr/>
            </a:pPr>
            <a:r>
              <a:rPr lang="en-US" sz="4000" smtClean="0">
                <a:solidFill>
                  <a:srgbClr val="000000"/>
                </a:solidFill>
                <a:latin typeface="Calibri"/>
                <a:cs typeface="Calibri"/>
              </a:rPr>
              <a:t>Precision Tests of the Standard</a:t>
            </a:r>
            <a:r>
              <a:rPr lang="en-US" smtClean="0">
                <a:solidFill>
                  <a:srgbClr val="000000"/>
                </a:solidFill>
                <a:latin typeface="Calibri"/>
                <a:cs typeface="Calibri"/>
              </a:rPr>
              <a:t> </a:t>
            </a:r>
            <a:r>
              <a:rPr lang="en-US" sz="4000" smtClean="0">
                <a:solidFill>
                  <a:srgbClr val="000000"/>
                </a:solidFill>
                <a:latin typeface="Calibri"/>
                <a:cs typeface="Calibri"/>
              </a:rPr>
              <a:t>Model</a:t>
            </a:r>
          </a:p>
        </p:txBody>
      </p:sp>
      <p:pic>
        <p:nvPicPr>
          <p:cNvPr id="60421" name="Picture 1" descr="pull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39479" y="1989138"/>
            <a:ext cx="3791830" cy="4572856"/>
          </a:xfrm>
          <a:prstGeom prst="rect">
            <a:avLst/>
          </a:prstGeom>
          <a:solidFill>
            <a:srgbClr val="DCE6F2"/>
          </a:solidFill>
          <a:ln w="9525">
            <a:solidFill>
              <a:srgbClr val="000090"/>
            </a:solidFill>
            <a:miter lim="800000"/>
            <a:headEnd/>
            <a:tailEnd/>
          </a:ln>
        </p:spPr>
      </p:pic>
      <p:sp>
        <p:nvSpPr>
          <p:cNvPr id="7" name="Text Box 4"/>
          <p:cNvSpPr txBox="1">
            <a:spLocks noChangeArrowheads="1"/>
          </p:cNvSpPr>
          <p:nvPr/>
        </p:nvSpPr>
        <p:spPr bwMode="auto">
          <a:xfrm>
            <a:off x="3569362" y="6183730"/>
            <a:ext cx="2353128" cy="523220"/>
          </a:xfrm>
          <a:prstGeom prst="rect">
            <a:avLst/>
          </a:prstGeom>
          <a:solidFill>
            <a:srgbClr val="DCE6F2"/>
          </a:solidFill>
          <a:ln>
            <a:solidFill>
              <a:srgbClr val="000090"/>
            </a:solidFill>
          </a:ln>
          <a:effectLst/>
          <a:extLst/>
        </p:spPr>
        <p:txBody>
          <a:bodyPr wrap="none">
            <a:spAutoFit/>
          </a:bodyPr>
          <a:lstStyle/>
          <a:p>
            <a:pPr>
              <a:buFontTx/>
              <a:buNone/>
              <a:defRPr/>
            </a:pPr>
            <a:r>
              <a:rPr lang="en-US" sz="2800" dirty="0" smtClean="0">
                <a:solidFill>
                  <a:srgbClr val="000000"/>
                </a:solidFill>
                <a:latin typeface="Calibri"/>
                <a:cs typeface="Calibri"/>
              </a:rPr>
              <a:t>The SM</a:t>
            </a:r>
            <a:r>
              <a:rPr lang="en-US" sz="2800" b="0" dirty="0" smtClean="0">
                <a:solidFill>
                  <a:srgbClr val="000000"/>
                </a:solidFill>
                <a:latin typeface="Calibri"/>
                <a:cs typeface="Calibri"/>
              </a:rPr>
              <a:t> </a:t>
            </a:r>
            <a:r>
              <a:rPr lang="en-US" sz="2800" b="0" dirty="0">
                <a:solidFill>
                  <a:srgbClr val="000000"/>
                </a:solidFill>
                <a:latin typeface="Calibri"/>
                <a:cs typeface="Calibri"/>
              </a:rPr>
              <a:t>works!</a:t>
            </a:r>
          </a:p>
        </p:txBody>
      </p:sp>
      <p:sp>
        <p:nvSpPr>
          <p:cNvPr id="230405" name="Text Box 5"/>
          <p:cNvSpPr txBox="1">
            <a:spLocks noChangeArrowheads="1"/>
          </p:cNvSpPr>
          <p:nvPr/>
        </p:nvSpPr>
        <p:spPr bwMode="auto">
          <a:xfrm>
            <a:off x="360363" y="1524000"/>
            <a:ext cx="2663810" cy="523220"/>
          </a:xfrm>
          <a:prstGeom prst="rect">
            <a:avLst/>
          </a:prstGeom>
          <a:solidFill>
            <a:srgbClr val="DCE6F2"/>
          </a:solidFill>
          <a:ln>
            <a:solidFill>
              <a:srgbClr val="000090"/>
            </a:solidFill>
          </a:ln>
          <a:effectLst/>
          <a:extLst/>
        </p:spPr>
        <p:txBody>
          <a:bodyPr wrap="none">
            <a:spAutoFit/>
          </a:bodyPr>
          <a:lstStyle/>
          <a:p>
            <a:pPr>
              <a:spcBef>
                <a:spcPct val="0"/>
              </a:spcBef>
              <a:buFontTx/>
              <a:buNone/>
              <a:defRPr/>
            </a:pPr>
            <a:r>
              <a:rPr lang="en-US" sz="2800" b="0">
                <a:solidFill>
                  <a:srgbClr val="000000"/>
                </a:solidFill>
                <a:latin typeface="Calibri"/>
                <a:cs typeface="Calibri"/>
              </a:rPr>
              <a:t>Lepton couplings</a:t>
            </a:r>
          </a:p>
        </p:txBody>
      </p:sp>
      <p:sp>
        <p:nvSpPr>
          <p:cNvPr id="230406" name="Text Box 6"/>
          <p:cNvSpPr txBox="1">
            <a:spLocks noChangeArrowheads="1"/>
          </p:cNvSpPr>
          <p:nvPr/>
        </p:nvSpPr>
        <p:spPr bwMode="auto">
          <a:xfrm>
            <a:off x="5257800" y="1524000"/>
            <a:ext cx="2572815" cy="523220"/>
          </a:xfrm>
          <a:prstGeom prst="rect">
            <a:avLst/>
          </a:prstGeom>
          <a:solidFill>
            <a:srgbClr val="DCE6F2"/>
          </a:solidFill>
          <a:ln>
            <a:solidFill>
              <a:srgbClr val="000090"/>
            </a:solidFill>
          </a:ln>
          <a:effectLst/>
          <a:extLst/>
        </p:spPr>
        <p:txBody>
          <a:bodyPr wrap="none">
            <a:spAutoFit/>
          </a:bodyPr>
          <a:lstStyle/>
          <a:p>
            <a:pPr>
              <a:spcBef>
                <a:spcPct val="0"/>
              </a:spcBef>
              <a:buFontTx/>
              <a:buNone/>
              <a:defRPr/>
            </a:pPr>
            <a:r>
              <a:rPr lang="en-US" sz="2800" b="0">
                <a:solidFill>
                  <a:srgbClr val="000000"/>
                </a:solidFill>
                <a:latin typeface="Calibri"/>
                <a:cs typeface="Calibri"/>
              </a:rPr>
              <a:t>Pulls in global fit</a:t>
            </a:r>
          </a:p>
        </p:txBody>
      </p:sp>
    </p:spTree>
    <p:extLst>
      <p:ext uri="{BB962C8B-B14F-4D97-AF65-F5344CB8AC3E}">
        <p14:creationId xmlns:p14="http://schemas.microsoft.com/office/powerpoint/2010/main" val="14931758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60421"/>
                                        </p:tgtEl>
                                        <p:attrNameLst>
                                          <p:attrName>style.visibility</p:attrName>
                                        </p:attrNameLst>
                                      </p:cBhvr>
                                      <p:to>
                                        <p:strVal val="visible"/>
                                      </p:to>
                                    </p:set>
                                    <p:animEffect transition="in" filter="dissolve">
                                      <p:cBhvr>
                                        <p:cTn id="7" dur="500"/>
                                        <p:tgtEl>
                                          <p:spTgt spid="6042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30406"/>
                                        </p:tgtEl>
                                        <p:attrNameLst>
                                          <p:attrName>style.visibility</p:attrName>
                                        </p:attrNameLst>
                                      </p:cBhvr>
                                      <p:to>
                                        <p:strVal val="visible"/>
                                      </p:to>
                                    </p:set>
                                    <p:animEffect transition="in" filter="dissolve">
                                      <p:cBhvr>
                                        <p:cTn id="10" dur="500"/>
                                        <p:tgtEl>
                                          <p:spTgt spid="23040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3040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45" y="274638"/>
            <a:ext cx="8877225" cy="1143000"/>
          </a:xfrm>
          <a:solidFill>
            <a:schemeClr val="accent1">
              <a:lumMod val="20000"/>
              <a:lumOff val="80000"/>
            </a:schemeClr>
          </a:solidFill>
          <a:ln>
            <a:solidFill>
              <a:srgbClr val="000090"/>
            </a:solidFill>
          </a:ln>
        </p:spPr>
        <p:txBody>
          <a:bodyPr>
            <a:normAutofit fontScale="90000"/>
          </a:bodyPr>
          <a:lstStyle/>
          <a:p>
            <a:r>
              <a:rPr lang="en-US" sz="5400" dirty="0" smtClean="0"/>
              <a:t>Electroweak </a:t>
            </a:r>
            <a:r>
              <a:rPr lang="en-US" sz="5400" dirty="0" err="1" smtClean="0"/>
              <a:t>Radiative</a:t>
            </a:r>
            <a:r>
              <a:rPr lang="en-US" sz="5400" dirty="0" smtClean="0"/>
              <a:t> Corrections</a:t>
            </a:r>
            <a:endParaRPr lang="en-US" sz="5400" dirty="0"/>
          </a:p>
        </p:txBody>
      </p:sp>
      <p:sp>
        <p:nvSpPr>
          <p:cNvPr id="3" name="Content Placeholder 2"/>
          <p:cNvSpPr>
            <a:spLocks noGrp="1"/>
          </p:cNvSpPr>
          <p:nvPr>
            <p:ph idx="1"/>
          </p:nvPr>
        </p:nvSpPr>
        <p:spPr>
          <a:xfrm>
            <a:off x="314235" y="1652575"/>
            <a:ext cx="5237305" cy="4750407"/>
          </a:xfrm>
          <a:solidFill>
            <a:schemeClr val="accent1">
              <a:lumMod val="20000"/>
              <a:lumOff val="80000"/>
            </a:schemeClr>
          </a:solidFill>
          <a:ln>
            <a:solidFill>
              <a:srgbClr val="000090"/>
            </a:solidFill>
          </a:ln>
        </p:spPr>
        <p:txBody>
          <a:bodyPr>
            <a:normAutofit lnSpcReduction="10000"/>
          </a:bodyPr>
          <a:lstStyle/>
          <a:p>
            <a:r>
              <a:rPr lang="en-US" dirty="0" smtClean="0"/>
              <a:t>Attainable experimental precision greatly exceeded initial expectations</a:t>
            </a:r>
          </a:p>
          <a:p>
            <a:r>
              <a:rPr lang="en-US" dirty="0" smtClean="0"/>
              <a:t>Heroic effort by several groups to calculate leading (and most important non-leading </a:t>
            </a:r>
            <a:r>
              <a:rPr lang="en-US" dirty="0" err="1" smtClean="0"/>
              <a:t>radiative</a:t>
            </a:r>
            <a:r>
              <a:rPr lang="en-US" dirty="0" smtClean="0"/>
              <a:t> corrections</a:t>
            </a:r>
          </a:p>
          <a:p>
            <a:r>
              <a:rPr lang="en-US" dirty="0" smtClean="0"/>
              <a:t>Combination carried interpretation to unexpected level</a:t>
            </a:r>
          </a:p>
        </p:txBody>
      </p:sp>
      <p:pic>
        <p:nvPicPr>
          <p:cNvPr id="4" name="Picture 3" descr="95-03tit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5352" y="1534168"/>
            <a:ext cx="3457260" cy="5061951"/>
          </a:xfrm>
          <a:prstGeom prst="rect">
            <a:avLst/>
          </a:prstGeom>
        </p:spPr>
      </p:pic>
    </p:spTree>
    <p:extLst>
      <p:ext uri="{BB962C8B-B14F-4D97-AF65-F5344CB8AC3E}">
        <p14:creationId xmlns:p14="http://schemas.microsoft.com/office/powerpoint/2010/main" val="10893935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274638"/>
            <a:ext cx="8229600" cy="848309"/>
          </a:xfrm>
          <a:solidFill>
            <a:srgbClr val="DCE6F2"/>
          </a:solidFill>
          <a:ln>
            <a:solidFill>
              <a:srgbClr val="000090"/>
            </a:solidFill>
            <a:miter lim="800000"/>
            <a:headEnd/>
            <a:tailEnd/>
          </a:ln>
        </p:spPr>
        <p:txBody>
          <a:bodyPr/>
          <a:lstStyle/>
          <a:p>
            <a:pPr eaLnBrk="1" hangingPunct="1">
              <a:defRPr/>
            </a:pPr>
            <a:r>
              <a:rPr lang="en-US" dirty="0" smtClean="0">
                <a:latin typeface="Calibri"/>
                <a:cs typeface="Calibri"/>
              </a:rPr>
              <a:t>Constraints on Top, Higgs Masses</a:t>
            </a:r>
          </a:p>
        </p:txBody>
      </p:sp>
      <p:sp>
        <p:nvSpPr>
          <p:cNvPr id="69635" name="Rectangle 3"/>
          <p:cNvSpPr>
            <a:spLocks noGrp="1" noChangeArrowheads="1"/>
          </p:cNvSpPr>
          <p:nvPr>
            <p:ph type="body" idx="1"/>
          </p:nvPr>
        </p:nvSpPr>
        <p:spPr>
          <a:xfrm>
            <a:off x="457200" y="1359575"/>
            <a:ext cx="8229600" cy="5338004"/>
          </a:xfrm>
          <a:solidFill>
            <a:srgbClr val="DCE6F2"/>
          </a:solidFill>
          <a:ln>
            <a:solidFill>
              <a:srgbClr val="000090"/>
            </a:solidFill>
          </a:ln>
        </p:spPr>
        <p:txBody>
          <a:bodyPr>
            <a:normAutofit/>
          </a:bodyPr>
          <a:lstStyle/>
          <a:p>
            <a:pPr eaLnBrk="1" hangingPunct="1">
              <a:lnSpc>
                <a:spcPct val="90000"/>
              </a:lnSpc>
              <a:defRPr/>
            </a:pPr>
            <a:r>
              <a:rPr lang="en-US" dirty="0" smtClean="0">
                <a:solidFill>
                  <a:srgbClr val="000000"/>
                </a:solidFill>
                <a:latin typeface="Calibri"/>
                <a:cs typeface="Calibri"/>
              </a:rPr>
              <a:t>Electroweak observables sensitive via quantum loop corrections:</a:t>
            </a:r>
          </a:p>
          <a:p>
            <a:pPr eaLnBrk="1" hangingPunct="1">
              <a:lnSpc>
                <a:spcPct val="90000"/>
              </a:lnSpc>
              <a:defRPr/>
            </a:pPr>
            <a:endParaRPr lang="en-US" sz="4000" dirty="0" smtClean="0">
              <a:solidFill>
                <a:srgbClr val="000000"/>
              </a:solidFill>
              <a:latin typeface="Calibri"/>
              <a:cs typeface="Calibri"/>
            </a:endParaRPr>
          </a:p>
          <a:p>
            <a:pPr eaLnBrk="1" hangingPunct="1">
              <a:lnSpc>
                <a:spcPct val="90000"/>
              </a:lnSpc>
              <a:defRPr/>
            </a:pPr>
            <a:r>
              <a:rPr lang="en-US" dirty="0" smtClean="0">
                <a:solidFill>
                  <a:srgbClr val="000000"/>
                </a:solidFill>
                <a:latin typeface="Calibri"/>
                <a:cs typeface="Calibri"/>
              </a:rPr>
              <a:t>Quadratic sensitivity to top:</a:t>
            </a:r>
          </a:p>
          <a:p>
            <a:pPr eaLnBrk="1" hangingPunct="1">
              <a:lnSpc>
                <a:spcPct val="90000"/>
              </a:lnSpc>
              <a:defRPr/>
            </a:pPr>
            <a:endParaRPr lang="en-US" dirty="0" smtClean="0">
              <a:solidFill>
                <a:srgbClr val="000000"/>
              </a:solidFill>
              <a:latin typeface="Calibri"/>
              <a:cs typeface="Calibri"/>
            </a:endParaRPr>
          </a:p>
          <a:p>
            <a:pPr eaLnBrk="1" hangingPunct="1">
              <a:lnSpc>
                <a:spcPct val="90000"/>
              </a:lnSpc>
              <a:defRPr/>
            </a:pPr>
            <a:endParaRPr lang="en-US" sz="1800" dirty="0" smtClean="0">
              <a:solidFill>
                <a:srgbClr val="000000"/>
              </a:solidFill>
              <a:latin typeface="Calibri"/>
              <a:cs typeface="Calibri"/>
            </a:endParaRPr>
          </a:p>
          <a:p>
            <a:pPr>
              <a:lnSpc>
                <a:spcPct val="90000"/>
              </a:lnSpc>
              <a:defRPr/>
            </a:pPr>
            <a:r>
              <a:rPr lang="en-US" dirty="0" smtClean="0">
                <a:solidFill>
                  <a:srgbClr val="000000"/>
                </a:solidFill>
                <a:latin typeface="Calibri"/>
                <a:cs typeface="Calibri"/>
              </a:rPr>
              <a:t>Successful prediction!</a:t>
            </a:r>
          </a:p>
          <a:p>
            <a:pPr>
              <a:lnSpc>
                <a:spcPct val="90000"/>
              </a:lnSpc>
              <a:defRPr/>
            </a:pPr>
            <a:r>
              <a:rPr lang="en-US" dirty="0" smtClean="0">
                <a:solidFill>
                  <a:srgbClr val="000000"/>
                </a:solidFill>
                <a:latin typeface="Calibri"/>
                <a:cs typeface="Calibri"/>
              </a:rPr>
              <a:t>Logarithmic sensitivity to </a:t>
            </a:r>
            <a:r>
              <a:rPr lang="en-US" dirty="0" err="1" smtClean="0">
                <a:solidFill>
                  <a:srgbClr val="000000"/>
                </a:solidFill>
                <a:latin typeface="Calibri"/>
                <a:cs typeface="Calibri"/>
              </a:rPr>
              <a:t>m</a:t>
            </a:r>
            <a:r>
              <a:rPr lang="en-US" baseline="-25000" dirty="0" err="1" smtClean="0">
                <a:solidFill>
                  <a:srgbClr val="000000"/>
                </a:solidFill>
                <a:latin typeface="Calibri"/>
                <a:cs typeface="Calibri"/>
              </a:rPr>
              <a:t>H</a:t>
            </a:r>
            <a:endParaRPr lang="en-US" baseline="-25000" dirty="0">
              <a:solidFill>
                <a:srgbClr val="000000"/>
              </a:solidFill>
              <a:latin typeface="Calibri"/>
              <a:cs typeface="Calibri"/>
            </a:endParaRPr>
          </a:p>
          <a:p>
            <a:pPr>
              <a:lnSpc>
                <a:spcPct val="90000"/>
              </a:lnSpc>
              <a:defRPr/>
            </a:pPr>
            <a:endParaRPr lang="en-US" sz="6000" baseline="-25000" dirty="0" smtClean="0">
              <a:solidFill>
                <a:srgbClr val="000000"/>
              </a:solidFill>
              <a:latin typeface="Calibri"/>
              <a:cs typeface="Calibri"/>
            </a:endParaRPr>
          </a:p>
          <a:p>
            <a:pPr>
              <a:lnSpc>
                <a:spcPct val="90000"/>
              </a:lnSpc>
              <a:defRPr/>
            </a:pPr>
            <a:r>
              <a:rPr lang="en-US" dirty="0" smtClean="0">
                <a:solidFill>
                  <a:srgbClr val="000000"/>
                </a:solidFill>
                <a:latin typeface="Calibri"/>
                <a:cs typeface="Calibri"/>
              </a:rPr>
              <a:t>(Successful prediction!)</a:t>
            </a:r>
            <a:endParaRPr lang="en-US" b="1" dirty="0" smtClean="0">
              <a:solidFill>
                <a:srgbClr val="FF0000"/>
              </a:solidFill>
              <a:latin typeface="Calibri"/>
              <a:cs typeface="Calibri"/>
            </a:endParaRPr>
          </a:p>
        </p:txBody>
      </p:sp>
      <p:pic>
        <p:nvPicPr>
          <p:cNvPr id="696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7096" y="2320752"/>
            <a:ext cx="5715000" cy="741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96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9263" y="3542475"/>
            <a:ext cx="1608706" cy="891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963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65683" y="5411055"/>
            <a:ext cx="4633495" cy="831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 name="Picture 1" descr="oldmtoft.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08316" y="3029929"/>
            <a:ext cx="3374183" cy="2598176"/>
          </a:xfrm>
          <a:prstGeom prst="rect">
            <a:avLst/>
          </a:prstGeom>
          <a:ln>
            <a:solidFill>
              <a:srgbClr val="000090"/>
            </a:solidFill>
          </a:ln>
        </p:spPr>
      </p:pic>
      <p:sp>
        <p:nvSpPr>
          <p:cNvPr id="8" name="TextBox 7"/>
          <p:cNvSpPr txBox="1"/>
          <p:nvPr/>
        </p:nvSpPr>
        <p:spPr>
          <a:xfrm>
            <a:off x="7620000" y="1448475"/>
            <a:ext cx="977025" cy="369332"/>
          </a:xfrm>
          <a:prstGeom prst="rect">
            <a:avLst/>
          </a:prstGeom>
          <a:solidFill>
            <a:srgbClr val="000090"/>
          </a:solidFill>
        </p:spPr>
        <p:txBody>
          <a:bodyPr wrap="none" rtlCol="0">
            <a:spAutoFit/>
          </a:bodyPr>
          <a:lstStyle/>
          <a:p>
            <a:r>
              <a:rPr lang="en-US" dirty="0" err="1" smtClean="0">
                <a:solidFill>
                  <a:schemeClr val="bg1"/>
                </a:solidFill>
              </a:rPr>
              <a:t>Veltman</a:t>
            </a:r>
            <a:endParaRPr lang="en-US" dirty="0">
              <a:solidFill>
                <a:schemeClr val="bg1"/>
              </a:solidFill>
            </a:endParaRPr>
          </a:p>
        </p:txBody>
      </p:sp>
    </p:spTree>
    <p:extLst>
      <p:ext uri="{BB962C8B-B14F-4D97-AF65-F5344CB8AC3E}">
        <p14:creationId xmlns:p14="http://schemas.microsoft.com/office/powerpoint/2010/main" val="32173684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69635">
                                            <p:txEl>
                                              <p:pRg st="2" end="2"/>
                                            </p:txEl>
                                          </p:spTgt>
                                        </p:tgtEl>
                                        <p:attrNameLst>
                                          <p:attrName>style.visibility</p:attrName>
                                        </p:attrNameLst>
                                      </p:cBhvr>
                                      <p:to>
                                        <p:strVal val="visible"/>
                                      </p:to>
                                    </p:set>
                                    <p:anim calcmode="lin" valueType="num">
                                      <p:cBhvr>
                                        <p:cTn id="7" dur="1000" fill="hold"/>
                                        <p:tgtEl>
                                          <p:spTgt spid="69635">
                                            <p:txEl>
                                              <p:pRg st="2" end="2"/>
                                            </p:txEl>
                                          </p:spTgt>
                                        </p:tgtEl>
                                        <p:attrNameLst>
                                          <p:attrName>ppt_w</p:attrName>
                                        </p:attrNameLst>
                                      </p:cBhvr>
                                      <p:tavLst>
                                        <p:tav tm="0">
                                          <p:val>
                                            <p:strVal val="#ppt_w*0.70"/>
                                          </p:val>
                                        </p:tav>
                                        <p:tav tm="100000">
                                          <p:val>
                                            <p:strVal val="#ppt_w"/>
                                          </p:val>
                                        </p:tav>
                                      </p:tavLst>
                                    </p:anim>
                                    <p:anim calcmode="lin" valueType="num">
                                      <p:cBhvr>
                                        <p:cTn id="8" dur="1000" fill="hold"/>
                                        <p:tgtEl>
                                          <p:spTgt spid="69635">
                                            <p:txEl>
                                              <p:pRg st="2" end="2"/>
                                            </p:txEl>
                                          </p:spTgt>
                                        </p:tgtEl>
                                        <p:attrNameLst>
                                          <p:attrName>ppt_h</p:attrName>
                                        </p:attrNameLst>
                                      </p:cBhvr>
                                      <p:tavLst>
                                        <p:tav tm="0">
                                          <p:val>
                                            <p:strVal val="#ppt_h"/>
                                          </p:val>
                                        </p:tav>
                                        <p:tav tm="100000">
                                          <p:val>
                                            <p:strVal val="#ppt_h"/>
                                          </p:val>
                                        </p:tav>
                                      </p:tavLst>
                                    </p:anim>
                                    <p:animEffect transition="in" filter="fade">
                                      <p:cBhvr>
                                        <p:cTn id="9" dur="1000"/>
                                        <p:tgtEl>
                                          <p:spTgt spid="69635">
                                            <p:txEl>
                                              <p:pRg st="2" end="2"/>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69637"/>
                                        </p:tgtEl>
                                        <p:attrNameLst>
                                          <p:attrName>style.visibility</p:attrName>
                                        </p:attrNameLst>
                                      </p:cBhvr>
                                      <p:to>
                                        <p:strVal val="visible"/>
                                      </p:to>
                                    </p:set>
                                    <p:anim calcmode="lin" valueType="num">
                                      <p:cBhvr>
                                        <p:cTn id="12" dur="1000" fill="hold"/>
                                        <p:tgtEl>
                                          <p:spTgt spid="69637"/>
                                        </p:tgtEl>
                                        <p:attrNameLst>
                                          <p:attrName>ppt_w</p:attrName>
                                        </p:attrNameLst>
                                      </p:cBhvr>
                                      <p:tavLst>
                                        <p:tav tm="0">
                                          <p:val>
                                            <p:strVal val="#ppt_w*0.70"/>
                                          </p:val>
                                        </p:tav>
                                        <p:tav tm="100000">
                                          <p:val>
                                            <p:strVal val="#ppt_w"/>
                                          </p:val>
                                        </p:tav>
                                      </p:tavLst>
                                    </p:anim>
                                    <p:anim calcmode="lin" valueType="num">
                                      <p:cBhvr>
                                        <p:cTn id="13" dur="1000" fill="hold"/>
                                        <p:tgtEl>
                                          <p:spTgt spid="69637"/>
                                        </p:tgtEl>
                                        <p:attrNameLst>
                                          <p:attrName>ppt_h</p:attrName>
                                        </p:attrNameLst>
                                      </p:cBhvr>
                                      <p:tavLst>
                                        <p:tav tm="0">
                                          <p:val>
                                            <p:strVal val="#ppt_h"/>
                                          </p:val>
                                        </p:tav>
                                        <p:tav tm="100000">
                                          <p:val>
                                            <p:strVal val="#ppt_h"/>
                                          </p:val>
                                        </p:tav>
                                      </p:tavLst>
                                    </p:anim>
                                    <p:animEffect transition="in" filter="fade">
                                      <p:cBhvr>
                                        <p:cTn id="14" dur="1000"/>
                                        <p:tgtEl>
                                          <p:spTgt spid="6963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5" presetClass="entr" presetSubtype="0" fill="hold" nodeType="clickEffect">
                                  <p:stCondLst>
                                    <p:cond delay="0"/>
                                  </p:stCondLst>
                                  <p:childTnLst>
                                    <p:set>
                                      <p:cBhvr>
                                        <p:cTn id="18" dur="1" fill="hold">
                                          <p:stCondLst>
                                            <p:cond delay="0"/>
                                          </p:stCondLst>
                                        </p:cTn>
                                        <p:tgtEl>
                                          <p:spTgt spid="69635">
                                            <p:txEl>
                                              <p:pRg st="5" end="5"/>
                                            </p:txEl>
                                          </p:spTgt>
                                        </p:tgtEl>
                                        <p:attrNameLst>
                                          <p:attrName>style.visibility</p:attrName>
                                        </p:attrNameLst>
                                      </p:cBhvr>
                                      <p:to>
                                        <p:strVal val="visible"/>
                                      </p:to>
                                    </p:set>
                                    <p:anim calcmode="lin" valueType="num">
                                      <p:cBhvr>
                                        <p:cTn id="19" dur="1000" fill="hold"/>
                                        <p:tgtEl>
                                          <p:spTgt spid="69635">
                                            <p:txEl>
                                              <p:pRg st="5" end="5"/>
                                            </p:txEl>
                                          </p:spTgt>
                                        </p:tgtEl>
                                        <p:attrNameLst>
                                          <p:attrName>ppt_w</p:attrName>
                                        </p:attrNameLst>
                                      </p:cBhvr>
                                      <p:tavLst>
                                        <p:tav tm="0">
                                          <p:val>
                                            <p:strVal val="#ppt_w*0.70"/>
                                          </p:val>
                                        </p:tav>
                                        <p:tav tm="100000">
                                          <p:val>
                                            <p:strVal val="#ppt_w"/>
                                          </p:val>
                                        </p:tav>
                                      </p:tavLst>
                                    </p:anim>
                                    <p:anim calcmode="lin" valueType="num">
                                      <p:cBhvr>
                                        <p:cTn id="20" dur="1000" fill="hold"/>
                                        <p:tgtEl>
                                          <p:spTgt spid="69635">
                                            <p:txEl>
                                              <p:pRg st="5" end="5"/>
                                            </p:txEl>
                                          </p:spTgt>
                                        </p:tgtEl>
                                        <p:attrNameLst>
                                          <p:attrName>ppt_h</p:attrName>
                                        </p:attrNameLst>
                                      </p:cBhvr>
                                      <p:tavLst>
                                        <p:tav tm="0">
                                          <p:val>
                                            <p:strVal val="#ppt_h"/>
                                          </p:val>
                                        </p:tav>
                                        <p:tav tm="100000">
                                          <p:val>
                                            <p:strVal val="#ppt_h"/>
                                          </p:val>
                                        </p:tav>
                                      </p:tavLst>
                                    </p:anim>
                                    <p:animEffect transition="in" filter="fade">
                                      <p:cBhvr>
                                        <p:cTn id="21" dur="1000"/>
                                        <p:tgtEl>
                                          <p:spTgt spid="69635">
                                            <p:txEl>
                                              <p:pRg st="5" end="5"/>
                                            </p:txEl>
                                          </p:spTgt>
                                        </p:tgtEl>
                                      </p:cBhvr>
                                    </p:animEffect>
                                  </p:childTnLst>
                                </p:cTn>
                              </p:par>
                            </p:childTnLst>
                          </p:cTn>
                        </p:par>
                        <p:par>
                          <p:cTn id="22" fill="hold">
                            <p:stCondLst>
                              <p:cond delay="1000"/>
                            </p:stCondLst>
                            <p:childTnLst>
                              <p:par>
                                <p:cTn id="23" presetID="9"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dissolve">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nodeType="clickEffect">
                                  <p:stCondLst>
                                    <p:cond delay="0"/>
                                  </p:stCondLst>
                                  <p:childTnLst>
                                    <p:set>
                                      <p:cBhvr>
                                        <p:cTn id="29" dur="1" fill="hold">
                                          <p:stCondLst>
                                            <p:cond delay="0"/>
                                          </p:stCondLst>
                                        </p:cTn>
                                        <p:tgtEl>
                                          <p:spTgt spid="69635">
                                            <p:txEl>
                                              <p:pRg st="6" end="6"/>
                                            </p:txEl>
                                          </p:spTgt>
                                        </p:tgtEl>
                                        <p:attrNameLst>
                                          <p:attrName>style.visibility</p:attrName>
                                        </p:attrNameLst>
                                      </p:cBhvr>
                                      <p:to>
                                        <p:strVal val="visible"/>
                                      </p:to>
                                    </p:set>
                                    <p:anim calcmode="lin" valueType="num">
                                      <p:cBhvr>
                                        <p:cTn id="30" dur="1000" fill="hold"/>
                                        <p:tgtEl>
                                          <p:spTgt spid="69635">
                                            <p:txEl>
                                              <p:pRg st="6" end="6"/>
                                            </p:txEl>
                                          </p:spTgt>
                                        </p:tgtEl>
                                        <p:attrNameLst>
                                          <p:attrName>ppt_w</p:attrName>
                                        </p:attrNameLst>
                                      </p:cBhvr>
                                      <p:tavLst>
                                        <p:tav tm="0">
                                          <p:val>
                                            <p:strVal val="#ppt_w*0.70"/>
                                          </p:val>
                                        </p:tav>
                                        <p:tav tm="100000">
                                          <p:val>
                                            <p:strVal val="#ppt_w"/>
                                          </p:val>
                                        </p:tav>
                                      </p:tavLst>
                                    </p:anim>
                                    <p:anim calcmode="lin" valueType="num">
                                      <p:cBhvr>
                                        <p:cTn id="31" dur="1000" fill="hold"/>
                                        <p:tgtEl>
                                          <p:spTgt spid="69635">
                                            <p:txEl>
                                              <p:pRg st="6" end="6"/>
                                            </p:txEl>
                                          </p:spTgt>
                                        </p:tgtEl>
                                        <p:attrNameLst>
                                          <p:attrName>ppt_h</p:attrName>
                                        </p:attrNameLst>
                                      </p:cBhvr>
                                      <p:tavLst>
                                        <p:tav tm="0">
                                          <p:val>
                                            <p:strVal val="#ppt_h"/>
                                          </p:val>
                                        </p:tav>
                                        <p:tav tm="100000">
                                          <p:val>
                                            <p:strVal val="#ppt_h"/>
                                          </p:val>
                                        </p:tav>
                                      </p:tavLst>
                                    </p:anim>
                                    <p:animEffect transition="in" filter="fade">
                                      <p:cBhvr>
                                        <p:cTn id="32" dur="1000"/>
                                        <p:tgtEl>
                                          <p:spTgt spid="69635">
                                            <p:txEl>
                                              <p:pRg st="6" end="6"/>
                                            </p:txEl>
                                          </p:spTgt>
                                        </p:tgtEl>
                                      </p:cBhvr>
                                    </p:animEffect>
                                  </p:childTnLst>
                                </p:cTn>
                              </p:par>
                              <p:par>
                                <p:cTn id="33" presetID="55" presetClass="entr" presetSubtype="0" fill="hold" nodeType="withEffect">
                                  <p:stCondLst>
                                    <p:cond delay="0"/>
                                  </p:stCondLst>
                                  <p:childTnLst>
                                    <p:set>
                                      <p:cBhvr>
                                        <p:cTn id="34" dur="1" fill="hold">
                                          <p:stCondLst>
                                            <p:cond delay="0"/>
                                          </p:stCondLst>
                                        </p:cTn>
                                        <p:tgtEl>
                                          <p:spTgt spid="69638"/>
                                        </p:tgtEl>
                                        <p:attrNameLst>
                                          <p:attrName>style.visibility</p:attrName>
                                        </p:attrNameLst>
                                      </p:cBhvr>
                                      <p:to>
                                        <p:strVal val="visible"/>
                                      </p:to>
                                    </p:set>
                                    <p:anim calcmode="lin" valueType="num">
                                      <p:cBhvr>
                                        <p:cTn id="35" dur="1000" fill="hold"/>
                                        <p:tgtEl>
                                          <p:spTgt spid="69638"/>
                                        </p:tgtEl>
                                        <p:attrNameLst>
                                          <p:attrName>ppt_w</p:attrName>
                                        </p:attrNameLst>
                                      </p:cBhvr>
                                      <p:tavLst>
                                        <p:tav tm="0">
                                          <p:val>
                                            <p:strVal val="#ppt_w*0.70"/>
                                          </p:val>
                                        </p:tav>
                                        <p:tav tm="100000">
                                          <p:val>
                                            <p:strVal val="#ppt_w"/>
                                          </p:val>
                                        </p:tav>
                                      </p:tavLst>
                                    </p:anim>
                                    <p:anim calcmode="lin" valueType="num">
                                      <p:cBhvr>
                                        <p:cTn id="36" dur="1000" fill="hold"/>
                                        <p:tgtEl>
                                          <p:spTgt spid="69638"/>
                                        </p:tgtEl>
                                        <p:attrNameLst>
                                          <p:attrName>ppt_h</p:attrName>
                                        </p:attrNameLst>
                                      </p:cBhvr>
                                      <p:tavLst>
                                        <p:tav tm="0">
                                          <p:val>
                                            <p:strVal val="#ppt_h"/>
                                          </p:val>
                                        </p:tav>
                                        <p:tav tm="100000">
                                          <p:val>
                                            <p:strVal val="#ppt_h"/>
                                          </p:val>
                                        </p:tav>
                                      </p:tavLst>
                                    </p:anim>
                                    <p:animEffect transition="in" filter="fade">
                                      <p:cBhvr>
                                        <p:cTn id="37" dur="1000"/>
                                        <p:tgtEl>
                                          <p:spTgt spid="69638"/>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childTnLst>
                                    <p:set>
                                      <p:cBhvr>
                                        <p:cTn id="41" dur="1" fill="hold">
                                          <p:stCondLst>
                                            <p:cond delay="0"/>
                                          </p:stCondLst>
                                        </p:cTn>
                                        <p:tgtEl>
                                          <p:spTgt spid="69635">
                                            <p:txEl>
                                              <p:pRg st="8" end="8"/>
                                            </p:txEl>
                                          </p:spTgt>
                                        </p:tgtEl>
                                        <p:attrNameLst>
                                          <p:attrName>style.visibility</p:attrName>
                                        </p:attrNameLst>
                                      </p:cBhvr>
                                      <p:to>
                                        <p:strVal val="visible"/>
                                      </p:to>
                                    </p:set>
                                    <p:anim calcmode="lin" valueType="num">
                                      <p:cBhvr>
                                        <p:cTn id="42" dur="1000" fill="hold"/>
                                        <p:tgtEl>
                                          <p:spTgt spid="69635">
                                            <p:txEl>
                                              <p:pRg st="8" end="8"/>
                                            </p:txEl>
                                          </p:spTgt>
                                        </p:tgtEl>
                                        <p:attrNameLst>
                                          <p:attrName>ppt_w</p:attrName>
                                        </p:attrNameLst>
                                      </p:cBhvr>
                                      <p:tavLst>
                                        <p:tav tm="0">
                                          <p:val>
                                            <p:strVal val="#ppt_w*0.70"/>
                                          </p:val>
                                        </p:tav>
                                        <p:tav tm="100000">
                                          <p:val>
                                            <p:strVal val="#ppt_w"/>
                                          </p:val>
                                        </p:tav>
                                      </p:tavLst>
                                    </p:anim>
                                    <p:anim calcmode="lin" valueType="num">
                                      <p:cBhvr>
                                        <p:cTn id="43" dur="1000" fill="hold"/>
                                        <p:tgtEl>
                                          <p:spTgt spid="69635">
                                            <p:txEl>
                                              <p:pRg st="8" end="8"/>
                                            </p:txEl>
                                          </p:spTgt>
                                        </p:tgtEl>
                                        <p:attrNameLst>
                                          <p:attrName>ppt_h</p:attrName>
                                        </p:attrNameLst>
                                      </p:cBhvr>
                                      <p:tavLst>
                                        <p:tav tm="0">
                                          <p:val>
                                            <p:strVal val="#ppt_h"/>
                                          </p:val>
                                        </p:tav>
                                        <p:tav tm="100000">
                                          <p:val>
                                            <p:strVal val="#ppt_h"/>
                                          </p:val>
                                        </p:tav>
                                      </p:tavLst>
                                    </p:anim>
                                    <p:animEffect transition="in" filter="fade">
                                      <p:cBhvr>
                                        <p:cTn id="44" dur="1000"/>
                                        <p:tgtEl>
                                          <p:spTgt spid="6963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2122"/>
            <a:ext cx="5769289" cy="3997161"/>
          </a:xfrm>
          <a:solidFill>
            <a:srgbClr val="DCE6F2"/>
          </a:solidFill>
          <a:ln>
            <a:solidFill>
              <a:srgbClr val="000090"/>
            </a:solidFill>
          </a:ln>
        </p:spPr>
        <p:txBody>
          <a:bodyPr>
            <a:normAutofit/>
          </a:bodyPr>
          <a:lstStyle/>
          <a:p>
            <a:endParaRPr lang="en-US" dirty="0" smtClean="0">
              <a:latin typeface="Calibri"/>
              <a:cs typeface="Calibri"/>
            </a:endParaRPr>
          </a:p>
          <a:p>
            <a:endParaRPr lang="en-US" dirty="0">
              <a:latin typeface="Calibri"/>
              <a:cs typeface="Calibri"/>
            </a:endParaRPr>
          </a:p>
          <a:p>
            <a:endParaRPr lang="en-US" dirty="0" smtClean="0">
              <a:latin typeface="Calibri"/>
              <a:cs typeface="Calibri"/>
            </a:endParaRPr>
          </a:p>
          <a:p>
            <a:endParaRPr lang="en-US" dirty="0">
              <a:latin typeface="Calibri"/>
              <a:cs typeface="Calibri"/>
            </a:endParaRPr>
          </a:p>
          <a:p>
            <a:r>
              <a:rPr lang="en-US" dirty="0" smtClean="0">
                <a:latin typeface="Calibri"/>
                <a:cs typeface="Calibri"/>
              </a:rPr>
              <a:t>An accurate measurement of </a:t>
            </a:r>
            <a:r>
              <a:rPr lang="en-US" dirty="0" err="1" smtClean="0">
                <a:latin typeface="Calibri"/>
                <a:cs typeface="Calibri"/>
              </a:rPr>
              <a:t>m</a:t>
            </a:r>
            <a:r>
              <a:rPr lang="en-US" baseline="-25000" dirty="0" err="1" smtClean="0">
                <a:latin typeface="Calibri"/>
                <a:cs typeface="Calibri"/>
              </a:rPr>
              <a:t>Z</a:t>
            </a:r>
            <a:r>
              <a:rPr lang="en-US" dirty="0" smtClean="0">
                <a:latin typeface="Calibri"/>
                <a:cs typeface="Calibri"/>
              </a:rPr>
              <a:t> would make possible the prediction of </a:t>
            </a:r>
            <a:r>
              <a:rPr lang="en-US" dirty="0" err="1" smtClean="0">
                <a:latin typeface="Calibri"/>
                <a:cs typeface="Calibri"/>
              </a:rPr>
              <a:t>m</a:t>
            </a:r>
            <a:r>
              <a:rPr lang="en-US" baseline="-25000" dirty="0" err="1" smtClean="0">
                <a:latin typeface="Calibri"/>
                <a:cs typeface="Calibri"/>
              </a:rPr>
              <a:t>t</a:t>
            </a:r>
            <a:endParaRPr lang="en-US" baseline="-25000" dirty="0" smtClean="0">
              <a:latin typeface="Calibri"/>
              <a:cs typeface="Calibri"/>
            </a:endParaRPr>
          </a:p>
        </p:txBody>
      </p:sp>
      <p:pic>
        <p:nvPicPr>
          <p:cNvPr id="4" name="Picture 3" descr="EF2tit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44" y="1336779"/>
            <a:ext cx="6180945" cy="2761917"/>
          </a:xfrm>
          <a:prstGeom prst="rect">
            <a:avLst/>
          </a:prstGeom>
          <a:ln>
            <a:solidFill>
              <a:srgbClr val="000090"/>
            </a:solidFill>
          </a:ln>
        </p:spPr>
      </p:pic>
      <p:pic>
        <p:nvPicPr>
          <p:cNvPr id="5" name="Picture 4" descr="mZmt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8901" y="73975"/>
            <a:ext cx="2694822" cy="3115290"/>
          </a:xfrm>
          <a:prstGeom prst="rect">
            <a:avLst/>
          </a:prstGeom>
          <a:ln>
            <a:solidFill>
              <a:srgbClr val="000090"/>
            </a:solidFill>
          </a:ln>
        </p:spPr>
      </p:pic>
      <p:pic>
        <p:nvPicPr>
          <p:cNvPr id="6" name="Picture 5" descr="mZmt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8901" y="3279511"/>
            <a:ext cx="2694822" cy="3491230"/>
          </a:xfrm>
          <a:prstGeom prst="rect">
            <a:avLst/>
          </a:prstGeom>
          <a:ln>
            <a:solidFill>
              <a:srgbClr val="000090"/>
            </a:solidFill>
          </a:ln>
        </p:spPr>
      </p:pic>
      <p:pic>
        <p:nvPicPr>
          <p:cNvPr id="7" name="Picture 6" descr="mZmt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9699" y="5983726"/>
            <a:ext cx="6019800" cy="558800"/>
          </a:xfrm>
          <a:prstGeom prst="rect">
            <a:avLst/>
          </a:prstGeom>
          <a:ln w="57150" cmpd="sng">
            <a:solidFill>
              <a:srgbClr val="000090"/>
            </a:solidFill>
          </a:ln>
        </p:spPr>
      </p:pic>
      <p:sp>
        <p:nvSpPr>
          <p:cNvPr id="2" name="Title 1"/>
          <p:cNvSpPr>
            <a:spLocks noGrp="1"/>
          </p:cNvSpPr>
          <p:nvPr>
            <p:ph type="title"/>
          </p:nvPr>
        </p:nvSpPr>
        <p:spPr>
          <a:xfrm>
            <a:off x="147956" y="91784"/>
            <a:ext cx="6843841" cy="1073586"/>
          </a:xfrm>
          <a:solidFill>
            <a:srgbClr val="DCE6F2"/>
          </a:solidFill>
          <a:ln>
            <a:solidFill>
              <a:srgbClr val="000090"/>
            </a:solidFill>
          </a:ln>
        </p:spPr>
        <p:txBody>
          <a:bodyPr>
            <a:normAutofit/>
          </a:bodyPr>
          <a:lstStyle/>
          <a:p>
            <a:r>
              <a:rPr lang="en-US" sz="4800" dirty="0" smtClean="0">
                <a:latin typeface="Calibri (Heading)"/>
                <a:cs typeface="Calibri (Heading)"/>
              </a:rPr>
              <a:t>Predicting </a:t>
            </a:r>
            <a:r>
              <a:rPr lang="en-US" sz="4800" dirty="0" err="1" smtClean="0">
                <a:latin typeface="Calibri (Heading)"/>
                <a:cs typeface="Calibri (Heading)"/>
              </a:rPr>
              <a:t>m</a:t>
            </a:r>
            <a:r>
              <a:rPr lang="en-US" sz="4800" baseline="-25000" dirty="0" err="1" smtClean="0">
                <a:latin typeface="Calibri (Heading)"/>
                <a:cs typeface="Calibri (Heading)"/>
              </a:rPr>
              <a:t>t</a:t>
            </a:r>
            <a:r>
              <a:rPr lang="en-US" sz="4800" baseline="-25000" dirty="0" smtClean="0">
                <a:latin typeface="Calibri (Heading)"/>
                <a:cs typeface="Calibri (Heading)"/>
              </a:rPr>
              <a:t> </a:t>
            </a:r>
            <a:r>
              <a:rPr lang="en-US" sz="4800" dirty="0" smtClean="0">
                <a:latin typeface="Calibri (Heading)"/>
                <a:cs typeface="Calibri (Heading)"/>
              </a:rPr>
              <a:t>before LEP</a:t>
            </a:r>
            <a:endParaRPr lang="en-US" sz="4800" dirty="0">
              <a:latin typeface="Calibri (Heading)"/>
              <a:cs typeface="Calibri (Heading)"/>
            </a:endParaRPr>
          </a:p>
        </p:txBody>
      </p:sp>
    </p:spTree>
    <p:extLst>
      <p:ext uri="{BB962C8B-B14F-4D97-AF65-F5344CB8AC3E}">
        <p14:creationId xmlns:p14="http://schemas.microsoft.com/office/powerpoint/2010/main" val="225848640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1099"/>
            <a:ext cx="8229600" cy="1276539"/>
          </a:xfrm>
          <a:solidFill>
            <a:srgbClr val="DCE6F2"/>
          </a:solidFill>
          <a:ln>
            <a:solidFill>
              <a:srgbClr val="000090"/>
            </a:solidFill>
          </a:ln>
        </p:spPr>
        <p:txBody>
          <a:bodyPr>
            <a:normAutofit fontScale="90000"/>
          </a:bodyPr>
          <a:lstStyle/>
          <a:p>
            <a:r>
              <a:rPr lang="en-US" dirty="0" smtClean="0">
                <a:latin typeface="Calibri (Heading)"/>
                <a:cs typeface="Calibri (Heading)"/>
              </a:rPr>
              <a:t>Predicting </a:t>
            </a:r>
            <a:r>
              <a:rPr lang="en-US" dirty="0" err="1" smtClean="0">
                <a:latin typeface="Calibri (Heading)"/>
                <a:cs typeface="Calibri (Heading)"/>
              </a:rPr>
              <a:t>m</a:t>
            </a:r>
            <a:r>
              <a:rPr lang="en-US" baseline="-25000" dirty="0" err="1" smtClean="0">
                <a:latin typeface="Calibri (Heading)"/>
                <a:cs typeface="Calibri (Heading)"/>
              </a:rPr>
              <a:t>t</a:t>
            </a:r>
            <a:r>
              <a:rPr lang="en-US" dirty="0" smtClean="0">
                <a:latin typeface="Calibri (Heading)"/>
                <a:cs typeface="Calibri (Heading)"/>
              </a:rPr>
              <a:t> after the first high-precision measurement of </a:t>
            </a:r>
            <a:r>
              <a:rPr lang="en-US" dirty="0" err="1" smtClean="0">
                <a:latin typeface="Calibri (Heading)"/>
                <a:cs typeface="Calibri (Heading)"/>
              </a:rPr>
              <a:t>m</a:t>
            </a:r>
            <a:r>
              <a:rPr lang="en-US" baseline="-25000" dirty="0" err="1" smtClean="0">
                <a:latin typeface="Calibri (Heading)"/>
                <a:cs typeface="Calibri (Heading)"/>
              </a:rPr>
              <a:t>Z</a:t>
            </a:r>
            <a:endParaRPr lang="en-US" dirty="0">
              <a:latin typeface="Calibri (Heading)"/>
              <a:cs typeface="Calibri (Heading)"/>
            </a:endParaRPr>
          </a:p>
        </p:txBody>
      </p:sp>
      <p:sp>
        <p:nvSpPr>
          <p:cNvPr id="3" name="Content Placeholder 2"/>
          <p:cNvSpPr>
            <a:spLocks noGrp="1"/>
          </p:cNvSpPr>
          <p:nvPr>
            <p:ph idx="1"/>
          </p:nvPr>
        </p:nvSpPr>
        <p:spPr>
          <a:xfrm>
            <a:off x="160718" y="1600200"/>
            <a:ext cx="8572500" cy="4525963"/>
          </a:xfrm>
          <a:solidFill>
            <a:srgbClr val="DCE6F2"/>
          </a:solidFill>
          <a:ln>
            <a:solidFill>
              <a:srgbClr val="000090"/>
            </a:solidFill>
          </a:ln>
        </p:spPr>
        <p:txBody>
          <a:bodyPr>
            <a:normAutofit/>
          </a:bodyPr>
          <a:lstStyle/>
          <a:p>
            <a:r>
              <a:rPr lang="en-US" dirty="0" smtClean="0">
                <a:latin typeface="Calibri"/>
                <a:cs typeface="Calibri"/>
              </a:rPr>
              <a:t>Combination with low-energy data</a:t>
            </a:r>
          </a:p>
          <a:p>
            <a:endParaRPr lang="en-US" dirty="0" smtClean="0">
              <a:latin typeface="Calibri"/>
              <a:cs typeface="Calibri"/>
            </a:endParaRPr>
          </a:p>
          <a:p>
            <a:r>
              <a:rPr lang="en-US" dirty="0" smtClean="0">
                <a:latin typeface="Calibri"/>
                <a:cs typeface="Calibri"/>
              </a:rPr>
              <a:t>First discussion of </a:t>
            </a:r>
            <a:r>
              <a:rPr lang="en-US" dirty="0" err="1" smtClean="0">
                <a:latin typeface="Calibri"/>
                <a:cs typeface="Calibri"/>
              </a:rPr>
              <a:t>m</a:t>
            </a:r>
            <a:r>
              <a:rPr lang="en-US" baseline="-25000" dirty="0" err="1" smtClean="0">
                <a:latin typeface="Calibri"/>
                <a:cs typeface="Calibri"/>
              </a:rPr>
              <a:t>H</a:t>
            </a:r>
            <a:endParaRPr lang="en-US" baseline="-25000" dirty="0" smtClean="0">
              <a:latin typeface="Calibri"/>
              <a:cs typeface="Calibri"/>
            </a:endParaRPr>
          </a:p>
        </p:txBody>
      </p:sp>
      <p:pic>
        <p:nvPicPr>
          <p:cNvPr id="7" name="Picture 6" descr="mtsin2thetaW.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316" y="2245216"/>
            <a:ext cx="3517899" cy="4473028"/>
          </a:xfrm>
          <a:prstGeom prst="rect">
            <a:avLst/>
          </a:prstGeom>
          <a:ln>
            <a:solidFill>
              <a:srgbClr val="000090"/>
            </a:solidFill>
          </a:ln>
        </p:spPr>
      </p:pic>
      <p:pic>
        <p:nvPicPr>
          <p:cNvPr id="8" name="Picture 7" descr="mtmH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9000" y="3367734"/>
            <a:ext cx="3378200" cy="3350510"/>
          </a:xfrm>
          <a:prstGeom prst="rect">
            <a:avLst/>
          </a:prstGeom>
          <a:ln>
            <a:solidFill>
              <a:srgbClr val="000090"/>
            </a:solidFill>
          </a:ln>
        </p:spPr>
      </p:pic>
      <p:pic>
        <p:nvPicPr>
          <p:cNvPr id="9" name="Picture 8" descr="mtmZ.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6288" y="2282982"/>
            <a:ext cx="3314700" cy="511017"/>
          </a:xfrm>
          <a:prstGeom prst="rect">
            <a:avLst/>
          </a:prstGeom>
          <a:ln w="38100" cmpd="sng">
            <a:solidFill>
              <a:srgbClr val="000090"/>
            </a:solidFill>
          </a:ln>
        </p:spPr>
      </p:pic>
      <p:sp>
        <p:nvSpPr>
          <p:cNvPr id="10" name="TextBox 9"/>
          <p:cNvSpPr txBox="1"/>
          <p:nvPr/>
        </p:nvSpPr>
        <p:spPr>
          <a:xfrm>
            <a:off x="6649805" y="1697104"/>
            <a:ext cx="2256410" cy="369332"/>
          </a:xfrm>
          <a:prstGeom prst="rect">
            <a:avLst/>
          </a:prstGeom>
          <a:solidFill>
            <a:srgbClr val="000090"/>
          </a:solidFill>
        </p:spPr>
        <p:txBody>
          <a:bodyPr wrap="none" rtlCol="0">
            <a:spAutoFit/>
          </a:bodyPr>
          <a:lstStyle/>
          <a:p>
            <a:r>
              <a:rPr lang="en-US" dirty="0" smtClean="0">
                <a:solidFill>
                  <a:schemeClr val="bg1"/>
                </a:solidFill>
              </a:rPr>
              <a:t>JE, </a:t>
            </a:r>
            <a:r>
              <a:rPr lang="en-US" dirty="0" err="1" smtClean="0">
                <a:solidFill>
                  <a:schemeClr val="bg1"/>
                </a:solidFill>
              </a:rPr>
              <a:t>Fogli</a:t>
            </a:r>
            <a:r>
              <a:rPr lang="en-US" dirty="0" smtClean="0">
                <a:solidFill>
                  <a:schemeClr val="bg1"/>
                </a:solidFill>
              </a:rPr>
              <a:t>; </a:t>
            </a:r>
            <a:r>
              <a:rPr lang="en-US" dirty="0" err="1">
                <a:solidFill>
                  <a:schemeClr val="bg1"/>
                </a:solidFill>
              </a:rPr>
              <a:t>L</a:t>
            </a:r>
            <a:r>
              <a:rPr lang="en-US" dirty="0" err="1" smtClean="0">
                <a:solidFill>
                  <a:schemeClr val="bg1"/>
                </a:solidFill>
              </a:rPr>
              <a:t>angacker</a:t>
            </a:r>
            <a:r>
              <a:rPr lang="en-US" dirty="0" smtClean="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382783757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a:ln>
            <a:solidFill>
              <a:srgbClr val="000090"/>
            </a:solidFill>
          </a:ln>
        </p:spPr>
        <p:txBody>
          <a:bodyPr>
            <a:normAutofit/>
          </a:bodyPr>
          <a:lstStyle/>
          <a:p>
            <a:r>
              <a:rPr lang="en-US" sz="6600" dirty="0" smtClean="0"/>
              <a:t>Think big!</a:t>
            </a:r>
            <a:endParaRPr lang="en-US" sz="6600" dirty="0"/>
          </a:p>
        </p:txBody>
      </p:sp>
      <p:sp>
        <p:nvSpPr>
          <p:cNvPr id="3" name="Content Placeholder 2"/>
          <p:cNvSpPr>
            <a:spLocks noGrp="1"/>
          </p:cNvSpPr>
          <p:nvPr>
            <p:ph idx="1"/>
          </p:nvPr>
        </p:nvSpPr>
        <p:spPr>
          <a:xfrm>
            <a:off x="392793" y="1600199"/>
            <a:ext cx="8392774" cy="704351"/>
          </a:xfrm>
          <a:solidFill>
            <a:schemeClr val="accent1">
              <a:lumMod val="20000"/>
              <a:lumOff val="80000"/>
            </a:schemeClr>
          </a:solidFill>
          <a:ln>
            <a:solidFill>
              <a:srgbClr val="000090"/>
            </a:solidFill>
          </a:ln>
        </p:spPr>
        <p:txBody>
          <a:bodyPr>
            <a:normAutofit/>
          </a:bodyPr>
          <a:lstStyle/>
          <a:p>
            <a:r>
              <a:rPr lang="en-US" dirty="0" smtClean="0"/>
              <a:t>1975/6 - Burt Richter on sabbatical at CERN</a:t>
            </a:r>
          </a:p>
        </p:txBody>
      </p:sp>
      <p:pic>
        <p:nvPicPr>
          <p:cNvPr id="4" name="Picture 3" descr="Richte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97" y="2586952"/>
            <a:ext cx="8751207" cy="3561255"/>
          </a:xfrm>
          <a:prstGeom prst="rect">
            <a:avLst/>
          </a:prstGeom>
          <a:ln>
            <a:solidFill>
              <a:srgbClr val="000090"/>
            </a:solidFill>
          </a:ln>
        </p:spPr>
      </p:pic>
      <p:sp>
        <p:nvSpPr>
          <p:cNvPr id="5" name="Oval 4"/>
          <p:cNvSpPr>
            <a:spLocks noChangeArrowheads="1"/>
          </p:cNvSpPr>
          <p:nvPr/>
        </p:nvSpPr>
        <p:spPr bwMode="auto">
          <a:xfrm>
            <a:off x="3598747" y="5510931"/>
            <a:ext cx="1553747" cy="598038"/>
          </a:xfrm>
          <a:prstGeom prst="ellipse">
            <a:avLst/>
          </a:prstGeom>
          <a:noFill/>
          <a:ln w="57150">
            <a:solidFill>
              <a:srgbClr val="00009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Tree>
    <p:extLst>
      <p:ext uri="{BB962C8B-B14F-4D97-AF65-F5344CB8AC3E}">
        <p14:creationId xmlns:p14="http://schemas.microsoft.com/office/powerpoint/2010/main" val="9923147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a:xfrm>
            <a:off x="457200" y="1600200"/>
            <a:ext cx="8229600" cy="4888414"/>
          </a:xfrm>
          <a:solidFill>
            <a:srgbClr val="DCE6F2"/>
          </a:solidFill>
          <a:ln>
            <a:solidFill>
              <a:srgbClr val="000090"/>
            </a:solidFill>
          </a:ln>
        </p:spPr>
        <p:txBody>
          <a:bodyPr>
            <a:normAutofit/>
          </a:bodyPr>
          <a:lstStyle/>
          <a:p>
            <a:r>
              <a:rPr lang="en-US" dirty="0" smtClean="0">
                <a:solidFill>
                  <a:srgbClr val="000000"/>
                </a:solidFill>
                <a:latin typeface="Calibri"/>
                <a:cs typeface="Calibri"/>
              </a:rPr>
              <a:t>First attempts in 1990, 1991:</a:t>
            </a:r>
          </a:p>
          <a:p>
            <a:endParaRPr lang="en-US" dirty="0">
              <a:solidFill>
                <a:srgbClr val="000000"/>
              </a:solidFill>
              <a:latin typeface="Calibri"/>
              <a:cs typeface="Calibri"/>
            </a:endParaRPr>
          </a:p>
          <a:p>
            <a:endParaRPr lang="en-US" dirty="0" smtClean="0">
              <a:solidFill>
                <a:srgbClr val="000000"/>
              </a:solidFill>
              <a:latin typeface="Calibri"/>
              <a:cs typeface="Calibri"/>
            </a:endParaRPr>
          </a:p>
          <a:p>
            <a:endParaRPr lang="en-US" dirty="0">
              <a:solidFill>
                <a:srgbClr val="000000"/>
              </a:solidFill>
              <a:latin typeface="Calibri"/>
              <a:cs typeface="Calibri"/>
            </a:endParaRPr>
          </a:p>
          <a:p>
            <a:endParaRPr lang="en-US" dirty="0" smtClean="0">
              <a:solidFill>
                <a:srgbClr val="000000"/>
              </a:solidFill>
              <a:latin typeface="Calibri"/>
              <a:cs typeface="Calibri"/>
            </a:endParaRPr>
          </a:p>
          <a:p>
            <a:endParaRPr lang="en-US" dirty="0">
              <a:solidFill>
                <a:srgbClr val="000000"/>
              </a:solidFill>
              <a:latin typeface="Calibri"/>
              <a:cs typeface="Calibri"/>
            </a:endParaRPr>
          </a:p>
          <a:p>
            <a:endParaRPr lang="en-US" sz="4000" dirty="0" smtClean="0">
              <a:solidFill>
                <a:srgbClr val="000000"/>
              </a:solidFill>
              <a:latin typeface="Calibri"/>
              <a:cs typeface="Calibri"/>
            </a:endParaRPr>
          </a:p>
          <a:p>
            <a:r>
              <a:rPr lang="en-US" dirty="0" smtClean="0">
                <a:solidFill>
                  <a:srgbClr val="000000"/>
                </a:solidFill>
                <a:latin typeface="Calibri"/>
                <a:cs typeface="Calibri"/>
              </a:rPr>
              <a:t>Uncertainty before the discovery of the top</a:t>
            </a:r>
          </a:p>
        </p:txBody>
      </p:sp>
      <p:sp>
        <p:nvSpPr>
          <p:cNvPr id="2" name="Title 1"/>
          <p:cNvSpPr>
            <a:spLocks noGrp="1"/>
          </p:cNvSpPr>
          <p:nvPr>
            <p:ph type="title"/>
          </p:nvPr>
        </p:nvSpPr>
        <p:spPr>
          <a:xfrm>
            <a:off x="457200" y="141099"/>
            <a:ext cx="8229600" cy="1276539"/>
          </a:xfrm>
          <a:solidFill>
            <a:srgbClr val="DCE6F2"/>
          </a:solidFill>
          <a:ln>
            <a:solidFill>
              <a:srgbClr val="000090"/>
            </a:solidFill>
          </a:ln>
        </p:spPr>
        <p:txBody>
          <a:bodyPr>
            <a:normAutofit/>
          </a:bodyPr>
          <a:lstStyle/>
          <a:p>
            <a:r>
              <a:rPr lang="en-US" sz="5400" dirty="0" smtClean="0">
                <a:latin typeface="Calibri"/>
                <a:cs typeface="Calibri"/>
              </a:rPr>
              <a:t>Estimating the Higgs Mass</a:t>
            </a:r>
            <a:endParaRPr lang="en-US" sz="5400" dirty="0">
              <a:latin typeface="Calibri"/>
              <a:cs typeface="Calibri"/>
            </a:endParaRPr>
          </a:p>
        </p:txBody>
      </p:sp>
      <p:pic>
        <p:nvPicPr>
          <p:cNvPr id="6" name="Picture 5" descr="EFH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4779" y="2162870"/>
            <a:ext cx="2830762" cy="3610493"/>
          </a:xfrm>
          <a:prstGeom prst="rect">
            <a:avLst/>
          </a:prstGeom>
          <a:ln>
            <a:solidFill>
              <a:srgbClr val="000090"/>
            </a:solidFill>
          </a:ln>
        </p:spPr>
      </p:pic>
      <p:pic>
        <p:nvPicPr>
          <p:cNvPr id="7" name="Picture 6" descr="EFL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3436" y="2162871"/>
            <a:ext cx="2678911" cy="3603855"/>
          </a:xfrm>
          <a:prstGeom prst="rect">
            <a:avLst/>
          </a:prstGeom>
          <a:ln>
            <a:solidFill>
              <a:srgbClr val="000090"/>
            </a:solidFill>
          </a:ln>
        </p:spPr>
      </p:pic>
      <p:sp>
        <p:nvSpPr>
          <p:cNvPr id="9" name="TextBox 8"/>
          <p:cNvSpPr txBox="1"/>
          <p:nvPr/>
        </p:nvSpPr>
        <p:spPr>
          <a:xfrm>
            <a:off x="7239000" y="1679238"/>
            <a:ext cx="1326204" cy="369332"/>
          </a:xfrm>
          <a:prstGeom prst="rect">
            <a:avLst/>
          </a:prstGeom>
          <a:solidFill>
            <a:srgbClr val="000090"/>
          </a:solidFill>
        </p:spPr>
        <p:txBody>
          <a:bodyPr wrap="none" rtlCol="0">
            <a:spAutoFit/>
          </a:bodyPr>
          <a:lstStyle/>
          <a:p>
            <a:r>
              <a:rPr lang="en-US" dirty="0" smtClean="0">
                <a:solidFill>
                  <a:schemeClr val="bg1"/>
                </a:solidFill>
              </a:rPr>
              <a:t>JE, </a:t>
            </a:r>
            <a:r>
              <a:rPr lang="en-US" dirty="0" err="1" smtClean="0">
                <a:solidFill>
                  <a:schemeClr val="bg1"/>
                </a:solidFill>
              </a:rPr>
              <a:t>Fogli</a:t>
            </a:r>
            <a:r>
              <a:rPr lang="en-US" dirty="0" smtClean="0">
                <a:solidFill>
                  <a:schemeClr val="bg1"/>
                </a:solidFill>
              </a:rPr>
              <a:t>, </a:t>
            </a:r>
            <a:r>
              <a:rPr lang="en-US" dirty="0" err="1" smtClean="0">
                <a:solidFill>
                  <a:schemeClr val="bg1"/>
                </a:solidFill>
              </a:rPr>
              <a:t>Lisi</a:t>
            </a:r>
            <a:endParaRPr lang="en-US" dirty="0">
              <a:solidFill>
                <a:schemeClr val="bg1"/>
              </a:solidFill>
            </a:endParaRPr>
          </a:p>
        </p:txBody>
      </p:sp>
    </p:spTree>
    <p:extLst>
      <p:ext uri="{BB962C8B-B14F-4D97-AF65-F5344CB8AC3E}">
        <p14:creationId xmlns:p14="http://schemas.microsoft.com/office/powerpoint/2010/main" val="350934221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a:xfrm>
            <a:off x="544329" y="1600200"/>
            <a:ext cx="8028171" cy="4888414"/>
          </a:xfrm>
          <a:solidFill>
            <a:srgbClr val="DCE6F2"/>
          </a:solidFill>
          <a:ln>
            <a:solidFill>
              <a:srgbClr val="000090"/>
            </a:solidFill>
          </a:ln>
        </p:spPr>
        <p:txBody>
          <a:bodyPr>
            <a:normAutofit/>
          </a:bodyPr>
          <a:lstStyle/>
          <a:p>
            <a:r>
              <a:rPr lang="en-US" dirty="0" smtClean="0">
                <a:solidFill>
                  <a:srgbClr val="000000"/>
                </a:solidFill>
                <a:latin typeface="Calibri"/>
                <a:cs typeface="Calibri"/>
              </a:rPr>
              <a:t>After the top discovery:</a:t>
            </a:r>
          </a:p>
          <a:p>
            <a:endParaRPr lang="en-US" dirty="0">
              <a:solidFill>
                <a:srgbClr val="000000"/>
              </a:solidFill>
              <a:latin typeface="Calibri"/>
              <a:cs typeface="Calibri"/>
            </a:endParaRPr>
          </a:p>
          <a:p>
            <a:endParaRPr lang="en-US" dirty="0" smtClean="0">
              <a:solidFill>
                <a:srgbClr val="000000"/>
              </a:solidFill>
              <a:latin typeface="Calibri"/>
              <a:cs typeface="Calibri"/>
            </a:endParaRPr>
          </a:p>
          <a:p>
            <a:endParaRPr lang="en-US" dirty="0">
              <a:solidFill>
                <a:srgbClr val="000000"/>
              </a:solidFill>
              <a:latin typeface="Calibri"/>
              <a:cs typeface="Calibri"/>
            </a:endParaRPr>
          </a:p>
          <a:p>
            <a:endParaRPr lang="en-US" dirty="0" smtClean="0">
              <a:solidFill>
                <a:srgbClr val="000000"/>
              </a:solidFill>
              <a:latin typeface="Calibri"/>
              <a:cs typeface="Calibri"/>
            </a:endParaRPr>
          </a:p>
          <a:p>
            <a:endParaRPr lang="en-US" dirty="0">
              <a:solidFill>
                <a:srgbClr val="000000"/>
              </a:solidFill>
              <a:latin typeface="Calibri"/>
              <a:cs typeface="Calibri"/>
            </a:endParaRPr>
          </a:p>
          <a:p>
            <a:endParaRPr lang="en-US" sz="4000" dirty="0" smtClean="0">
              <a:solidFill>
                <a:srgbClr val="000000"/>
              </a:solidFill>
              <a:latin typeface="Calibri"/>
              <a:cs typeface="Calibri"/>
            </a:endParaRPr>
          </a:p>
          <a:p>
            <a:r>
              <a:rPr lang="en-US" dirty="0" smtClean="0">
                <a:solidFill>
                  <a:srgbClr val="000000"/>
                </a:solidFill>
                <a:latin typeface="Calibri"/>
                <a:cs typeface="Calibri"/>
              </a:rPr>
              <a:t>Solid indication that the Higgs is ‘light’</a:t>
            </a:r>
          </a:p>
        </p:txBody>
      </p:sp>
      <p:sp>
        <p:nvSpPr>
          <p:cNvPr id="2" name="Title 1"/>
          <p:cNvSpPr>
            <a:spLocks noGrp="1"/>
          </p:cNvSpPr>
          <p:nvPr>
            <p:ph type="title"/>
          </p:nvPr>
        </p:nvSpPr>
        <p:spPr>
          <a:xfrm>
            <a:off x="457200" y="141099"/>
            <a:ext cx="8229600" cy="1276539"/>
          </a:xfrm>
          <a:solidFill>
            <a:srgbClr val="DCE6F2"/>
          </a:solidFill>
          <a:ln>
            <a:solidFill>
              <a:srgbClr val="000090"/>
            </a:solidFill>
          </a:ln>
        </p:spPr>
        <p:txBody>
          <a:bodyPr>
            <a:normAutofit/>
          </a:bodyPr>
          <a:lstStyle/>
          <a:p>
            <a:r>
              <a:rPr lang="en-US" sz="5400" dirty="0">
                <a:cs typeface="Calibri"/>
              </a:rPr>
              <a:t>Estimating the Higgs Mass</a:t>
            </a:r>
            <a:endParaRPr lang="en-US" sz="5400" dirty="0">
              <a:latin typeface="Times New Roman"/>
              <a:cs typeface="Times New Roman"/>
            </a:endParaRPr>
          </a:p>
        </p:txBody>
      </p:sp>
      <p:pic>
        <p:nvPicPr>
          <p:cNvPr id="4" name="Picture 3" descr="EFLHtop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2421" y="2198256"/>
            <a:ext cx="2865964" cy="3586167"/>
          </a:xfrm>
          <a:prstGeom prst="rect">
            <a:avLst/>
          </a:prstGeom>
          <a:ln>
            <a:solidFill>
              <a:srgbClr val="000090"/>
            </a:solidFill>
          </a:ln>
        </p:spPr>
      </p:pic>
      <p:pic>
        <p:nvPicPr>
          <p:cNvPr id="5" name="Picture 4" descr="EFL9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2227" y="2213170"/>
            <a:ext cx="2947906" cy="3571253"/>
          </a:xfrm>
          <a:prstGeom prst="rect">
            <a:avLst/>
          </a:prstGeom>
          <a:ln>
            <a:solidFill>
              <a:srgbClr val="000090"/>
            </a:solidFill>
          </a:ln>
        </p:spPr>
      </p:pic>
      <p:sp>
        <p:nvSpPr>
          <p:cNvPr id="6" name="TextBox 5"/>
          <p:cNvSpPr txBox="1"/>
          <p:nvPr/>
        </p:nvSpPr>
        <p:spPr>
          <a:xfrm>
            <a:off x="7150100" y="1679238"/>
            <a:ext cx="1326204" cy="369332"/>
          </a:xfrm>
          <a:prstGeom prst="rect">
            <a:avLst/>
          </a:prstGeom>
          <a:solidFill>
            <a:srgbClr val="000090"/>
          </a:solidFill>
        </p:spPr>
        <p:txBody>
          <a:bodyPr wrap="none" rtlCol="0">
            <a:spAutoFit/>
          </a:bodyPr>
          <a:lstStyle/>
          <a:p>
            <a:r>
              <a:rPr lang="en-US" dirty="0" smtClean="0">
                <a:solidFill>
                  <a:schemeClr val="bg1"/>
                </a:solidFill>
              </a:rPr>
              <a:t>JE, </a:t>
            </a:r>
            <a:r>
              <a:rPr lang="en-US" dirty="0" err="1" smtClean="0">
                <a:solidFill>
                  <a:schemeClr val="bg1"/>
                </a:solidFill>
              </a:rPr>
              <a:t>Fogli</a:t>
            </a:r>
            <a:r>
              <a:rPr lang="en-US" dirty="0" smtClean="0">
                <a:solidFill>
                  <a:schemeClr val="bg1"/>
                </a:solidFill>
              </a:rPr>
              <a:t>, </a:t>
            </a:r>
            <a:r>
              <a:rPr lang="en-US" dirty="0" err="1" smtClean="0">
                <a:solidFill>
                  <a:schemeClr val="bg1"/>
                </a:solidFill>
              </a:rPr>
              <a:t>Lisi</a:t>
            </a:r>
            <a:endParaRPr lang="en-US" dirty="0">
              <a:solidFill>
                <a:schemeClr val="bg1"/>
              </a:solidFill>
            </a:endParaRPr>
          </a:p>
        </p:txBody>
      </p:sp>
    </p:spTree>
    <p:extLst>
      <p:ext uri="{BB962C8B-B14F-4D97-AF65-F5344CB8AC3E}">
        <p14:creationId xmlns:p14="http://schemas.microsoft.com/office/powerpoint/2010/main" val="34414338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700" y="1152729"/>
            <a:ext cx="8064500" cy="5336826"/>
          </a:xfrm>
          <a:prstGeom prst="rect">
            <a:avLst/>
          </a:prstGeom>
          <a:ln>
            <a:solidFill>
              <a:srgbClr val="000090"/>
            </a:solidFill>
          </a:ln>
        </p:spPr>
      </p:pic>
      <p:sp>
        <p:nvSpPr>
          <p:cNvPr id="230402" name="Rectangle 2"/>
          <p:cNvSpPr>
            <a:spLocks noGrp="1" noChangeArrowheads="1"/>
          </p:cNvSpPr>
          <p:nvPr>
            <p:ph type="title"/>
          </p:nvPr>
        </p:nvSpPr>
        <p:spPr>
          <a:xfrm>
            <a:off x="323520" y="181062"/>
            <a:ext cx="8448484" cy="969295"/>
          </a:xfrm>
          <a:solidFill>
            <a:srgbClr val="DCE6F2"/>
          </a:solidFill>
          <a:ln>
            <a:solidFill>
              <a:srgbClr val="000090"/>
            </a:solidFill>
            <a:miter lim="800000"/>
            <a:headEnd/>
            <a:tailEnd/>
          </a:ln>
        </p:spPr>
        <p:txBody>
          <a:bodyPr>
            <a:normAutofit/>
          </a:bodyPr>
          <a:lstStyle/>
          <a:p>
            <a:pPr eaLnBrk="1" hangingPunct="1">
              <a:defRPr/>
            </a:pPr>
            <a:r>
              <a:rPr lang="en-US" sz="4800" dirty="0" smtClean="0">
                <a:solidFill>
                  <a:srgbClr val="000000"/>
                </a:solidFill>
                <a:latin typeface="Calibri"/>
                <a:cs typeface="Calibri"/>
              </a:rPr>
              <a:t>Model-Independent Analysis</a:t>
            </a:r>
          </a:p>
        </p:txBody>
      </p:sp>
      <p:sp>
        <p:nvSpPr>
          <p:cNvPr id="230405" name="Text Box 5"/>
          <p:cNvSpPr txBox="1">
            <a:spLocks noChangeArrowheads="1"/>
          </p:cNvSpPr>
          <p:nvPr/>
        </p:nvSpPr>
        <p:spPr bwMode="auto">
          <a:xfrm>
            <a:off x="5559461" y="3366282"/>
            <a:ext cx="3367053" cy="954107"/>
          </a:xfrm>
          <a:prstGeom prst="rect">
            <a:avLst/>
          </a:prstGeom>
          <a:solidFill>
            <a:srgbClr val="DCE6F2"/>
          </a:solidFill>
          <a:ln>
            <a:solidFill>
              <a:srgbClr val="000090"/>
            </a:solidFill>
          </a:ln>
          <a:effectLst/>
          <a:extLst/>
        </p:spPr>
        <p:txBody>
          <a:bodyPr wrap="none">
            <a:spAutoFit/>
          </a:bodyPr>
          <a:lstStyle/>
          <a:p>
            <a:pPr algn="ctr">
              <a:spcBef>
                <a:spcPct val="0"/>
              </a:spcBef>
              <a:buFontTx/>
              <a:buNone/>
              <a:defRPr/>
            </a:pPr>
            <a:r>
              <a:rPr lang="en-US" sz="2800" b="0" dirty="0" smtClean="0">
                <a:solidFill>
                  <a:srgbClr val="000000"/>
                </a:solidFill>
                <a:latin typeface="Calibri"/>
                <a:cs typeface="Calibri"/>
              </a:rPr>
              <a:t>Important constraints</a:t>
            </a:r>
          </a:p>
          <a:p>
            <a:pPr algn="ctr">
              <a:spcBef>
                <a:spcPct val="0"/>
              </a:spcBef>
              <a:buFontTx/>
              <a:buNone/>
              <a:defRPr/>
            </a:pPr>
            <a:r>
              <a:rPr lang="en-US" sz="2800" dirty="0">
                <a:solidFill>
                  <a:srgbClr val="000000"/>
                </a:solidFill>
                <a:latin typeface="Calibri"/>
                <a:cs typeface="Calibri"/>
              </a:rPr>
              <a:t>o</a:t>
            </a:r>
            <a:r>
              <a:rPr lang="en-US" sz="2800" dirty="0" smtClean="0">
                <a:solidFill>
                  <a:srgbClr val="000000"/>
                </a:solidFill>
                <a:latin typeface="Calibri"/>
                <a:cs typeface="Calibri"/>
              </a:rPr>
              <a:t>n BSM physics</a:t>
            </a:r>
            <a:endParaRPr lang="en-US" sz="2800" b="0" dirty="0">
              <a:solidFill>
                <a:srgbClr val="000000"/>
              </a:solidFill>
              <a:latin typeface="Calibri"/>
              <a:cs typeface="Calibri"/>
            </a:endParaRPr>
          </a:p>
        </p:txBody>
      </p:sp>
      <p:sp>
        <p:nvSpPr>
          <p:cNvPr id="5" name="TextBox 4"/>
          <p:cNvSpPr txBox="1"/>
          <p:nvPr/>
        </p:nvSpPr>
        <p:spPr>
          <a:xfrm>
            <a:off x="7009869" y="4739938"/>
            <a:ext cx="1824049" cy="646331"/>
          </a:xfrm>
          <a:prstGeom prst="rect">
            <a:avLst/>
          </a:prstGeom>
          <a:solidFill>
            <a:srgbClr val="000090"/>
          </a:solidFill>
        </p:spPr>
        <p:txBody>
          <a:bodyPr wrap="none" rtlCol="0">
            <a:spAutoFit/>
          </a:bodyPr>
          <a:lstStyle/>
          <a:p>
            <a:r>
              <a:rPr lang="en-US" dirty="0" err="1" smtClean="0">
                <a:solidFill>
                  <a:schemeClr val="bg1"/>
                </a:solidFill>
              </a:rPr>
              <a:t>Altarelli</a:t>
            </a:r>
            <a:r>
              <a:rPr lang="en-US" dirty="0" smtClean="0">
                <a:solidFill>
                  <a:schemeClr val="bg1"/>
                </a:solidFill>
              </a:rPr>
              <a:t>, </a:t>
            </a:r>
            <a:r>
              <a:rPr lang="en-US" dirty="0" err="1" smtClean="0">
                <a:solidFill>
                  <a:schemeClr val="bg1"/>
                </a:solidFill>
              </a:rPr>
              <a:t>Barbieri</a:t>
            </a:r>
            <a:r>
              <a:rPr lang="en-US" dirty="0" smtClean="0">
                <a:solidFill>
                  <a:schemeClr val="bg1"/>
                </a:solidFill>
              </a:rPr>
              <a:t>;</a:t>
            </a:r>
          </a:p>
          <a:p>
            <a:r>
              <a:rPr lang="en-US" dirty="0" err="1" smtClean="0">
                <a:solidFill>
                  <a:schemeClr val="bg1"/>
                </a:solidFill>
              </a:rPr>
              <a:t>Peskin</a:t>
            </a:r>
            <a:r>
              <a:rPr lang="en-US" dirty="0" smtClean="0">
                <a:solidFill>
                  <a:schemeClr val="bg1"/>
                </a:solidFill>
              </a:rPr>
              <a:t>, Takeuchi</a:t>
            </a:r>
            <a:endParaRPr lang="en-US" dirty="0">
              <a:solidFill>
                <a:schemeClr val="bg1"/>
              </a:solidFill>
            </a:endParaRPr>
          </a:p>
        </p:txBody>
      </p:sp>
    </p:spTree>
    <p:extLst>
      <p:ext uri="{BB962C8B-B14F-4D97-AF65-F5344CB8AC3E}">
        <p14:creationId xmlns:p14="http://schemas.microsoft.com/office/powerpoint/2010/main" val="388593327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559" y="145611"/>
            <a:ext cx="4530754" cy="1700648"/>
          </a:xfrm>
          <a:solidFill>
            <a:schemeClr val="accent1">
              <a:lumMod val="20000"/>
              <a:lumOff val="80000"/>
            </a:schemeClr>
          </a:solidFill>
          <a:ln>
            <a:solidFill>
              <a:srgbClr val="000090"/>
            </a:solidFill>
          </a:ln>
        </p:spPr>
        <p:txBody>
          <a:bodyPr>
            <a:normAutofit fontScale="90000"/>
          </a:bodyPr>
          <a:lstStyle/>
          <a:p>
            <a:r>
              <a:rPr lang="en-US" sz="5400" dirty="0" smtClean="0"/>
              <a:t>LEP Physics Working Groups</a:t>
            </a:r>
            <a:endParaRPr lang="en-US" sz="5400" dirty="0"/>
          </a:p>
        </p:txBody>
      </p:sp>
      <p:sp>
        <p:nvSpPr>
          <p:cNvPr id="3" name="Content Placeholder 2"/>
          <p:cNvSpPr>
            <a:spLocks noGrp="1"/>
          </p:cNvSpPr>
          <p:nvPr>
            <p:ph idx="1"/>
          </p:nvPr>
        </p:nvSpPr>
        <p:spPr>
          <a:xfrm>
            <a:off x="183305" y="1993019"/>
            <a:ext cx="5383584" cy="4750407"/>
          </a:xfrm>
          <a:solidFill>
            <a:schemeClr val="accent1">
              <a:lumMod val="20000"/>
              <a:lumOff val="80000"/>
            </a:schemeClr>
          </a:solidFill>
          <a:ln>
            <a:solidFill>
              <a:srgbClr val="000090"/>
            </a:solidFill>
          </a:ln>
        </p:spPr>
        <p:txBody>
          <a:bodyPr>
            <a:normAutofit/>
          </a:bodyPr>
          <a:lstStyle/>
          <a:p>
            <a:r>
              <a:rPr lang="en-US" dirty="0" smtClean="0"/>
              <a:t>Uniting collaborations and interested theorists in combining data analyses:</a:t>
            </a:r>
          </a:p>
          <a:p>
            <a:pPr lvl="1"/>
            <a:r>
              <a:rPr lang="en-US" dirty="0" smtClean="0"/>
              <a:t>Electroweak, Higgs, </a:t>
            </a:r>
            <a:r>
              <a:rPr lang="en-US" dirty="0" err="1" smtClean="0"/>
              <a:t>Supersymmetry</a:t>
            </a:r>
            <a:r>
              <a:rPr lang="en-US" dirty="0" smtClean="0"/>
              <a:t>, Exotica, QCD/</a:t>
            </a:r>
            <a:r>
              <a:rPr lang="en-US" dirty="0" err="1" smtClean="0"/>
              <a:t>γγ</a:t>
            </a:r>
            <a:r>
              <a:rPr lang="en-US" dirty="0" smtClean="0"/>
              <a:t>, Heavy </a:t>
            </a:r>
            <a:r>
              <a:rPr lang="en-US" dirty="0" err="1" smtClean="0"/>
              <a:t>flavour</a:t>
            </a:r>
            <a:r>
              <a:rPr lang="en-US" dirty="0" smtClean="0"/>
              <a:t>, Energy calibration </a:t>
            </a:r>
          </a:p>
          <a:p>
            <a:r>
              <a:rPr lang="en-US" dirty="0" smtClean="0"/>
              <a:t>Set standards for interpretation of LEP data</a:t>
            </a:r>
          </a:p>
        </p:txBody>
      </p:sp>
      <p:pic>
        <p:nvPicPr>
          <p:cNvPr id="5" name="Picture 4" descr="Hsearch.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7819" y="3430636"/>
            <a:ext cx="3341436" cy="3322611"/>
          </a:xfrm>
          <a:prstGeom prst="rect">
            <a:avLst/>
          </a:prstGeom>
          <a:ln>
            <a:solidFill>
              <a:srgbClr val="000090"/>
            </a:solidFill>
          </a:ln>
        </p:spPr>
      </p:pic>
      <p:pic>
        <p:nvPicPr>
          <p:cNvPr id="6" name="Picture 5" descr="Blueba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7818" y="119422"/>
            <a:ext cx="3362709" cy="3336507"/>
          </a:xfrm>
          <a:prstGeom prst="rect">
            <a:avLst/>
          </a:prstGeom>
          <a:ln>
            <a:solidFill>
              <a:srgbClr val="000090"/>
            </a:solidFill>
          </a:ln>
        </p:spPr>
      </p:pic>
    </p:spTree>
    <p:extLst>
      <p:ext uri="{BB962C8B-B14F-4D97-AF65-F5344CB8AC3E}">
        <p14:creationId xmlns:p14="http://schemas.microsoft.com/office/powerpoint/2010/main" val="243268256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a:ln>
            <a:solidFill>
              <a:srgbClr val="000090"/>
            </a:solidFill>
          </a:ln>
        </p:spPr>
        <p:txBody>
          <a:bodyPr>
            <a:normAutofit fontScale="90000"/>
          </a:bodyPr>
          <a:lstStyle/>
          <a:p>
            <a:r>
              <a:rPr lang="en-US" sz="5400" dirty="0" smtClean="0"/>
              <a:t>The LEP 1 legacy: Precision EW</a:t>
            </a:r>
            <a:endParaRPr lang="en-US" sz="5400" dirty="0"/>
          </a:p>
        </p:txBody>
      </p:sp>
      <p:pic>
        <p:nvPicPr>
          <p:cNvPr id="4" name="Picture 3" descr="fit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1807" y="1648496"/>
            <a:ext cx="2692969" cy="4937111"/>
          </a:xfrm>
          <a:prstGeom prst="rect">
            <a:avLst/>
          </a:prstGeom>
          <a:ln>
            <a:solidFill>
              <a:srgbClr val="000090"/>
            </a:solidFill>
          </a:ln>
        </p:spPr>
      </p:pic>
      <p:pic>
        <p:nvPicPr>
          <p:cNvPr id="7" name="Picture 6" descr="pull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796" y="1648496"/>
            <a:ext cx="2883765" cy="4924709"/>
          </a:xfrm>
          <a:prstGeom prst="rect">
            <a:avLst/>
          </a:prstGeom>
          <a:ln>
            <a:solidFill>
              <a:srgbClr val="000090"/>
            </a:solidFill>
          </a:ln>
        </p:spPr>
      </p:pic>
      <p:pic>
        <p:nvPicPr>
          <p:cNvPr id="9" name="Picture 8" descr="mHvalue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2994" y="1648496"/>
            <a:ext cx="3266982" cy="4924709"/>
          </a:xfrm>
          <a:prstGeom prst="rect">
            <a:avLst/>
          </a:prstGeom>
          <a:ln>
            <a:solidFill>
              <a:srgbClr val="000090"/>
            </a:solidFill>
          </a:ln>
        </p:spPr>
      </p:pic>
      <p:sp>
        <p:nvSpPr>
          <p:cNvPr id="8" name="TextBox 7"/>
          <p:cNvSpPr txBox="1"/>
          <p:nvPr/>
        </p:nvSpPr>
        <p:spPr>
          <a:xfrm>
            <a:off x="6476419" y="1527275"/>
            <a:ext cx="2403222" cy="461665"/>
          </a:xfrm>
          <a:prstGeom prst="rect">
            <a:avLst/>
          </a:prstGeom>
          <a:solidFill>
            <a:srgbClr val="DCE6F2"/>
          </a:solidFill>
          <a:ln>
            <a:solidFill>
              <a:srgbClr val="000090"/>
            </a:solidFill>
          </a:ln>
        </p:spPr>
        <p:txBody>
          <a:bodyPr wrap="none" rtlCol="0">
            <a:spAutoFit/>
          </a:bodyPr>
          <a:lstStyle/>
          <a:p>
            <a:r>
              <a:rPr lang="en-US" sz="2400" dirty="0" smtClean="0"/>
              <a:t>H mass sensitivity</a:t>
            </a:r>
            <a:endParaRPr lang="en-US" sz="2400" dirty="0"/>
          </a:p>
        </p:txBody>
      </p:sp>
      <p:sp>
        <p:nvSpPr>
          <p:cNvPr id="6" name="TextBox 5"/>
          <p:cNvSpPr txBox="1"/>
          <p:nvPr/>
        </p:nvSpPr>
        <p:spPr>
          <a:xfrm>
            <a:off x="759388" y="1505816"/>
            <a:ext cx="1878639" cy="461665"/>
          </a:xfrm>
          <a:prstGeom prst="rect">
            <a:avLst/>
          </a:prstGeom>
          <a:solidFill>
            <a:srgbClr val="DCE6F2"/>
          </a:solidFill>
          <a:ln>
            <a:solidFill>
              <a:srgbClr val="000090"/>
            </a:solidFill>
          </a:ln>
        </p:spPr>
        <p:txBody>
          <a:bodyPr wrap="none" rtlCol="0">
            <a:spAutoFit/>
          </a:bodyPr>
          <a:lstStyle/>
          <a:p>
            <a:r>
              <a:rPr lang="en-US" sz="2400" dirty="0" smtClean="0"/>
              <a:t>Pulls in SM fit</a:t>
            </a:r>
            <a:endParaRPr lang="en-US" sz="2400" dirty="0"/>
          </a:p>
        </p:txBody>
      </p:sp>
      <p:sp>
        <p:nvSpPr>
          <p:cNvPr id="10" name="TextBox 9"/>
          <p:cNvSpPr txBox="1"/>
          <p:nvPr/>
        </p:nvSpPr>
        <p:spPr>
          <a:xfrm>
            <a:off x="3321554" y="1544008"/>
            <a:ext cx="2771462" cy="461665"/>
          </a:xfrm>
          <a:prstGeom prst="rect">
            <a:avLst/>
          </a:prstGeom>
          <a:solidFill>
            <a:srgbClr val="DCE6F2"/>
          </a:solidFill>
          <a:ln>
            <a:solidFill>
              <a:srgbClr val="000090"/>
            </a:solidFill>
          </a:ln>
        </p:spPr>
        <p:txBody>
          <a:bodyPr wrap="none" rtlCol="0">
            <a:spAutoFit/>
          </a:bodyPr>
          <a:lstStyle/>
          <a:p>
            <a:r>
              <a:rPr lang="en-US" sz="2400" dirty="0" smtClean="0"/>
              <a:t>Fit </a:t>
            </a:r>
            <a:r>
              <a:rPr lang="en-US" sz="2400" dirty="0" err="1" smtClean="0"/>
              <a:t>vs</a:t>
            </a:r>
            <a:r>
              <a:rPr lang="en-US" sz="2400" dirty="0" smtClean="0"/>
              <a:t> measurements</a:t>
            </a:r>
            <a:endParaRPr lang="en-US" sz="2400" dirty="0"/>
          </a:p>
        </p:txBody>
      </p:sp>
    </p:spTree>
    <p:extLst>
      <p:ext uri="{BB962C8B-B14F-4D97-AF65-F5344CB8AC3E}">
        <p14:creationId xmlns:p14="http://schemas.microsoft.com/office/powerpoint/2010/main" val="27916526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dissolve">
                                      <p:cBhvr>
                                        <p:cTn id="15" dur="500"/>
                                        <p:tgtEl>
                                          <p:spTgt spid="9"/>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ssolv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651" y="628176"/>
            <a:ext cx="4635015" cy="2056100"/>
          </a:xfrm>
          <a:solidFill>
            <a:schemeClr val="accent1">
              <a:lumMod val="20000"/>
              <a:lumOff val="80000"/>
            </a:schemeClr>
          </a:solidFill>
          <a:ln>
            <a:solidFill>
              <a:srgbClr val="000090"/>
            </a:solidFill>
          </a:ln>
        </p:spPr>
        <p:txBody>
          <a:bodyPr>
            <a:normAutofit fontScale="90000"/>
          </a:bodyPr>
          <a:lstStyle/>
          <a:p>
            <a:r>
              <a:rPr lang="en-US" sz="5400" dirty="0" smtClean="0"/>
              <a:t>The LEP 1 Legacy:</a:t>
            </a:r>
            <a:br>
              <a:rPr lang="en-US" sz="5400" dirty="0" smtClean="0"/>
            </a:br>
            <a:r>
              <a:rPr lang="en-US" sz="5400" dirty="0" smtClean="0"/>
              <a:t>1999 Nobel Prize</a:t>
            </a:r>
            <a:endParaRPr lang="en-US" sz="5400" dirty="0"/>
          </a:p>
        </p:txBody>
      </p:sp>
      <p:sp>
        <p:nvSpPr>
          <p:cNvPr id="3" name="Content Placeholder 2"/>
          <p:cNvSpPr>
            <a:spLocks noGrp="1"/>
          </p:cNvSpPr>
          <p:nvPr>
            <p:ph idx="1"/>
          </p:nvPr>
        </p:nvSpPr>
        <p:spPr>
          <a:xfrm>
            <a:off x="170209" y="3142567"/>
            <a:ext cx="8785567" cy="3404449"/>
          </a:xfrm>
          <a:solidFill>
            <a:schemeClr val="accent1">
              <a:lumMod val="20000"/>
              <a:lumOff val="80000"/>
            </a:schemeClr>
          </a:solidFill>
          <a:ln>
            <a:solidFill>
              <a:srgbClr val="000090"/>
            </a:solidFill>
          </a:ln>
        </p:spPr>
        <p:txBody>
          <a:bodyPr>
            <a:normAutofit fontScale="70000" lnSpcReduction="20000"/>
          </a:bodyPr>
          <a:lstStyle/>
          <a:p>
            <a:r>
              <a:rPr lang="en-US" dirty="0"/>
              <a:t>The contributions of 't </a:t>
            </a:r>
            <a:r>
              <a:rPr lang="en-US" dirty="0" err="1"/>
              <a:t>Hooft</a:t>
            </a:r>
            <a:r>
              <a:rPr lang="en-US" dirty="0"/>
              <a:t> and </a:t>
            </a:r>
            <a:r>
              <a:rPr lang="en-US" dirty="0" err="1"/>
              <a:t>Veltman</a:t>
            </a:r>
            <a:r>
              <a:rPr lang="en-US" dirty="0"/>
              <a:t> </a:t>
            </a:r>
            <a:r>
              <a:rPr lang="en-US" dirty="0" smtClean="0"/>
              <a:t>… </a:t>
            </a:r>
            <a:r>
              <a:rPr lang="en-US" dirty="0"/>
              <a:t>made it possible to compute quantum corrections to many processes and compare the results with experimental observations or to make predictions. </a:t>
            </a:r>
            <a:r>
              <a:rPr lang="en-US" b="1" i="1" dirty="0"/>
              <a:t>For example, the mass of the top quark could be predicted, using high precision data from the accelerator LEP (Large Electron Positron) at the Laboratory CERN, Switzerland, several years before it was discovered, in 1995 at the Fermi National Laboratory in USA. </a:t>
            </a:r>
            <a:r>
              <a:rPr lang="en-US" b="1" i="1" dirty="0" smtClean="0"/>
              <a:t>…Similarly</a:t>
            </a:r>
            <a:r>
              <a:rPr lang="en-US" b="1" i="1" dirty="0"/>
              <a:t>, comparison of theoretical values of quantum corrections involving the Higgs Boson with precision measurements at LEP gives information on the mass of this as yet undiscovered particle.</a:t>
            </a:r>
            <a:r>
              <a:rPr lang="en-US" dirty="0" smtClean="0"/>
              <a:t>  </a:t>
            </a:r>
            <a:r>
              <a:rPr lang="en-US" i="1" dirty="0"/>
              <a:t>By Professor Cecilia </a:t>
            </a:r>
            <a:r>
              <a:rPr lang="en-US" i="1" dirty="0" err="1"/>
              <a:t>Jarlskog</a:t>
            </a:r>
            <a:r>
              <a:rPr lang="en-US" i="1" dirty="0"/>
              <a:t> Member of the Nobel Committee for </a:t>
            </a:r>
            <a:r>
              <a:rPr lang="en-US" i="1" dirty="0" smtClean="0"/>
              <a:t>Physics</a:t>
            </a:r>
          </a:p>
        </p:txBody>
      </p:sp>
      <p:pic>
        <p:nvPicPr>
          <p:cNvPr id="6" name="Picture 5" descr="tH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5224" y="160489"/>
            <a:ext cx="4150552" cy="2746297"/>
          </a:xfrm>
          <a:prstGeom prst="rect">
            <a:avLst/>
          </a:prstGeom>
          <a:ln>
            <a:solidFill>
              <a:srgbClr val="000090"/>
            </a:solidFill>
          </a:ln>
        </p:spPr>
      </p:pic>
    </p:spTree>
    <p:extLst>
      <p:ext uri="{BB962C8B-B14F-4D97-AF65-F5344CB8AC3E}">
        <p14:creationId xmlns:p14="http://schemas.microsoft.com/office/powerpoint/2010/main" val="29506445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ssolv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421" y="855579"/>
            <a:ext cx="3701903" cy="2112209"/>
          </a:xfrm>
          <a:solidFill>
            <a:schemeClr val="accent1">
              <a:lumMod val="20000"/>
              <a:lumOff val="80000"/>
            </a:schemeClr>
          </a:solidFill>
          <a:ln>
            <a:solidFill>
              <a:srgbClr val="000090"/>
            </a:solidFill>
          </a:ln>
        </p:spPr>
        <p:txBody>
          <a:bodyPr>
            <a:normAutofit/>
          </a:bodyPr>
          <a:lstStyle/>
          <a:p>
            <a:r>
              <a:rPr lang="en-US" sz="5400" dirty="0" smtClean="0"/>
              <a:t>The LEP 1 Legacy: QCD</a:t>
            </a:r>
            <a:endParaRPr lang="en-US" sz="5400" dirty="0"/>
          </a:p>
        </p:txBody>
      </p:sp>
      <p:sp>
        <p:nvSpPr>
          <p:cNvPr id="3" name="Content Placeholder 2"/>
          <p:cNvSpPr>
            <a:spLocks noGrp="1"/>
          </p:cNvSpPr>
          <p:nvPr>
            <p:ph idx="1"/>
          </p:nvPr>
        </p:nvSpPr>
        <p:spPr>
          <a:xfrm>
            <a:off x="392793" y="3756526"/>
            <a:ext cx="8392774" cy="2967790"/>
          </a:xfrm>
          <a:solidFill>
            <a:schemeClr val="accent1">
              <a:lumMod val="20000"/>
              <a:lumOff val="80000"/>
            </a:schemeClr>
          </a:solidFill>
          <a:ln>
            <a:solidFill>
              <a:srgbClr val="000090"/>
            </a:solidFill>
          </a:ln>
        </p:spPr>
        <p:txBody>
          <a:bodyPr>
            <a:normAutofit/>
          </a:bodyPr>
          <a:lstStyle/>
          <a:p>
            <a:r>
              <a:rPr lang="en-US" dirty="0" smtClean="0"/>
              <a:t>Determination of α</a:t>
            </a:r>
            <a:r>
              <a:rPr lang="en-US" baseline="-25000" dirty="0" smtClean="0"/>
              <a:t>s</a:t>
            </a:r>
          </a:p>
          <a:p>
            <a:r>
              <a:rPr lang="en-US" dirty="0" smtClean="0"/>
              <a:t>Important contributions to global average from LEP 1 measurements: </a:t>
            </a:r>
            <a:r>
              <a:rPr lang="en-US" dirty="0" err="1" smtClean="0"/>
              <a:t>σ</a:t>
            </a:r>
            <a:r>
              <a:rPr lang="en-US" baseline="-25000" dirty="0" err="1" smtClean="0"/>
              <a:t>peak</a:t>
            </a:r>
            <a:r>
              <a:rPr lang="en-US" dirty="0" smtClean="0"/>
              <a:t>, jets, </a:t>
            </a:r>
            <a:r>
              <a:rPr lang="en-US" dirty="0" err="1" smtClean="0"/>
              <a:t>τ</a:t>
            </a:r>
            <a:r>
              <a:rPr lang="en-US" dirty="0" smtClean="0"/>
              <a:t> decay</a:t>
            </a:r>
          </a:p>
          <a:p>
            <a:r>
              <a:rPr lang="en-US" dirty="0" smtClean="0"/>
              <a:t>α</a:t>
            </a:r>
            <a:r>
              <a:rPr lang="en-US" baseline="-25000" dirty="0" smtClean="0"/>
              <a:t>s</a:t>
            </a:r>
            <a:r>
              <a:rPr lang="en-US" dirty="0" smtClean="0"/>
              <a:t>(</a:t>
            </a:r>
            <a:r>
              <a:rPr lang="en-US" dirty="0" err="1" smtClean="0"/>
              <a:t>m</a:t>
            </a:r>
            <a:r>
              <a:rPr lang="en-US" baseline="-25000" dirty="0" err="1" smtClean="0"/>
              <a:t>Z</a:t>
            </a:r>
            <a:r>
              <a:rPr lang="en-US" dirty="0" smtClean="0"/>
              <a:t>) </a:t>
            </a:r>
            <a:r>
              <a:rPr lang="en-US" smtClean="0"/>
              <a:t>= </a:t>
            </a:r>
            <a:r>
              <a:rPr lang="en-US" smtClean="0"/>
              <a:t>0.1185 </a:t>
            </a:r>
            <a:r>
              <a:rPr lang="en-US" smtClean="0"/>
              <a:t>± </a:t>
            </a:r>
            <a:r>
              <a:rPr lang="en-US" smtClean="0"/>
              <a:t>0.0006</a:t>
            </a:r>
            <a:endParaRPr lang="en-US" dirty="0" smtClean="0"/>
          </a:p>
          <a:p>
            <a:r>
              <a:rPr lang="en-US" dirty="0" smtClean="0"/>
              <a:t>Also 3-g coupling: C</a:t>
            </a:r>
            <a:r>
              <a:rPr lang="en-US" baseline="-25000" dirty="0" smtClean="0"/>
              <a:t>A</a:t>
            </a:r>
            <a:r>
              <a:rPr lang="en-US" dirty="0" smtClean="0"/>
              <a:t> = 2.89 ± 0.21 </a:t>
            </a:r>
          </a:p>
        </p:txBody>
      </p:sp>
      <p:pic>
        <p:nvPicPr>
          <p:cNvPr id="6" name="Picture 5" descr="alpha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3788" y="227264"/>
            <a:ext cx="4879483" cy="3386935"/>
          </a:xfrm>
          <a:prstGeom prst="rect">
            <a:avLst/>
          </a:prstGeom>
          <a:ln>
            <a:solidFill>
              <a:srgbClr val="000090"/>
            </a:solidFill>
          </a:ln>
        </p:spPr>
      </p:pic>
    </p:spTree>
    <p:extLst>
      <p:ext uri="{BB962C8B-B14F-4D97-AF65-F5344CB8AC3E}">
        <p14:creationId xmlns:p14="http://schemas.microsoft.com/office/powerpoint/2010/main" val="243055190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735" y="274637"/>
            <a:ext cx="3405309" cy="2396545"/>
          </a:xfrm>
          <a:solidFill>
            <a:schemeClr val="accent1">
              <a:lumMod val="20000"/>
              <a:lumOff val="80000"/>
            </a:schemeClr>
          </a:solidFill>
          <a:ln>
            <a:solidFill>
              <a:srgbClr val="000090"/>
            </a:solidFill>
          </a:ln>
        </p:spPr>
        <p:txBody>
          <a:bodyPr>
            <a:normAutofit fontScale="90000"/>
          </a:bodyPr>
          <a:lstStyle/>
          <a:p>
            <a:r>
              <a:rPr lang="en-US" sz="5400" dirty="0" smtClean="0"/>
              <a:t>The LEP 1 Legacy: SUSY GUTs?</a:t>
            </a:r>
            <a:endParaRPr lang="en-US" sz="5400" dirty="0"/>
          </a:p>
        </p:txBody>
      </p:sp>
      <p:sp>
        <p:nvSpPr>
          <p:cNvPr id="3" name="Content Placeholder 2"/>
          <p:cNvSpPr>
            <a:spLocks noGrp="1"/>
          </p:cNvSpPr>
          <p:nvPr>
            <p:ph idx="1"/>
          </p:nvPr>
        </p:nvSpPr>
        <p:spPr>
          <a:xfrm>
            <a:off x="78562" y="2857227"/>
            <a:ext cx="3836324" cy="3820846"/>
          </a:xfrm>
          <a:solidFill>
            <a:schemeClr val="accent1">
              <a:lumMod val="20000"/>
              <a:lumOff val="80000"/>
            </a:schemeClr>
          </a:solidFill>
          <a:ln>
            <a:solidFill>
              <a:srgbClr val="000090"/>
            </a:solidFill>
          </a:ln>
        </p:spPr>
        <p:txBody>
          <a:bodyPr>
            <a:normAutofit/>
          </a:bodyPr>
          <a:lstStyle/>
          <a:p>
            <a:r>
              <a:rPr lang="en-US" dirty="0" smtClean="0"/>
              <a:t>Precision EW and QCD measurements test GUTs</a:t>
            </a:r>
          </a:p>
          <a:p>
            <a:r>
              <a:rPr lang="en-US" dirty="0" smtClean="0"/>
              <a:t>Ordinary GUTs fail</a:t>
            </a:r>
          </a:p>
          <a:p>
            <a:r>
              <a:rPr lang="en-US" dirty="0" smtClean="0"/>
              <a:t>Data consistent with SUSY GUTs</a:t>
            </a:r>
          </a:p>
          <a:p>
            <a:r>
              <a:rPr lang="en-US" dirty="0" smtClean="0"/>
              <a:t>But no SUSY!</a:t>
            </a:r>
          </a:p>
        </p:txBody>
      </p:sp>
      <p:pic>
        <p:nvPicPr>
          <p:cNvPr id="6" name="Picture 5" descr="nonSUSYGU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7257" y="368632"/>
            <a:ext cx="5045812" cy="2999117"/>
          </a:xfrm>
          <a:prstGeom prst="rect">
            <a:avLst/>
          </a:prstGeom>
          <a:ln>
            <a:solidFill>
              <a:srgbClr val="000090"/>
            </a:solidFill>
          </a:ln>
        </p:spPr>
      </p:pic>
      <p:pic>
        <p:nvPicPr>
          <p:cNvPr id="7" name="Picture 6" descr="SUSYG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4164" y="3513776"/>
            <a:ext cx="5058905" cy="3164296"/>
          </a:xfrm>
          <a:prstGeom prst="rect">
            <a:avLst/>
          </a:prstGeom>
          <a:ln>
            <a:solidFill>
              <a:srgbClr val="000090"/>
            </a:solidFill>
          </a:ln>
        </p:spPr>
      </p:pic>
      <p:sp>
        <p:nvSpPr>
          <p:cNvPr id="8" name="TextBox 7"/>
          <p:cNvSpPr txBox="1"/>
          <p:nvPr/>
        </p:nvSpPr>
        <p:spPr>
          <a:xfrm>
            <a:off x="4889500" y="6437868"/>
            <a:ext cx="2755044" cy="369332"/>
          </a:xfrm>
          <a:prstGeom prst="rect">
            <a:avLst/>
          </a:prstGeom>
          <a:solidFill>
            <a:srgbClr val="000090"/>
          </a:solidFill>
        </p:spPr>
        <p:txBody>
          <a:bodyPr wrap="none" rtlCol="0">
            <a:spAutoFit/>
          </a:bodyPr>
          <a:lstStyle/>
          <a:p>
            <a:r>
              <a:rPr lang="en-US" dirty="0" err="1" smtClean="0">
                <a:solidFill>
                  <a:schemeClr val="bg1"/>
                </a:solidFill>
              </a:rPr>
              <a:t>Amaldi</a:t>
            </a:r>
            <a:r>
              <a:rPr lang="en-US" dirty="0" smtClean="0">
                <a:solidFill>
                  <a:schemeClr val="bg1"/>
                </a:solidFill>
              </a:rPr>
              <a:t>, De Boer, </a:t>
            </a:r>
            <a:r>
              <a:rPr lang="en-US" dirty="0" err="1" smtClean="0">
                <a:solidFill>
                  <a:schemeClr val="bg1"/>
                </a:solidFill>
              </a:rPr>
              <a:t>Fürstenau</a:t>
            </a:r>
            <a:endParaRPr lang="en-US" dirty="0">
              <a:solidFill>
                <a:schemeClr val="bg1"/>
              </a:solidFill>
            </a:endParaRPr>
          </a:p>
        </p:txBody>
      </p:sp>
    </p:spTree>
    <p:extLst>
      <p:ext uri="{BB962C8B-B14F-4D97-AF65-F5344CB8AC3E}">
        <p14:creationId xmlns:p14="http://schemas.microsoft.com/office/powerpoint/2010/main" val="6924924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7" descr="Gfitte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7544" y="1308123"/>
            <a:ext cx="8081229" cy="5256213"/>
          </a:xfrm>
          <a:prstGeom prst="rect">
            <a:avLst/>
          </a:prstGeom>
          <a:noFill/>
          <a:ln w="9525">
            <a:solidFill>
              <a:srgbClr val="000090"/>
            </a:solidFill>
            <a:miter lim="800000"/>
            <a:headEnd/>
            <a:tailEnd/>
          </a:ln>
          <a:extLst>
            <a:ext uri="{909E8E84-426E-40dd-AFC4-6F175D3DCCD1}">
              <a14:hiddenFill xmlns:a14="http://schemas.microsoft.com/office/drawing/2010/main">
                <a:solidFill>
                  <a:srgbClr val="FFFFFF"/>
                </a:solidFill>
              </a14:hiddenFill>
            </a:ext>
          </a:extLst>
        </p:spPr>
      </p:pic>
      <p:sp>
        <p:nvSpPr>
          <p:cNvPr id="459779" name="Rectangle 3"/>
          <p:cNvSpPr>
            <a:spLocks noGrp="1" noChangeArrowheads="1"/>
          </p:cNvSpPr>
          <p:nvPr>
            <p:ph type="ctrTitle"/>
          </p:nvPr>
        </p:nvSpPr>
        <p:spPr>
          <a:xfrm>
            <a:off x="235681" y="209505"/>
            <a:ext cx="8682532" cy="1021334"/>
          </a:xfrm>
          <a:solidFill>
            <a:schemeClr val="accent1">
              <a:lumMod val="20000"/>
              <a:lumOff val="80000"/>
            </a:schemeClr>
          </a:solidFill>
          <a:ln>
            <a:solidFill>
              <a:srgbClr val="000090"/>
            </a:solidFill>
            <a:miter lim="800000"/>
            <a:headEnd/>
            <a:tailEnd/>
          </a:ln>
        </p:spPr>
        <p:txBody>
          <a:bodyPr>
            <a:normAutofit fontScale="90000"/>
          </a:bodyPr>
          <a:lstStyle/>
          <a:p>
            <a:pPr eaLnBrk="1" hangingPunct="1">
              <a:defRPr/>
            </a:pPr>
            <a:r>
              <a:rPr lang="en-US" sz="4800" dirty="0" smtClean="0">
                <a:solidFill>
                  <a:schemeClr val="tx1"/>
                </a:solidFill>
                <a:latin typeface="Calibri (Headings)"/>
                <a:cs typeface="Calibri (Headings)"/>
              </a:rPr>
              <a:t>The LEP (&amp; </a:t>
            </a:r>
            <a:r>
              <a:rPr lang="en-US" sz="4800" dirty="0" err="1" smtClean="0">
                <a:solidFill>
                  <a:schemeClr val="tx1"/>
                </a:solidFill>
                <a:latin typeface="Calibri (Headings)"/>
                <a:cs typeface="Calibri (Headings)"/>
              </a:rPr>
              <a:t>Tevatron</a:t>
            </a:r>
            <a:r>
              <a:rPr lang="en-US" sz="4800" dirty="0" smtClean="0">
                <a:solidFill>
                  <a:schemeClr val="tx1"/>
                </a:solidFill>
                <a:latin typeface="Calibri (Headings)"/>
                <a:cs typeface="Calibri (Headings)"/>
              </a:rPr>
              <a:t>) Legacy: </a:t>
            </a:r>
            <a:r>
              <a:rPr lang="en-US" sz="4800" dirty="0" err="1" smtClean="0">
                <a:solidFill>
                  <a:schemeClr val="tx1"/>
                </a:solidFill>
                <a:latin typeface="Calibri (Headings)"/>
                <a:cs typeface="Calibri (Headings)"/>
              </a:rPr>
              <a:t>m</a:t>
            </a:r>
            <a:r>
              <a:rPr lang="en-US" sz="4800" baseline="-25000" dirty="0" err="1" smtClean="0">
                <a:solidFill>
                  <a:schemeClr val="tx1"/>
                </a:solidFill>
                <a:latin typeface="Calibri (Headings)"/>
                <a:cs typeface="Calibri (Headings)"/>
              </a:rPr>
              <a:t>H</a:t>
            </a:r>
            <a:endParaRPr lang="en-US" sz="4800" baseline="-25000" dirty="0" smtClean="0">
              <a:solidFill>
                <a:schemeClr val="tx1"/>
              </a:solidFill>
              <a:latin typeface="Calibri (Headings)"/>
              <a:cs typeface="Calibri (Headings)"/>
            </a:endParaRPr>
          </a:p>
        </p:txBody>
      </p:sp>
      <p:sp>
        <p:nvSpPr>
          <p:cNvPr id="459780" name="Text Box 4"/>
          <p:cNvSpPr txBox="1">
            <a:spLocks noChangeArrowheads="1"/>
          </p:cNvSpPr>
          <p:nvPr/>
        </p:nvSpPr>
        <p:spPr bwMode="auto">
          <a:xfrm>
            <a:off x="2879725" y="6242016"/>
            <a:ext cx="2903359" cy="523220"/>
          </a:xfrm>
          <a:prstGeom prst="rect">
            <a:avLst/>
          </a:prstGeom>
          <a:solidFill>
            <a:srgbClr val="DCE6F2"/>
          </a:solidFill>
          <a:ln>
            <a:solidFill>
              <a:srgbClr val="000090"/>
            </a:solidFill>
          </a:ln>
          <a:effectLst/>
          <a:extLst/>
        </p:spPr>
        <p:txBody>
          <a:bodyPr wrap="none">
            <a:spAutoFit/>
          </a:bodyPr>
          <a:lstStyle/>
          <a:p>
            <a:pPr>
              <a:buFontTx/>
              <a:buNone/>
              <a:defRPr/>
            </a:pPr>
            <a:r>
              <a:rPr lang="en-US" sz="2800" b="0" dirty="0" err="1">
                <a:solidFill>
                  <a:srgbClr val="000000"/>
                </a:solidFill>
                <a:cs typeface="Times New Roman" charset="0"/>
              </a:rPr>
              <a:t>m</a:t>
            </a:r>
            <a:r>
              <a:rPr lang="en-US" sz="2800" b="0" baseline="-25000" dirty="0" err="1">
                <a:solidFill>
                  <a:srgbClr val="000000"/>
                </a:solidFill>
                <a:cs typeface="Times New Roman" charset="0"/>
              </a:rPr>
              <a:t>H</a:t>
            </a:r>
            <a:r>
              <a:rPr lang="en-US" sz="2800" b="0" dirty="0">
                <a:solidFill>
                  <a:srgbClr val="000000"/>
                </a:solidFill>
                <a:cs typeface="Times New Roman" charset="0"/>
              </a:rPr>
              <a:t> = 125 ± 10 </a:t>
            </a:r>
            <a:r>
              <a:rPr lang="en-US" sz="2800" b="0" dirty="0" err="1">
                <a:solidFill>
                  <a:srgbClr val="000000"/>
                </a:solidFill>
                <a:cs typeface="Times New Roman" charset="0"/>
              </a:rPr>
              <a:t>GeV</a:t>
            </a:r>
            <a:endParaRPr lang="en-US" sz="2800" b="0" dirty="0">
              <a:solidFill>
                <a:srgbClr val="000000"/>
              </a:solidFill>
              <a:cs typeface="Times New Roman" charset="0"/>
            </a:endParaRPr>
          </a:p>
        </p:txBody>
      </p:sp>
      <p:sp>
        <p:nvSpPr>
          <p:cNvPr id="6" name="Text Box 9"/>
          <p:cNvSpPr txBox="1">
            <a:spLocks noChangeArrowheads="1"/>
          </p:cNvSpPr>
          <p:nvPr/>
        </p:nvSpPr>
        <p:spPr bwMode="auto">
          <a:xfrm>
            <a:off x="255591" y="6393761"/>
            <a:ext cx="2087906" cy="369332"/>
          </a:xfrm>
          <a:prstGeom prst="rect">
            <a:avLst/>
          </a:prstGeom>
          <a:solidFill>
            <a:srgbClr val="000090"/>
          </a:solidFill>
          <a:ln>
            <a:noFill/>
          </a:ln>
          <a:effectLst/>
          <a:extLst/>
        </p:spPr>
        <p:txBody>
          <a:bodyPr wrap="none">
            <a:spAutoFit/>
          </a:bodyPr>
          <a:lstStyle/>
          <a:p>
            <a:pPr>
              <a:buFontTx/>
              <a:buNone/>
              <a:defRPr/>
            </a:pPr>
            <a:r>
              <a:rPr lang="en-US" b="0" dirty="0" err="1">
                <a:solidFill>
                  <a:srgbClr val="FFFFFF"/>
                </a:solidFill>
                <a:cs typeface="+mn-cs"/>
              </a:rPr>
              <a:t>Gfitter</a:t>
            </a:r>
            <a:r>
              <a:rPr lang="en-US" b="0" dirty="0">
                <a:solidFill>
                  <a:srgbClr val="FFFFFF"/>
                </a:solidFill>
                <a:cs typeface="+mn-cs"/>
              </a:rPr>
              <a:t> collaboration</a:t>
            </a:r>
          </a:p>
        </p:txBody>
      </p:sp>
    </p:spTree>
    <p:extLst>
      <p:ext uri="{BB962C8B-B14F-4D97-AF65-F5344CB8AC3E}">
        <p14:creationId xmlns:p14="http://schemas.microsoft.com/office/powerpoint/2010/main" val="4168669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97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78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488" y="143759"/>
            <a:ext cx="8686800" cy="1540662"/>
          </a:xfrm>
          <a:solidFill>
            <a:schemeClr val="accent1">
              <a:lumMod val="20000"/>
              <a:lumOff val="80000"/>
            </a:schemeClr>
          </a:solidFill>
          <a:ln>
            <a:solidFill>
              <a:srgbClr val="000090"/>
            </a:solidFill>
          </a:ln>
        </p:spPr>
        <p:txBody>
          <a:bodyPr>
            <a:normAutofit fontScale="90000"/>
          </a:bodyPr>
          <a:lstStyle/>
          <a:p>
            <a:r>
              <a:rPr lang="en-US" sz="5400" dirty="0" smtClean="0"/>
              <a:t>The LEP 1 Legacy:</a:t>
            </a:r>
            <a:br>
              <a:rPr lang="en-US" sz="5400" dirty="0" smtClean="0"/>
            </a:br>
            <a:r>
              <a:rPr lang="en-US" sz="5400" dirty="0" smtClean="0"/>
              <a:t>1944 papers, 57855 Citations</a:t>
            </a:r>
            <a:endParaRPr lang="en-US" sz="5400" dirty="0"/>
          </a:p>
        </p:txBody>
      </p:sp>
      <p:sp>
        <p:nvSpPr>
          <p:cNvPr id="3" name="Content Placeholder 2"/>
          <p:cNvSpPr>
            <a:spLocks noGrp="1"/>
          </p:cNvSpPr>
          <p:nvPr>
            <p:ph idx="1"/>
          </p:nvPr>
        </p:nvSpPr>
        <p:spPr>
          <a:xfrm>
            <a:off x="392793" y="1826359"/>
            <a:ext cx="8392774" cy="4857846"/>
          </a:xfrm>
          <a:solidFill>
            <a:schemeClr val="accent1">
              <a:lumMod val="20000"/>
              <a:lumOff val="80000"/>
            </a:schemeClr>
          </a:solidFill>
          <a:ln>
            <a:solidFill>
              <a:srgbClr val="000090"/>
            </a:solidFill>
          </a:ln>
        </p:spPr>
        <p:txBody>
          <a:bodyPr>
            <a:normAutofit/>
          </a:bodyPr>
          <a:lstStyle/>
          <a:p>
            <a:r>
              <a:rPr lang="en-US" dirty="0" smtClean="0"/>
              <a:t>From Inspire records</a:t>
            </a:r>
          </a:p>
        </p:txBody>
      </p:sp>
      <p:pic>
        <p:nvPicPr>
          <p:cNvPr id="6" name="Picture 5" descr="LEPcitation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526751" y="427674"/>
            <a:ext cx="4170448" cy="8234686"/>
          </a:xfrm>
          <a:prstGeom prst="rect">
            <a:avLst/>
          </a:prstGeom>
        </p:spPr>
      </p:pic>
      <p:pic>
        <p:nvPicPr>
          <p:cNvPr id="7" name="Picture 6" descr="LEPcit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1358" y="1844834"/>
            <a:ext cx="4394210" cy="3034634"/>
          </a:xfrm>
          <a:prstGeom prst="rect">
            <a:avLst/>
          </a:prstGeom>
          <a:ln>
            <a:solidFill>
              <a:srgbClr val="000090"/>
            </a:solidFill>
          </a:ln>
        </p:spPr>
      </p:pic>
    </p:spTree>
    <p:extLst>
      <p:ext uri="{BB962C8B-B14F-4D97-AF65-F5344CB8AC3E}">
        <p14:creationId xmlns:p14="http://schemas.microsoft.com/office/powerpoint/2010/main" val="162310909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a:ln>
            <a:solidFill>
              <a:srgbClr val="000090"/>
            </a:solidFill>
          </a:ln>
        </p:spPr>
        <p:txBody>
          <a:bodyPr>
            <a:normAutofit/>
          </a:bodyPr>
          <a:lstStyle/>
          <a:p>
            <a:r>
              <a:rPr lang="en-US" sz="5400" dirty="0" smtClean="0"/>
              <a:t>The Historical Context - II</a:t>
            </a:r>
            <a:endParaRPr lang="en-US" sz="5400" dirty="0"/>
          </a:p>
        </p:txBody>
      </p:sp>
      <p:sp>
        <p:nvSpPr>
          <p:cNvPr id="3" name="Content Placeholder 2"/>
          <p:cNvSpPr>
            <a:spLocks noGrp="1"/>
          </p:cNvSpPr>
          <p:nvPr>
            <p:ph idx="1"/>
          </p:nvPr>
        </p:nvSpPr>
        <p:spPr>
          <a:xfrm>
            <a:off x="4374574" y="1612715"/>
            <a:ext cx="4189845" cy="2406575"/>
          </a:xfrm>
          <a:solidFill>
            <a:schemeClr val="accent1">
              <a:lumMod val="20000"/>
              <a:lumOff val="80000"/>
            </a:schemeClr>
          </a:solidFill>
          <a:ln>
            <a:solidFill>
              <a:srgbClr val="000090"/>
            </a:solidFill>
          </a:ln>
        </p:spPr>
        <p:txBody>
          <a:bodyPr>
            <a:normAutofit/>
          </a:bodyPr>
          <a:lstStyle/>
          <a:p>
            <a:r>
              <a:rPr lang="en-US" dirty="0" smtClean="0"/>
              <a:t>Before the discovery of the W and Z (1983)</a:t>
            </a:r>
          </a:p>
          <a:p>
            <a:r>
              <a:rPr lang="en-US" dirty="0" smtClean="0"/>
              <a:t>Should in any case be large cross-sections</a:t>
            </a:r>
          </a:p>
        </p:txBody>
      </p:sp>
      <p:pic>
        <p:nvPicPr>
          <p:cNvPr id="4" name="Picture 3" descr="Richterp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00" y="1493838"/>
            <a:ext cx="3759200" cy="5257801"/>
          </a:xfrm>
          <a:prstGeom prst="rect">
            <a:avLst/>
          </a:prstGeom>
          <a:ln>
            <a:solidFill>
              <a:srgbClr val="000090"/>
            </a:solidFill>
          </a:ln>
        </p:spPr>
      </p:pic>
      <p:sp>
        <p:nvSpPr>
          <p:cNvPr id="5" name="TextBox 4"/>
          <p:cNvSpPr txBox="1"/>
          <p:nvPr/>
        </p:nvSpPr>
        <p:spPr>
          <a:xfrm>
            <a:off x="1930400" y="5469004"/>
            <a:ext cx="1077789" cy="461665"/>
          </a:xfrm>
          <a:prstGeom prst="rect">
            <a:avLst/>
          </a:prstGeom>
          <a:solidFill>
            <a:srgbClr val="000090"/>
          </a:solidFill>
        </p:spPr>
        <p:txBody>
          <a:bodyPr wrap="none" rtlCol="0">
            <a:spAutoFit/>
          </a:bodyPr>
          <a:lstStyle/>
          <a:p>
            <a:r>
              <a:rPr lang="en-US" sz="2400" dirty="0" smtClean="0">
                <a:solidFill>
                  <a:schemeClr val="bg1"/>
                </a:solidFill>
              </a:rPr>
              <a:t>Richter</a:t>
            </a:r>
            <a:endParaRPr lang="en-US" sz="2400" dirty="0">
              <a:solidFill>
                <a:schemeClr val="bg1"/>
              </a:solidFill>
            </a:endParaRPr>
          </a:p>
        </p:txBody>
      </p:sp>
      <p:pic>
        <p:nvPicPr>
          <p:cNvPr id="6" name="Picture 5" descr="76-18mach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1066" y="4131502"/>
            <a:ext cx="3561833" cy="2590800"/>
          </a:xfrm>
          <a:prstGeom prst="rect">
            <a:avLst/>
          </a:prstGeom>
          <a:ln>
            <a:solidFill>
              <a:srgbClr val="000090"/>
            </a:solidFill>
          </a:ln>
        </p:spPr>
      </p:pic>
      <p:sp>
        <p:nvSpPr>
          <p:cNvPr id="9" name="TextBox 8"/>
          <p:cNvSpPr txBox="1"/>
          <p:nvPr/>
        </p:nvSpPr>
        <p:spPr>
          <a:xfrm>
            <a:off x="7665467" y="4228406"/>
            <a:ext cx="1219467" cy="923330"/>
          </a:xfrm>
          <a:prstGeom prst="rect">
            <a:avLst/>
          </a:prstGeom>
          <a:solidFill>
            <a:srgbClr val="000090"/>
          </a:solidFill>
        </p:spPr>
        <p:txBody>
          <a:bodyPr wrap="none" rtlCol="0">
            <a:spAutoFit/>
          </a:bodyPr>
          <a:lstStyle/>
          <a:p>
            <a:pPr algn="ctr"/>
            <a:r>
              <a:rPr lang="en-US" dirty="0" smtClean="0">
                <a:solidFill>
                  <a:schemeClr val="bg1"/>
                </a:solidFill>
              </a:rPr>
              <a:t>First LEP</a:t>
            </a:r>
          </a:p>
          <a:p>
            <a:pPr algn="ctr"/>
            <a:r>
              <a:rPr lang="en-US" dirty="0">
                <a:solidFill>
                  <a:schemeClr val="bg1"/>
                </a:solidFill>
              </a:rPr>
              <a:t>m</a:t>
            </a:r>
            <a:r>
              <a:rPr lang="en-US" dirty="0" smtClean="0">
                <a:solidFill>
                  <a:schemeClr val="bg1"/>
                </a:solidFill>
              </a:rPr>
              <a:t>achine</a:t>
            </a:r>
          </a:p>
          <a:p>
            <a:pPr algn="ctr"/>
            <a:r>
              <a:rPr lang="en-US" dirty="0">
                <a:solidFill>
                  <a:schemeClr val="bg1"/>
                </a:solidFill>
              </a:rPr>
              <a:t>s</a:t>
            </a:r>
            <a:r>
              <a:rPr lang="en-US" dirty="0" smtClean="0">
                <a:solidFill>
                  <a:schemeClr val="bg1"/>
                </a:solidFill>
              </a:rPr>
              <a:t>tudy 1976</a:t>
            </a:r>
            <a:endParaRPr lang="en-US" dirty="0">
              <a:solidFill>
                <a:schemeClr val="bg1"/>
              </a:solidFill>
            </a:endParaRPr>
          </a:p>
        </p:txBody>
      </p:sp>
    </p:spTree>
    <p:extLst>
      <p:ext uri="{BB962C8B-B14F-4D97-AF65-F5344CB8AC3E}">
        <p14:creationId xmlns:p14="http://schemas.microsoft.com/office/powerpoint/2010/main" val="2942074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457200" y="353202"/>
            <a:ext cx="8229600" cy="1143000"/>
          </a:xfrm>
          <a:solidFill>
            <a:srgbClr val="DCE6F2"/>
          </a:solidFill>
          <a:ln>
            <a:solidFill>
              <a:srgbClr val="000090"/>
            </a:solidFill>
            <a:miter lim="800000"/>
            <a:headEnd/>
            <a:tailEnd/>
          </a:ln>
        </p:spPr>
        <p:txBody>
          <a:bodyPr/>
          <a:lstStyle/>
          <a:p>
            <a:pPr eaLnBrk="1" hangingPunct="1">
              <a:defRPr/>
            </a:pPr>
            <a:r>
              <a:rPr lang="en-US" sz="6000" dirty="0" smtClean="0">
                <a:latin typeface="Calibri"/>
                <a:cs typeface="Calibri"/>
              </a:rPr>
              <a:t>The LEP Legacy</a:t>
            </a:r>
          </a:p>
        </p:txBody>
      </p:sp>
      <p:sp>
        <p:nvSpPr>
          <p:cNvPr id="229379" name="Rectangle 3"/>
          <p:cNvSpPr>
            <a:spLocks noGrp="1" noChangeArrowheads="1"/>
          </p:cNvSpPr>
          <p:nvPr>
            <p:ph type="body" idx="1"/>
          </p:nvPr>
        </p:nvSpPr>
        <p:spPr>
          <a:xfrm>
            <a:off x="280926" y="1744234"/>
            <a:ext cx="8615362" cy="4540902"/>
          </a:xfrm>
          <a:solidFill>
            <a:srgbClr val="DCE6F2"/>
          </a:solidFill>
          <a:ln>
            <a:solidFill>
              <a:srgbClr val="000090"/>
            </a:solidFill>
            <a:miter lim="800000"/>
            <a:headEnd/>
            <a:tailEnd/>
          </a:ln>
        </p:spPr>
        <p:txBody>
          <a:bodyPr>
            <a:normAutofit/>
          </a:bodyPr>
          <a:lstStyle/>
          <a:p>
            <a:pPr eaLnBrk="1" hangingPunct="1">
              <a:defRPr/>
            </a:pPr>
            <a:r>
              <a:rPr lang="en-US" dirty="0" smtClean="0">
                <a:solidFill>
                  <a:srgbClr val="000000"/>
                </a:solidFill>
                <a:latin typeface="Calibri"/>
                <a:cs typeface="Calibri"/>
              </a:rPr>
              <a:t>Establishment of the Standard Model</a:t>
            </a:r>
          </a:p>
          <a:p>
            <a:pPr eaLnBrk="1" hangingPunct="1">
              <a:defRPr/>
            </a:pPr>
            <a:r>
              <a:rPr lang="en-US" dirty="0" smtClean="0">
                <a:solidFill>
                  <a:srgbClr val="000000"/>
                </a:solidFill>
                <a:latin typeface="Calibri"/>
                <a:cs typeface="Calibri"/>
              </a:rPr>
              <a:t>Hints/constraints on BSM physics</a:t>
            </a:r>
          </a:p>
          <a:p>
            <a:pPr eaLnBrk="1" hangingPunct="1">
              <a:defRPr/>
            </a:pPr>
            <a:r>
              <a:rPr lang="en-US" dirty="0" smtClean="0">
                <a:solidFill>
                  <a:srgbClr val="000000"/>
                </a:solidFill>
                <a:latin typeface="Calibri"/>
                <a:cs typeface="Calibri"/>
              </a:rPr>
              <a:t>Collaborations of hundreds of physicists can work</a:t>
            </a:r>
          </a:p>
          <a:p>
            <a:pPr eaLnBrk="1" hangingPunct="1">
              <a:defRPr/>
            </a:pPr>
            <a:r>
              <a:rPr lang="en-US" dirty="0" smtClean="0">
                <a:solidFill>
                  <a:srgbClr val="000000"/>
                </a:solidFill>
                <a:latin typeface="Calibri"/>
                <a:cs typeface="Calibri"/>
              </a:rPr>
              <a:t>Collaborations can work with each other</a:t>
            </a:r>
          </a:p>
          <a:p>
            <a:pPr eaLnBrk="1" hangingPunct="1">
              <a:defRPr/>
            </a:pPr>
            <a:r>
              <a:rPr lang="en-US" dirty="0" smtClean="0">
                <a:solidFill>
                  <a:srgbClr val="000000"/>
                </a:solidFill>
                <a:latin typeface="Calibri"/>
                <a:cs typeface="Calibri"/>
              </a:rPr>
              <a:t>Theorists, experimenters and accelerator physicists can work together</a:t>
            </a:r>
          </a:p>
          <a:p>
            <a:pPr eaLnBrk="1" hangingPunct="1">
              <a:defRPr/>
            </a:pPr>
            <a:r>
              <a:rPr lang="en-US" dirty="0" smtClean="0">
                <a:solidFill>
                  <a:srgbClr val="000000"/>
                </a:solidFill>
                <a:latin typeface="Calibri"/>
                <a:cs typeface="Calibri"/>
              </a:rPr>
              <a:t>Groundwork laid for the LHC</a:t>
            </a:r>
          </a:p>
        </p:txBody>
      </p:sp>
    </p:spTree>
    <p:extLst>
      <p:ext uri="{BB962C8B-B14F-4D97-AF65-F5344CB8AC3E}">
        <p14:creationId xmlns:p14="http://schemas.microsoft.com/office/powerpoint/2010/main" val="41671719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9379">
                                            <p:txEl>
                                              <p:pRg st="1" end="1"/>
                                            </p:txEl>
                                          </p:spTgt>
                                        </p:tgtEl>
                                        <p:attrNameLst>
                                          <p:attrName>style.visibility</p:attrName>
                                        </p:attrNameLst>
                                      </p:cBhvr>
                                      <p:to>
                                        <p:strVal val="visible"/>
                                      </p:to>
                                    </p:set>
                                    <p:animEffect transition="in" filter="dissolve">
                                      <p:cBhvr>
                                        <p:cTn id="7" dur="500"/>
                                        <p:tgtEl>
                                          <p:spTgt spid="2293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29379">
                                            <p:txEl>
                                              <p:pRg st="2" end="2"/>
                                            </p:txEl>
                                          </p:spTgt>
                                        </p:tgtEl>
                                        <p:attrNameLst>
                                          <p:attrName>style.visibility</p:attrName>
                                        </p:attrNameLst>
                                      </p:cBhvr>
                                      <p:to>
                                        <p:strVal val="visible"/>
                                      </p:to>
                                    </p:set>
                                    <p:animEffect transition="in" filter="dissolve">
                                      <p:cBhvr>
                                        <p:cTn id="12" dur="500"/>
                                        <p:tgtEl>
                                          <p:spTgt spid="22937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29379">
                                            <p:txEl>
                                              <p:pRg st="3" end="3"/>
                                            </p:txEl>
                                          </p:spTgt>
                                        </p:tgtEl>
                                        <p:attrNameLst>
                                          <p:attrName>style.visibility</p:attrName>
                                        </p:attrNameLst>
                                      </p:cBhvr>
                                      <p:to>
                                        <p:strVal val="visible"/>
                                      </p:to>
                                    </p:set>
                                    <p:animEffect transition="in" filter="dissolve">
                                      <p:cBhvr>
                                        <p:cTn id="17" dur="500"/>
                                        <p:tgtEl>
                                          <p:spTgt spid="22937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29379">
                                            <p:txEl>
                                              <p:pRg st="4" end="4"/>
                                            </p:txEl>
                                          </p:spTgt>
                                        </p:tgtEl>
                                        <p:attrNameLst>
                                          <p:attrName>style.visibility</p:attrName>
                                        </p:attrNameLst>
                                      </p:cBhvr>
                                      <p:to>
                                        <p:strVal val="visible"/>
                                      </p:to>
                                    </p:set>
                                    <p:animEffect transition="in" filter="dissolve">
                                      <p:cBhvr>
                                        <p:cTn id="22" dur="500"/>
                                        <p:tgtEl>
                                          <p:spTgt spid="22937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29379">
                                            <p:txEl>
                                              <p:pRg st="5" end="5"/>
                                            </p:txEl>
                                          </p:spTgt>
                                        </p:tgtEl>
                                        <p:attrNameLst>
                                          <p:attrName>style.visibility</p:attrName>
                                        </p:attrNameLst>
                                      </p:cBhvr>
                                      <p:to>
                                        <p:strVal val="visible"/>
                                      </p:to>
                                    </p:set>
                                    <p:animEffect transition="in" filter="dissolve">
                                      <p:cBhvr>
                                        <p:cTn id="27" dur="500"/>
                                        <p:tgtEl>
                                          <p:spTgt spid="2293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hopperLE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5684" y="1149684"/>
            <a:ext cx="5708316" cy="5708316"/>
          </a:xfrm>
          <a:prstGeom prst="rect">
            <a:avLst/>
          </a:prstGeom>
        </p:spPr>
      </p:pic>
      <p:sp>
        <p:nvSpPr>
          <p:cNvPr id="2" name="Title 1"/>
          <p:cNvSpPr>
            <a:spLocks noGrp="1"/>
          </p:cNvSpPr>
          <p:nvPr>
            <p:ph type="title"/>
          </p:nvPr>
        </p:nvSpPr>
        <p:spPr>
          <a:solidFill>
            <a:srgbClr val="DCE6F2"/>
          </a:solidFill>
          <a:ln>
            <a:solidFill>
              <a:srgbClr val="000090"/>
            </a:solidFill>
          </a:ln>
        </p:spPr>
        <p:txBody>
          <a:bodyPr>
            <a:normAutofit/>
          </a:bodyPr>
          <a:lstStyle/>
          <a:p>
            <a:r>
              <a:rPr lang="en-US" sz="6000" dirty="0" smtClean="0"/>
              <a:t>Happy Birthday!</a:t>
            </a:r>
            <a:endParaRPr lang="en-US" sz="6000" dirty="0"/>
          </a:p>
        </p:txBody>
      </p:sp>
      <p:pic>
        <p:nvPicPr>
          <p:cNvPr id="4" name="Picture 3" descr="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184228" y="1476220"/>
            <a:ext cx="4319625" cy="5132732"/>
          </a:xfrm>
          <a:prstGeom prst="rect">
            <a:avLst/>
          </a:prstGeom>
          <a:ln w="38100" cmpd="sng">
            <a:solidFill>
              <a:srgbClr val="000090"/>
            </a:solidFill>
          </a:ln>
        </p:spPr>
      </p:pic>
      <p:sp>
        <p:nvSpPr>
          <p:cNvPr id="5" name="TextBox 4"/>
          <p:cNvSpPr txBox="1"/>
          <p:nvPr/>
        </p:nvSpPr>
        <p:spPr>
          <a:xfrm>
            <a:off x="185102" y="2590428"/>
            <a:ext cx="184735" cy="1015663"/>
          </a:xfrm>
          <a:prstGeom prst="rect">
            <a:avLst/>
          </a:prstGeom>
          <a:solidFill>
            <a:schemeClr val="bg1"/>
          </a:solidFill>
        </p:spPr>
        <p:txBody>
          <a:bodyPr wrap="square" rtlCol="0">
            <a:spAutoFit/>
          </a:bodyPr>
          <a:lstStyle/>
          <a:p>
            <a:endParaRPr lang="en-US" sz="6000" dirty="0"/>
          </a:p>
        </p:txBody>
      </p:sp>
      <p:sp>
        <p:nvSpPr>
          <p:cNvPr id="6" name="TextBox 5"/>
          <p:cNvSpPr txBox="1"/>
          <p:nvPr/>
        </p:nvSpPr>
        <p:spPr>
          <a:xfrm>
            <a:off x="185171" y="5012822"/>
            <a:ext cx="1812961" cy="1600438"/>
          </a:xfrm>
          <a:prstGeom prst="rect">
            <a:avLst/>
          </a:prstGeom>
          <a:solidFill>
            <a:srgbClr val="FFFFFF"/>
          </a:solidFill>
        </p:spPr>
        <p:txBody>
          <a:bodyPr wrap="square" rtlCol="0">
            <a:spAutoFit/>
          </a:bodyPr>
          <a:lstStyle/>
          <a:p>
            <a:endParaRPr lang="en-US" sz="1400" dirty="0" smtClean="0"/>
          </a:p>
          <a:p>
            <a:endParaRPr lang="en-US" sz="1400" dirty="0"/>
          </a:p>
          <a:p>
            <a:endParaRPr lang="en-US" sz="1400" dirty="0" smtClean="0"/>
          </a:p>
          <a:p>
            <a:endParaRPr lang="en-US" sz="1400" dirty="0"/>
          </a:p>
          <a:p>
            <a:endParaRPr lang="en-US" sz="1400" dirty="0" smtClean="0"/>
          </a:p>
          <a:p>
            <a:endParaRPr lang="en-US" sz="1400" dirty="0"/>
          </a:p>
          <a:p>
            <a:endParaRPr lang="en-US" sz="1400" dirty="0"/>
          </a:p>
        </p:txBody>
      </p:sp>
      <p:sp>
        <p:nvSpPr>
          <p:cNvPr id="7" name="TextBox 6"/>
          <p:cNvSpPr txBox="1"/>
          <p:nvPr/>
        </p:nvSpPr>
        <p:spPr>
          <a:xfrm>
            <a:off x="1107389" y="3132006"/>
            <a:ext cx="1034760" cy="646331"/>
          </a:xfrm>
          <a:prstGeom prst="rect">
            <a:avLst/>
          </a:prstGeom>
          <a:solidFill>
            <a:srgbClr val="FFFFFF"/>
          </a:solidFill>
        </p:spPr>
        <p:txBody>
          <a:bodyPr wrap="square" rtlCol="0">
            <a:spAutoFit/>
          </a:bodyPr>
          <a:lstStyle/>
          <a:p>
            <a:endParaRPr lang="en-US" sz="3600" dirty="0"/>
          </a:p>
        </p:txBody>
      </p:sp>
      <p:sp>
        <p:nvSpPr>
          <p:cNvPr id="8" name="Oval 4"/>
          <p:cNvSpPr>
            <a:spLocks noChangeArrowheads="1"/>
          </p:cNvSpPr>
          <p:nvPr/>
        </p:nvSpPr>
        <p:spPr bwMode="auto">
          <a:xfrm rot="17454800">
            <a:off x="938778" y="2510025"/>
            <a:ext cx="1365151" cy="2401265"/>
          </a:xfrm>
          <a:prstGeom prst="ellipse">
            <a:avLst/>
          </a:prstGeom>
          <a:solidFill>
            <a:srgbClr val="FFFFFF"/>
          </a:solidFill>
          <a:ln w="76200">
            <a:solidFill>
              <a:schemeClr val="bg1"/>
            </a:solidFill>
            <a:round/>
            <a:headEnd/>
            <a:tailEnd/>
          </a:ln>
        </p:spPr>
        <p:txBody>
          <a:bodyPr wrap="none" anchor="ctr"/>
          <a:lstStyle/>
          <a:p>
            <a:endParaRPr lang="en-US" sz="1800"/>
          </a:p>
        </p:txBody>
      </p:sp>
    </p:spTree>
    <p:extLst>
      <p:ext uri="{BB962C8B-B14F-4D97-AF65-F5344CB8AC3E}">
        <p14:creationId xmlns:p14="http://schemas.microsoft.com/office/powerpoint/2010/main" val="33565547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style.rotation</p:attrName>
                                        </p:attrNameLst>
                                      </p:cBhvr>
                                      <p:tavLst>
                                        <p:tav tm="0">
                                          <p:val>
                                            <p:fltVal val="360"/>
                                          </p:val>
                                        </p:tav>
                                        <p:tav tm="100000">
                                          <p:val>
                                            <p:fltVal val="0"/>
                                          </p:val>
                                        </p:tav>
                                      </p:tavLst>
                                    </p:anim>
                                    <p:animEffect transition="in" filter="fade">
                                      <p:cBhvr>
                                        <p:cTn id="22" dur="500"/>
                                        <p:tgtEl>
                                          <p:spTgt spid="6"/>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360"/>
                                          </p:val>
                                        </p:tav>
                                        <p:tav tm="100000">
                                          <p:val>
                                            <p:fltVal val="0"/>
                                          </p:val>
                                        </p:tav>
                                      </p:tavLst>
                                    </p:anim>
                                    <p:animEffect transition="in" filter="fade">
                                      <p:cBhvr>
                                        <p:cTn id="28" dur="500"/>
                                        <p:tgtEl>
                                          <p:spTgt spid="7"/>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360"/>
                                          </p:val>
                                        </p:tav>
                                        <p:tav tm="100000">
                                          <p:val>
                                            <p:fltVal val="0"/>
                                          </p:val>
                                        </p:tav>
                                      </p:tavLst>
                                    </p:anim>
                                    <p:animEffect transition="in" filter="fade">
                                      <p:cBhvr>
                                        <p:cTn id="34" dur="500"/>
                                        <p:tgtEl>
                                          <p:spTgt spid="8"/>
                                        </p:tgtEl>
                                      </p:cBhvr>
                                    </p:animEffect>
                                  </p:childTnLst>
                                </p:cTn>
                              </p:par>
                              <p:par>
                                <p:cTn id="35" presetID="2" presetClass="entr" presetSubtype="2"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1+#ppt_w/2"/>
                                          </p:val>
                                        </p:tav>
                                        <p:tav tm="100000">
                                          <p:val>
                                            <p:strVal val="#ppt_x"/>
                                          </p:val>
                                        </p:tav>
                                      </p:tavLst>
                                    </p:anim>
                                    <p:anim calcmode="lin" valueType="num">
                                      <p:cBhvr additive="base">
                                        <p:cTn id="3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6-18tit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528" y="1259501"/>
            <a:ext cx="3896861" cy="5546124"/>
          </a:xfrm>
          <a:prstGeom prst="rect">
            <a:avLst/>
          </a:prstGeom>
          <a:ln>
            <a:solidFill>
              <a:srgbClr val="000090"/>
            </a:solidFill>
          </a:ln>
        </p:spPr>
      </p:pic>
      <p:pic>
        <p:nvPicPr>
          <p:cNvPr id="7" name="Picture 6" descr="76-18content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0120" y="1152275"/>
            <a:ext cx="2926976" cy="5653349"/>
          </a:xfrm>
          <a:prstGeom prst="rect">
            <a:avLst/>
          </a:prstGeom>
          <a:ln>
            <a:solidFill>
              <a:srgbClr val="000090"/>
            </a:solidFill>
          </a:ln>
        </p:spPr>
      </p:pic>
      <p:sp>
        <p:nvSpPr>
          <p:cNvPr id="2" name="Title 1"/>
          <p:cNvSpPr>
            <a:spLocks noGrp="1"/>
          </p:cNvSpPr>
          <p:nvPr>
            <p:ph type="title"/>
          </p:nvPr>
        </p:nvSpPr>
        <p:spPr>
          <a:solidFill>
            <a:schemeClr val="accent1">
              <a:lumMod val="20000"/>
              <a:lumOff val="80000"/>
            </a:schemeClr>
          </a:solidFill>
          <a:ln>
            <a:solidFill>
              <a:srgbClr val="000090"/>
            </a:solidFill>
          </a:ln>
        </p:spPr>
        <p:txBody>
          <a:bodyPr>
            <a:normAutofit/>
          </a:bodyPr>
          <a:lstStyle/>
          <a:p>
            <a:r>
              <a:rPr lang="en-US" sz="5400" dirty="0" smtClean="0"/>
              <a:t>First LEP Study Group</a:t>
            </a:r>
            <a:endParaRPr lang="en-US" sz="5400" dirty="0"/>
          </a:p>
        </p:txBody>
      </p:sp>
    </p:spTree>
    <p:extLst>
      <p:ext uri="{BB962C8B-B14F-4D97-AF65-F5344CB8AC3E}">
        <p14:creationId xmlns:p14="http://schemas.microsoft.com/office/powerpoint/2010/main" val="10318407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a:ln>
            <a:solidFill>
              <a:srgbClr val="000090"/>
            </a:solidFill>
          </a:ln>
        </p:spPr>
        <p:txBody>
          <a:bodyPr>
            <a:normAutofit/>
          </a:bodyPr>
          <a:lstStyle/>
          <a:p>
            <a:r>
              <a:rPr lang="en-US" sz="5400" dirty="0" smtClean="0"/>
              <a:t>First LEP Theory Studies</a:t>
            </a:r>
            <a:endParaRPr lang="en-US" sz="5400" dirty="0"/>
          </a:p>
        </p:txBody>
      </p:sp>
      <p:sp>
        <p:nvSpPr>
          <p:cNvPr id="3" name="Content Placeholder 2"/>
          <p:cNvSpPr>
            <a:spLocks noGrp="1"/>
          </p:cNvSpPr>
          <p:nvPr>
            <p:ph idx="1"/>
          </p:nvPr>
        </p:nvSpPr>
        <p:spPr>
          <a:xfrm>
            <a:off x="471351" y="2320369"/>
            <a:ext cx="4189845" cy="3532664"/>
          </a:xfrm>
          <a:solidFill>
            <a:schemeClr val="accent1">
              <a:lumMod val="20000"/>
              <a:lumOff val="80000"/>
            </a:schemeClr>
          </a:solidFill>
          <a:ln>
            <a:solidFill>
              <a:srgbClr val="000090"/>
            </a:solidFill>
          </a:ln>
        </p:spPr>
        <p:txBody>
          <a:bodyPr>
            <a:normAutofit/>
          </a:bodyPr>
          <a:lstStyle/>
          <a:p>
            <a:r>
              <a:rPr lang="en-US" dirty="0" smtClean="0"/>
              <a:t>Highlights:</a:t>
            </a:r>
          </a:p>
          <a:p>
            <a:r>
              <a:rPr lang="en-US" dirty="0" smtClean="0"/>
              <a:t>Precision Z studies</a:t>
            </a:r>
          </a:p>
          <a:p>
            <a:r>
              <a:rPr lang="en-US" dirty="0" smtClean="0"/>
              <a:t>W</a:t>
            </a:r>
            <a:r>
              <a:rPr lang="en-US" baseline="30000" dirty="0" smtClean="0"/>
              <a:t>+</a:t>
            </a:r>
            <a:r>
              <a:rPr lang="en-US" dirty="0" smtClean="0"/>
              <a:t>W</a:t>
            </a:r>
            <a:r>
              <a:rPr lang="en-US" baseline="30000" dirty="0" smtClean="0"/>
              <a:t>-</a:t>
            </a:r>
            <a:r>
              <a:rPr lang="en-US" dirty="0" smtClean="0"/>
              <a:t> production</a:t>
            </a:r>
          </a:p>
          <a:p>
            <a:r>
              <a:rPr lang="en-US" dirty="0" smtClean="0"/>
              <a:t>Higgs search</a:t>
            </a:r>
          </a:p>
          <a:p>
            <a:r>
              <a:rPr lang="en-US" dirty="0" smtClean="0"/>
              <a:t>Heavy </a:t>
            </a:r>
            <a:r>
              <a:rPr lang="en-US" dirty="0" err="1" smtClean="0"/>
              <a:t>quarkonia</a:t>
            </a:r>
            <a:endParaRPr lang="en-US" dirty="0" smtClean="0"/>
          </a:p>
          <a:p>
            <a:r>
              <a:rPr lang="en-US" dirty="0" smtClean="0"/>
              <a:t>Jet studies</a:t>
            </a:r>
          </a:p>
        </p:txBody>
      </p:sp>
      <p:pic>
        <p:nvPicPr>
          <p:cNvPr id="5" name="Picture 4" descr="76-18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0749" y="1498530"/>
            <a:ext cx="4583168" cy="5228530"/>
          </a:xfrm>
          <a:prstGeom prst="rect">
            <a:avLst/>
          </a:prstGeom>
          <a:ln>
            <a:solidFill>
              <a:srgbClr val="000090"/>
            </a:solidFill>
          </a:ln>
        </p:spPr>
      </p:pic>
    </p:spTree>
    <p:extLst>
      <p:ext uri="{BB962C8B-B14F-4D97-AF65-F5344CB8AC3E}">
        <p14:creationId xmlns:p14="http://schemas.microsoft.com/office/powerpoint/2010/main" val="30682823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76-18Zsigm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522" y="1417638"/>
            <a:ext cx="3802021" cy="5361798"/>
          </a:xfrm>
          <a:prstGeom prst="rect">
            <a:avLst/>
          </a:prstGeom>
          <a:ln>
            <a:solidFill>
              <a:srgbClr val="000090"/>
            </a:solidFill>
          </a:ln>
        </p:spPr>
      </p:pic>
      <p:sp>
        <p:nvSpPr>
          <p:cNvPr id="7" name="Oval 6"/>
          <p:cNvSpPr>
            <a:spLocks noChangeArrowheads="1"/>
          </p:cNvSpPr>
          <p:nvPr/>
        </p:nvSpPr>
        <p:spPr bwMode="auto">
          <a:xfrm>
            <a:off x="405884" y="3962399"/>
            <a:ext cx="3192864" cy="842703"/>
          </a:xfrm>
          <a:prstGeom prst="ellipse">
            <a:avLst/>
          </a:prstGeom>
          <a:noFill/>
          <a:ln w="57150">
            <a:solidFill>
              <a:srgbClr val="00009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pic>
        <p:nvPicPr>
          <p:cNvPr id="5" name="Picture 4" descr="76-18Zpl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883" y="1417638"/>
            <a:ext cx="3804659" cy="5361798"/>
          </a:xfrm>
          <a:prstGeom prst="rect">
            <a:avLst/>
          </a:prstGeom>
          <a:ln>
            <a:solidFill>
              <a:srgbClr val="000090"/>
            </a:solidFill>
          </a:ln>
        </p:spPr>
      </p:pic>
      <p:pic>
        <p:nvPicPr>
          <p:cNvPr id="8" name="Picture 7" descr="76-18FBpol.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3866" y="1339074"/>
            <a:ext cx="3809997" cy="5440362"/>
          </a:xfrm>
          <a:prstGeom prst="rect">
            <a:avLst/>
          </a:prstGeom>
          <a:ln>
            <a:solidFill>
              <a:srgbClr val="000090"/>
            </a:solidFill>
          </a:ln>
        </p:spPr>
      </p:pic>
      <p:sp>
        <p:nvSpPr>
          <p:cNvPr id="2" name="Title 1"/>
          <p:cNvSpPr>
            <a:spLocks noGrp="1"/>
          </p:cNvSpPr>
          <p:nvPr>
            <p:ph type="title"/>
          </p:nvPr>
        </p:nvSpPr>
        <p:spPr>
          <a:solidFill>
            <a:schemeClr val="accent1">
              <a:lumMod val="20000"/>
              <a:lumOff val="80000"/>
            </a:schemeClr>
          </a:solidFill>
          <a:ln>
            <a:solidFill>
              <a:srgbClr val="000090"/>
            </a:solidFill>
          </a:ln>
        </p:spPr>
        <p:txBody>
          <a:bodyPr>
            <a:normAutofit fontScale="90000"/>
          </a:bodyPr>
          <a:lstStyle/>
          <a:p>
            <a:r>
              <a:rPr lang="en-US" sz="5400" dirty="0" smtClean="0"/>
              <a:t>Z Cross-section &amp; Asymmetries</a:t>
            </a:r>
            <a:endParaRPr lang="en-US" sz="5400" dirty="0"/>
          </a:p>
        </p:txBody>
      </p:sp>
      <p:sp>
        <p:nvSpPr>
          <p:cNvPr id="9" name="Oval 8"/>
          <p:cNvSpPr>
            <a:spLocks noChangeArrowheads="1"/>
          </p:cNvSpPr>
          <p:nvPr/>
        </p:nvSpPr>
        <p:spPr bwMode="auto">
          <a:xfrm>
            <a:off x="4583866" y="2044699"/>
            <a:ext cx="3531434" cy="990601"/>
          </a:xfrm>
          <a:prstGeom prst="ellipse">
            <a:avLst/>
          </a:prstGeom>
          <a:noFill/>
          <a:ln w="57150">
            <a:solidFill>
              <a:srgbClr val="00009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0" name="Oval 9"/>
          <p:cNvSpPr>
            <a:spLocks noChangeArrowheads="1"/>
          </p:cNvSpPr>
          <p:nvPr/>
        </p:nvSpPr>
        <p:spPr bwMode="auto">
          <a:xfrm>
            <a:off x="4583866" y="6015297"/>
            <a:ext cx="3531434" cy="764139"/>
          </a:xfrm>
          <a:prstGeom prst="ellipse">
            <a:avLst/>
          </a:prstGeom>
          <a:noFill/>
          <a:ln w="57150">
            <a:solidFill>
              <a:srgbClr val="00009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pic>
        <p:nvPicPr>
          <p:cNvPr id="3" name="Picture 2" descr="76-18Aplo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10542" y="1417638"/>
            <a:ext cx="4566853" cy="5361798"/>
          </a:xfrm>
          <a:prstGeom prst="rect">
            <a:avLst/>
          </a:prstGeom>
          <a:ln>
            <a:solidFill>
              <a:srgbClr val="000090"/>
            </a:solidFill>
          </a:ln>
        </p:spPr>
      </p:pic>
    </p:spTree>
    <p:extLst>
      <p:ext uri="{BB962C8B-B14F-4D97-AF65-F5344CB8AC3E}">
        <p14:creationId xmlns:p14="http://schemas.microsoft.com/office/powerpoint/2010/main" val="10341789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dissolv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ssolv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1000" fill="hold"/>
                                        <p:tgtEl>
                                          <p:spTgt spid="9"/>
                                        </p:tgtEl>
                                        <p:attrNameLst>
                                          <p:attrName>ppt_w</p:attrName>
                                        </p:attrNameLst>
                                      </p:cBhvr>
                                      <p:tavLst>
                                        <p:tav tm="0">
                                          <p:val>
                                            <p:strVal val="#ppt_w*0.70"/>
                                          </p:val>
                                        </p:tav>
                                        <p:tav tm="100000">
                                          <p:val>
                                            <p:strVal val="#ppt_w"/>
                                          </p:val>
                                        </p:tav>
                                      </p:tavLst>
                                    </p:anim>
                                    <p:anim calcmode="lin" valueType="num">
                                      <p:cBhvr>
                                        <p:cTn id="25" dur="1000" fill="hold"/>
                                        <p:tgtEl>
                                          <p:spTgt spid="9"/>
                                        </p:tgtEl>
                                        <p:attrNameLst>
                                          <p:attrName>ppt_h</p:attrName>
                                        </p:attrNameLst>
                                      </p:cBhvr>
                                      <p:tavLst>
                                        <p:tav tm="0">
                                          <p:val>
                                            <p:strVal val="#ppt_h"/>
                                          </p:val>
                                        </p:tav>
                                        <p:tav tm="100000">
                                          <p:val>
                                            <p:strVal val="#ppt_h"/>
                                          </p:val>
                                        </p:tav>
                                      </p:tavLst>
                                    </p:anim>
                                    <p:animEffect transition="in" filter="fade">
                                      <p:cBhvr>
                                        <p:cTn id="26" dur="10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strVal val="#ppt_w*0.70"/>
                                          </p:val>
                                        </p:tav>
                                        <p:tav tm="100000">
                                          <p:val>
                                            <p:strVal val="#ppt_w"/>
                                          </p:val>
                                        </p:tav>
                                      </p:tavLst>
                                    </p:anim>
                                    <p:anim calcmode="lin" valueType="num">
                                      <p:cBhvr>
                                        <p:cTn id="32" dur="1000" fill="hold"/>
                                        <p:tgtEl>
                                          <p:spTgt spid="10"/>
                                        </p:tgtEl>
                                        <p:attrNameLst>
                                          <p:attrName>ppt_h</p:attrName>
                                        </p:attrNameLst>
                                      </p:cBhvr>
                                      <p:tavLst>
                                        <p:tav tm="0">
                                          <p:val>
                                            <p:strVal val="#ppt_h"/>
                                          </p:val>
                                        </p:tav>
                                        <p:tav tm="100000">
                                          <p:val>
                                            <p:strVal val="#ppt_h"/>
                                          </p:val>
                                        </p:tav>
                                      </p:tavLst>
                                    </p:anim>
                                    <p:animEffect transition="in" filter="fade">
                                      <p:cBhvr>
                                        <p:cTn id="33" dur="10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dissolve">
                                      <p:cBhvr>
                                        <p:cTn id="3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6-18WW.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30" y="989256"/>
            <a:ext cx="4242214" cy="5777086"/>
          </a:xfrm>
          <a:prstGeom prst="rect">
            <a:avLst/>
          </a:prstGeom>
          <a:ln>
            <a:solidFill>
              <a:srgbClr val="000090"/>
            </a:solidFill>
          </a:ln>
        </p:spPr>
      </p:pic>
      <p:pic>
        <p:nvPicPr>
          <p:cNvPr id="7" name="Picture 6" descr="76-18WWcance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4449" y="1420007"/>
            <a:ext cx="4787900" cy="4597400"/>
          </a:xfrm>
          <a:prstGeom prst="rect">
            <a:avLst/>
          </a:prstGeom>
          <a:ln>
            <a:solidFill>
              <a:srgbClr val="000090"/>
            </a:solidFill>
          </a:ln>
        </p:spPr>
      </p:pic>
      <p:sp>
        <p:nvSpPr>
          <p:cNvPr id="2" name="Title 1"/>
          <p:cNvSpPr>
            <a:spLocks noGrp="1"/>
          </p:cNvSpPr>
          <p:nvPr>
            <p:ph type="title"/>
          </p:nvPr>
        </p:nvSpPr>
        <p:spPr>
          <a:solidFill>
            <a:schemeClr val="accent1">
              <a:lumMod val="20000"/>
              <a:lumOff val="80000"/>
            </a:schemeClr>
          </a:solidFill>
          <a:ln>
            <a:solidFill>
              <a:srgbClr val="000090"/>
            </a:solidFill>
          </a:ln>
        </p:spPr>
        <p:txBody>
          <a:bodyPr>
            <a:normAutofit/>
          </a:bodyPr>
          <a:lstStyle/>
          <a:p>
            <a:r>
              <a:rPr lang="en-US" sz="5400" dirty="0" smtClean="0"/>
              <a:t>W</a:t>
            </a:r>
            <a:r>
              <a:rPr lang="en-US" sz="5400" baseline="30000" dirty="0" smtClean="0"/>
              <a:t>+</a:t>
            </a:r>
            <a:r>
              <a:rPr lang="en-US" sz="5400" dirty="0" smtClean="0"/>
              <a:t>W</a:t>
            </a:r>
            <a:r>
              <a:rPr lang="en-US" sz="5400" baseline="30000" dirty="0" smtClean="0"/>
              <a:t>-</a:t>
            </a:r>
            <a:r>
              <a:rPr lang="en-US" sz="5400" dirty="0" smtClean="0"/>
              <a:t> Production</a:t>
            </a:r>
            <a:endParaRPr lang="en-US" sz="5400" dirty="0"/>
          </a:p>
        </p:txBody>
      </p:sp>
      <p:sp>
        <p:nvSpPr>
          <p:cNvPr id="5" name="TextBox 4"/>
          <p:cNvSpPr txBox="1"/>
          <p:nvPr/>
        </p:nvSpPr>
        <p:spPr>
          <a:xfrm>
            <a:off x="5689600" y="6192904"/>
            <a:ext cx="1928733" cy="369332"/>
          </a:xfrm>
          <a:prstGeom prst="rect">
            <a:avLst/>
          </a:prstGeom>
          <a:solidFill>
            <a:srgbClr val="000090"/>
          </a:solidFill>
        </p:spPr>
        <p:txBody>
          <a:bodyPr wrap="none" rtlCol="0">
            <a:spAutoFit/>
          </a:bodyPr>
          <a:lstStyle/>
          <a:p>
            <a:r>
              <a:rPr lang="en-US" dirty="0" err="1" smtClean="0">
                <a:solidFill>
                  <a:schemeClr val="bg1"/>
                </a:solidFill>
              </a:rPr>
              <a:t>Alles</a:t>
            </a:r>
            <a:r>
              <a:rPr lang="en-US" dirty="0" smtClean="0">
                <a:solidFill>
                  <a:schemeClr val="bg1"/>
                </a:solidFill>
              </a:rPr>
              <a:t>, Boyer, Buras</a:t>
            </a:r>
            <a:endParaRPr lang="en-US" dirty="0">
              <a:solidFill>
                <a:schemeClr val="bg1"/>
              </a:solidFill>
            </a:endParaRPr>
          </a:p>
        </p:txBody>
      </p:sp>
    </p:spTree>
    <p:extLst>
      <p:ext uri="{BB962C8B-B14F-4D97-AF65-F5344CB8AC3E}">
        <p14:creationId xmlns:p14="http://schemas.microsoft.com/office/powerpoint/2010/main" val="194991527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76-18H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007" y="1299792"/>
            <a:ext cx="3698065" cy="5401362"/>
          </a:xfrm>
          <a:prstGeom prst="rect">
            <a:avLst/>
          </a:prstGeom>
          <a:ln>
            <a:solidFill>
              <a:srgbClr val="000090"/>
            </a:solidFill>
          </a:ln>
        </p:spPr>
      </p:pic>
      <p:pic>
        <p:nvPicPr>
          <p:cNvPr id="5" name="Picture 4" descr="76-18H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3513" y="1299792"/>
            <a:ext cx="3743518" cy="5401362"/>
          </a:xfrm>
          <a:prstGeom prst="rect">
            <a:avLst/>
          </a:prstGeom>
          <a:ln>
            <a:solidFill>
              <a:srgbClr val="000090"/>
            </a:solidFill>
          </a:ln>
        </p:spPr>
      </p:pic>
      <p:sp>
        <p:nvSpPr>
          <p:cNvPr id="2" name="Title 1"/>
          <p:cNvSpPr>
            <a:spLocks noGrp="1"/>
          </p:cNvSpPr>
          <p:nvPr>
            <p:ph type="title"/>
          </p:nvPr>
        </p:nvSpPr>
        <p:spPr>
          <a:solidFill>
            <a:schemeClr val="accent1">
              <a:lumMod val="20000"/>
              <a:lumOff val="80000"/>
            </a:schemeClr>
          </a:solidFill>
          <a:ln>
            <a:solidFill>
              <a:srgbClr val="000090"/>
            </a:solidFill>
          </a:ln>
        </p:spPr>
        <p:txBody>
          <a:bodyPr>
            <a:normAutofit/>
          </a:bodyPr>
          <a:lstStyle/>
          <a:p>
            <a:r>
              <a:rPr lang="en-US" sz="5400" dirty="0" smtClean="0"/>
              <a:t>Higgs Production</a:t>
            </a:r>
            <a:endParaRPr lang="en-US" sz="5400" dirty="0"/>
          </a:p>
        </p:txBody>
      </p:sp>
      <p:sp>
        <p:nvSpPr>
          <p:cNvPr id="6" name="TextBox 5"/>
          <p:cNvSpPr txBox="1"/>
          <p:nvPr/>
        </p:nvSpPr>
        <p:spPr>
          <a:xfrm>
            <a:off x="418970" y="1584380"/>
            <a:ext cx="3909243" cy="461665"/>
          </a:xfrm>
          <a:prstGeom prst="rect">
            <a:avLst/>
          </a:prstGeom>
          <a:solidFill>
            <a:srgbClr val="DCE6F2"/>
          </a:solidFill>
          <a:ln>
            <a:solidFill>
              <a:srgbClr val="000090"/>
            </a:solidFill>
          </a:ln>
        </p:spPr>
        <p:txBody>
          <a:bodyPr wrap="none" rtlCol="0">
            <a:spAutoFit/>
          </a:bodyPr>
          <a:lstStyle/>
          <a:p>
            <a:r>
              <a:rPr lang="en-US" sz="2400" dirty="0" smtClean="0"/>
              <a:t>Z+H: ‘</a:t>
            </a:r>
            <a:r>
              <a:rPr lang="en-US" sz="2400" dirty="0" err="1" smtClean="0"/>
              <a:t>Higgsstrahlung</a:t>
            </a:r>
            <a:r>
              <a:rPr lang="en-US" sz="2400" dirty="0" smtClean="0"/>
              <a:t>’ @ LEP 2</a:t>
            </a:r>
            <a:endParaRPr lang="en-US" sz="2400" dirty="0"/>
          </a:p>
        </p:txBody>
      </p:sp>
      <p:sp>
        <p:nvSpPr>
          <p:cNvPr id="8" name="TextBox 7"/>
          <p:cNvSpPr txBox="1"/>
          <p:nvPr/>
        </p:nvSpPr>
        <p:spPr>
          <a:xfrm>
            <a:off x="6253838" y="1330865"/>
            <a:ext cx="2208658" cy="461665"/>
          </a:xfrm>
          <a:prstGeom prst="rect">
            <a:avLst/>
          </a:prstGeom>
          <a:solidFill>
            <a:srgbClr val="DCE6F2"/>
          </a:solidFill>
          <a:ln>
            <a:solidFill>
              <a:srgbClr val="000090"/>
            </a:solidFill>
          </a:ln>
        </p:spPr>
        <p:txBody>
          <a:bodyPr wrap="none" rtlCol="0">
            <a:spAutoFit/>
          </a:bodyPr>
          <a:lstStyle/>
          <a:p>
            <a:r>
              <a:rPr lang="en-US" sz="2400" dirty="0" smtClean="0"/>
              <a:t>Z decay @ LEP 1</a:t>
            </a:r>
            <a:endParaRPr lang="en-US" sz="2400" dirty="0"/>
          </a:p>
        </p:txBody>
      </p:sp>
      <p:sp>
        <p:nvSpPr>
          <p:cNvPr id="7" name="TextBox 6"/>
          <p:cNvSpPr txBox="1"/>
          <p:nvPr/>
        </p:nvSpPr>
        <p:spPr>
          <a:xfrm>
            <a:off x="7313297" y="6478388"/>
            <a:ext cx="1792603" cy="369332"/>
          </a:xfrm>
          <a:prstGeom prst="rect">
            <a:avLst/>
          </a:prstGeom>
          <a:solidFill>
            <a:srgbClr val="000090"/>
          </a:solidFill>
        </p:spPr>
        <p:txBody>
          <a:bodyPr wrap="none" rtlCol="0">
            <a:spAutoFit/>
          </a:bodyPr>
          <a:lstStyle/>
          <a:p>
            <a:r>
              <a:rPr lang="en-US" dirty="0" smtClean="0">
                <a:solidFill>
                  <a:schemeClr val="bg1"/>
                </a:solidFill>
              </a:rPr>
              <a:t>‘</a:t>
            </a:r>
            <a:r>
              <a:rPr lang="en-US" dirty="0" err="1" smtClean="0">
                <a:solidFill>
                  <a:schemeClr val="bg1"/>
                </a:solidFill>
              </a:rPr>
              <a:t>Bjorken</a:t>
            </a:r>
            <a:r>
              <a:rPr lang="en-US" dirty="0" smtClean="0">
                <a:solidFill>
                  <a:schemeClr val="bg1"/>
                </a:solidFill>
              </a:rPr>
              <a:t>’ process</a:t>
            </a:r>
            <a:endParaRPr lang="en-US" dirty="0">
              <a:solidFill>
                <a:schemeClr val="bg1"/>
              </a:solidFill>
            </a:endParaRPr>
          </a:p>
        </p:txBody>
      </p:sp>
    </p:spTree>
    <p:extLst>
      <p:ext uri="{BB962C8B-B14F-4D97-AF65-F5344CB8AC3E}">
        <p14:creationId xmlns:p14="http://schemas.microsoft.com/office/powerpoint/2010/main" val="17455683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8478</TotalTime>
  <Words>999</Words>
  <Application>Microsoft Macintosh PowerPoint</Application>
  <PresentationFormat>On-screen Show (4:3)</PresentationFormat>
  <Paragraphs>219</Paragraphs>
  <Slides>41</Slides>
  <Notes>14</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LEP1: the Ascent of the Standard Model</vt:lpstr>
      <vt:lpstr>The Historical Context - I</vt:lpstr>
      <vt:lpstr>Think big!</vt:lpstr>
      <vt:lpstr>The Historical Context - II</vt:lpstr>
      <vt:lpstr>First LEP Study Group</vt:lpstr>
      <vt:lpstr>First LEP Theory Studies</vt:lpstr>
      <vt:lpstr>Z Cross-section &amp; Asymmetries</vt:lpstr>
      <vt:lpstr>W+W- Production</vt:lpstr>
      <vt:lpstr>Higgs Production</vt:lpstr>
      <vt:lpstr>Strong Interactions: Jets &amp; Onia</vt:lpstr>
      <vt:lpstr>Les Houches Summer Study 1978</vt:lpstr>
      <vt:lpstr>Anticipating LEP 1 Measurements</vt:lpstr>
      <vt:lpstr>Towards  the LEP Experiments</vt:lpstr>
      <vt:lpstr>The Yellow Report Road</vt:lpstr>
      <vt:lpstr>Measuring the Z Mass</vt:lpstr>
      <vt:lpstr>Terrestrial Tides</vt:lpstr>
      <vt:lpstr>Trains: Currents through Magnets</vt:lpstr>
      <vt:lpstr>Combination of EW Measurements</vt:lpstr>
      <vt:lpstr>Contributions of EW Measurements</vt:lpstr>
      <vt:lpstr>Cross-Sections on/off Z Peak </vt:lpstr>
      <vt:lpstr>‘Neutrino’ Counting</vt:lpstr>
      <vt:lpstr>Electroweak Measurements</vt:lpstr>
      <vt:lpstr>Electroweak Mixing Angle</vt:lpstr>
      <vt:lpstr>Tau Polarization Measurements</vt:lpstr>
      <vt:lpstr>Precision Tests of the Standard Model</vt:lpstr>
      <vt:lpstr>Electroweak Radiative Corrections</vt:lpstr>
      <vt:lpstr>Constraints on Top, Higgs Masses</vt:lpstr>
      <vt:lpstr>Predicting mt before LEP</vt:lpstr>
      <vt:lpstr>Predicting mt after the first high-precision measurement of mZ</vt:lpstr>
      <vt:lpstr>Estimating the Higgs Mass</vt:lpstr>
      <vt:lpstr>Estimating the Higgs Mass</vt:lpstr>
      <vt:lpstr>Model-Independent Analysis</vt:lpstr>
      <vt:lpstr>LEP Physics Working Groups</vt:lpstr>
      <vt:lpstr>The LEP 1 legacy: Precision EW</vt:lpstr>
      <vt:lpstr>The LEP 1 Legacy: 1999 Nobel Prize</vt:lpstr>
      <vt:lpstr>The LEP 1 Legacy: QCD</vt:lpstr>
      <vt:lpstr>The LEP 1 Legacy: SUSY GUTs?</vt:lpstr>
      <vt:lpstr>The LEP (&amp; Tevatron) Legacy: mH</vt:lpstr>
      <vt:lpstr>The LEP 1 Legacy: 1944 papers, 57855 Citations</vt:lpstr>
      <vt:lpstr>The LEP Legacy</vt:lpstr>
      <vt:lpstr>Happy Birthday!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CERN User</cp:lastModifiedBy>
  <cp:revision>73</cp:revision>
  <dcterms:created xsi:type="dcterms:W3CDTF">2014-09-02T19:53:17Z</dcterms:created>
  <dcterms:modified xsi:type="dcterms:W3CDTF">2014-09-14T19:58:31Z</dcterms:modified>
</cp:coreProperties>
</file>