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6" r:id="rId1"/>
  </p:sldMasterIdLst>
  <p:notesMasterIdLst>
    <p:notesMasterId r:id="rId12"/>
  </p:notesMasterIdLst>
  <p:handoutMasterIdLst>
    <p:handoutMasterId r:id="rId13"/>
  </p:handoutMasterIdLst>
  <p:sldIdLst>
    <p:sldId id="265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2" autoAdjust="0"/>
    <p:restoredTop sz="98758" autoAdjust="0"/>
  </p:normalViewPr>
  <p:slideViewPr>
    <p:cSldViewPr snapToObjects="1">
      <p:cViewPr>
        <p:scale>
          <a:sx n="114" d="100"/>
          <a:sy n="114" d="100"/>
        </p:scale>
        <p:origin x="-1096" y="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yangw:Dropbox:xrootdfs_io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yangw:Dropbox:xrootdfs_i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dir_io 0k wcache</c:v>
          </c:tx>
          <c:xVal>
            <c:numRef>
              <c:f>Sheet1!$A$3:$A$10</c:f>
              <c:numCache>
                <c:formatCode>General</c:formatCode>
                <c:ptCount val="8"/>
                <c:pt idx="0">
                  <c:v>4.0</c:v>
                </c:pt>
                <c:pt idx="1">
                  <c:v>8.0</c:v>
                </c:pt>
                <c:pt idx="2">
                  <c:v>16.0</c:v>
                </c:pt>
                <c:pt idx="3">
                  <c:v>32.0</c:v>
                </c:pt>
                <c:pt idx="4">
                  <c:v>64.0</c:v>
                </c:pt>
                <c:pt idx="5">
                  <c:v>128.0</c:v>
                </c:pt>
                <c:pt idx="6">
                  <c:v>256.0</c:v>
                </c:pt>
                <c:pt idx="7">
                  <c:v>512.0</c:v>
                </c:pt>
              </c:numCache>
            </c:numRef>
          </c:xVal>
          <c:yVal>
            <c:numRef>
              <c:f>Sheet1!$B$3:$B$10</c:f>
              <c:numCache>
                <c:formatCode>General</c:formatCode>
                <c:ptCount val="8"/>
                <c:pt idx="0">
                  <c:v>14.5</c:v>
                </c:pt>
                <c:pt idx="1">
                  <c:v>23.6</c:v>
                </c:pt>
                <c:pt idx="2">
                  <c:v>30.7</c:v>
                </c:pt>
                <c:pt idx="3">
                  <c:v>47.9</c:v>
                </c:pt>
                <c:pt idx="4">
                  <c:v>61.2</c:v>
                </c:pt>
                <c:pt idx="5">
                  <c:v>74.6</c:v>
                </c:pt>
                <c:pt idx="6">
                  <c:v>74.6</c:v>
                </c:pt>
                <c:pt idx="7">
                  <c:v>74.8</c:v>
                </c:pt>
              </c:numCache>
            </c:numRef>
          </c:yVal>
          <c:smooth val="0"/>
        </c:ser>
        <c:ser>
          <c:idx val="1"/>
          <c:order val="1"/>
          <c:tx>
            <c:v>dir_io 128k wcache</c:v>
          </c:tx>
          <c:xVal>
            <c:numRef>
              <c:f>Sheet1!$A$3:$A$10</c:f>
              <c:numCache>
                <c:formatCode>General</c:formatCode>
                <c:ptCount val="8"/>
                <c:pt idx="0">
                  <c:v>4.0</c:v>
                </c:pt>
                <c:pt idx="1">
                  <c:v>8.0</c:v>
                </c:pt>
                <c:pt idx="2">
                  <c:v>16.0</c:v>
                </c:pt>
                <c:pt idx="3">
                  <c:v>32.0</c:v>
                </c:pt>
                <c:pt idx="4">
                  <c:v>64.0</c:v>
                </c:pt>
                <c:pt idx="5">
                  <c:v>128.0</c:v>
                </c:pt>
                <c:pt idx="6">
                  <c:v>256.0</c:v>
                </c:pt>
                <c:pt idx="7">
                  <c:v>512.0</c:v>
                </c:pt>
              </c:numCache>
            </c:numRef>
          </c:xVal>
          <c:yVal>
            <c:numRef>
              <c:f>Sheet1!$C$3:$C$10</c:f>
              <c:numCache>
                <c:formatCode>General</c:formatCode>
                <c:ptCount val="8"/>
                <c:pt idx="0">
                  <c:v>50.0</c:v>
                </c:pt>
                <c:pt idx="1">
                  <c:v>61.1</c:v>
                </c:pt>
                <c:pt idx="2">
                  <c:v>68.3</c:v>
                </c:pt>
                <c:pt idx="3">
                  <c:v>69.4</c:v>
                </c:pt>
                <c:pt idx="4">
                  <c:v>71.9</c:v>
                </c:pt>
                <c:pt idx="5">
                  <c:v>70.6</c:v>
                </c:pt>
                <c:pt idx="6">
                  <c:v>71.9</c:v>
                </c:pt>
                <c:pt idx="7">
                  <c:v>73.1</c:v>
                </c:pt>
              </c:numCache>
            </c:numRef>
          </c:yVal>
          <c:smooth val="0"/>
        </c:ser>
        <c:ser>
          <c:idx val="3"/>
          <c:order val="2"/>
          <c:tx>
            <c:v>indor_io 128k wcache</c:v>
          </c:tx>
          <c:xVal>
            <c:numRef>
              <c:f>Sheet1!$A$3:$A$10</c:f>
              <c:numCache>
                <c:formatCode>General</c:formatCode>
                <c:ptCount val="8"/>
                <c:pt idx="0">
                  <c:v>4.0</c:v>
                </c:pt>
                <c:pt idx="1">
                  <c:v>8.0</c:v>
                </c:pt>
                <c:pt idx="2">
                  <c:v>16.0</c:v>
                </c:pt>
                <c:pt idx="3">
                  <c:v>32.0</c:v>
                </c:pt>
                <c:pt idx="4">
                  <c:v>64.0</c:v>
                </c:pt>
                <c:pt idx="5">
                  <c:v>128.0</c:v>
                </c:pt>
                <c:pt idx="6">
                  <c:v>256.0</c:v>
                </c:pt>
                <c:pt idx="7">
                  <c:v>512.0</c:v>
                </c:pt>
              </c:numCache>
            </c:numRef>
          </c:xVal>
          <c:yVal>
            <c:numRef>
              <c:f>Sheet1!$E$3:$E$10</c:f>
              <c:numCache>
                <c:formatCode>General</c:formatCode>
                <c:ptCount val="8"/>
                <c:pt idx="0">
                  <c:v>47.9</c:v>
                </c:pt>
                <c:pt idx="1">
                  <c:v>49.6</c:v>
                </c:pt>
                <c:pt idx="2">
                  <c:v>48.0</c:v>
                </c:pt>
                <c:pt idx="3">
                  <c:v>48.6</c:v>
                </c:pt>
                <c:pt idx="4">
                  <c:v>50.5</c:v>
                </c:pt>
                <c:pt idx="5">
                  <c:v>50.5</c:v>
                </c:pt>
                <c:pt idx="6">
                  <c:v>49.3</c:v>
                </c:pt>
                <c:pt idx="7">
                  <c:v>48.9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44733704"/>
        <c:axId val="-2144675064"/>
      </c:scatterChart>
      <c:valAx>
        <c:axId val="-2144733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44675064"/>
        <c:crosses val="autoZero"/>
        <c:crossBetween val="midCat"/>
      </c:valAx>
      <c:valAx>
        <c:axId val="-21446750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44733704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dir_io 0k rcache</c:v>
          </c:tx>
          <c:xVal>
            <c:numRef>
              <c:f>Sheet1!$A$25:$A$32</c:f>
              <c:numCache>
                <c:formatCode>General</c:formatCode>
                <c:ptCount val="8"/>
                <c:pt idx="0">
                  <c:v>4.0</c:v>
                </c:pt>
                <c:pt idx="1">
                  <c:v>8.0</c:v>
                </c:pt>
                <c:pt idx="2">
                  <c:v>16.0</c:v>
                </c:pt>
                <c:pt idx="3">
                  <c:v>32.0</c:v>
                </c:pt>
                <c:pt idx="4">
                  <c:v>64.0</c:v>
                </c:pt>
                <c:pt idx="5">
                  <c:v>128.0</c:v>
                </c:pt>
                <c:pt idx="6">
                  <c:v>256.0</c:v>
                </c:pt>
                <c:pt idx="7">
                  <c:v>512.0</c:v>
                </c:pt>
              </c:numCache>
            </c:numRef>
          </c:xVal>
          <c:yVal>
            <c:numRef>
              <c:f>Sheet1!$B$25:$B$32</c:f>
              <c:numCache>
                <c:formatCode>General</c:formatCode>
                <c:ptCount val="8"/>
                <c:pt idx="0">
                  <c:v>14.8</c:v>
                </c:pt>
                <c:pt idx="1">
                  <c:v>24.3</c:v>
                </c:pt>
                <c:pt idx="2">
                  <c:v>32.5</c:v>
                </c:pt>
                <c:pt idx="3">
                  <c:v>42.2</c:v>
                </c:pt>
                <c:pt idx="4">
                  <c:v>59.4</c:v>
                </c:pt>
                <c:pt idx="5">
                  <c:v>71.9</c:v>
                </c:pt>
                <c:pt idx="6">
                  <c:v>59.4</c:v>
                </c:pt>
                <c:pt idx="7">
                  <c:v>63.0</c:v>
                </c:pt>
              </c:numCache>
            </c:numRef>
          </c:yVal>
          <c:smooth val="0"/>
        </c:ser>
        <c:ser>
          <c:idx val="1"/>
          <c:order val="1"/>
          <c:tx>
            <c:v>dir_io 64k rcache</c:v>
          </c:tx>
          <c:xVal>
            <c:numRef>
              <c:f>Sheet1!$A$25:$A$32</c:f>
              <c:numCache>
                <c:formatCode>General</c:formatCode>
                <c:ptCount val="8"/>
                <c:pt idx="0">
                  <c:v>4.0</c:v>
                </c:pt>
                <c:pt idx="1">
                  <c:v>8.0</c:v>
                </c:pt>
                <c:pt idx="2">
                  <c:v>16.0</c:v>
                </c:pt>
                <c:pt idx="3">
                  <c:v>32.0</c:v>
                </c:pt>
                <c:pt idx="4">
                  <c:v>64.0</c:v>
                </c:pt>
                <c:pt idx="5">
                  <c:v>128.0</c:v>
                </c:pt>
                <c:pt idx="6">
                  <c:v>256.0</c:v>
                </c:pt>
                <c:pt idx="7">
                  <c:v>512.0</c:v>
                </c:pt>
              </c:numCache>
            </c:numRef>
          </c:xVal>
          <c:yVal>
            <c:numRef>
              <c:f>Sheet1!$C$25:$C$32</c:f>
              <c:numCache>
                <c:formatCode>General</c:formatCode>
                <c:ptCount val="8"/>
                <c:pt idx="0">
                  <c:v>60.7</c:v>
                </c:pt>
                <c:pt idx="1">
                  <c:v>66.9</c:v>
                </c:pt>
                <c:pt idx="2">
                  <c:v>65.2</c:v>
                </c:pt>
                <c:pt idx="3">
                  <c:v>65.0</c:v>
                </c:pt>
                <c:pt idx="4">
                  <c:v>71.4</c:v>
                </c:pt>
                <c:pt idx="5">
                  <c:v>81.2</c:v>
                </c:pt>
                <c:pt idx="6">
                  <c:v>80.3</c:v>
                </c:pt>
                <c:pt idx="7">
                  <c:v>72.8</c:v>
                </c:pt>
              </c:numCache>
            </c:numRef>
          </c:yVal>
          <c:smooth val="0"/>
        </c:ser>
        <c:ser>
          <c:idx val="2"/>
          <c:order val="2"/>
          <c:tx>
            <c:v>dir_io 256k rcache</c:v>
          </c:tx>
          <c:xVal>
            <c:numRef>
              <c:f>Sheet1!$A$25:$A$32</c:f>
              <c:numCache>
                <c:formatCode>General</c:formatCode>
                <c:ptCount val="8"/>
                <c:pt idx="0">
                  <c:v>4.0</c:v>
                </c:pt>
                <c:pt idx="1">
                  <c:v>8.0</c:v>
                </c:pt>
                <c:pt idx="2">
                  <c:v>16.0</c:v>
                </c:pt>
                <c:pt idx="3">
                  <c:v>32.0</c:v>
                </c:pt>
                <c:pt idx="4">
                  <c:v>64.0</c:v>
                </c:pt>
                <c:pt idx="5">
                  <c:v>128.0</c:v>
                </c:pt>
                <c:pt idx="6">
                  <c:v>256.0</c:v>
                </c:pt>
                <c:pt idx="7">
                  <c:v>512.0</c:v>
                </c:pt>
              </c:numCache>
            </c:numRef>
          </c:xVal>
          <c:yVal>
            <c:numRef>
              <c:f>Sheet1!$D$25:$D$32</c:f>
              <c:numCache>
                <c:formatCode>General</c:formatCode>
                <c:ptCount val="8"/>
                <c:pt idx="0">
                  <c:v>80.2</c:v>
                </c:pt>
                <c:pt idx="1">
                  <c:v>77.1</c:v>
                </c:pt>
                <c:pt idx="2">
                  <c:v>76.9</c:v>
                </c:pt>
                <c:pt idx="3">
                  <c:v>74.6</c:v>
                </c:pt>
                <c:pt idx="4">
                  <c:v>81.3</c:v>
                </c:pt>
                <c:pt idx="5">
                  <c:v>76.6</c:v>
                </c:pt>
                <c:pt idx="6">
                  <c:v>75.6</c:v>
                </c:pt>
                <c:pt idx="7">
                  <c:v>75.2</c:v>
                </c:pt>
              </c:numCache>
            </c:numRef>
          </c:yVal>
          <c:smooth val="0"/>
        </c:ser>
        <c:ser>
          <c:idx val="3"/>
          <c:order val="3"/>
          <c:tx>
            <c:v>indir_io 0k rcache</c:v>
          </c:tx>
          <c:xVal>
            <c:numRef>
              <c:f>Sheet1!$A$25:$A$32</c:f>
              <c:numCache>
                <c:formatCode>General</c:formatCode>
                <c:ptCount val="8"/>
                <c:pt idx="0">
                  <c:v>4.0</c:v>
                </c:pt>
                <c:pt idx="1">
                  <c:v>8.0</c:v>
                </c:pt>
                <c:pt idx="2">
                  <c:v>16.0</c:v>
                </c:pt>
                <c:pt idx="3">
                  <c:v>32.0</c:v>
                </c:pt>
                <c:pt idx="4">
                  <c:v>64.0</c:v>
                </c:pt>
                <c:pt idx="5">
                  <c:v>128.0</c:v>
                </c:pt>
                <c:pt idx="6">
                  <c:v>256.0</c:v>
                </c:pt>
                <c:pt idx="7">
                  <c:v>512.0</c:v>
                </c:pt>
              </c:numCache>
            </c:numRef>
          </c:xVal>
          <c:yVal>
            <c:numRef>
              <c:f>Sheet1!$E$25:$E$32</c:f>
              <c:numCache>
                <c:formatCode>General</c:formatCode>
                <c:ptCount val="8"/>
                <c:pt idx="0">
                  <c:v>68.6</c:v>
                </c:pt>
                <c:pt idx="1">
                  <c:v>70.0</c:v>
                </c:pt>
                <c:pt idx="2">
                  <c:v>70.2</c:v>
                </c:pt>
                <c:pt idx="3">
                  <c:v>70.4</c:v>
                </c:pt>
                <c:pt idx="4">
                  <c:v>69.4</c:v>
                </c:pt>
                <c:pt idx="5">
                  <c:v>63.0</c:v>
                </c:pt>
                <c:pt idx="6">
                  <c:v>62.5</c:v>
                </c:pt>
                <c:pt idx="7">
                  <c:v>64.0</c:v>
                </c:pt>
              </c:numCache>
            </c:numRef>
          </c:yVal>
          <c:smooth val="0"/>
        </c:ser>
        <c:ser>
          <c:idx val="4"/>
          <c:order val="4"/>
          <c:tx>
            <c:v>indir_io 512k rcache</c:v>
          </c:tx>
          <c:xVal>
            <c:numRef>
              <c:f>Sheet1!$A$25:$A$32</c:f>
              <c:numCache>
                <c:formatCode>General</c:formatCode>
                <c:ptCount val="8"/>
                <c:pt idx="0">
                  <c:v>4.0</c:v>
                </c:pt>
                <c:pt idx="1">
                  <c:v>8.0</c:v>
                </c:pt>
                <c:pt idx="2">
                  <c:v>16.0</c:v>
                </c:pt>
                <c:pt idx="3">
                  <c:v>32.0</c:v>
                </c:pt>
                <c:pt idx="4">
                  <c:v>64.0</c:v>
                </c:pt>
                <c:pt idx="5">
                  <c:v>128.0</c:v>
                </c:pt>
                <c:pt idx="6">
                  <c:v>256.0</c:v>
                </c:pt>
                <c:pt idx="7">
                  <c:v>512.0</c:v>
                </c:pt>
              </c:numCache>
            </c:numRef>
          </c:xVal>
          <c:yVal>
            <c:numRef>
              <c:f>Sheet1!$F$25:$F$32</c:f>
              <c:numCache>
                <c:formatCode>General</c:formatCode>
                <c:ptCount val="8"/>
                <c:pt idx="0">
                  <c:v>78.2</c:v>
                </c:pt>
                <c:pt idx="1">
                  <c:v>77.3</c:v>
                </c:pt>
                <c:pt idx="2">
                  <c:v>75.0</c:v>
                </c:pt>
                <c:pt idx="3">
                  <c:v>81.4</c:v>
                </c:pt>
                <c:pt idx="4">
                  <c:v>80.0</c:v>
                </c:pt>
                <c:pt idx="5">
                  <c:v>79.7</c:v>
                </c:pt>
                <c:pt idx="6">
                  <c:v>80.2</c:v>
                </c:pt>
                <c:pt idx="7">
                  <c:v>80.2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73211464"/>
        <c:axId val="-2144558936"/>
      </c:scatterChart>
      <c:valAx>
        <c:axId val="20732114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44558936"/>
        <c:crosses val="autoZero"/>
        <c:crossBetween val="midCat"/>
      </c:valAx>
      <c:valAx>
        <c:axId val="-21445589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7321146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21389633337181"/>
          <c:y val="0.0629643101677508"/>
          <c:w val="0.258431103774687"/>
          <c:h val="0.8468974666210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781E6C-7654-C746-80F6-20156561C161}" type="datetimeFigureOut">
              <a:rPr lang="en-US" smtClean="0"/>
              <a:pPr/>
              <a:t>1/27/15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B8B86-9EAC-6F43-9D69-3531343A82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3969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12D8B2-7402-FE4D-A6CE-DE28E721389E}" type="datetimeFigureOut">
              <a:rPr lang="en-US" smtClean="0"/>
              <a:pPr/>
              <a:t>1/27/15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E91F49-1758-F842-A6FF-285F256028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1510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bronwynb\Desktop\Branding\divider_template_backg#53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1" cy="68580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8434" y="6196868"/>
            <a:ext cx="2275566" cy="661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40196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4" y="536576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4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4" y="2755012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8566150" y="6318251"/>
            <a:ext cx="577850" cy="539750"/>
          </a:xfrm>
        </p:spPr>
        <p:txBody>
          <a:bodyPr/>
          <a:lstStyle/>
          <a:p>
            <a:fld id="{758915FF-F2E4-D94F-BB5B-40BA3ABBBC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the Xrootd workshop at UCSD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 marL="365741" indent="-365741">
              <a:lnSpc>
                <a:spcPct val="100000"/>
              </a:lnSpc>
              <a:spcBef>
                <a:spcPts val="528"/>
              </a:spcBef>
              <a:spcAft>
                <a:spcPts val="0"/>
              </a:spcAft>
              <a:buClr>
                <a:srgbClr val="981E32"/>
              </a:buClr>
              <a:buFont typeface="Wingdings" pitchFamily="2" charset="2"/>
              <a:buChar char="§"/>
              <a:defRPr>
                <a:latin typeface="+mn-lt"/>
              </a:defRPr>
            </a:lvl1pPr>
            <a:lvl2pPr marL="731483" indent="-274306">
              <a:lnSpc>
                <a:spcPct val="100000"/>
              </a:lnSpc>
              <a:spcBef>
                <a:spcPts val="480"/>
              </a:spcBef>
              <a:buClr>
                <a:srgbClr val="981E32"/>
              </a:buClr>
              <a:buFont typeface="Georgia" pitchFamily="18" charset="0"/>
              <a:buChar char="»"/>
              <a:defRPr>
                <a:latin typeface="+mn-lt"/>
              </a:defRPr>
            </a:lvl2pPr>
            <a:lvl3pPr marL="1142942" indent="-228588">
              <a:lnSpc>
                <a:spcPct val="100000"/>
              </a:lnSpc>
              <a:spcBef>
                <a:spcPts val="480"/>
              </a:spcBef>
              <a:buClr>
                <a:srgbClr val="981E32"/>
              </a:buClr>
              <a:buFont typeface="Arial" pitchFamily="34" charset="0"/>
              <a:buChar char="•"/>
              <a:defRPr b="0">
                <a:latin typeface="+mn-lt"/>
              </a:defRPr>
            </a:lvl3pPr>
            <a:lvl4pPr marL="1600118">
              <a:lnSpc>
                <a:spcPct val="100000"/>
              </a:lnSpc>
              <a:spcBef>
                <a:spcPts val="430"/>
              </a:spcBef>
              <a:buClr>
                <a:srgbClr val="981E32"/>
              </a:buClr>
              <a:buFont typeface="Georgia" pitchFamily="18" charset="0"/>
              <a:buChar char="▫"/>
              <a:defRPr>
                <a:latin typeface="+mn-lt"/>
              </a:defRPr>
            </a:lvl4pPr>
            <a:lvl5pPr marL="2057295" indent="-228588">
              <a:lnSpc>
                <a:spcPct val="100000"/>
              </a:lnSpc>
              <a:spcBef>
                <a:spcPts val="380"/>
              </a:spcBef>
              <a:buClr>
                <a:srgbClr val="981E32"/>
              </a:buCl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8915FF-F2E4-D94F-BB5B-40BA3ABBBC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the Xrootd workshop at UCSD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8915FF-F2E4-D94F-BB5B-40BA3ABBBC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1" y="1243584"/>
            <a:ext cx="3013075" cy="50655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14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the Xrootd workshop at UCSD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8915FF-F2E4-D94F-BB5B-40BA3ABBBC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11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the Xrootd workshop at UCSD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34" y="6196868"/>
            <a:ext cx="2275566" cy="661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0196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4" y="536576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4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4" y="2755012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3500"/>
            <a:ext cx="9158400" cy="68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389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2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577850" cy="539750"/>
          </a:xfrm>
          <a:prstGeom prst="rect">
            <a:avLst/>
          </a:prstGeom>
        </p:spPr>
        <p:txBody>
          <a:bodyPr vert="horz" lIns="71996" tIns="57597" rIns="71996" bIns="45718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58915FF-F2E4-D94F-BB5B-40BA3ABBBC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228600" y="6318251"/>
            <a:ext cx="4126528" cy="314326"/>
          </a:xfrm>
          <a:prstGeom prst="rect">
            <a:avLst/>
          </a:prstGeom>
        </p:spPr>
        <p:txBody>
          <a:bodyPr lIns="91435" tIns="45718" rIns="91435" bIns="45718"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the Xrootd workshop at UCSD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353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353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177" indent="-223826" algn="l" defTabSz="914353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28" indent="-233351" algn="l" defTabSz="914353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353" indent="-223826" algn="l" defTabSz="914353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05" indent="-233351" algn="l" defTabSz="914353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1" indent="-228588" algn="l" defTabSz="9143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48" indent="-228588" algn="l" defTabSz="9143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5" indent="-228588" algn="l" defTabSz="9143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1" indent="-228588" algn="l" defTabSz="91435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XrootdFS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smtClean="0"/>
              <a:t>a </a:t>
            </a:r>
            <a:r>
              <a:rPr lang="en-US" dirty="0" err="1" smtClean="0"/>
              <a:t>Posix</a:t>
            </a:r>
            <a:r>
              <a:rPr lang="en-US" dirty="0" smtClean="0"/>
              <a:t> </a:t>
            </a:r>
            <a:r>
              <a:rPr lang="en-US" dirty="0" err="1" smtClean="0"/>
              <a:t>Filesystem</a:t>
            </a:r>
            <a:r>
              <a:rPr lang="en-US" dirty="0" smtClean="0"/>
              <a:t> for </a:t>
            </a:r>
            <a:r>
              <a:rPr lang="en-US" dirty="0" err="1" smtClean="0"/>
              <a:t>Xrootd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sz="2400" dirty="0" smtClean="0"/>
              <a:t>Wei Yang</a:t>
            </a: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8448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8915FF-F2E4-D94F-BB5B-40BA3ABBBC1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the Xrootd workshop at UCSD</a:t>
            </a:r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1091714"/>
              </p:ext>
            </p:extLst>
          </p:nvPr>
        </p:nvGraphicFramePr>
        <p:xfrm>
          <a:off x="1617133" y="2012006"/>
          <a:ext cx="6079067" cy="1874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3776069"/>
              </p:ext>
            </p:extLst>
          </p:nvPr>
        </p:nvGraphicFramePr>
        <p:xfrm>
          <a:off x="1648601" y="3886200"/>
          <a:ext cx="5901267" cy="233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00200" y="1524000"/>
            <a:ext cx="3122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Old measurement from 2009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468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8915FF-F2E4-D94F-BB5B-40BA3ABBBC1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the Xrootd workshop at UCSD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Xrootdfs</a:t>
            </a:r>
            <a:r>
              <a:rPr lang="en-US" dirty="0" smtClean="0"/>
              <a:t> is a </a:t>
            </a:r>
            <a:r>
              <a:rPr lang="en-US" dirty="0" err="1" smtClean="0"/>
              <a:t>posix</a:t>
            </a:r>
            <a:r>
              <a:rPr lang="en-US" dirty="0" smtClean="0"/>
              <a:t> file system for the </a:t>
            </a:r>
            <a:r>
              <a:rPr lang="en-US" dirty="0" err="1" smtClean="0"/>
              <a:t>xrootd</a:t>
            </a:r>
            <a:r>
              <a:rPr lang="en-US" dirty="0" smtClean="0"/>
              <a:t> storage</a:t>
            </a:r>
          </a:p>
          <a:p>
            <a:pPr lvl="1"/>
            <a:r>
              <a:rPr lang="en-US" dirty="0" smtClean="0"/>
              <a:t>Mount the </a:t>
            </a:r>
            <a:r>
              <a:rPr lang="en-US" dirty="0" err="1" smtClean="0"/>
              <a:t>xrootd</a:t>
            </a:r>
            <a:r>
              <a:rPr lang="en-US" dirty="0" smtClean="0"/>
              <a:t> storage and use standard Unix commands</a:t>
            </a:r>
          </a:p>
          <a:p>
            <a:pPr lvl="1"/>
            <a:r>
              <a:rPr lang="en-US" dirty="0" smtClean="0"/>
              <a:t>Implement most of the </a:t>
            </a:r>
            <a:r>
              <a:rPr lang="en-US" dirty="0" err="1" smtClean="0"/>
              <a:t>posix</a:t>
            </a:r>
            <a:r>
              <a:rPr lang="en-US" dirty="0" smtClean="0"/>
              <a:t> functions supported by the </a:t>
            </a:r>
            <a:r>
              <a:rPr lang="en-US" dirty="0" err="1"/>
              <a:t>x</a:t>
            </a:r>
            <a:r>
              <a:rPr lang="en-US" dirty="0" err="1" smtClean="0"/>
              <a:t>rootd</a:t>
            </a:r>
            <a:r>
              <a:rPr lang="en-US" dirty="0" smtClean="0"/>
              <a:t> </a:t>
            </a:r>
            <a:r>
              <a:rPr lang="en-US" dirty="0" err="1"/>
              <a:t>p</a:t>
            </a:r>
            <a:r>
              <a:rPr lang="en-US" dirty="0" err="1" smtClean="0"/>
              <a:t>osix</a:t>
            </a:r>
            <a:r>
              <a:rPr lang="en-US" dirty="0" smtClean="0"/>
              <a:t> IO API</a:t>
            </a:r>
          </a:p>
          <a:p>
            <a:pPr lvl="1"/>
            <a:r>
              <a:rPr lang="en-US" dirty="0" smtClean="0"/>
              <a:t>Use the FUSE framework</a:t>
            </a:r>
          </a:p>
          <a:p>
            <a:pPr lvl="2"/>
            <a:r>
              <a:rPr lang="en-US" dirty="0" smtClean="0"/>
              <a:t>Imagine how much work we need to do if there is no FUSE</a:t>
            </a:r>
          </a:p>
          <a:p>
            <a:r>
              <a:rPr lang="en-US" dirty="0" smtClean="0"/>
              <a:t>Applications access </a:t>
            </a:r>
            <a:r>
              <a:rPr lang="en-US" dirty="0" err="1"/>
              <a:t>x</a:t>
            </a:r>
            <a:r>
              <a:rPr lang="en-US" dirty="0" err="1" smtClean="0"/>
              <a:t>rootd</a:t>
            </a:r>
            <a:r>
              <a:rPr lang="en-US" dirty="0" smtClean="0"/>
              <a:t> storage without knowledge of the </a:t>
            </a:r>
            <a:r>
              <a:rPr lang="en-US" dirty="0" err="1" smtClean="0"/>
              <a:t>xroot</a:t>
            </a:r>
            <a:r>
              <a:rPr lang="en-US" dirty="0" smtClean="0"/>
              <a:t> protocol</a:t>
            </a:r>
          </a:p>
          <a:p>
            <a:pPr lvl="1"/>
            <a:r>
              <a:rPr lang="en-US" dirty="0" smtClean="0"/>
              <a:t>Initially motivation was to use Berkeley SRM with </a:t>
            </a:r>
            <a:r>
              <a:rPr lang="en-US" dirty="0" err="1" smtClean="0"/>
              <a:t>xrootd</a:t>
            </a:r>
            <a:r>
              <a:rPr lang="en-US" dirty="0" smtClean="0"/>
              <a:t> storage</a:t>
            </a:r>
          </a:p>
          <a:p>
            <a:pPr lvl="1"/>
            <a:r>
              <a:rPr lang="en-US" dirty="0" smtClean="0"/>
              <a:t>Many other applications also work on </a:t>
            </a:r>
            <a:r>
              <a:rPr lang="en-US" dirty="0" err="1" smtClean="0"/>
              <a:t>xrootdfs</a:t>
            </a:r>
            <a:r>
              <a:rPr lang="en-US" dirty="0" smtClean="0"/>
              <a:t>:</a:t>
            </a:r>
          </a:p>
          <a:p>
            <a:pPr lvl="2"/>
            <a:r>
              <a:rPr lang="en-US" dirty="0" err="1" smtClean="0"/>
              <a:t>Gridftp</a:t>
            </a:r>
            <a:r>
              <a:rPr lang="en-US" dirty="0" smtClean="0"/>
              <a:t>, </a:t>
            </a:r>
            <a:r>
              <a:rPr lang="en-US" dirty="0" err="1" smtClean="0"/>
              <a:t>bbcp</a:t>
            </a:r>
            <a:r>
              <a:rPr lang="en-US" dirty="0" smtClean="0"/>
              <a:t>, </a:t>
            </a:r>
            <a:r>
              <a:rPr lang="en-US" dirty="0" err="1" smtClean="0"/>
              <a:t>scp</a:t>
            </a:r>
            <a:r>
              <a:rPr lang="en-US" dirty="0" smtClean="0"/>
              <a:t>/</a:t>
            </a:r>
            <a:r>
              <a:rPr lang="en-US" dirty="0" err="1" smtClean="0"/>
              <a:t>sftp</a:t>
            </a:r>
            <a:r>
              <a:rPr lang="en-US" dirty="0" smtClean="0"/>
              <a:t>, root/</a:t>
            </a:r>
            <a:r>
              <a:rPr lang="en-US" dirty="0" err="1" smtClean="0"/>
              <a:t>proofLite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8915FF-F2E4-D94F-BB5B-40BA3ABBBC1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r>
              <a:rPr lang="en-US" dirty="0" smtClean="0"/>
              <a:t>FUSE in one slide</a:t>
            </a:r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the Xrootd workshop at UCSD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457200" y="4038601"/>
            <a:ext cx="8229600" cy="23621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daemon running in user space and communication between kernel and storage. </a:t>
            </a:r>
            <a:r>
              <a:rPr lang="en-US" b="1" dirty="0" smtClean="0"/>
              <a:t>It is a </a:t>
            </a:r>
            <a:r>
              <a:rPr lang="en-US" b="1" dirty="0" err="1" smtClean="0"/>
              <a:t>xrootd</a:t>
            </a:r>
            <a:r>
              <a:rPr lang="en-US" b="1" dirty="0" smtClean="0"/>
              <a:t> client</a:t>
            </a:r>
          </a:p>
          <a:p>
            <a:r>
              <a:rPr lang="en-US" dirty="0" smtClean="0"/>
              <a:t>Applications talk to the kernel, not the daemon</a:t>
            </a:r>
          </a:p>
          <a:p>
            <a:r>
              <a:rPr lang="en-US" dirty="0" smtClean="0"/>
              <a:t>The daemon implement a set of </a:t>
            </a:r>
            <a:r>
              <a:rPr lang="en-US" dirty="0" err="1"/>
              <a:t>p</a:t>
            </a:r>
            <a:r>
              <a:rPr lang="en-US" dirty="0" err="1" smtClean="0"/>
              <a:t>osix</a:t>
            </a:r>
            <a:r>
              <a:rPr lang="en-US" dirty="0" smtClean="0"/>
              <a:t>-like functions under the FUSE framework</a:t>
            </a:r>
          </a:p>
          <a:p>
            <a:pPr lvl="1"/>
            <a:r>
              <a:rPr lang="en-US" dirty="0" smtClean="0"/>
              <a:t>Customized for the specific storage:</a:t>
            </a:r>
          </a:p>
          <a:p>
            <a:pPr lvl="1"/>
            <a:r>
              <a:rPr lang="en-US" dirty="0" smtClean="0"/>
              <a:t>Example: </a:t>
            </a:r>
            <a:r>
              <a:rPr lang="en-US" dirty="0" err="1" smtClean="0"/>
              <a:t>xrootdfs</a:t>
            </a:r>
            <a:r>
              <a:rPr lang="en-US" dirty="0" smtClean="0"/>
              <a:t>, </a:t>
            </a:r>
            <a:r>
              <a:rPr lang="en-US" dirty="0" err="1" smtClean="0"/>
              <a:t>sshfs</a:t>
            </a:r>
            <a:r>
              <a:rPr lang="en-US" dirty="0" smtClean="0"/>
              <a:t>, </a:t>
            </a:r>
            <a:r>
              <a:rPr lang="en-US" dirty="0" err="1" smtClean="0"/>
              <a:t>ftpfs</a:t>
            </a:r>
            <a:r>
              <a:rPr lang="en-US" dirty="0" smtClean="0"/>
              <a:t>, etc.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371600" y="1143000"/>
            <a:ext cx="1447800" cy="45720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Application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199" y="2057400"/>
            <a:ext cx="2514601" cy="45720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Kernel / FUSE module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8199" y="2983468"/>
            <a:ext cx="2514601" cy="902732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FUSE daemon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e.g. </a:t>
            </a:r>
            <a:r>
              <a:rPr lang="en-US" dirty="0" err="1" smtClean="0">
                <a:solidFill>
                  <a:schemeClr val="tx1"/>
                </a:solidFill>
              </a:rPr>
              <a:t>xrootdfs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or </a:t>
            </a:r>
            <a:r>
              <a:rPr lang="en-US" dirty="0" err="1" smtClean="0">
                <a:solidFill>
                  <a:schemeClr val="tx1"/>
                </a:solidFill>
              </a:rPr>
              <a:t>sshfs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6172200" y="1676400"/>
            <a:ext cx="2362200" cy="14478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x</a:t>
            </a:r>
            <a:r>
              <a:rPr lang="en-US" dirty="0" err="1" smtClean="0">
                <a:solidFill>
                  <a:schemeClr val="tx1"/>
                </a:solidFill>
              </a:rPr>
              <a:t>rootd</a:t>
            </a:r>
            <a:r>
              <a:rPr lang="en-US" dirty="0" smtClean="0">
                <a:solidFill>
                  <a:schemeClr val="tx1"/>
                </a:solidFill>
              </a:rPr>
              <a:t> storage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or </a:t>
            </a:r>
            <a:r>
              <a:rPr lang="en-US" dirty="0" err="1" smtClean="0">
                <a:solidFill>
                  <a:schemeClr val="tx1"/>
                </a:solidFill>
              </a:rPr>
              <a:t>ssh</a:t>
            </a:r>
            <a:r>
              <a:rPr lang="en-US" dirty="0" smtClean="0">
                <a:solidFill>
                  <a:schemeClr val="tx1"/>
                </a:solidFill>
              </a:rPr>
              <a:t> server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9" name="Straight Arrow Connector 8"/>
          <p:cNvCxnSpPr>
            <a:stCxn id="6" idx="3"/>
            <a:endCxn id="7" idx="2"/>
          </p:cNvCxnSpPr>
          <p:nvPr/>
        </p:nvCxnSpPr>
        <p:spPr>
          <a:xfrm flipV="1">
            <a:off x="3352800" y="2400300"/>
            <a:ext cx="2819400" cy="103453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1523206" y="1828800"/>
            <a:ext cx="4572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>
            <a:off x="1524397" y="2742803"/>
            <a:ext cx="457200" cy="79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828800" y="1600200"/>
            <a:ext cx="40546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Posix</a:t>
            </a:r>
            <a:r>
              <a:rPr lang="en-US" dirty="0" smtClean="0"/>
              <a:t> IO functions: open(), read(), write(), </a:t>
            </a:r>
          </a:p>
          <a:p>
            <a:r>
              <a:rPr lang="en-US" dirty="0" smtClean="0"/>
              <a:t>                                  stat(), </a:t>
            </a:r>
            <a:r>
              <a:rPr lang="en-US" dirty="0" err="1" smtClean="0"/>
              <a:t>readdir</a:t>
            </a:r>
            <a:r>
              <a:rPr lang="en-US" dirty="0" smtClean="0"/>
              <a:t>(), etc.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857522" y="2526268"/>
            <a:ext cx="1419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via /dev/fuse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741525" y="3505200"/>
            <a:ext cx="4640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Implement: </a:t>
            </a:r>
            <a:r>
              <a:rPr lang="en-US" dirty="0" err="1" smtClean="0"/>
              <a:t>xrootdfs_open</a:t>
            </a:r>
            <a:r>
              <a:rPr lang="en-US" dirty="0" smtClean="0"/>
              <a:t>, </a:t>
            </a:r>
            <a:r>
              <a:rPr lang="en-US" dirty="0" err="1" smtClean="0"/>
              <a:t>xrootdfs_read</a:t>
            </a:r>
            <a:r>
              <a:rPr lang="en-US" dirty="0" smtClean="0"/>
              <a:t>, etc.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8915FF-F2E4-D94F-BB5B-40BA3ABBBC1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Xrootdfs</a:t>
            </a:r>
            <a:r>
              <a:rPr lang="en-US" dirty="0" smtClean="0"/>
              <a:t> daemon detail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the Xrootd workshop at UCSD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Three categories of functions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Data IO, Meta Data IO, Query and Control</a:t>
            </a:r>
          </a:p>
          <a:p>
            <a:r>
              <a:rPr lang="en-US" dirty="0" smtClean="0"/>
              <a:t>Data IO functions:</a:t>
            </a:r>
          </a:p>
          <a:p>
            <a:pPr lvl="1"/>
            <a:r>
              <a:rPr lang="en-US" dirty="0" smtClean="0"/>
              <a:t>open(), read(), write(), release() (</a:t>
            </a:r>
            <a:r>
              <a:rPr lang="en-US" dirty="0" err="1" smtClean="0"/>
              <a:t>async</a:t>
            </a:r>
            <a:r>
              <a:rPr lang="en-US" dirty="0" smtClean="0"/>
              <a:t> close)</a:t>
            </a:r>
          </a:p>
          <a:p>
            <a:pPr lvl="1"/>
            <a:r>
              <a:rPr lang="en-US" dirty="0" smtClean="0"/>
              <a:t>Assign each file a 128KB cache to capture sequential writes</a:t>
            </a:r>
          </a:p>
          <a:p>
            <a:pPr lvl="2"/>
            <a:r>
              <a:rPr lang="en-US" dirty="0" smtClean="0"/>
              <a:t>Note </a:t>
            </a:r>
            <a:r>
              <a:rPr lang="en-US" dirty="0" err="1" smtClean="0"/>
              <a:t>linux</a:t>
            </a:r>
            <a:r>
              <a:rPr lang="en-US" dirty="0" smtClean="0"/>
              <a:t> kernel breaks large write into 4KB blocks </a:t>
            </a:r>
          </a:p>
          <a:p>
            <a:pPr lvl="3">
              <a:buNone/>
            </a:pPr>
            <a:r>
              <a:rPr lang="en-US" dirty="0" smtClean="0"/>
              <a:t>(except very recent kernel and FUSE combination)</a:t>
            </a:r>
          </a:p>
          <a:p>
            <a:r>
              <a:rPr lang="en-US" dirty="0" smtClean="0"/>
              <a:t>Query &amp; Control of </a:t>
            </a:r>
            <a:r>
              <a:rPr lang="en-US" dirty="0" err="1" smtClean="0"/>
              <a:t>xrootdfs</a:t>
            </a:r>
            <a:r>
              <a:rPr lang="en-US" dirty="0" smtClean="0"/>
              <a:t> internal parameters</a:t>
            </a:r>
          </a:p>
          <a:p>
            <a:pPr lvl="1"/>
            <a:r>
              <a:rPr lang="en-US" dirty="0" smtClean="0"/>
              <a:t>Via </a:t>
            </a:r>
            <a:r>
              <a:rPr lang="en-US" dirty="0" err="1" smtClean="0"/>
              <a:t>filesystem</a:t>
            </a:r>
            <a:r>
              <a:rPr lang="en-US" dirty="0" smtClean="0"/>
              <a:t> extended attribute (</a:t>
            </a:r>
            <a:r>
              <a:rPr lang="en-US" dirty="0" err="1" smtClean="0"/>
              <a:t>xattr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For example, refresh the internal list of </a:t>
            </a:r>
            <a:r>
              <a:rPr lang="en-US" dirty="0" err="1" smtClean="0"/>
              <a:t>xrootd</a:t>
            </a:r>
            <a:r>
              <a:rPr lang="en-US" dirty="0" smtClean="0"/>
              <a:t> data servers</a:t>
            </a:r>
          </a:p>
          <a:p>
            <a:pPr lvl="3">
              <a:buNone/>
            </a:pPr>
            <a:r>
              <a:rPr lang="en-US" dirty="0" err="1" smtClean="0"/>
              <a:t>getfattr</a:t>
            </a:r>
            <a:r>
              <a:rPr lang="en-US" dirty="0" smtClean="0"/>
              <a:t> –</a:t>
            </a:r>
            <a:r>
              <a:rPr lang="en-US" dirty="0" err="1" smtClean="0"/>
              <a:t>n</a:t>
            </a:r>
            <a:r>
              <a:rPr lang="en-US" dirty="0" smtClean="0"/>
              <a:t> </a:t>
            </a:r>
            <a:r>
              <a:rPr lang="en-US" dirty="0" err="1" smtClean="0"/>
              <a:t>xrootdfs.fs.dataserverlist</a:t>
            </a:r>
            <a:r>
              <a:rPr lang="en-US" dirty="0" smtClean="0"/>
              <a:t> -–only-value /</a:t>
            </a:r>
            <a:r>
              <a:rPr lang="en-US" dirty="0" err="1" smtClean="0"/>
              <a:t>mountpoint</a:t>
            </a:r>
            <a:endParaRPr lang="en-US" dirty="0" smtClean="0"/>
          </a:p>
          <a:p>
            <a:pPr lvl="3">
              <a:buNone/>
            </a:pPr>
            <a:r>
              <a:rPr lang="en-US" dirty="0" err="1" smtClean="0"/>
              <a:t>setfattr</a:t>
            </a:r>
            <a:r>
              <a:rPr lang="en-US" dirty="0" smtClean="0"/>
              <a:t> –</a:t>
            </a:r>
            <a:r>
              <a:rPr lang="en-US" dirty="0" err="1" smtClean="0"/>
              <a:t>n</a:t>
            </a:r>
            <a:r>
              <a:rPr lang="en-US" dirty="0" smtClean="0"/>
              <a:t> </a:t>
            </a:r>
            <a:r>
              <a:rPr lang="en-US" dirty="0" err="1" smtClean="0"/>
              <a:t>xrootdfs.fs.dataserverlist</a:t>
            </a:r>
            <a:r>
              <a:rPr lang="en-US" dirty="0" smtClean="0"/>
              <a:t> /</a:t>
            </a:r>
            <a:r>
              <a:rPr lang="en-US" dirty="0" err="1" smtClean="0"/>
              <a:t>mountpoint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Change the # of threads working on meta data operations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8915FF-F2E4-D94F-BB5B-40BA3ABBBC1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Xrootdfs</a:t>
            </a:r>
            <a:r>
              <a:rPr lang="en-US" dirty="0" smtClean="0"/>
              <a:t> daemon detail, cont’d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the Xrootd workshop at UCSD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Meta data operation functions</a:t>
            </a:r>
          </a:p>
          <a:p>
            <a:pPr lvl="1"/>
            <a:r>
              <a:rPr lang="en-US" dirty="0" smtClean="0"/>
              <a:t>Meta data on all of </a:t>
            </a:r>
            <a:r>
              <a:rPr lang="en-US" dirty="0" err="1" smtClean="0"/>
              <a:t>xrootd</a:t>
            </a:r>
            <a:r>
              <a:rPr lang="en-US" dirty="0" smtClean="0"/>
              <a:t> data servers need to be handled, e.g.</a:t>
            </a:r>
          </a:p>
          <a:p>
            <a:pPr lvl="2"/>
            <a:r>
              <a:rPr lang="en-US" dirty="0" err="1"/>
              <a:t>r</a:t>
            </a:r>
            <a:r>
              <a:rPr lang="en-US" dirty="0" err="1" smtClean="0"/>
              <a:t>eaddir</a:t>
            </a:r>
            <a:r>
              <a:rPr lang="en-US" dirty="0" smtClean="0"/>
              <a:t>() combines directory entries from all data servers, with duplicated ones removed.</a:t>
            </a:r>
          </a:p>
          <a:p>
            <a:pPr lvl="2"/>
            <a:r>
              <a:rPr lang="en-US" dirty="0"/>
              <a:t>u</a:t>
            </a:r>
            <a:r>
              <a:rPr lang="en-US" dirty="0" smtClean="0"/>
              <a:t>nlink() need to delete an item from all data servers.</a:t>
            </a:r>
          </a:p>
          <a:p>
            <a:pPr lvl="2"/>
            <a:r>
              <a:rPr lang="en-US" dirty="0" smtClean="0"/>
              <a:t>Return code, </a:t>
            </a:r>
            <a:r>
              <a:rPr lang="en-US" dirty="0" err="1" smtClean="0"/>
              <a:t>errno</a:t>
            </a:r>
            <a:r>
              <a:rPr lang="en-US" dirty="0" smtClean="0"/>
              <a:t> from each data server need to be combined.</a:t>
            </a:r>
          </a:p>
          <a:p>
            <a:pPr lvl="1"/>
            <a:r>
              <a:rPr lang="en-US" dirty="0" smtClean="0"/>
              <a:t>Implemented a queue to handle the meta data IO</a:t>
            </a:r>
          </a:p>
          <a:p>
            <a:pPr lvl="2"/>
            <a:r>
              <a:rPr lang="en-US" dirty="0" smtClean="0"/>
              <a:t>To prevent overwhelming the data servers by meta data IO</a:t>
            </a:r>
          </a:p>
          <a:p>
            <a:pPr lvl="2"/>
            <a:r>
              <a:rPr lang="en-US" dirty="0" smtClean="0"/>
              <a:t>A number of worker threads dedicated to handle them</a:t>
            </a:r>
          </a:p>
          <a:p>
            <a:pPr lvl="3"/>
            <a:r>
              <a:rPr lang="en-US" dirty="0" smtClean="0"/>
              <a:t>The number is queried/adjusted via </a:t>
            </a:r>
            <a:r>
              <a:rPr lang="en-US" dirty="0" err="1" smtClean="0"/>
              <a:t>xattr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Special considerations</a:t>
            </a:r>
          </a:p>
          <a:p>
            <a:pPr lvl="2"/>
            <a:r>
              <a:rPr lang="en-US" dirty="0" smtClean="0"/>
              <a:t>Brute force stat() (on all data servers via the queue) to avoid the 5 second delay on non-existing files</a:t>
            </a:r>
          </a:p>
          <a:p>
            <a:pPr lvl="3"/>
            <a:r>
              <a:rPr lang="en-US" dirty="0" smtClean="0"/>
              <a:t>Why? Consider an application searching a .so on a </a:t>
            </a:r>
            <a:r>
              <a:rPr lang="en-US" dirty="0" err="1" smtClean="0"/>
              <a:t>xrootdfs</a:t>
            </a:r>
            <a:r>
              <a:rPr lang="en-US" dirty="0" smtClean="0"/>
              <a:t> path </a:t>
            </a:r>
          </a:p>
          <a:p>
            <a:pPr lvl="2"/>
            <a:r>
              <a:rPr lang="en-US" dirty="0" smtClean="0"/>
              <a:t>Caching directory entries to avoid brute force stat() on common usages </a:t>
            </a:r>
          </a:p>
          <a:p>
            <a:pPr lvl="3"/>
            <a:r>
              <a:rPr lang="en-US" dirty="0" err="1"/>
              <a:t>l</a:t>
            </a:r>
            <a:r>
              <a:rPr lang="en-US" dirty="0" err="1" smtClean="0"/>
              <a:t>s</a:t>
            </a:r>
            <a:r>
              <a:rPr lang="en-US" dirty="0" smtClean="0"/>
              <a:t> -</a:t>
            </a:r>
            <a:r>
              <a:rPr lang="en-US" dirty="0" err="1" smtClean="0"/>
              <a:t>l</a:t>
            </a:r>
            <a:r>
              <a:rPr lang="en-US" dirty="0" smtClean="0"/>
              <a:t> dir  or   find /dir -</a:t>
            </a:r>
            <a:r>
              <a:rPr lang="en-US" dirty="0" err="1" smtClean="0"/>
              <a:t>mtime</a:t>
            </a:r>
            <a:r>
              <a:rPr lang="en-US" dirty="0" smtClean="0"/>
              <a:t> +10 –exec … {} \;  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8915FF-F2E4-D94F-BB5B-40BA3ABBBC1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the Xrootd workshop at UCSD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Can use any </a:t>
            </a:r>
            <a:r>
              <a:rPr lang="en-US" dirty="0" err="1" smtClean="0"/>
              <a:t>xrootd</a:t>
            </a:r>
            <a:r>
              <a:rPr lang="en-US" dirty="0" smtClean="0"/>
              <a:t> security </a:t>
            </a:r>
            <a:r>
              <a:rPr lang="en-US" dirty="0" err="1" smtClean="0"/>
              <a:t>plugin</a:t>
            </a:r>
            <a:endParaRPr lang="en-US" dirty="0" smtClean="0"/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unix</a:t>
            </a:r>
            <a:r>
              <a:rPr lang="en-US" dirty="0" smtClean="0"/>
              <a:t>”, “</a:t>
            </a:r>
            <a:r>
              <a:rPr lang="en-US" dirty="0" err="1" smtClean="0"/>
              <a:t>gsi</a:t>
            </a:r>
            <a:r>
              <a:rPr lang="en-US" dirty="0" smtClean="0"/>
              <a:t>”, none, etc.</a:t>
            </a:r>
          </a:p>
          <a:p>
            <a:pPr lvl="1"/>
            <a:r>
              <a:rPr lang="en-US" dirty="0" smtClean="0"/>
              <a:t>Only “</a:t>
            </a:r>
            <a:r>
              <a:rPr lang="en-US" dirty="0" err="1" smtClean="0"/>
              <a:t>sss</a:t>
            </a:r>
            <a:r>
              <a:rPr lang="en-US" dirty="0" smtClean="0"/>
              <a:t>” allows </a:t>
            </a:r>
            <a:r>
              <a:rPr lang="en-US" dirty="0" err="1" smtClean="0"/>
              <a:t>xrootdfs</a:t>
            </a:r>
            <a:r>
              <a:rPr lang="en-US" dirty="0" smtClean="0"/>
              <a:t> to pass the actual usernames (not </a:t>
            </a:r>
            <a:r>
              <a:rPr lang="en-US" dirty="0" err="1" smtClean="0"/>
              <a:t>uid</a:t>
            </a:r>
            <a:r>
              <a:rPr lang="en-US" dirty="0" smtClean="0"/>
              <a:t>) to the </a:t>
            </a:r>
            <a:r>
              <a:rPr lang="en-US" dirty="0" err="1" smtClean="0"/>
              <a:t>xrootd</a:t>
            </a:r>
            <a:r>
              <a:rPr lang="en-US" dirty="0" smtClean="0"/>
              <a:t> server</a:t>
            </a:r>
          </a:p>
          <a:p>
            <a:pPr lvl="2"/>
            <a:r>
              <a:rPr lang="en-US" dirty="0" smtClean="0"/>
              <a:t>Servers and </a:t>
            </a:r>
            <a:r>
              <a:rPr lang="en-US" dirty="0" err="1" smtClean="0"/>
              <a:t>xrootdfs</a:t>
            </a:r>
            <a:r>
              <a:rPr lang="en-US" dirty="0" smtClean="0"/>
              <a:t> instances share a predefined “</a:t>
            </a:r>
            <a:r>
              <a:rPr lang="en-US" dirty="0" err="1" smtClean="0"/>
              <a:t>sss</a:t>
            </a:r>
            <a:r>
              <a:rPr lang="en-US" dirty="0" smtClean="0"/>
              <a:t>” key: the servers trust the </a:t>
            </a:r>
            <a:r>
              <a:rPr lang="en-US" dirty="0" err="1" smtClean="0"/>
              <a:t>xrootdfs</a:t>
            </a:r>
            <a:endParaRPr lang="en-US" dirty="0" smtClean="0"/>
          </a:p>
          <a:p>
            <a:r>
              <a:rPr lang="en-US" dirty="0" err="1" smtClean="0"/>
              <a:t>Xrootd</a:t>
            </a:r>
            <a:r>
              <a:rPr lang="en-US" dirty="0" smtClean="0"/>
              <a:t> use ACL based authorization</a:t>
            </a:r>
          </a:p>
          <a:p>
            <a:pPr lvl="1"/>
            <a:r>
              <a:rPr lang="en-US" dirty="0" smtClean="0"/>
              <a:t>Defined at the </a:t>
            </a:r>
            <a:r>
              <a:rPr lang="en-US" dirty="0" err="1" smtClean="0"/>
              <a:t>Xrootd</a:t>
            </a:r>
            <a:r>
              <a:rPr lang="en-US" dirty="0" smtClean="0"/>
              <a:t> server side</a:t>
            </a:r>
          </a:p>
          <a:p>
            <a:pPr lvl="1"/>
            <a:r>
              <a:rPr lang="en-US" dirty="0" err="1" smtClean="0"/>
              <a:t>chmod</a:t>
            </a:r>
            <a:r>
              <a:rPr lang="en-US" dirty="0" smtClean="0"/>
              <a:t>, </a:t>
            </a:r>
            <a:r>
              <a:rPr lang="en-US" dirty="0" err="1" smtClean="0"/>
              <a:t>chown</a:t>
            </a:r>
            <a:r>
              <a:rPr lang="en-US" dirty="0" smtClean="0"/>
              <a:t>, </a:t>
            </a:r>
            <a:r>
              <a:rPr lang="en-US" dirty="0" err="1" smtClean="0"/>
              <a:t>chgrp</a:t>
            </a:r>
            <a:r>
              <a:rPr lang="en-US" dirty="0" smtClean="0"/>
              <a:t> won’t work</a:t>
            </a:r>
          </a:p>
          <a:p>
            <a:pPr lvl="1"/>
            <a:r>
              <a:rPr lang="en-US" dirty="0" smtClean="0"/>
              <a:t>Query your own access privilege</a:t>
            </a:r>
          </a:p>
          <a:p>
            <a:pPr lvl="2">
              <a:buNone/>
            </a:pPr>
            <a:r>
              <a:rPr lang="en-US" sz="1647" dirty="0" smtClean="0">
                <a:latin typeface="Courier New"/>
                <a:cs typeface="Courier New"/>
              </a:rPr>
              <a:t>$ </a:t>
            </a:r>
            <a:r>
              <a:rPr lang="en-US" sz="1647" dirty="0" err="1" smtClean="0">
                <a:latin typeface="Courier New"/>
                <a:cs typeface="Courier New"/>
              </a:rPr>
              <a:t>getfattr</a:t>
            </a:r>
            <a:r>
              <a:rPr lang="en-US" sz="1647" dirty="0" smtClean="0">
                <a:latin typeface="Courier New"/>
                <a:cs typeface="Courier New"/>
              </a:rPr>
              <a:t> –</a:t>
            </a:r>
            <a:r>
              <a:rPr lang="en-US" sz="1647" dirty="0" err="1" smtClean="0">
                <a:latin typeface="Courier New"/>
                <a:cs typeface="Courier New"/>
              </a:rPr>
              <a:t>n</a:t>
            </a:r>
            <a:r>
              <a:rPr lang="en-US" sz="1647" dirty="0" smtClean="0">
                <a:latin typeface="Courier New"/>
                <a:cs typeface="Courier New"/>
              </a:rPr>
              <a:t> </a:t>
            </a:r>
            <a:r>
              <a:rPr lang="en-US" sz="1647" dirty="0" err="1" smtClean="0">
                <a:latin typeface="Courier New"/>
                <a:cs typeface="Courier New"/>
              </a:rPr>
              <a:t>xrootdfs.file.permission</a:t>
            </a:r>
            <a:r>
              <a:rPr lang="en-US" sz="1647" dirty="0" smtClean="0">
                <a:latin typeface="Courier New"/>
                <a:cs typeface="Courier New"/>
              </a:rPr>
              <a:t> /</a:t>
            </a:r>
            <a:r>
              <a:rPr lang="en-US" sz="1647" dirty="0" err="1" smtClean="0">
                <a:latin typeface="Courier New"/>
                <a:cs typeface="Courier New"/>
              </a:rPr>
              <a:t>xrootd/atlas/atlasdatadisk</a:t>
            </a:r>
            <a:endParaRPr lang="en-US" sz="1647" dirty="0" smtClean="0">
              <a:latin typeface="Courier New"/>
              <a:cs typeface="Courier New"/>
            </a:endParaRPr>
          </a:p>
          <a:p>
            <a:pPr lvl="2">
              <a:buNone/>
            </a:pPr>
            <a:r>
              <a:rPr lang="en-US" sz="1647" dirty="0" err="1" smtClean="0">
                <a:latin typeface="Courier New"/>
                <a:cs typeface="Courier New"/>
              </a:rPr>
              <a:t>getfattr</a:t>
            </a:r>
            <a:r>
              <a:rPr lang="en-US" sz="1647" dirty="0" smtClean="0">
                <a:latin typeface="Courier New"/>
                <a:cs typeface="Courier New"/>
              </a:rPr>
              <a:t>: Removing leading '/' from absolute path names</a:t>
            </a:r>
          </a:p>
          <a:p>
            <a:pPr lvl="2">
              <a:buNone/>
            </a:pPr>
            <a:r>
              <a:rPr lang="en-US" sz="1647" dirty="0" smtClean="0">
                <a:latin typeface="Courier New"/>
                <a:cs typeface="Courier New"/>
              </a:rPr>
              <a:t># file: </a:t>
            </a:r>
            <a:r>
              <a:rPr lang="en-US" sz="1647" dirty="0" err="1" smtClean="0">
                <a:latin typeface="Courier New"/>
                <a:cs typeface="Courier New"/>
              </a:rPr>
              <a:t>xrootd/atlas/atlasdatadisk</a:t>
            </a:r>
            <a:endParaRPr lang="en-US" sz="1647" dirty="0" smtClean="0">
              <a:latin typeface="Courier New"/>
              <a:cs typeface="Courier New"/>
            </a:endParaRPr>
          </a:p>
          <a:p>
            <a:pPr lvl="2">
              <a:buNone/>
            </a:pPr>
            <a:r>
              <a:rPr lang="en-US" sz="1647" dirty="0" err="1" smtClean="0">
                <a:latin typeface="Courier New"/>
                <a:cs typeface="Courier New"/>
              </a:rPr>
              <a:t>xrootdfs.file.permission</a:t>
            </a:r>
            <a:r>
              <a:rPr lang="en-US" sz="1647" dirty="0" smtClean="0">
                <a:latin typeface="Courier New"/>
                <a:cs typeface="Courier New"/>
              </a:rPr>
              <a:t>="</a:t>
            </a:r>
            <a:r>
              <a:rPr lang="en-US" sz="1647" dirty="0" err="1" smtClean="0">
                <a:latin typeface="Courier New"/>
                <a:cs typeface="Courier New"/>
              </a:rPr>
              <a:t>lr</a:t>
            </a:r>
            <a:r>
              <a:rPr lang="en-US" sz="1647" dirty="0" smtClean="0">
                <a:latin typeface="Courier New"/>
                <a:cs typeface="Courier New"/>
              </a:rPr>
              <a:t>"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8915FF-F2E4-D94F-BB5B-40BA3ABBBC1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things supported/unsupported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the Xrootd workshop at UCSD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Support Composite Name Space (CNS)</a:t>
            </a:r>
          </a:p>
          <a:p>
            <a:pPr lvl="1"/>
            <a:r>
              <a:rPr lang="en-US" dirty="0" smtClean="0"/>
              <a:t>CNS hosts the complete file system metadata info</a:t>
            </a:r>
          </a:p>
          <a:p>
            <a:pPr lvl="2"/>
            <a:r>
              <a:rPr lang="en-US" dirty="0" smtClean="0"/>
              <a:t> on one auxiliary </a:t>
            </a:r>
            <a:r>
              <a:rPr lang="en-US" dirty="0" err="1" smtClean="0"/>
              <a:t>xrootd</a:t>
            </a:r>
            <a:r>
              <a:rPr lang="en-US" dirty="0" smtClean="0"/>
              <a:t> server that is not part of the cluster.</a:t>
            </a:r>
          </a:p>
          <a:p>
            <a:pPr lvl="1"/>
            <a:r>
              <a:rPr lang="en-US" dirty="0" smtClean="0"/>
              <a:t>Some files may not be available for access immediately (even thought their meta data is available), e.g. files on tape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In a disk only environment, CNS is seldom used nowadays</a:t>
            </a:r>
            <a:endParaRPr lang="en-US" dirty="0" smtClean="0"/>
          </a:p>
          <a:p>
            <a:r>
              <a:rPr lang="en-US" dirty="0" smtClean="0"/>
              <a:t>Don’t support changing </a:t>
            </a:r>
            <a:r>
              <a:rPr lang="en-US" dirty="0" err="1" smtClean="0"/>
              <a:t>mtime</a:t>
            </a:r>
            <a:r>
              <a:rPr lang="en-US" dirty="0" smtClean="0"/>
              <a:t>, </a:t>
            </a:r>
            <a:r>
              <a:rPr lang="en-US" dirty="0" err="1" smtClean="0"/>
              <a:t>atime</a:t>
            </a:r>
            <a:r>
              <a:rPr lang="en-US" dirty="0" smtClean="0"/>
              <a:t>, etc</a:t>
            </a:r>
            <a:r>
              <a:rPr lang="en-US" dirty="0" smtClean="0"/>
              <a:t>.</a:t>
            </a:r>
          </a:p>
          <a:p>
            <a:r>
              <a:rPr lang="en-US" dirty="0" smtClean="0"/>
              <a:t>Don’t support file locking</a:t>
            </a:r>
            <a:endParaRPr lang="en-US" dirty="0" smtClean="0"/>
          </a:p>
          <a:p>
            <a:r>
              <a:rPr lang="en-US" dirty="0"/>
              <a:t>c</a:t>
            </a:r>
            <a:r>
              <a:rPr lang="en-US" dirty="0" smtClean="0"/>
              <a:t>lose() are asynchronous</a:t>
            </a:r>
          </a:p>
          <a:p>
            <a:pPr lvl="1"/>
            <a:r>
              <a:rPr lang="en-US" dirty="0" smtClean="0"/>
              <a:t>Though </a:t>
            </a:r>
            <a:r>
              <a:rPr lang="en-US" dirty="0" err="1" smtClean="0"/>
              <a:t>xrootd</a:t>
            </a:r>
            <a:r>
              <a:rPr lang="en-US" dirty="0" smtClean="0"/>
              <a:t> sync(</a:t>
            </a:r>
            <a:r>
              <a:rPr lang="en-US" dirty="0" smtClean="0"/>
              <a:t>) and close() </a:t>
            </a:r>
            <a:r>
              <a:rPr lang="en-US" dirty="0" smtClean="0"/>
              <a:t>will be called </a:t>
            </a:r>
            <a:r>
              <a:rPr lang="en-US" dirty="0" smtClean="0"/>
              <a:t>eventually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8915FF-F2E4-D94F-BB5B-40BA3ABBBC1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r>
              <a:rPr lang="en-US" dirty="0" smtClean="0"/>
              <a:t>IO Performance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the Xrootd workshop at UCSD</a:t>
            </a:r>
            <a:endParaRPr lang="en-US"/>
          </a:p>
        </p:txBody>
      </p:sp>
      <p:pic>
        <p:nvPicPr>
          <p:cNvPr id="4" name="Picture 3" descr="xrootdfs.perf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399" y="1319718"/>
            <a:ext cx="6477001" cy="45476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5754469"/>
            <a:ext cx="68302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Meta data IO performance depends on the number of data servers and </a:t>
            </a:r>
          </a:p>
          <a:p>
            <a:r>
              <a:rPr lang="en-US" dirty="0" smtClean="0"/>
              <a:t>the number of worker threads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58915FF-F2E4-D94F-BB5B-40BA3ABBBC1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use it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the Xrootd workshop at UCSD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Documented in “man </a:t>
            </a:r>
            <a:r>
              <a:rPr lang="en-US" dirty="0" err="1" smtClean="0"/>
              <a:t>xrootdfs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run from command line with debugging output              </a:t>
            </a:r>
          </a:p>
          <a:p>
            <a:pPr lvl="1">
              <a:buNone/>
            </a:pPr>
            <a:r>
              <a:rPr lang="en-US" sz="1500" dirty="0" err="1" smtClean="0">
                <a:latin typeface="Courier New"/>
                <a:cs typeface="Courier New"/>
              </a:rPr>
              <a:t>xrootdfs</a:t>
            </a:r>
            <a:r>
              <a:rPr lang="en-US" sz="1500" dirty="0" smtClean="0">
                <a:latin typeface="Courier New"/>
                <a:cs typeface="Courier New"/>
              </a:rPr>
              <a:t> -</a:t>
            </a:r>
            <a:r>
              <a:rPr lang="en-US" sz="1500" dirty="0" err="1" smtClean="0">
                <a:latin typeface="Courier New"/>
                <a:cs typeface="Courier New"/>
              </a:rPr>
              <a:t>d</a:t>
            </a:r>
            <a:r>
              <a:rPr lang="en-US" sz="1500" dirty="0" smtClean="0">
                <a:latin typeface="Courier New"/>
                <a:cs typeface="Courier New"/>
              </a:rPr>
              <a:t> -</a:t>
            </a:r>
            <a:r>
              <a:rPr lang="en-US" sz="1500" dirty="0" err="1" smtClean="0">
                <a:latin typeface="Courier New"/>
                <a:cs typeface="Courier New"/>
              </a:rPr>
              <a:t>o</a:t>
            </a:r>
            <a:r>
              <a:rPr lang="en-US" sz="1500" dirty="0" smtClean="0">
                <a:latin typeface="Courier New"/>
                <a:cs typeface="Courier New"/>
              </a:rPr>
              <a:t> </a:t>
            </a:r>
            <a:r>
              <a:rPr lang="en-US" sz="1500" dirty="0" err="1" smtClean="0">
                <a:latin typeface="Courier New"/>
                <a:cs typeface="Courier New"/>
              </a:rPr>
              <a:t>rdr</a:t>
            </a:r>
            <a:r>
              <a:rPr lang="en-US" sz="1500" dirty="0" smtClean="0">
                <a:latin typeface="Courier New"/>
                <a:cs typeface="Courier New"/>
              </a:rPr>
              <a:t>=root://</a:t>
            </a:r>
            <a:r>
              <a:rPr lang="en-US" sz="1500" dirty="0" err="1" smtClean="0">
                <a:latin typeface="Courier New"/>
                <a:cs typeface="Courier New"/>
              </a:rPr>
              <a:t>rdr:port//data,uid</a:t>
            </a:r>
            <a:r>
              <a:rPr lang="en-US" sz="1500" dirty="0" smtClean="0">
                <a:latin typeface="Courier New"/>
                <a:cs typeface="Courier New"/>
              </a:rPr>
              <a:t>=daemon /</a:t>
            </a:r>
            <a:r>
              <a:rPr lang="en-US" sz="1500" dirty="0" err="1" smtClean="0">
                <a:latin typeface="Courier New"/>
                <a:cs typeface="Courier New"/>
              </a:rPr>
              <a:t>mnt</a:t>
            </a:r>
            <a:endParaRPr lang="en-US" sz="1500" dirty="0" smtClean="0">
              <a:latin typeface="Courier New"/>
              <a:cs typeface="Courier New"/>
            </a:endParaRPr>
          </a:p>
          <a:p>
            <a:r>
              <a:rPr lang="en-US" dirty="0" smtClean="0"/>
              <a:t>use with </a:t>
            </a:r>
            <a:r>
              <a:rPr lang="en-US" dirty="0" err="1" smtClean="0"/>
              <a:t>autofs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add a line to /etc/</a:t>
            </a:r>
            <a:r>
              <a:rPr lang="en-US" dirty="0" err="1" smtClean="0"/>
              <a:t>auto.master</a:t>
            </a:r>
            <a:r>
              <a:rPr lang="en-US" dirty="0" smtClean="0"/>
              <a:t>             </a:t>
            </a:r>
          </a:p>
          <a:p>
            <a:pPr lvl="1">
              <a:buNone/>
            </a:pPr>
            <a:r>
              <a:rPr lang="en-US" sz="1500" dirty="0" smtClean="0">
                <a:latin typeface="Courier New"/>
                <a:cs typeface="Courier New"/>
              </a:rPr>
              <a:t>/- /etc/</a:t>
            </a:r>
            <a:r>
              <a:rPr lang="en-US" sz="1500" dirty="0" err="1" smtClean="0">
                <a:latin typeface="Courier New"/>
                <a:cs typeface="Courier New"/>
              </a:rPr>
              <a:t>auto.fuse</a:t>
            </a:r>
            <a:endParaRPr lang="en-US" sz="1500" dirty="0" smtClean="0">
              <a:latin typeface="Courier New"/>
              <a:cs typeface="Courier New"/>
            </a:endParaRPr>
          </a:p>
          <a:p>
            <a:pPr lvl="1">
              <a:buNone/>
            </a:pPr>
            <a:r>
              <a:rPr lang="en-US" dirty="0" smtClean="0"/>
              <a:t>create /etc/</a:t>
            </a:r>
            <a:r>
              <a:rPr lang="en-US" dirty="0" err="1" smtClean="0"/>
              <a:t>auto.fuse</a:t>
            </a:r>
            <a:r>
              <a:rPr lang="en-US" dirty="0" smtClean="0"/>
              <a:t> with the following one line              </a:t>
            </a:r>
          </a:p>
          <a:p>
            <a:pPr lvl="1">
              <a:buNone/>
            </a:pPr>
            <a:r>
              <a:rPr lang="en-US" sz="1500" dirty="0" smtClean="0">
                <a:latin typeface="Courier New"/>
                <a:cs typeface="Courier New"/>
              </a:rPr>
              <a:t>/</a:t>
            </a:r>
            <a:r>
              <a:rPr lang="en-US" sz="1500" dirty="0" err="1" smtClean="0">
                <a:latin typeface="Courier New"/>
                <a:cs typeface="Courier New"/>
              </a:rPr>
              <a:t>mnt</a:t>
            </a:r>
            <a:r>
              <a:rPr lang="en-US" sz="1500" dirty="0" smtClean="0">
                <a:latin typeface="Courier New"/>
                <a:cs typeface="Courier New"/>
              </a:rPr>
              <a:t> -</a:t>
            </a:r>
            <a:r>
              <a:rPr lang="en-US" sz="1500" dirty="0" err="1" smtClean="0">
                <a:latin typeface="Courier New"/>
                <a:cs typeface="Courier New"/>
              </a:rPr>
              <a:t>fstype</a:t>
            </a:r>
            <a:r>
              <a:rPr lang="en-US" sz="1500" dirty="0" smtClean="0">
                <a:latin typeface="Courier New"/>
                <a:cs typeface="Courier New"/>
              </a:rPr>
              <a:t>=</a:t>
            </a:r>
            <a:r>
              <a:rPr lang="en-US" sz="1500" dirty="0" err="1" smtClean="0">
                <a:latin typeface="Courier New"/>
                <a:cs typeface="Courier New"/>
              </a:rPr>
              <a:t>fuse,uid</a:t>
            </a:r>
            <a:r>
              <a:rPr lang="en-US" sz="1500" dirty="0" smtClean="0">
                <a:latin typeface="Courier New"/>
                <a:cs typeface="Courier New"/>
              </a:rPr>
              <a:t>=2,rdr=root://</a:t>
            </a:r>
            <a:r>
              <a:rPr lang="en-US" sz="1500" dirty="0" err="1" smtClean="0">
                <a:latin typeface="Courier New"/>
                <a:cs typeface="Courier New"/>
              </a:rPr>
              <a:t>rdr</a:t>
            </a:r>
            <a:r>
              <a:rPr lang="en-US" sz="1500" dirty="0" smtClean="0">
                <a:latin typeface="Courier New"/>
                <a:cs typeface="Courier New"/>
              </a:rPr>
              <a:t>\:port//data :</a:t>
            </a:r>
            <a:r>
              <a:rPr lang="en-US" sz="1500" dirty="0" err="1" smtClean="0">
                <a:latin typeface="Courier New"/>
                <a:cs typeface="Courier New"/>
              </a:rPr>
              <a:t>xrootdfs.sh</a:t>
            </a:r>
            <a:endParaRPr lang="en-US" sz="1500" dirty="0" smtClean="0">
              <a:latin typeface="Courier New"/>
              <a:cs typeface="Courier New"/>
            </a:endParaRPr>
          </a:p>
          <a:p>
            <a:pPr lvl="1">
              <a:buNone/>
            </a:pPr>
            <a:r>
              <a:rPr lang="en-US" dirty="0" smtClean="0"/>
              <a:t>create script /</a:t>
            </a:r>
            <a:r>
              <a:rPr lang="en-US" dirty="0" err="1" smtClean="0"/>
              <a:t>usr/bin/xrootdfs.sh</a:t>
            </a:r>
            <a:r>
              <a:rPr lang="en-US" dirty="0" smtClean="0"/>
              <a:t> (and set the +</a:t>
            </a:r>
            <a:r>
              <a:rPr lang="en-US" dirty="0" err="1" smtClean="0"/>
              <a:t>x</a:t>
            </a:r>
            <a:r>
              <a:rPr lang="en-US" dirty="0" smtClean="0"/>
              <a:t> bit)           </a:t>
            </a:r>
          </a:p>
          <a:p>
            <a:pPr lvl="1">
              <a:buNone/>
            </a:pPr>
            <a:r>
              <a:rPr lang="en-US" sz="1500" dirty="0" smtClean="0">
                <a:latin typeface="Courier New"/>
                <a:cs typeface="Courier New"/>
              </a:rPr>
              <a:t>#!/bin/</a:t>
            </a:r>
            <a:r>
              <a:rPr lang="en-US" sz="1500" dirty="0" err="1" smtClean="0">
                <a:latin typeface="Courier New"/>
                <a:cs typeface="Courier New"/>
              </a:rPr>
              <a:t>sh</a:t>
            </a:r>
            <a:endParaRPr lang="en-US" sz="1500" dirty="0" smtClean="0">
              <a:latin typeface="Courier New"/>
              <a:cs typeface="Courier New"/>
            </a:endParaRPr>
          </a:p>
          <a:p>
            <a:pPr lvl="1">
              <a:buNone/>
            </a:pPr>
            <a:r>
              <a:rPr lang="en-US" sz="1500" dirty="0" smtClean="0">
                <a:latin typeface="Courier New"/>
                <a:cs typeface="Courier New"/>
              </a:rPr>
              <a:t>exec /</a:t>
            </a:r>
            <a:r>
              <a:rPr lang="en-US" sz="1500" dirty="0" err="1" smtClean="0">
                <a:latin typeface="Courier New"/>
                <a:cs typeface="Courier New"/>
              </a:rPr>
              <a:t>usr/bin/xrootdfs</a:t>
            </a:r>
            <a:r>
              <a:rPr lang="en-US" sz="1500" dirty="0" smtClean="0">
                <a:latin typeface="Courier New"/>
                <a:cs typeface="Courier New"/>
              </a:rPr>
              <a:t> $@ &gt;/dev/null 2&gt;&amp;1</a:t>
            </a:r>
          </a:p>
          <a:p>
            <a:endParaRPr lang="en-US" sz="1765" dirty="0" smtClean="0">
              <a:latin typeface="Courier New"/>
              <a:cs typeface="Courier New"/>
            </a:endParaRPr>
          </a:p>
          <a:p>
            <a:r>
              <a:rPr lang="en-US" dirty="0" smtClean="0"/>
              <a:t>Now you can </a:t>
            </a:r>
            <a:r>
              <a:rPr lang="en-US" dirty="0" err="1" smtClean="0"/>
              <a:t>cd</a:t>
            </a:r>
            <a:r>
              <a:rPr lang="en-US" dirty="0" smtClean="0"/>
              <a:t>, </a:t>
            </a:r>
            <a:r>
              <a:rPr lang="en-US" dirty="0" err="1" smtClean="0"/>
              <a:t>df</a:t>
            </a:r>
            <a:r>
              <a:rPr lang="en-US" dirty="0" smtClean="0"/>
              <a:t>, </a:t>
            </a:r>
            <a:r>
              <a:rPr lang="en-US" dirty="0" err="1" smtClean="0"/>
              <a:t>ls</a:t>
            </a:r>
            <a:r>
              <a:rPr lang="en-US" dirty="0" smtClean="0"/>
              <a:t>, </a:t>
            </a:r>
            <a:r>
              <a:rPr lang="en-US" dirty="0" err="1" smtClean="0"/>
              <a:t>rm</a:t>
            </a:r>
            <a:r>
              <a:rPr lang="en-US" dirty="0" smtClean="0"/>
              <a:t>             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AC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SLAC.thmx</Template>
  <TotalTime>170</TotalTime>
  <Words>941</Words>
  <Application>Microsoft Macintosh PowerPoint</Application>
  <PresentationFormat>On-screen Show (4:3)</PresentationFormat>
  <Paragraphs>120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SLAC</vt:lpstr>
      <vt:lpstr>XrootdFS:  a Posix Filesystem for Xrootd</vt:lpstr>
      <vt:lpstr>Introduction</vt:lpstr>
      <vt:lpstr>FUSE in one slide</vt:lpstr>
      <vt:lpstr>Xrootdfs daemon detail</vt:lpstr>
      <vt:lpstr>Xrootdfs daemon detail, cont’d</vt:lpstr>
      <vt:lpstr>Security</vt:lpstr>
      <vt:lpstr>Other things supported/unsupported</vt:lpstr>
      <vt:lpstr>IO Performance</vt:lpstr>
      <vt:lpstr>How to use it</vt:lpstr>
      <vt:lpstr>Backup Slides</vt:lpstr>
    </vt:vector>
  </TitlesOfParts>
  <Company>SLAC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XrootdFS a Posix File System for Xrootd</dc:title>
  <dc:creator>Wei Yang</dc:creator>
  <cp:lastModifiedBy>Wei Yang</cp:lastModifiedBy>
  <cp:revision>40</cp:revision>
  <dcterms:created xsi:type="dcterms:W3CDTF">2015-01-26T00:40:13Z</dcterms:created>
  <dcterms:modified xsi:type="dcterms:W3CDTF">2015-01-28T07:38:44Z</dcterms:modified>
</cp:coreProperties>
</file>