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8"/>
  </p:notesMasterIdLst>
  <p:sldIdLst>
    <p:sldId id="256" r:id="rId3"/>
    <p:sldId id="257" r:id="rId4"/>
    <p:sldId id="258" r:id="rId5"/>
    <p:sldId id="260" r:id="rId6"/>
    <p:sldId id="268" r:id="rId7"/>
    <p:sldId id="267" r:id="rId8"/>
    <p:sldId id="259" r:id="rId9"/>
    <p:sldId id="266" r:id="rId10"/>
    <p:sldId id="262" r:id="rId11"/>
    <p:sldId id="263" r:id="rId12"/>
    <p:sldId id="264" r:id="rId13"/>
    <p:sldId id="265" r:id="rId14"/>
    <p:sldId id="270" r:id="rId15"/>
    <p:sldId id="261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F4397-3F08-4CBE-AEC6-8548AF3699BD}" type="datetimeFigureOut">
              <a:rPr lang="en-GB" smtClean="0"/>
              <a:t>25/07/2014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AB0A1-5289-466C-BB6D-188276DBC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042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773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891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5363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2249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8146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564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144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450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648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11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471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60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140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139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AB0A1-5289-466C-BB6D-188276DBC15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001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43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108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PyHEADTAIL development meeting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12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2032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PyHEADTAIL development meeting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PyHEADTAIL development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3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PyHEADTAIL development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216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PyHEADTAIL development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59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tabLst>
                <a:tab pos="2160000" algn="l"/>
                <a:tab pos="2520000" algn="l"/>
              </a:tabLst>
              <a:defRPr/>
            </a:lvl2pPr>
            <a:lvl3pPr>
              <a:spcBef>
                <a:spcPts val="600"/>
              </a:spcBef>
              <a:spcAft>
                <a:spcPts val="0"/>
              </a:spcAft>
              <a:tabLst>
                <a:tab pos="2880000" algn="l"/>
                <a:tab pos="3240000" algn="l"/>
              </a:tabLst>
              <a:defRPr/>
            </a:lvl3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PyHEADTAIL development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72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PyHEADTAIL development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236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832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37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PyHEADTAIL development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666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685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4600"/>
        </a:lnSpc>
        <a:spcBef>
          <a:spcPct val="0"/>
        </a:spcBef>
        <a:buNone/>
        <a:defRPr sz="3200" b="1" kern="1200">
          <a:solidFill>
            <a:schemeClr val="tx1"/>
          </a:solidFill>
          <a:effectLst/>
          <a:latin typeface="PT Sans Caption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Wingdings" pitchFamily="2" charset="2"/>
        <a:buNone/>
        <a:defRPr sz="2800" kern="1200">
          <a:solidFill>
            <a:schemeClr val="tx1"/>
          </a:solidFill>
          <a:latin typeface="PT Sans" pitchFamily="34" charset="0"/>
          <a:ea typeface="+mn-ea"/>
          <a:cs typeface="+mn-cs"/>
        </a:defRPr>
      </a:lvl1pPr>
      <a:lvl2pPr marL="360000" indent="0" algn="l" defTabSz="914400" rtl="0" eaLnBrk="1" latinLnBrk="0" hangingPunct="1">
        <a:spcBef>
          <a:spcPct val="20000"/>
        </a:spcBef>
        <a:buFont typeface="Wingdings" pitchFamily="2" charset="2"/>
        <a:buNone/>
        <a:tabLst>
          <a:tab pos="2160000" algn="l"/>
          <a:tab pos="2520000" algn="l"/>
          <a:tab pos="2880000" algn="l"/>
          <a:tab pos="3240000" algn="l"/>
        </a:tabLst>
        <a:defRPr sz="2400" kern="1200">
          <a:solidFill>
            <a:schemeClr val="tx1"/>
          </a:solidFill>
          <a:latin typeface="PT Sans" pitchFamily="34" charset="0"/>
          <a:ea typeface="+mn-ea"/>
          <a:cs typeface="+mn-cs"/>
        </a:defRPr>
      </a:lvl2pPr>
      <a:lvl3pPr marL="720000" indent="0" algn="l" defTabSz="914400" rtl="0" eaLnBrk="1" latinLnBrk="0" hangingPunct="1">
        <a:spcBef>
          <a:spcPct val="20000"/>
        </a:spcBef>
        <a:buFont typeface="Arial" pitchFamily="34" charset="0"/>
        <a:buNone/>
        <a:tabLst>
          <a:tab pos="2880000" algn="l"/>
          <a:tab pos="3240000" algn="l"/>
        </a:tabLst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10800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4400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r>
              <a:rPr lang="en-US" smtClean="0"/>
              <a:t>25th July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r>
              <a:rPr lang="en-GB" smtClean="0"/>
              <a:t>PyHEADTAIL development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087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4600"/>
        </a:lnSpc>
        <a:spcBef>
          <a:spcPct val="0"/>
        </a:spcBef>
        <a:buNone/>
        <a:defRPr sz="3200" b="1" kern="1200">
          <a:solidFill>
            <a:schemeClr val="tx1"/>
          </a:solidFill>
          <a:effectLst/>
          <a:latin typeface="PT Sans Caption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Wingdings" pitchFamily="2" charset="2"/>
        <a:buNone/>
        <a:defRPr sz="2800" kern="1200">
          <a:solidFill>
            <a:schemeClr val="tx1"/>
          </a:solidFill>
          <a:latin typeface="PT Sans" pitchFamily="34" charset="0"/>
          <a:ea typeface="+mn-ea"/>
          <a:cs typeface="+mn-cs"/>
        </a:defRPr>
      </a:lvl1pPr>
      <a:lvl2pPr marL="360000" indent="0" algn="l" defTabSz="914400" rtl="0" eaLnBrk="1" latinLnBrk="0" hangingPunct="1">
        <a:spcBef>
          <a:spcPct val="20000"/>
        </a:spcBef>
        <a:buFont typeface="Wingdings" pitchFamily="2" charset="2"/>
        <a:buNone/>
        <a:defRPr sz="2400" kern="1200">
          <a:solidFill>
            <a:schemeClr val="tx1"/>
          </a:solidFill>
          <a:latin typeface="PT Sans" pitchFamily="34" charset="0"/>
          <a:ea typeface="+mn-ea"/>
          <a:cs typeface="+mn-cs"/>
        </a:defRPr>
      </a:lvl2pPr>
      <a:lvl3pPr marL="7200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10800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4400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penalea.gforge.inria.fr/doc/openalea/doc/_build/html/source/sphinx/rest_syntax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ke2000.github.io/PyHEADTAI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Basic longitudinal structure</a:t>
            </a:r>
            <a:br>
              <a:rPr lang="en-GB" dirty="0" smtClean="0"/>
            </a:br>
            <a:r>
              <a:rPr lang="en-GB" dirty="0" smtClean="0"/>
              <a:t>of </a:t>
            </a:r>
            <a:r>
              <a:rPr lang="en-GB" dirty="0" err="1" smtClean="0"/>
              <a:t>PyHEADTAIL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Helga </a:t>
            </a:r>
            <a:r>
              <a:rPr lang="en-GB" dirty="0" err="1" smtClean="0"/>
              <a:t>Timko</a:t>
            </a:r>
            <a:r>
              <a:rPr lang="en-GB" dirty="0" smtClean="0"/>
              <a:t>, </a:t>
            </a:r>
          </a:p>
          <a:p>
            <a:r>
              <a:rPr lang="en-GB" dirty="0" smtClean="0"/>
              <a:t>Alexandre </a:t>
            </a:r>
            <a:r>
              <a:rPr lang="en-GB" dirty="0" err="1" smtClean="0"/>
              <a:t>Lasheen</a:t>
            </a:r>
            <a:r>
              <a:rPr lang="en-GB" dirty="0" smtClean="0"/>
              <a:t>, </a:t>
            </a:r>
            <a:r>
              <a:rPr lang="en-GB" dirty="0" err="1" smtClean="0"/>
              <a:t>Danilo</a:t>
            </a:r>
            <a:r>
              <a:rPr lang="en-GB" dirty="0" smtClean="0"/>
              <a:t> </a:t>
            </a:r>
            <a:r>
              <a:rPr lang="en-GB" dirty="0" err="1" smtClean="0"/>
              <a:t>Quartullo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741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Sphinx documentation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Edit .</a:t>
            </a:r>
            <a:r>
              <a:rPr lang="en-GB" b="1" dirty="0" err="1" smtClean="0">
                <a:solidFill>
                  <a:schemeClr val="bg1">
                    <a:lumMod val="65000"/>
                  </a:schemeClr>
                </a:solidFill>
              </a:rPr>
              <a:t>rst</a:t>
            </a: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 files </a:t>
            </a:r>
          </a:p>
          <a:p>
            <a:pPr lvl="1"/>
            <a:r>
              <a:rPr lang="en-GB" dirty="0" smtClean="0"/>
              <a:t>Modules to be documented</a:t>
            </a:r>
          </a:p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Comment python files</a:t>
            </a:r>
          </a:p>
          <a:p>
            <a:pPr lvl="1"/>
            <a:r>
              <a:rPr lang="en-GB" dirty="0" smtClean="0"/>
              <a:t>See next slide</a:t>
            </a:r>
          </a:p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Compile and create ‘</a:t>
            </a:r>
            <a:r>
              <a:rPr lang="en-GB" b="1" dirty="0" smtClean="0">
                <a:solidFill>
                  <a:schemeClr val="accent1"/>
                </a:solidFill>
              </a:rPr>
              <a:t>build</a:t>
            </a: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’ folder</a:t>
            </a:r>
          </a:p>
          <a:p>
            <a:pPr lvl="1"/>
            <a:r>
              <a:rPr lang="en-GB" dirty="0" smtClean="0"/>
              <a:t>Run ‘make html’ in ‘</a:t>
            </a:r>
            <a:r>
              <a:rPr lang="en-GB" dirty="0" smtClean="0">
                <a:solidFill>
                  <a:schemeClr val="accent1"/>
                </a:solidFill>
              </a:rPr>
              <a:t>__doc</a:t>
            </a:r>
            <a:r>
              <a:rPr lang="en-GB" dirty="0" smtClean="0"/>
              <a:t>’ folder</a:t>
            </a:r>
          </a:p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Update the </a:t>
            </a:r>
            <a:r>
              <a:rPr lang="en-GB" b="1" dirty="0" err="1" smtClean="0">
                <a:solidFill>
                  <a:schemeClr val="bg1">
                    <a:lumMod val="65000"/>
                  </a:schemeClr>
                </a:solidFill>
              </a:rPr>
              <a:t>gh</a:t>
            </a: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-pages branch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Copy the content of ‘</a:t>
            </a:r>
            <a:r>
              <a:rPr lang="en-GB" dirty="0" smtClean="0">
                <a:solidFill>
                  <a:schemeClr val="accent1"/>
                </a:solidFill>
              </a:rPr>
              <a:t>html</a:t>
            </a:r>
            <a:r>
              <a:rPr lang="en-GB" dirty="0" smtClean="0"/>
              <a:t>’ folder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i="1" dirty="0" smtClean="0"/>
              <a:t>For more info, ask Alex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i="1" dirty="0" smtClean="0"/>
              <a:t>Check out the </a:t>
            </a:r>
            <a:r>
              <a:rPr lang="en-GB" sz="2400" i="1" dirty="0" smtClean="0">
                <a:hlinkClick r:id="rId3"/>
              </a:rPr>
              <a:t>cheat sheet</a:t>
            </a:r>
            <a:endParaRPr lang="en-GB" sz="2400" i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420040"/>
            <a:ext cx="3067329" cy="498076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5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600"/>
              </a:lnSpc>
            </a:pPr>
            <a:r>
              <a:rPr lang="en-GB" dirty="0" smtClean="0"/>
              <a:t>Sphinx documentation – </a:t>
            </a:r>
            <a:br>
              <a:rPr lang="en-GB" dirty="0" smtClean="0"/>
            </a:br>
            <a:r>
              <a:rPr lang="en-GB" dirty="0" smtClean="0"/>
              <a:t>Commenting python files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6379272" cy="4105808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039" y="1828800"/>
            <a:ext cx="3170828" cy="4307541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Line Callout 1 9"/>
          <p:cNvSpPr/>
          <p:nvPr/>
        </p:nvSpPr>
        <p:spPr>
          <a:xfrm>
            <a:off x="6177853" y="2056504"/>
            <a:ext cx="2743200" cy="600635"/>
          </a:xfrm>
          <a:prstGeom prst="borderCallout1">
            <a:avLst>
              <a:gd name="adj1" fmla="val 51707"/>
              <a:gd name="adj2" fmla="val -824"/>
              <a:gd name="adj3" fmla="val 34619"/>
              <a:gd name="adj4" fmla="val -52177"/>
            </a:avLst>
          </a:prstGeom>
          <a:noFill/>
          <a:ln w="38100">
            <a:solidFill>
              <a:srgbClr val="FF0066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HEADER, AUTHORS</a:t>
            </a:r>
            <a:endParaRPr lang="en-GB" b="1" dirty="0">
              <a:solidFill>
                <a:srgbClr val="FF0066"/>
              </a:solidFill>
            </a:endParaRPr>
          </a:p>
        </p:txBody>
      </p:sp>
      <p:sp>
        <p:nvSpPr>
          <p:cNvPr id="11" name="Line Callout 1 10"/>
          <p:cNvSpPr/>
          <p:nvPr/>
        </p:nvSpPr>
        <p:spPr>
          <a:xfrm>
            <a:off x="6172200" y="3406587"/>
            <a:ext cx="2743200" cy="600635"/>
          </a:xfrm>
          <a:prstGeom prst="borderCallout1">
            <a:avLst>
              <a:gd name="adj1" fmla="val 51707"/>
              <a:gd name="adj2" fmla="val -824"/>
              <a:gd name="adj3" fmla="val 34619"/>
              <a:gd name="adj4" fmla="val -52177"/>
            </a:avLst>
          </a:prstGeom>
          <a:noFill/>
          <a:ln w="38100">
            <a:solidFill>
              <a:srgbClr val="FF0066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CLASSES and FUNCTIONS</a:t>
            </a:r>
            <a:endParaRPr lang="en-GB" b="1" dirty="0">
              <a:solidFill>
                <a:srgbClr val="FF0066"/>
              </a:solidFill>
            </a:endParaRPr>
          </a:p>
        </p:txBody>
      </p:sp>
      <p:sp>
        <p:nvSpPr>
          <p:cNvPr id="12" name="Line Callout 1 11"/>
          <p:cNvSpPr/>
          <p:nvPr/>
        </p:nvSpPr>
        <p:spPr>
          <a:xfrm>
            <a:off x="6177853" y="4007222"/>
            <a:ext cx="2743200" cy="600635"/>
          </a:xfrm>
          <a:prstGeom prst="borderCallout1">
            <a:avLst>
              <a:gd name="adj1" fmla="val 51707"/>
              <a:gd name="adj2" fmla="val -824"/>
              <a:gd name="adj3" fmla="val 34619"/>
              <a:gd name="adj4" fmla="val -52177"/>
            </a:avLst>
          </a:prstGeom>
          <a:noFill/>
          <a:ln w="38100">
            <a:solidFill>
              <a:srgbClr val="FF0066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INSERT IMAGE</a:t>
            </a:r>
            <a:endParaRPr lang="en-GB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26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0545"/>
            <a:ext cx="6093233" cy="2860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600"/>
              </a:lnSpc>
            </a:pPr>
            <a:r>
              <a:rPr lang="en-GB" dirty="0" smtClean="0"/>
              <a:t>Sphinx documentation – </a:t>
            </a:r>
            <a:br>
              <a:rPr lang="en-GB" dirty="0" smtClean="0"/>
            </a:br>
            <a:r>
              <a:rPr lang="en-GB" dirty="0" smtClean="0"/>
              <a:t>Commenting python files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35" y="1447800"/>
            <a:ext cx="6632365" cy="2016545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Line Callout 1 9"/>
          <p:cNvSpPr/>
          <p:nvPr/>
        </p:nvSpPr>
        <p:spPr>
          <a:xfrm>
            <a:off x="6177853" y="2371165"/>
            <a:ext cx="2743200" cy="600635"/>
          </a:xfrm>
          <a:prstGeom prst="borderCallout1">
            <a:avLst>
              <a:gd name="adj1" fmla="val 51707"/>
              <a:gd name="adj2" fmla="val -824"/>
              <a:gd name="adj3" fmla="val 34619"/>
              <a:gd name="adj4" fmla="val -52177"/>
            </a:avLst>
          </a:prstGeom>
          <a:noFill/>
          <a:ln w="38100">
            <a:solidFill>
              <a:srgbClr val="FF0066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MATH </a:t>
            </a:r>
          </a:p>
          <a:p>
            <a:pPr algn="ctr"/>
            <a:r>
              <a:rPr lang="en-GB" b="1" dirty="0" smtClean="0">
                <a:solidFill>
                  <a:srgbClr val="FF0066"/>
                </a:solidFill>
              </a:rPr>
              <a:t>in function or class</a:t>
            </a:r>
            <a:endParaRPr lang="en-GB" b="1" dirty="0">
              <a:solidFill>
                <a:srgbClr val="FF0066"/>
              </a:solidFill>
            </a:endParaRPr>
          </a:p>
        </p:txBody>
      </p:sp>
      <p:sp>
        <p:nvSpPr>
          <p:cNvPr id="11" name="Line Callout 1 10"/>
          <p:cNvSpPr/>
          <p:nvPr/>
        </p:nvSpPr>
        <p:spPr>
          <a:xfrm>
            <a:off x="6172200" y="3917502"/>
            <a:ext cx="2743200" cy="600635"/>
          </a:xfrm>
          <a:prstGeom prst="borderCallout1">
            <a:avLst>
              <a:gd name="adj1" fmla="val 51707"/>
              <a:gd name="adj2" fmla="val -824"/>
              <a:gd name="adj3" fmla="val 34619"/>
              <a:gd name="adj4" fmla="val -52177"/>
            </a:avLst>
          </a:prstGeom>
          <a:noFill/>
          <a:ln w="38100">
            <a:solidFill>
              <a:srgbClr val="FF0066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PROPERTIES</a:t>
            </a:r>
            <a:endParaRPr lang="en-GB" b="1" dirty="0">
              <a:solidFill>
                <a:srgbClr val="FF0066"/>
              </a:solidFill>
            </a:endParaRPr>
          </a:p>
        </p:txBody>
      </p:sp>
      <p:sp>
        <p:nvSpPr>
          <p:cNvPr id="12" name="Line Callout 1 11"/>
          <p:cNvSpPr/>
          <p:nvPr/>
        </p:nvSpPr>
        <p:spPr>
          <a:xfrm>
            <a:off x="6177853" y="5723965"/>
            <a:ext cx="2743200" cy="600635"/>
          </a:xfrm>
          <a:prstGeom prst="borderCallout1">
            <a:avLst>
              <a:gd name="adj1" fmla="val 51707"/>
              <a:gd name="adj2" fmla="val -824"/>
              <a:gd name="adj3" fmla="val 34619"/>
              <a:gd name="adj4" fmla="val -52177"/>
            </a:avLst>
          </a:prstGeom>
          <a:noFill/>
          <a:ln w="38100">
            <a:solidFill>
              <a:srgbClr val="FF0066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MATH </a:t>
            </a:r>
          </a:p>
          <a:p>
            <a:pPr algn="ctr"/>
            <a:r>
              <a:rPr lang="en-GB" b="1" dirty="0" smtClean="0">
                <a:solidFill>
                  <a:srgbClr val="FF0066"/>
                </a:solidFill>
              </a:rPr>
              <a:t>in property</a:t>
            </a:r>
            <a:endParaRPr lang="en-GB" b="1" dirty="0">
              <a:solidFill>
                <a:srgbClr val="FF0066"/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6172200" y="4495800"/>
            <a:ext cx="2743200" cy="600635"/>
          </a:xfrm>
          <a:prstGeom prst="borderCallout1">
            <a:avLst>
              <a:gd name="adj1" fmla="val 51707"/>
              <a:gd name="adj2" fmla="val -824"/>
              <a:gd name="adj3" fmla="val 34619"/>
              <a:gd name="adj4" fmla="val -52177"/>
            </a:avLst>
          </a:prstGeom>
          <a:noFill/>
          <a:ln w="38100">
            <a:solidFill>
              <a:srgbClr val="FF0066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USE | for new line</a:t>
            </a:r>
          </a:p>
          <a:p>
            <a:pPr algn="ctr"/>
            <a:r>
              <a:rPr lang="en-GB" b="1" dirty="0" smtClean="0">
                <a:solidFill>
                  <a:srgbClr val="FF0066"/>
                </a:solidFill>
              </a:rPr>
              <a:t>USE * for italics</a:t>
            </a:r>
            <a:endParaRPr lang="en-GB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42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b="1" dirty="0" err="1" smtClean="0">
                <a:solidFill>
                  <a:schemeClr val="bg1">
                    <a:lumMod val="50000"/>
                  </a:schemeClr>
                </a:solidFill>
              </a:rPr>
              <a:t>PYlongitudinal</a:t>
            </a:r>
            <a:r>
              <a:rPr lang="en-GB" dirty="0" smtClean="0"/>
              <a:t> is ready to use</a:t>
            </a:r>
          </a:p>
          <a:p>
            <a:pPr lvl="1"/>
            <a:r>
              <a:rPr lang="en-GB" dirty="0" smtClean="0"/>
              <a:t>The tracker 			Has been </a:t>
            </a:r>
            <a:r>
              <a:rPr lang="en-GB" dirty="0" smtClean="0">
                <a:solidFill>
                  <a:schemeClr val="accent1"/>
                </a:solidFill>
              </a:rPr>
              <a:t>benchmarked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Version numbers	Only </a:t>
            </a:r>
            <a:r>
              <a:rPr lang="en-GB" dirty="0" smtClean="0">
                <a:solidFill>
                  <a:schemeClr val="accent1"/>
                </a:solidFill>
              </a:rPr>
              <a:t>tested features </a:t>
            </a:r>
            <a:r>
              <a:rPr lang="en-GB" dirty="0" smtClean="0"/>
              <a:t>can be added to the</a:t>
            </a:r>
          </a:p>
          <a:p>
            <a:pPr lvl="1">
              <a:spcBef>
                <a:spcPts val="0"/>
              </a:spcBef>
              <a:spcAft>
                <a:spcPts val="2400"/>
              </a:spcAft>
            </a:pPr>
            <a:r>
              <a:rPr lang="en-GB" dirty="0"/>
              <a:t>	</a:t>
            </a:r>
            <a:r>
              <a:rPr lang="en-GB" dirty="0" smtClean="0"/>
              <a:t>		code to make all modifications as 				</a:t>
            </a:r>
            <a:r>
              <a:rPr lang="en-GB" dirty="0" smtClean="0">
                <a:solidFill>
                  <a:schemeClr val="accent1"/>
                </a:solidFill>
              </a:rPr>
              <a:t>transparent</a:t>
            </a:r>
            <a:r>
              <a:rPr lang="en-GB" dirty="0" smtClean="0"/>
              <a:t> as possible to the user</a:t>
            </a:r>
          </a:p>
          <a:p>
            <a:pPr lvl="1">
              <a:spcBef>
                <a:spcPts val="1200"/>
              </a:spcBef>
            </a:pPr>
            <a:r>
              <a:rPr lang="en-GB" dirty="0" smtClean="0">
                <a:solidFill>
                  <a:srgbClr val="FF0066"/>
                </a:solidFill>
              </a:rPr>
              <a:t>Contact </a:t>
            </a:r>
            <a:r>
              <a:rPr lang="en-GB" dirty="0" err="1" smtClean="0">
                <a:solidFill>
                  <a:srgbClr val="FF0066"/>
                </a:solidFill>
              </a:rPr>
              <a:t>Danilo</a:t>
            </a:r>
            <a:r>
              <a:rPr lang="en-GB" dirty="0" smtClean="0">
                <a:solidFill>
                  <a:srgbClr val="FF0066"/>
                </a:solidFill>
              </a:rPr>
              <a:t> for any modifications</a:t>
            </a:r>
            <a:endParaRPr lang="en-GB" dirty="0">
              <a:solidFill>
                <a:srgbClr val="FF006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50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left to 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Longitudinal_utilities.py</a:t>
            </a:r>
          </a:p>
          <a:p>
            <a:pPr lvl="1"/>
            <a:r>
              <a:rPr lang="en-GB" dirty="0" smtClean="0"/>
              <a:t>Methods for </a:t>
            </a:r>
            <a:r>
              <a:rPr lang="en-GB" dirty="0" err="1" smtClean="0"/>
              <a:t>separatrix</a:t>
            </a:r>
            <a:r>
              <a:rPr lang="en-GB" dirty="0" smtClean="0"/>
              <a:t>, </a:t>
            </a:r>
            <a:r>
              <a:rPr lang="en-GB" dirty="0" err="1" smtClean="0"/>
              <a:t>hamiltonian</a:t>
            </a:r>
            <a:r>
              <a:rPr lang="en-GB" dirty="0" smtClean="0"/>
              <a:t>, total voltage, etc. are presently defined for single RF only</a:t>
            </a:r>
          </a:p>
          <a:p>
            <a:pPr lvl="2"/>
            <a:r>
              <a:rPr lang="en-GB" dirty="0" smtClean="0"/>
              <a:t>Needs to be extended for </a:t>
            </a:r>
            <a:r>
              <a:rPr lang="en-GB" dirty="0" smtClean="0">
                <a:solidFill>
                  <a:schemeClr val="accent1"/>
                </a:solidFill>
              </a:rPr>
              <a:t>multi-RF, multi-station cases</a:t>
            </a:r>
          </a:p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Generating matched bunch distributions</a:t>
            </a:r>
          </a:p>
          <a:p>
            <a:pPr lvl="1"/>
            <a:r>
              <a:rPr lang="en-GB" dirty="0" smtClean="0"/>
              <a:t>Only single RF, Gaussian distribution, w/o intensity effects</a:t>
            </a:r>
          </a:p>
          <a:p>
            <a:pPr lvl="2"/>
            <a:r>
              <a:rPr lang="en-GB" dirty="0" smtClean="0"/>
              <a:t>Matching w/ adiabatic increase of impedance already possible</a:t>
            </a:r>
          </a:p>
          <a:p>
            <a:pPr lvl="2"/>
            <a:r>
              <a:rPr lang="en-GB" dirty="0" smtClean="0">
                <a:solidFill>
                  <a:schemeClr val="accent1"/>
                </a:solidFill>
              </a:rPr>
              <a:t>Matching w/ Hamiltonian</a:t>
            </a:r>
            <a:r>
              <a:rPr lang="en-GB" dirty="0" smtClean="0"/>
              <a:t> needs to be implemented (</a:t>
            </a:r>
            <a:r>
              <a:rPr lang="en-GB" dirty="0" err="1" smtClean="0"/>
              <a:t>Theodoros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Implementing </a:t>
            </a:r>
            <a:r>
              <a:rPr lang="en-GB" dirty="0" smtClean="0">
                <a:solidFill>
                  <a:schemeClr val="accent1"/>
                </a:solidFill>
              </a:rPr>
              <a:t>other distributions </a:t>
            </a:r>
            <a:r>
              <a:rPr lang="en-GB" dirty="0" smtClean="0"/>
              <a:t>(parabolic, etc.)</a:t>
            </a:r>
          </a:p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LLRF</a:t>
            </a:r>
            <a:r>
              <a:rPr lang="en-GB" dirty="0"/>
              <a:t>	</a:t>
            </a:r>
            <a:r>
              <a:rPr lang="en-GB" dirty="0" smtClean="0"/>
              <a:t>Planned extension w/ </a:t>
            </a:r>
            <a:r>
              <a:rPr lang="en-GB" dirty="0" smtClean="0">
                <a:solidFill>
                  <a:schemeClr val="accent1"/>
                </a:solidFill>
              </a:rPr>
              <a:t>feedbacks</a:t>
            </a:r>
          </a:p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Slices	</a:t>
            </a:r>
            <a:r>
              <a:rPr lang="en-GB" dirty="0" smtClean="0"/>
              <a:t>Need to agree on this together (see Alex’ talk)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9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Multi-bunch case</a:t>
            </a:r>
            <a:r>
              <a:rPr lang="en-GB" dirty="0" smtClean="0"/>
              <a:t>	</a:t>
            </a:r>
            <a:r>
              <a:rPr lang="en-GB" dirty="0" err="1" smtClean="0"/>
              <a:t>Danilo</a:t>
            </a:r>
            <a:r>
              <a:rPr lang="en-GB" dirty="0" smtClean="0"/>
              <a:t>, from September (?)</a:t>
            </a:r>
          </a:p>
          <a:p>
            <a:r>
              <a:rPr lang="en-GB" b="1" dirty="0" smtClean="0">
                <a:solidFill>
                  <a:srgbClr val="FF0066"/>
                </a:solidFill>
              </a:rPr>
              <a:t>Merge transverse and longitudinal codes</a:t>
            </a:r>
          </a:p>
          <a:p>
            <a:pPr lvl="1"/>
            <a:r>
              <a:rPr lang="en-GB" b="1" dirty="0" smtClean="0">
                <a:solidFill>
                  <a:srgbClr val="FF0066"/>
                </a:solidFill>
              </a:rPr>
              <a:t>Agree on the common transverse version</a:t>
            </a:r>
          </a:p>
          <a:p>
            <a:pPr lvl="1"/>
            <a:r>
              <a:rPr lang="en-GB" b="1" dirty="0" smtClean="0">
                <a:solidFill>
                  <a:srgbClr val="FF0066"/>
                </a:solidFill>
              </a:rPr>
              <a:t>Meanwhile develop transverse and longitudinal parts such that they stay compatible</a:t>
            </a:r>
          </a:p>
          <a:p>
            <a:pPr lvl="1"/>
            <a:r>
              <a:rPr lang="en-GB" b="1" dirty="0" smtClean="0">
                <a:solidFill>
                  <a:srgbClr val="FF0066"/>
                </a:solidFill>
              </a:rPr>
              <a:t>Not wait too long to update the master branch with a merge of the two</a:t>
            </a:r>
          </a:p>
          <a:p>
            <a:pPr lvl="1"/>
            <a:r>
              <a:rPr lang="en-GB" b="1" dirty="0" smtClean="0">
                <a:solidFill>
                  <a:srgbClr val="FF0066"/>
                </a:solidFill>
                <a:sym typeface="Symbol"/>
              </a:rPr>
              <a:t> We’ll have to sit down and do the final merge together!</a:t>
            </a:r>
            <a:endParaRPr lang="en-GB" b="1" dirty="0">
              <a:solidFill>
                <a:srgbClr val="FF006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65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600"/>
              </a:lnSpc>
            </a:pPr>
            <a:r>
              <a:rPr lang="en-GB" dirty="0" err="1" smtClean="0"/>
              <a:t>PYlongitudinal</a:t>
            </a:r>
            <a:r>
              <a:rPr lang="en-GB" dirty="0" smtClean="0"/>
              <a:t> v 1.1</a:t>
            </a:r>
            <a:br>
              <a:rPr lang="en-GB" dirty="0" smtClean="0"/>
            </a:br>
            <a:r>
              <a:rPr lang="en-GB" dirty="0" smtClean="0"/>
              <a:t>Basic Functionalities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Longitudinal tracker </a:t>
            </a:r>
          </a:p>
          <a:p>
            <a:pPr lvl="2"/>
            <a:r>
              <a:rPr lang="en-GB" dirty="0" smtClean="0"/>
              <a:t>E.O.M. as presented previously</a:t>
            </a:r>
          </a:p>
          <a:p>
            <a:pPr lvl="2"/>
            <a:r>
              <a:rPr lang="en-GB" dirty="0" smtClean="0"/>
              <a:t>Acceleration, multiple RF stations, </a:t>
            </a:r>
          </a:p>
          <a:p>
            <a:pPr lvl="2"/>
            <a:r>
              <a:rPr lang="en-GB" dirty="0" smtClean="0"/>
              <a:t>low-beta solution</a:t>
            </a:r>
          </a:p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Impedance</a:t>
            </a:r>
            <a:r>
              <a:rPr lang="en-GB" dirty="0" smtClean="0"/>
              <a:t> (see Alex’ talk)</a:t>
            </a:r>
          </a:p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Input-output</a:t>
            </a:r>
            <a:r>
              <a:rPr lang="en-GB" dirty="0" smtClean="0"/>
              <a:t> in 3 different units</a:t>
            </a:r>
          </a:p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Longitudinal statistics and plots</a:t>
            </a:r>
          </a:p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LLRF </a:t>
            </a:r>
            <a:r>
              <a:rPr lang="en-GB" dirty="0" smtClean="0"/>
              <a:t>RF phase noise</a:t>
            </a:r>
          </a:p>
          <a:p>
            <a:pPr lvl="2"/>
            <a:r>
              <a:rPr lang="en-GB" dirty="0" smtClean="0"/>
              <a:t>To be extended with feedbacks</a:t>
            </a:r>
          </a:p>
          <a:p>
            <a:pPr>
              <a:spcBef>
                <a:spcPts val="0"/>
              </a:spcBef>
            </a:pPr>
            <a:r>
              <a:rPr lang="en-GB" b="1" dirty="0" smtClean="0">
                <a:hlinkClick r:id="rId3"/>
              </a:rPr>
              <a:t>Documentation</a:t>
            </a:r>
            <a:r>
              <a:rPr lang="en-GB" dirty="0" smtClean="0"/>
              <a:t> (‘</a:t>
            </a:r>
            <a:r>
              <a:rPr lang="en-GB" dirty="0" err="1" smtClean="0"/>
              <a:t>gh</a:t>
            </a:r>
            <a:r>
              <a:rPr lang="en-GB" dirty="0" smtClean="0"/>
              <a:t>-pages’ branch)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730" y="1752600"/>
            <a:ext cx="3603270" cy="39624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8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Versions and naming convention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b="1" dirty="0" err="1" smtClean="0">
                <a:solidFill>
                  <a:schemeClr val="bg1">
                    <a:lumMod val="65000"/>
                  </a:schemeClr>
                </a:solidFill>
              </a:rPr>
              <a:t>PYlongitudinal</a:t>
            </a: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GB" dirty="0" smtClean="0"/>
              <a:t>Longitudinal “master” branch</a:t>
            </a:r>
          </a:p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Commits	</a:t>
            </a:r>
            <a:r>
              <a:rPr lang="en-GB" dirty="0" smtClean="0"/>
              <a:t>Have to be tested and transparent</a:t>
            </a:r>
          </a:p>
          <a:p>
            <a:pPr>
              <a:spcAft>
                <a:spcPts val="600"/>
              </a:spcAft>
            </a:pPr>
            <a:r>
              <a:rPr lang="en-GB" dirty="0"/>
              <a:t>	</a:t>
            </a:r>
            <a:r>
              <a:rPr lang="en-GB" dirty="0" smtClean="0"/>
              <a:t>	Are given version numbers, v1.1.1</a:t>
            </a:r>
          </a:p>
          <a:p>
            <a:pPr lvl="2"/>
            <a:r>
              <a:rPr lang="en-GB" dirty="0" smtClean="0">
                <a:solidFill>
                  <a:schemeClr val="accent1"/>
                </a:solidFill>
              </a:rPr>
              <a:t>First digit </a:t>
            </a:r>
            <a:r>
              <a:rPr lang="en-GB" dirty="0"/>
              <a:t>	</a:t>
            </a:r>
            <a:r>
              <a:rPr lang="en-GB" dirty="0" smtClean="0"/>
              <a:t>Major change (e.g. single to multi-bunch)</a:t>
            </a:r>
          </a:p>
          <a:p>
            <a:pPr lvl="2"/>
            <a:r>
              <a:rPr lang="en-GB" dirty="0" smtClean="0">
                <a:solidFill>
                  <a:schemeClr val="accent1"/>
                </a:solidFill>
              </a:rPr>
              <a:t>Second digit 	</a:t>
            </a:r>
            <a:r>
              <a:rPr lang="en-GB" dirty="0" smtClean="0"/>
              <a:t>Minor improvement; recommended to 	be</a:t>
            </a:r>
          </a:p>
          <a:p>
            <a:pPr lvl="2">
              <a:spcBef>
                <a:spcPts val="0"/>
              </a:spcBef>
            </a:pPr>
            <a:r>
              <a:rPr lang="en-GB" dirty="0"/>
              <a:t>	</a:t>
            </a:r>
            <a:r>
              <a:rPr lang="en-GB" dirty="0" smtClean="0"/>
              <a:t>downloaded</a:t>
            </a:r>
          </a:p>
          <a:p>
            <a:pPr lvl="2"/>
            <a:r>
              <a:rPr lang="en-GB" dirty="0" smtClean="0">
                <a:solidFill>
                  <a:schemeClr val="accent1"/>
                </a:solidFill>
              </a:rPr>
              <a:t>Third digit	</a:t>
            </a:r>
            <a:r>
              <a:rPr lang="en-GB" dirty="0"/>
              <a:t>S</a:t>
            </a:r>
            <a:r>
              <a:rPr lang="en-GB" dirty="0" smtClean="0"/>
              <a:t>maller bug fixes; you can continue with your</a:t>
            </a:r>
          </a:p>
          <a:p>
            <a:pPr lvl="2">
              <a:spcBef>
                <a:spcPts val="0"/>
              </a:spcBef>
            </a:pPr>
            <a:r>
              <a:rPr lang="en-GB" dirty="0"/>
              <a:t>	</a:t>
            </a:r>
            <a:r>
              <a:rPr lang="en-GB" dirty="0" smtClean="0"/>
              <a:t>previous version if it doesn’t affect your work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08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Longitudinal tracker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61" y="1524000"/>
            <a:ext cx="5177539" cy="488015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2"/>
            <a:r>
              <a:rPr lang="en-GB" dirty="0" smtClean="0"/>
              <a:t>We ended up with the kicks and drift being part of the </a:t>
            </a:r>
            <a:r>
              <a:rPr lang="en-GB" dirty="0" err="1" smtClean="0"/>
              <a:t>RingAndRFSection</a:t>
            </a:r>
            <a:r>
              <a:rPr lang="en-GB" dirty="0" smtClean="0"/>
              <a:t>, as the class is already defined in a way that gives </a:t>
            </a:r>
            <a:r>
              <a:rPr lang="en-GB" dirty="0" smtClean="0">
                <a:solidFill>
                  <a:schemeClr val="accent1"/>
                </a:solidFill>
              </a:rPr>
              <a:t>the most general combination</a:t>
            </a:r>
            <a:r>
              <a:rPr lang="en-GB" dirty="0" smtClean="0"/>
              <a:t> of the kicks and the drift that is implemented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42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Longitudinal tracker equations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According to the E.O.M. presented in the previous meeting…</a:t>
            </a:r>
            <a:endParaRPr lang="en-GB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009162"/>
            <a:ext cx="6401694" cy="4391638"/>
          </a:xfrm>
          <a:prstGeom prst="rect">
            <a:avLst/>
          </a:prstGeom>
        </p:spPr>
      </p:pic>
      <p:sp>
        <p:nvSpPr>
          <p:cNvPr id="12" name="Line Callout 1 11"/>
          <p:cNvSpPr/>
          <p:nvPr/>
        </p:nvSpPr>
        <p:spPr>
          <a:xfrm>
            <a:off x="6155897" y="4038600"/>
            <a:ext cx="2743200" cy="600635"/>
          </a:xfrm>
          <a:prstGeom prst="borderCallout1">
            <a:avLst>
              <a:gd name="adj1" fmla="val 51707"/>
              <a:gd name="adj2" fmla="val -824"/>
              <a:gd name="adj3" fmla="val 162345"/>
              <a:gd name="adj4" fmla="val -9804"/>
            </a:avLst>
          </a:prstGeom>
          <a:noFill/>
          <a:ln w="38100">
            <a:solidFill>
              <a:srgbClr val="FF0066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Full eta calculation</a:t>
            </a:r>
            <a:endParaRPr lang="en-GB" b="1" dirty="0">
              <a:solidFill>
                <a:srgbClr val="FF0066"/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6155897" y="5410200"/>
            <a:ext cx="2743200" cy="600635"/>
          </a:xfrm>
          <a:prstGeom prst="borderCallout1">
            <a:avLst>
              <a:gd name="adj1" fmla="val 51707"/>
              <a:gd name="adj2" fmla="val -824"/>
              <a:gd name="adj3" fmla="val 39780"/>
              <a:gd name="adj4" fmla="val -31555"/>
            </a:avLst>
          </a:prstGeom>
          <a:noFill/>
          <a:ln w="38100">
            <a:solidFill>
              <a:srgbClr val="FF0066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Zeroth order eta</a:t>
            </a:r>
            <a:endParaRPr lang="en-GB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23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600"/>
              </a:lnSpc>
            </a:pPr>
            <a:r>
              <a:rPr lang="en-GB" dirty="0" smtClean="0"/>
              <a:t>__EXAMPLE_MAIN_FILES</a:t>
            </a:r>
            <a:br>
              <a:rPr lang="en-GB" dirty="0" smtClean="0"/>
            </a:br>
            <a:r>
              <a:rPr lang="en-GB" dirty="0" smtClean="0"/>
              <a:t>Minimal longitudinal part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2410162" cy="154326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569" y="1607115"/>
            <a:ext cx="6112031" cy="469062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590800" y="2520412"/>
            <a:ext cx="1219200" cy="381000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590800" y="2901412"/>
            <a:ext cx="2743200" cy="381000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43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600"/>
              </a:lnSpc>
            </a:pPr>
            <a:r>
              <a:rPr lang="en-GB" dirty="0" smtClean="0"/>
              <a:t>__EXAMPLE_MAIN_FILES</a:t>
            </a:r>
            <a:br>
              <a:rPr lang="en-GB" dirty="0" smtClean="0"/>
            </a:br>
            <a:r>
              <a:rPr lang="en-GB" dirty="0" smtClean="0"/>
              <a:t>Acceleration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2410162" cy="154326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569" y="1561454"/>
            <a:ext cx="6112031" cy="478195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486400" y="2362200"/>
            <a:ext cx="1676400" cy="381000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48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600"/>
              </a:lnSpc>
            </a:pPr>
            <a:r>
              <a:rPr lang="en-GB" dirty="0" smtClean="0"/>
              <a:t>__EXAMPLE_MAIN_FILES</a:t>
            </a:r>
            <a:br>
              <a:rPr lang="en-GB" dirty="0" smtClean="0"/>
            </a:br>
            <a:r>
              <a:rPr lang="en-GB" dirty="0" smtClean="0"/>
              <a:t>Multiple RF stations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2410162" cy="154326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85" y="1561454"/>
            <a:ext cx="5471399" cy="478195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971800" y="3352800"/>
            <a:ext cx="1371600" cy="381000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971800" y="3761929"/>
            <a:ext cx="1371600" cy="381000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971800" y="4419600"/>
            <a:ext cx="1371600" cy="381000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1 11"/>
          <p:cNvSpPr/>
          <p:nvPr/>
        </p:nvSpPr>
        <p:spPr>
          <a:xfrm>
            <a:off x="75685" y="5029200"/>
            <a:ext cx="2743200" cy="600635"/>
          </a:xfrm>
          <a:prstGeom prst="borderCallout1">
            <a:avLst>
              <a:gd name="adj1" fmla="val 51707"/>
              <a:gd name="adj2" fmla="val 100588"/>
              <a:gd name="adj3" fmla="val -28598"/>
              <a:gd name="adj4" fmla="val 126919"/>
            </a:avLst>
          </a:prstGeom>
          <a:noFill/>
          <a:ln w="38100">
            <a:solidFill>
              <a:srgbClr val="FF0066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Temporary solution</a:t>
            </a:r>
            <a:endParaRPr lang="en-GB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2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basic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Longitudinal phase space, bunch length… etc.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development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6" name="Picture 2" descr="C:\Work\Eclipse\git\PyHEADTAIL\_Helga\temp\long_distr_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3840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094803"/>
            <a:ext cx="1988627" cy="461079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324600" y="3810000"/>
            <a:ext cx="1219200" cy="381000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324600" y="4876800"/>
            <a:ext cx="1219200" cy="304800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324600" y="5486400"/>
            <a:ext cx="1219200" cy="304800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49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CERN_theme1">
  <a:themeElements>
    <a:clrScheme name="CERN_2013-05">
      <a:dk1>
        <a:sysClr val="windowText" lastClr="000000"/>
      </a:dk1>
      <a:lt1>
        <a:sysClr val="window" lastClr="FFFFFF"/>
      </a:lt1>
      <a:dk2>
        <a:srgbClr val="2963AD"/>
      </a:dk2>
      <a:lt2>
        <a:srgbClr val="EEECE1"/>
      </a:lt2>
      <a:accent1>
        <a:srgbClr val="558ED5"/>
      </a:accent1>
      <a:accent2>
        <a:srgbClr val="1F4F9B"/>
      </a:accent2>
      <a:accent3>
        <a:srgbClr val="008080"/>
      </a:accent3>
      <a:accent4>
        <a:srgbClr val="00CC66"/>
      </a:accent4>
      <a:accent5>
        <a:srgbClr val="33CCCC"/>
      </a:accent5>
      <a:accent6>
        <a:srgbClr val="FF6600"/>
      </a:accent6>
      <a:hlink>
        <a:srgbClr val="FF0066"/>
      </a:hlink>
      <a:folHlink>
        <a:srgbClr val="FF0066"/>
      </a:folHlink>
    </a:clrScheme>
    <a:fontScheme name="TH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ERN_2013-05">
      <a:dk1>
        <a:sysClr val="windowText" lastClr="000000"/>
      </a:dk1>
      <a:lt1>
        <a:sysClr val="window" lastClr="FFFFFF"/>
      </a:lt1>
      <a:dk2>
        <a:srgbClr val="2963AD"/>
      </a:dk2>
      <a:lt2>
        <a:srgbClr val="EEECE1"/>
      </a:lt2>
      <a:accent1>
        <a:srgbClr val="558ED5"/>
      </a:accent1>
      <a:accent2>
        <a:srgbClr val="1F4F9B"/>
      </a:accent2>
      <a:accent3>
        <a:srgbClr val="008080"/>
      </a:accent3>
      <a:accent4>
        <a:srgbClr val="00CC66"/>
      </a:accent4>
      <a:accent5>
        <a:srgbClr val="33CCCC"/>
      </a:accent5>
      <a:accent6>
        <a:srgbClr val="FF6600"/>
      </a:accent6>
      <a:hlink>
        <a:srgbClr val="FF0066"/>
      </a:hlink>
      <a:folHlink>
        <a:srgbClr val="FF0066"/>
      </a:folHlink>
    </a:clrScheme>
    <a:fontScheme name="TH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CERN_theme1</Template>
  <TotalTime>647</TotalTime>
  <Words>432</Words>
  <Application>Microsoft Office PowerPoint</Application>
  <PresentationFormat>On-screen Show (4:3)</PresentationFormat>
  <Paragraphs>139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CERN_theme1</vt:lpstr>
      <vt:lpstr>1_Office Theme</vt:lpstr>
      <vt:lpstr>Basic longitudinal structure of PyHEADTAIL</vt:lpstr>
      <vt:lpstr>PYlongitudinal v 1.1 Basic Functionalities</vt:lpstr>
      <vt:lpstr>Versions and naming convention</vt:lpstr>
      <vt:lpstr>Longitudinal tracker</vt:lpstr>
      <vt:lpstr>Longitudinal tracker equations</vt:lpstr>
      <vt:lpstr>__EXAMPLE_MAIN_FILES Minimal longitudinal part</vt:lpstr>
      <vt:lpstr>__EXAMPLE_MAIN_FILES Acceleration</vt:lpstr>
      <vt:lpstr>__EXAMPLE_MAIN_FILES Multiple RF stations</vt:lpstr>
      <vt:lpstr>Some basic output</vt:lpstr>
      <vt:lpstr>Sphinx documentation</vt:lpstr>
      <vt:lpstr>Sphinx documentation –  Commenting python files</vt:lpstr>
      <vt:lpstr>Sphinx documentation –  Commenting python files</vt:lpstr>
      <vt:lpstr>Conclusions</vt:lpstr>
      <vt:lpstr>What’s left to do</vt:lpstr>
      <vt:lpstr>Outlook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Helga Timko</dc:creator>
  <cp:lastModifiedBy>Helga Timko</cp:lastModifiedBy>
  <cp:revision>115</cp:revision>
  <dcterms:created xsi:type="dcterms:W3CDTF">2006-08-16T00:00:00Z</dcterms:created>
  <dcterms:modified xsi:type="dcterms:W3CDTF">2014-07-25T06:40:29Z</dcterms:modified>
</cp:coreProperties>
</file>