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814" r:id="rId1"/>
  </p:sldMasterIdLst>
  <p:notesMasterIdLst>
    <p:notesMasterId r:id="rId22"/>
  </p:notesMasterIdLst>
  <p:handoutMasterIdLst>
    <p:handoutMasterId r:id="rId23"/>
  </p:handoutMasterIdLst>
  <p:sldIdLst>
    <p:sldId id="256" r:id="rId2"/>
    <p:sldId id="403" r:id="rId3"/>
    <p:sldId id="404" r:id="rId4"/>
    <p:sldId id="327" r:id="rId5"/>
    <p:sldId id="261" r:id="rId6"/>
    <p:sldId id="405" r:id="rId7"/>
    <p:sldId id="412" r:id="rId8"/>
    <p:sldId id="406" r:id="rId9"/>
    <p:sldId id="413" r:id="rId10"/>
    <p:sldId id="414" r:id="rId11"/>
    <p:sldId id="418" r:id="rId12"/>
    <p:sldId id="419" r:id="rId13"/>
    <p:sldId id="424" r:id="rId14"/>
    <p:sldId id="420" r:id="rId15"/>
    <p:sldId id="421" r:id="rId16"/>
    <p:sldId id="422" r:id="rId17"/>
    <p:sldId id="423" r:id="rId18"/>
    <p:sldId id="425" r:id="rId19"/>
    <p:sldId id="426" r:id="rId20"/>
    <p:sldId id="42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1" autoAdjust="0"/>
    <p:restoredTop sz="97441" autoAdjust="0"/>
  </p:normalViewPr>
  <p:slideViewPr>
    <p:cSldViewPr snapToGrid="0" snapToObjects="1">
      <p:cViewPr varScale="1">
        <p:scale>
          <a:sx n="87" d="100"/>
          <a:sy n="87" d="100"/>
        </p:scale>
        <p:origin x="-14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5E667-FEB8-5A4B-A3B4-B91786C0B7A3}" type="datetimeFigureOut">
              <a:rPr lang="en-US" smtClean="0"/>
              <a:t>03/12/14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606A5-D3D0-324C-AF06-30EF857A2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21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2763B-5044-5041-AB68-682987C74C80}" type="datetimeFigureOut">
              <a:rPr lang="en-US" smtClean="0"/>
              <a:t>03/12/14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91374-8267-2A40-9633-37DAF50E1B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4093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49A8-F042-F040-8848-2E6A35AF1B8D}" type="datetime4">
              <a:rPr lang="en-US" smtClean="0"/>
              <a:t>December 3, 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70229-1BBC-4440-A384-DCFE008692BE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E4E9E-86AE-CC49-9032-AA830103288C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91A90-42F1-AF4B-A6A3-E7C8893C4E4F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430F-5DFA-6548-8BF1-6797BFFD74DA}" type="datetime4">
              <a:rPr lang="en-US" smtClean="0"/>
              <a:t>December 3, 2014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DA4C114-DA09-604A-8BC6-212278FF83B3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13D5A-ECB4-BA40-AC25-BCF86CD58632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0232-1418-9B4B-98B2-57DC22D1BE25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F0FA-9431-E540-A1EE-9CCB04D46951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0DFA-3BA7-6C4F-B50B-4672DD6CC8C8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6B8DA66-EED7-5448-BF09-4B3047FABC4F}" type="datetime4">
              <a:rPr lang="en-US" smtClean="0"/>
              <a:t>December 3,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38CF455-69FE-2C4E-A931-67E83E205819}" type="datetime4">
              <a:rPr lang="en-US" smtClean="0"/>
              <a:t>December 3, 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Rebeca Gonzalez Suarez (UNL) 4 December 2014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6366" y="228600"/>
            <a:ext cx="6682114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898480" y="256930"/>
            <a:ext cx="1042259" cy="93803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14"/>
          <a:srcRect l="2061" t="1093" r="1801" b="3251"/>
          <a:stretch/>
        </p:blipFill>
        <p:spPr>
          <a:xfrm>
            <a:off x="215092" y="213659"/>
            <a:ext cx="1001274" cy="9962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15" r:id="rId1"/>
    <p:sldLayoutId id="2147484816" r:id="rId2"/>
    <p:sldLayoutId id="2147484817" r:id="rId3"/>
    <p:sldLayoutId id="2147484818" r:id="rId4"/>
    <p:sldLayoutId id="2147484819" r:id="rId5"/>
    <p:sldLayoutId id="2147484820" r:id="rId6"/>
    <p:sldLayoutId id="2147484821" r:id="rId7"/>
    <p:sldLayoutId id="2147484822" r:id="rId8"/>
    <p:sldLayoutId id="2147484823" r:id="rId9"/>
    <p:sldLayoutId id="2147484824" r:id="rId10"/>
    <p:sldLayoutId id="2147484825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209.3489" TargetMode="External"/><Relationship Id="rId4" Type="http://schemas.openxmlformats.org/officeDocument/2006/relationships/image" Target="../media/image24.png"/><Relationship Id="rId5" Type="http://schemas.openxmlformats.org/officeDocument/2006/relationships/hyperlink" Target="http://arxiv.org/abs/1401.2942" TargetMode="External"/><Relationship Id="rId6" Type="http://schemas.openxmlformats.org/officeDocument/2006/relationships/image" Target="../media/image25.emf"/><Relationship Id="rId7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hyperlink" Target="http://cds.cern.ch/record/195137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hyperlink" Target="http://cds.cern.ch/record/1633190?ln=en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hyperlink" Target="http://cds.cern.ch/record/1563579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702400?ln=en" TargetMode="External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1700519?ln=en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hyperlink" Target="http://cds.cern.ch/record/1669861" TargetMode="External"/><Relationship Id="rId5" Type="http://schemas.openxmlformats.org/officeDocument/2006/relationships/image" Target="../media/image35.png"/><Relationship Id="rId6" Type="http://schemas.openxmlformats.org/officeDocument/2006/relationships/hyperlink" Target="http://cds.cern.ch/record/1952829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410.1149" TargetMode="External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xiv.org/abs/1402.2176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106.3052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://arxiv.org/abs/1209.4533" TargetMode="External"/><Relationship Id="rId5" Type="http://schemas.openxmlformats.org/officeDocument/2006/relationships/image" Target="../media/image18.png"/><Relationship Id="rId6" Type="http://schemas.openxmlformats.org/officeDocument/2006/relationships/hyperlink" Target="http://arxiv.org/abs/1403.7366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.cern.ch/record/1601029?ln=en" TargetMode="External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404.2292" TargetMode="External"/><Relationship Id="rId4" Type="http://schemas.openxmlformats.org/officeDocument/2006/relationships/image" Target="../media/image21.png"/><Relationship Id="rId5" Type="http://schemas.openxmlformats.org/officeDocument/2006/relationships/hyperlink" Target="http://arxiv.org/abs/1410.1154" TargetMode="External"/><Relationship Id="rId6" Type="http://schemas.openxmlformats.org/officeDocument/2006/relationships/hyperlink" Target="http://cds.cern.ch/record/1956681?ln=en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14-055/" TargetMode="External"/><Relationship Id="rId4" Type="http://schemas.openxmlformats.org/officeDocument/2006/relationships/hyperlink" Target="https://atlas.web.cern.ch/Atlas/GROUPS/PHYSICS/CONFNOTES/ATLAS-CONF-2014-007/" TargetMode="External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16018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9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903" y="2476058"/>
            <a:ext cx="5195864" cy="391572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1069" y="5824155"/>
            <a:ext cx="6400800" cy="538429"/>
          </a:xfrm>
        </p:spPr>
        <p:txBody>
          <a:bodyPr>
            <a:normAutofit fontScale="92500" lnSpcReduction="20000"/>
          </a:bodyPr>
          <a:lstStyle/>
          <a:p>
            <a:r>
              <a:rPr lang="en-US" cap="none" dirty="0" smtClean="0"/>
              <a:t>Rebeca </a:t>
            </a:r>
            <a:r>
              <a:rPr lang="en-US" cap="none" dirty="0"/>
              <a:t>G</a:t>
            </a:r>
            <a:r>
              <a:rPr lang="en-US" cap="none" dirty="0" smtClean="0"/>
              <a:t>onzalez Suarez</a:t>
            </a:r>
          </a:p>
          <a:p>
            <a:r>
              <a:rPr lang="en-US" cap="none" dirty="0" smtClean="0"/>
              <a:t>University of Nebraska, Lincoln</a:t>
            </a:r>
            <a:endParaRPr lang="en-US" cap="non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>
            <a:normAutofit fontScale="90000"/>
          </a:bodyPr>
          <a:lstStyle/>
          <a:p>
            <a:r>
              <a:rPr lang="en-US" dirty="0" smtClean="0"/>
              <a:t>Single Top production in CMS:</a:t>
            </a:r>
            <a:br>
              <a:rPr lang="en-US" dirty="0" smtClean="0"/>
            </a:br>
            <a:r>
              <a:rPr lang="en-US" dirty="0" smtClean="0"/>
              <a:t>Lessons </a:t>
            </a:r>
            <a:r>
              <a:rPr lang="en-US" dirty="0"/>
              <a:t>learned from </a:t>
            </a:r>
            <a:r>
              <a:rPr lang="en-US" dirty="0" smtClean="0"/>
              <a:t>Run-1 </a:t>
            </a:r>
            <a:r>
              <a:rPr lang="en-US" dirty="0"/>
              <a:t>and future prospects</a:t>
            </a:r>
            <a:endParaRPr lang="en-US" sz="3200" cap="none" dirty="0"/>
          </a:p>
        </p:txBody>
      </p:sp>
      <p:sp>
        <p:nvSpPr>
          <p:cNvPr id="5" name="TextBox 4"/>
          <p:cNvSpPr txBox="1"/>
          <p:nvPr/>
        </p:nvSpPr>
        <p:spPr>
          <a:xfrm>
            <a:off x="5737632" y="3154730"/>
            <a:ext cx="29687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2</a:t>
            </a:r>
            <a:r>
              <a:rPr lang="en-US" baseline="30000" dirty="0" smtClean="0">
                <a:solidFill>
                  <a:schemeClr val="accent6"/>
                </a:solidFill>
              </a:rPr>
              <a:t>d</a:t>
            </a:r>
            <a:r>
              <a:rPr lang="en-US" dirty="0" smtClean="0">
                <a:solidFill>
                  <a:schemeClr val="accent6"/>
                </a:solidFill>
              </a:rPr>
              <a:t> CMS Single top workshop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4-5 December 2014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Naples, Italy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5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tW</a:t>
            </a:r>
            <a:r>
              <a:rPr lang="en-US" dirty="0" smtClean="0"/>
              <a:t> associated production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low cross section of this process at the </a:t>
            </a:r>
            <a:r>
              <a:rPr lang="en-US" sz="1800" dirty="0" err="1" smtClean="0"/>
              <a:t>Tevatron</a:t>
            </a:r>
            <a:r>
              <a:rPr lang="en-US" sz="1800" dirty="0" smtClean="0"/>
              <a:t> made it </a:t>
            </a:r>
            <a:r>
              <a:rPr lang="en-US" sz="1800" dirty="0" smtClean="0">
                <a:solidFill>
                  <a:schemeClr val="accent4"/>
                </a:solidFill>
              </a:rPr>
              <a:t>impossible to study before the LHC</a:t>
            </a:r>
          </a:p>
          <a:p>
            <a:r>
              <a:rPr lang="en-US" sz="1800" dirty="0" smtClean="0"/>
              <a:t>At the LHC is still not easy → only CMS has managed to observe it (&gt; 5σ)</a:t>
            </a:r>
          </a:p>
          <a:p>
            <a:r>
              <a:rPr lang="en-US" sz="1800" dirty="0" smtClean="0">
                <a:solidFill>
                  <a:schemeClr val="accent5"/>
                </a:solidFill>
              </a:rPr>
              <a:t>Evidence at 7TeV, discovery at 8TeV</a:t>
            </a:r>
            <a:endParaRPr lang="en-US" sz="1800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077" y="2978250"/>
            <a:ext cx="2520265" cy="223872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1816" y="5134085"/>
            <a:ext cx="41101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3"/>
                </a:solidFill>
              </a:rPr>
              <a:t>September 2012</a:t>
            </a:r>
            <a:endParaRPr lang="en-US" sz="1600" dirty="0" smtClean="0">
              <a:solidFill>
                <a:schemeClr val="accent3"/>
              </a:solidFill>
              <a:hlinkClick r:id="rId3"/>
            </a:endParaRPr>
          </a:p>
          <a:p>
            <a:pPr algn="ctr"/>
            <a:r>
              <a:rPr lang="hu-HU" sz="1600" dirty="0"/>
              <a:t>Phys. Rev. Lett. 110 (2013) </a:t>
            </a:r>
            <a:r>
              <a:rPr lang="hu-HU" sz="1600" dirty="0" smtClean="0"/>
              <a:t>022003</a:t>
            </a:r>
            <a:endParaRPr lang="en-US" sz="1600" dirty="0" smtClean="0">
              <a:hlinkClick r:id="rId3"/>
            </a:endParaRPr>
          </a:p>
          <a:p>
            <a:pPr algn="ctr"/>
            <a:r>
              <a:rPr lang="en-US" sz="1600" dirty="0" smtClean="0">
                <a:hlinkClick r:id="rId3"/>
              </a:rPr>
              <a:t>arXiv:1209.3489</a:t>
            </a:r>
            <a:endParaRPr lang="en-US" sz="1600" dirty="0" smtClean="0"/>
          </a:p>
          <a:p>
            <a:pPr algn="ctr"/>
            <a:r>
              <a:rPr lang="en-US" sz="1600" b="1" dirty="0" smtClean="0"/>
              <a:t>(cut, BDT</a:t>
            </a:r>
            <a:r>
              <a:rPr lang="en-US" sz="1600" b="1" dirty="0"/>
              <a:t>) 4.0σ</a:t>
            </a:r>
            <a:r>
              <a:rPr lang="en-US" sz="1600" b="1" dirty="0" smtClean="0"/>
              <a:t> </a:t>
            </a:r>
            <a:r>
              <a:rPr lang="en-US" sz="1600" dirty="0" smtClean="0"/>
              <a:t>7TeV - 4.9fb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631" y="2773860"/>
            <a:ext cx="2986963" cy="25161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29420" y="5134085"/>
            <a:ext cx="42346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January 2014</a:t>
            </a:r>
          </a:p>
          <a:p>
            <a:pPr algn="ctr"/>
            <a:r>
              <a:rPr lang="hu-HU" sz="1600" dirty="0"/>
              <a:t>Phys. Rev. Lett. 112 (2014) </a:t>
            </a:r>
            <a:r>
              <a:rPr lang="hu-HU" sz="1600" dirty="0" smtClean="0"/>
              <a:t>231802</a:t>
            </a:r>
            <a:endParaRPr lang="en-US" sz="1600" dirty="0" smtClean="0"/>
          </a:p>
          <a:p>
            <a:pPr algn="ctr"/>
            <a:r>
              <a:rPr lang="en-US" sz="1600" dirty="0" smtClean="0">
                <a:hlinkClick r:id="rId5"/>
              </a:rPr>
              <a:t>arXiv:1401.2942</a:t>
            </a:r>
            <a:endParaRPr lang="en-US" sz="1600" dirty="0" smtClean="0"/>
          </a:p>
          <a:p>
            <a:pPr algn="ctr"/>
            <a:r>
              <a:rPr lang="en-US" sz="1600" b="1" dirty="0" smtClean="0"/>
              <a:t> (BDT, shape, cut) </a:t>
            </a:r>
            <a:r>
              <a:rPr lang="en-US" sz="1600" dirty="0" smtClean="0"/>
              <a:t>6.1σ</a:t>
            </a:r>
            <a:r>
              <a:rPr lang="en-US" sz="1600" b="1" dirty="0" smtClean="0"/>
              <a:t> </a:t>
            </a:r>
            <a:r>
              <a:rPr lang="en-US" sz="1600" dirty="0" smtClean="0"/>
              <a:t> 8TeV - 12.2fb</a:t>
            </a:r>
            <a:r>
              <a:rPr lang="en-US" sz="1600" baseline="30000" dirty="0" smtClean="0"/>
              <a:t>-1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08870" y="2535923"/>
            <a:ext cx="1419378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cs typeface="Cambria"/>
              </a:rPr>
              <a:t>2013 Milestone for CMS</a:t>
            </a:r>
          </a:p>
          <a:p>
            <a:pPr algn="ctr"/>
            <a:r>
              <a:rPr lang="en-US" sz="1400" dirty="0" smtClean="0">
                <a:cs typeface="Cambria"/>
              </a:rPr>
              <a:t>EPS 2013</a:t>
            </a:r>
            <a:endParaRPr lang="en-US" sz="1400" dirty="0" smtClean="0">
              <a:solidFill>
                <a:schemeClr val="tx1"/>
              </a:solidFill>
              <a:cs typeface="Cambria"/>
            </a:endParaRPr>
          </a:p>
        </p:txBody>
      </p:sp>
      <p:pic>
        <p:nvPicPr>
          <p:cNvPr id="14" name="Picture 13" descr="fgSTtWfirst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8552" y="292506"/>
            <a:ext cx="1238158" cy="904632"/>
          </a:xfrm>
          <a:prstGeom prst="rect">
            <a:avLst/>
          </a:prstGeom>
        </p:spPr>
      </p:pic>
      <p:pic>
        <p:nvPicPr>
          <p:cNvPr id="15" name="Picture 14" descr="fgSTtWsecond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6317" y="243199"/>
            <a:ext cx="1285663" cy="93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43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tW</a:t>
            </a:r>
            <a:r>
              <a:rPr lang="en-US" dirty="0" smtClean="0"/>
              <a:t> Combination </a:t>
            </a:r>
            <a:r>
              <a:rPr lang="en-US" dirty="0"/>
              <a:t>with </a:t>
            </a:r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44" y="1694826"/>
            <a:ext cx="4654378" cy="45453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95109" y="1761135"/>
            <a:ext cx="2067092" cy="83099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8A1D9"/>
                </a:solidFill>
              </a:rPr>
              <a:t>September 2014</a:t>
            </a:r>
          </a:p>
          <a:p>
            <a:r>
              <a:rPr lang="en-US" sz="1600" dirty="0" smtClean="0">
                <a:hlinkClick r:id="rId3"/>
              </a:rPr>
              <a:t>PAS TOP-14-009</a:t>
            </a:r>
            <a:endParaRPr lang="en-US" sz="1600" dirty="0" smtClean="0"/>
          </a:p>
          <a:p>
            <a:r>
              <a:rPr lang="en-US" sz="1600" dirty="0" err="1" smtClean="0"/>
              <a:t>tW</a:t>
            </a:r>
            <a:r>
              <a:rPr lang="en-US" sz="1600" dirty="0" smtClean="0"/>
              <a:t> combination, 8TeV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109402" y="4332191"/>
            <a:ext cx="3547383" cy="1569660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L</a:t>
            </a:r>
            <a:r>
              <a:rPr lang="en-US" sz="1600" b="1" dirty="0" smtClean="0">
                <a:solidFill>
                  <a:schemeClr val="accent1"/>
                </a:solidFill>
              </a:rPr>
              <a:t>esson</a:t>
            </a:r>
            <a:r>
              <a:rPr lang="en-US" sz="1600" dirty="0" smtClean="0">
                <a:solidFill>
                  <a:schemeClr val="accent1"/>
                </a:solidFill>
              </a:rPr>
              <a:t>: </a:t>
            </a:r>
            <a:r>
              <a:rPr lang="en-US" sz="1600" dirty="0" err="1" smtClean="0">
                <a:solidFill>
                  <a:schemeClr val="accent1"/>
                </a:solidFill>
              </a:rPr>
              <a:t>tW</a:t>
            </a:r>
            <a:r>
              <a:rPr lang="en-US" sz="1600" dirty="0" smtClean="0">
                <a:solidFill>
                  <a:schemeClr val="accent1"/>
                </a:solidFill>
              </a:rPr>
              <a:t> and </a:t>
            </a:r>
            <a:r>
              <a:rPr lang="en-US" sz="1600" dirty="0" err="1" smtClean="0">
                <a:solidFill>
                  <a:schemeClr val="accent1"/>
                </a:solidFill>
              </a:rPr>
              <a:t>ttbar</a:t>
            </a:r>
            <a:r>
              <a:rPr lang="en-US" sz="1600" dirty="0" smtClean="0">
                <a:solidFill>
                  <a:schemeClr val="accent1"/>
                </a:solidFill>
              </a:rPr>
              <a:t> are not easily separated (practically and theoretically), to understand and properly model the </a:t>
            </a:r>
            <a:r>
              <a:rPr lang="en-US" sz="1600" dirty="0" err="1" smtClean="0">
                <a:solidFill>
                  <a:schemeClr val="accent1"/>
                </a:solidFill>
              </a:rPr>
              <a:t>ttbar</a:t>
            </a:r>
            <a:r>
              <a:rPr lang="en-US" sz="1600" dirty="0" smtClean="0">
                <a:solidFill>
                  <a:schemeClr val="accent1"/>
                </a:solidFill>
              </a:rPr>
              <a:t> as background and its interference with the signal is the priority in this channel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57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s-channel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324896" cy="457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Whereas the </a:t>
            </a:r>
            <a:r>
              <a:rPr lang="en-US" sz="1800" dirty="0" err="1" smtClean="0"/>
              <a:t>tW</a:t>
            </a:r>
            <a:r>
              <a:rPr lang="en-US" sz="1800" dirty="0" smtClean="0"/>
              <a:t> associated production has a larger production cross </a:t>
            </a:r>
            <a:r>
              <a:rPr lang="en-US" sz="1800" dirty="0" smtClean="0"/>
              <a:t>section, </a:t>
            </a:r>
            <a:r>
              <a:rPr lang="en-US" sz="1800" dirty="0" smtClean="0"/>
              <a:t>the </a:t>
            </a:r>
            <a:r>
              <a:rPr lang="en-US" sz="1800" b="1" dirty="0" smtClean="0">
                <a:solidFill>
                  <a:srgbClr val="7411D0"/>
                </a:solidFill>
              </a:rPr>
              <a:t>s-channel becomes very </a:t>
            </a:r>
            <a:r>
              <a:rPr lang="en-US" sz="1800" b="1" dirty="0" smtClean="0">
                <a:solidFill>
                  <a:srgbClr val="7411D0"/>
                </a:solidFill>
              </a:rPr>
              <a:t>challenging at the LHC</a:t>
            </a:r>
            <a:endParaRPr lang="en-US" sz="1800" b="1" dirty="0" smtClean="0">
              <a:solidFill>
                <a:srgbClr val="7411D0"/>
              </a:solidFill>
            </a:endParaRPr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860" y="243832"/>
            <a:ext cx="1173952" cy="967907"/>
          </a:xfrm>
          <a:prstGeom prst="rect">
            <a:avLst/>
          </a:prstGeom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69" y="2422287"/>
            <a:ext cx="4589131" cy="31121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9609" y="5472634"/>
            <a:ext cx="1413513" cy="7386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cs typeface="Cambria"/>
              </a:rPr>
              <a:t>First CMS result in this channel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cs typeface="Cambria"/>
              </a:rPr>
              <a:t>PASCOS 2013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24416" y="2675274"/>
            <a:ext cx="37374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CMS has a PAS at 8TeV</a:t>
            </a:r>
          </a:p>
          <a:p>
            <a:r>
              <a:rPr lang="en-US" sz="1600" dirty="0">
                <a:cs typeface="Cambria"/>
                <a:hlinkClick r:id="rId4"/>
              </a:rPr>
              <a:t>CMS-PAS-TOP-13-</a:t>
            </a:r>
            <a:r>
              <a:rPr lang="en-US" sz="1600" dirty="0" smtClean="0">
                <a:cs typeface="Cambria"/>
                <a:hlinkClick r:id="rId4"/>
              </a:rPr>
              <a:t>009</a:t>
            </a:r>
            <a:endParaRPr lang="en-US" sz="1600" dirty="0" smtClean="0">
              <a:cs typeface="Cambria"/>
            </a:endParaRPr>
          </a:p>
          <a:p>
            <a:r>
              <a:rPr lang="en-US" sz="1600" b="1" dirty="0">
                <a:solidFill>
                  <a:schemeClr val="accent4">
                    <a:lumMod val="60000"/>
                    <a:lumOff val="40000"/>
                  </a:schemeClr>
                </a:solidFill>
                <a:cs typeface="Cambria"/>
              </a:rPr>
              <a:t>(November 2013</a:t>
            </a:r>
            <a:r>
              <a:rPr lang="en-US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Cambria"/>
              </a:rPr>
              <a:t>)</a:t>
            </a:r>
            <a:endParaRPr lang="en-US" sz="1600" dirty="0" smtClean="0">
              <a:cs typeface="Cambria"/>
            </a:endParaRPr>
          </a:p>
          <a:p>
            <a:r>
              <a:rPr lang="en-US" sz="1600" dirty="0" smtClean="0">
                <a:cs typeface="Cambria"/>
              </a:rPr>
              <a:t>Full </a:t>
            </a:r>
            <a:r>
              <a:rPr lang="en-US" sz="1600" dirty="0" err="1" smtClean="0">
                <a:cs typeface="Cambria"/>
              </a:rPr>
              <a:t>lumi</a:t>
            </a:r>
            <a:r>
              <a:rPr lang="en-US" sz="1600" dirty="0" smtClean="0">
                <a:cs typeface="Cambria"/>
              </a:rPr>
              <a:t>, e and µ</a:t>
            </a:r>
          </a:p>
          <a:p>
            <a:r>
              <a:rPr lang="en-US" sz="1600" dirty="0" smtClean="0">
                <a:cs typeface="Cambria"/>
              </a:rPr>
              <a:t>S/B is a bit better at 7TeV</a:t>
            </a:r>
          </a:p>
          <a:p>
            <a:r>
              <a:rPr lang="en-US" sz="1600" dirty="0">
                <a:cs typeface="Cambria"/>
              </a:rPr>
              <a:t>In Run-2 will become even harder</a:t>
            </a:r>
          </a:p>
          <a:p>
            <a:r>
              <a:rPr lang="en-US" sz="1600" dirty="0" smtClean="0"/>
              <a:t>Better control </a:t>
            </a:r>
            <a:r>
              <a:rPr lang="en-US" sz="1600" dirty="0"/>
              <a:t>of </a:t>
            </a:r>
            <a:r>
              <a:rPr lang="en-US" sz="1600" dirty="0" smtClean="0"/>
              <a:t>theory systematics </a:t>
            </a:r>
            <a:r>
              <a:rPr lang="en-US" sz="1600" dirty="0"/>
              <a:t>would help </a:t>
            </a:r>
            <a:r>
              <a:rPr lang="en-US" sz="1600" dirty="0" smtClean="0"/>
              <a:t>→ NLO </a:t>
            </a:r>
            <a:r>
              <a:rPr lang="en-US" sz="1600" dirty="0"/>
              <a:t>Monte Carlo </a:t>
            </a:r>
            <a:r>
              <a:rPr lang="en-US" sz="1600" dirty="0" smtClean="0"/>
              <a:t>samples</a:t>
            </a:r>
            <a:endParaRPr lang="en-US" sz="1600" dirty="0" smtClean="0">
              <a:cs typeface="Cambria"/>
            </a:endParaRPr>
          </a:p>
          <a:p>
            <a:endParaRPr lang="en-US" sz="1600" dirty="0">
              <a:cs typeface="Cambria"/>
            </a:endParaRPr>
          </a:p>
          <a:p>
            <a:r>
              <a:rPr lang="en-US" sz="1600" b="1" dirty="0" smtClean="0"/>
              <a:t>Working on the paper version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04300" y="5472634"/>
            <a:ext cx="3622348" cy="830997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L</a:t>
            </a:r>
            <a:r>
              <a:rPr lang="en-US" sz="1600" b="1" dirty="0" smtClean="0">
                <a:solidFill>
                  <a:schemeClr val="accent1"/>
                </a:solidFill>
              </a:rPr>
              <a:t>esson</a:t>
            </a:r>
            <a:r>
              <a:rPr lang="en-US" sz="1600" dirty="0" smtClean="0">
                <a:solidFill>
                  <a:schemeClr val="accent1"/>
                </a:solidFill>
              </a:rPr>
              <a:t>: the s-channel is a complex analysis with large </a:t>
            </a:r>
            <a:r>
              <a:rPr lang="en-US" sz="1600" dirty="0" err="1" smtClean="0">
                <a:solidFill>
                  <a:schemeClr val="accent1"/>
                </a:solidFill>
              </a:rPr>
              <a:t>tt</a:t>
            </a:r>
            <a:r>
              <a:rPr lang="en-US" sz="1600" dirty="0" smtClean="0">
                <a:solidFill>
                  <a:schemeClr val="accent1"/>
                </a:solidFill>
              </a:rPr>
              <a:t> background that requires a very good signal extraction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796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plot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038" y="1579538"/>
            <a:ext cx="6295695" cy="47820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4910" y="5005409"/>
            <a:ext cx="1592973" cy="1169551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</a:rPr>
              <a:t>L</a:t>
            </a:r>
            <a:r>
              <a:rPr lang="en-US" sz="1400" b="1" dirty="0" smtClean="0">
                <a:solidFill>
                  <a:schemeClr val="accent1"/>
                </a:solidFill>
              </a:rPr>
              <a:t>esson</a:t>
            </a:r>
            <a:r>
              <a:rPr lang="en-US" sz="1400" dirty="0" smtClean="0">
                <a:solidFill>
                  <a:schemeClr val="accent1"/>
                </a:solidFill>
              </a:rPr>
              <a:t>: To discuss with ATLAS before performing an analysis is better than to do it after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72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FCNC and Anomalous couplings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As you have seen today, limits on anomalous </a:t>
            </a:r>
            <a:r>
              <a:rPr lang="en-US" sz="1800" dirty="0" err="1" smtClean="0"/>
              <a:t>Wtb</a:t>
            </a:r>
            <a:r>
              <a:rPr lang="en-US" sz="1800" dirty="0" smtClean="0"/>
              <a:t> couplings can be extracted from SM measurements (W-helicity fractions, top polarization)</a:t>
            </a:r>
          </a:p>
          <a:p>
            <a:r>
              <a:rPr lang="en-US" sz="1800" dirty="0" smtClean="0"/>
              <a:t>There are also dedicated analysis searching for </a:t>
            </a:r>
            <a:r>
              <a:rPr lang="en-US" sz="1800" b="1" dirty="0" smtClean="0">
                <a:solidFill>
                  <a:schemeClr val="accent3"/>
                </a:solidFill>
              </a:rPr>
              <a:t>FCNC in many signatures</a:t>
            </a:r>
            <a:endParaRPr lang="en-US" sz="1800" b="1" dirty="0">
              <a:solidFill>
                <a:schemeClr val="accent3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914" y="2861781"/>
            <a:ext cx="3227988" cy="25976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61688" y="3048870"/>
            <a:ext cx="39890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FCNC </a:t>
            </a:r>
            <a:r>
              <a:rPr lang="en-US" b="1" dirty="0" err="1" smtClean="0">
                <a:solidFill>
                  <a:schemeClr val="accent4"/>
                </a:solidFill>
              </a:rPr>
              <a:t>tZ</a:t>
            </a:r>
            <a:r>
              <a:rPr lang="en-US" b="1" dirty="0" smtClean="0">
                <a:solidFill>
                  <a:schemeClr val="accent4"/>
                </a:solidFill>
              </a:rPr>
              <a:t> </a:t>
            </a:r>
          </a:p>
          <a:p>
            <a:r>
              <a:rPr lang="en-US" dirty="0">
                <a:cs typeface="Cambria"/>
              </a:rPr>
              <a:t>BDT (gut, </a:t>
            </a:r>
            <a:r>
              <a:rPr lang="en-US" dirty="0" err="1">
                <a:cs typeface="Cambria"/>
              </a:rPr>
              <a:t>gct</a:t>
            </a:r>
            <a:r>
              <a:rPr lang="en-US" dirty="0">
                <a:cs typeface="Cambria"/>
              </a:rPr>
              <a:t>, </a:t>
            </a:r>
            <a:r>
              <a:rPr lang="en-US" dirty="0" err="1">
                <a:cs typeface="Cambria"/>
              </a:rPr>
              <a:t>Zut</a:t>
            </a:r>
            <a:r>
              <a:rPr lang="en-US" dirty="0">
                <a:cs typeface="Cambria"/>
              </a:rPr>
              <a:t>, </a:t>
            </a:r>
            <a:r>
              <a:rPr lang="en-US" dirty="0" err="1">
                <a:cs typeface="Cambria"/>
              </a:rPr>
              <a:t>Zct</a:t>
            </a:r>
            <a:r>
              <a:rPr lang="en-US" dirty="0" smtClean="0">
                <a:cs typeface="Cambria"/>
              </a:rPr>
              <a:t>) 7TeV</a:t>
            </a:r>
            <a:endParaRPr lang="en-US" dirty="0">
              <a:cs typeface="Cambria"/>
            </a:endParaRPr>
          </a:p>
          <a:p>
            <a:r>
              <a:rPr lang="en-US" dirty="0">
                <a:cs typeface="Cambria"/>
              </a:rPr>
              <a:t>Limits on couplings and branching fractions </a:t>
            </a:r>
            <a:endParaRPr lang="en-US" b="1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cs typeface="Cambria"/>
                <a:hlinkClick r:id="rId3"/>
              </a:rPr>
              <a:t>CMS</a:t>
            </a:r>
            <a:r>
              <a:rPr lang="en-US" dirty="0">
                <a:cs typeface="Cambria"/>
                <a:hlinkClick r:id="rId3"/>
              </a:rPr>
              <a:t>-PAS-TOP-12-021</a:t>
            </a:r>
            <a:endParaRPr lang="en-US" dirty="0">
              <a:cs typeface="Cambria"/>
            </a:endParaRPr>
          </a:p>
          <a:p>
            <a:r>
              <a:rPr lang="en-US" dirty="0" smtClean="0">
                <a:solidFill>
                  <a:schemeClr val="accent3"/>
                </a:solidFill>
              </a:rPr>
              <a:t>(July 2013)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b="1" dirty="0" smtClean="0"/>
              <a:t>Work in progress towards a paper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447359" y="5914382"/>
            <a:ext cx="2256084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/>
              <a:t>First FCNC PAS in single top</a:t>
            </a:r>
          </a:p>
        </p:txBody>
      </p:sp>
    </p:spTree>
    <p:extLst>
      <p:ext uri="{BB962C8B-B14F-4D97-AF65-F5344CB8AC3E}">
        <p14:creationId xmlns:p14="http://schemas.microsoft.com/office/powerpoint/2010/main" val="303362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FCNC analyses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accent4"/>
                </a:solidFill>
              </a:rPr>
              <a:t>FCNC </a:t>
            </a:r>
            <a:r>
              <a:rPr lang="en-US" sz="1800" b="1" dirty="0" err="1" smtClean="0">
                <a:solidFill>
                  <a:schemeClr val="accent4"/>
                </a:solidFill>
              </a:rPr>
              <a:t>tqγ</a:t>
            </a:r>
            <a:endParaRPr lang="en-US" sz="1800" b="1" dirty="0" smtClean="0">
              <a:solidFill>
                <a:schemeClr val="accent4"/>
              </a:solidFill>
            </a:endParaRPr>
          </a:p>
          <a:p>
            <a:pPr lvl="1"/>
            <a:r>
              <a:rPr lang="en-US" sz="1600" dirty="0" smtClean="0">
                <a:hlinkClick r:id="rId2"/>
              </a:rPr>
              <a:t>CMS PAS-TOP-14-003</a:t>
            </a:r>
            <a:endParaRPr lang="en-US" sz="1600" dirty="0" smtClean="0"/>
          </a:p>
          <a:p>
            <a:pPr lvl="1"/>
            <a:r>
              <a:rPr lang="en-US" sz="1600" b="1" dirty="0">
                <a:solidFill>
                  <a:schemeClr val="accent6"/>
                </a:solidFill>
              </a:rPr>
              <a:t>(May 2014</a:t>
            </a:r>
            <a:r>
              <a:rPr lang="en-US" sz="1600" b="1" dirty="0" smtClean="0">
                <a:solidFill>
                  <a:schemeClr val="accent6"/>
                </a:solidFill>
              </a:rPr>
              <a:t>)</a:t>
            </a:r>
            <a:endParaRPr lang="en-US" sz="1600" dirty="0" smtClean="0"/>
          </a:p>
          <a:p>
            <a:pPr lvl="1"/>
            <a:r>
              <a:rPr lang="en-US" sz="1600" dirty="0" err="1">
                <a:solidFill>
                  <a:schemeClr val="tx1"/>
                </a:solidFill>
              </a:rPr>
              <a:t>t</a:t>
            </a:r>
            <a:r>
              <a:rPr lang="en-US" sz="1600" dirty="0" err="1" smtClean="0">
                <a:solidFill>
                  <a:schemeClr val="tx1"/>
                </a:solidFill>
              </a:rPr>
              <a:t>uγ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tcγ</a:t>
            </a:r>
            <a:r>
              <a:rPr lang="en-US" sz="1600" dirty="0" smtClean="0">
                <a:solidFill>
                  <a:schemeClr val="tx1"/>
                </a:solidFill>
              </a:rPr>
              <a:t> couplings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BDT 8TeV, µ</a:t>
            </a:r>
          </a:p>
          <a:p>
            <a:pPr lvl="1"/>
            <a:r>
              <a:rPr lang="en-US" sz="1600" b="1" dirty="0"/>
              <a:t>Work in progress towards a </a:t>
            </a:r>
            <a:r>
              <a:rPr lang="en-US" sz="1600" b="1" dirty="0" smtClean="0"/>
              <a:t>paper</a:t>
            </a:r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b="1" dirty="0" smtClean="0">
                <a:solidFill>
                  <a:schemeClr val="accent3"/>
                </a:solidFill>
              </a:rPr>
              <a:t>FCNC in t-channel </a:t>
            </a:r>
          </a:p>
          <a:p>
            <a:pPr lvl="1"/>
            <a:r>
              <a:rPr lang="en-US" sz="1600" b="1" dirty="0" smtClean="0">
                <a:solidFill>
                  <a:schemeClr val="accent6"/>
                </a:solidFill>
                <a:hlinkClick r:id="rId3"/>
              </a:rPr>
              <a:t>CMS PAS-TOP-14-007</a:t>
            </a:r>
            <a:endParaRPr lang="en-US" sz="1600" b="1" dirty="0" smtClean="0">
              <a:solidFill>
                <a:schemeClr val="accent6"/>
              </a:solidFill>
            </a:endParaRPr>
          </a:p>
          <a:p>
            <a:pPr lvl="1"/>
            <a:r>
              <a:rPr lang="en-US" sz="1600" b="1" dirty="0" smtClean="0">
                <a:solidFill>
                  <a:schemeClr val="accent6"/>
                </a:solidFill>
              </a:rPr>
              <a:t>(May 2014)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7TeV, NN</a:t>
            </a:r>
          </a:p>
          <a:p>
            <a:pPr lvl="1"/>
            <a:r>
              <a:rPr lang="en-US" sz="1600" dirty="0" err="1"/>
              <a:t>tcg</a:t>
            </a:r>
            <a:r>
              <a:rPr lang="en-US" sz="1600" dirty="0"/>
              <a:t> and </a:t>
            </a:r>
            <a:r>
              <a:rPr lang="en-US" sz="1600" dirty="0" smtClean="0"/>
              <a:t>tug </a:t>
            </a:r>
            <a:endParaRPr lang="en-US" sz="1600" b="1" dirty="0" smtClean="0">
              <a:solidFill>
                <a:schemeClr val="accent6"/>
              </a:solidFill>
            </a:endParaRPr>
          </a:p>
          <a:p>
            <a:pPr lvl="1"/>
            <a:r>
              <a:rPr lang="en-US" sz="1600" b="1" dirty="0"/>
              <a:t>Work in progress towards a paper</a:t>
            </a:r>
          </a:p>
          <a:p>
            <a:pPr lvl="1"/>
            <a:endParaRPr lang="en-US" sz="1600" b="1" dirty="0">
              <a:solidFill>
                <a:schemeClr val="accent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2181" y="1321707"/>
            <a:ext cx="3616430" cy="2363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8888" y="3683672"/>
            <a:ext cx="4098076" cy="26979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08721" y="3413561"/>
            <a:ext cx="2164490" cy="830997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L</a:t>
            </a:r>
            <a:r>
              <a:rPr lang="en-US" sz="1600" b="1" dirty="0" smtClean="0">
                <a:solidFill>
                  <a:schemeClr val="accent1"/>
                </a:solidFill>
              </a:rPr>
              <a:t>esson</a:t>
            </a:r>
            <a:r>
              <a:rPr lang="en-US" sz="1600" dirty="0" smtClean="0">
                <a:solidFill>
                  <a:schemeClr val="accent1"/>
                </a:solidFill>
              </a:rPr>
              <a:t>: Single top signatures are ideal for AC and FCNC studies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4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727" y="3375539"/>
            <a:ext cx="3778890" cy="29491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743" y="1365504"/>
            <a:ext cx="3114909" cy="12599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+ Higgs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954825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tH</a:t>
            </a:r>
            <a:r>
              <a:rPr lang="en-US" sz="1800" dirty="0" smtClean="0"/>
              <a:t> production highly suppressed in the SM</a:t>
            </a:r>
          </a:p>
          <a:p>
            <a:r>
              <a:rPr lang="en-US" sz="1800" dirty="0" smtClean="0"/>
              <a:t>If top Higgs </a:t>
            </a:r>
            <a:r>
              <a:rPr lang="en-US" sz="1800" dirty="0"/>
              <a:t>Y</a:t>
            </a:r>
            <a:r>
              <a:rPr lang="en-US" sz="1800" dirty="0" smtClean="0"/>
              <a:t>ukawa coupling is negative  → enhanced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17420" y="2467274"/>
            <a:ext cx="3086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accent4"/>
                </a:solidFill>
              </a:rPr>
              <a:t>tH</a:t>
            </a:r>
            <a:r>
              <a:rPr lang="en-US" b="1" dirty="0" smtClean="0">
                <a:solidFill>
                  <a:schemeClr val="accent4"/>
                </a:solidFill>
              </a:rPr>
              <a:t>, </a:t>
            </a:r>
            <a:r>
              <a:rPr lang="en-US" b="1" dirty="0" err="1" smtClean="0">
                <a:solidFill>
                  <a:schemeClr val="accent4"/>
                </a:solidFill>
              </a:rPr>
              <a:t>H→γγ</a:t>
            </a:r>
            <a:endParaRPr lang="en-US" b="1" dirty="0">
              <a:solidFill>
                <a:schemeClr val="accent4"/>
              </a:solidFill>
            </a:endParaRPr>
          </a:p>
          <a:p>
            <a:r>
              <a:rPr lang="en-US" dirty="0">
                <a:hlinkClick r:id="rId4"/>
              </a:rPr>
              <a:t>CMS PAS-HIG-14-001</a:t>
            </a:r>
            <a:endParaRPr lang="en-US" dirty="0"/>
          </a:p>
          <a:p>
            <a:r>
              <a:rPr lang="en-US" dirty="0" smtClean="0">
                <a:solidFill>
                  <a:schemeClr val="accent3"/>
                </a:solidFill>
              </a:rPr>
              <a:t>(March 2013)</a:t>
            </a:r>
          </a:p>
          <a:p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412" y="3487396"/>
            <a:ext cx="2893481" cy="280419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303477" y="2437610"/>
            <a:ext cx="21164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tH, H→bb</a:t>
            </a:r>
            <a:endParaRPr lang="en-US" b="1" dirty="0" smtClean="0">
              <a:solidFill>
                <a:schemeClr val="accent6"/>
              </a:solidFill>
              <a:hlinkClick r:id="rId6"/>
            </a:endParaRPr>
          </a:p>
          <a:p>
            <a:r>
              <a:rPr lang="en-US" dirty="0" smtClean="0">
                <a:hlinkClick r:id="rId6"/>
              </a:rPr>
              <a:t>CMS PAS-HIG-14-015</a:t>
            </a:r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(October 2014)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93465" y="3012571"/>
            <a:ext cx="245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New channels to come!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00617" y="4844807"/>
            <a:ext cx="1970764" cy="1323439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L</a:t>
            </a:r>
            <a:r>
              <a:rPr lang="en-US" sz="1600" b="1" dirty="0" smtClean="0">
                <a:solidFill>
                  <a:schemeClr val="accent1"/>
                </a:solidFill>
              </a:rPr>
              <a:t>esson</a:t>
            </a:r>
            <a:r>
              <a:rPr lang="en-US" sz="1600" dirty="0" smtClean="0">
                <a:solidFill>
                  <a:schemeClr val="accent1"/>
                </a:solidFill>
              </a:rPr>
              <a:t>: the top Higgs coupling can be studied in single top signature (not only in </a:t>
            </a:r>
            <a:r>
              <a:rPr lang="en-US" sz="1600" dirty="0" err="1" smtClean="0">
                <a:solidFill>
                  <a:schemeClr val="accent1"/>
                </a:solidFill>
              </a:rPr>
              <a:t>ttH</a:t>
            </a:r>
            <a:r>
              <a:rPr lang="en-US" sz="1600" dirty="0" smtClean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821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BSM top + 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There are many BSM channels that involve top quarks and/or similar signatures to single top, like </a:t>
            </a:r>
            <a:r>
              <a:rPr lang="en-US" sz="1800" b="1" dirty="0" smtClean="0">
                <a:solidFill>
                  <a:schemeClr val="accent6"/>
                </a:solidFill>
              </a:rPr>
              <a:t>W’→</a:t>
            </a:r>
            <a:r>
              <a:rPr lang="en-US" sz="1800" b="1" dirty="0" err="1" smtClean="0">
                <a:solidFill>
                  <a:schemeClr val="accent6"/>
                </a:solidFill>
              </a:rPr>
              <a:t>tb</a:t>
            </a:r>
            <a:r>
              <a:rPr lang="en-US" sz="1800" b="1" dirty="0">
                <a:solidFill>
                  <a:schemeClr val="accent6"/>
                </a:solidFill>
              </a:rPr>
              <a:t>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2"/>
              </a:rPr>
              <a:t>arXiv:1402.2176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Also some feature “single” top quarks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456629" y="2950960"/>
            <a:ext cx="28311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BACC82"/>
                </a:solidFill>
              </a:rPr>
              <a:t>Monotop</a:t>
            </a:r>
          </a:p>
          <a:p>
            <a:r>
              <a:rPr lang="en-US" dirty="0" smtClean="0"/>
              <a:t>DM search using top + MET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arXiv:1410.1149</a:t>
            </a:r>
            <a:endParaRPr lang="en-US" dirty="0" smtClean="0"/>
          </a:p>
          <a:p>
            <a:r>
              <a:rPr lang="en-US" dirty="0" smtClean="0">
                <a:solidFill>
                  <a:schemeClr val="accent3"/>
                </a:solidFill>
              </a:rPr>
              <a:t>(October 2014)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1245" y="2744870"/>
            <a:ext cx="3495632" cy="32957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56629" y="4545866"/>
            <a:ext cx="2905059" cy="1323439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L</a:t>
            </a:r>
            <a:r>
              <a:rPr lang="en-US" sz="1600" b="1" dirty="0" smtClean="0">
                <a:solidFill>
                  <a:schemeClr val="accent1"/>
                </a:solidFill>
              </a:rPr>
              <a:t>esson</a:t>
            </a:r>
            <a:r>
              <a:rPr lang="en-US" sz="1600" dirty="0" smtClean="0">
                <a:solidFill>
                  <a:schemeClr val="accent1"/>
                </a:solidFill>
              </a:rPr>
              <a:t>: We can already be sensitive to BSM in creative single top like channels with Run-1 data, Run-2 full of opportunities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54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1800" b="1" dirty="0" smtClean="0">
                <a:solidFill>
                  <a:srgbClr val="7411D0"/>
                </a:solidFill>
              </a:rPr>
              <a:t>Finish the Run-1 analyses </a:t>
            </a:r>
            <a:r>
              <a:rPr lang="en-US" sz="1800" dirty="0" smtClean="0"/>
              <a:t>ongoing → several papers projected </a:t>
            </a:r>
          </a:p>
          <a:p>
            <a:endParaRPr lang="en-US" sz="1800" dirty="0"/>
          </a:p>
          <a:p>
            <a:r>
              <a:rPr lang="en-US" sz="1800" dirty="0" smtClean="0"/>
              <a:t>There </a:t>
            </a:r>
            <a:r>
              <a:rPr lang="en-US" sz="1800" dirty="0" smtClean="0"/>
              <a:t>are </a:t>
            </a:r>
            <a:r>
              <a:rPr lang="en-US" sz="1800" b="1" dirty="0" smtClean="0"/>
              <a:t>open topics </a:t>
            </a:r>
            <a:r>
              <a:rPr lang="en-US" sz="1800" dirty="0" smtClean="0"/>
              <a:t>that </a:t>
            </a:r>
            <a:r>
              <a:rPr lang="en-US" sz="1800" dirty="0" smtClean="0"/>
              <a:t>could already be studied with Run-1 data and are </a:t>
            </a:r>
            <a:r>
              <a:rPr lang="en-US" sz="1800" dirty="0" smtClean="0"/>
              <a:t>uncovered</a:t>
            </a:r>
            <a:r>
              <a:rPr lang="en-US" sz="1800" dirty="0" smtClean="0"/>
              <a:t>, for example</a:t>
            </a:r>
          </a:p>
          <a:p>
            <a:pPr lvl="1"/>
            <a:r>
              <a:rPr lang="en-US" sz="1800" dirty="0" smtClean="0"/>
              <a:t>Measurement of t and s-channel </a:t>
            </a:r>
            <a:r>
              <a:rPr lang="en-US" sz="1800" dirty="0"/>
              <a:t>simultaneously </a:t>
            </a:r>
            <a:endParaRPr lang="en-US" sz="1800" dirty="0" smtClean="0"/>
          </a:p>
          <a:p>
            <a:pPr lvl="1"/>
            <a:r>
              <a:rPr lang="en-US" sz="1800" dirty="0" smtClean="0"/>
              <a:t>Study of </a:t>
            </a:r>
            <a:r>
              <a:rPr lang="en-US" sz="1800" dirty="0" err="1" smtClean="0"/>
              <a:t>tW</a:t>
            </a:r>
            <a:r>
              <a:rPr lang="en-US" sz="1800" dirty="0" smtClean="0"/>
              <a:t> </a:t>
            </a:r>
            <a:r>
              <a:rPr lang="en-US" sz="1800" dirty="0"/>
              <a:t>+ </a:t>
            </a:r>
            <a:r>
              <a:rPr lang="en-US" sz="1800" dirty="0" err="1"/>
              <a:t>ttbar</a:t>
            </a:r>
            <a:r>
              <a:rPr lang="en-US" sz="1800" dirty="0"/>
              <a:t> in dilepton final </a:t>
            </a:r>
            <a:r>
              <a:rPr lang="en-US" sz="1800" dirty="0" smtClean="0"/>
              <a:t>states simultaneously </a:t>
            </a:r>
          </a:p>
          <a:p>
            <a:pPr lvl="1"/>
            <a:r>
              <a:rPr lang="en-US" sz="1800" dirty="0" smtClean="0"/>
              <a:t>CP </a:t>
            </a:r>
            <a:r>
              <a:rPr lang="en-US" sz="1800" dirty="0"/>
              <a:t>violation measurement in single top </a:t>
            </a:r>
            <a:r>
              <a:rPr lang="en-US" sz="1800" dirty="0" smtClean="0"/>
              <a:t>decays</a:t>
            </a:r>
          </a:p>
          <a:p>
            <a:pPr marL="274320" lvl="1" indent="0">
              <a:buNone/>
            </a:pPr>
            <a:endParaRPr lang="en-US" sz="1800" dirty="0" smtClean="0"/>
          </a:p>
          <a:p>
            <a:r>
              <a:rPr lang="en-US" sz="1800" dirty="0" smtClean="0"/>
              <a:t>With the higher luminosity and center of mass energies of </a:t>
            </a:r>
            <a:r>
              <a:rPr lang="en-US" sz="1800" b="1" dirty="0" smtClean="0">
                <a:solidFill>
                  <a:schemeClr val="accent1"/>
                </a:solidFill>
              </a:rPr>
              <a:t>Run-2 </a:t>
            </a:r>
            <a:r>
              <a:rPr lang="en-US" sz="1800" dirty="0" smtClean="0"/>
              <a:t>(Run-3, Run-4…) </a:t>
            </a:r>
          </a:p>
          <a:p>
            <a:pPr lvl="1"/>
            <a:r>
              <a:rPr lang="en-US" sz="1800" dirty="0" smtClean="0"/>
              <a:t>Minimizing systematics and improve </a:t>
            </a:r>
            <a:r>
              <a:rPr lang="en-US" sz="1800" dirty="0" err="1" smtClean="0"/>
              <a:t>modelling</a:t>
            </a:r>
            <a:endParaRPr lang="en-US" sz="1800" dirty="0" smtClean="0"/>
          </a:p>
          <a:p>
            <a:pPr lvl="1"/>
            <a:r>
              <a:rPr lang="en-US" sz="1800" dirty="0" smtClean="0"/>
              <a:t>Face n</a:t>
            </a:r>
            <a:r>
              <a:rPr lang="en-US" sz="1800" dirty="0" smtClean="0"/>
              <a:t>ew </a:t>
            </a:r>
            <a:r>
              <a:rPr lang="en-US" sz="1800" dirty="0" smtClean="0"/>
              <a:t>challenges like high pileup scenarios</a:t>
            </a:r>
          </a:p>
          <a:p>
            <a:pPr lvl="1"/>
            <a:r>
              <a:rPr lang="en-US" sz="1800" dirty="0" smtClean="0"/>
              <a:t>Measurement of properties in purer samples </a:t>
            </a:r>
            <a:r>
              <a:rPr lang="en-US" sz="1800" dirty="0" smtClean="0"/>
              <a:t>(“precision” </a:t>
            </a:r>
            <a:r>
              <a:rPr lang="en-US" sz="1800" dirty="0" smtClean="0"/>
              <a:t>era)</a:t>
            </a:r>
          </a:p>
          <a:p>
            <a:pPr lvl="1"/>
            <a:r>
              <a:rPr lang="en-US" sz="1800" dirty="0" smtClean="0"/>
              <a:t>SM processes with low production rates (</a:t>
            </a:r>
            <a:r>
              <a:rPr lang="en-US" sz="1800" dirty="0" err="1" smtClean="0"/>
              <a:t>tZ</a:t>
            </a:r>
            <a:r>
              <a:rPr lang="en-US" sz="1800" dirty="0"/>
              <a:t> </a:t>
            </a:r>
            <a:r>
              <a:rPr lang="en-US" sz="1800" dirty="0" smtClean="0"/>
              <a:t>for example) will become accessible</a:t>
            </a:r>
          </a:p>
          <a:p>
            <a:pPr lvl="1"/>
            <a:r>
              <a:rPr lang="en-US" sz="1800" dirty="0" smtClean="0"/>
              <a:t>More BSM channels could also be explored, larger phase space to test</a:t>
            </a:r>
            <a:endParaRPr lang="en-US" sz="1800" dirty="0"/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812540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Run-2 will start late Spring 2015</a:t>
            </a:r>
          </a:p>
          <a:p>
            <a:pPr lvl="1"/>
            <a:r>
              <a:rPr lang="en-US" sz="1800" dirty="0" smtClean="0"/>
              <a:t>Will run for ~3 years providing about </a:t>
            </a:r>
            <a:r>
              <a:rPr lang="en-US" sz="1800" b="1" dirty="0" smtClean="0">
                <a:solidFill>
                  <a:schemeClr val="accent3"/>
                </a:solidFill>
              </a:rPr>
              <a:t>300fb</a:t>
            </a:r>
            <a:r>
              <a:rPr lang="en-US" sz="1800" b="1" baseline="30000" dirty="0" smtClean="0">
                <a:solidFill>
                  <a:schemeClr val="accent3"/>
                </a:solidFill>
              </a:rPr>
              <a:t>-1</a:t>
            </a:r>
            <a:r>
              <a:rPr lang="en-US" sz="1800" b="1" dirty="0" smtClean="0">
                <a:solidFill>
                  <a:schemeClr val="accent3"/>
                </a:solidFill>
              </a:rPr>
              <a:t> at 13 (14) TeV</a:t>
            </a:r>
          </a:p>
          <a:p>
            <a:r>
              <a:rPr lang="en-US" sz="1800" b="1" dirty="0" smtClean="0">
                <a:solidFill>
                  <a:schemeClr val="accent6"/>
                </a:solidFill>
              </a:rPr>
              <a:t>t-channel: </a:t>
            </a:r>
          </a:p>
          <a:p>
            <a:pPr lvl="1"/>
            <a:r>
              <a:rPr lang="en-US" sz="1800" dirty="0" smtClean="0"/>
              <a:t>SM candle </a:t>
            </a:r>
            <a:endParaRPr lang="en-US" sz="1800" dirty="0"/>
          </a:p>
          <a:p>
            <a:pPr lvl="1"/>
            <a:r>
              <a:rPr lang="en-US" sz="1800" dirty="0" smtClean="0"/>
              <a:t>flagship for the single top group </a:t>
            </a:r>
          </a:p>
          <a:p>
            <a:pPr lvl="1"/>
            <a:r>
              <a:rPr lang="en-US" sz="1800" dirty="0" smtClean="0"/>
              <a:t>Could be done ~1fb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 → </a:t>
            </a:r>
            <a:r>
              <a:rPr lang="en-US" sz="1800" b="1" dirty="0" smtClean="0">
                <a:solidFill>
                  <a:schemeClr val="accent1"/>
                </a:solidFill>
              </a:rPr>
              <a:t>High Priority Analysis (HPA) for Run-2 </a:t>
            </a:r>
          </a:p>
          <a:p>
            <a:r>
              <a:rPr lang="en-US" sz="1800" dirty="0" smtClean="0"/>
              <a:t>Next → </a:t>
            </a:r>
            <a:r>
              <a:rPr lang="en-US" sz="1800" dirty="0" err="1" smtClean="0"/>
              <a:t>tW</a:t>
            </a:r>
            <a:r>
              <a:rPr lang="en-US" sz="1800" dirty="0" smtClean="0"/>
              <a:t> (~3fb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May be the surprise of Run-2 with a larger growth in cross section than the other modes</a:t>
            </a:r>
          </a:p>
          <a:p>
            <a:pPr lvl="1"/>
            <a:r>
              <a:rPr lang="en-US" sz="1800" dirty="0" smtClean="0"/>
              <a:t>Exploring </a:t>
            </a:r>
            <a:r>
              <a:rPr lang="en-US" sz="1800" dirty="0" err="1" smtClean="0"/>
              <a:t>tt</a:t>
            </a:r>
            <a:r>
              <a:rPr lang="en-US" sz="1800" dirty="0" smtClean="0"/>
              <a:t> and </a:t>
            </a:r>
            <a:r>
              <a:rPr lang="en-US" sz="1800" dirty="0" err="1" smtClean="0"/>
              <a:t>tW</a:t>
            </a:r>
            <a:r>
              <a:rPr lang="en-US" sz="1800" dirty="0" smtClean="0"/>
              <a:t> interplay → Run-2 goal</a:t>
            </a:r>
          </a:p>
          <a:p>
            <a:r>
              <a:rPr lang="en-US" sz="1800" dirty="0" smtClean="0"/>
              <a:t>Properties  from 5fb</a:t>
            </a:r>
            <a:r>
              <a:rPr lang="en-US" sz="1800" baseline="30000" dirty="0" smtClean="0"/>
              <a:t>-1</a:t>
            </a:r>
            <a:endParaRPr lang="en-US" sz="1800" baseline="30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572124"/>
              </p:ext>
            </p:extLst>
          </p:nvPr>
        </p:nvGraphicFramePr>
        <p:xfrm>
          <a:off x="4857465" y="4982988"/>
          <a:ext cx="3948207" cy="12191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484"/>
                <a:gridCol w="909241"/>
                <a:gridCol w="909241"/>
                <a:gridCol w="909241"/>
              </a:tblGrid>
              <a:tr h="1375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σ</a:t>
                      </a:r>
                      <a:r>
                        <a:rPr lang="en-US" sz="1400" dirty="0" smtClean="0"/>
                        <a:t> [pb]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t-channel</a:t>
                      </a:r>
                      <a:endParaRPr lang="en-US" sz="14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tW</a:t>
                      </a:r>
                      <a:endParaRPr lang="en-US" sz="1400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s-channel</a:t>
                      </a:r>
                      <a:endParaRPr lang="en-US" sz="14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75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(7 TeV)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63.9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15.7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4.63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</a:tr>
              <a:tr h="1375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 (8 TeV)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84.7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22.2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5.55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</a:tr>
              <a:tr h="137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LHC (13TeV)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E9EC2"/>
                          </a:solidFill>
                          <a:effectLst/>
                          <a:latin typeface="+mn-lt"/>
                          <a:ea typeface="AR PL UMing HK" charset="0"/>
                          <a:cs typeface="AR PL UMing HK" charset="0"/>
                        </a:rPr>
                        <a:t>217</a:t>
                      </a:r>
                      <a:endParaRPr kumimoji="0" lang="it-IT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6E9EC2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E9EC2"/>
                          </a:solidFill>
                          <a:effectLst/>
                          <a:latin typeface="+mn-lt"/>
                          <a:ea typeface="AR PL UMing HK" charset="0"/>
                          <a:cs typeface="AR PL UMing HK" charset="0"/>
                        </a:rPr>
                        <a:t>71.2</a:t>
                      </a:r>
                      <a:endParaRPr kumimoji="0" lang="it-IT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6E9EC2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 PL UMing HK" charset="0"/>
                          <a:cs typeface="AR PL UMing HK" charset="0"/>
                        </a:rPr>
                        <a:t>11.3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32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b="21022"/>
          <a:stretch/>
        </p:blipFill>
        <p:spPr>
          <a:xfrm>
            <a:off x="210987" y="4686873"/>
            <a:ext cx="2456563" cy="15680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Run-1 of the LHC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38DF745-7D3F-47F4-83A3-874385CFAA6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Run-1 of the LHC started in March 2010 and ended in February 2013</a:t>
            </a:r>
          </a:p>
          <a:p>
            <a:r>
              <a:rPr lang="en-US" sz="1800" dirty="0" smtClean="0"/>
              <a:t>During three years: </a:t>
            </a:r>
          </a:p>
          <a:p>
            <a:pPr lvl="1"/>
            <a:r>
              <a:rPr lang="en-US" sz="1800" b="1" dirty="0" smtClean="0">
                <a:solidFill>
                  <a:srgbClr val="749805"/>
                </a:solidFill>
              </a:rPr>
              <a:t>~5fb</a:t>
            </a:r>
            <a:r>
              <a:rPr lang="en-US" sz="1800" b="1" baseline="30000" dirty="0" smtClean="0">
                <a:solidFill>
                  <a:srgbClr val="749805"/>
                </a:solidFill>
              </a:rPr>
              <a:t>-1</a:t>
            </a:r>
            <a:r>
              <a:rPr lang="en-US" sz="1800" b="1" dirty="0" smtClean="0">
                <a:solidFill>
                  <a:srgbClr val="749805"/>
                </a:solidFill>
              </a:rPr>
              <a:t> at 7TeV and ~20fb</a:t>
            </a:r>
            <a:r>
              <a:rPr lang="en-US" sz="1800" b="1" baseline="30000" dirty="0" smtClean="0">
                <a:solidFill>
                  <a:srgbClr val="749805"/>
                </a:solidFill>
              </a:rPr>
              <a:t>-1</a:t>
            </a:r>
            <a:r>
              <a:rPr lang="en-US" sz="1800" b="1" dirty="0" smtClean="0">
                <a:solidFill>
                  <a:srgbClr val="749805"/>
                </a:solidFill>
              </a:rPr>
              <a:t> at 8TeV of </a:t>
            </a:r>
            <a:r>
              <a:rPr lang="en-US" sz="1800" b="1" dirty="0" err="1" smtClean="0">
                <a:solidFill>
                  <a:srgbClr val="749805"/>
                </a:solidFill>
              </a:rPr>
              <a:t>pp</a:t>
            </a:r>
            <a:r>
              <a:rPr lang="en-US" sz="1800" b="1" dirty="0" smtClean="0">
                <a:solidFill>
                  <a:srgbClr val="749805"/>
                </a:solidFill>
              </a:rPr>
              <a:t> collisions</a:t>
            </a:r>
          </a:p>
          <a:p>
            <a:r>
              <a:rPr lang="en-US" sz="1800" dirty="0" smtClean="0"/>
              <a:t>It was great for many reasons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For top physics in particular it was really good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701" y="2071284"/>
            <a:ext cx="3075569" cy="41007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572" y="2543913"/>
            <a:ext cx="1668232" cy="164154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232534" y="4753845"/>
            <a:ext cx="948924" cy="1417752"/>
            <a:chOff x="132894" y="4415702"/>
            <a:chExt cx="1469218" cy="199841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2894" y="4415702"/>
              <a:ext cx="1469218" cy="199841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11422" y="4496161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6685" y="4657282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3395" y="4424192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51014" y="4628390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</a:t>
              </a:r>
              <a:endParaRPr lang="en-US" dirty="0"/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2014563" y="3460023"/>
            <a:ext cx="12262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3931" y="3109642"/>
            <a:ext cx="14306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Most obvious one, though it was not for ‘us’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021845" y="5401724"/>
            <a:ext cx="864355" cy="2627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26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LHC Run-1 has been highly successful for single top physics</a:t>
            </a:r>
          </a:p>
          <a:p>
            <a:r>
              <a:rPr lang="en-US" sz="1800" dirty="0" smtClean="0"/>
              <a:t>Many public results:</a:t>
            </a:r>
          </a:p>
          <a:p>
            <a:pPr lvl="1"/>
            <a:r>
              <a:rPr lang="en-US" sz="1800" b="1" dirty="0" smtClean="0">
                <a:solidFill>
                  <a:srgbClr val="6E9EC2"/>
                </a:solidFill>
              </a:rPr>
              <a:t>The three main production modes </a:t>
            </a:r>
            <a:r>
              <a:rPr lang="en-US" sz="1800" dirty="0" smtClean="0">
                <a:solidFill>
                  <a:schemeClr val="tx1"/>
                </a:solidFill>
              </a:rPr>
              <a:t>(t-channel, </a:t>
            </a:r>
            <a:r>
              <a:rPr lang="en-US" sz="1800" dirty="0" err="1" smtClean="0">
                <a:solidFill>
                  <a:schemeClr val="tx1"/>
                </a:solidFill>
              </a:rPr>
              <a:t>tW</a:t>
            </a:r>
            <a:r>
              <a:rPr lang="en-US" sz="1800" dirty="0" smtClean="0">
                <a:solidFill>
                  <a:schemeClr val="tx1"/>
                </a:solidFill>
              </a:rPr>
              <a:t>, s-channel)</a:t>
            </a:r>
          </a:p>
          <a:p>
            <a:pPr lvl="1"/>
            <a:r>
              <a:rPr lang="en-US" sz="1800" b="1" dirty="0" smtClean="0">
                <a:solidFill>
                  <a:schemeClr val="accent6"/>
                </a:solidFill>
              </a:rPr>
              <a:t>Top properties in t-channel </a:t>
            </a:r>
            <a:r>
              <a:rPr lang="en-US" sz="1800" dirty="0" smtClean="0"/>
              <a:t>(W-</a:t>
            </a:r>
            <a:r>
              <a:rPr lang="en-US" sz="1800" dirty="0" err="1" smtClean="0"/>
              <a:t>helicities</a:t>
            </a:r>
            <a:r>
              <a:rPr lang="en-US" sz="1800" dirty="0" smtClean="0"/>
              <a:t>, top polarization)</a:t>
            </a:r>
          </a:p>
          <a:p>
            <a:pPr lvl="1"/>
            <a:r>
              <a:rPr lang="en-US" sz="1800" b="1" dirty="0" smtClean="0">
                <a:solidFill>
                  <a:schemeClr val="accent1"/>
                </a:solidFill>
              </a:rPr>
              <a:t>Anomalous couplings and FCNC</a:t>
            </a:r>
          </a:p>
          <a:p>
            <a:pPr lvl="1"/>
            <a:r>
              <a:rPr lang="en-US" sz="1800" b="1" dirty="0" err="1" smtClean="0">
                <a:solidFill>
                  <a:srgbClr val="FF6600"/>
                </a:solidFill>
              </a:rPr>
              <a:t>Top+Higgs</a:t>
            </a:r>
            <a:r>
              <a:rPr lang="en-US" sz="1800" b="1" dirty="0" smtClean="0">
                <a:solidFill>
                  <a:srgbClr val="FF6600"/>
                </a:solidFill>
              </a:rPr>
              <a:t> production</a:t>
            </a:r>
            <a:r>
              <a:rPr lang="en-US" sz="1800" dirty="0" smtClean="0"/>
              <a:t> constraining the top-Higgs Yukawa coupling</a:t>
            </a:r>
          </a:p>
          <a:p>
            <a:pPr lvl="1"/>
            <a:r>
              <a:rPr lang="en-US" sz="1800" b="1" dirty="0" smtClean="0">
                <a:solidFill>
                  <a:srgbClr val="660066"/>
                </a:solidFill>
              </a:rPr>
              <a:t>BSM searches </a:t>
            </a:r>
            <a:r>
              <a:rPr lang="en-US" sz="1800" dirty="0" smtClean="0"/>
              <a:t>involving single top quarks</a:t>
            </a:r>
          </a:p>
          <a:p>
            <a:r>
              <a:rPr lang="en-US" sz="1800" b="1" dirty="0" err="1"/>
              <a:t>t</a:t>
            </a:r>
            <a:r>
              <a:rPr lang="en-US" sz="1800" b="1" dirty="0" err="1" smtClean="0"/>
              <a:t>tbar</a:t>
            </a:r>
            <a:r>
              <a:rPr lang="en-US" sz="1800" b="1" dirty="0" smtClean="0"/>
              <a:t> background</a:t>
            </a:r>
            <a:r>
              <a:rPr lang="en-US" sz="1800" dirty="0" smtClean="0"/>
              <a:t> omnipresent in all single top studies</a:t>
            </a:r>
          </a:p>
          <a:p>
            <a:pPr lvl="1"/>
            <a:r>
              <a:rPr lang="en-US" sz="1800" dirty="0" smtClean="0"/>
              <a:t>to model and understand this process (as well as the signal) → priority </a:t>
            </a:r>
          </a:p>
          <a:p>
            <a:r>
              <a:rPr lang="en-US" sz="1800" dirty="0" smtClean="0"/>
              <a:t>Open </a:t>
            </a:r>
            <a:r>
              <a:rPr lang="en-US" sz="1800" b="1" dirty="0" smtClean="0"/>
              <a:t>collaboration with ATLAS </a:t>
            </a:r>
            <a:r>
              <a:rPr lang="en-US" sz="1800" dirty="0" smtClean="0"/>
              <a:t>in LHC combination</a:t>
            </a:r>
          </a:p>
          <a:p>
            <a:pPr lvl="1"/>
            <a:r>
              <a:rPr lang="en-US" sz="1800" dirty="0" smtClean="0"/>
              <a:t>Effort in harmonization, improvement in techniques and estimations</a:t>
            </a:r>
          </a:p>
          <a:p>
            <a:r>
              <a:rPr lang="en-US" sz="1800" b="1" dirty="0" smtClean="0"/>
              <a:t>Wrapping up Run-1 results, getting ready for Run-2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6366" y="5752110"/>
            <a:ext cx="646538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→ Tune in tomorrow to see the process of the ongoing analyses!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694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Top quark production at th</a:t>
            </a:r>
            <a:r>
              <a:rPr lang="en-US" dirty="0" smtClean="0"/>
              <a:t>e LHC</a:t>
            </a:r>
            <a:endParaRPr lang="en-US" cap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15 October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38DF745-7D3F-47F4-83A3-874385CFAA6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b="19501"/>
          <a:stretch>
            <a:fillRect/>
          </a:stretch>
        </p:blipFill>
        <p:spPr>
          <a:xfrm>
            <a:off x="2188714" y="2000389"/>
            <a:ext cx="4938081" cy="114550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3491" y="1324860"/>
            <a:ext cx="5392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96A1B"/>
                </a:solidFill>
              </a:rPr>
              <a:t>Main </a:t>
            </a:r>
            <a:r>
              <a:rPr lang="en-US" dirty="0" smtClean="0">
                <a:solidFill>
                  <a:srgbClr val="F96A1B"/>
                </a:solidFill>
              </a:rPr>
              <a:t>production mode</a:t>
            </a:r>
            <a:r>
              <a:rPr lang="en-US" dirty="0">
                <a:solidFill>
                  <a:srgbClr val="F96A1B"/>
                </a:solidFill>
              </a:rPr>
              <a:t> </a:t>
            </a:r>
            <a:endParaRPr lang="en-US" dirty="0" smtClean="0">
              <a:solidFill>
                <a:srgbClr val="F96A1B"/>
              </a:solidFill>
            </a:endParaRPr>
          </a:p>
          <a:p>
            <a:r>
              <a:rPr lang="en-US" dirty="0" smtClean="0"/>
              <a:t>→ </a:t>
            </a:r>
            <a:r>
              <a:rPr lang="en-US" dirty="0" err="1" smtClean="0"/>
              <a:t>ttbar</a:t>
            </a:r>
            <a:r>
              <a:rPr lang="en-US" dirty="0" smtClean="0"/>
              <a:t> </a:t>
            </a:r>
            <a:r>
              <a:rPr lang="en-US" dirty="0"/>
              <a:t>pairs, via strong </a:t>
            </a:r>
            <a:r>
              <a:rPr lang="en-US" dirty="0" smtClean="0"/>
              <a:t>interaction </a:t>
            </a:r>
            <a:r>
              <a:rPr lang="en-US" dirty="0" smtClean="0">
                <a:solidFill>
                  <a:schemeClr val="accent4"/>
                </a:solidFill>
              </a:rPr>
              <a:t>(QCD)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029" y="3917282"/>
            <a:ext cx="1361601" cy="10101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322" y="3828839"/>
            <a:ext cx="1667840" cy="114976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1549" y="3851644"/>
            <a:ext cx="1316221" cy="1085207"/>
          </a:xfrm>
          <a:prstGeom prst="rect">
            <a:avLst/>
          </a:prstGeom>
          <a:effectLst/>
        </p:spPr>
      </p:pic>
      <p:sp>
        <p:nvSpPr>
          <p:cNvPr id="14" name="Rectangle 13"/>
          <p:cNvSpPr/>
          <p:nvPr/>
        </p:nvSpPr>
        <p:spPr>
          <a:xfrm>
            <a:off x="233491" y="3044831"/>
            <a:ext cx="824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Alternative </a:t>
            </a:r>
          </a:p>
          <a:p>
            <a:r>
              <a:rPr lang="en-US" dirty="0" smtClean="0"/>
              <a:t>→ single top quarks </a:t>
            </a:r>
            <a:r>
              <a:rPr lang="en-US" dirty="0" smtClean="0">
                <a:solidFill>
                  <a:srgbClr val="7C984A"/>
                </a:solidFill>
              </a:rPr>
              <a:t>(EWK production)</a:t>
            </a:r>
            <a:r>
              <a:rPr lang="en-US" dirty="0" smtClean="0"/>
              <a:t>, much smaller rate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21457" y="4815905"/>
            <a:ext cx="9903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t</a:t>
            </a:r>
            <a:r>
              <a:rPr lang="en-US" sz="1600" dirty="0" smtClean="0"/>
              <a:t>-channel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5821169" y="4774741"/>
            <a:ext cx="1022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s-channel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4411752" y="4809325"/>
            <a:ext cx="4154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err="1" smtClean="0"/>
              <a:t>tW</a:t>
            </a:r>
            <a:endParaRPr lang="en-US" sz="1600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471782"/>
              </p:ext>
            </p:extLst>
          </p:nvPr>
        </p:nvGraphicFramePr>
        <p:xfrm>
          <a:off x="2130322" y="5289571"/>
          <a:ext cx="4857448" cy="9143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0484"/>
                <a:gridCol w="909241"/>
                <a:gridCol w="909241"/>
                <a:gridCol w="909241"/>
                <a:gridCol w="909241"/>
              </a:tblGrid>
              <a:tr h="1375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σ</a:t>
                      </a:r>
                      <a:r>
                        <a:rPr lang="en-US" sz="1400" dirty="0" smtClean="0"/>
                        <a:t> [pb]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ttbar</a:t>
                      </a: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t-channel</a:t>
                      </a:r>
                      <a:endParaRPr lang="en-US" sz="14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tW</a:t>
                      </a:r>
                      <a:endParaRPr lang="en-US" sz="1400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s-channel</a:t>
                      </a:r>
                      <a:endParaRPr lang="en-US" sz="14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75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(7 TeV)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163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63.9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15.7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4.63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</a:tr>
              <a:tr h="1375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 (8 TeV)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234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84.7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22.2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5.55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 PL UMing HK" charset="0"/>
                        <a:cs typeface="AR PL UMing HK" charset="0"/>
                      </a:endParaRPr>
                    </a:p>
                  </a:txBody>
                  <a:tcPr marL="36000" marR="36000" marB="36000" anchor="ctr" horzOverflow="overflow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112197" y="2251586"/>
            <a:ext cx="1710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411D0"/>
                </a:solidFill>
              </a:rPr>
              <a:t>(</a:t>
            </a:r>
            <a:r>
              <a:rPr lang="en-US" b="1" dirty="0" err="1">
                <a:solidFill>
                  <a:srgbClr val="7411D0"/>
                </a:solidFill>
              </a:rPr>
              <a:t>Tevatron</a:t>
            </a:r>
            <a:r>
              <a:rPr lang="en-US" b="1" dirty="0">
                <a:solidFill>
                  <a:srgbClr val="7411D0"/>
                </a:solidFill>
              </a:rPr>
              <a:t> 1995)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78615" y="4228893"/>
            <a:ext cx="174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(</a:t>
            </a:r>
            <a:r>
              <a:rPr lang="en-US" b="1" dirty="0" err="1">
                <a:solidFill>
                  <a:schemeClr val="accent6"/>
                </a:solidFill>
              </a:rPr>
              <a:t>Tevatron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smtClean="0">
                <a:solidFill>
                  <a:schemeClr val="accent6"/>
                </a:solidFill>
              </a:rPr>
              <a:t>2009)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69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Run-1 in tops</a:t>
            </a:r>
            <a:endParaRPr lang="en-US" cap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38DF745-7D3F-47F4-83A3-874385CFAA6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00" y="1606546"/>
            <a:ext cx="4513931" cy="33854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13774" y="1827727"/>
            <a:ext cx="3167828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means that </a:t>
            </a:r>
            <a:r>
              <a:rPr lang="en-US" dirty="0" smtClean="0"/>
              <a:t>CMS has recorded</a:t>
            </a:r>
            <a:r>
              <a:rPr lang="en-US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than </a:t>
            </a:r>
            <a:r>
              <a:rPr lang="en-US" b="1" dirty="0" smtClean="0">
                <a:solidFill>
                  <a:schemeClr val="accent6"/>
                </a:solidFill>
              </a:rPr>
              <a:t>5M </a:t>
            </a:r>
            <a:r>
              <a:rPr lang="en-US" b="1" dirty="0" err="1" smtClean="0">
                <a:solidFill>
                  <a:schemeClr val="accent6"/>
                </a:solidFill>
              </a:rPr>
              <a:t>ttbar</a:t>
            </a:r>
            <a:r>
              <a:rPr lang="en-US" b="1" dirty="0" smtClean="0">
                <a:solidFill>
                  <a:schemeClr val="accent6"/>
                </a:solidFill>
              </a:rPr>
              <a:t> pairs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Around</a:t>
            </a:r>
            <a:r>
              <a:rPr lang="en-US" b="1" dirty="0" smtClean="0">
                <a:solidFill>
                  <a:srgbClr val="7411D0"/>
                </a:solidFill>
              </a:rPr>
              <a:t> 2M of single top quarks (via t-channel)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And also: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</a:t>
            </a:r>
            <a:r>
              <a:rPr lang="en-US" dirty="0" smtClean="0"/>
              <a:t>alf a million of </a:t>
            </a:r>
            <a:r>
              <a:rPr lang="en-US" dirty="0" err="1" smtClean="0"/>
              <a:t>tW</a:t>
            </a:r>
            <a:r>
              <a:rPr lang="en-US" dirty="0" smtClean="0"/>
              <a:t> events and a bit more than 100K of s-channel events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1187" y="5108787"/>
            <a:ext cx="7868474" cy="120032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4"/>
                </a:solidFill>
              </a:rPr>
              <a:t>CMS </a:t>
            </a:r>
            <a:r>
              <a:rPr lang="en-US" b="1" u="sng" dirty="0" smtClean="0">
                <a:solidFill>
                  <a:schemeClr val="accent4"/>
                </a:solidFill>
              </a:rPr>
              <a:t>Single top</a:t>
            </a:r>
            <a:r>
              <a:rPr lang="en-US" b="1" dirty="0" smtClean="0">
                <a:solidFill>
                  <a:schemeClr val="accent4"/>
                </a:solidFill>
              </a:rPr>
              <a:t> spoiler alert: </a:t>
            </a:r>
          </a:p>
          <a:p>
            <a:pPr algn="ctr"/>
            <a:r>
              <a:rPr lang="en-US" dirty="0" smtClean="0"/>
              <a:t>This transforms into 6 papers published, several </a:t>
            </a:r>
            <a:r>
              <a:rPr lang="en-US" dirty="0" err="1" smtClean="0"/>
              <a:t>PASes</a:t>
            </a:r>
            <a:r>
              <a:rPr lang="en-US" dirty="0" smtClean="0"/>
              <a:t> made public (11 in the last two years),  2 LHC combinations, 1 discovery, and many milestones</a:t>
            </a:r>
          </a:p>
          <a:p>
            <a:pPr algn="ctr"/>
            <a:r>
              <a:rPr lang="en-US" dirty="0" smtClean="0"/>
              <a:t>And </a:t>
            </a:r>
            <a:r>
              <a:rPr lang="en-US" dirty="0" smtClean="0"/>
              <a:t>more </a:t>
            </a:r>
            <a:r>
              <a:rPr lang="en-US" dirty="0" smtClean="0"/>
              <a:t>results </a:t>
            </a:r>
            <a:r>
              <a:rPr lang="en-US" dirty="0" smtClean="0"/>
              <a:t>are planned </a:t>
            </a:r>
            <a:r>
              <a:rPr lang="en-US" dirty="0" smtClean="0"/>
              <a:t>before Run-2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62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t-channel</a:t>
            </a:r>
            <a:endParaRPr lang="en-US" cap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38DF745-7D3F-47F4-83A3-874385CFAA6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800" dirty="0" smtClean="0"/>
              <a:t>Before the start of the Run-</a:t>
            </a:r>
            <a:r>
              <a:rPr lang="en-US" sz="1800" dirty="0" smtClean="0"/>
              <a:t>1</a:t>
            </a:r>
          </a:p>
          <a:p>
            <a:pPr lvl="2"/>
            <a:r>
              <a:rPr lang="en-US" sz="1800" dirty="0" smtClean="0"/>
              <a:t> </a:t>
            </a:r>
            <a:r>
              <a:rPr lang="en-US" sz="1800" dirty="0" smtClean="0"/>
              <a:t>only t-channel production was observed at the </a:t>
            </a:r>
            <a:r>
              <a:rPr lang="en-US" sz="1800" dirty="0" err="1" smtClean="0"/>
              <a:t>Tevatron</a:t>
            </a:r>
            <a:endParaRPr lang="en-US" sz="1800" dirty="0" smtClean="0"/>
          </a:p>
          <a:p>
            <a:pPr lvl="1"/>
            <a:r>
              <a:rPr lang="en-US" sz="1800" dirty="0" smtClean="0"/>
              <a:t>It had taken the </a:t>
            </a:r>
            <a:r>
              <a:rPr lang="en-US" sz="1800" dirty="0" err="1" smtClean="0"/>
              <a:t>Tevatron</a:t>
            </a:r>
            <a:r>
              <a:rPr lang="en-US" sz="1800" dirty="0" smtClean="0"/>
              <a:t> 20 years to explore single top processes</a:t>
            </a:r>
          </a:p>
          <a:p>
            <a:pPr lvl="1"/>
            <a:r>
              <a:rPr lang="en-US" sz="1800" dirty="0" smtClean="0"/>
              <a:t>In 2011, barely a year into collisions, CMS published its first t-channel paper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93" y="3070722"/>
            <a:ext cx="3895039" cy="266543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15054" y="3158316"/>
            <a:ext cx="400165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Jun 2011</a:t>
            </a:r>
            <a:endParaRPr lang="en-US" dirty="0" smtClean="0">
              <a:solidFill>
                <a:schemeClr val="accent4"/>
              </a:solidFill>
              <a:hlinkClick r:id="rId3"/>
            </a:endParaRPr>
          </a:p>
          <a:p>
            <a:r>
              <a:rPr lang="hu-HU" dirty="0" smtClean="0"/>
              <a:t>Phys. Rev. Lett. 107</a:t>
            </a:r>
            <a:r>
              <a:rPr lang="hu-HU" dirty="0"/>
              <a:t>:</a:t>
            </a:r>
            <a:r>
              <a:rPr lang="hu-HU" dirty="0" smtClean="0"/>
              <a:t>091802,2011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arXiv:1106.3052</a:t>
            </a:r>
            <a:endParaRPr lang="en-US" dirty="0" smtClean="0"/>
          </a:p>
          <a:p>
            <a:r>
              <a:rPr lang="en-US" b="1" dirty="0" smtClean="0"/>
              <a:t>t</a:t>
            </a:r>
            <a:r>
              <a:rPr lang="en-US" b="1" dirty="0"/>
              <a:t>-channel </a:t>
            </a:r>
            <a:endParaRPr lang="en-US" b="1" dirty="0" smtClean="0"/>
          </a:p>
          <a:p>
            <a:r>
              <a:rPr lang="en-US" dirty="0" smtClean="0"/>
              <a:t>36pb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2D (</a:t>
            </a:r>
            <a:r>
              <a:rPr lang="en-US" dirty="0" err="1" smtClean="0"/>
              <a:t>cosθ</a:t>
            </a:r>
            <a:r>
              <a:rPr lang="en-US" baseline="30000" dirty="0"/>
              <a:t>*</a:t>
            </a:r>
            <a:r>
              <a:rPr lang="en-US" dirty="0"/>
              <a:t> </a:t>
            </a:r>
            <a:r>
              <a:rPr lang="en-US" dirty="0" err="1"/>
              <a:t>η</a:t>
            </a:r>
            <a:r>
              <a:rPr lang="en-US" baseline="-25000" dirty="0" err="1"/>
              <a:t>j</a:t>
            </a:r>
            <a:r>
              <a:rPr lang="en-US" baseline="-25000" dirty="0" smtClean="0"/>
              <a:t>’</a:t>
            </a:r>
            <a:r>
              <a:rPr lang="en-US" dirty="0" smtClean="0"/>
              <a:t>) and BDT</a:t>
            </a: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54735" y="5753114"/>
            <a:ext cx="80621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cs typeface="Arial"/>
              </a:rPr>
              <a:t>In </a:t>
            </a:r>
            <a:r>
              <a:rPr lang="en-US" b="1" dirty="0">
                <a:cs typeface="Arial"/>
              </a:rPr>
              <a:t>one </a:t>
            </a:r>
            <a:r>
              <a:rPr lang="en-US" b="1" dirty="0" smtClean="0">
                <a:cs typeface="Arial"/>
              </a:rPr>
              <a:t>year, </a:t>
            </a:r>
            <a:r>
              <a:rPr lang="en-US" b="1" dirty="0">
                <a:cs typeface="Arial"/>
              </a:rPr>
              <a:t>p</a:t>
            </a:r>
            <a:r>
              <a:rPr lang="en-US" b="1" dirty="0" smtClean="0">
                <a:cs typeface="Arial"/>
              </a:rPr>
              <a:t>ower </a:t>
            </a:r>
            <a:r>
              <a:rPr lang="en-US" b="1" dirty="0">
                <a:cs typeface="Arial"/>
              </a:rPr>
              <a:t>to explore </a:t>
            </a:r>
            <a:r>
              <a:rPr lang="en-US" b="1" dirty="0" smtClean="0">
                <a:cs typeface="Arial"/>
              </a:rPr>
              <a:t>processes </a:t>
            </a:r>
            <a:r>
              <a:rPr lang="en-US" b="1" dirty="0">
                <a:cs typeface="Arial"/>
              </a:rPr>
              <a:t>that took the </a:t>
            </a:r>
            <a:r>
              <a:rPr lang="en-US" b="1" dirty="0" err="1">
                <a:cs typeface="Arial"/>
              </a:rPr>
              <a:t>Tevatron</a:t>
            </a:r>
            <a:r>
              <a:rPr lang="en-US" b="1" dirty="0">
                <a:cs typeface="Arial"/>
              </a:rPr>
              <a:t> decades  </a:t>
            </a:r>
            <a:endParaRPr lang="en-US" dirty="0"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5704" y="4622455"/>
            <a:ext cx="1719968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1</a:t>
            </a:r>
            <a:r>
              <a:rPr lang="en-US" b="1" baseline="30000" dirty="0" smtClean="0">
                <a:solidFill>
                  <a:schemeClr val="accent1"/>
                </a:solidFill>
              </a:rPr>
              <a:t>st</a:t>
            </a:r>
            <a:r>
              <a:rPr lang="en-US" b="1" dirty="0" smtClean="0">
                <a:solidFill>
                  <a:schemeClr val="accent1"/>
                </a:solidFill>
              </a:rPr>
              <a:t> lesson</a:t>
            </a:r>
            <a:r>
              <a:rPr lang="en-US" dirty="0" smtClean="0">
                <a:solidFill>
                  <a:schemeClr val="accent1"/>
                </a:solidFill>
              </a:rPr>
              <a:t>: the LHC truly is a top factory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50445" t="7823" r="21530" b="24580"/>
          <a:stretch/>
        </p:blipFill>
        <p:spPr>
          <a:xfrm>
            <a:off x="6672227" y="199402"/>
            <a:ext cx="1038577" cy="102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59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t-channel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1800" dirty="0" smtClean="0"/>
              <a:t>CMS measured the</a:t>
            </a:r>
            <a:r>
              <a:rPr lang="en-US" sz="1800" b="1" dirty="0" smtClean="0">
                <a:solidFill>
                  <a:srgbClr val="7411D0"/>
                </a:solidFill>
              </a:rPr>
              <a:t> inclusive </a:t>
            </a:r>
            <a:r>
              <a:rPr lang="en-US" sz="1800" b="1" dirty="0" smtClean="0">
                <a:solidFill>
                  <a:schemeClr val="accent6"/>
                </a:solidFill>
              </a:rPr>
              <a:t>t-channel cross section at 7 and 8 TeV</a:t>
            </a:r>
          </a:p>
          <a:p>
            <a:pPr lvl="1"/>
            <a:r>
              <a:rPr lang="en-US" sz="1800" dirty="0" smtClean="0"/>
              <a:t>Including the ratio between top and anti-top, the measurement of |</a:t>
            </a:r>
            <a:r>
              <a:rPr lang="en-US" sz="1800" dirty="0" err="1" smtClean="0"/>
              <a:t>V</a:t>
            </a:r>
            <a:r>
              <a:rPr lang="en-US" sz="1800" baseline="-25000" dirty="0" err="1" smtClean="0"/>
              <a:t>tb</a:t>
            </a:r>
            <a:r>
              <a:rPr lang="en-US" sz="1800" dirty="0" smtClean="0"/>
              <a:t>| and the ratio between center of mass energies</a:t>
            </a:r>
            <a:endParaRPr lang="en-US" sz="18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0445" t="7823" r="21530" b="24580"/>
          <a:stretch/>
        </p:blipFill>
        <p:spPr>
          <a:xfrm>
            <a:off x="6672227" y="199402"/>
            <a:ext cx="1038577" cy="1026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44" y="2595078"/>
            <a:ext cx="4084326" cy="272844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1584" y="5271294"/>
            <a:ext cx="4589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8A1D9"/>
                </a:solidFill>
              </a:rPr>
              <a:t>September 2012</a:t>
            </a:r>
          </a:p>
          <a:p>
            <a:pPr algn="ctr"/>
            <a:r>
              <a:rPr lang="en-US" sz="1600" dirty="0"/>
              <a:t>JHEP 12 (2012) </a:t>
            </a:r>
            <a:r>
              <a:rPr lang="en-US" sz="1600" dirty="0" smtClean="0"/>
              <a:t>035, </a:t>
            </a:r>
            <a:r>
              <a:rPr lang="en-US" sz="1600" dirty="0" smtClean="0">
                <a:hlinkClick r:id="rId4"/>
              </a:rPr>
              <a:t>arXiv:1209.4533</a:t>
            </a:r>
            <a:endParaRPr lang="en-US" sz="1600" dirty="0" smtClean="0"/>
          </a:p>
          <a:p>
            <a:pPr algn="ctr"/>
            <a:r>
              <a:rPr lang="en-US" sz="1600" b="1" dirty="0" smtClean="0"/>
              <a:t>t-channel</a:t>
            </a:r>
            <a:r>
              <a:rPr lang="en-US" sz="1600" b="1" dirty="0"/>
              <a:t> </a:t>
            </a:r>
            <a:r>
              <a:rPr lang="en-US" sz="1600" b="1" dirty="0" smtClean="0"/>
              <a:t>(</a:t>
            </a:r>
            <a:r>
              <a:rPr lang="en-US" sz="1600" dirty="0" err="1" smtClean="0"/>
              <a:t>η</a:t>
            </a:r>
            <a:r>
              <a:rPr lang="en-US" sz="1600" baseline="-25000" dirty="0" err="1" smtClean="0"/>
              <a:t>j</a:t>
            </a:r>
            <a:r>
              <a:rPr lang="en-US" sz="1600" baseline="-25000" dirty="0"/>
              <a:t>’</a:t>
            </a:r>
            <a:r>
              <a:rPr lang="en-US" sz="1600" dirty="0" smtClean="0"/>
              <a:t>, NN, BDT)</a:t>
            </a:r>
          </a:p>
          <a:p>
            <a:pPr algn="ctr"/>
            <a:r>
              <a:rPr lang="en-US" sz="1600" dirty="0" smtClean="0"/>
              <a:t>7TeV - 1.17 </a:t>
            </a:r>
            <a:r>
              <a:rPr lang="en-US" sz="1600" dirty="0"/>
              <a:t>and 1.56 fb</a:t>
            </a:r>
            <a:r>
              <a:rPr lang="en-US" sz="1600" baseline="30000" dirty="0"/>
              <a:t>-</a:t>
            </a:r>
            <a:r>
              <a:rPr lang="en-US" sz="1600" baseline="30000" dirty="0" smtClean="0"/>
              <a:t>1</a:t>
            </a:r>
            <a:endParaRPr lang="en-US" sz="1600" baseline="30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1451" y="2425142"/>
            <a:ext cx="3875566" cy="297137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153149" y="5275438"/>
            <a:ext cx="33354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F96A1B"/>
                </a:solidFill>
              </a:rPr>
              <a:t>March 2014</a:t>
            </a:r>
          </a:p>
          <a:p>
            <a:pPr algn="ctr"/>
            <a:r>
              <a:rPr lang="en-US" sz="1600" dirty="0"/>
              <a:t>JHEP 06 (2014) </a:t>
            </a:r>
            <a:r>
              <a:rPr lang="en-US" sz="1600" dirty="0" smtClean="0"/>
              <a:t>090,</a:t>
            </a:r>
            <a:r>
              <a:rPr lang="en-US" sz="1600" dirty="0"/>
              <a:t> </a:t>
            </a:r>
            <a:r>
              <a:rPr lang="en-US" sz="1600" dirty="0" smtClean="0">
                <a:hlinkClick r:id="rId6"/>
              </a:rPr>
              <a:t>arXiv:1403.7366</a:t>
            </a:r>
            <a:endParaRPr lang="en-US" sz="1600" dirty="0" smtClean="0"/>
          </a:p>
          <a:p>
            <a:pPr algn="ctr"/>
            <a:r>
              <a:rPr lang="en-US" sz="1600" b="1" dirty="0" smtClean="0"/>
              <a:t>t</a:t>
            </a:r>
            <a:r>
              <a:rPr lang="en-US" sz="1600" b="1" dirty="0"/>
              <a:t>-channel </a:t>
            </a:r>
            <a:r>
              <a:rPr lang="en-US" sz="1600" b="1" dirty="0" smtClean="0"/>
              <a:t>and |</a:t>
            </a:r>
            <a:r>
              <a:rPr lang="en-US" sz="1600" b="1" dirty="0" err="1" smtClean="0"/>
              <a:t>V</a:t>
            </a:r>
            <a:r>
              <a:rPr lang="en-US" sz="1600" b="1" baseline="-25000" dirty="0" err="1" smtClean="0"/>
              <a:t>tb</a:t>
            </a:r>
            <a:r>
              <a:rPr lang="en-US" sz="1600" b="1" dirty="0" smtClean="0"/>
              <a:t>|, </a:t>
            </a:r>
            <a:r>
              <a:rPr lang="en-US" sz="1600" dirty="0" err="1"/>
              <a:t>η</a:t>
            </a:r>
            <a:r>
              <a:rPr lang="en-US" sz="1600" baseline="-25000" dirty="0" err="1"/>
              <a:t>j</a:t>
            </a:r>
            <a:r>
              <a:rPr lang="en-US" sz="1600" baseline="-25000" dirty="0" smtClean="0"/>
              <a:t>’</a:t>
            </a:r>
            <a:endParaRPr lang="en-US" sz="1600" b="1" dirty="0" smtClean="0"/>
          </a:p>
          <a:p>
            <a:pPr algn="ctr"/>
            <a:r>
              <a:rPr lang="en-US" sz="1600" dirty="0" smtClean="0"/>
              <a:t>8 TeV - 19.7fb</a:t>
            </a:r>
            <a:r>
              <a:rPr lang="en-US" sz="1600" baseline="30000" dirty="0" smtClean="0"/>
              <a:t>-1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94042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with ATLAS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800" b="1" dirty="0">
                <a:solidFill>
                  <a:schemeClr val="accent3"/>
                </a:solidFill>
                <a:cs typeface=""/>
              </a:rPr>
              <a:t>ATLAS+CMS </a:t>
            </a:r>
            <a:r>
              <a:rPr lang="en-US" sz="1800" b="1" dirty="0" smtClean="0">
                <a:solidFill>
                  <a:schemeClr val="accent3"/>
                </a:solidFill>
                <a:cs typeface=""/>
              </a:rPr>
              <a:t>combination, 8TeV </a:t>
            </a:r>
            <a:r>
              <a:rPr lang="en-US" sz="1800" b="1" dirty="0" smtClean="0">
                <a:solidFill>
                  <a:schemeClr val="accent3"/>
                </a:solidFill>
                <a:cs typeface="Cambria"/>
              </a:rPr>
              <a:t>(</a:t>
            </a:r>
            <a:r>
              <a:rPr lang="en-US" sz="1800" b="1" dirty="0">
                <a:solidFill>
                  <a:schemeClr val="accent3"/>
                </a:solidFill>
                <a:cs typeface="Cambria"/>
              </a:rPr>
              <a:t>September 2013</a:t>
            </a:r>
            <a:r>
              <a:rPr lang="en-US" sz="1800" b="1" dirty="0" smtClean="0">
                <a:solidFill>
                  <a:schemeClr val="accent3"/>
                </a:solidFill>
                <a:cs typeface="Cambria"/>
              </a:rPr>
              <a:t>)</a:t>
            </a:r>
            <a:endParaRPr lang="en-US" sz="1800" b="1" dirty="0" smtClean="0">
              <a:solidFill>
                <a:schemeClr val="accent3"/>
              </a:solidFill>
              <a:cs typeface=""/>
            </a:endParaRP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800" dirty="0" smtClean="0">
                <a:cs typeface=""/>
              </a:rPr>
              <a:t>Using </a:t>
            </a:r>
            <a:r>
              <a:rPr lang="en-US" sz="1800" dirty="0">
                <a:cs typeface=""/>
              </a:rPr>
              <a:t>Iterative </a:t>
            </a:r>
            <a:r>
              <a:rPr lang="en-US" sz="1800" dirty="0" smtClean="0">
                <a:cs typeface=""/>
              </a:rPr>
              <a:t>BLUE</a:t>
            </a:r>
          </a:p>
          <a:p>
            <a:pPr marL="548640" lvl="2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800" dirty="0" smtClean="0">
                <a:cs typeface="Cambria"/>
                <a:hlinkClick r:id="rId2"/>
              </a:rPr>
              <a:t>CMS</a:t>
            </a:r>
            <a:r>
              <a:rPr lang="en-US" sz="1800" dirty="0">
                <a:cs typeface="Cambria"/>
                <a:hlinkClick r:id="rId2"/>
              </a:rPr>
              <a:t>-PAS-TOP-12-002</a:t>
            </a:r>
            <a:endParaRPr lang="en-US" sz="1800" dirty="0">
              <a:cs typeface="Cambria"/>
            </a:endParaRPr>
          </a:p>
          <a:p>
            <a:pPr marL="274320" lvl="1" indent="0">
              <a:buNone/>
            </a:pP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033" y="2073091"/>
            <a:ext cx="5784764" cy="42124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77268" y="1432600"/>
            <a:ext cx="2028404" cy="7386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First LHC single top combination, within TOPLHCWG for TOP2013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159" y="4821840"/>
            <a:ext cx="2659874" cy="1077218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L</a:t>
            </a:r>
            <a:r>
              <a:rPr lang="en-US" sz="1600" b="1" dirty="0" smtClean="0">
                <a:solidFill>
                  <a:schemeClr val="accent1"/>
                </a:solidFill>
              </a:rPr>
              <a:t>esson</a:t>
            </a:r>
            <a:r>
              <a:rPr lang="en-US" sz="1600" dirty="0" smtClean="0">
                <a:solidFill>
                  <a:schemeClr val="accent1"/>
                </a:solidFill>
              </a:rPr>
              <a:t>: we can cooperate with ATLAS and produce common results, though it takes effort from both sides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3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466" y="1906219"/>
            <a:ext cx="2864172" cy="27951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properties in t-channel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468652"/>
            <a:ext cx="8503920" cy="4883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There are enough </a:t>
            </a:r>
            <a:r>
              <a:rPr lang="en-US" sz="1800" dirty="0" smtClean="0"/>
              <a:t>t-channel </a:t>
            </a:r>
            <a:r>
              <a:rPr lang="en-US" sz="1800" dirty="0" smtClean="0"/>
              <a:t>events </a:t>
            </a:r>
            <a:r>
              <a:rPr lang="en-US" sz="1800" dirty="0" smtClean="0"/>
              <a:t>to </a:t>
            </a:r>
            <a:r>
              <a:rPr lang="en-US" sz="1800" b="1" dirty="0" smtClean="0">
                <a:solidFill>
                  <a:srgbClr val="7411D0"/>
                </a:solidFill>
              </a:rPr>
              <a:t>measure</a:t>
            </a: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chemeClr val="accent6"/>
                </a:solidFill>
              </a:rPr>
              <a:t>top properties </a:t>
            </a:r>
            <a:r>
              <a:rPr lang="en-US" sz="1800" dirty="0" smtClean="0"/>
              <a:t>in this signature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 smtClean="0">
                <a:solidFill>
                  <a:srgbClr val="6E9EC2"/>
                </a:solidFill>
              </a:rPr>
              <a:t>top width </a:t>
            </a:r>
            <a:r>
              <a:rPr lang="en-US" sz="1800" dirty="0" smtClean="0"/>
              <a:t>measurement in </a:t>
            </a:r>
            <a:r>
              <a:rPr lang="en-US" sz="1800" dirty="0" err="1" smtClean="0"/>
              <a:t>tt</a:t>
            </a:r>
            <a:r>
              <a:rPr lang="en-US" sz="1800" dirty="0" smtClean="0"/>
              <a:t> also </a:t>
            </a:r>
            <a:r>
              <a:rPr lang="en-US" sz="1800" dirty="0" smtClean="0"/>
              <a:t>used </a:t>
            </a:r>
            <a:r>
              <a:rPr lang="en-US" sz="1800" dirty="0" smtClean="0"/>
              <a:t>the inclusive t-channel cross-section</a:t>
            </a:r>
          </a:p>
          <a:p>
            <a:pPr lvl="1"/>
            <a:r>
              <a:rPr lang="hu-HU" sz="1600" dirty="0" smtClean="0"/>
              <a:t>Phys</a:t>
            </a:r>
            <a:r>
              <a:rPr lang="hu-HU" sz="1600" dirty="0"/>
              <a:t>. Lett. B 736 (2014) </a:t>
            </a:r>
            <a:r>
              <a:rPr lang="hu-HU" sz="1600" dirty="0" smtClean="0"/>
              <a:t>33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3"/>
              </a:rPr>
              <a:t>arXiv</a:t>
            </a:r>
            <a:r>
              <a:rPr lang="en-US" sz="1600" dirty="0">
                <a:hlinkClick r:id="rId3"/>
              </a:rPr>
              <a:t>:</a:t>
            </a:r>
            <a:r>
              <a:rPr lang="en-US" sz="1600" dirty="0" smtClean="0">
                <a:hlinkClick r:id="rId3"/>
              </a:rPr>
              <a:t>1404.2292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3"/>
                </a:solidFill>
              </a:rPr>
              <a:t>(April 2014) 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561"/>
          <a:stretch/>
        </p:blipFill>
        <p:spPr>
          <a:xfrm>
            <a:off x="929474" y="1987000"/>
            <a:ext cx="2848429" cy="24667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8089" y="4439165"/>
            <a:ext cx="3345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4"/>
                </a:solidFill>
              </a:rPr>
              <a:t>October 2014</a:t>
            </a:r>
          </a:p>
          <a:p>
            <a:pPr algn="ctr"/>
            <a:r>
              <a:rPr lang="en-US" sz="1600" dirty="0" smtClean="0"/>
              <a:t>Accepted by JHEP, </a:t>
            </a:r>
            <a:r>
              <a:rPr lang="en-US" sz="1600" dirty="0" smtClean="0">
                <a:hlinkClick r:id="rId5"/>
              </a:rPr>
              <a:t>arXiv:1410.1154</a:t>
            </a:r>
            <a:endParaRPr lang="en-US" sz="1600" dirty="0" smtClean="0"/>
          </a:p>
          <a:p>
            <a:pPr algn="ctr"/>
            <a:r>
              <a:rPr lang="en-US" sz="1600" b="1" dirty="0" smtClean="0"/>
              <a:t>W </a:t>
            </a:r>
            <a:r>
              <a:rPr lang="en-US" sz="1600" b="1" dirty="0"/>
              <a:t>boson helicity in </a:t>
            </a:r>
            <a:r>
              <a:rPr lang="en-US" sz="1600" b="1" dirty="0" smtClean="0"/>
              <a:t>t-channel</a:t>
            </a:r>
            <a:endParaRPr lang="en-US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944592" y="2121911"/>
            <a:ext cx="1216366" cy="11695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/>
              </a:rPr>
              <a:t>First CMS (PAS and) paper of top properties in single top</a:t>
            </a:r>
          </a:p>
        </p:txBody>
      </p:sp>
      <p:sp>
        <p:nvSpPr>
          <p:cNvPr id="9" name="Rectangle 8"/>
          <p:cNvSpPr/>
          <p:nvPr/>
        </p:nvSpPr>
        <p:spPr>
          <a:xfrm>
            <a:off x="5048200" y="4526759"/>
            <a:ext cx="33068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4"/>
                </a:solidFill>
              </a:rPr>
              <a:t>September 2014 </a:t>
            </a:r>
          </a:p>
          <a:p>
            <a:pPr algn="ctr"/>
            <a:r>
              <a:rPr lang="en-US" sz="1600" dirty="0" smtClean="0">
                <a:hlinkClick r:id="rId6"/>
              </a:rPr>
              <a:t>CMS PAS TOP-14-004</a:t>
            </a:r>
            <a:endParaRPr lang="en-US" sz="1600" dirty="0" smtClean="0"/>
          </a:p>
          <a:p>
            <a:pPr algn="ctr"/>
            <a:r>
              <a:rPr lang="en-US" sz="1600" dirty="0" smtClean="0"/>
              <a:t>Differential cross sections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44593" y="3408521"/>
            <a:ext cx="1216366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/>
              </a:rPr>
              <a:t>First CMS single top differential</a:t>
            </a:r>
          </a:p>
        </p:txBody>
      </p:sp>
      <p:sp>
        <p:nvSpPr>
          <p:cNvPr id="12" name="Left Arrow 11"/>
          <p:cNvSpPr/>
          <p:nvPr/>
        </p:nvSpPr>
        <p:spPr>
          <a:xfrm>
            <a:off x="3547384" y="2350502"/>
            <a:ext cx="309620" cy="24818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242672" y="3379323"/>
            <a:ext cx="304677" cy="2705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71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up next!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Rebeca Gonzalez Suarez (UNL) 4 December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172604" cy="4572000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accent1"/>
                </a:solidFill>
              </a:rPr>
              <a:t>Top quark polarization</a:t>
            </a:r>
          </a:p>
          <a:p>
            <a:pPr lvl="1"/>
            <a:r>
              <a:rPr lang="en-US" sz="1800" dirty="0" smtClean="0"/>
              <a:t>Paper version of PAS</a:t>
            </a:r>
          </a:p>
          <a:p>
            <a:pPr lvl="2"/>
            <a:r>
              <a:rPr lang="en-US" sz="1800" dirty="0" smtClean="0"/>
              <a:t> </a:t>
            </a:r>
            <a:r>
              <a:rPr lang="en-US" sz="1800" dirty="0" smtClean="0">
                <a:cs typeface="Cambria"/>
                <a:hlinkClick r:id="rId2"/>
              </a:rPr>
              <a:t>CMS</a:t>
            </a:r>
            <a:r>
              <a:rPr lang="en-US" sz="1800" dirty="0">
                <a:cs typeface="Cambria"/>
                <a:hlinkClick r:id="rId2"/>
              </a:rPr>
              <a:t>-PAS-TOP-13-</a:t>
            </a:r>
            <a:r>
              <a:rPr lang="en-US" sz="1800" dirty="0" smtClean="0">
                <a:cs typeface="Cambria"/>
                <a:hlinkClick r:id="rId2"/>
              </a:rPr>
              <a:t>001</a:t>
            </a:r>
            <a:r>
              <a:rPr lang="en-US" sz="1800" dirty="0" smtClean="0"/>
              <a:t> </a:t>
            </a:r>
          </a:p>
          <a:p>
            <a:pPr lvl="2"/>
            <a:r>
              <a:rPr lang="en-US" sz="1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Cambria"/>
              </a:rPr>
              <a:t>(</a:t>
            </a:r>
            <a:r>
              <a:rPr lang="en-US" sz="1800" b="1" dirty="0">
                <a:solidFill>
                  <a:schemeClr val="accent4">
                    <a:lumMod val="60000"/>
                    <a:lumOff val="40000"/>
                  </a:schemeClr>
                </a:solidFill>
                <a:cs typeface="Cambria"/>
              </a:rPr>
              <a:t>September 2013)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 smtClean="0">
                <a:solidFill>
                  <a:schemeClr val="accent3"/>
                </a:solidFill>
              </a:rPr>
              <a:t>Top mass</a:t>
            </a:r>
          </a:p>
          <a:p>
            <a:pPr lvl="1"/>
            <a:r>
              <a:rPr lang="en-US" sz="1800" dirty="0" smtClean="0"/>
              <a:t>Michelangelo </a:t>
            </a:r>
            <a:r>
              <a:rPr lang="en-US" sz="1800" dirty="0" err="1" smtClean="0"/>
              <a:t>Mangano’s</a:t>
            </a:r>
            <a:r>
              <a:rPr lang="en-US" sz="1800" dirty="0" smtClean="0"/>
              <a:t> 2013 Christmas wish </a:t>
            </a:r>
            <a:endParaRPr lang="en-US" sz="1800" dirty="0" smtClean="0"/>
          </a:p>
          <a:p>
            <a:pPr lvl="1"/>
            <a:r>
              <a:rPr lang="en-US" sz="1800" dirty="0" smtClean="0"/>
              <a:t>ATLAS </a:t>
            </a:r>
            <a:r>
              <a:rPr lang="en-US" sz="1800" dirty="0" smtClean="0"/>
              <a:t>has a </a:t>
            </a:r>
            <a:r>
              <a:rPr lang="en-US" sz="1800" dirty="0" err="1" smtClean="0"/>
              <a:t>conf</a:t>
            </a:r>
            <a:r>
              <a:rPr lang="en-US" sz="1800" dirty="0" smtClean="0"/>
              <a:t> note (TOP2014)</a:t>
            </a:r>
          </a:p>
          <a:p>
            <a:pPr lvl="2"/>
            <a:r>
              <a:rPr lang="en-US" sz="1800" dirty="0" smtClean="0">
                <a:hlinkClick r:id="rId3"/>
              </a:rPr>
              <a:t>ATLAS-CONF-2014-055</a:t>
            </a:r>
            <a:endParaRPr lang="en-US" sz="1800" dirty="0" smtClean="0"/>
          </a:p>
          <a:p>
            <a:pPr marL="274320" lvl="1" indent="0">
              <a:buNone/>
            </a:pPr>
            <a:endParaRPr lang="en-US" sz="1800" dirty="0"/>
          </a:p>
          <a:p>
            <a:r>
              <a:rPr lang="en-US" sz="1800" b="1" dirty="0" smtClean="0">
                <a:solidFill>
                  <a:schemeClr val="accent4"/>
                </a:solidFill>
              </a:rPr>
              <a:t>Fiducial t-channel cross sections</a:t>
            </a:r>
          </a:p>
          <a:p>
            <a:pPr lvl="1"/>
            <a:r>
              <a:rPr lang="en-US" sz="1800" dirty="0" smtClean="0"/>
              <a:t>ATLAS has a </a:t>
            </a:r>
            <a:r>
              <a:rPr lang="en-US" sz="1800" dirty="0" err="1" smtClean="0"/>
              <a:t>conf</a:t>
            </a:r>
            <a:r>
              <a:rPr lang="en-US" sz="1800" dirty="0" smtClean="0"/>
              <a:t> note (March 2014)</a:t>
            </a:r>
          </a:p>
          <a:p>
            <a:pPr lvl="2"/>
            <a:r>
              <a:rPr lang="en-US" sz="1800" dirty="0" smtClean="0">
                <a:hlinkClick r:id="rId4"/>
              </a:rPr>
              <a:t>ATLAS-CONF-2014-007</a:t>
            </a:r>
            <a:r>
              <a:rPr lang="en-US" sz="1800" dirty="0" smtClean="0"/>
              <a:t>	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4356" y="1423899"/>
            <a:ext cx="3331317" cy="32211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02755" y="4843165"/>
            <a:ext cx="2981036" cy="1077218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L</a:t>
            </a:r>
            <a:r>
              <a:rPr lang="en-US" sz="1600" b="1" dirty="0" smtClean="0">
                <a:solidFill>
                  <a:schemeClr val="accent1"/>
                </a:solidFill>
              </a:rPr>
              <a:t>esson</a:t>
            </a:r>
            <a:r>
              <a:rPr lang="en-US" sz="1600" dirty="0" smtClean="0">
                <a:solidFill>
                  <a:schemeClr val="accent1"/>
                </a:solidFill>
              </a:rPr>
              <a:t>: single top t-channel is an excellent signature to make measurements and there’s a lot of information to extract from it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3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9760</TotalTime>
  <Words>1919</Words>
  <Application>Microsoft Macintosh PowerPoint</Application>
  <PresentationFormat>On-screen Show (4:3)</PresentationFormat>
  <Paragraphs>299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Civic</vt:lpstr>
      <vt:lpstr>Single Top production in CMS: Lessons learned from Run-1 and future prospects</vt:lpstr>
      <vt:lpstr>Run-1 of the LHC</vt:lpstr>
      <vt:lpstr>Top quark production at the LHC</vt:lpstr>
      <vt:lpstr>Run-1 in tops</vt:lpstr>
      <vt:lpstr>t-channel</vt:lpstr>
      <vt:lpstr>t-channel</vt:lpstr>
      <vt:lpstr>Combination with ATLAS</vt:lpstr>
      <vt:lpstr>Top properties in t-channel</vt:lpstr>
      <vt:lpstr>Coming up next!</vt:lpstr>
      <vt:lpstr>tW associated production</vt:lpstr>
      <vt:lpstr>tW Combination with ATLAS</vt:lpstr>
      <vt:lpstr>s-channel</vt:lpstr>
      <vt:lpstr>Summary plot</vt:lpstr>
      <vt:lpstr>FCNC and Anomalous couplings</vt:lpstr>
      <vt:lpstr>FCNC analyses </vt:lpstr>
      <vt:lpstr>Top + Higgs</vt:lpstr>
      <vt:lpstr>BSM top + X</vt:lpstr>
      <vt:lpstr>What’s next</vt:lpstr>
      <vt:lpstr>Run-2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Summary of run 1 legacy results and publication plans for the remainder of the run 1 physics program</dc:title>
  <dc:creator>Rebeca Gonzalez Suarez</dc:creator>
  <cp:lastModifiedBy>Rebeca Gonzalez Suarez</cp:lastModifiedBy>
  <cp:revision>281</cp:revision>
  <dcterms:created xsi:type="dcterms:W3CDTF">2014-10-07T14:55:00Z</dcterms:created>
  <dcterms:modified xsi:type="dcterms:W3CDTF">2014-12-04T13:36:33Z</dcterms:modified>
</cp:coreProperties>
</file>