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60" r:id="rId3"/>
    <p:sldId id="261" r:id="rId4"/>
    <p:sldId id="263" r:id="rId5"/>
    <p:sldId id="264" r:id="rId6"/>
    <p:sldId id="265" r:id="rId7"/>
    <p:sldId id="266" r:id="rId8"/>
    <p:sldId id="267" r:id="rId9"/>
    <p:sldId id="270" r:id="rId10"/>
    <p:sldId id="268" r:id="rId11"/>
    <p:sldId id="271" r:id="rId12"/>
    <p:sldId id="273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66FF64"/>
    <a:srgbClr val="16BBB2"/>
    <a:srgbClr val="4E94D6"/>
    <a:srgbClr val="0000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1" d="100"/>
          <a:sy n="121" d="100"/>
        </p:scale>
        <p:origin x="-199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handoutMaster" Target="handoutMasters/handout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B82877-A28B-7C45-BD51-C26F7C6FB3DD}" type="datetimeFigureOut">
              <a:rPr lang="en-US" smtClean="0"/>
              <a:t>10/29/14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0D9EAF-F134-3448-9879-E8032F7D9C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99089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9746F4-3FE8-2F41-AF98-120136836DBC}" type="datetimeFigureOut">
              <a:rPr lang="en-US" smtClean="0"/>
              <a:t>10/29/14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4628DF-1D14-8D4E-B864-A09C514141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93891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80025"/>
            <a:ext cx="7772400" cy="1470025"/>
          </a:xfrm>
        </p:spPr>
        <p:txBody>
          <a:bodyPr>
            <a:normAutofit/>
          </a:bodyPr>
          <a:lstStyle>
            <a:lvl1pPr algn="ctr">
              <a:defRPr sz="4000" b="1" i="0">
                <a:solidFill>
                  <a:srgbClr val="0000FF"/>
                </a:solidFill>
                <a:latin typeface="Lucida Sans"/>
                <a:cs typeface="Lucida San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35131" y="3936600"/>
            <a:ext cx="5261140" cy="17526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800" b="1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7" name="Line 9"/>
          <p:cNvSpPr>
            <a:spLocks noChangeShapeType="1"/>
          </p:cNvSpPr>
          <p:nvPr userDrawn="1"/>
        </p:nvSpPr>
        <p:spPr bwMode="auto">
          <a:xfrm>
            <a:off x="455464" y="3737350"/>
            <a:ext cx="8249227" cy="0"/>
          </a:xfrm>
          <a:prstGeom prst="line">
            <a:avLst/>
          </a:prstGeom>
          <a:noFill/>
          <a:ln w="82550" cap="rnd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>
              <a:ln>
                <a:noFill/>
              </a:ln>
            </a:endParaRPr>
          </a:p>
        </p:txBody>
      </p:sp>
      <p:pic>
        <p:nvPicPr>
          <p:cNvPr id="9" name="Picture 3" descr="cern-logo-blu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4228912"/>
            <a:ext cx="1152525" cy="115252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atlas_logo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72" y="193043"/>
            <a:ext cx="2867025" cy="107950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243284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Line 9"/>
          <p:cNvSpPr>
            <a:spLocks noChangeShapeType="1"/>
          </p:cNvSpPr>
          <p:nvPr userDrawn="1"/>
        </p:nvSpPr>
        <p:spPr bwMode="auto">
          <a:xfrm>
            <a:off x="255620" y="814224"/>
            <a:ext cx="8631450" cy="0"/>
          </a:xfrm>
          <a:prstGeom prst="line">
            <a:avLst/>
          </a:prstGeom>
          <a:noFill/>
          <a:ln w="82550" cap="rnd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>
              <a:ln>
                <a:noFill/>
              </a:ln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620" y="193998"/>
            <a:ext cx="6628207" cy="521663"/>
          </a:xfrm>
        </p:spPr>
        <p:txBody>
          <a:bodyPr/>
          <a:lstStyle>
            <a:lvl1pPr>
              <a:defRPr>
                <a:solidFill>
                  <a:srgbClr val="0000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5620" y="997894"/>
            <a:ext cx="8550992" cy="528178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8" name="Picture 5" descr="cern-logo-blu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650" y="6208713"/>
            <a:ext cx="62547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atlas_logo.jpg"/>
          <p:cNvPicPr>
            <a:picLocks noChangeAspect="1"/>
          </p:cNvPicPr>
          <p:nvPr userDrawn="1"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4814" y="193998"/>
            <a:ext cx="1854756" cy="6981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07260" y="6440951"/>
            <a:ext cx="5220824" cy="2805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ADC Technical Interchange Meeting, Chicago</a:t>
            </a: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9107" y="6440951"/>
            <a:ext cx="1247505" cy="2805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fld id="{EB3A7C24-D2E6-214B-A83D-1BF75118279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2"/>
          </p:nvPr>
        </p:nvSpPr>
        <p:spPr>
          <a:xfrm>
            <a:off x="856994" y="6440951"/>
            <a:ext cx="1208380" cy="280524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29/10/2014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85813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6" name="Picture 5" descr="cern-logo-blu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650" y="6208713"/>
            <a:ext cx="62547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07260" y="6440951"/>
            <a:ext cx="5220824" cy="2805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Lucida Sans"/>
                <a:cs typeface="Lucida Sans"/>
              </a:defRPr>
            </a:lvl1pPr>
          </a:lstStyle>
          <a:p>
            <a:r>
              <a:rPr lang="en-US" smtClean="0"/>
              <a:t>ADC Technical Interchange Meeting, Chicago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9107" y="6440951"/>
            <a:ext cx="1247505" cy="2805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Lucida Sans"/>
                <a:cs typeface="Lucida Sans"/>
              </a:defRPr>
            </a:lvl1pPr>
          </a:lstStyle>
          <a:p>
            <a:fld id="{EB3A7C24-D2E6-214B-A83D-1BF75118279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2"/>
          </p:nvPr>
        </p:nvSpPr>
        <p:spPr>
          <a:xfrm>
            <a:off x="856994" y="6440951"/>
            <a:ext cx="1208380" cy="280524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>
                    <a:lumMod val="50000"/>
                  </a:schemeClr>
                </a:solidFill>
                <a:latin typeface="Lucida Sans"/>
                <a:cs typeface="Lucida Sans"/>
              </a:defRPr>
            </a:lvl1pPr>
          </a:lstStyle>
          <a:p>
            <a:r>
              <a:rPr lang="en-US" smtClean="0"/>
              <a:t>29/10/2014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32390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9107" y="6440951"/>
            <a:ext cx="1247505" cy="2805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fld id="{EB3A7C24-D2E6-214B-A83D-1BF75118279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1236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5620" y="193998"/>
            <a:ext cx="8550992" cy="5216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5620" y="997894"/>
            <a:ext cx="8550992" cy="52817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 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13398" y="6440951"/>
            <a:ext cx="5613896" cy="2805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Lucida Sans"/>
                <a:cs typeface="Lucida Sans"/>
              </a:defRPr>
            </a:lvl1pPr>
          </a:lstStyle>
          <a:p>
            <a:r>
              <a:rPr lang="en-US" smtClean="0"/>
              <a:t>ADC Technical Interchange Meeting, Chicago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48240" y="6440951"/>
            <a:ext cx="1358372" cy="2805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Lucida Sans"/>
                <a:cs typeface="Lucida Sans"/>
              </a:defRPr>
            </a:lvl1pPr>
          </a:lstStyle>
          <a:p>
            <a:fld id="{EB3A7C24-D2E6-214B-A83D-1BF75118279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2"/>
          </p:nvPr>
        </p:nvSpPr>
        <p:spPr>
          <a:xfrm>
            <a:off x="255620" y="6440951"/>
            <a:ext cx="1367068" cy="280524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>
                    <a:lumMod val="50000"/>
                  </a:schemeClr>
                </a:solidFill>
                <a:latin typeface="Lucida Sans"/>
                <a:cs typeface="Lucida Sans"/>
              </a:defRPr>
            </a:lvl1pPr>
          </a:lstStyle>
          <a:p>
            <a:r>
              <a:rPr lang="en-US" smtClean="0"/>
              <a:t>29/10/2014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0889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  <p:sldLayoutId id="2147483655" r:id="rId4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2800" b="1" i="0" kern="1200">
          <a:solidFill>
            <a:srgbClr val="0000FF"/>
          </a:solidFill>
          <a:latin typeface="Lucida Sans"/>
          <a:ea typeface="+mj-ea"/>
          <a:cs typeface="Lucida Sans"/>
        </a:defRPr>
      </a:lvl1pPr>
    </p:titleStyle>
    <p:bodyStyle>
      <a:lvl1pPr marL="342900" indent="-342900" algn="l" defTabSz="457200" rtl="0" eaLnBrk="1" latinLnBrk="0" hangingPunct="1">
        <a:lnSpc>
          <a:spcPct val="105000"/>
        </a:lnSpc>
        <a:spcBef>
          <a:spcPts val="900"/>
        </a:spcBef>
        <a:spcAft>
          <a:spcPts val="200"/>
        </a:spcAft>
        <a:buClr>
          <a:schemeClr val="tx1"/>
        </a:buClr>
        <a:buSzPct val="120000"/>
        <a:buFont typeface="Arial"/>
        <a:buChar char="•"/>
        <a:defRPr sz="2400" b="0" kern="1200" baseline="0">
          <a:solidFill>
            <a:schemeClr val="tx1"/>
          </a:solidFill>
          <a:latin typeface="Lucida Sans"/>
          <a:ea typeface="+mn-ea"/>
          <a:cs typeface="Lucida Sans"/>
        </a:defRPr>
      </a:lvl1pPr>
      <a:lvl2pPr marL="742950" indent="-285750" algn="l" defTabSz="457200" rtl="0" eaLnBrk="1" latinLnBrk="0" hangingPunct="1">
        <a:lnSpc>
          <a:spcPct val="105000"/>
        </a:lnSpc>
        <a:spcBef>
          <a:spcPts val="300"/>
        </a:spcBef>
        <a:spcAft>
          <a:spcPts val="200"/>
        </a:spcAft>
        <a:buClr>
          <a:schemeClr val="tx1"/>
        </a:buClr>
        <a:buSzPct val="120000"/>
        <a:buFont typeface="Arial"/>
        <a:buChar char="–"/>
        <a:defRPr sz="2200" kern="1200" baseline="0">
          <a:solidFill>
            <a:schemeClr val="tx1"/>
          </a:solidFill>
          <a:latin typeface="Lucida Sans"/>
          <a:ea typeface="+mn-ea"/>
          <a:cs typeface="Lucida Sans"/>
        </a:defRPr>
      </a:lvl2pPr>
      <a:lvl3pPr marL="1143000" indent="-228600" algn="l" defTabSz="457200" rtl="0" eaLnBrk="1" latinLnBrk="0" hangingPunct="1">
        <a:lnSpc>
          <a:spcPct val="105000"/>
        </a:lnSpc>
        <a:spcBef>
          <a:spcPts val="300"/>
        </a:spcBef>
        <a:spcAft>
          <a:spcPts val="200"/>
        </a:spcAft>
        <a:buClr>
          <a:schemeClr val="tx1"/>
        </a:buClr>
        <a:buSzPct val="120000"/>
        <a:buFont typeface="Arial"/>
        <a:buChar char="•"/>
        <a:defRPr sz="2000" kern="1200" baseline="0">
          <a:solidFill>
            <a:schemeClr val="tx1"/>
          </a:solidFill>
          <a:latin typeface="Lucida Sans"/>
          <a:ea typeface="+mn-ea"/>
          <a:cs typeface="Lucida Sans"/>
        </a:defRPr>
      </a:lvl3pPr>
      <a:lvl4pPr marL="1600200" indent="-228600" algn="l" defTabSz="457200" rtl="0" eaLnBrk="1" latinLnBrk="0" hangingPunct="1">
        <a:lnSpc>
          <a:spcPct val="105000"/>
        </a:lnSpc>
        <a:spcBef>
          <a:spcPts val="300"/>
        </a:spcBef>
        <a:spcAft>
          <a:spcPts val="200"/>
        </a:spcAft>
        <a:buClr>
          <a:schemeClr val="tx1"/>
        </a:buClr>
        <a:buSzPct val="120000"/>
        <a:buFont typeface="Arial"/>
        <a:buChar char="–"/>
        <a:defRPr sz="1800" kern="1200" baseline="0">
          <a:solidFill>
            <a:schemeClr val="tx1"/>
          </a:solidFill>
          <a:latin typeface="Lucida Sans"/>
          <a:ea typeface="+mn-ea"/>
          <a:cs typeface="Lucida Sans"/>
        </a:defRPr>
      </a:lvl4pPr>
      <a:lvl5pPr marL="2057400" indent="-228600" algn="l" defTabSz="457200" rtl="0" eaLnBrk="1" latinLnBrk="0" hangingPunct="1">
        <a:lnSpc>
          <a:spcPct val="105000"/>
        </a:lnSpc>
        <a:spcBef>
          <a:spcPts val="300"/>
        </a:spcBef>
        <a:spcAft>
          <a:spcPts val="200"/>
        </a:spcAft>
        <a:buClr>
          <a:schemeClr val="tx1"/>
        </a:buClr>
        <a:buSzPct val="120000"/>
        <a:buFont typeface="Arial"/>
        <a:buChar char="»"/>
        <a:defRPr sz="1600" kern="1200" baseline="0">
          <a:solidFill>
            <a:schemeClr val="tx1"/>
          </a:solidFill>
          <a:latin typeface="Lucida Sans"/>
          <a:ea typeface="+mn-ea"/>
          <a:cs typeface="Lucida San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Tier-0: </a:t>
            </a:r>
            <a:br>
              <a:rPr lang="en-US" dirty="0"/>
            </a:br>
            <a:r>
              <a:rPr lang="en-US" dirty="0"/>
              <a:t>Preparations for Run-2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35131" y="4119221"/>
            <a:ext cx="5261140" cy="1303131"/>
          </a:xfrm>
        </p:spPr>
        <p:txBody>
          <a:bodyPr anchor="ctr">
            <a:normAutofit/>
          </a:bodyPr>
          <a:lstStyle/>
          <a:p>
            <a:r>
              <a:rPr lang="en-US" b="0" dirty="0" smtClean="0"/>
              <a:t>Armin NAIRZ (CERN)</a:t>
            </a:r>
            <a:endParaRPr lang="en-US" b="0" dirty="0"/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136989" y="5654265"/>
            <a:ext cx="6870023" cy="9718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marL="0" indent="0" algn="ctr" defTabSz="457200" rtl="0" eaLnBrk="1" latinLnBrk="0" hangingPunct="1">
              <a:lnSpc>
                <a:spcPct val="105000"/>
              </a:lnSpc>
              <a:spcBef>
                <a:spcPts val="600"/>
              </a:spcBef>
              <a:spcAft>
                <a:spcPts val="200"/>
              </a:spcAft>
              <a:buClr>
                <a:schemeClr val="tx1"/>
              </a:buClr>
              <a:buSzPct val="120000"/>
              <a:buFont typeface="Arial"/>
              <a:buNone/>
              <a:defRPr sz="2800" b="1" kern="1200" baseline="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1pPr>
            <a:lvl2pPr marL="457200" indent="0" algn="ctr" defTabSz="457200" rtl="0" eaLnBrk="1" latinLnBrk="0" hangingPunct="1">
              <a:lnSpc>
                <a:spcPct val="105000"/>
              </a:lnSpc>
              <a:spcBef>
                <a:spcPts val="400"/>
              </a:spcBef>
              <a:spcAft>
                <a:spcPts val="200"/>
              </a:spcAft>
              <a:buClr>
                <a:schemeClr val="tx1"/>
              </a:buClr>
              <a:buSzPct val="120000"/>
              <a:buFont typeface="Arial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2pPr>
            <a:lvl3pPr marL="914400" indent="0" algn="ctr" defTabSz="457200" rtl="0" eaLnBrk="1" latinLnBrk="0" hangingPunct="1">
              <a:lnSpc>
                <a:spcPct val="105000"/>
              </a:lnSpc>
              <a:spcBef>
                <a:spcPts val="300"/>
              </a:spcBef>
              <a:spcAft>
                <a:spcPts val="200"/>
              </a:spcAft>
              <a:buClr>
                <a:schemeClr val="tx1"/>
              </a:buClr>
              <a:buSzPct val="120000"/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3pPr>
            <a:lvl4pPr marL="1371600" indent="0" algn="ctr" defTabSz="457200" rtl="0" eaLnBrk="1" latinLnBrk="0" hangingPunct="1">
              <a:lnSpc>
                <a:spcPct val="105000"/>
              </a:lnSpc>
              <a:spcBef>
                <a:spcPts val="200"/>
              </a:spcBef>
              <a:spcAft>
                <a:spcPts val="200"/>
              </a:spcAft>
              <a:buClr>
                <a:schemeClr val="tx1"/>
              </a:buClr>
              <a:buSzPct val="120000"/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4pPr>
            <a:lvl5pPr marL="1828800" indent="0" algn="ctr" defTabSz="457200" rtl="0" eaLnBrk="1" latinLnBrk="0" hangingPunct="1">
              <a:lnSpc>
                <a:spcPct val="105000"/>
              </a:lnSpc>
              <a:spcBef>
                <a:spcPts val="200"/>
              </a:spcBef>
              <a:spcAft>
                <a:spcPts val="200"/>
              </a:spcAft>
              <a:buClr>
                <a:schemeClr val="tx1"/>
              </a:buClr>
              <a:buSzPct val="120000"/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dirty="0">
                <a:latin typeface="Lucida Sans"/>
                <a:cs typeface="Lucida Sans"/>
              </a:rPr>
              <a:t>ADC Technical Interchange Meeting</a:t>
            </a:r>
          </a:p>
          <a:p>
            <a:r>
              <a:rPr lang="en-US" b="0" dirty="0">
                <a:latin typeface="Lucida Sans"/>
                <a:cs typeface="Lucida Sans"/>
              </a:rPr>
              <a:t>Chicago, 29 October 2014</a:t>
            </a:r>
          </a:p>
        </p:txBody>
      </p:sp>
    </p:spTree>
    <p:extLst>
      <p:ext uri="{BB962C8B-B14F-4D97-AF65-F5344CB8AC3E}">
        <p14:creationId xmlns:p14="http://schemas.microsoft.com/office/powerpoint/2010/main" val="37489411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Batch Infrastructure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5620" y="997894"/>
            <a:ext cx="8550992" cy="5443057"/>
          </a:xfrm>
        </p:spPr>
        <p:txBody>
          <a:bodyPr>
            <a:normAutofit/>
          </a:bodyPr>
          <a:lstStyle/>
          <a:p>
            <a:r>
              <a:rPr lang="en-US" dirty="0" smtClean="0"/>
              <a:t>Tier</a:t>
            </a:r>
            <a:r>
              <a:rPr lang="en-US" dirty="0"/>
              <a:t>-0 will </a:t>
            </a:r>
            <a:r>
              <a:rPr lang="en-US" dirty="0" smtClean="0"/>
              <a:t>have </a:t>
            </a:r>
            <a:r>
              <a:rPr lang="en-US" dirty="0"/>
              <a:t>independent dedicated (LSF) master instance and dedicated </a:t>
            </a:r>
            <a:r>
              <a:rPr lang="en-US" dirty="0" smtClean="0"/>
              <a:t>cluster</a:t>
            </a:r>
            <a:endParaRPr lang="en-US" dirty="0"/>
          </a:p>
          <a:p>
            <a:r>
              <a:rPr lang="en-US" dirty="0" smtClean="0"/>
              <a:t>Resources </a:t>
            </a:r>
            <a:r>
              <a:rPr lang="en-US" dirty="0"/>
              <a:t>will be shared with Grid production, </a:t>
            </a:r>
            <a:r>
              <a:rPr lang="en-US" dirty="0" smtClean="0"/>
              <a:t>to ensure </a:t>
            </a:r>
            <a:r>
              <a:rPr lang="en-US" dirty="0"/>
              <a:t>efficient </a:t>
            </a:r>
            <a:r>
              <a:rPr lang="en-US" dirty="0" smtClean="0"/>
              <a:t>usage</a:t>
            </a:r>
          </a:p>
          <a:p>
            <a:pPr lvl="1"/>
            <a:r>
              <a:rPr lang="en-US" dirty="0" smtClean="0"/>
              <a:t>Special CREAM CE, set up by CERN/IT and Ale</a:t>
            </a:r>
          </a:p>
          <a:p>
            <a:pPr lvl="1"/>
            <a:r>
              <a:rPr lang="en-US" dirty="0" smtClean="0"/>
              <a:t>Short (2-3h) Grid jobs will fill the cluster</a:t>
            </a:r>
          </a:p>
          <a:p>
            <a:pPr lvl="1"/>
            <a:r>
              <a:rPr lang="en-US" dirty="0" smtClean="0"/>
              <a:t>Tier</a:t>
            </a:r>
            <a:r>
              <a:rPr lang="en-US" dirty="0"/>
              <a:t>-0 jobs with higher priority </a:t>
            </a:r>
            <a:r>
              <a:rPr lang="en-US" dirty="0" smtClean="0"/>
              <a:t>will push </a:t>
            </a:r>
            <a:r>
              <a:rPr lang="en-US" dirty="0"/>
              <a:t>out Grid production jobs if </a:t>
            </a:r>
            <a:r>
              <a:rPr lang="en-US" dirty="0" smtClean="0"/>
              <a:t>needed</a:t>
            </a:r>
            <a:endParaRPr lang="en-US" dirty="0"/>
          </a:p>
          <a:p>
            <a:r>
              <a:rPr lang="en-US" dirty="0" smtClean="0"/>
              <a:t>Status:</a:t>
            </a:r>
          </a:p>
          <a:p>
            <a:pPr lvl="1"/>
            <a:r>
              <a:rPr lang="en-US" dirty="0"/>
              <a:t>F</a:t>
            </a:r>
            <a:r>
              <a:rPr lang="en-US" dirty="0" smtClean="0"/>
              <a:t>unctional and scale testing finished</a:t>
            </a:r>
            <a:endParaRPr lang="en-US" dirty="0"/>
          </a:p>
          <a:p>
            <a:pPr lvl="1"/>
            <a:r>
              <a:rPr lang="en-US" dirty="0" smtClean="0"/>
              <a:t>New </a:t>
            </a:r>
            <a:r>
              <a:rPr lang="en-US" dirty="0"/>
              <a:t>instance used in production </a:t>
            </a:r>
            <a:r>
              <a:rPr lang="en-US" dirty="0" smtClean="0"/>
              <a:t>during M6</a:t>
            </a:r>
          </a:p>
          <a:p>
            <a:r>
              <a:rPr lang="en-US" dirty="0" smtClean="0"/>
              <a:t>Resources can be added to the cluster as required</a:t>
            </a:r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latin typeface="Lucida Grande"/>
                <a:cs typeface="Lucida Grande"/>
              </a:rPr>
              <a:t>ADC Technical Interchange Meeting, Chicago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B3A7C24-D2E6-214B-A83D-1BF751182798}" type="slidenum">
              <a:rPr lang="en-US" smtClean="0"/>
              <a:pPr/>
              <a:t>10</a:t>
            </a:fld>
            <a:r>
              <a:rPr lang="en-US" dirty="0"/>
              <a:t>/</a:t>
            </a:r>
            <a:r>
              <a:rPr lang="en-US" dirty="0" smtClean="0"/>
              <a:t>12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29/10/2014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60527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Spill-over Tier-0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err="1" smtClean="0">
                <a:sym typeface="Wingdings"/>
              </a:rPr>
              <a:t>Prodsys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z="2600" dirty="0" smtClean="0"/>
              <a:t>Meetings, e-mail exchanges with Alexei, </a:t>
            </a:r>
            <a:r>
              <a:rPr lang="en-US" sz="2600" dirty="0" err="1" smtClean="0"/>
              <a:t>Misha</a:t>
            </a:r>
            <a:r>
              <a:rPr lang="en-US" sz="2600" dirty="0" smtClean="0"/>
              <a:t> B., </a:t>
            </a:r>
            <a:r>
              <a:rPr lang="en-US" sz="2600" dirty="0" err="1" smtClean="0"/>
              <a:t>Kaushik</a:t>
            </a:r>
            <a:r>
              <a:rPr lang="en-US" sz="2600" dirty="0" smtClean="0"/>
              <a:t>, ADC Management</a:t>
            </a:r>
          </a:p>
          <a:p>
            <a:pPr lvl="1"/>
            <a:r>
              <a:rPr lang="en-US" sz="2300" dirty="0" smtClean="0"/>
              <a:t>Agreement on strategy and procedures</a:t>
            </a:r>
            <a:endParaRPr lang="en-US" sz="100" dirty="0" smtClean="0"/>
          </a:p>
          <a:p>
            <a:r>
              <a:rPr lang="en-US" sz="2600" dirty="0" smtClean="0"/>
              <a:t>In case of resource shortage, Tier-0 will inject complete task chains into </a:t>
            </a:r>
            <a:r>
              <a:rPr lang="en-US" sz="2600" dirty="0" err="1" smtClean="0"/>
              <a:t>Prodsys</a:t>
            </a:r>
            <a:endParaRPr lang="en-US" sz="2600" dirty="0" smtClean="0"/>
          </a:p>
          <a:p>
            <a:r>
              <a:rPr lang="en-US" sz="2600" dirty="0" smtClean="0"/>
              <a:t>As starting point, studied </a:t>
            </a:r>
            <a:r>
              <a:rPr lang="en-US" sz="2600" dirty="0"/>
              <a:t>w</a:t>
            </a:r>
            <a:r>
              <a:rPr lang="en-US" sz="2600" dirty="0" smtClean="0"/>
              <a:t>eb interfaces for task (chain) requests and configuration</a:t>
            </a:r>
          </a:p>
          <a:p>
            <a:pPr lvl="1"/>
            <a:r>
              <a:rPr lang="en-US" sz="2300" dirty="0" smtClean="0"/>
              <a:t>Help from </a:t>
            </a:r>
            <a:r>
              <a:rPr lang="en-US" sz="2300" dirty="0" err="1" smtClean="0"/>
              <a:t>Misha</a:t>
            </a:r>
            <a:r>
              <a:rPr lang="en-US" sz="2300" dirty="0" smtClean="0"/>
              <a:t>, José</a:t>
            </a:r>
            <a:endParaRPr lang="en-US" sz="100" dirty="0" smtClean="0"/>
          </a:p>
          <a:p>
            <a:r>
              <a:rPr lang="en-US" sz="2600" dirty="0" smtClean="0"/>
              <a:t>Necessary ingredients: input/output datasets, AMI tags, additional information (e.g., bunching requirements)</a:t>
            </a:r>
          </a:p>
          <a:p>
            <a:r>
              <a:rPr lang="en-US" sz="2600" dirty="0" smtClean="0"/>
              <a:t>Will use python API provided by </a:t>
            </a:r>
            <a:r>
              <a:rPr lang="en-US" sz="2600" dirty="0" err="1" smtClean="0"/>
              <a:t>Misha</a:t>
            </a:r>
            <a:r>
              <a:rPr lang="en-US" sz="2600" dirty="0" smtClean="0"/>
              <a:t>, not web interface</a:t>
            </a:r>
          </a:p>
          <a:p>
            <a:pPr lvl="1"/>
            <a:r>
              <a:rPr lang="en-US" sz="2300" dirty="0" smtClean="0"/>
              <a:t>Proposal sent around</a:t>
            </a:r>
          </a:p>
          <a:p>
            <a:pPr lvl="1"/>
            <a:r>
              <a:rPr lang="en-US" sz="2300" dirty="0"/>
              <a:t>N</a:t>
            </a:r>
            <a:r>
              <a:rPr lang="en-US" sz="2300" dirty="0" smtClean="0"/>
              <a:t>ext round (with prototype python API?): mid-November</a:t>
            </a:r>
            <a:endParaRPr lang="en-US" sz="100" dirty="0" smtClean="0"/>
          </a:p>
          <a:p>
            <a:r>
              <a:rPr lang="en-US" sz="2600" dirty="0" smtClean="0"/>
              <a:t>After successful injection, </a:t>
            </a:r>
            <a:r>
              <a:rPr lang="en-US" sz="2600" dirty="0" err="1" smtClean="0"/>
              <a:t>DEfT</a:t>
            </a:r>
            <a:r>
              <a:rPr lang="en-US" sz="2600" dirty="0" smtClean="0"/>
              <a:t> could return </a:t>
            </a:r>
            <a:r>
              <a:rPr lang="en-US" sz="2600" dirty="0"/>
              <a:t>OK and possibly link to </a:t>
            </a:r>
            <a:r>
              <a:rPr lang="en-US" sz="2600" dirty="0" err="1"/>
              <a:t>Prodsys</a:t>
            </a:r>
            <a:r>
              <a:rPr lang="en-US" sz="2600" dirty="0"/>
              <a:t> monitoring</a:t>
            </a:r>
          </a:p>
          <a:p>
            <a:pPr lvl="1"/>
            <a:r>
              <a:rPr lang="en-US" sz="2300" dirty="0"/>
              <a:t>Clickable from Tier-0 monitoring </a:t>
            </a:r>
            <a:r>
              <a:rPr lang="en-US" sz="2300" dirty="0" smtClean="0"/>
              <a:t>pages</a:t>
            </a:r>
            <a:endParaRPr lang="en-US" sz="23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ADC Technical Interchange Meeting, Chicago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B3A7C24-D2E6-214B-A83D-1BF751182798}" type="slidenum">
              <a:rPr lang="en-US" smtClean="0"/>
              <a:pPr/>
              <a:t>11</a:t>
            </a:fld>
            <a:r>
              <a:rPr lang="en-US" dirty="0" smtClean="0"/>
              <a:t>/12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29/10/2014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92276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Miscellanea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Multi-core/</a:t>
            </a:r>
            <a:r>
              <a:rPr lang="en-US" dirty="0" err="1" smtClean="0"/>
              <a:t>AthenaMP</a:t>
            </a:r>
            <a:r>
              <a:rPr lang="en-US" dirty="0" smtClean="0"/>
              <a:t> at Tier-0</a:t>
            </a:r>
          </a:p>
          <a:p>
            <a:pPr lvl="1"/>
            <a:r>
              <a:rPr lang="en-US" dirty="0" smtClean="0"/>
              <a:t>No requests yet, requirements not clear</a:t>
            </a:r>
          </a:p>
          <a:p>
            <a:pPr lvl="1"/>
            <a:r>
              <a:rPr lang="en-US" dirty="0" smtClean="0"/>
              <a:t>Possibility of multi-slot reservation at job submission</a:t>
            </a:r>
          </a:p>
          <a:p>
            <a:pPr lvl="1"/>
            <a:r>
              <a:rPr lang="en-US" dirty="0" smtClean="0"/>
              <a:t>Dedicated multi-core queue(s)?</a:t>
            </a:r>
          </a:p>
          <a:p>
            <a:pPr lvl="1"/>
            <a:r>
              <a:rPr lang="en-US" dirty="0" smtClean="0"/>
              <a:t>Efficient usage of resources…?</a:t>
            </a:r>
            <a:endParaRPr lang="en-US" dirty="0"/>
          </a:p>
          <a:p>
            <a:r>
              <a:rPr lang="en-US" dirty="0"/>
              <a:t>Event </a:t>
            </a:r>
            <a:r>
              <a:rPr lang="en-US" dirty="0" smtClean="0"/>
              <a:t>Index to replace TAGs</a:t>
            </a:r>
            <a:endParaRPr lang="en-US" dirty="0"/>
          </a:p>
          <a:p>
            <a:pPr lvl="1"/>
            <a:r>
              <a:rPr lang="en-US" dirty="0"/>
              <a:t>Instrumentation of </a:t>
            </a:r>
            <a:r>
              <a:rPr lang="en-US" dirty="0" smtClean="0"/>
              <a:t>transforms</a:t>
            </a:r>
            <a:endParaRPr lang="en-US" dirty="0"/>
          </a:p>
          <a:p>
            <a:pPr lvl="1"/>
            <a:r>
              <a:rPr lang="en-US" dirty="0"/>
              <a:t>Messaging </a:t>
            </a:r>
            <a:r>
              <a:rPr lang="en-US" dirty="0" smtClean="0"/>
              <a:t>svc infrastructure</a:t>
            </a:r>
            <a:endParaRPr lang="en-US" dirty="0"/>
          </a:p>
          <a:p>
            <a:pPr lvl="1"/>
            <a:r>
              <a:rPr lang="en-US" dirty="0"/>
              <a:t>Handshake with Tier-0 at task </a:t>
            </a:r>
            <a:r>
              <a:rPr lang="en-US" dirty="0" smtClean="0"/>
              <a:t>completion</a:t>
            </a:r>
          </a:p>
          <a:p>
            <a:pPr lvl="2"/>
            <a:r>
              <a:rPr lang="en-US" dirty="0" smtClean="0"/>
              <a:t>Initiates </a:t>
            </a:r>
            <a:r>
              <a:rPr lang="en-US" smtClean="0"/>
              <a:t>consistency checking, </a:t>
            </a:r>
            <a:r>
              <a:rPr lang="en-US" dirty="0" smtClean="0"/>
              <a:t>consolidation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ADC Technical Interchange Meeting, Chicago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12/</a:t>
            </a:r>
            <a:fld id="{EB3A7C24-D2E6-214B-A83D-1BF751182798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29/10/2014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4964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Contents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None/>
              <a:defRPr/>
            </a:pPr>
            <a:r>
              <a:rPr lang="en-US" dirty="0" smtClean="0">
                <a:ea typeface="Osaka" charset="0"/>
              </a:rPr>
              <a:t>Topics and areas covered in this presentation:</a:t>
            </a:r>
          </a:p>
          <a:p>
            <a:pPr marL="0" indent="0">
              <a:buNone/>
              <a:defRPr/>
            </a:pPr>
            <a:endParaRPr lang="en-US" sz="100" b="1" dirty="0" smtClean="0">
              <a:solidFill>
                <a:srgbClr val="0000FF"/>
              </a:solidFill>
              <a:latin typeface="Lucida Grande" charset="0"/>
              <a:ea typeface="Osaka" charset="0"/>
              <a:cs typeface="Osaka" charset="0"/>
            </a:endParaRPr>
          </a:p>
          <a:p>
            <a:pPr>
              <a:defRPr/>
            </a:pPr>
            <a:r>
              <a:rPr lang="en-US" b="1" dirty="0" smtClean="0">
                <a:solidFill>
                  <a:srgbClr val="0000FF"/>
                </a:solidFill>
                <a:ea typeface="Osaka" charset="0"/>
              </a:rPr>
              <a:t>Storage infrastructure – cold vs. hot storage</a:t>
            </a:r>
          </a:p>
          <a:p>
            <a:pPr marL="0" indent="0">
              <a:buNone/>
              <a:defRPr/>
            </a:pPr>
            <a:endParaRPr lang="en-US" sz="100" b="1" dirty="0" smtClean="0">
              <a:solidFill>
                <a:srgbClr val="0000FF"/>
              </a:solidFill>
              <a:ea typeface="Osaka" charset="0"/>
            </a:endParaRPr>
          </a:p>
          <a:p>
            <a:pPr>
              <a:defRPr/>
            </a:pPr>
            <a:r>
              <a:rPr lang="en-US" b="1" dirty="0" smtClean="0">
                <a:solidFill>
                  <a:srgbClr val="0000FF"/>
                </a:solidFill>
                <a:ea typeface="Osaka" charset="0"/>
              </a:rPr>
              <a:t>DQ2-to-</a:t>
            </a:r>
            <a:r>
              <a:rPr lang="en-US" b="1" dirty="0" smtClean="0">
                <a:solidFill>
                  <a:srgbClr val="0000FF"/>
                </a:solidFill>
                <a:ea typeface="Osaka" charset="0"/>
                <a:sym typeface="Wingdings"/>
              </a:rPr>
              <a:t>Rucio migration</a:t>
            </a:r>
            <a:endParaRPr lang="en-US" b="1" dirty="0" smtClean="0">
              <a:solidFill>
                <a:srgbClr val="0000FF"/>
              </a:solidFill>
              <a:ea typeface="Osaka" charset="0"/>
            </a:endParaRPr>
          </a:p>
          <a:p>
            <a:pPr marL="0" indent="0">
              <a:buNone/>
              <a:defRPr/>
            </a:pPr>
            <a:endParaRPr lang="en-US" sz="100" b="1" dirty="0" smtClean="0">
              <a:solidFill>
                <a:srgbClr val="0000FF"/>
              </a:solidFill>
              <a:ea typeface="Osaka" charset="0"/>
            </a:endParaRPr>
          </a:p>
          <a:p>
            <a:pPr>
              <a:defRPr/>
            </a:pPr>
            <a:r>
              <a:rPr lang="en-US" b="1" dirty="0" smtClean="0">
                <a:solidFill>
                  <a:srgbClr val="0000FF"/>
                </a:solidFill>
                <a:ea typeface="Osaka" charset="0"/>
              </a:rPr>
              <a:t>Batch infrastructure</a:t>
            </a:r>
          </a:p>
          <a:p>
            <a:pPr marL="0" indent="0">
              <a:buNone/>
              <a:defRPr/>
            </a:pPr>
            <a:endParaRPr lang="en-US" sz="100" b="1" dirty="0" smtClean="0">
              <a:solidFill>
                <a:srgbClr val="0000FF"/>
              </a:solidFill>
              <a:ea typeface="Osaka" charset="0"/>
            </a:endParaRPr>
          </a:p>
          <a:p>
            <a:pPr>
              <a:defRPr/>
            </a:pPr>
            <a:r>
              <a:rPr lang="en-US" b="1" dirty="0" smtClean="0">
                <a:solidFill>
                  <a:srgbClr val="0000FF"/>
                </a:solidFill>
                <a:ea typeface="Osaka" charset="0"/>
              </a:rPr>
              <a:t>Spill-over from Tier-0 to </a:t>
            </a:r>
            <a:r>
              <a:rPr lang="en-US" b="1" dirty="0" err="1" smtClean="0">
                <a:solidFill>
                  <a:srgbClr val="0000FF"/>
                </a:solidFill>
                <a:ea typeface="Osaka" charset="0"/>
              </a:rPr>
              <a:t>Prodsys</a:t>
            </a:r>
            <a:endParaRPr lang="en-US" b="1" dirty="0" smtClean="0">
              <a:solidFill>
                <a:srgbClr val="0000FF"/>
              </a:solidFill>
              <a:ea typeface="Osaka" charset="0"/>
            </a:endParaRPr>
          </a:p>
          <a:p>
            <a:pPr marL="0" indent="0">
              <a:buNone/>
              <a:defRPr/>
            </a:pPr>
            <a:endParaRPr lang="en-US" sz="100" b="1" dirty="0" smtClean="0">
              <a:solidFill>
                <a:srgbClr val="0000FF"/>
              </a:solidFill>
              <a:ea typeface="Osaka" charset="0"/>
            </a:endParaRPr>
          </a:p>
          <a:p>
            <a:pPr>
              <a:defRPr/>
            </a:pPr>
            <a:r>
              <a:rPr lang="en-US" b="1" dirty="0" smtClean="0">
                <a:solidFill>
                  <a:srgbClr val="0000FF"/>
                </a:solidFill>
                <a:ea typeface="Osaka" charset="0"/>
              </a:rPr>
              <a:t>Miscellanea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29/10/2014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latin typeface="Lucida Grande"/>
                <a:cs typeface="Lucida Grande"/>
              </a:rPr>
              <a:t>ADC Technical Interchange Meeting, Chicago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B3A7C24-D2E6-214B-A83D-1BF751182798}" type="slidenum">
              <a:rPr lang="en-US" smtClean="0"/>
              <a:pPr/>
              <a:t>2</a:t>
            </a:fld>
            <a:r>
              <a:rPr lang="en-US" dirty="0" smtClean="0"/>
              <a:t>/12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36363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Storage Infrastructure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sz="2600" dirty="0">
                <a:ea typeface="Osaka" charset="0"/>
              </a:rPr>
              <a:t>Context (reminder):</a:t>
            </a:r>
          </a:p>
          <a:p>
            <a:pPr lvl="1"/>
            <a:r>
              <a:rPr lang="en-US" sz="2400" dirty="0">
                <a:ea typeface="Osaka" charset="0"/>
              </a:rPr>
              <a:t>CERN IT want to reduce the scope of CASTOR</a:t>
            </a:r>
          </a:p>
          <a:p>
            <a:pPr lvl="2"/>
            <a:r>
              <a:rPr lang="en-US" sz="2100" dirty="0">
                <a:ea typeface="Osaka" charset="0"/>
              </a:rPr>
              <a:t>Essentially only tape backend with “sufficiently sized” disk buffer</a:t>
            </a:r>
          </a:p>
          <a:p>
            <a:pPr lvl="2"/>
            <a:r>
              <a:rPr lang="en-US" sz="2100" dirty="0">
                <a:ea typeface="Osaka" charset="0"/>
              </a:rPr>
              <a:t>Ideally only “cold storage” </a:t>
            </a:r>
            <a:r>
              <a:rPr lang="en-US" sz="2100" dirty="0" smtClean="0">
                <a:ea typeface="Osaka" charset="0"/>
              </a:rPr>
              <a:t>(write </a:t>
            </a:r>
            <a:r>
              <a:rPr lang="en-US" sz="2100" dirty="0">
                <a:ea typeface="Osaka" charset="0"/>
              </a:rPr>
              <a:t>once, read rarely at tape recall) </a:t>
            </a:r>
          </a:p>
          <a:p>
            <a:pPr lvl="2"/>
            <a:r>
              <a:rPr lang="en-US" sz="2100" dirty="0">
                <a:ea typeface="Osaka" charset="0"/>
              </a:rPr>
              <a:t>No CASTOR disk-only pools (like CAF/ATLCAL) any </a:t>
            </a:r>
            <a:r>
              <a:rPr lang="en-US" sz="2100" dirty="0" smtClean="0">
                <a:ea typeface="Osaka" charset="0"/>
              </a:rPr>
              <a:t>more</a:t>
            </a:r>
          </a:p>
          <a:p>
            <a:pPr lvl="1"/>
            <a:endParaRPr lang="en-US" sz="100" dirty="0">
              <a:latin typeface="Lucida Grande" charset="0"/>
              <a:ea typeface="Osaka" charset="0"/>
              <a:cs typeface="Osaka" charset="0"/>
            </a:endParaRPr>
          </a:p>
          <a:p>
            <a:pPr lvl="1"/>
            <a:r>
              <a:rPr lang="en-US" sz="2400" dirty="0" smtClean="0">
                <a:ea typeface="Osaka" charset="0"/>
              </a:rPr>
              <a:t>Main </a:t>
            </a:r>
            <a:r>
              <a:rPr lang="en-US" sz="2400" dirty="0">
                <a:ea typeface="Osaka" charset="0"/>
              </a:rPr>
              <a:t>data traffic should move to </a:t>
            </a:r>
            <a:r>
              <a:rPr lang="en-US" sz="2400" dirty="0" smtClean="0">
                <a:ea typeface="Osaka" charset="0"/>
              </a:rPr>
              <a:t>EOS</a:t>
            </a:r>
          </a:p>
          <a:p>
            <a:pPr marL="0" indent="0">
              <a:buNone/>
            </a:pPr>
            <a:endParaRPr lang="en-US" sz="100" dirty="0" smtClean="0">
              <a:latin typeface="Lucida Grande" charset="0"/>
              <a:ea typeface="Osaka" charset="0"/>
              <a:cs typeface="Osaka" charset="0"/>
            </a:endParaRPr>
          </a:p>
          <a:p>
            <a:r>
              <a:rPr lang="en-US" sz="2600" dirty="0" smtClean="0">
                <a:ea typeface="Osaka" charset="0"/>
              </a:rPr>
              <a:t>EOS </a:t>
            </a:r>
            <a:r>
              <a:rPr lang="en-US" sz="2600" dirty="0">
                <a:ea typeface="Osaka" charset="0"/>
              </a:rPr>
              <a:t>foresees </a:t>
            </a:r>
            <a:r>
              <a:rPr lang="en-US" sz="2600" dirty="0"/>
              <a:t>redundant copies on different servers</a:t>
            </a:r>
          </a:p>
          <a:p>
            <a:pPr lvl="1"/>
            <a:r>
              <a:rPr lang="en-US" sz="2400" dirty="0"/>
              <a:t>Safer than CASTOR’s </a:t>
            </a:r>
            <a:r>
              <a:rPr lang="en-US" sz="2400" dirty="0" smtClean="0"/>
              <a:t>RAID</a:t>
            </a:r>
          </a:p>
          <a:p>
            <a:pPr marL="0" indent="0">
              <a:buNone/>
            </a:pPr>
            <a:endParaRPr lang="en-US" sz="100" dirty="0" smtClean="0">
              <a:latin typeface="Lucida Grande" charset="0"/>
              <a:ea typeface="Osaka" charset="0"/>
              <a:cs typeface="Osaka" charset="0"/>
            </a:endParaRPr>
          </a:p>
          <a:p>
            <a:r>
              <a:rPr lang="en-US" sz="2600" dirty="0" smtClean="0"/>
              <a:t>EOS </a:t>
            </a:r>
            <a:r>
              <a:rPr lang="en-US" sz="2600" dirty="0"/>
              <a:t>can replace CASTOR/ATLCAL as CAF disk buffer</a:t>
            </a:r>
          </a:p>
          <a:p>
            <a:pPr lvl="1"/>
            <a:r>
              <a:rPr lang="en-US" sz="2400" dirty="0"/>
              <a:t>RAW and derived data available for local access for some </a:t>
            </a:r>
            <a:r>
              <a:rPr lang="en-US" sz="2400" dirty="0" smtClean="0"/>
              <a:t>time</a:t>
            </a:r>
          </a:p>
          <a:p>
            <a:pPr marL="0" indent="0">
              <a:buNone/>
            </a:pPr>
            <a:endParaRPr lang="en-US" sz="100" dirty="0" smtClean="0">
              <a:sym typeface="Wingdings"/>
            </a:endParaRPr>
          </a:p>
          <a:p>
            <a:r>
              <a:rPr lang="en-US" sz="2600" dirty="0" smtClean="0">
                <a:sym typeface="Wingdings"/>
              </a:rPr>
              <a:t>Replica </a:t>
            </a:r>
            <a:r>
              <a:rPr lang="en-US" sz="2600" dirty="0">
                <a:sym typeface="Wingdings"/>
              </a:rPr>
              <a:t>EOS  CASTOR/tape </a:t>
            </a:r>
            <a:r>
              <a:rPr lang="en-US" sz="2600" dirty="0" smtClean="0">
                <a:sym typeface="Wingdings"/>
              </a:rPr>
              <a:t>through </a:t>
            </a:r>
            <a:r>
              <a:rPr lang="en-US" sz="2600" dirty="0">
                <a:sym typeface="Wingdings"/>
              </a:rPr>
              <a:t>third-party transfer</a:t>
            </a:r>
          </a:p>
          <a:p>
            <a:pPr lvl="1"/>
            <a:r>
              <a:rPr lang="en-US" sz="2400" dirty="0">
                <a:sym typeface="Wingdings"/>
              </a:rPr>
              <a:t>DDM (most straightforward)</a:t>
            </a:r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ADC Technical Interchange Meeting, Chicago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B3A7C24-D2E6-214B-A83D-1BF751182798}" type="slidenum">
              <a:rPr lang="en-US" smtClean="0"/>
              <a:pPr/>
              <a:t>3</a:t>
            </a:fld>
            <a:r>
              <a:rPr lang="en-US" dirty="0" smtClean="0"/>
              <a:t>/12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29/10/2014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30369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B3A7C24-D2E6-214B-A83D-1BF751182798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3" name="Group 3"/>
          <p:cNvGrpSpPr>
            <a:grpSpLocks/>
          </p:cNvGrpSpPr>
          <p:nvPr/>
        </p:nvGrpSpPr>
        <p:grpSpPr bwMode="auto">
          <a:xfrm>
            <a:off x="414987" y="1607111"/>
            <a:ext cx="3384550" cy="3198813"/>
            <a:chOff x="28575" y="95250"/>
            <a:chExt cx="3384550" cy="3198813"/>
          </a:xfrm>
        </p:grpSpPr>
        <p:grpSp>
          <p:nvGrpSpPr>
            <p:cNvPr id="4" name="Group 127"/>
            <p:cNvGrpSpPr>
              <a:grpSpLocks/>
            </p:cNvGrpSpPr>
            <p:nvPr/>
          </p:nvGrpSpPr>
          <p:grpSpPr bwMode="auto">
            <a:xfrm>
              <a:off x="1141413" y="1916113"/>
              <a:ext cx="1150937" cy="1371600"/>
              <a:chOff x="1496616" y="1885083"/>
              <a:chExt cx="1152127" cy="1370225"/>
            </a:xfrm>
          </p:grpSpPr>
          <p:sp>
            <p:nvSpPr>
              <p:cNvPr id="29" name="Rectangle 7"/>
              <p:cNvSpPr>
                <a:spLocks noChangeArrowheads="1"/>
              </p:cNvSpPr>
              <p:nvPr/>
            </p:nvSpPr>
            <p:spPr bwMode="auto">
              <a:xfrm>
                <a:off x="1505778" y="1907658"/>
                <a:ext cx="1142965" cy="134765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900"/>
              </a:p>
            </p:txBody>
          </p:sp>
          <p:sp>
            <p:nvSpPr>
              <p:cNvPr id="30" name="TextBox 8"/>
              <p:cNvSpPr txBox="1">
                <a:spLocks noChangeArrowheads="1"/>
              </p:cNvSpPr>
              <p:nvPr/>
            </p:nvSpPr>
            <p:spPr bwMode="auto">
              <a:xfrm>
                <a:off x="1496616" y="1885083"/>
                <a:ext cx="720080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r>
                  <a:rPr lang="en-US" sz="1000">
                    <a:latin typeface="Lucida Sans" charset="0"/>
                    <a:cs typeface="Lucida Sans" charset="0"/>
                  </a:rPr>
                  <a:t>EOS</a:t>
                </a:r>
              </a:p>
            </p:txBody>
          </p:sp>
          <p:sp>
            <p:nvSpPr>
              <p:cNvPr id="31" name="Magnetic Disk 16"/>
              <p:cNvSpPr>
                <a:spLocks noChangeArrowheads="1"/>
              </p:cNvSpPr>
              <p:nvPr/>
            </p:nvSpPr>
            <p:spPr bwMode="auto">
              <a:xfrm>
                <a:off x="1661887" y="2088079"/>
                <a:ext cx="831120" cy="1095862"/>
              </a:xfrm>
              <a:prstGeom prst="flowChartMagneticDisk">
                <a:avLst/>
              </a:prstGeom>
              <a:solidFill>
                <a:schemeClr val="accent5">
                  <a:lumMod val="9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>
                  <a:defRPr/>
                </a:pPr>
                <a:endParaRPr lang="en-US" sz="900" dirty="0">
                  <a:latin typeface="Lucida Sans" charset="0"/>
                  <a:cs typeface="Lucida Sans" charset="0"/>
                </a:endParaRPr>
              </a:p>
            </p:txBody>
          </p:sp>
        </p:grpSp>
        <p:grpSp>
          <p:nvGrpSpPr>
            <p:cNvPr id="5" name="Group 133"/>
            <p:cNvGrpSpPr>
              <a:grpSpLocks/>
            </p:cNvGrpSpPr>
            <p:nvPr/>
          </p:nvGrpSpPr>
          <p:grpSpPr bwMode="auto">
            <a:xfrm>
              <a:off x="28575" y="2493963"/>
              <a:ext cx="1019175" cy="792162"/>
              <a:chOff x="384747" y="836712"/>
              <a:chExt cx="1018696" cy="792088"/>
            </a:xfrm>
          </p:grpSpPr>
          <p:sp>
            <p:nvSpPr>
              <p:cNvPr id="26" name="Rectangle 9"/>
              <p:cNvSpPr>
                <a:spLocks noChangeArrowheads="1"/>
              </p:cNvSpPr>
              <p:nvPr/>
            </p:nvSpPr>
            <p:spPr bwMode="auto">
              <a:xfrm>
                <a:off x="408031" y="862112"/>
                <a:ext cx="995412" cy="76668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" name="TextBox 10"/>
              <p:cNvSpPr txBox="1">
                <a:spLocks noChangeArrowheads="1"/>
              </p:cNvSpPr>
              <p:nvPr/>
            </p:nvSpPr>
            <p:spPr bwMode="auto">
              <a:xfrm>
                <a:off x="384747" y="836712"/>
                <a:ext cx="648072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r>
                  <a:rPr lang="en-US" sz="1000">
                    <a:latin typeface="Lucida Sans" charset="0"/>
                    <a:cs typeface="Lucida Sans" charset="0"/>
                  </a:rPr>
                  <a:t>T/DAQ</a:t>
                </a:r>
              </a:p>
            </p:txBody>
          </p:sp>
          <p:sp>
            <p:nvSpPr>
              <p:cNvPr id="28" name="Document 136"/>
              <p:cNvSpPr>
                <a:spLocks noChangeArrowheads="1"/>
              </p:cNvSpPr>
              <p:nvPr/>
            </p:nvSpPr>
            <p:spPr bwMode="auto">
              <a:xfrm>
                <a:off x="539346" y="1082412"/>
                <a:ext cx="720080" cy="475253"/>
              </a:xfrm>
              <a:prstGeom prst="flowChartDocument">
                <a:avLst/>
              </a:prstGeom>
              <a:solidFill>
                <a:srgbClr val="BADDE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r>
                  <a:rPr lang="en-US" sz="900">
                    <a:latin typeface="Lucida Sans" charset="0"/>
                    <a:cs typeface="Lucida Sans" charset="0"/>
                  </a:rPr>
                  <a:t>RAW</a:t>
                </a:r>
              </a:p>
            </p:txBody>
          </p:sp>
        </p:grpSp>
        <p:grpSp>
          <p:nvGrpSpPr>
            <p:cNvPr id="6" name="Group 11"/>
            <p:cNvGrpSpPr>
              <a:grpSpLocks/>
            </p:cNvGrpSpPr>
            <p:nvPr/>
          </p:nvGrpSpPr>
          <p:grpSpPr bwMode="auto">
            <a:xfrm>
              <a:off x="1141413" y="95250"/>
              <a:ext cx="1150937" cy="1728788"/>
              <a:chOff x="4923324" y="21795"/>
              <a:chExt cx="1152127" cy="1728192"/>
            </a:xfrm>
          </p:grpSpPr>
          <p:sp>
            <p:nvSpPr>
              <p:cNvPr id="21" name="TextBox 8"/>
              <p:cNvSpPr txBox="1">
                <a:spLocks noChangeArrowheads="1"/>
              </p:cNvSpPr>
              <p:nvPr/>
            </p:nvSpPr>
            <p:spPr bwMode="auto">
              <a:xfrm>
                <a:off x="4923324" y="21795"/>
                <a:ext cx="720080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r>
                  <a:rPr lang="en-US" sz="1000">
                    <a:latin typeface="Lucida Sans" charset="0"/>
                    <a:cs typeface="Lucida Sans" charset="0"/>
                  </a:rPr>
                  <a:t>CASTOR</a:t>
                </a:r>
              </a:p>
            </p:txBody>
          </p:sp>
          <p:sp>
            <p:nvSpPr>
              <p:cNvPr id="22" name="Rectangle 7"/>
              <p:cNvSpPr>
                <a:spLocks noChangeArrowheads="1"/>
              </p:cNvSpPr>
              <p:nvPr/>
            </p:nvSpPr>
            <p:spPr bwMode="auto">
              <a:xfrm>
                <a:off x="4932486" y="44370"/>
                <a:ext cx="1142965" cy="1705617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900"/>
              </a:p>
            </p:txBody>
          </p:sp>
          <p:sp>
            <p:nvSpPr>
              <p:cNvPr id="23" name="Sequential Access Storage 17"/>
              <p:cNvSpPr>
                <a:spLocks noChangeArrowheads="1"/>
              </p:cNvSpPr>
              <p:nvPr/>
            </p:nvSpPr>
            <p:spPr bwMode="auto">
              <a:xfrm>
                <a:off x="5171097" y="258985"/>
                <a:ext cx="680711" cy="507876"/>
              </a:xfrm>
              <a:prstGeom prst="flowChartMagneticTap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/>
                <a:r>
                  <a:rPr lang="en-US" sz="900">
                    <a:latin typeface="Lucida Sans" charset="0"/>
                    <a:cs typeface="Lucida Sans" charset="0"/>
                  </a:rPr>
                  <a:t>Tape</a:t>
                </a:r>
              </a:p>
            </p:txBody>
          </p:sp>
          <p:sp>
            <p:nvSpPr>
              <p:cNvPr id="24" name="Magnetic Disk 16"/>
              <p:cNvSpPr>
                <a:spLocks noChangeArrowheads="1"/>
              </p:cNvSpPr>
              <p:nvPr/>
            </p:nvSpPr>
            <p:spPr bwMode="auto">
              <a:xfrm>
                <a:off x="5092822" y="936195"/>
                <a:ext cx="831455" cy="704144"/>
              </a:xfrm>
              <a:prstGeom prst="flowChartMagneticDisk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/>
                <a:r>
                  <a:rPr lang="en-US" sz="900">
                    <a:latin typeface="Lucida Sans" charset="0"/>
                    <a:cs typeface="Lucida Sans" charset="0"/>
                  </a:rPr>
                  <a:t>T0ATLAS</a:t>
                </a:r>
              </a:p>
            </p:txBody>
          </p:sp>
          <p:sp>
            <p:nvSpPr>
              <p:cNvPr id="25" name="Right Arrow 209"/>
              <p:cNvSpPr>
                <a:spLocks noChangeArrowheads="1"/>
              </p:cNvSpPr>
              <p:nvPr/>
            </p:nvSpPr>
            <p:spPr bwMode="auto">
              <a:xfrm rot="-5400000">
                <a:off x="5434473" y="785542"/>
                <a:ext cx="137905" cy="130924"/>
              </a:xfrm>
              <a:prstGeom prst="rightArrow">
                <a:avLst>
                  <a:gd name="adj1" fmla="val 50000"/>
                  <a:gd name="adj2" fmla="val 49999"/>
                </a:avLst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7" name="Right Arrow 210"/>
            <p:cNvSpPr>
              <a:spLocks noChangeArrowheads="1"/>
            </p:cNvSpPr>
            <p:nvPr/>
          </p:nvSpPr>
          <p:spPr bwMode="auto">
            <a:xfrm>
              <a:off x="933450" y="2852738"/>
              <a:ext cx="357188" cy="131762"/>
            </a:xfrm>
            <a:prstGeom prst="rightArrow">
              <a:avLst>
                <a:gd name="adj1" fmla="val 50000"/>
                <a:gd name="adj2" fmla="val 49611"/>
              </a:avLst>
            </a:prstGeom>
            <a:solidFill>
              <a:srgbClr val="3366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8" name="Group 23"/>
            <p:cNvGrpSpPr>
              <a:grpSpLocks/>
            </p:cNvGrpSpPr>
            <p:nvPr/>
          </p:nvGrpSpPr>
          <p:grpSpPr bwMode="auto">
            <a:xfrm>
              <a:off x="2393950" y="601663"/>
              <a:ext cx="1019175" cy="2692400"/>
              <a:chOff x="2394736" y="601813"/>
              <a:chExt cx="1018696" cy="2691681"/>
            </a:xfrm>
          </p:grpSpPr>
          <p:sp>
            <p:nvSpPr>
              <p:cNvPr id="11" name="Rectangle 9"/>
              <p:cNvSpPr>
                <a:spLocks noChangeArrowheads="1"/>
              </p:cNvSpPr>
              <p:nvPr/>
            </p:nvSpPr>
            <p:spPr bwMode="auto">
              <a:xfrm>
                <a:off x="2418020" y="620688"/>
                <a:ext cx="995412" cy="2672806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" name="TextBox 10"/>
              <p:cNvSpPr txBox="1">
                <a:spLocks noChangeArrowheads="1"/>
              </p:cNvSpPr>
              <p:nvPr/>
            </p:nvSpPr>
            <p:spPr bwMode="auto">
              <a:xfrm>
                <a:off x="2394736" y="601813"/>
                <a:ext cx="648072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r>
                  <a:rPr lang="en-US" sz="1000">
                    <a:latin typeface="Lucida Sans" charset="0"/>
                    <a:cs typeface="Lucida Sans" charset="0"/>
                  </a:rPr>
                  <a:t>Tier-0</a:t>
                </a:r>
              </a:p>
            </p:txBody>
          </p:sp>
          <p:sp>
            <p:nvSpPr>
              <p:cNvPr id="13" name="Oval 22"/>
              <p:cNvSpPr>
                <a:spLocks noChangeArrowheads="1"/>
              </p:cNvSpPr>
              <p:nvPr/>
            </p:nvSpPr>
            <p:spPr bwMode="auto">
              <a:xfrm>
                <a:off x="2518032" y="1430491"/>
                <a:ext cx="789507" cy="447432"/>
              </a:xfrm>
              <a:prstGeom prst="ellipse">
                <a:avLst/>
              </a:prstGeom>
              <a:solidFill>
                <a:srgbClr val="BADDE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r>
                  <a:rPr lang="en-US" sz="900">
                    <a:latin typeface="Lucida Sans" charset="0"/>
                    <a:cs typeface="Lucida Sans" charset="0"/>
                  </a:rPr>
                  <a:t>recon</a:t>
                </a:r>
              </a:p>
            </p:txBody>
          </p:sp>
          <p:cxnSp>
            <p:nvCxnSpPr>
              <p:cNvPr id="14" name="Straight Arrow Connector 193"/>
              <p:cNvCxnSpPr>
                <a:cxnSpLocks noChangeShapeType="1"/>
                <a:stCxn id="16" idx="2"/>
                <a:endCxn id="13" idx="0"/>
              </p:cNvCxnSpPr>
              <p:nvPr/>
            </p:nvCxnSpPr>
            <p:spPr bwMode="auto">
              <a:xfrm>
                <a:off x="2909375" y="1291346"/>
                <a:ext cx="3411" cy="139145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5" name="Straight Arrow Connector 196"/>
              <p:cNvCxnSpPr>
                <a:cxnSpLocks noChangeShapeType="1"/>
                <a:stCxn id="13" idx="4"/>
                <a:endCxn id="18" idx="0"/>
              </p:cNvCxnSpPr>
              <p:nvPr/>
            </p:nvCxnSpPr>
            <p:spPr bwMode="auto">
              <a:xfrm>
                <a:off x="2912786" y="1877923"/>
                <a:ext cx="2824" cy="151176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6" name="Document 199"/>
              <p:cNvSpPr>
                <a:spLocks noChangeArrowheads="1"/>
              </p:cNvSpPr>
              <p:nvPr/>
            </p:nvSpPr>
            <p:spPr bwMode="auto">
              <a:xfrm>
                <a:off x="2549335" y="847513"/>
                <a:ext cx="720080" cy="475253"/>
              </a:xfrm>
              <a:prstGeom prst="flowChartDocument">
                <a:avLst/>
              </a:prstGeom>
              <a:solidFill>
                <a:srgbClr val="BADDE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r>
                  <a:rPr lang="en-US" sz="900">
                    <a:latin typeface="Lucida Sans" charset="0"/>
                    <a:cs typeface="Lucida Sans" charset="0"/>
                  </a:rPr>
                  <a:t>RAW</a:t>
                </a:r>
              </a:p>
            </p:txBody>
          </p:sp>
          <p:grpSp>
            <p:nvGrpSpPr>
              <p:cNvPr id="17" name="Group 267"/>
              <p:cNvGrpSpPr>
                <a:grpSpLocks/>
              </p:cNvGrpSpPr>
              <p:nvPr/>
            </p:nvGrpSpPr>
            <p:grpSpPr bwMode="auto">
              <a:xfrm>
                <a:off x="2483562" y="2029099"/>
                <a:ext cx="864096" cy="1201240"/>
                <a:chOff x="4140274" y="4828558"/>
                <a:chExt cx="864096" cy="1201240"/>
              </a:xfrm>
            </p:grpSpPr>
            <p:sp>
              <p:nvSpPr>
                <p:cNvPr id="18" name="Rounded Rectangle 268"/>
                <p:cNvSpPr>
                  <a:spLocks noChangeArrowheads="1"/>
                </p:cNvSpPr>
                <p:nvPr/>
              </p:nvSpPr>
              <p:spPr bwMode="auto">
                <a:xfrm>
                  <a:off x="4140274" y="4828558"/>
                  <a:ext cx="864096" cy="120124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FF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9" name="Document 269"/>
                <p:cNvSpPr>
                  <a:spLocks noChangeArrowheads="1"/>
                </p:cNvSpPr>
                <p:nvPr/>
              </p:nvSpPr>
              <p:spPr bwMode="auto">
                <a:xfrm>
                  <a:off x="4203291" y="4944665"/>
                  <a:ext cx="720080" cy="475253"/>
                </a:xfrm>
                <a:prstGeom prst="flowChartDocument">
                  <a:avLst/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r>
                    <a:rPr lang="en-US" sz="900" dirty="0">
                      <a:latin typeface="Lucida Sans" charset="0"/>
                      <a:cs typeface="Lucida Sans" charset="0"/>
                    </a:rPr>
                    <a:t>ESD</a:t>
                  </a:r>
                </a:p>
              </p:txBody>
            </p:sp>
            <p:sp>
              <p:nvSpPr>
                <p:cNvPr id="20" name="Document 270"/>
                <p:cNvSpPr>
                  <a:spLocks noChangeArrowheads="1"/>
                </p:cNvSpPr>
                <p:nvPr/>
              </p:nvSpPr>
              <p:spPr bwMode="auto">
                <a:xfrm>
                  <a:off x="4211754" y="5474464"/>
                  <a:ext cx="720080" cy="475253"/>
                </a:xfrm>
                <a:prstGeom prst="flowChartDocument">
                  <a:avLst/>
                </a:prstGeom>
                <a:solidFill>
                  <a:srgbClr val="BBE0E3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r>
                    <a:rPr lang="en-US" sz="900" dirty="0" err="1">
                      <a:latin typeface="Lucida Sans" charset="0"/>
                      <a:cs typeface="Lucida Sans" charset="0"/>
                    </a:rPr>
                    <a:t>xAOD</a:t>
                  </a:r>
                  <a:endParaRPr lang="en-US" sz="900" dirty="0">
                    <a:latin typeface="Lucida Sans" charset="0"/>
                    <a:cs typeface="Lucida Sans" charset="0"/>
                  </a:endParaRPr>
                </a:p>
                <a:p>
                  <a:pPr algn="ctr"/>
                  <a:r>
                    <a:rPr lang="en-US" sz="900" dirty="0">
                      <a:latin typeface="Lucida Sans" charset="0"/>
                      <a:cs typeface="Lucida Sans" charset="0"/>
                    </a:rPr>
                    <a:t>temp</a:t>
                  </a:r>
                </a:p>
              </p:txBody>
            </p:sp>
          </p:grpSp>
        </p:grpSp>
        <p:sp>
          <p:nvSpPr>
            <p:cNvPr id="9" name="Right Arrow 211"/>
            <p:cNvSpPr>
              <a:spLocks noChangeArrowheads="1"/>
            </p:cNvSpPr>
            <p:nvPr/>
          </p:nvSpPr>
          <p:spPr bwMode="auto">
            <a:xfrm rot="-3160082">
              <a:off x="1774825" y="1660525"/>
              <a:ext cx="1020763" cy="131763"/>
            </a:xfrm>
            <a:prstGeom prst="rightArrow">
              <a:avLst>
                <a:gd name="adj1" fmla="val 50000"/>
                <a:gd name="adj2" fmla="val 49710"/>
              </a:avLst>
            </a:prstGeom>
            <a:solidFill>
              <a:srgbClr val="3366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Right Arrow 202"/>
            <p:cNvSpPr>
              <a:spLocks noChangeArrowheads="1"/>
            </p:cNvSpPr>
            <p:nvPr/>
          </p:nvSpPr>
          <p:spPr bwMode="auto">
            <a:xfrm rot="10800000">
              <a:off x="2157413" y="2570163"/>
              <a:ext cx="296862" cy="130175"/>
            </a:xfrm>
            <a:prstGeom prst="rightArrow">
              <a:avLst>
                <a:gd name="adj1" fmla="val 50000"/>
                <a:gd name="adj2" fmla="val 50498"/>
              </a:avLst>
            </a:prstGeom>
            <a:solidFill>
              <a:srgbClr val="3366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2" name="Group 2"/>
          <p:cNvGrpSpPr>
            <a:grpSpLocks/>
          </p:cNvGrpSpPr>
          <p:nvPr/>
        </p:nvGrpSpPr>
        <p:grpSpPr bwMode="auto">
          <a:xfrm>
            <a:off x="4681746" y="96046"/>
            <a:ext cx="2273300" cy="3197225"/>
            <a:chOff x="5283200" y="78446"/>
            <a:chExt cx="2273300" cy="3196567"/>
          </a:xfrm>
        </p:grpSpPr>
        <p:grpSp>
          <p:nvGrpSpPr>
            <p:cNvPr id="33" name="Group 212"/>
            <p:cNvGrpSpPr>
              <a:grpSpLocks/>
            </p:cNvGrpSpPr>
            <p:nvPr/>
          </p:nvGrpSpPr>
          <p:grpSpPr bwMode="auto">
            <a:xfrm>
              <a:off x="5283200" y="1900238"/>
              <a:ext cx="1152525" cy="1370012"/>
              <a:chOff x="1496616" y="1885083"/>
              <a:chExt cx="1152127" cy="1370225"/>
            </a:xfrm>
          </p:grpSpPr>
          <p:sp>
            <p:nvSpPr>
              <p:cNvPr id="50" name="Rectangle 7"/>
              <p:cNvSpPr>
                <a:spLocks noChangeArrowheads="1"/>
              </p:cNvSpPr>
              <p:nvPr/>
            </p:nvSpPr>
            <p:spPr bwMode="auto">
              <a:xfrm>
                <a:off x="1505778" y="1907658"/>
                <a:ext cx="1142965" cy="134765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900"/>
              </a:p>
            </p:txBody>
          </p:sp>
          <p:sp>
            <p:nvSpPr>
              <p:cNvPr id="51" name="TextBox 8"/>
              <p:cNvSpPr txBox="1">
                <a:spLocks noChangeArrowheads="1"/>
              </p:cNvSpPr>
              <p:nvPr/>
            </p:nvSpPr>
            <p:spPr bwMode="auto">
              <a:xfrm>
                <a:off x="1496616" y="1885083"/>
                <a:ext cx="720080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r>
                  <a:rPr lang="en-US" sz="1000">
                    <a:latin typeface="Lucida Sans" charset="0"/>
                    <a:cs typeface="Lucida Sans" charset="0"/>
                  </a:rPr>
                  <a:t>EOS</a:t>
                </a:r>
              </a:p>
            </p:txBody>
          </p:sp>
          <p:sp>
            <p:nvSpPr>
              <p:cNvPr id="52" name="Magnetic Disk 16"/>
              <p:cNvSpPr>
                <a:spLocks noChangeArrowheads="1"/>
              </p:cNvSpPr>
              <p:nvPr/>
            </p:nvSpPr>
            <p:spPr bwMode="auto">
              <a:xfrm>
                <a:off x="1661659" y="2088556"/>
                <a:ext cx="831563" cy="1095320"/>
              </a:xfrm>
              <a:prstGeom prst="flowChartMagneticDisk">
                <a:avLst/>
              </a:prstGeom>
              <a:solidFill>
                <a:schemeClr val="accent5">
                  <a:lumMod val="9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>
                  <a:defRPr/>
                </a:pPr>
                <a:endParaRPr lang="en-US" sz="900" dirty="0">
                  <a:latin typeface="Lucida Sans" charset="0"/>
                  <a:cs typeface="Lucida Sans" charset="0"/>
                </a:endParaRPr>
              </a:p>
            </p:txBody>
          </p:sp>
        </p:grpSp>
        <p:grpSp>
          <p:nvGrpSpPr>
            <p:cNvPr id="34" name="Group 33"/>
            <p:cNvGrpSpPr/>
            <p:nvPr/>
          </p:nvGrpSpPr>
          <p:grpSpPr>
            <a:xfrm>
              <a:off x="5283800" y="78446"/>
              <a:ext cx="1152127" cy="1728192"/>
              <a:chOff x="1496616" y="0"/>
              <a:chExt cx="1152127" cy="1728192"/>
            </a:xfrm>
            <a:noFill/>
          </p:grpSpPr>
          <p:sp>
            <p:nvSpPr>
              <p:cNvPr id="45" name="TextBox 8"/>
              <p:cNvSpPr txBox="1">
                <a:spLocks noChangeArrowheads="1"/>
              </p:cNvSpPr>
              <p:nvPr/>
            </p:nvSpPr>
            <p:spPr bwMode="auto">
              <a:xfrm>
                <a:off x="1496616" y="0"/>
                <a:ext cx="720080" cy="24622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>
                  <a:defRPr/>
                </a:pPr>
                <a:r>
                  <a:rPr lang="en-US" sz="1000" dirty="0" smtClean="0">
                    <a:latin typeface="Lucida Sans" charset="0"/>
                    <a:cs typeface="Lucida Sans" charset="0"/>
                  </a:rPr>
                  <a:t>CASTOR</a:t>
                </a:r>
              </a:p>
            </p:txBody>
          </p:sp>
          <p:sp>
            <p:nvSpPr>
              <p:cNvPr id="46" name="Rectangle 7"/>
              <p:cNvSpPr>
                <a:spLocks noChangeArrowheads="1"/>
              </p:cNvSpPr>
              <p:nvPr/>
            </p:nvSpPr>
            <p:spPr bwMode="auto">
              <a:xfrm>
                <a:off x="1505778" y="22575"/>
                <a:ext cx="1142965" cy="1705617"/>
              </a:xfrm>
              <a:prstGeom prst="rect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US" sz="900"/>
              </a:p>
            </p:txBody>
          </p:sp>
          <p:sp>
            <p:nvSpPr>
              <p:cNvPr id="47" name="Sequential Access Storage 17"/>
              <p:cNvSpPr>
                <a:spLocks noChangeArrowheads="1"/>
              </p:cNvSpPr>
              <p:nvPr/>
            </p:nvSpPr>
            <p:spPr bwMode="auto">
              <a:xfrm>
                <a:off x="1744389" y="237190"/>
                <a:ext cx="680711" cy="507876"/>
              </a:xfrm>
              <a:prstGeom prst="flowChartMagneticTap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>
                  <a:defRPr/>
                </a:pPr>
                <a:r>
                  <a:rPr lang="en-US" sz="900" dirty="0">
                    <a:latin typeface="Lucida Sans" charset="0"/>
                    <a:cs typeface="Lucida Sans" charset="0"/>
                  </a:rPr>
                  <a:t>Tape</a:t>
                </a:r>
              </a:p>
            </p:txBody>
          </p:sp>
          <p:sp>
            <p:nvSpPr>
              <p:cNvPr id="48" name="Magnetic Disk 16"/>
              <p:cNvSpPr>
                <a:spLocks noChangeArrowheads="1"/>
              </p:cNvSpPr>
              <p:nvPr/>
            </p:nvSpPr>
            <p:spPr bwMode="auto">
              <a:xfrm>
                <a:off x="1666114" y="914400"/>
                <a:ext cx="831455" cy="704144"/>
              </a:xfrm>
              <a:prstGeom prst="flowChartMagneticDisk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>
                  <a:defRPr/>
                </a:pPr>
                <a:r>
                  <a:rPr lang="en-US" sz="900" dirty="0">
                    <a:latin typeface="Lucida Sans" charset="0"/>
                    <a:cs typeface="Lucida Sans" charset="0"/>
                  </a:rPr>
                  <a:t>T0ATLAS</a:t>
                </a:r>
              </a:p>
            </p:txBody>
          </p:sp>
          <p:sp>
            <p:nvSpPr>
              <p:cNvPr id="49" name="Right Arrow 48"/>
              <p:cNvSpPr/>
              <p:nvPr/>
            </p:nvSpPr>
            <p:spPr bwMode="auto">
              <a:xfrm rot="16200000">
                <a:off x="2007765" y="763747"/>
                <a:ext cx="137905" cy="130924"/>
              </a:xfrm>
              <a:prstGeom prst="rightArrow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ea typeface="ＭＳ Ｐゴシック" charset="-128"/>
                  <a:cs typeface="ＭＳ Ｐゴシック" charset="-128"/>
                </a:endParaRPr>
              </a:p>
            </p:txBody>
          </p:sp>
        </p:grpSp>
        <p:grpSp>
          <p:nvGrpSpPr>
            <p:cNvPr id="35" name="Group 222"/>
            <p:cNvGrpSpPr>
              <a:grpSpLocks/>
            </p:cNvGrpSpPr>
            <p:nvPr/>
          </p:nvGrpSpPr>
          <p:grpSpPr bwMode="auto">
            <a:xfrm>
              <a:off x="6537325" y="1258888"/>
              <a:ext cx="1019175" cy="2016125"/>
              <a:chOff x="4448944" y="1400077"/>
              <a:chExt cx="1018696" cy="2016224"/>
            </a:xfrm>
          </p:grpSpPr>
          <p:sp>
            <p:nvSpPr>
              <p:cNvPr id="38" name="Rectangle 9"/>
              <p:cNvSpPr>
                <a:spLocks noChangeArrowheads="1"/>
              </p:cNvSpPr>
              <p:nvPr/>
            </p:nvSpPr>
            <p:spPr bwMode="auto">
              <a:xfrm>
                <a:off x="4472228" y="1425477"/>
                <a:ext cx="995412" cy="199082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" name="TextBox 10"/>
              <p:cNvSpPr txBox="1">
                <a:spLocks noChangeArrowheads="1"/>
              </p:cNvSpPr>
              <p:nvPr/>
            </p:nvSpPr>
            <p:spPr bwMode="auto">
              <a:xfrm>
                <a:off x="4448944" y="1400077"/>
                <a:ext cx="648072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r>
                  <a:rPr lang="en-US" sz="1000">
                    <a:latin typeface="Lucida Sans" charset="0"/>
                    <a:cs typeface="Lucida Sans" charset="0"/>
                  </a:rPr>
                  <a:t>Tier-0</a:t>
                </a:r>
              </a:p>
            </p:txBody>
          </p:sp>
          <p:sp>
            <p:nvSpPr>
              <p:cNvPr id="40" name="Oval 22"/>
              <p:cNvSpPr>
                <a:spLocks noChangeArrowheads="1"/>
              </p:cNvSpPr>
              <p:nvPr/>
            </p:nvSpPr>
            <p:spPr bwMode="auto">
              <a:xfrm>
                <a:off x="4572240" y="2271087"/>
                <a:ext cx="789507" cy="447432"/>
              </a:xfrm>
              <a:prstGeom prst="ellipse">
                <a:avLst/>
              </a:prstGeom>
              <a:solidFill>
                <a:srgbClr val="BADDE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r>
                  <a:rPr lang="en-US" sz="900">
                    <a:latin typeface="Lucida Sans" charset="0"/>
                    <a:cs typeface="Lucida Sans" charset="0"/>
                  </a:rPr>
                  <a:t>merge</a:t>
                </a:r>
              </a:p>
            </p:txBody>
          </p:sp>
          <p:sp>
            <p:nvSpPr>
              <p:cNvPr id="41" name="Multidocument 226"/>
              <p:cNvSpPr>
                <a:spLocks noChangeArrowheads="1"/>
              </p:cNvSpPr>
              <p:nvPr/>
            </p:nvSpPr>
            <p:spPr bwMode="auto">
              <a:xfrm>
                <a:off x="4592960" y="2840237"/>
                <a:ext cx="792088" cy="504056"/>
              </a:xfrm>
              <a:prstGeom prst="flowChartMultidocument">
                <a:avLst/>
              </a:prstGeom>
              <a:solidFill>
                <a:srgbClr val="BADDE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r>
                  <a:rPr lang="en-US" sz="900">
                    <a:latin typeface="Lucida Sans" charset="0"/>
                    <a:cs typeface="Lucida Sans" charset="0"/>
                  </a:rPr>
                  <a:t>xAOD</a:t>
                </a:r>
              </a:p>
              <a:p>
                <a:pPr algn="ctr"/>
                <a:r>
                  <a:rPr lang="en-US" sz="900">
                    <a:latin typeface="Lucida Sans" charset="0"/>
                    <a:cs typeface="Lucida Sans" charset="0"/>
                  </a:rPr>
                  <a:t>temp</a:t>
                </a:r>
              </a:p>
            </p:txBody>
          </p:sp>
          <p:sp>
            <p:nvSpPr>
              <p:cNvPr id="42" name="Document 227"/>
              <p:cNvSpPr>
                <a:spLocks noChangeArrowheads="1"/>
              </p:cNvSpPr>
              <p:nvPr/>
            </p:nvSpPr>
            <p:spPr bwMode="auto">
              <a:xfrm>
                <a:off x="4605659" y="1645777"/>
                <a:ext cx="720080" cy="475253"/>
              </a:xfrm>
              <a:prstGeom prst="flowChartDocument">
                <a:avLst/>
              </a:prstGeom>
              <a:solidFill>
                <a:srgbClr val="BADDE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r>
                  <a:rPr lang="en-US" sz="900">
                    <a:latin typeface="Lucida Sans" charset="0"/>
                    <a:cs typeface="Lucida Sans" charset="0"/>
                  </a:rPr>
                  <a:t>xAOD</a:t>
                </a:r>
              </a:p>
            </p:txBody>
          </p:sp>
          <p:cxnSp>
            <p:nvCxnSpPr>
              <p:cNvPr id="43" name="Straight Arrow Connector 228"/>
              <p:cNvCxnSpPr>
                <a:cxnSpLocks noChangeShapeType="1"/>
              </p:cNvCxnSpPr>
              <p:nvPr/>
            </p:nvCxnSpPr>
            <p:spPr bwMode="auto">
              <a:xfrm flipV="1">
                <a:off x="4963583" y="2715802"/>
                <a:ext cx="0" cy="206495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44" name="Straight Arrow Connector 229"/>
              <p:cNvCxnSpPr>
                <a:cxnSpLocks noChangeShapeType="1"/>
                <a:stCxn id="40" idx="0"/>
                <a:endCxn id="42" idx="2"/>
              </p:cNvCxnSpPr>
              <p:nvPr/>
            </p:nvCxnSpPr>
            <p:spPr bwMode="auto">
              <a:xfrm flipH="1" flipV="1">
                <a:off x="4965699" y="2089610"/>
                <a:ext cx="1295" cy="181477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36" name="Right Arrow 230"/>
            <p:cNvSpPr>
              <a:spLocks noChangeArrowheads="1"/>
            </p:cNvSpPr>
            <p:nvPr/>
          </p:nvSpPr>
          <p:spPr bwMode="auto">
            <a:xfrm>
              <a:off x="6310313" y="2908300"/>
              <a:ext cx="357187" cy="130175"/>
            </a:xfrm>
            <a:prstGeom prst="rightArrow">
              <a:avLst>
                <a:gd name="adj1" fmla="val 50000"/>
                <a:gd name="adj2" fmla="val 50216"/>
              </a:avLst>
            </a:prstGeom>
            <a:solidFill>
              <a:srgbClr val="3366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Right Arrow 231"/>
            <p:cNvSpPr>
              <a:spLocks noChangeArrowheads="1"/>
            </p:cNvSpPr>
            <p:nvPr/>
          </p:nvSpPr>
          <p:spPr bwMode="auto">
            <a:xfrm rot="8274795">
              <a:off x="6161088" y="1920875"/>
              <a:ext cx="576262" cy="131763"/>
            </a:xfrm>
            <a:prstGeom prst="rightArrow">
              <a:avLst>
                <a:gd name="adj1" fmla="val 50000"/>
                <a:gd name="adj2" fmla="val 49708"/>
              </a:avLst>
            </a:prstGeom>
            <a:solidFill>
              <a:srgbClr val="3366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3" name="Group 1"/>
          <p:cNvGrpSpPr>
            <a:grpSpLocks/>
          </p:cNvGrpSpPr>
          <p:nvPr/>
        </p:nvGrpSpPr>
        <p:grpSpPr bwMode="auto">
          <a:xfrm>
            <a:off x="4683403" y="3582584"/>
            <a:ext cx="4370387" cy="3192462"/>
            <a:chOff x="3576638" y="3386138"/>
            <a:chExt cx="4370387" cy="3192462"/>
          </a:xfrm>
        </p:grpSpPr>
        <p:grpSp>
          <p:nvGrpSpPr>
            <p:cNvPr id="54" name="Group 232"/>
            <p:cNvGrpSpPr>
              <a:grpSpLocks/>
            </p:cNvGrpSpPr>
            <p:nvPr/>
          </p:nvGrpSpPr>
          <p:grpSpPr bwMode="auto">
            <a:xfrm>
              <a:off x="6835775" y="5732463"/>
              <a:ext cx="1111250" cy="842962"/>
              <a:chOff x="8619189" y="5464317"/>
              <a:chExt cx="1111836" cy="842876"/>
            </a:xfrm>
          </p:grpSpPr>
          <p:sp>
            <p:nvSpPr>
              <p:cNvPr id="82" name="Rectangle 9"/>
              <p:cNvSpPr>
                <a:spLocks noChangeArrowheads="1"/>
              </p:cNvSpPr>
              <p:nvPr/>
            </p:nvSpPr>
            <p:spPr bwMode="auto">
              <a:xfrm>
                <a:off x="8735613" y="5464317"/>
                <a:ext cx="995412" cy="76668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3" name="Rectangle 9"/>
              <p:cNvSpPr>
                <a:spLocks noChangeArrowheads="1"/>
              </p:cNvSpPr>
              <p:nvPr/>
            </p:nvSpPr>
            <p:spPr bwMode="auto">
              <a:xfrm>
                <a:off x="8689043" y="5502411"/>
                <a:ext cx="995412" cy="76668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4" name="Rectangle 9"/>
              <p:cNvSpPr>
                <a:spLocks noChangeArrowheads="1"/>
              </p:cNvSpPr>
              <p:nvPr/>
            </p:nvSpPr>
            <p:spPr bwMode="auto">
              <a:xfrm>
                <a:off x="8642473" y="5540505"/>
                <a:ext cx="995412" cy="76668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" name="TextBox 10"/>
              <p:cNvSpPr txBox="1">
                <a:spLocks noChangeArrowheads="1"/>
              </p:cNvSpPr>
              <p:nvPr/>
            </p:nvSpPr>
            <p:spPr bwMode="auto">
              <a:xfrm>
                <a:off x="8619189" y="5515105"/>
                <a:ext cx="648072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r>
                  <a:rPr lang="en-US" sz="1000">
                    <a:latin typeface="Lucida Sans" charset="0"/>
                    <a:cs typeface="Lucida Sans" charset="0"/>
                  </a:rPr>
                  <a:t>Tier-1s</a:t>
                </a:r>
              </a:p>
            </p:txBody>
          </p:sp>
        </p:grpSp>
        <p:grpSp>
          <p:nvGrpSpPr>
            <p:cNvPr id="55" name="Group 237"/>
            <p:cNvGrpSpPr>
              <a:grpSpLocks/>
            </p:cNvGrpSpPr>
            <p:nvPr/>
          </p:nvGrpSpPr>
          <p:grpSpPr bwMode="auto">
            <a:xfrm>
              <a:off x="3576638" y="5208588"/>
              <a:ext cx="1150937" cy="1370012"/>
              <a:chOff x="1496616" y="1885083"/>
              <a:chExt cx="1152127" cy="1370225"/>
            </a:xfrm>
          </p:grpSpPr>
          <p:sp>
            <p:nvSpPr>
              <p:cNvPr id="79" name="Rectangle 7"/>
              <p:cNvSpPr>
                <a:spLocks noChangeArrowheads="1"/>
              </p:cNvSpPr>
              <p:nvPr/>
            </p:nvSpPr>
            <p:spPr bwMode="auto">
              <a:xfrm>
                <a:off x="1505778" y="1907658"/>
                <a:ext cx="1142965" cy="134765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900"/>
              </a:p>
            </p:txBody>
          </p:sp>
          <p:sp>
            <p:nvSpPr>
              <p:cNvPr id="80" name="TextBox 8"/>
              <p:cNvSpPr txBox="1">
                <a:spLocks noChangeArrowheads="1"/>
              </p:cNvSpPr>
              <p:nvPr/>
            </p:nvSpPr>
            <p:spPr bwMode="auto">
              <a:xfrm>
                <a:off x="1496616" y="1885083"/>
                <a:ext cx="720080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r>
                  <a:rPr lang="en-US" sz="1000">
                    <a:latin typeface="Lucida Sans" charset="0"/>
                    <a:cs typeface="Lucida Sans" charset="0"/>
                  </a:rPr>
                  <a:t>EOS</a:t>
                </a:r>
              </a:p>
            </p:txBody>
          </p:sp>
          <p:sp>
            <p:nvSpPr>
              <p:cNvPr id="81" name="Magnetic Disk 16"/>
              <p:cNvSpPr>
                <a:spLocks noChangeArrowheads="1"/>
              </p:cNvSpPr>
              <p:nvPr/>
            </p:nvSpPr>
            <p:spPr bwMode="auto">
              <a:xfrm>
                <a:off x="1661887" y="2088315"/>
                <a:ext cx="831120" cy="1095545"/>
              </a:xfrm>
              <a:prstGeom prst="flowChartMagneticDisk">
                <a:avLst/>
              </a:prstGeom>
              <a:solidFill>
                <a:schemeClr val="accent5">
                  <a:lumMod val="9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>
                  <a:defRPr/>
                </a:pPr>
                <a:endParaRPr lang="en-US" sz="900" dirty="0">
                  <a:latin typeface="Lucida Sans" charset="0"/>
                  <a:cs typeface="Lucida Sans" charset="0"/>
                </a:endParaRPr>
              </a:p>
            </p:txBody>
          </p:sp>
        </p:grpSp>
        <p:grpSp>
          <p:nvGrpSpPr>
            <p:cNvPr id="56" name="Group 241"/>
            <p:cNvGrpSpPr>
              <a:grpSpLocks/>
            </p:cNvGrpSpPr>
            <p:nvPr/>
          </p:nvGrpSpPr>
          <p:grpSpPr bwMode="auto">
            <a:xfrm>
              <a:off x="3576638" y="3386138"/>
              <a:ext cx="1150937" cy="1728787"/>
              <a:chOff x="1496616" y="0"/>
              <a:chExt cx="1152127" cy="1728192"/>
            </a:xfrm>
          </p:grpSpPr>
          <p:sp>
            <p:nvSpPr>
              <p:cNvPr id="74" name="TextBox 8"/>
              <p:cNvSpPr txBox="1">
                <a:spLocks noChangeArrowheads="1"/>
              </p:cNvSpPr>
              <p:nvPr/>
            </p:nvSpPr>
            <p:spPr bwMode="auto">
              <a:xfrm>
                <a:off x="1496616" y="0"/>
                <a:ext cx="720080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r>
                  <a:rPr lang="en-US" sz="1000">
                    <a:latin typeface="Lucida Sans" charset="0"/>
                    <a:cs typeface="Lucida Sans" charset="0"/>
                  </a:rPr>
                  <a:t>CASTOR</a:t>
                </a:r>
              </a:p>
            </p:txBody>
          </p:sp>
          <p:sp>
            <p:nvSpPr>
              <p:cNvPr id="75" name="Rectangle 7"/>
              <p:cNvSpPr>
                <a:spLocks noChangeArrowheads="1"/>
              </p:cNvSpPr>
              <p:nvPr/>
            </p:nvSpPr>
            <p:spPr bwMode="auto">
              <a:xfrm>
                <a:off x="1505778" y="22575"/>
                <a:ext cx="1142965" cy="1705617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900"/>
              </a:p>
            </p:txBody>
          </p:sp>
          <p:sp>
            <p:nvSpPr>
              <p:cNvPr id="76" name="Sequential Access Storage 17"/>
              <p:cNvSpPr>
                <a:spLocks noChangeArrowheads="1"/>
              </p:cNvSpPr>
              <p:nvPr/>
            </p:nvSpPr>
            <p:spPr bwMode="auto">
              <a:xfrm>
                <a:off x="1744389" y="237190"/>
                <a:ext cx="680711" cy="507876"/>
              </a:xfrm>
              <a:prstGeom prst="flowChartMagneticTape">
                <a:avLst/>
              </a:prstGeom>
              <a:solidFill>
                <a:srgbClr val="BADDE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r>
                  <a:rPr lang="en-US" sz="900">
                    <a:latin typeface="Lucida Sans" charset="0"/>
                    <a:cs typeface="Lucida Sans" charset="0"/>
                  </a:rPr>
                  <a:t>Tape</a:t>
                </a:r>
              </a:p>
            </p:txBody>
          </p:sp>
          <p:sp>
            <p:nvSpPr>
              <p:cNvPr id="77" name="Magnetic Disk 16"/>
              <p:cNvSpPr>
                <a:spLocks noChangeArrowheads="1"/>
              </p:cNvSpPr>
              <p:nvPr/>
            </p:nvSpPr>
            <p:spPr bwMode="auto">
              <a:xfrm>
                <a:off x="1666114" y="914400"/>
                <a:ext cx="831455" cy="704144"/>
              </a:xfrm>
              <a:prstGeom prst="flowChartMagneticDisk">
                <a:avLst/>
              </a:prstGeom>
              <a:solidFill>
                <a:srgbClr val="BADDE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r>
                  <a:rPr lang="en-US" sz="900">
                    <a:latin typeface="Lucida Sans" charset="0"/>
                    <a:cs typeface="Lucida Sans" charset="0"/>
                  </a:rPr>
                  <a:t>T0ATLAS</a:t>
                </a:r>
              </a:p>
            </p:txBody>
          </p:sp>
          <p:sp>
            <p:nvSpPr>
              <p:cNvPr id="78" name="Right Arrow 246"/>
              <p:cNvSpPr>
                <a:spLocks noChangeArrowheads="1"/>
              </p:cNvSpPr>
              <p:nvPr/>
            </p:nvSpPr>
            <p:spPr bwMode="auto">
              <a:xfrm rot="-5400000">
                <a:off x="2007765" y="763747"/>
                <a:ext cx="137905" cy="130924"/>
              </a:xfrm>
              <a:prstGeom prst="rightArrow">
                <a:avLst>
                  <a:gd name="adj1" fmla="val 50000"/>
                  <a:gd name="adj2" fmla="val 49999"/>
                </a:avLst>
              </a:prstGeom>
              <a:solidFill>
                <a:srgbClr val="3366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57" name="Rectangle 9"/>
            <p:cNvSpPr>
              <a:spLocks noChangeArrowheads="1"/>
            </p:cNvSpPr>
            <p:nvPr/>
          </p:nvSpPr>
          <p:spPr bwMode="auto">
            <a:xfrm>
              <a:off x="4872038" y="3986213"/>
              <a:ext cx="1871662" cy="25908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8" name="TextBox 10"/>
            <p:cNvSpPr txBox="1">
              <a:spLocks noChangeArrowheads="1"/>
            </p:cNvSpPr>
            <p:nvPr/>
          </p:nvSpPr>
          <p:spPr bwMode="auto">
            <a:xfrm>
              <a:off x="4848225" y="3967163"/>
              <a:ext cx="649288" cy="246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1000">
                  <a:latin typeface="Lucida Sans" charset="0"/>
                  <a:cs typeface="Lucida Sans" charset="0"/>
                </a:rPr>
                <a:t>DDM</a:t>
              </a:r>
            </a:p>
          </p:txBody>
        </p:sp>
        <p:sp>
          <p:nvSpPr>
            <p:cNvPr id="59" name="Oval 22"/>
            <p:cNvSpPr>
              <a:spLocks noChangeArrowheads="1"/>
            </p:cNvSpPr>
            <p:nvPr/>
          </p:nvSpPr>
          <p:spPr bwMode="auto">
            <a:xfrm>
              <a:off x="4965700" y="4232275"/>
              <a:ext cx="788988" cy="447675"/>
            </a:xfrm>
            <a:prstGeom prst="ellipse">
              <a:avLst/>
            </a:prstGeom>
            <a:solidFill>
              <a:srgbClr val="BADDE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US" sz="900">
                  <a:latin typeface="Lucida Sans" charset="0"/>
                  <a:cs typeface="Lucida Sans" charset="0"/>
                </a:rPr>
                <a:t>3</a:t>
              </a:r>
              <a:r>
                <a:rPr lang="en-US" sz="900" baseline="30000">
                  <a:latin typeface="Lucida Sans" charset="0"/>
                  <a:cs typeface="Lucida Sans" charset="0"/>
                </a:rPr>
                <a:t>rd</a:t>
              </a:r>
              <a:r>
                <a:rPr lang="en-US" sz="900">
                  <a:latin typeface="Lucida Sans" charset="0"/>
                  <a:cs typeface="Lucida Sans" charset="0"/>
                </a:rPr>
                <a:t> party copy</a:t>
              </a:r>
            </a:p>
          </p:txBody>
        </p:sp>
        <p:grpSp>
          <p:nvGrpSpPr>
            <p:cNvPr id="60" name="Group 59"/>
            <p:cNvGrpSpPr/>
            <p:nvPr/>
          </p:nvGrpSpPr>
          <p:grpSpPr>
            <a:xfrm>
              <a:off x="4923634" y="4810118"/>
              <a:ext cx="864096" cy="1201240"/>
              <a:chOff x="4140274" y="4828558"/>
              <a:chExt cx="864096" cy="1201240"/>
            </a:xfrm>
            <a:solidFill>
              <a:srgbClr val="BBE0E3"/>
            </a:solidFill>
          </p:grpSpPr>
          <p:sp>
            <p:nvSpPr>
              <p:cNvPr id="71" name="Rounded Rectangle 70"/>
              <p:cNvSpPr/>
              <p:nvPr/>
            </p:nvSpPr>
            <p:spPr bwMode="auto">
              <a:xfrm>
                <a:off x="4140274" y="4828558"/>
                <a:ext cx="864096" cy="1201240"/>
              </a:xfrm>
              <a:prstGeom prst="round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72" name="Document 71"/>
              <p:cNvSpPr/>
              <p:nvPr/>
            </p:nvSpPr>
            <p:spPr bwMode="auto">
              <a:xfrm>
                <a:off x="4203291" y="4944665"/>
                <a:ext cx="720080" cy="475253"/>
              </a:xfrm>
              <a:prstGeom prst="flowChartDocument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r>
                  <a:rPr lang="en-US" sz="900" dirty="0">
                    <a:latin typeface="Lucida Sans"/>
                    <a:ea typeface="ＭＳ Ｐゴシック" charset="-128"/>
                    <a:cs typeface="Lucida Sans"/>
                  </a:rPr>
                  <a:t>RAW</a:t>
                </a:r>
              </a:p>
            </p:txBody>
          </p:sp>
          <p:sp>
            <p:nvSpPr>
              <p:cNvPr id="73" name="Document 72"/>
              <p:cNvSpPr/>
              <p:nvPr/>
            </p:nvSpPr>
            <p:spPr bwMode="auto">
              <a:xfrm>
                <a:off x="4211754" y="5474464"/>
                <a:ext cx="720080" cy="475253"/>
              </a:xfrm>
              <a:prstGeom prst="flowChartDocument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r>
                  <a:rPr lang="en-US" sz="900" dirty="0" err="1">
                    <a:latin typeface="Lucida Sans"/>
                    <a:ea typeface="ＭＳ Ｐゴシック" charset="-128"/>
                    <a:cs typeface="Lucida Sans"/>
                  </a:rPr>
                  <a:t>xAOD</a:t>
                </a:r>
                <a:endParaRPr lang="en-US" sz="900" dirty="0">
                  <a:latin typeface="Lucida Sans"/>
                  <a:ea typeface="ＭＳ Ｐゴシック" charset="-128"/>
                  <a:cs typeface="Lucida Sans"/>
                </a:endParaRPr>
              </a:p>
            </p:txBody>
          </p:sp>
        </p:grpSp>
        <p:sp>
          <p:nvSpPr>
            <p:cNvPr id="61" name="Right Arrow 255"/>
            <p:cNvSpPr>
              <a:spLocks noChangeArrowheads="1"/>
            </p:cNvSpPr>
            <p:nvPr/>
          </p:nvSpPr>
          <p:spPr bwMode="auto">
            <a:xfrm rot="10800000">
              <a:off x="4587875" y="4392613"/>
              <a:ext cx="357188" cy="130175"/>
            </a:xfrm>
            <a:prstGeom prst="rightArrow">
              <a:avLst>
                <a:gd name="adj1" fmla="val 50000"/>
                <a:gd name="adj2" fmla="val 50216"/>
              </a:avLst>
            </a:prstGeom>
            <a:solidFill>
              <a:srgbClr val="3366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" name="Right Arrow 257"/>
            <p:cNvSpPr>
              <a:spLocks noChangeArrowheads="1"/>
            </p:cNvSpPr>
            <p:nvPr/>
          </p:nvSpPr>
          <p:spPr bwMode="auto">
            <a:xfrm>
              <a:off x="4600575" y="5722938"/>
              <a:ext cx="323850" cy="131762"/>
            </a:xfrm>
            <a:prstGeom prst="rightArrow">
              <a:avLst>
                <a:gd name="adj1" fmla="val 50000"/>
                <a:gd name="adj2" fmla="val 49475"/>
              </a:avLst>
            </a:prstGeom>
            <a:solidFill>
              <a:srgbClr val="3366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" name="Right Arrow 258"/>
            <p:cNvSpPr>
              <a:spLocks noChangeArrowheads="1"/>
            </p:cNvSpPr>
            <p:nvPr/>
          </p:nvSpPr>
          <p:spPr bwMode="auto">
            <a:xfrm>
              <a:off x="4595813" y="6242050"/>
              <a:ext cx="1235075" cy="130175"/>
            </a:xfrm>
            <a:prstGeom prst="rightArrow">
              <a:avLst>
                <a:gd name="adj1" fmla="val 50000"/>
                <a:gd name="adj2" fmla="val 50294"/>
              </a:avLst>
            </a:prstGeom>
            <a:solidFill>
              <a:srgbClr val="3366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64" name="Group 17"/>
            <p:cNvGrpSpPr>
              <a:grpSpLocks/>
            </p:cNvGrpSpPr>
            <p:nvPr/>
          </p:nvGrpSpPr>
          <p:grpSpPr bwMode="auto">
            <a:xfrm>
              <a:off x="5840413" y="4805363"/>
              <a:ext cx="863600" cy="1728787"/>
              <a:chOff x="5056757" y="4824320"/>
              <a:chExt cx="864096" cy="1728192"/>
            </a:xfrm>
          </p:grpSpPr>
          <p:sp>
            <p:nvSpPr>
              <p:cNvPr id="67" name="Rounded Rectangle 260"/>
              <p:cNvSpPr>
                <a:spLocks noChangeArrowheads="1"/>
              </p:cNvSpPr>
              <p:nvPr/>
            </p:nvSpPr>
            <p:spPr bwMode="auto">
              <a:xfrm>
                <a:off x="5056757" y="4824320"/>
                <a:ext cx="864096" cy="1728192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8" name="Document 261"/>
              <p:cNvSpPr>
                <a:spLocks noChangeArrowheads="1"/>
              </p:cNvSpPr>
              <p:nvPr/>
            </p:nvSpPr>
            <p:spPr bwMode="auto">
              <a:xfrm>
                <a:off x="5126910" y="4945097"/>
                <a:ext cx="720080" cy="475253"/>
              </a:xfrm>
              <a:prstGeom prst="flowChartDocument">
                <a:avLst/>
              </a:prstGeom>
              <a:solidFill>
                <a:srgbClr val="BBE0E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r>
                  <a:rPr lang="en-US" sz="900">
                    <a:latin typeface="Lucida Sans" charset="0"/>
                    <a:cs typeface="Lucida Sans" charset="0"/>
                  </a:rPr>
                  <a:t>RAW</a:t>
                </a:r>
              </a:p>
            </p:txBody>
          </p:sp>
          <p:sp>
            <p:nvSpPr>
              <p:cNvPr id="69" name="Document 262"/>
              <p:cNvSpPr>
                <a:spLocks noChangeArrowheads="1"/>
              </p:cNvSpPr>
              <p:nvPr/>
            </p:nvSpPr>
            <p:spPr bwMode="auto">
              <a:xfrm>
                <a:off x="5131148" y="5467902"/>
                <a:ext cx="720080" cy="475253"/>
              </a:xfrm>
              <a:prstGeom prst="flowChartDocument">
                <a:avLst/>
              </a:prstGeom>
              <a:solidFill>
                <a:srgbClr val="BBE0E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r>
                  <a:rPr lang="en-US" sz="900">
                    <a:latin typeface="Lucida Sans" charset="0"/>
                    <a:cs typeface="Lucida Sans" charset="0"/>
                  </a:rPr>
                  <a:t>ESD</a:t>
                </a:r>
              </a:p>
            </p:txBody>
          </p:sp>
          <p:sp>
            <p:nvSpPr>
              <p:cNvPr id="70" name="Document 263"/>
              <p:cNvSpPr>
                <a:spLocks noChangeArrowheads="1"/>
              </p:cNvSpPr>
              <p:nvPr/>
            </p:nvSpPr>
            <p:spPr bwMode="auto">
              <a:xfrm>
                <a:off x="5135386" y="5990707"/>
                <a:ext cx="720080" cy="475253"/>
              </a:xfrm>
              <a:prstGeom prst="flowChartDocument">
                <a:avLst/>
              </a:prstGeom>
              <a:solidFill>
                <a:srgbClr val="BBE0E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r>
                  <a:rPr lang="en-US" sz="900">
                    <a:latin typeface="Lucida Sans" charset="0"/>
                    <a:cs typeface="Lucida Sans" charset="0"/>
                  </a:rPr>
                  <a:t>xAOD</a:t>
                </a:r>
              </a:p>
            </p:txBody>
          </p:sp>
        </p:grpSp>
        <p:sp>
          <p:nvSpPr>
            <p:cNvPr id="65" name="Right Arrow 264"/>
            <p:cNvSpPr>
              <a:spLocks noChangeArrowheads="1"/>
            </p:cNvSpPr>
            <p:nvPr/>
          </p:nvSpPr>
          <p:spPr bwMode="auto">
            <a:xfrm>
              <a:off x="6726238" y="6251575"/>
              <a:ext cx="357187" cy="131763"/>
            </a:xfrm>
            <a:prstGeom prst="rightArrow">
              <a:avLst>
                <a:gd name="adj1" fmla="val 50000"/>
                <a:gd name="adj2" fmla="val 49611"/>
              </a:avLst>
            </a:prstGeom>
            <a:solidFill>
              <a:srgbClr val="3366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cxnSp>
          <p:nvCxnSpPr>
            <p:cNvPr id="66" name="Straight Arrow Connector 15"/>
            <p:cNvCxnSpPr>
              <a:cxnSpLocks noChangeShapeType="1"/>
              <a:endCxn id="59" idx="4"/>
            </p:cNvCxnSpPr>
            <p:nvPr/>
          </p:nvCxnSpPr>
          <p:spPr bwMode="auto">
            <a:xfrm flipV="1">
              <a:off x="5356225" y="4679950"/>
              <a:ext cx="3175" cy="130175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86" name="TextBox 85"/>
          <p:cNvSpPr txBox="1"/>
          <p:nvPr/>
        </p:nvSpPr>
        <p:spPr>
          <a:xfrm>
            <a:off x="414987" y="333285"/>
            <a:ext cx="3836752" cy="101566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pPr algn="ctr"/>
            <a:r>
              <a:rPr lang="en-US" sz="3000" b="1" dirty="0" smtClean="0">
                <a:solidFill>
                  <a:srgbClr val="0000FF"/>
                </a:solidFill>
                <a:latin typeface="Lucida Sans"/>
                <a:cs typeface="Lucida Sans"/>
              </a:rPr>
              <a:t>CASTOR as</a:t>
            </a:r>
          </a:p>
          <a:p>
            <a:pPr algn="ctr"/>
            <a:r>
              <a:rPr lang="en-US" sz="3000" b="1" dirty="0" smtClean="0">
                <a:solidFill>
                  <a:srgbClr val="0000FF"/>
                </a:solidFill>
                <a:latin typeface="Lucida Sans"/>
                <a:cs typeface="Lucida Sans"/>
              </a:rPr>
              <a:t>“</a:t>
            </a:r>
            <a:r>
              <a:rPr lang="en-US" sz="3000" b="1" dirty="0">
                <a:solidFill>
                  <a:srgbClr val="0000FF"/>
                </a:solidFill>
                <a:latin typeface="Lucida Sans"/>
                <a:cs typeface="Lucida Sans"/>
              </a:rPr>
              <a:t>C</a:t>
            </a:r>
            <a:r>
              <a:rPr lang="en-US" sz="3000" b="1" dirty="0" smtClean="0">
                <a:solidFill>
                  <a:srgbClr val="0000FF"/>
                </a:solidFill>
                <a:latin typeface="Lucida Sans"/>
                <a:cs typeface="Lucida Sans"/>
              </a:rPr>
              <a:t>old Storage”</a:t>
            </a:r>
            <a:endParaRPr lang="en-US" sz="3000" b="1" dirty="0">
              <a:solidFill>
                <a:srgbClr val="0000FF"/>
              </a:solidFill>
              <a:latin typeface="Lucida Sans"/>
              <a:cs typeface="Lucida Sans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459228" y="4924866"/>
            <a:ext cx="3317646" cy="584776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Lucida Sans"/>
                <a:cs typeface="Lucida Sans"/>
                <a:sym typeface="Wingdings"/>
              </a:rPr>
              <a:t>− </a:t>
            </a:r>
            <a:r>
              <a:rPr lang="en-US" sz="1600" dirty="0" smtClean="0">
                <a:latin typeface="Lucida Sans"/>
                <a:cs typeface="Lucida Sans"/>
              </a:rPr>
              <a:t>RAW </a:t>
            </a:r>
            <a:r>
              <a:rPr lang="en-US" sz="1600" dirty="0" err="1" smtClean="0">
                <a:latin typeface="Lucida Sans"/>
                <a:cs typeface="Lucida Sans"/>
              </a:rPr>
              <a:t>online</a:t>
            </a:r>
            <a:r>
              <a:rPr lang="en-US" sz="1600" dirty="0" err="1" smtClean="0">
                <a:latin typeface="Lucida Sans"/>
                <a:cs typeface="Lucida Sans"/>
                <a:sym typeface="Wingdings"/>
              </a:rPr>
              <a:t>offline</a:t>
            </a:r>
            <a:r>
              <a:rPr lang="en-US" sz="1600" dirty="0" smtClean="0">
                <a:latin typeface="Lucida Sans"/>
                <a:cs typeface="Lucida Sans"/>
                <a:sym typeface="Wingdings"/>
              </a:rPr>
              <a:t> transfers</a:t>
            </a:r>
          </a:p>
          <a:p>
            <a:r>
              <a:rPr lang="en-US" sz="1600" dirty="0" smtClean="0">
                <a:latin typeface="Lucida Sans"/>
                <a:cs typeface="Lucida Sans"/>
                <a:sym typeface="Wingdings"/>
              </a:rPr>
              <a:t>− Tier-0 reconstruction</a:t>
            </a:r>
            <a:endParaRPr lang="en-US" sz="1600" dirty="0">
              <a:latin typeface="Lucida Sans"/>
              <a:cs typeface="Lucida Sans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341948" y="6187095"/>
            <a:ext cx="3248433" cy="584776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Lucida Sans"/>
                <a:cs typeface="Lucida Sans"/>
                <a:sym typeface="Wingdings"/>
              </a:rPr>
              <a:t>− DDM Tier-0Tier-1 export</a:t>
            </a:r>
          </a:p>
          <a:p>
            <a:r>
              <a:rPr lang="en-US" sz="1600" dirty="0">
                <a:latin typeface="Lucida Sans"/>
                <a:cs typeface="Lucida Sans"/>
                <a:sym typeface="Wingdings"/>
              </a:rPr>
              <a:t>− </a:t>
            </a:r>
            <a:r>
              <a:rPr lang="en-US" sz="1600" dirty="0" smtClean="0">
                <a:latin typeface="Lucida Sans"/>
                <a:cs typeface="Lucida Sans"/>
                <a:sym typeface="Wingdings"/>
              </a:rPr>
              <a:t>Tape archival </a:t>
            </a:r>
            <a:endParaRPr lang="en-US" sz="1600" dirty="0">
              <a:latin typeface="Lucida Sans"/>
              <a:cs typeface="Lucida Sans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5939324" y="441213"/>
            <a:ext cx="1838172" cy="338554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Lucida Sans"/>
                <a:cs typeface="Lucida Sans"/>
                <a:sym typeface="Wingdings"/>
              </a:rPr>
              <a:t>Tier-0 merging </a:t>
            </a:r>
            <a:endParaRPr lang="en-US" sz="1600" dirty="0">
              <a:latin typeface="Lucida Sans"/>
              <a:cs typeface="Lucida Sans"/>
            </a:endParaRPr>
          </a:p>
        </p:txBody>
      </p:sp>
      <p:cxnSp>
        <p:nvCxnSpPr>
          <p:cNvPr id="91" name="Straight Connector 90"/>
          <p:cNvCxnSpPr/>
          <p:nvPr/>
        </p:nvCxnSpPr>
        <p:spPr>
          <a:xfrm>
            <a:off x="4152348" y="1556120"/>
            <a:ext cx="22087" cy="4129479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/>
          <p:nvPr/>
        </p:nvCxnSpPr>
        <p:spPr>
          <a:xfrm flipH="1">
            <a:off x="4164943" y="3450572"/>
            <a:ext cx="4641669" cy="0"/>
          </a:xfrm>
          <a:prstGeom prst="line">
            <a:avLst/>
          </a:prstGeom>
          <a:ln>
            <a:solidFill>
              <a:srgbClr val="7F7F7F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24470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Storage Infrastructure: EOS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5620" y="997894"/>
            <a:ext cx="8550992" cy="5443057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Agreement with DAQ and ADC about EOS setup</a:t>
            </a:r>
          </a:p>
          <a:p>
            <a:pPr lvl="1"/>
            <a:r>
              <a:rPr lang="en-US" dirty="0" smtClean="0"/>
              <a:t>Deployment by IT in progress</a:t>
            </a:r>
          </a:p>
          <a:p>
            <a:pPr lvl="1"/>
            <a:endParaRPr lang="en-US" sz="100" dirty="0" smtClean="0"/>
          </a:p>
          <a:p>
            <a:r>
              <a:rPr lang="en-US" dirty="0" smtClean="0"/>
              <a:t>EOS name-space </a:t>
            </a:r>
            <a:r>
              <a:rPr lang="en-US" dirty="0" err="1" smtClean="0"/>
              <a:t>organisation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  <a:latin typeface="Courier"/>
                <a:cs typeface="Courier"/>
              </a:rPr>
              <a:t>/</a:t>
            </a:r>
            <a:r>
              <a:rPr lang="en-US" dirty="0" err="1" smtClean="0">
                <a:solidFill>
                  <a:srgbClr val="0000FF"/>
                </a:solidFill>
                <a:latin typeface="Courier"/>
                <a:cs typeface="Courier"/>
              </a:rPr>
              <a:t>eos</a:t>
            </a:r>
            <a:r>
              <a:rPr lang="en-US" dirty="0" smtClean="0">
                <a:solidFill>
                  <a:srgbClr val="0000FF"/>
                </a:solidFill>
                <a:latin typeface="Courier"/>
                <a:cs typeface="Courier"/>
              </a:rPr>
              <a:t>/atlas/atlastier0/</a:t>
            </a:r>
            <a:r>
              <a:rPr lang="en-US" dirty="0" err="1" smtClean="0">
                <a:solidFill>
                  <a:srgbClr val="0000FF"/>
                </a:solidFill>
                <a:latin typeface="Courier"/>
                <a:cs typeface="Courier"/>
              </a:rPr>
              <a:t>daq</a:t>
            </a:r>
            <a:endParaRPr lang="en-US" dirty="0" smtClean="0">
              <a:solidFill>
                <a:srgbClr val="0000FF"/>
              </a:solidFill>
              <a:latin typeface="Courier"/>
              <a:cs typeface="Courier"/>
            </a:endParaRPr>
          </a:p>
          <a:p>
            <a:pPr marL="457200" lvl="1" indent="0">
              <a:buNone/>
            </a:pPr>
            <a:r>
              <a:rPr lang="en-US" dirty="0" smtClean="0">
                <a:solidFill>
                  <a:srgbClr val="0000FF"/>
                </a:solidFill>
                <a:latin typeface="Courier"/>
                <a:cs typeface="Courier"/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l</a:t>
            </a:r>
            <a:r>
              <a:rPr lang="en-US" dirty="0" smtClean="0">
                <a:solidFill>
                  <a:srgbClr val="0000FF"/>
                </a:solidFill>
                <a:latin typeface="Courier"/>
                <a:cs typeface="Courier"/>
              </a:rPr>
              <a:t>/</a:t>
            </a:r>
            <a:r>
              <a:rPr lang="en-US" dirty="0" err="1" smtClean="0">
                <a:solidFill>
                  <a:srgbClr val="0000FF"/>
                </a:solidFill>
                <a:latin typeface="Courier"/>
                <a:cs typeface="Courier"/>
              </a:rPr>
              <a:t>eos</a:t>
            </a:r>
            <a:r>
              <a:rPr lang="en-US" dirty="0" smtClean="0">
                <a:solidFill>
                  <a:srgbClr val="0000FF"/>
                </a:solidFill>
                <a:latin typeface="Courier"/>
                <a:cs typeface="Courier"/>
              </a:rPr>
              <a:t>/atlas/atlastier0/test</a:t>
            </a:r>
          </a:p>
          <a:p>
            <a:pPr lvl="2"/>
            <a:r>
              <a:rPr lang="en-US" sz="2200" dirty="0" smtClean="0"/>
              <a:t>Areas for transient RAW data, DAQ testing</a:t>
            </a:r>
          </a:p>
          <a:p>
            <a:pPr lvl="2"/>
            <a:r>
              <a:rPr lang="en-US" sz="2200" dirty="0" smtClean="0"/>
              <a:t>Space management by DAQ and Tier-0</a:t>
            </a:r>
          </a:p>
          <a:p>
            <a:pPr marL="914400" lvl="2" indent="0">
              <a:buNone/>
            </a:pPr>
            <a:endParaRPr lang="en-US" sz="100" dirty="0" smtClean="0"/>
          </a:p>
          <a:p>
            <a:pPr lvl="1"/>
            <a:r>
              <a:rPr lang="en-US" dirty="0" smtClean="0">
                <a:solidFill>
                  <a:srgbClr val="0000FF"/>
                </a:solidFill>
                <a:latin typeface="Courier"/>
                <a:cs typeface="Courier"/>
              </a:rPr>
              <a:t>/</a:t>
            </a:r>
            <a:r>
              <a:rPr lang="en-US" dirty="0" err="1" smtClean="0">
                <a:solidFill>
                  <a:srgbClr val="0000FF"/>
                </a:solidFill>
                <a:latin typeface="Courier"/>
                <a:cs typeface="Courier"/>
              </a:rPr>
              <a:t>eos</a:t>
            </a:r>
            <a:r>
              <a:rPr lang="en-US" dirty="0" smtClean="0">
                <a:solidFill>
                  <a:srgbClr val="0000FF"/>
                </a:solidFill>
                <a:latin typeface="Courier"/>
                <a:cs typeface="Courier"/>
              </a:rPr>
              <a:t>/atlas/atlastier0/</a:t>
            </a:r>
            <a:r>
              <a:rPr lang="en-US" dirty="0" err="1" smtClean="0">
                <a:solidFill>
                  <a:srgbClr val="0000FF"/>
                </a:solidFill>
                <a:latin typeface="Courier"/>
                <a:cs typeface="Courier"/>
              </a:rPr>
              <a:t>tzero</a:t>
            </a:r>
            <a:endParaRPr lang="en-US" dirty="0" smtClean="0">
              <a:solidFill>
                <a:srgbClr val="0000FF"/>
              </a:solidFill>
              <a:latin typeface="Courier"/>
              <a:cs typeface="Courier"/>
            </a:endParaRPr>
          </a:p>
          <a:p>
            <a:pPr lvl="2"/>
            <a:r>
              <a:rPr lang="en-US" sz="2200" dirty="0" smtClean="0"/>
              <a:t>Area for transient derived Tier-0 data, log files</a:t>
            </a:r>
          </a:p>
          <a:p>
            <a:pPr lvl="2"/>
            <a:r>
              <a:rPr lang="en-US" sz="2200" dirty="0" smtClean="0"/>
              <a:t>Space management by Tier-0</a:t>
            </a:r>
          </a:p>
          <a:p>
            <a:pPr marL="914400" lvl="2" indent="0">
              <a:buNone/>
            </a:pPr>
            <a:endParaRPr lang="en-US" sz="100" dirty="0" smtClean="0"/>
          </a:p>
          <a:p>
            <a:pPr lvl="1"/>
            <a:r>
              <a:rPr lang="en-US" dirty="0" smtClean="0">
                <a:solidFill>
                  <a:srgbClr val="0000FF"/>
                </a:solidFill>
                <a:latin typeface="Courier"/>
                <a:cs typeface="Courier"/>
              </a:rPr>
              <a:t>/</a:t>
            </a:r>
            <a:r>
              <a:rPr lang="en-US" dirty="0" err="1" smtClean="0">
                <a:solidFill>
                  <a:srgbClr val="0000FF"/>
                </a:solidFill>
                <a:latin typeface="Courier"/>
                <a:cs typeface="Courier"/>
              </a:rPr>
              <a:t>eos</a:t>
            </a:r>
            <a:r>
              <a:rPr lang="en-US" dirty="0" smtClean="0">
                <a:solidFill>
                  <a:srgbClr val="0000FF"/>
                </a:solidFill>
                <a:latin typeface="Courier"/>
                <a:cs typeface="Courier"/>
              </a:rPr>
              <a:t>/atlas/atlastier0/</a:t>
            </a:r>
            <a:r>
              <a:rPr lang="en-US" dirty="0" err="1" smtClean="0">
                <a:solidFill>
                  <a:srgbClr val="0000FF"/>
                </a:solidFill>
                <a:latin typeface="Courier"/>
                <a:cs typeface="Courier"/>
              </a:rPr>
              <a:t>rucio</a:t>
            </a:r>
            <a:endParaRPr lang="en-US" dirty="0" smtClean="0">
              <a:solidFill>
                <a:srgbClr val="0000FF"/>
              </a:solidFill>
              <a:latin typeface="Courier"/>
              <a:cs typeface="Courier"/>
            </a:endParaRPr>
          </a:p>
          <a:p>
            <a:pPr lvl="2"/>
            <a:r>
              <a:rPr lang="en-US" sz="2200" dirty="0" smtClean="0"/>
              <a:t>Common area for “permanent” RAW and derived data</a:t>
            </a:r>
          </a:p>
          <a:p>
            <a:pPr lvl="2"/>
            <a:r>
              <a:rPr lang="en-US" sz="2200" dirty="0" err="1" smtClean="0"/>
              <a:t>Rucio</a:t>
            </a:r>
            <a:r>
              <a:rPr lang="en-US" sz="2200" dirty="0" smtClean="0"/>
              <a:t> end-point (RSE) for export and tape backup</a:t>
            </a:r>
          </a:p>
          <a:p>
            <a:pPr lvl="2"/>
            <a:r>
              <a:rPr lang="en-US" sz="2200" dirty="0" smtClean="0"/>
              <a:t>Data registration by Tier-0 (with appropriate lifetimes)</a:t>
            </a:r>
          </a:p>
          <a:p>
            <a:pPr lvl="2"/>
            <a:r>
              <a:rPr lang="en-US" sz="2200" dirty="0" smtClean="0"/>
              <a:t>Space management by </a:t>
            </a:r>
            <a:r>
              <a:rPr lang="en-US" sz="2200" dirty="0" err="1" smtClean="0"/>
              <a:t>Rucio</a:t>
            </a:r>
            <a:endParaRPr lang="en-US" sz="22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ADC Technical Interchange Meeting, Chicago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B3A7C24-D2E6-214B-A83D-1BF751182798}" type="slidenum">
              <a:rPr lang="en-US" smtClean="0"/>
              <a:pPr/>
              <a:t>5</a:t>
            </a:fld>
            <a:r>
              <a:rPr lang="en-US" dirty="0" smtClean="0"/>
              <a:t>/12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29/10/2014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7467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Storage Infrastructure: EOS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EOS quota for all directories, used for accounting only</a:t>
            </a:r>
          </a:p>
          <a:p>
            <a:pPr lvl="1"/>
            <a:r>
              <a:rPr lang="en-US" dirty="0"/>
              <a:t>Over-</a:t>
            </a:r>
            <a:r>
              <a:rPr lang="en-US" dirty="0" smtClean="0"/>
              <a:t>committed</a:t>
            </a:r>
          </a:p>
          <a:p>
            <a:r>
              <a:rPr lang="en-US" dirty="0" smtClean="0"/>
              <a:t>Envisaged pool size of 3-4 PB</a:t>
            </a:r>
          </a:p>
          <a:p>
            <a:pPr lvl="1"/>
            <a:r>
              <a:rPr lang="en-US" dirty="0" smtClean="0"/>
              <a:t>Will allow lifetimes of O(3 weeks)</a:t>
            </a:r>
          </a:p>
          <a:p>
            <a:pPr lvl="1"/>
            <a:r>
              <a:rPr lang="en-US" dirty="0" smtClean="0"/>
              <a:t>Total number of files: O(10M)</a:t>
            </a:r>
          </a:p>
          <a:p>
            <a:r>
              <a:rPr lang="en-US" dirty="0" smtClean="0"/>
              <a:t>Group areas under </a:t>
            </a:r>
            <a:r>
              <a:rPr lang="en-US" sz="2200" dirty="0" smtClean="0">
                <a:solidFill>
                  <a:srgbClr val="0000FF"/>
                </a:solidFill>
                <a:latin typeface="Courier"/>
                <a:cs typeface="Courier"/>
              </a:rPr>
              <a:t>/</a:t>
            </a:r>
            <a:r>
              <a:rPr lang="en-US" sz="2200" dirty="0" err="1" smtClean="0">
                <a:solidFill>
                  <a:srgbClr val="0000FF"/>
                </a:solidFill>
                <a:latin typeface="Courier"/>
                <a:cs typeface="Courier"/>
              </a:rPr>
              <a:t>eos</a:t>
            </a:r>
            <a:r>
              <a:rPr lang="en-US" sz="2200" dirty="0" smtClean="0">
                <a:solidFill>
                  <a:srgbClr val="0000FF"/>
                </a:solidFill>
                <a:latin typeface="Courier"/>
                <a:cs typeface="Courier"/>
              </a:rPr>
              <a:t>/atlas/</a:t>
            </a:r>
            <a:r>
              <a:rPr lang="en-US" sz="2200" dirty="0" err="1" smtClean="0">
                <a:solidFill>
                  <a:srgbClr val="0000FF"/>
                </a:solidFill>
                <a:latin typeface="Courier"/>
                <a:cs typeface="Courier"/>
              </a:rPr>
              <a:t>atlascerngroupdisk</a:t>
            </a:r>
            <a:r>
              <a:rPr lang="en-US" sz="2200" dirty="0" smtClean="0">
                <a:solidFill>
                  <a:srgbClr val="0000FF"/>
                </a:solidFill>
                <a:latin typeface="Courier"/>
                <a:cs typeface="Courier"/>
              </a:rPr>
              <a:t> 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D</a:t>
            </a:r>
            <a:r>
              <a:rPr lang="en-US" dirty="0" smtClean="0">
                <a:solidFill>
                  <a:srgbClr val="000000"/>
                </a:solidFill>
              </a:rPr>
              <a:t>etector groups (so far: writing to CASTOR/tape)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CAF groups (so far: group area on CASTOR/</a:t>
            </a:r>
            <a:r>
              <a:rPr lang="en-US" dirty="0" err="1" smtClean="0">
                <a:solidFill>
                  <a:srgbClr val="000000"/>
                </a:solidFill>
              </a:rPr>
              <a:t>atlcal</a:t>
            </a:r>
            <a:r>
              <a:rPr lang="en-US" dirty="0" smtClean="0">
                <a:solidFill>
                  <a:srgbClr val="000000"/>
                </a:solidFill>
              </a:rPr>
              <a:t>)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Partly existing already, rest to be created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O(20) groups in total, each with O(few TB) per year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Group quotas to be approved by CREM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R</a:t>
            </a:r>
            <a:r>
              <a:rPr lang="en-US" dirty="0" smtClean="0">
                <a:solidFill>
                  <a:srgbClr val="000000"/>
                </a:solidFill>
              </a:rPr>
              <a:t>egistration and tape backup services will be provided 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ADC Technical Interchange Meeting, Chicago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B3A7C24-D2E6-214B-A83D-1BF751182798}" type="slidenum">
              <a:rPr lang="en-US" smtClean="0"/>
              <a:pPr/>
              <a:t>6</a:t>
            </a:fld>
            <a:r>
              <a:rPr lang="en-US" dirty="0" smtClean="0"/>
              <a:t>/12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29/10/2014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65243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Migration DQ2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err="1" smtClean="0">
                <a:sym typeface="Wingdings"/>
              </a:rPr>
              <a:t>Rucio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New Tier-0 RSEs</a:t>
            </a:r>
            <a:endParaRPr lang="en-US" sz="100" dirty="0" smtClean="0"/>
          </a:p>
          <a:p>
            <a:pPr lvl="1"/>
            <a:r>
              <a:rPr lang="en-US" dirty="0" smtClean="0"/>
              <a:t>A single one on EOS</a:t>
            </a:r>
          </a:p>
          <a:p>
            <a:pPr lvl="2"/>
            <a:r>
              <a:rPr lang="en-US" dirty="0" smtClean="0">
                <a:solidFill>
                  <a:srgbClr val="000000"/>
                </a:solidFill>
              </a:rPr>
              <a:t>Non-deterministic</a:t>
            </a:r>
          </a:p>
          <a:p>
            <a:pPr lvl="2"/>
            <a:r>
              <a:rPr lang="en-US" dirty="0" smtClean="0">
                <a:solidFill>
                  <a:srgbClr val="0000E4"/>
                </a:solidFill>
                <a:latin typeface="Courier"/>
                <a:cs typeface="Courier"/>
              </a:rPr>
              <a:t>“CERN-PROD_TZDISK”</a:t>
            </a:r>
          </a:p>
          <a:p>
            <a:pPr marL="914400" lvl="2" indent="0">
              <a:buNone/>
            </a:pPr>
            <a:endParaRPr lang="en-US" sz="100" dirty="0" smtClean="0"/>
          </a:p>
          <a:p>
            <a:pPr lvl="1"/>
            <a:r>
              <a:rPr lang="en-US" dirty="0" smtClean="0"/>
              <a:t>Two on CASTOR, mapped to two different tape families</a:t>
            </a:r>
          </a:p>
          <a:p>
            <a:pPr lvl="2"/>
            <a:r>
              <a:rPr lang="en-US" dirty="0" smtClean="0"/>
              <a:t>Allows clear separation of RAW and derived data, with their conceptually different lifetimes</a:t>
            </a:r>
          </a:p>
          <a:p>
            <a:pPr lvl="2"/>
            <a:r>
              <a:rPr lang="en-US" dirty="0" smtClean="0"/>
              <a:t>Non-deterministic</a:t>
            </a:r>
          </a:p>
          <a:p>
            <a:pPr lvl="2"/>
            <a:r>
              <a:rPr lang="en-US" dirty="0" smtClean="0">
                <a:solidFill>
                  <a:srgbClr val="0000E4"/>
                </a:solidFill>
                <a:latin typeface="Courier"/>
                <a:cs typeface="Courier"/>
              </a:rPr>
              <a:t>“CERN-PROD_RAW”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0000E4"/>
                </a:solidFill>
                <a:latin typeface="Courier"/>
                <a:cs typeface="Courier"/>
              </a:rPr>
              <a:t>“CERN-PROD_DERIVED”</a:t>
            </a:r>
            <a:endParaRPr lang="en-US" dirty="0" smtClean="0">
              <a:solidFill>
                <a:srgbClr val="0000E4"/>
              </a:solidFill>
            </a:endParaRPr>
          </a:p>
          <a:p>
            <a:pPr lvl="2"/>
            <a:r>
              <a:rPr lang="en-US" dirty="0" smtClean="0"/>
              <a:t>Old CASTOR end-points (DAQ, TZERO) need to be kept</a:t>
            </a:r>
          </a:p>
          <a:p>
            <a:pPr lvl="2"/>
            <a:endParaRPr lang="en-US" sz="100" dirty="0" smtClean="0"/>
          </a:p>
          <a:p>
            <a:pPr lvl="1"/>
            <a:r>
              <a:rPr lang="en-US" dirty="0" smtClean="0"/>
              <a:t>Naming convention for paths on CASTOR RSEs </a:t>
            </a:r>
            <a:r>
              <a:rPr lang="en-US" dirty="0" err="1" smtClean="0"/>
              <a:t>t.b.d</a:t>
            </a:r>
            <a:r>
              <a:rPr lang="en-US" dirty="0" smtClean="0"/>
              <a:t>.</a:t>
            </a:r>
          </a:p>
          <a:p>
            <a:pPr lvl="2"/>
            <a:r>
              <a:rPr lang="en-US" sz="2100" dirty="0" smtClean="0">
                <a:latin typeface="Courier"/>
                <a:cs typeface="Courier"/>
              </a:rPr>
              <a:t>&lt;project&gt;/&lt;type&gt;/&lt;version&gt;/&lt;</a:t>
            </a:r>
            <a:r>
              <a:rPr lang="en-US" sz="2100" dirty="0" err="1" smtClean="0">
                <a:latin typeface="Courier"/>
                <a:cs typeface="Courier"/>
              </a:rPr>
              <a:t>datasetname</a:t>
            </a:r>
            <a:r>
              <a:rPr lang="en-US" sz="2100" dirty="0" smtClean="0">
                <a:latin typeface="Courier"/>
                <a:cs typeface="Courier"/>
              </a:rPr>
              <a:t>&gt;/</a:t>
            </a:r>
            <a:r>
              <a:rPr lang="en-US" sz="1800" dirty="0" smtClean="0">
                <a:latin typeface="Courier"/>
                <a:cs typeface="Courier"/>
              </a:rPr>
              <a:t>         </a:t>
            </a:r>
            <a:r>
              <a:rPr lang="en-US" sz="2100" dirty="0" smtClean="0"/>
              <a:t>not fully applicable</a:t>
            </a:r>
            <a:r>
              <a:rPr lang="en-US" dirty="0" smtClean="0"/>
              <a:t> </a:t>
            </a:r>
          </a:p>
          <a:p>
            <a:pPr lvl="2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ADC Technical Interchange Meeting, Chicago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B3A7C24-D2E6-214B-A83D-1BF751182798}" type="slidenum">
              <a:rPr lang="en-US" smtClean="0"/>
              <a:pPr/>
              <a:t>7</a:t>
            </a:fld>
            <a:r>
              <a:rPr lang="en-US" dirty="0" smtClean="0"/>
              <a:t>/12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29/10/2014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95823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Migration DQ2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err="1" smtClean="0">
                <a:sym typeface="Wingdings"/>
              </a:rPr>
              <a:t>Rucio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z="2600" dirty="0" smtClean="0"/>
              <a:t>Prototype Tier-0 process for </a:t>
            </a:r>
            <a:r>
              <a:rPr lang="en-US" sz="2600" dirty="0" err="1" smtClean="0"/>
              <a:t>Rucio</a:t>
            </a:r>
            <a:r>
              <a:rPr lang="en-US" sz="2600" dirty="0" smtClean="0"/>
              <a:t> registration exists already</a:t>
            </a:r>
          </a:p>
          <a:p>
            <a:pPr lvl="1"/>
            <a:r>
              <a:rPr lang="en-US" sz="2300" dirty="0" smtClean="0"/>
              <a:t>From Spring 2014, needs to be adapted and tested</a:t>
            </a:r>
          </a:p>
          <a:p>
            <a:r>
              <a:rPr lang="en-US" sz="2600" dirty="0" smtClean="0"/>
              <a:t>Tier-0 registration work flow</a:t>
            </a:r>
          </a:p>
          <a:p>
            <a:pPr lvl="1"/>
            <a:r>
              <a:rPr lang="en-US" sz="2300" dirty="0" smtClean="0"/>
              <a:t>Creation </a:t>
            </a:r>
            <a:r>
              <a:rPr lang="en-US" sz="2300" dirty="0"/>
              <a:t>of new datasets (on </a:t>
            </a:r>
            <a:r>
              <a:rPr lang="en-US" sz="2300" dirty="0" smtClean="0"/>
              <a:t>EOS RSE)</a:t>
            </a:r>
          </a:p>
          <a:p>
            <a:pPr lvl="2"/>
            <a:r>
              <a:rPr lang="en-US" sz="2100" dirty="0" err="1" smtClean="0">
                <a:latin typeface="Courier"/>
                <a:cs typeface="Courier"/>
              </a:rPr>
              <a:t>rucio.add_dataset</a:t>
            </a:r>
            <a:r>
              <a:rPr lang="en-US" sz="2100" dirty="0">
                <a:latin typeface="Courier"/>
                <a:cs typeface="Courier"/>
              </a:rPr>
              <a:t>(scope, name, rules, meta</a:t>
            </a:r>
            <a:r>
              <a:rPr lang="en-US" sz="2100" dirty="0" smtClean="0">
                <a:latin typeface="Courier"/>
                <a:cs typeface="Courier"/>
              </a:rPr>
              <a:t>)</a:t>
            </a:r>
          </a:p>
          <a:p>
            <a:pPr marL="914400" lvl="2" indent="0">
              <a:buNone/>
            </a:pPr>
            <a:endParaRPr lang="en-US" sz="100" dirty="0">
              <a:latin typeface="Courier"/>
              <a:cs typeface="Courier"/>
            </a:endParaRPr>
          </a:p>
          <a:p>
            <a:pPr lvl="1"/>
            <a:r>
              <a:rPr lang="en-US" sz="2300" dirty="0"/>
              <a:t>P</a:t>
            </a:r>
            <a:r>
              <a:rPr lang="en-US" sz="2300" dirty="0" smtClean="0"/>
              <a:t>opulation </a:t>
            </a:r>
            <a:r>
              <a:rPr lang="en-US" sz="2300" dirty="0"/>
              <a:t>of </a:t>
            </a:r>
            <a:r>
              <a:rPr lang="en-US" sz="2300" dirty="0" smtClean="0"/>
              <a:t>datasets </a:t>
            </a:r>
            <a:r>
              <a:rPr lang="en-US" sz="2300" dirty="0"/>
              <a:t>with </a:t>
            </a:r>
            <a:r>
              <a:rPr lang="en-US" sz="2300" dirty="0" smtClean="0"/>
              <a:t>files</a:t>
            </a:r>
          </a:p>
          <a:p>
            <a:pPr lvl="2"/>
            <a:r>
              <a:rPr lang="en-US" sz="2100" dirty="0" err="1" smtClean="0">
                <a:latin typeface="Courier"/>
                <a:cs typeface="Courier"/>
              </a:rPr>
              <a:t>rucio.add_files_to_dataset</a:t>
            </a:r>
            <a:r>
              <a:rPr lang="en-US" sz="2100" dirty="0">
                <a:latin typeface="Courier"/>
                <a:cs typeface="Courier"/>
              </a:rPr>
              <a:t>(scope, name, files, </a:t>
            </a:r>
            <a:r>
              <a:rPr lang="en-US" sz="2100" dirty="0" err="1">
                <a:latin typeface="Courier"/>
                <a:cs typeface="Courier"/>
              </a:rPr>
              <a:t>rse</a:t>
            </a:r>
            <a:r>
              <a:rPr lang="en-US" sz="2100" dirty="0" smtClean="0">
                <a:latin typeface="Courier"/>
                <a:cs typeface="Courier"/>
              </a:rPr>
              <a:t>)</a:t>
            </a:r>
          </a:p>
          <a:p>
            <a:pPr marL="914400" lvl="2" indent="0">
              <a:buNone/>
            </a:pPr>
            <a:endParaRPr lang="en-US" sz="100" dirty="0" smtClean="0">
              <a:latin typeface="Courier"/>
              <a:cs typeface="Courier"/>
            </a:endParaRPr>
          </a:p>
          <a:p>
            <a:pPr lvl="1"/>
            <a:r>
              <a:rPr lang="en-US" sz="2300" dirty="0"/>
              <a:t>C</a:t>
            </a:r>
            <a:r>
              <a:rPr lang="en-US" sz="2300" dirty="0" smtClean="0"/>
              <a:t>losure </a:t>
            </a:r>
            <a:r>
              <a:rPr lang="en-US" sz="2300" dirty="0"/>
              <a:t>of </a:t>
            </a:r>
            <a:r>
              <a:rPr lang="en-US" sz="2300" dirty="0" smtClean="0"/>
              <a:t>datasets</a:t>
            </a:r>
          </a:p>
          <a:p>
            <a:pPr lvl="2"/>
            <a:r>
              <a:rPr lang="en-US" sz="2100" dirty="0" err="1" smtClean="0">
                <a:latin typeface="Courier"/>
                <a:cs typeface="Courier"/>
              </a:rPr>
              <a:t>rucio.close</a:t>
            </a:r>
            <a:r>
              <a:rPr lang="en-US" sz="2100" dirty="0">
                <a:latin typeface="Courier"/>
                <a:cs typeface="Courier"/>
              </a:rPr>
              <a:t>(scope, name</a:t>
            </a:r>
            <a:r>
              <a:rPr lang="en-US" sz="2100" dirty="0" smtClean="0">
                <a:latin typeface="Courier"/>
                <a:cs typeface="Courier"/>
              </a:rPr>
              <a:t>)</a:t>
            </a:r>
          </a:p>
          <a:p>
            <a:pPr marL="914400" lvl="2" indent="0">
              <a:buNone/>
            </a:pPr>
            <a:endParaRPr lang="en-US" sz="100" dirty="0">
              <a:latin typeface="Courier"/>
              <a:cs typeface="Courier"/>
            </a:endParaRPr>
          </a:p>
          <a:p>
            <a:pPr lvl="1"/>
            <a:r>
              <a:rPr lang="en-US" sz="2300" dirty="0"/>
              <a:t>S</a:t>
            </a:r>
            <a:r>
              <a:rPr lang="en-US" sz="2300" dirty="0" smtClean="0"/>
              <a:t>ubscription </a:t>
            </a:r>
            <a:r>
              <a:rPr lang="en-US" sz="2300" dirty="0"/>
              <a:t>to CASTOR tape </a:t>
            </a:r>
            <a:r>
              <a:rPr lang="en-US" sz="2300" dirty="0" smtClean="0"/>
              <a:t>RSEs</a:t>
            </a:r>
          </a:p>
          <a:p>
            <a:pPr lvl="2"/>
            <a:r>
              <a:rPr lang="en-US" dirty="0" smtClean="0"/>
              <a:t>Details </a:t>
            </a:r>
            <a:r>
              <a:rPr lang="en-US" dirty="0"/>
              <a:t>of API to be </a:t>
            </a:r>
            <a:r>
              <a:rPr lang="en-US" dirty="0" err="1" smtClean="0"/>
              <a:t>finalised</a:t>
            </a:r>
            <a:endParaRPr lang="en-US" dirty="0" smtClean="0"/>
          </a:p>
          <a:p>
            <a:r>
              <a:rPr lang="en-US" sz="2600" dirty="0" smtClean="0"/>
              <a:t>Issues and remarks</a:t>
            </a:r>
          </a:p>
          <a:p>
            <a:pPr lvl="1"/>
            <a:r>
              <a:rPr lang="en-US" sz="2300" dirty="0" smtClean="0"/>
              <a:t>Sets of metadata (at both file and dataset levels) </a:t>
            </a:r>
            <a:r>
              <a:rPr lang="en-US" sz="2300" dirty="0" err="1" smtClean="0"/>
              <a:t>t.b.d</a:t>
            </a:r>
            <a:r>
              <a:rPr lang="en-US" sz="2300" dirty="0" smtClean="0"/>
              <a:t>.</a:t>
            </a:r>
          </a:p>
          <a:p>
            <a:pPr lvl="1"/>
            <a:r>
              <a:rPr lang="en-US" sz="2300" dirty="0" smtClean="0"/>
              <a:t>Tier-0 will use “</a:t>
            </a:r>
            <a:r>
              <a:rPr lang="en-US" sz="2300" dirty="0" err="1" smtClean="0"/>
              <a:t>tzero</a:t>
            </a:r>
            <a:r>
              <a:rPr lang="en-US" sz="2300" dirty="0" smtClean="0"/>
              <a:t>” account</a:t>
            </a:r>
          </a:p>
          <a:p>
            <a:pPr lvl="1"/>
            <a:r>
              <a:rPr lang="en-US" sz="2300" dirty="0" smtClean="0"/>
              <a:t>Need to agree on appropriate scopes (</a:t>
            </a:r>
            <a:r>
              <a:rPr lang="en-US" sz="2300" dirty="0" smtClean="0">
                <a:sym typeface="Wingdings"/>
              </a:rPr>
              <a:t> </a:t>
            </a:r>
            <a:r>
              <a:rPr lang="en-US" sz="2300" dirty="0" err="1" smtClean="0">
                <a:sym typeface="Wingdings"/>
              </a:rPr>
              <a:t>tablespace</a:t>
            </a:r>
            <a:r>
              <a:rPr lang="en-US" sz="2300" dirty="0" smtClean="0">
                <a:sym typeface="Wingdings"/>
              </a:rPr>
              <a:t> segmentation</a:t>
            </a:r>
            <a:r>
              <a:rPr lang="en-US" sz="2300" dirty="0" smtClean="0"/>
              <a:t>)</a:t>
            </a:r>
          </a:p>
          <a:p>
            <a:pPr lvl="2"/>
            <a:r>
              <a:rPr lang="en-US" dirty="0" smtClean="0"/>
              <a:t>E.g. “tzero_data15”, “tzero_data16” 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ADC Technical Interchange Meeting, Chicago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B3A7C24-D2E6-214B-A83D-1BF751182798}" type="slidenum">
              <a:rPr lang="en-US" smtClean="0"/>
              <a:pPr/>
              <a:t>8</a:t>
            </a:fld>
            <a:r>
              <a:rPr lang="en-US" dirty="0" smtClean="0"/>
              <a:t>/12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29/10/2014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0388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Migration DQ2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err="1" smtClean="0">
                <a:sym typeface="Wingdings"/>
              </a:rPr>
              <a:t>Rucio</a:t>
            </a:r>
            <a:r>
              <a:rPr lang="en-US" dirty="0" smtClean="0">
                <a:sym typeface="Wingdings"/>
              </a:rPr>
              <a:t>: 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z="2600" dirty="0" smtClean="0"/>
              <a:t>Creation of RSEs, </a:t>
            </a:r>
            <a:r>
              <a:rPr lang="en-US" sz="2600" dirty="0" err="1" smtClean="0"/>
              <a:t>finalisation</a:t>
            </a:r>
            <a:r>
              <a:rPr lang="en-US" sz="2600" dirty="0" smtClean="0"/>
              <a:t> of Tier-0 processes</a:t>
            </a:r>
          </a:p>
          <a:p>
            <a:r>
              <a:rPr lang="en-US" sz="2600" dirty="0" smtClean="0"/>
              <a:t>Functional test with milestones</a:t>
            </a:r>
          </a:p>
          <a:p>
            <a:pPr lvl="1"/>
            <a:r>
              <a:rPr lang="en-US" sz="2300" dirty="0"/>
              <a:t>P</a:t>
            </a:r>
            <a:r>
              <a:rPr lang="en-US" sz="2300" dirty="0" smtClean="0"/>
              <a:t>lacement </a:t>
            </a:r>
            <a:r>
              <a:rPr lang="en-US" sz="2300" dirty="0"/>
              <a:t>of test datasets onto </a:t>
            </a:r>
            <a:r>
              <a:rPr lang="en-US" sz="2300" dirty="0" smtClean="0"/>
              <a:t>EOS RSE </a:t>
            </a:r>
            <a:r>
              <a:rPr lang="en-US" sz="2300" dirty="0"/>
              <a:t>(Tier-0</a:t>
            </a:r>
            <a:r>
              <a:rPr lang="en-US" sz="2300" dirty="0" smtClean="0"/>
              <a:t>)</a:t>
            </a:r>
            <a:endParaRPr lang="en-US" sz="2300" dirty="0"/>
          </a:p>
          <a:p>
            <a:pPr lvl="1"/>
            <a:r>
              <a:rPr lang="en-US" sz="2300" dirty="0"/>
              <a:t>R</a:t>
            </a:r>
            <a:r>
              <a:rPr lang="en-US" sz="2300" dirty="0" smtClean="0"/>
              <a:t>egistration </a:t>
            </a:r>
            <a:r>
              <a:rPr lang="en-US" sz="2300" dirty="0"/>
              <a:t>in </a:t>
            </a:r>
            <a:r>
              <a:rPr lang="en-US" sz="2300" dirty="0" err="1"/>
              <a:t>Rucio</a:t>
            </a:r>
            <a:r>
              <a:rPr lang="en-US" sz="2300" dirty="0"/>
              <a:t> (Tier-0</a:t>
            </a:r>
            <a:r>
              <a:rPr lang="en-US" sz="2300" dirty="0" smtClean="0"/>
              <a:t>)</a:t>
            </a:r>
            <a:endParaRPr lang="en-US" sz="2300" dirty="0"/>
          </a:p>
          <a:p>
            <a:pPr lvl="1"/>
            <a:r>
              <a:rPr lang="en-US" sz="2300" dirty="0" smtClean="0"/>
              <a:t>Subscription </a:t>
            </a:r>
            <a:r>
              <a:rPr lang="en-US" sz="2300" dirty="0"/>
              <a:t>to CASTOR tape </a:t>
            </a:r>
            <a:r>
              <a:rPr lang="en-US" sz="2300" dirty="0" smtClean="0"/>
              <a:t>RSEs (</a:t>
            </a:r>
            <a:r>
              <a:rPr lang="en-US" sz="2300" dirty="0"/>
              <a:t>Tier-0</a:t>
            </a:r>
            <a:r>
              <a:rPr lang="en-US" sz="2300" dirty="0" smtClean="0"/>
              <a:t>)</a:t>
            </a:r>
            <a:endParaRPr lang="en-US" sz="2300" dirty="0"/>
          </a:p>
          <a:p>
            <a:pPr lvl="1"/>
            <a:r>
              <a:rPr lang="en-US" sz="2300" dirty="0"/>
              <a:t>E</a:t>
            </a:r>
            <a:r>
              <a:rPr lang="en-US" sz="2300" dirty="0" smtClean="0"/>
              <a:t>stablishment </a:t>
            </a:r>
            <a:r>
              <a:rPr lang="en-US" sz="2300" dirty="0"/>
              <a:t>of a tape copy on </a:t>
            </a:r>
            <a:r>
              <a:rPr lang="en-US" sz="2300" dirty="0" smtClean="0"/>
              <a:t>CASTOR tape RSEs </a:t>
            </a:r>
            <a:r>
              <a:rPr lang="en-US" sz="2300" dirty="0"/>
              <a:t>(</a:t>
            </a:r>
            <a:r>
              <a:rPr lang="en-US" sz="2300" dirty="0" err="1"/>
              <a:t>Rucio</a:t>
            </a:r>
            <a:r>
              <a:rPr lang="en-US" sz="2300" dirty="0" smtClean="0"/>
              <a:t>)</a:t>
            </a:r>
            <a:endParaRPr lang="en-US" sz="2300" dirty="0"/>
          </a:p>
          <a:p>
            <a:pPr lvl="1"/>
            <a:r>
              <a:rPr lang="en-US" sz="2300" dirty="0"/>
              <a:t>S</a:t>
            </a:r>
            <a:r>
              <a:rPr lang="en-US" sz="2300" dirty="0" smtClean="0"/>
              <a:t>ubscription </a:t>
            </a:r>
            <a:r>
              <a:rPr lang="en-US" sz="2300" dirty="0"/>
              <a:t>to Tier-1s and other external </a:t>
            </a:r>
            <a:r>
              <a:rPr lang="en-US" sz="2300" dirty="0" err="1"/>
              <a:t>centres</a:t>
            </a:r>
            <a:r>
              <a:rPr lang="en-US" sz="2300" dirty="0"/>
              <a:t> (</a:t>
            </a:r>
            <a:r>
              <a:rPr lang="en-US" sz="2300" dirty="0" smtClean="0"/>
              <a:t>SC successor</a:t>
            </a:r>
            <a:r>
              <a:rPr lang="en-US" sz="2300" dirty="0"/>
              <a:t>?</a:t>
            </a:r>
            <a:r>
              <a:rPr lang="en-US" sz="2300" dirty="0" smtClean="0"/>
              <a:t>)</a:t>
            </a:r>
            <a:endParaRPr lang="en-US" sz="2300" dirty="0"/>
          </a:p>
          <a:p>
            <a:pPr lvl="1"/>
            <a:r>
              <a:rPr lang="en-US" sz="2300" dirty="0"/>
              <a:t>E</a:t>
            </a:r>
            <a:r>
              <a:rPr lang="en-US" sz="2300" dirty="0" smtClean="0"/>
              <a:t>xport </a:t>
            </a:r>
            <a:r>
              <a:rPr lang="en-US" sz="2300" dirty="0"/>
              <a:t>to Tier-1s and other external </a:t>
            </a:r>
            <a:r>
              <a:rPr lang="en-US" sz="2300" dirty="0" err="1"/>
              <a:t>centres</a:t>
            </a:r>
            <a:r>
              <a:rPr lang="en-US" sz="2300" dirty="0"/>
              <a:t> (</a:t>
            </a:r>
            <a:r>
              <a:rPr lang="en-US" sz="2300" dirty="0" err="1"/>
              <a:t>Rucio</a:t>
            </a:r>
            <a:r>
              <a:rPr lang="en-US" sz="2300" dirty="0" smtClean="0"/>
              <a:t>)</a:t>
            </a:r>
            <a:endParaRPr lang="en-US" sz="2300" dirty="0"/>
          </a:p>
          <a:p>
            <a:pPr lvl="1"/>
            <a:r>
              <a:rPr lang="en-US" sz="2300" dirty="0"/>
              <a:t>C</a:t>
            </a:r>
            <a:r>
              <a:rPr lang="en-US" sz="2300" dirty="0" smtClean="0"/>
              <a:t>lean</a:t>
            </a:r>
            <a:r>
              <a:rPr lang="en-US" sz="2300" dirty="0"/>
              <a:t>-up on </a:t>
            </a:r>
            <a:r>
              <a:rPr lang="en-US" sz="2300" dirty="0" smtClean="0"/>
              <a:t>EOS RSE </a:t>
            </a:r>
            <a:r>
              <a:rPr lang="en-US" sz="2300" dirty="0"/>
              <a:t>(</a:t>
            </a:r>
            <a:r>
              <a:rPr lang="en-US" sz="2300" dirty="0" err="1"/>
              <a:t>Rucio</a:t>
            </a:r>
            <a:r>
              <a:rPr lang="en-US" sz="2300" dirty="0" smtClean="0"/>
              <a:t>)</a:t>
            </a:r>
          </a:p>
          <a:p>
            <a:pPr marL="457200" lvl="1" indent="0">
              <a:buNone/>
            </a:pPr>
            <a:endParaRPr lang="en-US" sz="100" dirty="0"/>
          </a:p>
          <a:p>
            <a:r>
              <a:rPr lang="en-US" sz="2600" dirty="0" smtClean="0"/>
              <a:t>At </a:t>
            </a:r>
            <a:r>
              <a:rPr lang="en-US" sz="2600" dirty="0"/>
              <a:t>a later test stage, also T/DAQ could </a:t>
            </a:r>
            <a:r>
              <a:rPr lang="en-US" sz="2600" dirty="0" smtClean="0"/>
              <a:t>be involved</a:t>
            </a:r>
            <a:endParaRPr lang="en-US" sz="2600" dirty="0"/>
          </a:p>
          <a:p>
            <a:pPr lvl="1"/>
            <a:r>
              <a:rPr lang="en-US" sz="2300" dirty="0" smtClean="0"/>
              <a:t>Placement of test datasets on to EOS RSE</a:t>
            </a:r>
          </a:p>
          <a:p>
            <a:pPr lvl="1"/>
            <a:r>
              <a:rPr lang="en-US" sz="2300" dirty="0"/>
              <a:t>E</a:t>
            </a:r>
            <a:r>
              <a:rPr lang="en-US" sz="2300" dirty="0" smtClean="0"/>
              <a:t>xercise of the adapted </a:t>
            </a:r>
            <a:r>
              <a:rPr lang="en-US" sz="2300" dirty="0"/>
              <a:t>handshake procedure with CASTOR for </a:t>
            </a:r>
            <a:r>
              <a:rPr lang="en-US" sz="2300" dirty="0" smtClean="0"/>
              <a:t>their purging </a:t>
            </a:r>
            <a:r>
              <a:rPr lang="en-US" sz="2300" dirty="0"/>
              <a:t>of data from </a:t>
            </a:r>
            <a:r>
              <a:rPr lang="en-US" sz="2300" dirty="0" smtClean="0"/>
              <a:t>SFO disks</a:t>
            </a:r>
          </a:p>
          <a:p>
            <a:pPr marL="457200" lvl="1" indent="0">
              <a:buNone/>
            </a:pPr>
            <a:endParaRPr lang="en-US" sz="100" dirty="0" smtClean="0"/>
          </a:p>
          <a:p>
            <a:r>
              <a:rPr lang="en-US" sz="2600" dirty="0" smtClean="0"/>
              <a:t>Timescale </a:t>
            </a:r>
            <a:r>
              <a:rPr lang="en-US" sz="2600" dirty="0"/>
              <a:t>and schedule still have to be discussed with all involved </a:t>
            </a:r>
            <a:r>
              <a:rPr lang="en-US" sz="2600" dirty="0" smtClean="0"/>
              <a:t>parties</a:t>
            </a:r>
            <a:endParaRPr lang="en-US" dirty="0" smtClean="0"/>
          </a:p>
          <a:p>
            <a:pPr lvl="1"/>
            <a:r>
              <a:rPr lang="en-US" sz="2300" dirty="0" smtClean="0"/>
              <a:t>~2 weeks? </a:t>
            </a:r>
            <a:endParaRPr lang="en-US" sz="2300" dirty="0"/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ADC Technical Interchange Meeting, Chicago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B3A7C24-D2E6-214B-A83D-1BF751182798}" type="slidenum">
              <a:rPr lang="en-US" smtClean="0"/>
              <a:pPr/>
              <a:t>9</a:t>
            </a:fld>
            <a:r>
              <a:rPr lang="en-US" dirty="0" smtClean="0"/>
              <a:t>/12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29/10/2014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22448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604</TotalTime>
  <Words>1300</Words>
  <Application>Microsoft Macintosh PowerPoint</Application>
  <PresentationFormat>On-screen Show (4:3)</PresentationFormat>
  <Paragraphs>220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Tier-0:  Preparations for Run-2</vt:lpstr>
      <vt:lpstr>Contents</vt:lpstr>
      <vt:lpstr>Future Storage Infrastructure</vt:lpstr>
      <vt:lpstr>PowerPoint Presentation</vt:lpstr>
      <vt:lpstr>Storage Infrastructure: EOS</vt:lpstr>
      <vt:lpstr>Storage Infrastructure: EOS</vt:lpstr>
      <vt:lpstr>Migration DQ2  Rucio</vt:lpstr>
      <vt:lpstr>Migration DQ2  Rucio</vt:lpstr>
      <vt:lpstr>Migration DQ2  Rucio: Next Steps</vt:lpstr>
      <vt:lpstr>Batch Infrastructure</vt:lpstr>
      <vt:lpstr>Spill-over Tier-0  Prodsys</vt:lpstr>
      <vt:lpstr>Miscellanea</vt:lpstr>
    </vt:vector>
  </TitlesOfParts>
  <Manager/>
  <Company>CERN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Tier0 Preparations for Run-2</dc:title>
  <dc:subject/>
  <dc:creator>Armin Nairz</dc:creator>
  <cp:keywords/>
  <dc:description/>
  <cp:lastModifiedBy>Armin Nairz</cp:lastModifiedBy>
  <cp:revision>59</cp:revision>
  <cp:lastPrinted>2014-05-30T16:25:38Z</cp:lastPrinted>
  <dcterms:created xsi:type="dcterms:W3CDTF">2014-05-30T15:26:04Z</dcterms:created>
  <dcterms:modified xsi:type="dcterms:W3CDTF">2014-10-29T07:18:34Z</dcterms:modified>
  <cp:category/>
</cp:coreProperties>
</file>