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sldIdLst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14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4" algn="l" defTabSz="45714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7" algn="l" defTabSz="45714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31" algn="l" defTabSz="45714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74" algn="l" defTabSz="45714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17" algn="l" defTabSz="45714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61" algn="l" defTabSz="45714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04" algn="l" defTabSz="45714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48" algn="l" defTabSz="45714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82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483A6-C687-1A45-BC45-450BE7577269}" type="datetimeFigureOut">
              <a:rPr lang="en-US" smtClean="0"/>
              <a:t>7/18/14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86937-E6F8-7D44-9BC8-E41B97ED6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249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483A6-C687-1A45-BC45-450BE7577269}" type="datetimeFigureOut">
              <a:rPr lang="en-US" smtClean="0"/>
              <a:t>7/18/14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86937-E6F8-7D44-9BC8-E41B97ED6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067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1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483A6-C687-1A45-BC45-450BE7577269}" type="datetimeFigureOut">
              <a:rPr lang="en-US" smtClean="0"/>
              <a:t>7/18/14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86937-E6F8-7D44-9BC8-E41B97ED6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593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CE25-5BD1-4B8E-A208-7D30699390E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7/18/14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D7A1-46A9-482C-8024-1933E413A84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332214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CE25-5BD1-4B8E-A208-7D30699390E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7/18/14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D7A1-46A9-482C-8024-1933E413A84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515595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5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5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26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3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4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52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6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69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CE25-5BD1-4B8E-A208-7D30699390E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7/18/14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D7A1-46A9-482C-8024-1933E413A84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521165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990" y="1763713"/>
            <a:ext cx="4733925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21313" y="1763713"/>
            <a:ext cx="4735512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CE25-5BD1-4B8E-A208-7D30699390E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7/18/14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D7A1-46A9-482C-8024-1933E413A84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082325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8" indent="0">
              <a:buNone/>
              <a:defRPr sz="2000" b="1"/>
            </a:lvl2pPr>
            <a:lvl3pPr marL="914174" indent="0">
              <a:buNone/>
              <a:defRPr sz="1800" b="1"/>
            </a:lvl3pPr>
            <a:lvl4pPr marL="1371261" indent="0">
              <a:buNone/>
              <a:defRPr sz="1600" b="1"/>
            </a:lvl4pPr>
            <a:lvl5pPr marL="1828348" indent="0">
              <a:buNone/>
              <a:defRPr sz="1600" b="1"/>
            </a:lvl5pPr>
            <a:lvl6pPr marL="2285434" indent="0">
              <a:buNone/>
              <a:defRPr sz="1600" b="1"/>
            </a:lvl6pPr>
            <a:lvl7pPr marL="2742522" indent="0">
              <a:buNone/>
              <a:defRPr sz="1600" b="1"/>
            </a:lvl7pPr>
            <a:lvl8pPr marL="3199609" indent="0">
              <a:buNone/>
              <a:defRPr sz="1600" b="1"/>
            </a:lvl8pPr>
            <a:lvl9pPr marL="365669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8" indent="0">
              <a:buNone/>
              <a:defRPr sz="2000" b="1"/>
            </a:lvl2pPr>
            <a:lvl3pPr marL="914174" indent="0">
              <a:buNone/>
              <a:defRPr sz="1800" b="1"/>
            </a:lvl3pPr>
            <a:lvl4pPr marL="1371261" indent="0">
              <a:buNone/>
              <a:defRPr sz="1600" b="1"/>
            </a:lvl4pPr>
            <a:lvl5pPr marL="1828348" indent="0">
              <a:buNone/>
              <a:defRPr sz="1600" b="1"/>
            </a:lvl5pPr>
            <a:lvl6pPr marL="2285434" indent="0">
              <a:buNone/>
              <a:defRPr sz="1600" b="1"/>
            </a:lvl6pPr>
            <a:lvl7pPr marL="2742522" indent="0">
              <a:buNone/>
              <a:defRPr sz="1600" b="1"/>
            </a:lvl7pPr>
            <a:lvl8pPr marL="3199609" indent="0">
              <a:buNone/>
              <a:defRPr sz="1600" b="1"/>
            </a:lvl8pPr>
            <a:lvl9pPr marL="365669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CE25-5BD1-4B8E-A208-7D30699390E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7/18/14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D7A1-46A9-482C-8024-1933E413A84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493153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CE25-5BD1-4B8E-A208-7D30699390E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7/18/14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D7A1-46A9-482C-8024-1933E413A84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14876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CE25-5BD1-4B8E-A208-7D30699390E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7/18/14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D7A1-46A9-482C-8024-1933E413A84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24637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88" indent="0">
              <a:buNone/>
              <a:defRPr sz="1200"/>
            </a:lvl2pPr>
            <a:lvl3pPr marL="914174" indent="0">
              <a:buNone/>
              <a:defRPr sz="1000"/>
            </a:lvl3pPr>
            <a:lvl4pPr marL="1371261" indent="0">
              <a:buNone/>
              <a:defRPr sz="900"/>
            </a:lvl4pPr>
            <a:lvl5pPr marL="1828348" indent="0">
              <a:buNone/>
              <a:defRPr sz="900"/>
            </a:lvl5pPr>
            <a:lvl6pPr marL="2285434" indent="0">
              <a:buNone/>
              <a:defRPr sz="900"/>
            </a:lvl6pPr>
            <a:lvl7pPr marL="2742522" indent="0">
              <a:buNone/>
              <a:defRPr sz="900"/>
            </a:lvl7pPr>
            <a:lvl8pPr marL="3199609" indent="0">
              <a:buNone/>
              <a:defRPr sz="900"/>
            </a:lvl8pPr>
            <a:lvl9pPr marL="365669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CE25-5BD1-4B8E-A208-7D30699390E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7/18/14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D7A1-46A9-482C-8024-1933E413A84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274961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483A6-C687-1A45-BC45-450BE7577269}" type="datetimeFigureOut">
              <a:rPr lang="en-US" smtClean="0"/>
              <a:t>7/18/14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86937-E6F8-7D44-9BC8-E41B97ED6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0046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88" indent="0">
              <a:buNone/>
              <a:defRPr sz="2800"/>
            </a:lvl2pPr>
            <a:lvl3pPr marL="914174" indent="0">
              <a:buNone/>
              <a:defRPr sz="2400"/>
            </a:lvl3pPr>
            <a:lvl4pPr marL="1371261" indent="0">
              <a:buNone/>
              <a:defRPr sz="2000"/>
            </a:lvl4pPr>
            <a:lvl5pPr marL="1828348" indent="0">
              <a:buNone/>
              <a:defRPr sz="2000"/>
            </a:lvl5pPr>
            <a:lvl6pPr marL="2285434" indent="0">
              <a:buNone/>
              <a:defRPr sz="2000"/>
            </a:lvl6pPr>
            <a:lvl7pPr marL="2742522" indent="0">
              <a:buNone/>
              <a:defRPr sz="2000"/>
            </a:lvl7pPr>
            <a:lvl8pPr marL="3199609" indent="0">
              <a:buNone/>
              <a:defRPr sz="2000"/>
            </a:lvl8pPr>
            <a:lvl9pPr marL="3656696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88" indent="0">
              <a:buNone/>
              <a:defRPr sz="1200"/>
            </a:lvl2pPr>
            <a:lvl3pPr marL="914174" indent="0">
              <a:buNone/>
              <a:defRPr sz="1000"/>
            </a:lvl3pPr>
            <a:lvl4pPr marL="1371261" indent="0">
              <a:buNone/>
              <a:defRPr sz="900"/>
            </a:lvl4pPr>
            <a:lvl5pPr marL="1828348" indent="0">
              <a:buNone/>
              <a:defRPr sz="900"/>
            </a:lvl5pPr>
            <a:lvl6pPr marL="2285434" indent="0">
              <a:buNone/>
              <a:defRPr sz="900"/>
            </a:lvl6pPr>
            <a:lvl7pPr marL="2742522" indent="0">
              <a:buNone/>
              <a:defRPr sz="900"/>
            </a:lvl7pPr>
            <a:lvl8pPr marL="3199609" indent="0">
              <a:buNone/>
              <a:defRPr sz="900"/>
            </a:lvl8pPr>
            <a:lvl9pPr marL="365669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CE25-5BD1-4B8E-A208-7D30699390E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7/18/14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D7A1-46A9-482C-8024-1933E413A84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902304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CE25-5BD1-4B8E-A208-7D30699390E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7/18/14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D7A1-46A9-482C-8024-1933E413A84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738027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51764" y="303213"/>
            <a:ext cx="2405062" cy="64500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303213"/>
            <a:ext cx="7064375" cy="64500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CE25-5BD1-4B8E-A208-7D30699390E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7/18/14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D7A1-46A9-482C-8024-1933E413A84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31435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8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7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6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0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483A6-C687-1A45-BC45-450BE7577269}" type="datetimeFigureOut">
              <a:rPr lang="en-US" smtClean="0"/>
              <a:t>7/18/14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86937-E6F8-7D44-9BC8-E41B97ED6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89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483A6-C687-1A45-BC45-450BE7577269}" type="datetimeFigureOut">
              <a:rPr lang="en-US" smtClean="0"/>
              <a:t>7/18/14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86937-E6F8-7D44-9BC8-E41B97ED6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685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4" indent="0">
              <a:buNone/>
              <a:defRPr sz="2000" b="1"/>
            </a:lvl2pPr>
            <a:lvl3pPr marL="914287" indent="0">
              <a:buNone/>
              <a:defRPr sz="1800" b="1"/>
            </a:lvl3pPr>
            <a:lvl4pPr marL="1371431" indent="0">
              <a:buNone/>
              <a:defRPr sz="1600" b="1"/>
            </a:lvl4pPr>
            <a:lvl5pPr marL="1828574" indent="0">
              <a:buNone/>
              <a:defRPr sz="1600" b="1"/>
            </a:lvl5pPr>
            <a:lvl6pPr marL="2285717" indent="0">
              <a:buNone/>
              <a:defRPr sz="1600" b="1"/>
            </a:lvl6pPr>
            <a:lvl7pPr marL="2742861" indent="0">
              <a:buNone/>
              <a:defRPr sz="1600" b="1"/>
            </a:lvl7pPr>
            <a:lvl8pPr marL="3200004" indent="0">
              <a:buNone/>
              <a:defRPr sz="1600" b="1"/>
            </a:lvl8pPr>
            <a:lvl9pPr marL="365714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4" indent="0">
              <a:buNone/>
              <a:defRPr sz="2000" b="1"/>
            </a:lvl2pPr>
            <a:lvl3pPr marL="914287" indent="0">
              <a:buNone/>
              <a:defRPr sz="1800" b="1"/>
            </a:lvl3pPr>
            <a:lvl4pPr marL="1371431" indent="0">
              <a:buNone/>
              <a:defRPr sz="1600" b="1"/>
            </a:lvl4pPr>
            <a:lvl5pPr marL="1828574" indent="0">
              <a:buNone/>
              <a:defRPr sz="1600" b="1"/>
            </a:lvl5pPr>
            <a:lvl6pPr marL="2285717" indent="0">
              <a:buNone/>
              <a:defRPr sz="1600" b="1"/>
            </a:lvl6pPr>
            <a:lvl7pPr marL="2742861" indent="0">
              <a:buNone/>
              <a:defRPr sz="1600" b="1"/>
            </a:lvl7pPr>
            <a:lvl8pPr marL="3200004" indent="0">
              <a:buNone/>
              <a:defRPr sz="1600" b="1"/>
            </a:lvl8pPr>
            <a:lvl9pPr marL="365714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483A6-C687-1A45-BC45-450BE7577269}" type="datetimeFigureOut">
              <a:rPr lang="en-US" smtClean="0"/>
              <a:t>7/18/14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86937-E6F8-7D44-9BC8-E41B97ED6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483A6-C687-1A45-BC45-450BE7577269}" type="datetimeFigureOut">
              <a:rPr lang="en-US" smtClean="0"/>
              <a:t>7/18/14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86937-E6F8-7D44-9BC8-E41B97ED6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752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483A6-C687-1A45-BC45-450BE7577269}" type="datetimeFigureOut">
              <a:rPr lang="en-US" smtClean="0"/>
              <a:t>7/18/14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86937-E6F8-7D44-9BC8-E41B97ED6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219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44" indent="0">
              <a:buNone/>
              <a:defRPr sz="1200"/>
            </a:lvl2pPr>
            <a:lvl3pPr marL="914287" indent="0">
              <a:buNone/>
              <a:defRPr sz="1000"/>
            </a:lvl3pPr>
            <a:lvl4pPr marL="1371431" indent="0">
              <a:buNone/>
              <a:defRPr sz="900"/>
            </a:lvl4pPr>
            <a:lvl5pPr marL="1828574" indent="0">
              <a:buNone/>
              <a:defRPr sz="900"/>
            </a:lvl5pPr>
            <a:lvl6pPr marL="2285717" indent="0">
              <a:buNone/>
              <a:defRPr sz="900"/>
            </a:lvl6pPr>
            <a:lvl7pPr marL="2742861" indent="0">
              <a:buNone/>
              <a:defRPr sz="900"/>
            </a:lvl7pPr>
            <a:lvl8pPr marL="3200004" indent="0">
              <a:buNone/>
              <a:defRPr sz="900"/>
            </a:lvl8pPr>
            <a:lvl9pPr marL="3657148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483A6-C687-1A45-BC45-450BE7577269}" type="datetimeFigureOut">
              <a:rPr lang="en-US" smtClean="0"/>
              <a:t>7/18/14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86937-E6F8-7D44-9BC8-E41B97ED6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469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44" indent="0">
              <a:buNone/>
              <a:defRPr sz="2800"/>
            </a:lvl2pPr>
            <a:lvl3pPr marL="914287" indent="0">
              <a:buNone/>
              <a:defRPr sz="2400"/>
            </a:lvl3pPr>
            <a:lvl4pPr marL="1371431" indent="0">
              <a:buNone/>
              <a:defRPr sz="2000"/>
            </a:lvl4pPr>
            <a:lvl5pPr marL="1828574" indent="0">
              <a:buNone/>
              <a:defRPr sz="2000"/>
            </a:lvl5pPr>
            <a:lvl6pPr marL="2285717" indent="0">
              <a:buNone/>
              <a:defRPr sz="2000"/>
            </a:lvl6pPr>
            <a:lvl7pPr marL="2742861" indent="0">
              <a:buNone/>
              <a:defRPr sz="2000"/>
            </a:lvl7pPr>
            <a:lvl8pPr marL="3200004" indent="0">
              <a:buNone/>
              <a:defRPr sz="2000"/>
            </a:lvl8pPr>
            <a:lvl9pPr marL="36571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44" indent="0">
              <a:buNone/>
              <a:defRPr sz="1200"/>
            </a:lvl2pPr>
            <a:lvl3pPr marL="914287" indent="0">
              <a:buNone/>
              <a:defRPr sz="1000"/>
            </a:lvl3pPr>
            <a:lvl4pPr marL="1371431" indent="0">
              <a:buNone/>
              <a:defRPr sz="900"/>
            </a:lvl4pPr>
            <a:lvl5pPr marL="1828574" indent="0">
              <a:buNone/>
              <a:defRPr sz="900"/>
            </a:lvl5pPr>
            <a:lvl6pPr marL="2285717" indent="0">
              <a:buNone/>
              <a:defRPr sz="900"/>
            </a:lvl6pPr>
            <a:lvl7pPr marL="2742861" indent="0">
              <a:buNone/>
              <a:defRPr sz="900"/>
            </a:lvl7pPr>
            <a:lvl8pPr marL="3200004" indent="0">
              <a:buNone/>
              <a:defRPr sz="900"/>
            </a:lvl8pPr>
            <a:lvl9pPr marL="3657148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483A6-C687-1A45-BC45-450BE7577269}" type="datetimeFigureOut">
              <a:rPr lang="en-US" smtClean="0"/>
              <a:t>7/18/14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86937-E6F8-7D44-9BC8-E41B97ED6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105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28" tIns="45715" rIns="91428" bIns="45715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28" tIns="45715" rIns="91428" bIns="4571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28" tIns="45715" rIns="91428" bIns="4571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483A6-C687-1A45-BC45-450BE7577269}" type="datetimeFigureOut">
              <a:rPr lang="en-US" smtClean="0"/>
              <a:t>7/18/14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28" tIns="45715" rIns="91428" bIns="4571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28" tIns="45715" rIns="91428" bIns="4571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486937-E6F8-7D44-9BC8-E41B97ED6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661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14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7" indent="-342857" algn="l" defTabSz="457144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58" indent="-285715" algn="l" defTabSz="457144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59" indent="-228571" algn="l" defTabSz="457144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02" indent="-228571" algn="l" defTabSz="457144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46" indent="-228571" algn="l" defTabSz="457144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89" indent="-228571" algn="l" defTabSz="45714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33" indent="-228571" algn="l" defTabSz="45714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76" indent="-228571" algn="l" defTabSz="45714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19" indent="-228571" algn="l" defTabSz="45714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4" algn="l" defTabSz="457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7" algn="l" defTabSz="457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1" algn="l" defTabSz="457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4" algn="l" defTabSz="457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7" algn="l" defTabSz="457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61" algn="l" defTabSz="457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4" algn="l" defTabSz="457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8" algn="l" defTabSz="457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17" tIns="45709" rIns="91417" bIns="4570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17" tIns="45709" rIns="91417" bIns="4570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17" tIns="45709" rIns="91417" bIns="4570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4440CE25-5BD1-4B8E-A208-7D30699390E7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Times New Roman" pitchFamily="18" charset="0"/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7/18/14</a:t>
            </a:fld>
            <a:endParaRPr lang="en-GB">
              <a:solidFill>
                <a:prstClr val="black">
                  <a:tint val="75000"/>
                </a:prstClr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17" tIns="45709" rIns="91417" bIns="4570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>
                  <a:tint val="75000"/>
                </a:prstClr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17" tIns="45709" rIns="91417" bIns="4570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3C1AD7A1-46A9-482C-8024-1933E413A84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Times New Roman" pitchFamily="18" charset="0"/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341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17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14" indent="-342814" algn="l" defTabSz="914174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67" indent="-285680" algn="l" defTabSz="914174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18" indent="-228543" algn="l" defTabSz="914174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04" indent="-228543" algn="l" defTabSz="914174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892" indent="-228543" algn="l" defTabSz="914174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78" indent="-228543" algn="l" defTabSz="91417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65" indent="-228543" algn="l" defTabSz="91417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52" indent="-228543" algn="l" defTabSz="91417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39" indent="-228543" algn="l" defTabSz="91417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8" algn="l" defTabSz="9141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4" algn="l" defTabSz="9141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61" algn="l" defTabSz="9141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8" algn="l" defTabSz="9141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34" algn="l" defTabSz="9141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22" algn="l" defTabSz="9141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09" algn="l" defTabSz="9141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96" algn="l" defTabSz="9141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630"/>
            <a:ext cx="8229600" cy="1143000"/>
          </a:xfrm>
        </p:spPr>
        <p:txBody>
          <a:bodyPr/>
          <a:lstStyle/>
          <a:p>
            <a:r>
              <a:rPr lang="en-US" dirty="0" smtClean="0"/>
              <a:t>PG2 Solid State Tracking Detectors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Seems like we are all newcomers here</a:t>
            </a:r>
          </a:p>
          <a:p>
            <a:r>
              <a:rPr lang="en-US" dirty="0" smtClean="0"/>
              <a:t>Topics are arranged according to R&amp;D topic not sub-system as it was in 2013</a:t>
            </a:r>
          </a:p>
          <a:p>
            <a:pPr lvl="1"/>
            <a:r>
              <a:rPr lang="en-US" dirty="0" smtClean="0"/>
              <a:t>Meaning mechanics and standard electronics are in other groups</a:t>
            </a:r>
          </a:p>
          <a:p>
            <a:pPr lvl="1"/>
            <a:r>
              <a:rPr lang="en-US" dirty="0" smtClean="0"/>
              <a:t>Not much introduction necessary</a:t>
            </a:r>
          </a:p>
          <a:p>
            <a:pPr lvl="1"/>
            <a:r>
              <a:rPr lang="en-US" dirty="0" smtClean="0"/>
              <a:t>No generic R&amp;D</a:t>
            </a:r>
          </a:p>
          <a:p>
            <a:pPr lvl="1"/>
            <a:r>
              <a:rPr lang="en-GB" dirty="0" smtClean="0"/>
              <a:t>Can be more flexible and include a few invited talks on topics not included in session</a:t>
            </a:r>
          </a:p>
          <a:p>
            <a:pPr lvl="1"/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479470"/>
              </p:ext>
            </p:extLst>
          </p:nvPr>
        </p:nvGraphicFramePr>
        <p:xfrm>
          <a:off x="217311" y="1143901"/>
          <a:ext cx="8926689" cy="360040"/>
        </p:xfrm>
        <a:graphic>
          <a:graphicData uri="http://schemas.openxmlformats.org/drawingml/2006/table">
            <a:tbl>
              <a:tblPr/>
              <a:tblGrid>
                <a:gridCol w="3082420"/>
                <a:gridCol w="2465937"/>
                <a:gridCol w="3378332"/>
              </a:tblGrid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PG2: </a:t>
                      </a:r>
                      <a:r>
                        <a:rPr lang="en-GB" sz="16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Solid</a:t>
                      </a:r>
                      <a:r>
                        <a:rPr lang="en-GB" sz="1600" b="1" i="0" u="none" strike="noStrike" baseline="0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 state tracking detectors</a:t>
                      </a:r>
                      <a:endParaRPr lang="en-GB" sz="1600" b="1" i="0" u="none" strike="noStrike" dirty="0">
                        <a:solidFill>
                          <a:srgbClr val="B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Old PG2 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(tracker)+HGCAL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120’</a:t>
                      </a:r>
                      <a:endParaRPr lang="en-GB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2983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2353" y="-229162"/>
            <a:ext cx="8228920" cy="1142039"/>
          </a:xfrm>
        </p:spPr>
        <p:txBody>
          <a:bodyPr/>
          <a:lstStyle/>
          <a:p>
            <a:r>
              <a:rPr lang="en-GB" b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Organise This Time:</a:t>
            </a:r>
            <a:endParaRPr lang="en-GB" b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1142" y="1188958"/>
            <a:ext cx="8560131" cy="4526395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0000"/>
              </a:buClr>
            </a:pPr>
            <a:r>
              <a:rPr lang="en-GB" sz="2100" dirty="0"/>
              <a:t>Stay with all plenary format to keep the communication flow</a:t>
            </a:r>
          </a:p>
          <a:p>
            <a:pPr>
              <a:buClr>
                <a:srgbClr val="FF0000"/>
              </a:buClr>
            </a:pPr>
            <a:r>
              <a:rPr lang="en-GB" sz="2100" dirty="0"/>
              <a:t>Should not need as much introduction</a:t>
            </a:r>
          </a:p>
          <a:p>
            <a:pPr>
              <a:buClr>
                <a:srgbClr val="FF0000"/>
              </a:buClr>
            </a:pPr>
            <a:r>
              <a:rPr lang="en-GB" sz="2100" dirty="0"/>
              <a:t>Should involve theory and accelerator communities much more closely with more talks in these areas</a:t>
            </a:r>
          </a:p>
          <a:p>
            <a:pPr>
              <a:buClr>
                <a:srgbClr val="FF0000"/>
              </a:buClr>
            </a:pPr>
            <a:r>
              <a:rPr lang="en-GB" sz="2100" dirty="0"/>
              <a:t>Try to build on synergies identified/developed since last time and emphasise common approach </a:t>
            </a:r>
          </a:p>
          <a:p>
            <a:pPr>
              <a:buClr>
                <a:srgbClr val="FF0000"/>
              </a:buClr>
            </a:pPr>
            <a:r>
              <a:rPr lang="en-GB" sz="2100" dirty="0"/>
              <a:t>Therefore have proposed to organise sessions now more by R&amp;D area than sub-detector/system</a:t>
            </a:r>
          </a:p>
          <a:p>
            <a:pPr marL="935149" indent="-300583">
              <a:buClr>
                <a:srgbClr val="FF0000"/>
              </a:buClr>
              <a:buFont typeface="Wingdings" panose="05000000000000000000" pitchFamily="2" charset="2"/>
              <a:buChar char="Ø"/>
              <a:tabLst>
                <a:tab pos="317283" algn="l"/>
                <a:tab pos="634564" algn="l"/>
              </a:tabLst>
            </a:pPr>
            <a:r>
              <a:rPr lang="en-GB" sz="2100" dirty="0"/>
              <a:t>Need to keep clear relationship with HL-LHC detector needs (not a generic R&amp;D discussion)</a:t>
            </a:r>
          </a:p>
          <a:p>
            <a:pPr marL="935149" indent="-300583">
              <a:buClr>
                <a:srgbClr val="FF0000"/>
              </a:buClr>
              <a:buFont typeface="Wingdings" panose="05000000000000000000" pitchFamily="2" charset="2"/>
              <a:buChar char="Ø"/>
              <a:tabLst>
                <a:tab pos="317283" algn="l"/>
                <a:tab pos="634564" algn="l"/>
              </a:tabLst>
            </a:pPr>
            <a:r>
              <a:rPr lang="en-GB" sz="2100" dirty="0"/>
              <a:t>Need a way of preparing material that is as inclusive as possible </a:t>
            </a:r>
            <a:r>
              <a:rPr lang="en-GB" sz="2100" dirty="0" err="1"/>
              <a:t>ie</a:t>
            </a:r>
            <a:r>
              <a:rPr lang="en-GB" sz="2100" dirty="0"/>
              <a:t>:</a:t>
            </a:r>
          </a:p>
          <a:p>
            <a:pPr marL="1335051" lvl="1" indent="-300583">
              <a:buClr>
                <a:srgbClr val="FF0000"/>
              </a:buClr>
              <a:buFont typeface="Arial"/>
              <a:buChar char="•"/>
              <a:tabLst>
                <a:tab pos="317283" algn="l"/>
                <a:tab pos="634564" algn="l"/>
              </a:tabLst>
            </a:pPr>
            <a:r>
              <a:rPr lang="en-GB" sz="1900" i="1" dirty="0">
                <a:solidFill>
                  <a:srgbClr val="FF0000"/>
                </a:solidFill>
              </a:rPr>
              <a:t>open groups to contributions from all interested collaborators</a:t>
            </a:r>
          </a:p>
          <a:p>
            <a:pPr marL="1034467" lvl="1" indent="0">
              <a:buClr>
                <a:srgbClr val="FF0000"/>
              </a:buClr>
              <a:buNone/>
              <a:tabLst>
                <a:tab pos="317283" algn="l"/>
                <a:tab pos="634564" algn="l"/>
              </a:tabLst>
            </a:pPr>
            <a:r>
              <a:rPr lang="en-GB" sz="1900" dirty="0">
                <a:solidFill>
                  <a:srgbClr val="FF0000"/>
                </a:solidFill>
              </a:rPr>
              <a:t>      through dedicated meeting or mini-workshops</a:t>
            </a:r>
          </a:p>
          <a:p>
            <a:pPr>
              <a:buClr>
                <a:srgbClr val="FF0000"/>
              </a:buClr>
            </a:pPr>
            <a:r>
              <a:rPr lang="en-GB" sz="2100" dirty="0"/>
              <a:t>Can be more flexible and include a few invited talks on topics not included in sessions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41344" y="6016278"/>
            <a:ext cx="531358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From first global prep meeting (Frank was not present)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703897"/>
      </p:ext>
    </p:extLst>
  </p:cSld>
  <p:clrMapOvr>
    <a:masterClrMapping/>
  </p:clrMapOvr>
  <p:transition xmlns:p14="http://schemas.microsoft.com/office/powerpoint/2010/main">
    <p:circl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Daniel’s and Frank’s 							first thoughts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Needs and interests of all four experiments must be covered</a:t>
            </a:r>
          </a:p>
          <a:p>
            <a:pPr lvl="1"/>
            <a:r>
              <a:rPr lang="en-US" dirty="0" smtClean="0"/>
              <a:t>But we might need to make some choices to fit in 2 hours</a:t>
            </a:r>
          </a:p>
          <a:p>
            <a:r>
              <a:rPr lang="en-US" dirty="0" smtClean="0"/>
              <a:t>IMHO, we should focus on synergies and on challenges and wherever possible how we intend to tackle these!</a:t>
            </a:r>
          </a:p>
          <a:p>
            <a:r>
              <a:rPr lang="en-US" dirty="0" smtClean="0"/>
              <a:t>Our interpretation of “Solid State Tracking Detectors” is the Trackers, the High Granularity Calorimeter (since it was requested in column 2 but no beam radiation detectors or </a:t>
            </a:r>
            <a:r>
              <a:rPr lang="en-US" dirty="0" err="1" smtClean="0"/>
              <a:t>luminometers</a:t>
            </a:r>
            <a:r>
              <a:rPr lang="en-US" dirty="0" smtClean="0"/>
              <a:t> etc.</a:t>
            </a:r>
          </a:p>
          <a:p>
            <a:r>
              <a:rPr lang="en-US" dirty="0" smtClean="0"/>
              <a:t>IMHO, we are quiet advanced in the outer tracker and I see the main challenges in the pixel systems ergo propose to concentrate there</a:t>
            </a:r>
          </a:p>
          <a:p>
            <a:pPr lvl="1"/>
            <a:r>
              <a:rPr lang="en-US" dirty="0" smtClean="0"/>
              <a:t>It’ll be </a:t>
            </a:r>
            <a:r>
              <a:rPr lang="en-US" smtClean="0"/>
              <a:t>less </a:t>
            </a:r>
            <a:r>
              <a:rPr lang="en-US" smtClean="0"/>
              <a:t>glory </a:t>
            </a:r>
            <a:r>
              <a:rPr lang="en-US" dirty="0" smtClean="0"/>
              <a:t>but probably more challenging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118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7761"/>
            <a:ext cx="8229600" cy="1143000"/>
          </a:xfrm>
        </p:spPr>
        <p:txBody>
          <a:bodyPr/>
          <a:lstStyle/>
          <a:p>
            <a:r>
              <a:rPr lang="en-US" dirty="0" smtClean="0"/>
              <a:t>Session 2013</a:t>
            </a:r>
            <a:endParaRPr lang="en-US" dirty="0"/>
          </a:p>
        </p:txBody>
      </p:sp>
      <p:pic>
        <p:nvPicPr>
          <p:cNvPr id="4" name="Picture 3" descr="Screen Shot 2014-07-18 at 8.06.5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5032"/>
            <a:ext cx="9144000" cy="515603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1245032"/>
            <a:ext cx="1183649" cy="3577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789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310" y="1071398"/>
            <a:ext cx="6077531" cy="3872527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Need to have 5 min in between each talk!</a:t>
            </a:r>
          </a:p>
          <a:p>
            <a:r>
              <a:rPr lang="en-US" dirty="0" smtClean="0"/>
              <a:t>Can accommodate 5-6 talks max</a:t>
            </a:r>
          </a:p>
          <a:p>
            <a:r>
              <a:rPr lang="en-US" dirty="0" smtClean="0"/>
              <a:t>What about</a:t>
            </a:r>
          </a:p>
          <a:p>
            <a:pPr lvl="1"/>
            <a:r>
              <a:rPr lang="en-US" dirty="0" smtClean="0"/>
              <a:t>Intro – 10 min (+5)</a:t>
            </a:r>
          </a:p>
          <a:p>
            <a:pPr lvl="2"/>
            <a:r>
              <a:rPr lang="en-US" dirty="0" smtClean="0"/>
              <a:t> layouts; concepts; physics motivation; challenges</a:t>
            </a:r>
          </a:p>
          <a:p>
            <a:pPr lvl="1"/>
            <a:r>
              <a:rPr lang="en-US" dirty="0" smtClean="0"/>
              <a:t>Sensors – 20 min (+5)</a:t>
            </a:r>
          </a:p>
          <a:p>
            <a:pPr lvl="2"/>
            <a:r>
              <a:rPr lang="en-US" dirty="0" smtClean="0"/>
              <a:t>Short status on OT since the R&amp;D is mainly done </a:t>
            </a:r>
          </a:p>
          <a:p>
            <a:pPr lvl="2"/>
            <a:r>
              <a:rPr lang="en-US" dirty="0" smtClean="0"/>
              <a:t>Status and next steps on commercial aspects</a:t>
            </a:r>
          </a:p>
          <a:p>
            <a:pPr lvl="3"/>
            <a:r>
              <a:rPr lang="en-US" dirty="0" smtClean="0"/>
              <a:t>Will ATLAS and CMS go for a common MS?</a:t>
            </a:r>
          </a:p>
          <a:p>
            <a:pPr lvl="2"/>
            <a:r>
              <a:rPr lang="en-US" dirty="0" smtClean="0"/>
              <a:t>Pixel challenges (technicalities in small pitches / thickness)</a:t>
            </a:r>
          </a:p>
          <a:p>
            <a:pPr lvl="2"/>
            <a:r>
              <a:rPr lang="en-US" dirty="0" smtClean="0"/>
              <a:t>Etc.</a:t>
            </a:r>
          </a:p>
          <a:p>
            <a:pPr lvl="1"/>
            <a:r>
              <a:rPr lang="en-US" dirty="0" smtClean="0"/>
              <a:t> Pixel electronics – specific challenges – 20 min (+5)</a:t>
            </a:r>
          </a:p>
          <a:p>
            <a:pPr lvl="2"/>
            <a:r>
              <a:rPr lang="en-US" dirty="0" smtClean="0"/>
              <a:t>RD53 – radiation hardness of 65nm – granularity/connectivity</a:t>
            </a:r>
          </a:p>
          <a:p>
            <a:pPr lvl="1"/>
            <a:r>
              <a:rPr lang="en-US" dirty="0" err="1" smtClean="0"/>
              <a:t>HGCal</a:t>
            </a:r>
            <a:r>
              <a:rPr lang="en-US" dirty="0" smtClean="0"/>
              <a:t> – 15 min (CMS specific but novel) (+5)</a:t>
            </a:r>
          </a:p>
          <a:p>
            <a:pPr lvl="2"/>
            <a:r>
              <a:rPr lang="en-US" dirty="0" smtClean="0"/>
              <a:t>Technicalities – challenges – synergies/specifics</a:t>
            </a:r>
          </a:p>
          <a:p>
            <a:pPr lvl="1"/>
            <a:r>
              <a:rPr lang="en-US" dirty="0" smtClean="0"/>
              <a:t>Summary Talk – 10 min</a:t>
            </a:r>
          </a:p>
          <a:p>
            <a:pPr lvl="2"/>
            <a:r>
              <a:rPr lang="en-US" dirty="0" smtClean="0"/>
              <a:t>Concise executive summary of the challenges ahead!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Daniel’s and Frank’s 							</a:t>
            </a:r>
            <a:r>
              <a:rPr lang="en-US" dirty="0" smtClean="0">
                <a:solidFill>
                  <a:srgbClr val="FF0000"/>
                </a:solidFill>
              </a:rPr>
              <a:t>first</a:t>
            </a:r>
            <a:r>
              <a:rPr lang="en-US" dirty="0" smtClean="0"/>
              <a:t> thoughts on topics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629041" y="2986555"/>
            <a:ext cx="2046725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Will need to clarify overlap with PG5 but IMHO the specifics belong here 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1008642" y="5073379"/>
            <a:ext cx="829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95 min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221935" y="4814471"/>
            <a:ext cx="3550880" cy="2589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5" idx="1"/>
          </p:cNvCxnSpPr>
          <p:nvPr/>
        </p:nvCxnSpPr>
        <p:spPr>
          <a:xfrm flipH="1">
            <a:off x="5178467" y="3525164"/>
            <a:ext cx="450574" cy="15660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 txBox="1">
            <a:spLocks/>
          </p:cNvSpPr>
          <p:nvPr/>
        </p:nvSpPr>
        <p:spPr>
          <a:xfrm>
            <a:off x="4389367" y="4814740"/>
            <a:ext cx="4742303" cy="18857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28" tIns="45715" rIns="91428" bIns="45715" rtlCol="0">
            <a:normAutofit fontScale="47500" lnSpcReduction="20000"/>
          </a:bodyPr>
          <a:lstStyle>
            <a:lvl1pPr marL="342857" indent="-342857" algn="l" defTabSz="457144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58" indent="-285715" algn="l" defTabSz="457144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59" indent="-228571" algn="l" defTabSz="457144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02" indent="-228571" algn="l" defTabSz="457144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46" indent="-228571" algn="l" defTabSz="457144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289" indent="-228571" algn="l" defTabSz="45714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33" indent="-228571" algn="l" defTabSz="45714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76" indent="-228571" algn="l" defTabSz="45714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19" indent="-228571" algn="l" defTabSz="45714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20 min gives room for 1 (2?) more talk</a:t>
            </a:r>
          </a:p>
          <a:p>
            <a:r>
              <a:rPr lang="en-US" dirty="0" smtClean="0"/>
              <a:t>CMOS – 10 min ?</a:t>
            </a:r>
          </a:p>
          <a:p>
            <a:r>
              <a:rPr lang="en-US" dirty="0" smtClean="0"/>
              <a:t>Rates (trigger &amp; readout)?</a:t>
            </a:r>
          </a:p>
          <a:p>
            <a:pPr lvl="1"/>
            <a:r>
              <a:rPr lang="en-US" dirty="0" smtClean="0"/>
              <a:t>Could be part of the pixel electronics)</a:t>
            </a:r>
          </a:p>
          <a:p>
            <a:pPr lvl="1"/>
            <a:r>
              <a:rPr lang="en-US" dirty="0" smtClean="0"/>
              <a:t>Do we want it for OT</a:t>
            </a:r>
          </a:p>
          <a:p>
            <a:r>
              <a:rPr lang="en-US" dirty="0" smtClean="0"/>
              <a:t>Should we discuss BB?</a:t>
            </a:r>
          </a:p>
          <a:p>
            <a:r>
              <a:rPr lang="en-US" dirty="0" smtClean="0"/>
              <a:t>Should we discuss modules?</a:t>
            </a:r>
          </a:p>
          <a:p>
            <a:r>
              <a:rPr lang="en-US" dirty="0" smtClean="0"/>
              <a:t>We could discuss problems with services and power??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" y="6214079"/>
            <a:ext cx="357490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Am I to focused on ATLAS and CMS?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822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569</Words>
  <Application>Microsoft Macintosh PowerPoint</Application>
  <PresentationFormat>On-screen Show (4:3)</PresentationFormat>
  <Paragraphs>59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1_Office Theme</vt:lpstr>
      <vt:lpstr>PG2 Solid State Tracking Detectors</vt:lpstr>
      <vt:lpstr>How to Organise This Time:</vt:lpstr>
      <vt:lpstr>Daniel’s and Frank’s        first thoughts</vt:lpstr>
      <vt:lpstr>Session 2013</vt:lpstr>
      <vt:lpstr>Daniel’s and Frank’s        first thoughts on topics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Hartmann</dc:creator>
  <cp:lastModifiedBy>Frank Hartmann</cp:lastModifiedBy>
  <cp:revision>7</cp:revision>
  <dcterms:created xsi:type="dcterms:W3CDTF">2014-07-18T05:53:26Z</dcterms:created>
  <dcterms:modified xsi:type="dcterms:W3CDTF">2014-07-18T11:13:55Z</dcterms:modified>
</cp:coreProperties>
</file>