
<file path=[Content_Types].xml><?xml version="1.0" encoding="utf-8"?>
<Types xmlns="http://schemas.openxmlformats.org/package/2006/content-types">
  <Default Extension="pdf" ContentType="application/pdf"/>
  <Default Extension="rels" ContentType="application/vnd.openxmlformats-package.relationships+xml"/>
  <Override PartName="/ppt/slides/slide14.xml" ContentType="application/vnd.openxmlformats-officedocument.presentationml.slide+xml"/>
  <Default Extension="xml" ContentType="application/xml"/>
  <Override PartName="/ppt/slides/slide45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customXml/itemProps1.xml" ContentType="application/vnd.openxmlformats-officedocument.customXmlProperties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slides/slide44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Default Extension="emf" ContentType="image/x-emf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Default Extension="png" ContentType="image/png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slides/slide43.xml" ContentType="application/vnd.openxmlformats-officedocument.presentationml.slide+xml"/>
  <Override PartName="/ppt/slides/slide26.xml" ContentType="application/vnd.openxmlformats-officedocument.presentationml.slide+xml"/>
  <Override PartName="/ppt/slides/slide52.xml" ContentType="application/vnd.openxmlformats-officedocument.presentationml.slide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slides/slide49.xml" ContentType="application/vnd.openxmlformats-officedocument.presentationml.slide+xml"/>
  <Override PartName="/ppt/slides/slide42.xml" ContentType="application/vnd.openxmlformats-officedocument.presentationml.slide+xml"/>
  <Override PartName="/ppt/slides/slide25.xml" ContentType="application/vnd.openxmlformats-officedocument.presentationml.slide+xml"/>
  <Override PartName="/ppt/slides/slide51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docProps/app.xml" ContentType="application/vnd.openxmlformats-officedocument.extended-properties+xml"/>
  <Override PartName="/ppt/slides/slide48.xml" ContentType="application/vnd.openxmlformats-officedocument.presentationml.slide+xml"/>
  <Override PartName="/ppt/slides/slide41.xml" ContentType="application/vnd.openxmlformats-officedocument.presentationml.slide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s/slide24.xml" ContentType="application/vnd.openxmlformats-officedocument.presentationml.slide+xml"/>
  <Override PartName="/ppt/slides/slide50.xml" ContentType="application/vnd.openxmlformats-officedocument.presentationml.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Default Extension="jpeg" ContentType="image/jpeg"/>
  <Override PartName="/ppt/commentAuthors.xml" ContentType="application/vnd.openxmlformats-officedocument.presentationml.commentAuthors+xml"/>
  <Override PartName="/ppt/viewProps.xml" ContentType="application/vnd.openxmlformats-officedocument.presentationml.viewProps+xml"/>
  <Override PartName="/ppt/slides/slide4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40.xml" ContentType="application/vnd.openxmlformats-officedocument.presentationml.slide+xml"/>
  <Override PartName="/ppt/theme/theme2.xml" ContentType="application/vnd.openxmlformats-officedocument.theme+xml"/>
  <Override PartName="/customXml/itemProps3.xml" ContentType="application/vnd.openxmlformats-officedocument.customXmlProperties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slides/slide4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customXml/itemProps2.xml" ContentType="application/vnd.openxmlformats-officedocument.customXmlProperties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firstSlideNum="0" strictFirstAndLastChars="0" saveSubsetFonts="1" autoCompressPictures="0">
  <p:sldMasterIdLst>
    <p:sldMasterId r:id="rId4"/>
  </p:sldMasterIdLst>
  <p:notesMasterIdLst>
    <p:notesMasterId r:id="rId57"/>
  </p:notesMasterIdLst>
  <p:handoutMasterIdLst>
    <p:handoutMasterId r:id="rId58"/>
  </p:handoutMasterIdLst>
  <p:sldIdLst>
    <p:sldId id="1787" r:id="rId5"/>
    <p:sldId id="2575" r:id="rId6"/>
    <p:sldId id="3867" r:id="rId7"/>
    <p:sldId id="3543" r:id="rId8"/>
    <p:sldId id="3960" r:id="rId9"/>
    <p:sldId id="3983" r:id="rId10"/>
    <p:sldId id="4000" r:id="rId11"/>
    <p:sldId id="3965" r:id="rId12"/>
    <p:sldId id="3968" r:id="rId13"/>
    <p:sldId id="3969" r:id="rId14"/>
    <p:sldId id="3987" r:id="rId15"/>
    <p:sldId id="3988" r:id="rId16"/>
    <p:sldId id="3989" r:id="rId17"/>
    <p:sldId id="4001" r:id="rId18"/>
    <p:sldId id="3970" r:id="rId19"/>
    <p:sldId id="3971" r:id="rId20"/>
    <p:sldId id="3972" r:id="rId21"/>
    <p:sldId id="3973" r:id="rId22"/>
    <p:sldId id="3765" r:id="rId23"/>
    <p:sldId id="3993" r:id="rId24"/>
    <p:sldId id="3994" r:id="rId25"/>
    <p:sldId id="3992" r:id="rId26"/>
    <p:sldId id="3905" r:id="rId27"/>
    <p:sldId id="3906" r:id="rId28"/>
    <p:sldId id="3907" r:id="rId29"/>
    <p:sldId id="3910" r:id="rId30"/>
    <p:sldId id="3913" r:id="rId31"/>
    <p:sldId id="3914" r:id="rId32"/>
    <p:sldId id="3981" r:id="rId33"/>
    <p:sldId id="3982" r:id="rId34"/>
    <p:sldId id="3917" r:id="rId35"/>
    <p:sldId id="3916" r:id="rId36"/>
    <p:sldId id="3921" r:id="rId37"/>
    <p:sldId id="3922" r:id="rId38"/>
    <p:sldId id="3923" r:id="rId39"/>
    <p:sldId id="3924" r:id="rId40"/>
    <p:sldId id="3937" r:id="rId41"/>
    <p:sldId id="3925" r:id="rId42"/>
    <p:sldId id="3926" r:id="rId43"/>
    <p:sldId id="3927" r:id="rId44"/>
    <p:sldId id="3940" r:id="rId45"/>
    <p:sldId id="3954" r:id="rId46"/>
    <p:sldId id="3955" r:id="rId47"/>
    <p:sldId id="3941" r:id="rId48"/>
    <p:sldId id="3974" r:id="rId49"/>
    <p:sldId id="3975" r:id="rId50"/>
    <p:sldId id="3978" r:id="rId51"/>
    <p:sldId id="3995" r:id="rId52"/>
    <p:sldId id="4002" r:id="rId53"/>
    <p:sldId id="3996" r:id="rId54"/>
    <p:sldId id="3997" r:id="rId55"/>
    <p:sldId id="3998" r:id="rId56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De Roeck Albert" initials="D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hiddenSlides="1"/>
  <p:clrMru>
    <a:srgbClr val="B00000"/>
    <a:srgbClr val="0000FF"/>
    <a:srgbClr val="FF0000"/>
    <a:srgbClr val="4BC995"/>
    <a:srgbClr val="7D1E33"/>
    <a:srgbClr val="34913D"/>
    <a:srgbClr val="62090D"/>
    <a:srgbClr val="FF00FF"/>
    <a:srgbClr val="B4D9D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 horzBarState="maximized">
    <p:restoredLeft sz="16746" autoAdjust="0"/>
    <p:restoredTop sz="90257" autoAdjust="0"/>
  </p:normalViewPr>
  <p:slideViewPr>
    <p:cSldViewPr>
      <p:cViewPr>
        <p:scale>
          <a:sx n="100" d="100"/>
          <a:sy n="100" d="100"/>
        </p:scale>
        <p:origin x="-536" y="-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2312" y="-12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63" Type="http://schemas.openxmlformats.org/officeDocument/2006/relationships/theme" Target="theme/theme1.xml"/><Relationship Id="rId64" Type="http://schemas.openxmlformats.org/officeDocument/2006/relationships/tableStyles" Target="tableStyles.xml"/><Relationship Id="rId50" Type="http://schemas.openxmlformats.org/officeDocument/2006/relationships/slide" Target="slides/slide46.xml"/><Relationship Id="rId51" Type="http://schemas.openxmlformats.org/officeDocument/2006/relationships/slide" Target="slides/slide47.xml"/><Relationship Id="rId52" Type="http://schemas.openxmlformats.org/officeDocument/2006/relationships/slide" Target="slides/slide48.xml"/><Relationship Id="rId53" Type="http://schemas.openxmlformats.org/officeDocument/2006/relationships/slide" Target="slides/slide49.xml"/><Relationship Id="rId54" Type="http://schemas.openxmlformats.org/officeDocument/2006/relationships/slide" Target="slides/slide50.xml"/><Relationship Id="rId55" Type="http://schemas.openxmlformats.org/officeDocument/2006/relationships/slide" Target="slides/slide51.xml"/><Relationship Id="rId56" Type="http://schemas.openxmlformats.org/officeDocument/2006/relationships/slide" Target="slides/slide52.xml"/><Relationship Id="rId57" Type="http://schemas.openxmlformats.org/officeDocument/2006/relationships/notesMaster" Target="notesMasters/notesMaster1.xml"/><Relationship Id="rId58" Type="http://schemas.openxmlformats.org/officeDocument/2006/relationships/handoutMaster" Target="handoutMasters/handoutMaster1.xml"/><Relationship Id="rId59" Type="http://schemas.openxmlformats.org/officeDocument/2006/relationships/printerSettings" Target="printerSettings/printerSettings1.bin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slide" Target="slides/slide41.xml"/><Relationship Id="rId46" Type="http://schemas.openxmlformats.org/officeDocument/2006/relationships/slide" Target="slides/slide42.xml"/><Relationship Id="rId47" Type="http://schemas.openxmlformats.org/officeDocument/2006/relationships/slide" Target="slides/slide43.xml"/><Relationship Id="rId48" Type="http://schemas.openxmlformats.org/officeDocument/2006/relationships/slide" Target="slides/slide44.xml"/><Relationship Id="rId49" Type="http://schemas.openxmlformats.org/officeDocument/2006/relationships/slide" Target="slides/slide4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60" Type="http://schemas.openxmlformats.org/officeDocument/2006/relationships/commentAuthors" Target="commentAuthors.xml"/><Relationship Id="rId61" Type="http://schemas.openxmlformats.org/officeDocument/2006/relationships/presProps" Target="presProps.xml"/><Relationship Id="rId62" Type="http://schemas.openxmlformats.org/officeDocument/2006/relationships/viewProps" Target="viewProp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43220B03-83F8-3440-80C4-DD6AE27836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1FB0F8AD-805F-F448-BEF0-A7851DD6B04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88D5B5-AA02-0340-B0CF-91CABEF416F7}" type="slidenum">
              <a:rPr lang="fr-FR"/>
              <a:pPr/>
              <a:t>0</a:t>
            </a:fld>
            <a:endParaRPr lang="fr-FR" dirty="0"/>
          </a:p>
        </p:txBody>
      </p:sp>
      <p:sp>
        <p:nvSpPr>
          <p:cNvPr id="19459" name="Rectangle 1026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9460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B0F8AD-805F-F448-BEF0-A7851DD6B041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9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525E45-C31D-2F41-A1D2-6CEB148D3004}" type="slidenum">
              <a:rPr lang="en-US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6647C-0FAB-E141-BC73-54E24A8E24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84006-A360-C34A-8354-4005F3958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05600" y="0"/>
            <a:ext cx="2133600" cy="6172200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0"/>
            <a:ext cx="6248400" cy="61722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F9144B-FB19-3A43-9F41-D4813E9A71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382000" cy="5715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rgbClr val="0099FF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rgbClr val="C00000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</p:spPr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-228600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072CF-7C2B-4649-8ABF-C5A89D5935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01D14-8C65-5C43-8E64-1F0A7F710F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-6667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191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191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4406A-1268-B64E-94D5-08AC96D1CA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7073BB-2967-E04A-8A5C-832A142B88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A2C920-028E-2946-AE60-1B44A99515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42E69-D15F-A24A-8C3B-63DF190EA3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A495A-A608-DC4C-B7F0-9494D6E5C4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D2487-C734-344E-8BF8-90D5E0A7D4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8534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pour modifier les styles du </a:t>
            </a:r>
            <a:r>
              <a:rPr lang="en-US" dirty="0" err="1"/>
              <a:t>texte</a:t>
            </a:r>
            <a:r>
              <a:rPr lang="en-US" dirty="0"/>
              <a:t> du masque</a:t>
            </a:r>
          </a:p>
          <a:p>
            <a:pPr lvl="1"/>
            <a:r>
              <a:rPr lang="en-US" dirty="0" err="1"/>
              <a:t>Deuxième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/>
            <a:r>
              <a:rPr lang="en-US" dirty="0" err="1"/>
              <a:t>Troisième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/>
            <a:r>
              <a:rPr lang="en-US" dirty="0" err="1"/>
              <a:t>Quatrième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/>
            <a:r>
              <a:rPr lang="en-US" dirty="0" err="1"/>
              <a:t>Cinquième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249238" y="6324600"/>
            <a:ext cx="8666162" cy="1588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fr-FR"/>
          </a:p>
        </p:txBody>
      </p:sp>
      <p:pic>
        <p:nvPicPr>
          <p:cNvPr id="7" name="Image 6" descr="Screen shot 2011-04-30 at 11.53.31 PM.pn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1"/>
            <a:ext cx="9144000" cy="764088"/>
          </a:xfrm>
          <a:prstGeom prst="rect">
            <a:avLst/>
          </a:prstGeom>
        </p:spPr>
      </p:pic>
      <p:sp>
        <p:nvSpPr>
          <p:cNvPr id="8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-142875"/>
            <a:ext cx="7239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i="0">
          <a:solidFill>
            <a:srgbClr val="0000FF"/>
          </a:solidFill>
          <a:latin typeface="Arial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>
              <a:lumMod val="75000"/>
            </a:schemeClr>
          </a:solidFill>
          <a:latin typeface="Arial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B00000"/>
          </a:solidFill>
          <a:latin typeface="Arial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4913D"/>
          </a:solidFill>
          <a:latin typeface="Arial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6" Type="http://schemas.openxmlformats.org/officeDocument/2006/relationships/image" Target="../media/image38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5" Type="http://schemas.openxmlformats.org/officeDocument/2006/relationships/image" Target="../media/image52.jpeg"/><Relationship Id="rId6" Type="http://schemas.openxmlformats.org/officeDocument/2006/relationships/image" Target="../media/image53.jpeg"/><Relationship Id="rId7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5" Type="http://schemas.openxmlformats.org/officeDocument/2006/relationships/image" Target="../media/image58.png"/><Relationship Id="rId6" Type="http://schemas.openxmlformats.org/officeDocument/2006/relationships/image" Target="../media/image59.png"/><Relationship Id="rId7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4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66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4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4" Type="http://schemas.openxmlformats.org/officeDocument/2006/relationships/image" Target="../media/image72.png"/><Relationship Id="rId5" Type="http://schemas.openxmlformats.org/officeDocument/2006/relationships/image" Target="../media/image73.png"/><Relationship Id="rId6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4" Type="http://schemas.openxmlformats.org/officeDocument/2006/relationships/image" Target="../media/image79.png"/><Relationship Id="rId5" Type="http://schemas.openxmlformats.org/officeDocument/2006/relationships/image" Target="../media/image80.png"/><Relationship Id="rId6" Type="http://schemas.openxmlformats.org/officeDocument/2006/relationships/image" Target="../media/image8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4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4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8.png"/><Relationship Id="rId3" Type="http://schemas.openxmlformats.org/officeDocument/2006/relationships/image" Target="../media/image8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4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1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4.png"/><Relationship Id="rId3" Type="http://schemas.openxmlformats.org/officeDocument/2006/relationships/image" Target="../media/image95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6.png"/><Relationship Id="rId3" Type="http://schemas.openxmlformats.org/officeDocument/2006/relationships/image" Target="../media/image9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4" Type="http://schemas.openxmlformats.org/officeDocument/2006/relationships/image" Target="../media/image100.png"/><Relationship Id="rId5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4" Type="http://schemas.openxmlformats.org/officeDocument/2006/relationships/image" Target="../media/image104.png"/><Relationship Id="rId5" Type="http://schemas.openxmlformats.org/officeDocument/2006/relationships/image" Target="../media/image10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4" Type="http://schemas.openxmlformats.org/officeDocument/2006/relationships/image" Target="../media/image108.png"/><Relationship Id="rId5" Type="http://schemas.openxmlformats.org/officeDocument/2006/relationships/image" Target="../media/image10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6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e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4" Type="http://schemas.openxmlformats.org/officeDocument/2006/relationships/image" Target="../media/image114.png"/><Relationship Id="rId5" Type="http://schemas.openxmlformats.org/officeDocument/2006/relationships/image" Target="../media/image115.png"/><Relationship Id="rId6" Type="http://schemas.openxmlformats.org/officeDocument/2006/relationships/image" Target="../media/image11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2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7.png"/><Relationship Id="rId3" Type="http://schemas.openxmlformats.org/officeDocument/2006/relationships/image" Target="../media/image118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9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20.png"/><Relationship Id="rId3" Type="http://schemas.openxmlformats.org/officeDocument/2006/relationships/image" Target="../media/image121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2.png"/><Relationship Id="rId3" Type="http://schemas.openxmlformats.org/officeDocument/2006/relationships/image" Target="../media/image123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4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4" Type="http://schemas.openxmlformats.org/officeDocument/2006/relationships/image" Target="../media/image127.png"/><Relationship Id="rId5" Type="http://schemas.openxmlformats.org/officeDocument/2006/relationships/image" Target="../media/image128.png"/><Relationship Id="rId6" Type="http://schemas.openxmlformats.org/officeDocument/2006/relationships/image" Target="../media/image12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5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4" Type="http://schemas.openxmlformats.org/officeDocument/2006/relationships/image" Target="../media/image132.png"/><Relationship Id="rId5" Type="http://schemas.openxmlformats.org/officeDocument/2006/relationships/image" Target="../media/image13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0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34.pdf"/><Relationship Id="rId3" Type="http://schemas.openxmlformats.org/officeDocument/2006/relationships/image" Target="../media/image13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6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7.png"/><Relationship Id="rId3" Type="http://schemas.openxmlformats.org/officeDocument/2006/relationships/image" Target="../media/image138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9.png"/><Relationship Id="rId3" Type="http://schemas.openxmlformats.org/officeDocument/2006/relationships/image" Target="../media/image14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9.png"/><Relationship Id="rId8" Type="http://schemas.openxmlformats.org/officeDocument/2006/relationships/image" Target="../media/image20.png"/><Relationship Id="rId9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z="1800" dirty="0"/>
          </a:p>
        </p:txBody>
      </p:sp>
      <p:pic>
        <p:nvPicPr>
          <p:cNvPr id="1843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38597" name="Text Box 5"/>
          <p:cNvSpPr txBox="1">
            <a:spLocks noChangeArrowheads="1"/>
          </p:cNvSpPr>
          <p:nvPr/>
        </p:nvSpPr>
        <p:spPr bwMode="auto">
          <a:xfrm>
            <a:off x="0" y="228600"/>
            <a:ext cx="9144000" cy="430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48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</a:t>
            </a:r>
            <a:r>
              <a:rPr lang="en-GB" sz="48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Highlights </a:t>
            </a:r>
            <a:r>
              <a:rPr lang="en-GB" sz="48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from Run-I </a:t>
            </a:r>
            <a:endParaRPr lang="en-GB" sz="4800" b="1" i="1" dirty="0" smtClean="0">
              <a:solidFill>
                <a:srgbClr val="FFFFFF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Helvetica" charset="0"/>
            </a:endParaRPr>
          </a:p>
          <a:p>
            <a:pPr eaLnBrk="0" hangingPunct="0">
              <a:defRPr/>
            </a:pPr>
            <a:r>
              <a:rPr lang="en-GB" sz="48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from the</a:t>
            </a:r>
            <a:r>
              <a:rPr lang="en-GB" sz="48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</a:t>
            </a:r>
            <a:r>
              <a:rPr lang="en-GB" sz="48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CMS Experiment</a:t>
            </a:r>
          </a:p>
          <a:p>
            <a:pPr eaLnBrk="0" hangingPunct="0">
              <a:defRPr/>
            </a:pPr>
            <a:r>
              <a:rPr lang="en-GB" sz="48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</a:t>
            </a:r>
          </a:p>
          <a:p>
            <a:pPr eaLnBrk="0" hangingPunct="0">
              <a:defRPr/>
            </a:pPr>
            <a:r>
              <a:rPr lang="en-GB" sz="5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   </a:t>
            </a:r>
          </a:p>
          <a:p>
            <a:pPr eaLnBrk="0" hangingPunct="0">
              <a:defRPr/>
            </a:pP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</a:t>
            </a:r>
          </a:p>
          <a:p>
            <a:pPr eaLnBrk="0" hangingPunct="0">
              <a:defRPr/>
            </a:pPr>
            <a:r>
              <a:rPr lang="en-GB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         </a:t>
            </a:r>
            <a:endParaRPr lang="en-US" sz="2400" b="1" dirty="0">
              <a:solidFill>
                <a:srgbClr val="FF3C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Helvetica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228600" y="2855655"/>
            <a:ext cx="343330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US" sz="24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Albert De Roeck</a:t>
            </a:r>
          </a:p>
          <a:p>
            <a:pPr eaLnBrk="0" hangingPunct="0"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CERN, Geneva, Switzerland</a:t>
            </a:r>
          </a:p>
          <a:p>
            <a:pPr eaLnBrk="0" hangingPunct="0">
              <a:defRPr/>
            </a:pPr>
            <a:r>
              <a:rPr lang="en-US" sz="16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Antwerp University Belgium</a:t>
            </a:r>
            <a:endParaRPr lang="en-US" sz="1600" dirty="0" smtClean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eaLnBrk="0" hangingPunct="0">
              <a:defRPr/>
            </a:pPr>
            <a:r>
              <a:rPr lang="en-US" sz="1600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UC-Davis California USA</a:t>
            </a:r>
          </a:p>
          <a:p>
            <a:pPr>
              <a:defRPr/>
            </a:pPr>
            <a:r>
              <a:rPr lang="en-US" sz="1600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IPPP, Durham UK</a:t>
            </a:r>
          </a:p>
          <a:p>
            <a:pPr>
              <a:defRPr/>
            </a:pPr>
            <a:r>
              <a:rPr lang="en-US" sz="1600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BU, Cairo, Egypt</a:t>
            </a:r>
          </a:p>
          <a:p>
            <a:pPr>
              <a:defRPr/>
            </a:pPr>
            <a:endParaRPr lang="en-US" sz="1600" dirty="0" smtClean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eaLnBrk="0" hangingPunct="0">
              <a:defRPr/>
            </a:pPr>
            <a:endParaRPr lang="en-US" sz="1600" dirty="0" smtClean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indent="-457200" eaLnBrk="0" hangingPunct="0">
              <a:defRPr/>
            </a:pPr>
            <a:endParaRPr lang="en-US" sz="2400" baseline="30000" dirty="0" smtClean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72400" y="54864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10" name="Image 9" descr="Screen Shot 2014-08-03 at 9.47.04 A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5562600"/>
            <a:ext cx="1371695" cy="1003370"/>
          </a:xfrm>
          <a:prstGeom prst="rect">
            <a:avLst/>
          </a:prstGeom>
        </p:spPr>
      </p:pic>
      <p:pic>
        <p:nvPicPr>
          <p:cNvPr id="12" name="Image 11" descr="Screen Shot 2014-08-03 at 9.46.53 A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62200" y="5638800"/>
            <a:ext cx="4966161" cy="7501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 bwMode="auto">
          <a:xfrm>
            <a:off x="457200" y="2752725"/>
            <a:ext cx="83058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4000" b="1" kern="0" dirty="0" err="1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Searches</a:t>
            </a:r>
            <a:r>
              <a:rPr lang="fr-FR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for </a:t>
            </a:r>
            <a:r>
              <a:rPr lang="fr-FR" sz="4000" b="1" kern="0" dirty="0" err="1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Supersymmetry</a:t>
            </a:r>
            <a:endParaRPr lang="fr-FR" sz="4000" b="1" kern="0" dirty="0" smtClean="0">
              <a:solidFill>
                <a:srgbClr val="0000FF"/>
              </a:solidFill>
              <a:latin typeface="Arial"/>
              <a:ea typeface="ＭＳ Ｐゴシック" charset="-128"/>
              <a:cs typeface="ＭＳ Ｐゴシック" charset="-128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or </a:t>
            </a:r>
            <a:r>
              <a:rPr kumimoji="0" lang="fr-FR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other</a:t>
            </a:r>
            <a:r>
              <a:rPr kumimoji="0" lang="fr-FR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</a:t>
            </a:r>
            <a:r>
              <a:rPr kumimoji="0" lang="fr-FR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Exotic</a:t>
            </a:r>
            <a:r>
              <a:rPr kumimoji="0" lang="fr-FR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New</a:t>
            </a:r>
            <a:r>
              <a:rPr kumimoji="0" lang="fr-FR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</a:t>
            </a:r>
            <a:r>
              <a:rPr kumimoji="0" lang="fr-FR" sz="4000" b="1" i="0" u="none" strike="noStrike" kern="0" cap="none" spc="0" normalizeH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Physics</a:t>
            </a:r>
            <a:endParaRPr kumimoji="0" lang="fr-FR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990600" y="4315361"/>
            <a:ext cx="7135287" cy="1323439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We understand the Standard Model at 7 &amp; 8 </a:t>
            </a:r>
            <a:r>
              <a:rPr lang="en-GB" dirty="0" err="1" smtClean="0">
                <a:solidFill>
                  <a:srgbClr val="0000FF"/>
                </a:solidFill>
              </a:rPr>
              <a:t>TeV</a:t>
            </a:r>
            <a:r>
              <a:rPr lang="en-GB" dirty="0" smtClean="0">
                <a:solidFill>
                  <a:srgbClr val="0000FF"/>
                </a:solidFill>
              </a:rPr>
              <a:t> from the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Standard Model measurements made, as reported before</a:t>
            </a: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Ready to search for physics </a:t>
            </a:r>
            <a:r>
              <a:rPr lang="en-GB" dirty="0" smtClean="0">
                <a:solidFill>
                  <a:srgbClr val="FF0000"/>
                </a:solidFill>
              </a:rPr>
              <a:t>BEYOND THE STANDARD MODEL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Screen Shot 2014-07-05 at 6.59.19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295400"/>
            <a:ext cx="7086600" cy="5039985"/>
          </a:xfrm>
        </p:spPr>
      </p:pic>
      <p:sp>
        <p:nvSpPr>
          <p:cNvPr id="5" name="ZoneTexte 4"/>
          <p:cNvSpPr txBox="1"/>
          <p:nvPr/>
        </p:nvSpPr>
        <p:spPr>
          <a:xfrm>
            <a:off x="76200" y="838200"/>
            <a:ext cx="6421850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In short: no sign of SUSY with the data collected so far   </a:t>
            </a:r>
            <a:endParaRPr lang="en-GB" dirty="0"/>
          </a:p>
        </p:txBody>
      </p:sp>
      <p:sp>
        <p:nvSpPr>
          <p:cNvPr id="6" name="ZoneTexte 5"/>
          <p:cNvSpPr txBox="1"/>
          <p:nvPr/>
        </p:nvSpPr>
        <p:spPr>
          <a:xfrm>
            <a:off x="228600" y="6324600"/>
            <a:ext cx="8764113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New:  compressed spectra, heavy stop (t</a:t>
            </a:r>
            <a:r>
              <a:rPr lang="en-GB" baseline="-25000" dirty="0" smtClean="0"/>
              <a:t>2</a:t>
            </a:r>
            <a:r>
              <a:rPr lang="en-GB" dirty="0" smtClean="0"/>
              <a:t>) search, extended incl. searches… </a:t>
            </a:r>
            <a:endParaRPr lang="en-GB" dirty="0"/>
          </a:p>
        </p:txBody>
      </p:sp>
      <p:pic>
        <p:nvPicPr>
          <p:cNvPr id="7" name="Espace réservé du contenu 3" descr="Screen Shot 2013-07-31 at 1.25.39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7010400" y="990600"/>
            <a:ext cx="2209800" cy="2182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2901872" y="6062246"/>
            <a:ext cx="6089728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https://</a:t>
            </a:r>
            <a:r>
              <a:rPr lang="en-GB" sz="1600" dirty="0" err="1" smtClean="0"/>
              <a:t>twiki.cern.ch/twiki/bin/view/CMSPublic/PhysicsResultsSUS</a:t>
            </a:r>
            <a:endParaRPr lang="en-GB" sz="1600" dirty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914400" y="-142875"/>
            <a:ext cx="7239000" cy="904875"/>
          </a:xfrm>
        </p:spPr>
        <p:txBody>
          <a:bodyPr/>
          <a:lstStyle/>
          <a:p>
            <a:r>
              <a:rPr lang="en-GB" dirty="0" smtClean="0"/>
              <a:t>Summary of SUSY Searches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Screen Shot 2014-07-05 at 7.05.56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774731"/>
            <a:ext cx="8153400" cy="6127344"/>
          </a:xfrm>
        </p:spPr>
      </p:pic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457200" y="-142875"/>
            <a:ext cx="8077200" cy="904875"/>
          </a:xfrm>
        </p:spPr>
        <p:txBody>
          <a:bodyPr/>
          <a:lstStyle/>
          <a:p>
            <a:r>
              <a:rPr lang="en-GB" dirty="0" smtClean="0"/>
              <a:t>Summary of Exotica Searches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Screen Shot 2013-05-20 at 4.48.30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0" y="2514600"/>
            <a:ext cx="7120328" cy="4343400"/>
          </a:xfr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381000" y="-76200"/>
            <a:ext cx="8305800" cy="914400"/>
          </a:xfrm>
        </p:spPr>
        <p:txBody>
          <a:bodyPr>
            <a:normAutofit/>
          </a:bodyPr>
          <a:lstStyle/>
          <a:p>
            <a:r>
              <a:rPr lang="en-GB" dirty="0" err="1" smtClean="0">
                <a:effectLst/>
              </a:rPr>
              <a:t>Supersymmetry</a:t>
            </a:r>
            <a:r>
              <a:rPr lang="en-GB" dirty="0" smtClean="0">
                <a:effectLst/>
              </a:rPr>
              <a:t>? New Physics?</a:t>
            </a:r>
            <a:endParaRPr lang="en-GB" dirty="0">
              <a:effectLst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0" y="2266890"/>
            <a:ext cx="1684726" cy="40011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H. Murayama</a:t>
            </a:r>
            <a:endParaRPr lang="en-GB" dirty="0"/>
          </a:p>
        </p:txBody>
      </p:sp>
      <p:pic>
        <p:nvPicPr>
          <p:cNvPr id="6" name="Espace réservé du contenu 4" descr="Screen Shot 2014-04-13 at 4.20.24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52400" y="789440"/>
            <a:ext cx="2819400" cy="1039359"/>
          </a:xfrm>
          <a:prstGeom prst="rect">
            <a:avLst/>
          </a:prstGeom>
          <a:noFill/>
          <a:ln w="222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7" name="Image 6" descr="Screen Shot 2013-08-02 at 11.20.14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2953" y="3429000"/>
            <a:ext cx="3845247" cy="320040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2438400" y="4876800"/>
            <a:ext cx="104365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allowed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295400" y="5543490"/>
            <a:ext cx="1182911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excluded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971800" y="762000"/>
            <a:ext cx="2117036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N. </a:t>
            </a:r>
            <a:r>
              <a:rPr lang="en-GB" dirty="0" err="1" smtClean="0"/>
              <a:t>Arkani-Hamed</a:t>
            </a:r>
            <a:endParaRPr lang="en-GB" dirty="0"/>
          </a:p>
        </p:txBody>
      </p:sp>
      <p:pic>
        <p:nvPicPr>
          <p:cNvPr id="11" name="Image 10" descr="Screen Shot 2014-04-16 at 10.27.42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75307" y="762000"/>
            <a:ext cx="2144893" cy="2762362"/>
          </a:xfrm>
          <a:prstGeom prst="rect">
            <a:avLst/>
          </a:prstGeom>
        </p:spPr>
      </p:pic>
      <p:pic>
        <p:nvPicPr>
          <p:cNvPr id="12" name="Image 11" descr="Screen Shot 2014-04-16 at 10.27.55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05200" y="1828800"/>
            <a:ext cx="3721464" cy="513616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4572000" y="1447800"/>
            <a:ext cx="2273704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…The May Issue...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Screen Shot 2014-05-10 at 11.31.54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1752600"/>
            <a:ext cx="4651791" cy="4038600"/>
          </a:xfrm>
        </p:spPr>
      </p:pic>
      <p:pic>
        <p:nvPicPr>
          <p:cNvPr id="5" name="Image 4" descr="Screen Shot 2014-05-10 at 11.32.25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1822703"/>
            <a:ext cx="4419600" cy="3399935"/>
          </a:xfrm>
          <a:prstGeom prst="rect">
            <a:avLst/>
          </a:prstGeom>
        </p:spPr>
      </p:pic>
      <p:sp>
        <p:nvSpPr>
          <p:cNvPr id="7" name="Titre 3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914400"/>
          </a:xfrm>
        </p:spPr>
        <p:txBody>
          <a:bodyPr/>
          <a:lstStyle/>
          <a:p>
            <a:r>
              <a:rPr lang="en-GB" dirty="0" smtClean="0">
                <a:effectLst/>
              </a:rPr>
              <a:t>SUSY Prospects @ 2015/2016</a:t>
            </a:r>
            <a:endParaRPr lang="en-GB" dirty="0">
              <a:effectLst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04800" y="914400"/>
            <a:ext cx="8354596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Expect   ~ 10-20 fb</a:t>
            </a:r>
            <a:r>
              <a:rPr lang="en-GB" baseline="30000" dirty="0" smtClean="0">
                <a:solidFill>
                  <a:srgbClr val="0000FF"/>
                </a:solidFill>
              </a:rPr>
              <a:t>-1</a:t>
            </a:r>
            <a:r>
              <a:rPr lang="en-GB" dirty="0" smtClean="0">
                <a:solidFill>
                  <a:srgbClr val="0000FF"/>
                </a:solidFill>
              </a:rPr>
              <a:t> in 2015 &amp; 40 fb</a:t>
            </a:r>
            <a:r>
              <a:rPr lang="en-GB" baseline="30000" dirty="0" smtClean="0">
                <a:solidFill>
                  <a:srgbClr val="0000FF"/>
                </a:solidFill>
              </a:rPr>
              <a:t>-1</a:t>
            </a:r>
            <a:r>
              <a:rPr lang="en-GB" dirty="0" smtClean="0">
                <a:solidFill>
                  <a:srgbClr val="0000FF"/>
                </a:solidFill>
              </a:rPr>
              <a:t> in 2016   (present </a:t>
            </a:r>
            <a:r>
              <a:rPr lang="en-GB" dirty="0" err="1" smtClean="0">
                <a:solidFill>
                  <a:srgbClr val="0000FF"/>
                </a:solidFill>
              </a:rPr>
              <a:t>guestimates</a:t>
            </a:r>
            <a:r>
              <a:rPr lang="en-GB" dirty="0" smtClean="0">
                <a:solidFill>
                  <a:srgbClr val="0000FF"/>
                </a:solidFill>
              </a:rPr>
              <a:t>) 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447800" y="1524000"/>
            <a:ext cx="1325678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Now 2014</a:t>
            </a:r>
            <a:endParaRPr lang="en-GB" dirty="0"/>
          </a:p>
        </p:txBody>
      </p:sp>
      <p:sp>
        <p:nvSpPr>
          <p:cNvPr id="10" name="ZoneTexte 9"/>
          <p:cNvSpPr txBox="1"/>
          <p:nvPr/>
        </p:nvSpPr>
        <p:spPr>
          <a:xfrm>
            <a:off x="6019800" y="1600200"/>
            <a:ext cx="1397939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2015-2016</a:t>
            </a:r>
            <a:endParaRPr lang="en-GB" dirty="0"/>
          </a:p>
        </p:txBody>
      </p:sp>
      <p:sp>
        <p:nvSpPr>
          <p:cNvPr id="11" name="ZoneTexte 10"/>
          <p:cNvSpPr txBox="1"/>
          <p:nvPr/>
        </p:nvSpPr>
        <p:spPr>
          <a:xfrm>
            <a:off x="685800" y="5921514"/>
            <a:ext cx="7677619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0.5-1 fb</a:t>
            </a:r>
            <a:r>
              <a:rPr lang="en-GB" baseline="30000" dirty="0" smtClean="0">
                <a:solidFill>
                  <a:srgbClr val="0000FF"/>
                </a:solidFill>
              </a:rPr>
              <a:t>-1</a:t>
            </a:r>
            <a:r>
              <a:rPr lang="en-GB" dirty="0" smtClean="0">
                <a:solidFill>
                  <a:srgbClr val="0000FF"/>
                </a:solidFill>
              </a:rPr>
              <a:t> would be enough for first analyses entering new </a:t>
            </a:r>
            <a:r>
              <a:rPr lang="en-GB" dirty="0" err="1" smtClean="0">
                <a:solidFill>
                  <a:srgbClr val="0000FF"/>
                </a:solidFill>
              </a:rPr>
              <a:t>teritory</a:t>
            </a:r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We expect that have such a sample by Summer 2015!! 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5257800" y="5238690"/>
            <a:ext cx="3894328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/>
              <a:t>March CMS-SUSY workshop (Lisbon) </a:t>
            </a:r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 descr="Screen shot 2012-09-14 at 9.09.02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707542"/>
            <a:ext cx="8077200" cy="5150458"/>
          </a:xfrm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304800" y="-76200"/>
            <a:ext cx="8382000" cy="914400"/>
          </a:xfrm>
        </p:spPr>
        <p:txBody>
          <a:bodyPr>
            <a:normAutofit/>
          </a:bodyPr>
          <a:lstStyle/>
          <a:p>
            <a:r>
              <a:rPr lang="en-GB" dirty="0" smtClean="0">
                <a:effectLst/>
              </a:rPr>
              <a:t>2011:  Z’ Boson to </a:t>
            </a:r>
            <a:r>
              <a:rPr lang="en-GB" dirty="0" err="1" smtClean="0">
                <a:effectLst/>
              </a:rPr>
              <a:t>ee</a:t>
            </a:r>
            <a:r>
              <a:rPr lang="en-GB" dirty="0" smtClean="0">
                <a:effectLst/>
              </a:rPr>
              <a:t> or </a:t>
            </a:r>
            <a:r>
              <a:rPr lang="en-GB" dirty="0" err="1" smtClean="0">
                <a:effectLst/>
              </a:rPr>
              <a:t>μμ</a:t>
            </a:r>
            <a:r>
              <a:rPr lang="en-GB" dirty="0" smtClean="0">
                <a:effectLst/>
              </a:rPr>
              <a:t>?</a:t>
            </a:r>
            <a:endParaRPr lang="en-GB" dirty="0">
              <a:effectLst/>
            </a:endParaRPr>
          </a:p>
        </p:txBody>
      </p:sp>
      <p:pic>
        <p:nvPicPr>
          <p:cNvPr id="6" name="Image 5" descr="Screen shot 2012-09-19 at 3.14.16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838200"/>
            <a:ext cx="2921000" cy="482600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3370282" y="892314"/>
            <a:ext cx="3335318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Extension of the symmetry?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New Gauge bosons?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7620000" y="1066800"/>
            <a:ext cx="1222861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Mid</a:t>
            </a:r>
            <a:r>
              <a:rPr lang="en-GB" dirty="0" smtClean="0"/>
              <a:t> </a:t>
            </a:r>
            <a:r>
              <a:rPr lang="en-GB" dirty="0" smtClean="0"/>
              <a:t>2012</a:t>
            </a:r>
            <a:endParaRPr lang="en-GB" dirty="0"/>
          </a:p>
        </p:txBody>
      </p:sp>
      <p:sp>
        <p:nvSpPr>
          <p:cNvPr id="13" name="Ellipse 12"/>
          <p:cNvSpPr/>
          <p:nvPr/>
        </p:nvSpPr>
        <p:spPr bwMode="auto">
          <a:xfrm>
            <a:off x="5638800" y="5562600"/>
            <a:ext cx="304800" cy="381000"/>
          </a:xfrm>
          <a:prstGeom prst="ellips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4" name="Ellipse 13"/>
          <p:cNvSpPr/>
          <p:nvPr/>
        </p:nvSpPr>
        <p:spPr bwMode="auto">
          <a:xfrm>
            <a:off x="5638800" y="2971800"/>
            <a:ext cx="304800" cy="381000"/>
          </a:xfrm>
          <a:prstGeom prst="ellips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7450064" y="5308937"/>
            <a:ext cx="1794932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Did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smtClean="0">
                <a:solidFill>
                  <a:srgbClr val="0000FF"/>
                </a:solidFill>
              </a:rPr>
              <a:t>additional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data confirm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the excess??</a:t>
            </a:r>
            <a:endParaRPr lang="en-GB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 descr="Screen shot 2012-09-14 at 9.09.41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990600"/>
            <a:ext cx="8817805" cy="5591070"/>
          </a:xfrm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381000" y="0"/>
            <a:ext cx="8305800" cy="914400"/>
          </a:xfrm>
        </p:spPr>
        <p:txBody>
          <a:bodyPr>
            <a:normAutofit/>
          </a:bodyPr>
          <a:lstStyle/>
          <a:p>
            <a:r>
              <a:rPr lang="en-GB" dirty="0" smtClean="0">
                <a:effectLst/>
              </a:rPr>
              <a:t>Z’ Combination of 7 &amp; 8 </a:t>
            </a:r>
            <a:r>
              <a:rPr lang="en-GB" dirty="0" err="1" smtClean="0">
                <a:effectLst/>
              </a:rPr>
              <a:t>TeV</a:t>
            </a:r>
            <a:r>
              <a:rPr lang="en-GB" dirty="0" smtClean="0">
                <a:effectLst/>
              </a:rPr>
              <a:t> Data</a:t>
            </a:r>
            <a:endParaRPr lang="en-GB" dirty="0">
              <a:effectLst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914400" y="5562600"/>
            <a:ext cx="3048000" cy="685800"/>
          </a:xfrm>
          <a:prstGeom prst="rect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992789" y="5651212"/>
            <a:ext cx="902811" cy="292388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300" dirty="0" smtClean="0"/>
              <a:t>2950 </a:t>
            </a:r>
            <a:r>
              <a:rPr lang="en-GB" sz="1300" dirty="0" err="1" smtClean="0"/>
              <a:t>GeV</a:t>
            </a:r>
            <a:endParaRPr lang="en-GB" sz="1300" dirty="0"/>
          </a:p>
        </p:txBody>
      </p:sp>
      <p:sp>
        <p:nvSpPr>
          <p:cNvPr id="9" name="ZoneTexte 8"/>
          <p:cNvSpPr txBox="1"/>
          <p:nvPr/>
        </p:nvSpPr>
        <p:spPr>
          <a:xfrm>
            <a:off x="1916589" y="5943600"/>
            <a:ext cx="902811" cy="292388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300" dirty="0" smtClean="0"/>
              <a:t>2600 </a:t>
            </a:r>
            <a:r>
              <a:rPr lang="en-GB" sz="1300" dirty="0" err="1" smtClean="0"/>
              <a:t>GeV</a:t>
            </a:r>
            <a:endParaRPr lang="en-GB" sz="1300" dirty="0"/>
          </a:p>
        </p:txBody>
      </p:sp>
      <p:pic>
        <p:nvPicPr>
          <p:cNvPr id="10" name="Image 9" descr="Screen Shot 2014-05-10 at 10.35.38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400" y="990600"/>
            <a:ext cx="5816850" cy="36764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381000" y="0"/>
            <a:ext cx="8305800" cy="914400"/>
          </a:xfrm>
        </p:spPr>
        <p:txBody>
          <a:bodyPr>
            <a:normAutofit/>
          </a:bodyPr>
          <a:lstStyle/>
          <a:p>
            <a:r>
              <a:rPr lang="en-GB" dirty="0" smtClean="0">
                <a:effectLst/>
              </a:rPr>
              <a:t>But Wait…:  Z’  8 </a:t>
            </a:r>
            <a:r>
              <a:rPr lang="en-GB" dirty="0" err="1" smtClean="0">
                <a:effectLst/>
              </a:rPr>
              <a:t>TeV</a:t>
            </a:r>
            <a:r>
              <a:rPr lang="en-GB" dirty="0" smtClean="0">
                <a:effectLst/>
              </a:rPr>
              <a:t> Data??</a:t>
            </a:r>
            <a:endParaRPr lang="en-GB" dirty="0">
              <a:effectLst/>
            </a:endParaRPr>
          </a:p>
        </p:txBody>
      </p:sp>
      <p:pic>
        <p:nvPicPr>
          <p:cNvPr id="12" name="Image 11" descr="Screen Shot 2014-08-03 at 10.41.44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1650660"/>
            <a:ext cx="6490150" cy="4902540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304800" y="914400"/>
            <a:ext cx="5925796" cy="707886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In CWR: final word on the </a:t>
            </a:r>
            <a:r>
              <a:rPr lang="en-GB" dirty="0" err="1" smtClean="0">
                <a:solidFill>
                  <a:srgbClr val="0000FF"/>
                </a:solidFill>
              </a:rPr>
              <a:t>Zprimes</a:t>
            </a:r>
            <a:r>
              <a:rPr lang="en-GB" dirty="0" smtClean="0">
                <a:solidFill>
                  <a:srgbClr val="0000FF"/>
                </a:solidFill>
              </a:rPr>
              <a:t> of CMS in run-I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Revenge of the Guido-prime? </a:t>
            </a:r>
            <a:r>
              <a:rPr lang="en-GB" dirty="0" err="1" smtClean="0">
                <a:solidFill>
                  <a:srgbClr val="FF0000"/>
                </a:solidFill>
                <a:sym typeface="Wingdings"/>
              </a:rPr>
              <a:t>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4" name="Ellipse 13"/>
          <p:cNvSpPr/>
          <p:nvPr/>
        </p:nvSpPr>
        <p:spPr bwMode="auto">
          <a:xfrm>
            <a:off x="2819400" y="4267200"/>
            <a:ext cx="533400" cy="5334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8915400" cy="904875"/>
          </a:xfrm>
        </p:spPr>
        <p:txBody>
          <a:bodyPr/>
          <a:lstStyle/>
          <a:p>
            <a:r>
              <a:rPr lang="en-GB" dirty="0" smtClean="0"/>
              <a:t>Search for Heavy Neutrinos and W</a:t>
            </a:r>
            <a:r>
              <a:rPr lang="en-GB" baseline="-25000" dirty="0" smtClean="0"/>
              <a:t>R</a:t>
            </a:r>
            <a:endParaRPr lang="en-GB" dirty="0"/>
          </a:p>
        </p:txBody>
      </p:sp>
      <p:pic>
        <p:nvPicPr>
          <p:cNvPr id="8" name="Espace réservé du contenu 5" descr="Screen shot 2011-07-21 at 10.37.44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76200" y="1587500"/>
            <a:ext cx="3035300" cy="161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3361078" y="2286000"/>
            <a:ext cx="2430122" cy="707886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Select events with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2 leptons and 2 jets</a:t>
            </a: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11" name="Image 10" descr="Screen shot 2011-07-23 at 9.22.18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7367" y="1371600"/>
            <a:ext cx="3126633" cy="2209800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6248400" y="3733800"/>
            <a:ext cx="2707559" cy="2554545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Large exclusion range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in mass of the W</a:t>
            </a:r>
            <a:r>
              <a:rPr lang="en-GB" baseline="-25000" dirty="0" smtClean="0">
                <a:solidFill>
                  <a:srgbClr val="0000FF"/>
                </a:solidFill>
              </a:rPr>
              <a:t>R</a:t>
            </a:r>
            <a:r>
              <a:rPr lang="en-GB" dirty="0" smtClean="0">
                <a:solidFill>
                  <a:srgbClr val="0000FF"/>
                </a:solidFill>
              </a:rPr>
              <a:t> and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heavy neutrino</a:t>
            </a: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Observe a 2.8 sigma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excess in the electron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channel around 2 </a:t>
            </a:r>
            <a:r>
              <a:rPr lang="en-GB" dirty="0" err="1" smtClean="0">
                <a:solidFill>
                  <a:srgbClr val="FF0000"/>
                </a:solidFill>
              </a:rPr>
              <a:t>TeV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W</a:t>
            </a:r>
            <a:r>
              <a:rPr lang="en-GB" baseline="-25000" dirty="0" smtClean="0">
                <a:solidFill>
                  <a:srgbClr val="FF0000"/>
                </a:solidFill>
              </a:rPr>
              <a:t>R</a:t>
            </a:r>
            <a:r>
              <a:rPr lang="en-GB" dirty="0" smtClean="0">
                <a:solidFill>
                  <a:srgbClr val="FF0000"/>
                </a:solidFill>
              </a:rPr>
              <a:t> mass 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152400" y="914400"/>
            <a:ext cx="7366119" cy="461665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00FF"/>
                </a:solidFill>
              </a:rPr>
              <a:t>Left-right symmetric extension of the Standard Model</a:t>
            </a:r>
            <a:endParaRPr lang="en-GB" sz="2400" dirty="0">
              <a:solidFill>
                <a:srgbClr val="0000FF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4191000" y="1548824"/>
            <a:ext cx="1650211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chemeClr val="accent4"/>
                </a:solidFill>
              </a:rPr>
              <a:t>arXiv:1407.3683</a:t>
            </a:r>
            <a:endParaRPr lang="en-GB" sz="1600" dirty="0" smtClean="0">
              <a:solidFill>
                <a:schemeClr val="accent4"/>
              </a:solidFill>
            </a:endParaRPr>
          </a:p>
        </p:txBody>
      </p:sp>
      <p:pic>
        <p:nvPicPr>
          <p:cNvPr id="16" name="Image 15" descr="Screen Shot 2014-07-19 at 9.10.37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505200"/>
            <a:ext cx="3217888" cy="3352800"/>
          </a:xfrm>
          <a:prstGeom prst="rect">
            <a:avLst/>
          </a:prstGeom>
        </p:spPr>
      </p:pic>
      <p:pic>
        <p:nvPicPr>
          <p:cNvPr id="19" name="Image 18" descr="Screen Shot 2014-07-19 at 9.11.16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00401" y="3505200"/>
            <a:ext cx="3047999" cy="3352801"/>
          </a:xfrm>
          <a:prstGeom prst="rect">
            <a:avLst/>
          </a:prstGeom>
        </p:spPr>
      </p:pic>
      <p:sp>
        <p:nvSpPr>
          <p:cNvPr id="20" name="Ellipse 19"/>
          <p:cNvSpPr/>
          <p:nvPr/>
        </p:nvSpPr>
        <p:spPr bwMode="auto">
          <a:xfrm>
            <a:off x="1600200" y="4800600"/>
            <a:ext cx="533400" cy="533400"/>
          </a:xfrm>
          <a:prstGeom prst="ellips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9749A-2C7F-1B41-870B-5AED54A60183}" type="slidenum">
              <a:rPr lang="en-US"/>
              <a:pPr/>
              <a:t>18</a:t>
            </a:fld>
            <a:endParaRPr lang="en-US"/>
          </a:p>
        </p:txBody>
      </p:sp>
      <p:pic>
        <p:nvPicPr>
          <p:cNvPr id="13317" name="Picture 2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09550" y="0"/>
            <a:ext cx="94630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4970463"/>
            <a:ext cx="3276600" cy="188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10" descr="zwicky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029200"/>
            <a:ext cx="250054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0" name="Text Box 11"/>
          <p:cNvSpPr txBox="1">
            <a:spLocks noChangeArrowheads="1"/>
          </p:cNvSpPr>
          <p:nvPr/>
        </p:nvSpPr>
        <p:spPr bwMode="auto">
          <a:xfrm>
            <a:off x="990600" y="6507162"/>
            <a:ext cx="1595438" cy="2746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/>
              <a:t>F. Zwicky 1898-1974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457200" y="457200"/>
            <a:ext cx="8458200" cy="762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200" b="1" dirty="0"/>
              <a:t>Dark </a:t>
            </a:r>
            <a:r>
              <a:rPr lang="en-US" sz="3200" b="1" dirty="0" smtClean="0"/>
              <a:t>Matter: The Next Challenge !?!</a:t>
            </a:r>
            <a:endParaRPr lang="en-US" sz="3200" b="1" dirty="0"/>
          </a:p>
        </p:txBody>
      </p:sp>
      <p:sp>
        <p:nvSpPr>
          <p:cNvPr id="13322" name="Text Box 3"/>
          <p:cNvSpPr txBox="1">
            <a:spLocks noChangeArrowheads="1"/>
          </p:cNvSpPr>
          <p:nvPr/>
        </p:nvSpPr>
        <p:spPr bwMode="auto">
          <a:xfrm>
            <a:off x="457200" y="1298574"/>
            <a:ext cx="3048000" cy="16732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b="1" dirty="0">
                <a:ea typeface="ＭＳ Ｐゴシック" charset="-128"/>
                <a:cs typeface="ＭＳ Ｐゴシック" charset="-128"/>
              </a:rPr>
              <a:t>Astronomers found that most of the matter in the Universe must be invisible Dark Matter </a:t>
            </a:r>
          </a:p>
        </p:txBody>
      </p:sp>
      <p:sp>
        <p:nvSpPr>
          <p:cNvPr id="13323" name="Text Box 4"/>
          <p:cNvSpPr txBox="1">
            <a:spLocks noChangeArrowheads="1"/>
          </p:cNvSpPr>
          <p:nvPr/>
        </p:nvSpPr>
        <p:spPr bwMode="auto">
          <a:xfrm>
            <a:off x="3657601" y="4357688"/>
            <a:ext cx="5486400" cy="519112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ea typeface="ＭＳ Ｐゴシック" charset="-128"/>
                <a:cs typeface="ＭＳ Ｐゴシック" charset="-128"/>
              </a:rPr>
              <a:t>‘</a:t>
            </a:r>
            <a:r>
              <a:rPr lang="en-US" sz="2800" b="1" dirty="0" err="1">
                <a:solidFill>
                  <a:schemeClr val="bg1"/>
                </a:solidFill>
                <a:ea typeface="ＭＳ Ｐゴシック" charset="-128"/>
                <a:cs typeface="ＭＳ Ｐゴシック" charset="-128"/>
              </a:rPr>
              <a:t>Supersymmetric</a:t>
            </a:r>
            <a:r>
              <a:rPr lang="en-US" sz="2800" b="1" dirty="0">
                <a:solidFill>
                  <a:schemeClr val="bg1"/>
                </a:solidFill>
                <a:ea typeface="ＭＳ Ｐゴシック" charset="-128"/>
                <a:cs typeface="ＭＳ Ｐゴシック" charset="-128"/>
              </a:rPr>
              <a:t>’ particles ?</a:t>
            </a:r>
          </a:p>
        </p:txBody>
      </p:sp>
      <p:pic>
        <p:nvPicPr>
          <p:cNvPr id="13325" name="Picture 13" descr="rubin_001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95600" y="5029200"/>
            <a:ext cx="2133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3581400" y="6324600"/>
            <a:ext cx="1458913" cy="2762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dirty="0"/>
              <a:t>Vera Rubin ~ 1970</a:t>
            </a:r>
          </a:p>
        </p:txBody>
      </p:sp>
      <p:pic>
        <p:nvPicPr>
          <p:cNvPr id="13" name="Image 12" descr="Screen Shot 2014-01-29 at 12.24.04 PM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87045" y="1657725"/>
            <a:ext cx="3633155" cy="21522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-38100" y="-12700"/>
            <a:ext cx="9182100" cy="6896100"/>
          </a:xfrm>
          <a:prstGeom prst="rect">
            <a:avLst/>
          </a:prstGeom>
          <a:gradFill flip="none" rotWithShape="1">
            <a:gsLst>
              <a:gs pos="22000">
                <a:schemeClr val="tx1"/>
              </a:gs>
              <a:gs pos="100000">
                <a:srgbClr val="FFFFFF"/>
              </a:gs>
            </a:gsLst>
            <a:path path="rect">
              <a:fillToRect l="100000" t="100000"/>
            </a:path>
            <a:tileRect r="-100000" b="-10000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/>
          <a:srcRect l="18205" t="23021" r="17239" b="29629"/>
          <a:stretch>
            <a:fillRect/>
          </a:stretch>
        </p:blipFill>
        <p:spPr bwMode="auto">
          <a:xfrm>
            <a:off x="8140700" y="368300"/>
            <a:ext cx="708527" cy="673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648200" y="769141"/>
            <a:ext cx="2984500" cy="754859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reflection stA="50000" endPos="70000" dir="5400000" sy="-100000" algn="bl" rotWithShape="0"/>
                </a:effectLst>
                <a:latin typeface="Tahoma"/>
                <a:cs typeface="Tahoma"/>
              </a:rPr>
              <a:t>Outline</a:t>
            </a:r>
            <a:endParaRPr lang="en-US" dirty="0">
              <a:solidFill>
                <a:schemeClr val="bg1"/>
              </a:solidFill>
              <a:effectLst>
                <a:reflection stA="50000" endPos="70000" dir="5400000" sy="-100000" algn="bl" rotWithShape="0"/>
              </a:effectLst>
              <a:latin typeface="Tahoma"/>
              <a:cs typeface="Tahoma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276600" y="1143000"/>
            <a:ext cx="5867400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"/>
              </a:spcBef>
            </a:pPr>
            <a:endParaRPr lang="en-GB" sz="2800" dirty="0" smtClean="0">
              <a:solidFill>
                <a:schemeClr val="bg1"/>
              </a:solidFill>
            </a:endParaRP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 Standard Model</a:t>
            </a:r>
            <a:r>
              <a:rPr lang="en-GB" sz="2800" dirty="0" smtClean="0">
                <a:solidFill>
                  <a:schemeClr val="bg1"/>
                </a:solidFill>
              </a:rPr>
              <a:t> Physics </a:t>
            </a:r>
            <a:r>
              <a:rPr lang="en-GB" sz="2800" dirty="0" smtClean="0">
                <a:solidFill>
                  <a:schemeClr val="bg1"/>
                </a:solidFill>
              </a:rPr>
              <a:t>R</a:t>
            </a:r>
            <a:r>
              <a:rPr lang="en-GB" sz="2800" dirty="0" smtClean="0">
                <a:solidFill>
                  <a:schemeClr val="bg1"/>
                </a:solidFill>
              </a:rPr>
              <a:t>esults </a:t>
            </a:r>
            <a:endParaRPr lang="en-GB" sz="2800" dirty="0" smtClean="0">
              <a:solidFill>
                <a:schemeClr val="bg1"/>
              </a:solidFill>
            </a:endParaRP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 </a:t>
            </a:r>
            <a:r>
              <a:rPr lang="en-GB" sz="2800" dirty="0" smtClean="0">
                <a:solidFill>
                  <a:schemeClr val="accent3"/>
                </a:solidFill>
              </a:rPr>
              <a:t>Beyond the Standard Model! </a:t>
            </a:r>
          </a:p>
          <a:p>
            <a:pPr>
              <a:spcBef>
                <a:spcPts val="200"/>
              </a:spcBef>
            </a:pPr>
            <a:r>
              <a:rPr lang="en-GB" sz="2800" dirty="0" smtClean="0">
                <a:solidFill>
                  <a:schemeClr val="accent3"/>
                </a:solidFill>
              </a:rPr>
              <a:t>  “In Search of new Physics”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 </a:t>
            </a:r>
            <a:r>
              <a:rPr lang="en-GB" sz="2800" dirty="0" smtClean="0">
                <a:solidFill>
                  <a:srgbClr val="FFFF00"/>
                </a:solidFill>
              </a:rPr>
              <a:t>The Higgs Particle!!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 Summary</a:t>
            </a:r>
          </a:p>
          <a:p>
            <a:pPr>
              <a:spcBef>
                <a:spcPts val="200"/>
              </a:spcBef>
            </a:pPr>
            <a:endParaRPr lang="en-GB" sz="2800" dirty="0" smtClean="0">
              <a:solidFill>
                <a:schemeClr val="bg1"/>
              </a:solidFill>
            </a:endParaRPr>
          </a:p>
          <a:p>
            <a:endParaRPr lang="en-GB" sz="2800" dirty="0">
              <a:solidFill>
                <a:schemeClr val="bg1"/>
              </a:solidFill>
            </a:endParaRPr>
          </a:p>
        </p:txBody>
      </p:sp>
      <p:pic>
        <p:nvPicPr>
          <p:cNvPr id="14" name="Image 13" descr="Screen Shot 2013-06-22 at 2.55.44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4376060"/>
            <a:ext cx="2952965" cy="2481940"/>
          </a:xfrm>
          <a:prstGeom prst="rect">
            <a:avLst/>
          </a:prstGeom>
        </p:spPr>
      </p:pic>
      <p:pic>
        <p:nvPicPr>
          <p:cNvPr id="13" name="Picture 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01921"/>
            <a:ext cx="3110867" cy="2317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ZoneTexte 9"/>
          <p:cNvSpPr txBox="1"/>
          <p:nvPr/>
        </p:nvSpPr>
        <p:spPr>
          <a:xfrm>
            <a:off x="400649" y="4343400"/>
            <a:ext cx="241875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accent3"/>
                </a:solidFill>
              </a:rPr>
              <a:t>Melbourne 4</a:t>
            </a:r>
            <a:r>
              <a:rPr lang="en-GB" sz="1600" baseline="30000" dirty="0" smtClean="0">
                <a:solidFill>
                  <a:schemeClr val="accent3"/>
                </a:solidFill>
              </a:rPr>
              <a:t>th</a:t>
            </a:r>
            <a:r>
              <a:rPr lang="en-GB" sz="1600" dirty="0" smtClean="0">
                <a:solidFill>
                  <a:schemeClr val="accent3"/>
                </a:solidFill>
              </a:rPr>
              <a:t> July 2012, </a:t>
            </a:r>
          </a:p>
          <a:p>
            <a:r>
              <a:rPr lang="en-GB" sz="1600" dirty="0" smtClean="0">
                <a:solidFill>
                  <a:schemeClr val="accent3"/>
                </a:solidFill>
              </a:rPr>
              <a:t>late afternoon</a:t>
            </a:r>
            <a:endParaRPr lang="en-GB" sz="1600" dirty="0">
              <a:solidFill>
                <a:schemeClr val="accent3"/>
              </a:solidFill>
            </a:endParaRPr>
          </a:p>
        </p:txBody>
      </p:sp>
      <p:pic>
        <p:nvPicPr>
          <p:cNvPr id="19" name="Image 18" descr="Screen Shot 2013-07-31 at 1.25.23 PM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57600" y="4495800"/>
            <a:ext cx="2067401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Espace réservé du contenu 3" descr="Screen Shot 2014-04-10 at 12.57.13 PM.png"/>
          <p:cNvPicPr>
            <a:picLocks noGrp="1" noChangeAspect="1"/>
          </p:cNvPicPr>
          <p:nvPr>
            <p:ph idx="1"/>
          </p:nvPr>
        </p:nvPicPr>
        <p:blipFill>
          <a:blip r:embed="rId7"/>
          <a:stretch>
            <a:fillRect/>
          </a:stretch>
        </p:blipFill>
        <p:spPr>
          <a:xfrm>
            <a:off x="6477000" y="4419600"/>
            <a:ext cx="2394208" cy="2053099"/>
          </a:xfrm>
        </p:spPr>
      </p:pic>
      <p:sp>
        <p:nvSpPr>
          <p:cNvPr id="15" name="ZoneTexte 14"/>
          <p:cNvSpPr txBox="1"/>
          <p:nvPr/>
        </p:nvSpPr>
        <p:spPr>
          <a:xfrm>
            <a:off x="33412" y="3581400"/>
            <a:ext cx="32661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Disclaimer: selected highlights</a:t>
            </a:r>
          </a:p>
          <a:p>
            <a:r>
              <a:rPr lang="en-GB" sz="1800" dirty="0" smtClean="0"/>
              <a:t>No discussion on details   </a:t>
            </a:r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0" y="-66675"/>
            <a:ext cx="8991600" cy="904875"/>
          </a:xfrm>
        </p:spPr>
        <p:txBody>
          <a:bodyPr/>
          <a:lstStyle/>
          <a:p>
            <a:r>
              <a:rPr lang="en-GB" dirty="0" smtClean="0"/>
              <a:t>The Generic Dark Matter Connection</a:t>
            </a:r>
            <a:endParaRPr lang="en-GB" dirty="0"/>
          </a:p>
        </p:txBody>
      </p:sp>
      <p:sp>
        <p:nvSpPr>
          <p:cNvPr id="5" name="ZoneTexte 4"/>
          <p:cNvSpPr txBox="1"/>
          <p:nvPr/>
        </p:nvSpPr>
        <p:spPr>
          <a:xfrm>
            <a:off x="533400" y="914400"/>
            <a:ext cx="7985279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Searches for mono-jets and mono-photons can be used to search for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Dark Matter (DM)</a:t>
            </a:r>
          </a:p>
          <a:p>
            <a:endParaRPr lang="en-GB" dirty="0"/>
          </a:p>
        </p:txBody>
      </p:sp>
      <p:pic>
        <p:nvPicPr>
          <p:cNvPr id="6" name="Image 5" descr="Screen shot 2012-04-28 at 12.47.04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676400"/>
            <a:ext cx="3146636" cy="3124200"/>
          </a:xfrm>
          <a:prstGeom prst="rect">
            <a:avLst/>
          </a:prstGeom>
        </p:spPr>
      </p:pic>
      <p:pic>
        <p:nvPicPr>
          <p:cNvPr id="7" name="Image 6" descr="Screen shot 2012-04-28 at 12.56.40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1454" y="1600200"/>
            <a:ext cx="2754192" cy="1663700"/>
          </a:xfrm>
          <a:prstGeom prst="rect">
            <a:avLst/>
          </a:prstGeom>
        </p:spPr>
      </p:pic>
      <p:pic>
        <p:nvPicPr>
          <p:cNvPr id="8" name="Image 7" descr="Screen shot 2012-04-28 at 12.56.46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8400" y="1600200"/>
            <a:ext cx="2730340" cy="1676400"/>
          </a:xfrm>
          <a:prstGeom prst="rect">
            <a:avLst/>
          </a:prstGeom>
        </p:spPr>
      </p:pic>
      <p:pic>
        <p:nvPicPr>
          <p:cNvPr id="9" name="Image 8" descr="Screen shot 2012-04-28 at 12.57.08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53000" y="3276600"/>
            <a:ext cx="2688860" cy="1665182"/>
          </a:xfrm>
          <a:prstGeom prst="rect">
            <a:avLst/>
          </a:prstGeom>
        </p:spPr>
      </p:pic>
      <p:pic>
        <p:nvPicPr>
          <p:cNvPr id="10" name="Image 9" descr="Screen shot 2012-04-28 at 8.12.09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23270" y="5181600"/>
            <a:ext cx="4515730" cy="1371600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152400" y="4876800"/>
            <a:ext cx="2514600" cy="163121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Use </a:t>
            </a:r>
            <a:r>
              <a:rPr lang="en-GB" dirty="0" smtClean="0">
                <a:solidFill>
                  <a:srgbClr val="FF0000"/>
                </a:solidFill>
              </a:rPr>
              <a:t>effective theory </a:t>
            </a:r>
            <a:r>
              <a:rPr lang="en-GB" dirty="0" smtClean="0">
                <a:solidFill>
                  <a:srgbClr val="0000FF"/>
                </a:solidFill>
              </a:rPr>
              <a:t>or better </a:t>
            </a:r>
            <a:r>
              <a:rPr lang="en-GB" dirty="0" smtClean="0">
                <a:solidFill>
                  <a:srgbClr val="FF0000"/>
                </a:solidFill>
              </a:rPr>
              <a:t>simplified models </a:t>
            </a:r>
            <a:r>
              <a:rPr lang="en-GB" dirty="0" smtClean="0">
                <a:solidFill>
                  <a:srgbClr val="0000FF"/>
                </a:solidFill>
              </a:rPr>
              <a:t>to relate measurements to </a:t>
            </a:r>
            <a:r>
              <a:rPr lang="en-GB" dirty="0" smtClean="0">
                <a:solidFill>
                  <a:srgbClr val="FF0000"/>
                </a:solidFill>
              </a:rPr>
              <a:t>Dark Matter studies</a:t>
            </a:r>
          </a:p>
          <a:p>
            <a:endParaRPr lang="en-GB" dirty="0"/>
          </a:p>
        </p:txBody>
      </p:sp>
      <p:pic>
        <p:nvPicPr>
          <p:cNvPr id="12" name="Image 11" descr="Screen Shot 2013-07-29 at 9.53.17 PM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32307" y="5181600"/>
            <a:ext cx="1759293" cy="13716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-152400"/>
            <a:ext cx="7848600" cy="904875"/>
          </a:xfrm>
        </p:spPr>
        <p:txBody>
          <a:bodyPr/>
          <a:lstStyle/>
          <a:p>
            <a:r>
              <a:rPr lang="en-GB" dirty="0" smtClean="0"/>
              <a:t>Mono-object Searches in CMS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" y="1066800"/>
            <a:ext cx="8534400" cy="5486400"/>
          </a:xfrm>
          <a:solidFill>
            <a:schemeClr val="accent3"/>
          </a:solidFill>
        </p:spPr>
        <p:txBody>
          <a:bodyPr/>
          <a:lstStyle/>
          <a:p>
            <a:r>
              <a:rPr lang="en-GB" sz="2400" dirty="0" smtClean="0">
                <a:solidFill>
                  <a:srgbClr val="FF0000"/>
                </a:solidFill>
              </a:rPr>
              <a:t>Mono-jets: </a:t>
            </a:r>
            <a:r>
              <a:rPr lang="en-GB" sz="2400" dirty="0" smtClean="0">
                <a:solidFill>
                  <a:srgbClr val="0000FF"/>
                </a:solidFill>
              </a:rPr>
              <a:t>Generally the most powerful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Mono-photons:</a:t>
            </a:r>
            <a:r>
              <a:rPr lang="en-GB" sz="2400" dirty="0" smtClean="0">
                <a:solidFill>
                  <a:srgbClr val="0000FF"/>
                </a:solidFill>
              </a:rPr>
              <a:t> First used for dark matter Searches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Mono-Ws:</a:t>
            </a:r>
            <a:r>
              <a:rPr lang="en-GB" sz="2400" dirty="0" smtClean="0">
                <a:solidFill>
                  <a:srgbClr val="0000FF"/>
                </a:solidFill>
              </a:rPr>
              <a:t> Distinguish dark matter couplings to </a:t>
            </a:r>
            <a:r>
              <a:rPr lang="en-GB" sz="2400" dirty="0" err="1" smtClean="0">
                <a:solidFill>
                  <a:srgbClr val="0000FF"/>
                </a:solidFill>
              </a:rPr>
              <a:t>u</a:t>
            </a:r>
            <a:r>
              <a:rPr lang="en-GB" sz="2400" dirty="0" smtClean="0">
                <a:solidFill>
                  <a:srgbClr val="0000FF"/>
                </a:solidFill>
              </a:rPr>
              <a:t>- and </a:t>
            </a:r>
            <a:r>
              <a:rPr lang="en-GB" sz="2400" dirty="0" err="1" smtClean="0">
                <a:solidFill>
                  <a:srgbClr val="0000FF"/>
                </a:solidFill>
              </a:rPr>
              <a:t>d</a:t>
            </a:r>
            <a:r>
              <a:rPr lang="en-GB" sz="2400" dirty="0" smtClean="0">
                <a:solidFill>
                  <a:srgbClr val="0000FF"/>
                </a:solidFill>
              </a:rPr>
              <a:t>-type of quarks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Mono-Zs: </a:t>
            </a:r>
            <a:r>
              <a:rPr lang="en-GB" sz="2400" dirty="0" smtClean="0">
                <a:solidFill>
                  <a:srgbClr val="0000FF"/>
                </a:solidFill>
              </a:rPr>
              <a:t>Clean signature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Mono-Tops: </a:t>
            </a:r>
            <a:r>
              <a:rPr lang="en-GB" sz="2400" dirty="0" smtClean="0">
                <a:solidFill>
                  <a:srgbClr val="0000FF"/>
                </a:solidFill>
              </a:rPr>
              <a:t>Couplings to tops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Mono-</a:t>
            </a:r>
            <a:r>
              <a:rPr lang="en-GB" sz="2400" dirty="0" smtClean="0">
                <a:solidFill>
                  <a:srgbClr val="FF0000"/>
                </a:solidFill>
              </a:rPr>
              <a:t>Higgs: </a:t>
            </a:r>
            <a:r>
              <a:rPr lang="en-GB" sz="2400" dirty="0" smtClean="0">
                <a:solidFill>
                  <a:srgbClr val="0000FF"/>
                </a:solidFill>
              </a:rPr>
              <a:t>Higgs</a:t>
            </a:r>
            <a:r>
              <a:rPr lang="en-GB" sz="2400" dirty="0" smtClean="0">
                <a:solidFill>
                  <a:srgbClr val="0000FF"/>
                </a:solidFill>
              </a:rPr>
              <a:t>-</a:t>
            </a:r>
            <a:r>
              <a:rPr lang="en-GB" sz="2400" dirty="0" smtClean="0">
                <a:solidFill>
                  <a:srgbClr val="0000FF"/>
                </a:solidFill>
              </a:rPr>
              <a:t>portals 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Higgs Decays?  </a:t>
            </a:r>
          </a:p>
          <a:p>
            <a:endParaRPr lang="en-GB" dirty="0"/>
          </a:p>
        </p:txBody>
      </p:sp>
      <p:pic>
        <p:nvPicPr>
          <p:cNvPr id="5" name="Image 4" descr="Screen shot 2011-07-27 at 10.06.54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4572000"/>
            <a:ext cx="2277717" cy="1905000"/>
          </a:xfrm>
          <a:prstGeom prst="rect">
            <a:avLst/>
          </a:prstGeom>
        </p:spPr>
      </p:pic>
      <p:pic>
        <p:nvPicPr>
          <p:cNvPr id="6" name="Image 5" descr="Screen Shot 2014-04-12 at 4.13.25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6895" y="4038600"/>
            <a:ext cx="3575105" cy="251460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114419" y="4876800"/>
            <a:ext cx="2247781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Example </a:t>
            </a:r>
            <a:r>
              <a:rPr lang="en-GB" dirty="0" err="1" smtClean="0"/>
              <a:t>Monojets</a:t>
            </a:r>
            <a:endParaRPr lang="en-GB" dirty="0"/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 rot="16200000">
            <a:off x="4302553" y="5146248"/>
            <a:ext cx="448408" cy="671513"/>
          </a:xfrm>
          <a:prstGeom prst="downArrow">
            <a:avLst>
              <a:gd name="adj1" fmla="val 50000"/>
              <a:gd name="adj2" fmla="val 34559"/>
            </a:avLst>
          </a:pr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ZoneTexte 8"/>
          <p:cNvSpPr txBox="1"/>
          <p:nvPr/>
        </p:nvSpPr>
        <p:spPr>
          <a:xfrm>
            <a:off x="457200" y="6172200"/>
            <a:ext cx="1498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34913D"/>
                </a:solidFill>
              </a:rPr>
              <a:t>Dark Matter?</a:t>
            </a:r>
            <a:endParaRPr lang="en-GB" sz="1800" dirty="0">
              <a:solidFill>
                <a:srgbClr val="34913D"/>
              </a:solidFill>
            </a:endParaRPr>
          </a:p>
        </p:txBody>
      </p:sp>
      <p:pic>
        <p:nvPicPr>
          <p:cNvPr id="10" name="Image 9" descr="Screen Shot 2014-07-06 at 12.48.04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3000" y="3352800"/>
            <a:ext cx="3581400" cy="3200400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5562600" y="5559623"/>
            <a:ext cx="1915070" cy="307777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smtClean="0"/>
              <a:t>CMS-PAS-EXO-12-047</a:t>
            </a:r>
            <a:endParaRPr lang="en-GB" sz="1400" dirty="0"/>
          </a:p>
        </p:txBody>
      </p:sp>
      <p:sp>
        <p:nvSpPr>
          <p:cNvPr id="12" name="ZoneTexte 11"/>
          <p:cNvSpPr txBox="1"/>
          <p:nvPr/>
        </p:nvSpPr>
        <p:spPr>
          <a:xfrm>
            <a:off x="6003096" y="2598003"/>
            <a:ext cx="3140904" cy="830997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Effective Field Theories for DM </a:t>
            </a:r>
          </a:p>
          <a:p>
            <a:r>
              <a:rPr lang="en-GB" sz="1600" dirty="0" smtClean="0">
                <a:solidFill>
                  <a:srgbClr val="FF0000"/>
                </a:solidFill>
              </a:rPr>
              <a:t>interpretation are under attack!</a:t>
            </a:r>
          </a:p>
          <a:p>
            <a:r>
              <a:rPr lang="en-GB" sz="1600" dirty="0" smtClean="0">
                <a:solidFill>
                  <a:srgbClr val="0000FF"/>
                </a:solidFill>
              </a:rPr>
              <a:t>Alternatives like SMS proposed… </a:t>
            </a:r>
            <a:endParaRPr lang="en-GB" sz="16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4946220"/>
            <a:ext cx="3124200" cy="1759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3800" y="5410200"/>
            <a:ext cx="1239837" cy="123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 8" descr="Screen Shot 2013-05-25 at 5.46.03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0" y="4038600"/>
            <a:ext cx="3352800" cy="2743200"/>
          </a:xfrm>
          <a:prstGeom prst="rect">
            <a:avLst/>
          </a:prstGeom>
        </p:spPr>
      </p:pic>
      <p:sp>
        <p:nvSpPr>
          <p:cNvPr id="10" name="Ellipse 9"/>
          <p:cNvSpPr/>
          <p:nvPr/>
        </p:nvSpPr>
        <p:spPr bwMode="auto">
          <a:xfrm>
            <a:off x="6858000" y="5257800"/>
            <a:ext cx="609600" cy="1143000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1" name="ZoneTexte 10"/>
          <p:cNvSpPr txBox="1"/>
          <p:nvPr/>
        </p:nvSpPr>
        <p:spPr>
          <a:xfrm>
            <a:off x="5187915" y="3638490"/>
            <a:ext cx="3736445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4"/>
                </a:solidFill>
              </a:rPr>
              <a:t>We discovered a Higgs </a:t>
            </a:r>
            <a:r>
              <a:rPr lang="en-GB" dirty="0" smtClean="0">
                <a:solidFill>
                  <a:schemeClr val="accent4"/>
                </a:solidFill>
              </a:rPr>
              <a:t>particle!</a:t>
            </a:r>
            <a:endParaRPr lang="en-GB" dirty="0">
              <a:solidFill>
                <a:schemeClr val="accent4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609636" y="6172200"/>
            <a:ext cx="19717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3"/>
                </a:solidFill>
              </a:rPr>
              <a:t>December 2013</a:t>
            </a: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14" name="Titre 1"/>
          <p:cNvSpPr txBox="1">
            <a:spLocks/>
          </p:cNvSpPr>
          <p:nvPr/>
        </p:nvSpPr>
        <p:spPr bwMode="auto">
          <a:xfrm>
            <a:off x="457200" y="2286000"/>
            <a:ext cx="83058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000" b="1" i="0" u="none" strike="noStrike" kern="0" cap="none" spc="0" normalizeH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Higgs</a:t>
            </a:r>
            <a:r>
              <a:rPr kumimoji="0" lang="fr-FR" sz="5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!</a:t>
            </a:r>
            <a:endParaRPr kumimoji="0" lang="fr-FR" sz="5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42875"/>
            <a:ext cx="9144000" cy="904875"/>
          </a:xfrm>
        </p:spPr>
        <p:txBody>
          <a:bodyPr/>
          <a:lstStyle/>
          <a:p>
            <a:r>
              <a:rPr lang="en-GB" dirty="0" smtClean="0"/>
              <a:t>Higgs Production &amp; Decay</a:t>
            </a:r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876300"/>
            <a:ext cx="1095607" cy="3162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9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4420" y="3962401"/>
            <a:ext cx="4033780" cy="2895600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381000" y="4343400"/>
            <a:ext cx="3429244" cy="2123658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Numbers taken from the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LHC Higgs Cross Section WG</a:t>
            </a: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sz="1800" dirty="0" smtClean="0">
                <a:solidFill>
                  <a:srgbClr val="0000FF"/>
                </a:solidFill>
              </a:rPr>
              <a:t>See yellow reports:</a:t>
            </a:r>
          </a:p>
          <a:p>
            <a:r>
              <a:rPr lang="en-GB" sz="1800" dirty="0" smtClean="0">
                <a:solidFill>
                  <a:srgbClr val="FF0000"/>
                </a:solidFill>
              </a:rPr>
              <a:t>YR1:</a:t>
            </a:r>
            <a:r>
              <a:rPr lang="en-GB" sz="1800" dirty="0" smtClean="0">
                <a:solidFill>
                  <a:srgbClr val="0000FF"/>
                </a:solidFill>
              </a:rPr>
              <a:t> Inclusive cross sections</a:t>
            </a:r>
          </a:p>
          <a:p>
            <a:r>
              <a:rPr lang="en-GB" sz="1800" dirty="0" smtClean="0">
                <a:solidFill>
                  <a:srgbClr val="FF0000"/>
                </a:solidFill>
              </a:rPr>
              <a:t>YR2:</a:t>
            </a:r>
            <a:r>
              <a:rPr lang="en-GB" sz="1800" dirty="0" smtClean="0">
                <a:solidFill>
                  <a:srgbClr val="0000FF"/>
                </a:solidFill>
              </a:rPr>
              <a:t> Differential cross sections</a:t>
            </a:r>
          </a:p>
          <a:p>
            <a:r>
              <a:rPr lang="en-GB" sz="1800" dirty="0" smtClean="0">
                <a:solidFill>
                  <a:srgbClr val="FF0000"/>
                </a:solidFill>
              </a:rPr>
              <a:t>YR3:</a:t>
            </a:r>
            <a:r>
              <a:rPr lang="en-GB" sz="1800" dirty="0" smtClean="0">
                <a:solidFill>
                  <a:srgbClr val="0000FF"/>
                </a:solidFill>
              </a:rPr>
              <a:t> Properties (to appear)  </a:t>
            </a:r>
          </a:p>
          <a:p>
            <a:endParaRPr lang="en-GB" sz="1800" dirty="0">
              <a:solidFill>
                <a:srgbClr val="0000FF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5791200" y="1447800"/>
            <a:ext cx="3159864" cy="193899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      Processes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Gluon</a:t>
            </a:r>
            <a:r>
              <a:rPr lang="en-GB" dirty="0" smtClean="0">
                <a:solidFill>
                  <a:srgbClr val="0000FF"/>
                </a:solidFill>
              </a:rPr>
              <a:t> fusion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Vector</a:t>
            </a:r>
            <a:r>
              <a:rPr lang="en-GB" dirty="0" smtClean="0">
                <a:solidFill>
                  <a:srgbClr val="0000FF"/>
                </a:solidFill>
              </a:rPr>
              <a:t> Boson Fusion</a:t>
            </a:r>
          </a:p>
          <a:p>
            <a:r>
              <a:rPr lang="en-GB" dirty="0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smtClean="0">
                <a:solidFill>
                  <a:srgbClr val="0000FF"/>
                </a:solidFill>
              </a:rPr>
              <a:t>W/Z associated prod.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Top</a:t>
            </a:r>
            <a:r>
              <a:rPr lang="en-GB" dirty="0" smtClean="0">
                <a:solidFill>
                  <a:srgbClr val="0000FF"/>
                </a:solidFill>
              </a:rPr>
              <a:t> associated prod </a:t>
            </a:r>
          </a:p>
          <a:p>
            <a:r>
              <a:rPr lang="en-GB" dirty="0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smtClean="0">
                <a:solidFill>
                  <a:srgbClr val="FF0000"/>
                </a:solidFill>
              </a:rPr>
              <a:t>B-quark associated prod? </a:t>
            </a:r>
          </a:p>
        </p:txBody>
      </p:sp>
      <p:pic>
        <p:nvPicPr>
          <p:cNvPr id="16" name="Image 15" descr="Screen Shot 2014-07-04 at 12.54.47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0" y="914400"/>
            <a:ext cx="4059944" cy="3111859"/>
          </a:xfrm>
          <a:prstGeom prst="rect">
            <a:avLst/>
          </a:prstGeom>
        </p:spPr>
      </p:pic>
      <p:sp>
        <p:nvSpPr>
          <p:cNvPr id="17" name="Line 5"/>
          <p:cNvSpPr>
            <a:spLocks noChangeShapeType="1"/>
          </p:cNvSpPr>
          <p:nvPr/>
        </p:nvSpPr>
        <p:spPr bwMode="auto">
          <a:xfrm>
            <a:off x="1295400" y="1098868"/>
            <a:ext cx="914400" cy="45719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8" name="Line 8"/>
          <p:cNvSpPr>
            <a:spLocks noChangeShapeType="1"/>
          </p:cNvSpPr>
          <p:nvPr/>
        </p:nvSpPr>
        <p:spPr bwMode="auto">
          <a:xfrm>
            <a:off x="1143000" y="1981200"/>
            <a:ext cx="1066800" cy="38100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9" name="Line 7"/>
          <p:cNvSpPr>
            <a:spLocks noChangeShapeType="1"/>
          </p:cNvSpPr>
          <p:nvPr/>
        </p:nvSpPr>
        <p:spPr bwMode="auto">
          <a:xfrm flipV="1">
            <a:off x="1219200" y="2667000"/>
            <a:ext cx="2057400" cy="7620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0" name="Line 6"/>
          <p:cNvSpPr>
            <a:spLocks noChangeShapeType="1"/>
          </p:cNvSpPr>
          <p:nvPr/>
        </p:nvSpPr>
        <p:spPr bwMode="auto">
          <a:xfrm flipV="1">
            <a:off x="1295400" y="2590800"/>
            <a:ext cx="3352800" cy="91440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Line 7"/>
          <p:cNvSpPr>
            <a:spLocks noChangeShapeType="1"/>
          </p:cNvSpPr>
          <p:nvPr/>
        </p:nvSpPr>
        <p:spPr bwMode="auto">
          <a:xfrm flipH="1" flipV="1">
            <a:off x="3352800" y="2819400"/>
            <a:ext cx="2438400" cy="38100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re 1"/>
          <p:cNvSpPr>
            <a:spLocks noGrp="1"/>
          </p:cNvSpPr>
          <p:nvPr>
            <p:ph type="title"/>
          </p:nvPr>
        </p:nvSpPr>
        <p:spPr>
          <a:xfrm>
            <a:off x="381000" y="-152400"/>
            <a:ext cx="8382000" cy="904875"/>
          </a:xfrm>
        </p:spPr>
        <p:txBody>
          <a:bodyPr/>
          <a:lstStyle/>
          <a:p>
            <a:r>
              <a:rPr lang="en-GB" dirty="0" smtClean="0"/>
              <a:t>Higgs Hunting: Channel Overview  </a:t>
            </a:r>
            <a:br>
              <a:rPr lang="en-GB" dirty="0" smtClean="0"/>
            </a:br>
            <a:endParaRPr lang="en-GB" dirty="0" smtClean="0"/>
          </a:p>
        </p:txBody>
      </p:sp>
      <p:pic>
        <p:nvPicPr>
          <p:cNvPr id="19459" name="Image 5" descr="Screen Shot 2013-06-19 at 1.57.20 P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4267200"/>
            <a:ext cx="5715000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381000" y="914400"/>
            <a:ext cx="3443288" cy="430213"/>
          </a:xfrm>
          <a:prstGeom prst="rect">
            <a:avLst/>
          </a:prstGeom>
          <a:solidFill>
            <a:schemeClr val="accent3"/>
          </a:solidFill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 typeface="Times New Roman" pitchFamily="-84" charset="0"/>
              <a:buNone/>
              <a:defRPr/>
            </a:pPr>
            <a:r>
              <a:rPr lang="en-GB" sz="2200">
                <a:solidFill>
                  <a:srgbClr val="FF0000"/>
                </a:solidFill>
                <a:latin typeface="Arial" pitchFamily="-84" charset="0"/>
              </a:rPr>
              <a:t>Processes/decays studied: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4486275" y="990600"/>
            <a:ext cx="4213075" cy="369332"/>
          </a:xfrm>
          <a:prstGeom prst="rect">
            <a:avLst/>
          </a:prstGeom>
          <a:solidFill>
            <a:schemeClr val="accent3"/>
          </a:solidFill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 typeface="Times New Roman" pitchFamily="-84" charset="0"/>
              <a:buNone/>
              <a:defRPr/>
            </a:pPr>
            <a:r>
              <a:rPr lang="en-GB" sz="1600" dirty="0">
                <a:latin typeface="Arial" pitchFamily="-84" charset="0"/>
              </a:rPr>
              <a:t>         </a:t>
            </a:r>
            <a:r>
              <a:rPr lang="en-GB" sz="1800" dirty="0">
                <a:solidFill>
                  <a:srgbClr val="0000FF"/>
                </a:solidFill>
                <a:latin typeface="Arial" pitchFamily="-84" charset="0"/>
              </a:rPr>
              <a:t>Results released          In progress    </a:t>
            </a:r>
          </a:p>
        </p:txBody>
      </p:sp>
      <p:pic>
        <p:nvPicPr>
          <p:cNvPr id="19463" name="Image 10" descr="Screen Shot 2013-06-20 at 10.41.02 AM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02450" y="1066800"/>
            <a:ext cx="47625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Image 11" descr="Screen Shot 2013-06-20 at 10.41.12 AM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68838" y="1066800"/>
            <a:ext cx="37306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ZoneTexte 12"/>
          <p:cNvSpPr txBox="1"/>
          <p:nvPr/>
        </p:nvSpPr>
        <p:spPr>
          <a:xfrm>
            <a:off x="304800" y="3810000"/>
            <a:ext cx="4581525" cy="430213"/>
          </a:xfrm>
          <a:prstGeom prst="rect">
            <a:avLst/>
          </a:prstGeom>
          <a:solidFill>
            <a:schemeClr val="accent3"/>
          </a:solidFill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 typeface="Times New Roman" pitchFamily="-84" charset="0"/>
              <a:buNone/>
              <a:defRPr/>
            </a:pPr>
            <a:r>
              <a:rPr lang="en-GB" sz="2200">
                <a:solidFill>
                  <a:srgbClr val="FF0000"/>
                </a:solidFill>
                <a:latin typeface="Arial" pitchFamily="-84" charset="0"/>
              </a:rPr>
              <a:t>Main decay channel characteristics: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6400800" y="3700463"/>
            <a:ext cx="2311400" cy="338137"/>
          </a:xfrm>
          <a:prstGeom prst="rect">
            <a:avLst/>
          </a:prstGeom>
          <a:solidFill>
            <a:schemeClr val="accent3"/>
          </a:solidFill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 typeface="Times New Roman" pitchFamily="-84" charset="0"/>
              <a:buNone/>
              <a:defRPr/>
            </a:pPr>
            <a:r>
              <a:rPr lang="en-GB" sz="1600">
                <a:latin typeface="Arial" pitchFamily="-84" charset="0"/>
              </a:rPr>
              <a:t>+ more exotic channels </a:t>
            </a:r>
          </a:p>
        </p:txBody>
      </p:sp>
      <p:pic>
        <p:nvPicPr>
          <p:cNvPr id="23" name="Image 22" descr="Screen Shot 2014-02-06 at 8.23.12 A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00" y="1447800"/>
            <a:ext cx="7391400" cy="2242121"/>
          </a:xfrm>
          <a:prstGeom prst="rect">
            <a:avLst/>
          </a:prstGeom>
        </p:spPr>
      </p:pic>
      <p:pic>
        <p:nvPicPr>
          <p:cNvPr id="11" name="Image 10" descr="Screen Shot 2014-02-09 at 6.43.16 A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71804" y="6096000"/>
            <a:ext cx="895396" cy="272883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7696200" y="1371600"/>
            <a:ext cx="990600" cy="3231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sz="1500" dirty="0" smtClean="0"/>
              <a:t>    </a:t>
            </a:r>
            <a:r>
              <a:rPr lang="en-GB" sz="1300" b="1" dirty="0" err="1" smtClean="0"/>
              <a:t>bbH</a:t>
            </a:r>
            <a:r>
              <a:rPr lang="en-GB" sz="1300" b="1" dirty="0" smtClean="0"/>
              <a:t>?</a:t>
            </a:r>
            <a:endParaRPr lang="en-GB" sz="13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76200" y="2057400"/>
            <a:ext cx="9067800" cy="4114800"/>
          </a:xfrm>
          <a:solidFill>
            <a:schemeClr val="accent3"/>
          </a:solidFill>
        </p:spPr>
        <p:txBody>
          <a:bodyPr/>
          <a:lstStyle/>
          <a:p>
            <a:pPr>
              <a:buNone/>
            </a:pPr>
            <a:endParaRPr lang="en-GB" sz="2200" dirty="0" smtClean="0"/>
          </a:p>
          <a:p>
            <a:r>
              <a:rPr lang="en-GB" sz="2200" dirty="0" smtClean="0">
                <a:solidFill>
                  <a:srgbClr val="0000FF"/>
                </a:solidFill>
              </a:rPr>
              <a:t>More detailed analyses of the 125 </a:t>
            </a:r>
            <a:r>
              <a:rPr lang="en-GB" sz="2200" dirty="0" err="1" smtClean="0">
                <a:solidFill>
                  <a:srgbClr val="0000FF"/>
                </a:solidFill>
              </a:rPr>
              <a:t>GeV</a:t>
            </a:r>
            <a:r>
              <a:rPr lang="en-GB" sz="2200" dirty="0" smtClean="0">
                <a:solidFill>
                  <a:srgbClr val="0000FF"/>
                </a:solidFill>
              </a:rPr>
              <a:t> particle, in particular the search for direct decays into fermions, </a:t>
            </a:r>
            <a:r>
              <a:rPr lang="en-GB" sz="2200" dirty="0" err="1" smtClean="0">
                <a:solidFill>
                  <a:srgbClr val="0000FF"/>
                </a:solidFill>
              </a:rPr>
              <a:t>ttH</a:t>
            </a:r>
            <a:r>
              <a:rPr lang="en-GB" sz="2200" dirty="0" smtClean="0">
                <a:solidFill>
                  <a:srgbClr val="0000FF"/>
                </a:solidFill>
              </a:rPr>
              <a:t> channel,...</a:t>
            </a:r>
          </a:p>
          <a:p>
            <a:r>
              <a:rPr lang="en-GB" sz="2200" dirty="0" smtClean="0">
                <a:solidFill>
                  <a:srgbClr val="0000FF"/>
                </a:solidFill>
              </a:rPr>
              <a:t>Searches at higher masses</a:t>
            </a:r>
          </a:p>
          <a:p>
            <a:r>
              <a:rPr lang="en-GB" sz="2200" dirty="0" smtClean="0">
                <a:solidFill>
                  <a:srgbClr val="0000FF"/>
                </a:solidFill>
              </a:rPr>
              <a:t>Searches for exotic, non-SM decays (none found so far) </a:t>
            </a:r>
          </a:p>
          <a:p>
            <a:r>
              <a:rPr lang="en-GB" sz="2200" dirty="0" smtClean="0">
                <a:solidFill>
                  <a:srgbClr val="0000FF"/>
                </a:solidFill>
              </a:rPr>
              <a:t>Searches for </a:t>
            </a:r>
            <a:r>
              <a:rPr lang="en-GB" sz="2200" dirty="0" err="1" smtClean="0">
                <a:solidFill>
                  <a:srgbClr val="0000FF"/>
                </a:solidFill>
              </a:rPr>
              <a:t>di</a:t>
            </a:r>
            <a:r>
              <a:rPr lang="en-GB" sz="2200" dirty="0" smtClean="0">
                <a:solidFill>
                  <a:srgbClr val="0000FF"/>
                </a:solidFill>
              </a:rPr>
              <a:t>-Higgs events (in BSM scenarios, none found so far)</a:t>
            </a:r>
          </a:p>
          <a:p>
            <a:r>
              <a:rPr lang="en-GB" sz="2200" dirty="0" smtClean="0">
                <a:solidFill>
                  <a:srgbClr val="0000FF"/>
                </a:solidFill>
              </a:rPr>
              <a:t>More detailed analyses of the properties (mass, spin, couplings…)</a:t>
            </a:r>
          </a:p>
          <a:p>
            <a:r>
              <a:rPr lang="en-GB" sz="2200" dirty="0" smtClean="0">
                <a:solidFill>
                  <a:srgbClr val="0000FF"/>
                </a:solidFill>
              </a:rPr>
              <a:t>(Differential distributions + </a:t>
            </a:r>
            <a:r>
              <a:rPr lang="en-GB" sz="2200" dirty="0" err="1" smtClean="0">
                <a:solidFill>
                  <a:srgbClr val="0000FF"/>
                </a:solidFill>
              </a:rPr>
              <a:t>fiducial</a:t>
            </a:r>
            <a:r>
              <a:rPr lang="en-GB" sz="2200" dirty="0" smtClean="0">
                <a:solidFill>
                  <a:srgbClr val="0000FF"/>
                </a:solidFill>
              </a:rPr>
              <a:t> volume cross sections: ATLAS)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914400" y="-76200"/>
            <a:ext cx="7772400" cy="914400"/>
          </a:xfrm>
        </p:spPr>
        <p:txBody>
          <a:bodyPr/>
          <a:lstStyle/>
          <a:p>
            <a:r>
              <a:rPr lang="en-GB" dirty="0" smtClean="0">
                <a:effectLst/>
              </a:rPr>
              <a:t>CMS Higgs </a:t>
            </a:r>
            <a:r>
              <a:rPr lang="en-GB" dirty="0" smtClean="0">
                <a:effectLst/>
              </a:rPr>
              <a:t>Analyses</a:t>
            </a:r>
            <a:endParaRPr lang="en-GB" dirty="0">
              <a:effectLst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78675" y="762000"/>
            <a:ext cx="9065325" cy="16004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600" dirty="0" err="1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2400" dirty="0" err="1" smtClean="0">
                <a:solidFill>
                  <a:srgbClr val="FF0000"/>
                </a:solidFill>
              </a:rPr>
              <a:t>In</a:t>
            </a:r>
            <a:r>
              <a:rPr lang="en-GB" sz="2400" dirty="0" smtClean="0">
                <a:solidFill>
                  <a:srgbClr val="FF0000"/>
                </a:solidFill>
              </a:rPr>
              <a:t> summer 2012 we called it a “Higgs-like” particle</a:t>
            </a:r>
          </a:p>
          <a:p>
            <a:r>
              <a:rPr lang="en-GB" sz="2400" dirty="0" err="1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2400" dirty="0" err="1" smtClean="0">
                <a:solidFill>
                  <a:srgbClr val="FF0000"/>
                </a:solidFill>
              </a:rPr>
              <a:t>In</a:t>
            </a:r>
            <a:r>
              <a:rPr lang="en-GB" sz="2400" dirty="0" smtClean="0">
                <a:solidFill>
                  <a:srgbClr val="FF0000"/>
                </a:solidFill>
              </a:rPr>
              <a:t> spring 2013 (with 3x more data) we called it a Higgs particle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    </a:t>
            </a:r>
            <a:r>
              <a:rPr lang="en-GB" sz="2400" dirty="0" smtClean="0">
                <a:solidFill>
                  <a:srgbClr val="0000FF"/>
                </a:solidFill>
              </a:rPr>
              <a:t>Spin/parity 0</a:t>
            </a:r>
            <a:r>
              <a:rPr lang="en-GB" sz="2400" baseline="30000" dirty="0" smtClean="0">
                <a:solidFill>
                  <a:srgbClr val="0000FF"/>
                </a:solidFill>
              </a:rPr>
              <a:t>+</a:t>
            </a:r>
            <a:r>
              <a:rPr lang="en-GB" sz="2400" dirty="0" smtClean="0">
                <a:solidFill>
                  <a:srgbClr val="0000FF"/>
                </a:solidFill>
              </a:rPr>
              <a:t> </a:t>
            </a:r>
            <a:r>
              <a:rPr lang="en-GB" sz="2400" dirty="0" err="1" smtClean="0">
                <a:solidFill>
                  <a:srgbClr val="0000FF"/>
                </a:solidFill>
              </a:rPr>
              <a:t>favored</a:t>
            </a:r>
            <a:r>
              <a:rPr lang="en-GB" sz="2400" dirty="0" smtClean="0">
                <a:solidFill>
                  <a:srgbClr val="0000FF"/>
                </a:solidFill>
              </a:rPr>
              <a:t>, couplings roughly as in SM for Bosons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        </a:t>
            </a:r>
            <a:r>
              <a:rPr lang="en-GB" sz="2400" dirty="0" smtClean="0">
                <a:solidFill>
                  <a:srgbClr val="FF0000"/>
                </a:solidFill>
              </a:rPr>
              <a:t>                   What happened Next?</a:t>
            </a:r>
            <a:r>
              <a:rPr lang="en-GB" sz="2400" dirty="0" smtClean="0">
                <a:solidFill>
                  <a:srgbClr val="0000FF"/>
                </a:solidFill>
              </a:rPr>
              <a:t>        </a:t>
            </a:r>
            <a:endParaRPr lang="en-GB" sz="2400" dirty="0">
              <a:solidFill>
                <a:srgbClr val="0000FF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76200" y="5486400"/>
            <a:ext cx="9067800" cy="1200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2400" dirty="0" err="1" smtClean="0">
                <a:solidFill>
                  <a:srgbClr val="0000FF"/>
                </a:solidFill>
              </a:rPr>
              <a:t>Defined</a:t>
            </a:r>
            <a:r>
              <a:rPr lang="en-GB" sz="2400" dirty="0" smtClean="0">
                <a:solidFill>
                  <a:srgbClr val="0000FF"/>
                </a:solidFill>
              </a:rPr>
              <a:t> 6 legacy papers, for decays into </a:t>
            </a:r>
            <a:r>
              <a:rPr lang="en-GB" sz="2400" dirty="0" err="1" smtClean="0">
                <a:solidFill>
                  <a:srgbClr val="0000FF"/>
                </a:solidFill>
                <a:latin typeface="Georgia"/>
              </a:rPr>
              <a:t>γγ</a:t>
            </a:r>
            <a:r>
              <a:rPr lang="en-GB" sz="2400" dirty="0" smtClean="0">
                <a:solidFill>
                  <a:srgbClr val="0000FF"/>
                </a:solidFill>
              </a:rPr>
              <a:t>, ZZ, WW, bb, </a:t>
            </a:r>
            <a:r>
              <a:rPr lang="en-GB" sz="2400" dirty="0" err="1" smtClean="0">
                <a:solidFill>
                  <a:srgbClr val="0000FF"/>
                </a:solidFill>
                <a:latin typeface="Georgia"/>
              </a:rPr>
              <a:t>ττ</a:t>
            </a:r>
            <a:r>
              <a:rPr lang="en-GB" sz="2400" dirty="0" smtClean="0">
                <a:solidFill>
                  <a:srgbClr val="0000FF"/>
                </a:solidFill>
              </a:rPr>
              <a:t> 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  and the combination of channel &amp; properties.</a:t>
            </a:r>
          </a:p>
          <a:p>
            <a:r>
              <a:rPr lang="en-GB" sz="2400" dirty="0" err="1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2400" dirty="0" err="1" smtClean="0">
                <a:solidFill>
                  <a:srgbClr val="FF0000"/>
                </a:solidFill>
              </a:rPr>
              <a:t>So</a:t>
            </a:r>
            <a:r>
              <a:rPr lang="en-GB" sz="2400" dirty="0" smtClean="0">
                <a:solidFill>
                  <a:srgbClr val="FF0000"/>
                </a:solidFill>
              </a:rPr>
              <a:t> far CMS published 5 of these: decays into ZZ, WW, bb, </a:t>
            </a:r>
            <a:r>
              <a:rPr lang="en-GB" sz="2400" dirty="0" err="1" smtClean="0">
                <a:solidFill>
                  <a:srgbClr val="FF0000"/>
                </a:solidFill>
                <a:latin typeface="Georgia"/>
              </a:rPr>
              <a:t>ττ</a:t>
            </a:r>
            <a:r>
              <a:rPr lang="en-GB" sz="2400" dirty="0" smtClean="0">
                <a:solidFill>
                  <a:srgbClr val="FF0000"/>
                </a:solidFill>
                <a:latin typeface="Georgia"/>
              </a:rPr>
              <a:t>,</a:t>
            </a:r>
            <a:r>
              <a:rPr lang="en-GB" sz="2400" dirty="0" smtClean="0">
                <a:solidFill>
                  <a:srgbClr val="0000FF"/>
                </a:solidFill>
                <a:latin typeface="Georgia"/>
              </a:rPr>
              <a:t> </a:t>
            </a:r>
            <a:r>
              <a:rPr lang="en-GB" sz="2400" dirty="0" err="1" smtClean="0">
                <a:solidFill>
                  <a:srgbClr val="FF0000"/>
                </a:solidFill>
                <a:latin typeface="Georgia"/>
              </a:rPr>
              <a:t>γγ</a:t>
            </a:r>
            <a:r>
              <a:rPr lang="en-GB" sz="2400" dirty="0" smtClean="0">
                <a:solidFill>
                  <a:srgbClr val="FF0000"/>
                </a:solidFill>
              </a:rPr>
              <a:t>    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Screen Shot 2014-07-05 at 11.06.25 A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914400"/>
            <a:ext cx="8428982" cy="5771296"/>
          </a:xfrm>
        </p:spPr>
      </p:pic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914400" y="-142875"/>
            <a:ext cx="7239000" cy="904875"/>
          </a:xfrm>
        </p:spPr>
        <p:txBody>
          <a:bodyPr/>
          <a:lstStyle/>
          <a:p>
            <a:r>
              <a:rPr lang="en-GB" dirty="0" smtClean="0"/>
              <a:t>Latest Results: Higgs </a:t>
            </a:r>
            <a:r>
              <a:rPr lang="en-GB" dirty="0" smtClean="0">
                <a:ea typeface="Arial" pitchFamily="-84" charset="0"/>
                <a:cs typeface="Arial" pitchFamily="-84" charset="0"/>
              </a:rPr>
              <a:t>→</a:t>
            </a:r>
            <a:r>
              <a:rPr lang="en-GB" dirty="0" smtClean="0"/>
              <a:t> </a:t>
            </a:r>
            <a:r>
              <a:rPr lang="en-GB" dirty="0" err="1" smtClean="0">
                <a:latin typeface="Georgia"/>
              </a:rPr>
              <a:t>γγ</a:t>
            </a:r>
            <a:endParaRPr lang="en-GB" dirty="0">
              <a:latin typeface="Georgia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962400" y="1219200"/>
            <a:ext cx="914400" cy="1143000"/>
          </a:xfrm>
          <a:prstGeom prst="rect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07189" y="1219200"/>
            <a:ext cx="1650211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arXiv:1407.0558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Screen Shot 2014-07-05 at 11.07.38 A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937933"/>
            <a:ext cx="8305799" cy="5918437"/>
          </a:xfrm>
        </p:spPr>
      </p:pic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228600" y="-142875"/>
            <a:ext cx="8763000" cy="904875"/>
          </a:xfrm>
        </p:spPr>
        <p:txBody>
          <a:bodyPr/>
          <a:lstStyle/>
          <a:p>
            <a:r>
              <a:rPr lang="en-GB" dirty="0" smtClean="0"/>
              <a:t>High Mass:  Higgs </a:t>
            </a:r>
            <a:r>
              <a:rPr lang="en-GB" dirty="0" smtClean="0">
                <a:ea typeface="Arial" pitchFamily="-84" charset="0"/>
                <a:cs typeface="Arial" pitchFamily="-84" charset="0"/>
              </a:rPr>
              <a:t>→</a:t>
            </a:r>
            <a:r>
              <a:rPr lang="en-GB" dirty="0" smtClean="0"/>
              <a:t> </a:t>
            </a:r>
            <a:r>
              <a:rPr lang="en-GB" dirty="0" err="1" smtClean="0">
                <a:latin typeface="Georgia"/>
              </a:rPr>
              <a:t>γγ</a:t>
            </a:r>
            <a:endParaRPr lang="en-GB" dirty="0">
              <a:latin typeface="Georgia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752600" y="2895600"/>
            <a:ext cx="4433500" cy="40011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No excess found (for small/big width)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 bwMode="auto">
          <a:xfrm>
            <a:off x="381000" y="914400"/>
            <a:ext cx="4876800" cy="457200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2194655" y="990600"/>
            <a:ext cx="2148745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CMS-PAS-HIG-14-006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6477000" y="2362200"/>
            <a:ext cx="2667000" cy="4093428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Two-photon and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two Z channel mass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estimates agree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(within 1.6σ)</a:t>
            </a:r>
          </a:p>
          <a:p>
            <a:endParaRPr lang="en-GB" dirty="0" smtClean="0">
              <a:solidFill>
                <a:srgbClr val="0000FF"/>
              </a:solidFill>
            </a:endParaRP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sz="2400" dirty="0" smtClean="0">
                <a:solidFill>
                  <a:srgbClr val="FF0000"/>
                </a:solidFill>
              </a:rPr>
              <a:t>Mass value is 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about 125.0 </a:t>
            </a:r>
            <a:r>
              <a:rPr lang="en-GB" sz="2400" dirty="0" err="1" smtClean="0">
                <a:solidFill>
                  <a:srgbClr val="FF0000"/>
                </a:solidFill>
              </a:rPr>
              <a:t>GeV</a:t>
            </a:r>
            <a:endParaRPr lang="en-GB" sz="2400" dirty="0" smtClean="0">
              <a:solidFill>
                <a:srgbClr val="FF0000"/>
              </a:solidFill>
            </a:endParaRPr>
          </a:p>
          <a:p>
            <a:r>
              <a:rPr lang="en-GB" sz="2400" dirty="0" smtClean="0">
                <a:solidFill>
                  <a:srgbClr val="FF0000"/>
                </a:solidFill>
              </a:rPr>
              <a:t>with 0.3 </a:t>
            </a:r>
            <a:r>
              <a:rPr lang="en-GB" sz="2400" dirty="0" err="1" smtClean="0">
                <a:solidFill>
                  <a:srgbClr val="FF0000"/>
                </a:solidFill>
              </a:rPr>
              <a:t>GeV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uncertainty</a:t>
            </a:r>
          </a:p>
          <a:p>
            <a:endParaRPr lang="en-GB" sz="2400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Old value: 125.5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8" name="Titre 2"/>
          <p:cNvSpPr txBox="1">
            <a:spLocks/>
          </p:cNvSpPr>
          <p:nvPr/>
        </p:nvSpPr>
        <p:spPr bwMode="auto">
          <a:xfrm>
            <a:off x="228600" y="-76200"/>
            <a:ext cx="8458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The Mass of the New Particle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04800" y="914400"/>
            <a:ext cx="8429236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Determine the mass from ZZ and 2-photon channels which show a peak!</a:t>
            </a: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10" name="Image 9" descr="Screen Shot 2014-07-05 at 11.05.41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41351"/>
            <a:ext cx="3276600" cy="2864049"/>
          </a:xfrm>
          <a:prstGeom prst="rect">
            <a:avLst/>
          </a:prstGeom>
        </p:spPr>
      </p:pic>
      <p:pic>
        <p:nvPicPr>
          <p:cNvPr id="11" name="Image 10" descr="Screen Shot 2014-07-05 at 11.05.47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5117856"/>
            <a:ext cx="3200400" cy="292344"/>
          </a:xfrm>
          <a:prstGeom prst="rect">
            <a:avLst/>
          </a:prstGeom>
        </p:spPr>
      </p:pic>
      <p:pic>
        <p:nvPicPr>
          <p:cNvPr id="12" name="Image 11" descr="Screen Shot 2014-07-05 at 11.06.18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6600" y="2253854"/>
            <a:ext cx="3122262" cy="2851546"/>
          </a:xfrm>
          <a:prstGeom prst="rect">
            <a:avLst/>
          </a:prstGeom>
        </p:spPr>
      </p:pic>
      <p:pic>
        <p:nvPicPr>
          <p:cNvPr id="13" name="Image 12" descr="Screen Shot 2014-07-05 at 11.06.27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05200" y="5066537"/>
            <a:ext cx="2855957" cy="343663"/>
          </a:xfrm>
          <a:prstGeom prst="rect">
            <a:avLst/>
          </a:prstGeom>
        </p:spPr>
      </p:pic>
      <p:pic>
        <p:nvPicPr>
          <p:cNvPr id="14" name="Image 13" descr="Screen Shot 2014-07-05 at 11.06.47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00" y="5813824"/>
            <a:ext cx="6324600" cy="586976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228600" y="1524000"/>
            <a:ext cx="5410455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New calibration &amp; strong effort on </a:t>
            </a:r>
            <a:r>
              <a:rPr lang="en-GB" dirty="0" err="1" smtClean="0"/>
              <a:t>systematics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686800" cy="904875"/>
          </a:xfrm>
        </p:spPr>
        <p:txBody>
          <a:bodyPr/>
          <a:lstStyle/>
          <a:p>
            <a:r>
              <a:rPr lang="en-GB" dirty="0" smtClean="0"/>
              <a:t>The Total Width of the Higgs</a:t>
            </a:r>
            <a:endParaRPr lang="en-GB" dirty="0"/>
          </a:p>
        </p:txBody>
      </p:sp>
      <p:sp>
        <p:nvSpPr>
          <p:cNvPr id="5" name="ZoneTexte 4"/>
          <p:cNvSpPr txBox="1"/>
          <p:nvPr/>
        </p:nvSpPr>
        <p:spPr>
          <a:xfrm>
            <a:off x="533400" y="1066800"/>
            <a:ext cx="2326278" cy="49244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600" dirty="0" smtClean="0">
                <a:solidFill>
                  <a:srgbClr val="0000FF"/>
                </a:solidFill>
              </a:rPr>
              <a:t>Recent History</a:t>
            </a:r>
            <a:endParaRPr lang="en-GB" sz="2600" dirty="0">
              <a:solidFill>
                <a:srgbClr val="0000FF"/>
              </a:solidFill>
            </a:endParaRPr>
          </a:p>
        </p:txBody>
      </p:sp>
      <p:pic>
        <p:nvPicPr>
          <p:cNvPr id="6" name="Image 5" descr="Screen Shot 2014-03-15 at 7.18.41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7401" y="2209800"/>
            <a:ext cx="3276600" cy="3048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886200" y="838200"/>
            <a:ext cx="5105400" cy="1323439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Direct width limits so far </a:t>
            </a:r>
            <a:r>
              <a:rPr lang="en-GB" dirty="0" smtClean="0">
                <a:solidFill>
                  <a:srgbClr val="FF0000"/>
                </a:solidFill>
              </a:rPr>
              <a:t>3.4 </a:t>
            </a:r>
            <a:r>
              <a:rPr lang="en-GB" dirty="0" err="1" smtClean="0">
                <a:solidFill>
                  <a:srgbClr val="FF0000"/>
                </a:solidFill>
              </a:rPr>
              <a:t>GeV</a:t>
            </a:r>
            <a:r>
              <a:rPr lang="en-GB" dirty="0" smtClean="0">
                <a:solidFill>
                  <a:srgbClr val="FF0000"/>
                </a:solidFill>
              </a:rPr>
              <a:t> in ZZ and 6.9 </a:t>
            </a:r>
            <a:r>
              <a:rPr lang="en-GB" dirty="0" err="1" smtClean="0">
                <a:solidFill>
                  <a:srgbClr val="FF0000"/>
                </a:solidFill>
              </a:rPr>
              <a:t>GeV</a:t>
            </a:r>
            <a:r>
              <a:rPr lang="en-GB" dirty="0" smtClean="0">
                <a:solidFill>
                  <a:srgbClr val="FF0000"/>
                </a:solidFill>
              </a:rPr>
              <a:t> in two-photon decays </a:t>
            </a:r>
            <a:r>
              <a:rPr lang="en-GB" dirty="0" smtClean="0">
                <a:solidFill>
                  <a:srgbClr val="0000FF"/>
                </a:solidFill>
              </a:rPr>
              <a:t>(95% CL) from the resonance peak measurement </a:t>
            </a:r>
          </a:p>
          <a:p>
            <a:r>
              <a:rPr lang="en-GB" dirty="0" smtClean="0">
                <a:solidFill>
                  <a:srgbClr val="FF0000"/>
                </a:solidFill>
                <a:ea typeface="Arial" pitchFamily="-84" charset="0"/>
                <a:cs typeface="Arial" pitchFamily="-84" charset="0"/>
              </a:rPr>
              <a:t>  </a:t>
            </a:r>
            <a:r>
              <a:rPr lang="en-GB" dirty="0" smtClean="0">
                <a:ea typeface="Arial" pitchFamily="-84" charset="0"/>
                <a:cs typeface="Arial" pitchFamily="-84" charset="0"/>
              </a:rPr>
              <a:t>→</a:t>
            </a:r>
            <a:r>
              <a:rPr lang="en-GB" dirty="0" smtClean="0">
                <a:solidFill>
                  <a:srgbClr val="FF0000"/>
                </a:solidFill>
              </a:rPr>
              <a:t>Dominated by experimental resolution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381000" y="1676400"/>
            <a:ext cx="1665240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arXiv:1405.3455</a:t>
            </a:r>
            <a:endParaRPr lang="en-GB" sz="1600" dirty="0"/>
          </a:p>
        </p:txBody>
      </p:sp>
      <p:pic>
        <p:nvPicPr>
          <p:cNvPr id="12" name="Image 11" descr="Screen Shot 2014-03-27 at 12.25.45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5664133"/>
            <a:ext cx="5080353" cy="965267"/>
          </a:xfrm>
          <a:prstGeom prst="rect">
            <a:avLst/>
          </a:prstGeom>
          <a:ln w="34925">
            <a:solidFill>
              <a:srgbClr val="FF0000"/>
            </a:solidFill>
          </a:ln>
        </p:spPr>
      </p:pic>
      <p:sp>
        <p:nvSpPr>
          <p:cNvPr id="10" name="ZoneTexte 9"/>
          <p:cNvSpPr txBox="1"/>
          <p:nvPr/>
        </p:nvSpPr>
        <p:spPr>
          <a:xfrm>
            <a:off x="76200" y="2209800"/>
            <a:ext cx="5867400" cy="3031599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1900" dirty="0" err="1" smtClean="0">
                <a:solidFill>
                  <a:srgbClr val="FF0000"/>
                </a:solidFill>
              </a:rPr>
              <a:t>Until</a:t>
            </a:r>
            <a:r>
              <a:rPr lang="en-GB" sz="1900" dirty="0" smtClean="0">
                <a:solidFill>
                  <a:srgbClr val="FF0000"/>
                </a:solidFill>
              </a:rPr>
              <a:t> recently it seemed unlikely the LHC could</a:t>
            </a:r>
          </a:p>
          <a:p>
            <a:r>
              <a:rPr lang="en-GB" sz="1900" dirty="0" smtClean="0">
                <a:solidFill>
                  <a:srgbClr val="FF0000"/>
                </a:solidFill>
              </a:rPr>
              <a:t>  measure the total Higgs width (~4.2 </a:t>
            </a:r>
            <a:r>
              <a:rPr lang="en-GB" sz="1900" dirty="0" err="1" smtClean="0">
                <a:solidFill>
                  <a:srgbClr val="FF0000"/>
                </a:solidFill>
              </a:rPr>
              <a:t>MeV</a:t>
            </a:r>
            <a:r>
              <a:rPr lang="en-GB" sz="1900" dirty="0" smtClean="0">
                <a:solidFill>
                  <a:srgbClr val="FF0000"/>
                </a:solidFill>
              </a:rPr>
              <a:t> in SM)</a:t>
            </a:r>
          </a:p>
          <a:p>
            <a:r>
              <a:rPr lang="en-GB" sz="19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1900" dirty="0" err="1" smtClean="0">
                <a:solidFill>
                  <a:srgbClr val="0000FF"/>
                </a:solidFill>
              </a:rPr>
              <a:t>In</a:t>
            </a:r>
            <a:r>
              <a:rPr lang="en-GB" sz="1900" dirty="0" smtClean="0">
                <a:solidFill>
                  <a:srgbClr val="0000FF"/>
                </a:solidFill>
              </a:rPr>
              <a:t> 2012 it was noted that 7.6% of the Higgs to </a:t>
            </a:r>
          </a:p>
          <a:p>
            <a:r>
              <a:rPr lang="en-GB" sz="1900" dirty="0" smtClean="0">
                <a:solidFill>
                  <a:srgbClr val="0000FF"/>
                </a:solidFill>
              </a:rPr>
              <a:t>  ZZ cross section is above 180 </a:t>
            </a:r>
            <a:r>
              <a:rPr lang="en-GB" sz="1900" dirty="0" err="1" smtClean="0">
                <a:solidFill>
                  <a:srgbClr val="0000FF"/>
                </a:solidFill>
              </a:rPr>
              <a:t>GeV</a:t>
            </a:r>
            <a:r>
              <a:rPr lang="en-GB" sz="1900" dirty="0" smtClean="0">
                <a:solidFill>
                  <a:srgbClr val="0000FF"/>
                </a:solidFill>
              </a:rPr>
              <a:t>    </a:t>
            </a:r>
            <a:r>
              <a:rPr lang="en-GB" sz="1700" dirty="0" smtClean="0">
                <a:solidFill>
                  <a:schemeClr val="accent4"/>
                </a:solidFill>
              </a:rPr>
              <a:t>arXiv:1206.4803</a:t>
            </a:r>
          </a:p>
          <a:p>
            <a:r>
              <a:rPr lang="en-GB" sz="19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1900" dirty="0" err="1" smtClean="0">
                <a:solidFill>
                  <a:srgbClr val="0000FF"/>
                </a:solidFill>
              </a:rPr>
              <a:t>The</a:t>
            </a:r>
            <a:r>
              <a:rPr lang="en-GB" sz="1900" dirty="0" smtClean="0">
                <a:solidFill>
                  <a:srgbClr val="0000FF"/>
                </a:solidFill>
              </a:rPr>
              <a:t> off-shell contribution is independent of the   </a:t>
            </a:r>
          </a:p>
          <a:p>
            <a:r>
              <a:rPr lang="en-GB" sz="1900" dirty="0" smtClean="0">
                <a:solidFill>
                  <a:srgbClr val="0000FF"/>
                </a:solidFill>
              </a:rPr>
              <a:t>  total width!</a:t>
            </a:r>
          </a:p>
          <a:p>
            <a:r>
              <a:rPr lang="en-GB" sz="19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1900" dirty="0" err="1" smtClean="0">
                <a:solidFill>
                  <a:srgbClr val="FF0000"/>
                </a:solidFill>
              </a:rPr>
              <a:t>The</a:t>
            </a:r>
            <a:r>
              <a:rPr lang="en-GB" sz="1900" dirty="0" smtClean="0">
                <a:solidFill>
                  <a:srgbClr val="FF0000"/>
                </a:solidFill>
              </a:rPr>
              <a:t> ratio of on-shell to off-shell can thus provide </a:t>
            </a:r>
          </a:p>
          <a:p>
            <a:r>
              <a:rPr lang="en-GB" sz="1900" dirty="0" smtClean="0">
                <a:solidFill>
                  <a:srgbClr val="FF0000"/>
                </a:solidFill>
              </a:rPr>
              <a:t>  information on the width</a:t>
            </a:r>
          </a:p>
          <a:p>
            <a:r>
              <a:rPr lang="en-GB" sz="19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1900" dirty="0" err="1" smtClean="0">
                <a:solidFill>
                  <a:srgbClr val="0000FF"/>
                </a:solidFill>
              </a:rPr>
              <a:t>Interference</a:t>
            </a:r>
            <a:r>
              <a:rPr lang="en-GB" sz="1900" dirty="0" smtClean="0">
                <a:solidFill>
                  <a:srgbClr val="0000FF"/>
                </a:solidFill>
              </a:rPr>
              <a:t> of the signal with ZZ continuum is </a:t>
            </a:r>
          </a:p>
          <a:p>
            <a:r>
              <a:rPr lang="en-GB" sz="1900" dirty="0" smtClean="0">
                <a:solidFill>
                  <a:srgbClr val="0000FF"/>
                </a:solidFill>
              </a:rPr>
              <a:t>  important and must be taken into account   </a:t>
            </a:r>
            <a:endParaRPr lang="en-GB" sz="1900" dirty="0">
              <a:solidFill>
                <a:srgbClr val="0000FF"/>
              </a:solidFill>
            </a:endParaRPr>
          </a:p>
        </p:txBody>
      </p:sp>
      <p:pic>
        <p:nvPicPr>
          <p:cNvPr id="15" name="Image 14" descr="Screen Shot 2014-04-12 at 9.37.26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4600" y="5943600"/>
            <a:ext cx="2006739" cy="533437"/>
          </a:xfrm>
          <a:prstGeom prst="rect">
            <a:avLst/>
          </a:prstGeom>
          <a:ln w="34925">
            <a:solidFill>
              <a:srgbClr val="FF0000"/>
            </a:solidFill>
          </a:ln>
        </p:spPr>
      </p:pic>
      <p:sp>
        <p:nvSpPr>
          <p:cNvPr id="13" name="ZoneTexte 12"/>
          <p:cNvSpPr txBox="1"/>
          <p:nvPr/>
        </p:nvSpPr>
        <p:spPr>
          <a:xfrm>
            <a:off x="76200" y="5181600"/>
            <a:ext cx="7398630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/>
              <a:t>2012/13: </a:t>
            </a:r>
            <a:r>
              <a:rPr lang="en-GB" sz="1800" dirty="0" err="1" smtClean="0"/>
              <a:t>Kauer</a:t>
            </a:r>
            <a:r>
              <a:rPr lang="en-GB" sz="1800" dirty="0" smtClean="0"/>
              <a:t>, </a:t>
            </a:r>
            <a:r>
              <a:rPr lang="en-GB" sz="1800" dirty="0" err="1" smtClean="0"/>
              <a:t>Passarino</a:t>
            </a:r>
            <a:r>
              <a:rPr lang="en-GB" sz="1800" dirty="0" smtClean="0"/>
              <a:t>; </a:t>
            </a:r>
            <a:r>
              <a:rPr lang="en-GB" sz="1800" dirty="0" err="1" smtClean="0"/>
              <a:t>Caola</a:t>
            </a:r>
            <a:r>
              <a:rPr lang="en-GB" sz="1800" dirty="0" smtClean="0"/>
              <a:t>, </a:t>
            </a:r>
            <a:r>
              <a:rPr lang="en-GB" sz="1800" dirty="0" err="1" smtClean="0"/>
              <a:t>Melnikov</a:t>
            </a:r>
            <a:r>
              <a:rPr lang="en-GB" sz="1800" dirty="0" smtClean="0"/>
              <a:t>; Campbell, Ellis, Williams …</a:t>
            </a:r>
            <a:endParaRPr lang="en-GB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6705600" y="1828800"/>
            <a:ext cx="2385414" cy="470898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323 publications on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pp (and </a:t>
            </a:r>
            <a:r>
              <a:rPr lang="en-GB" dirty="0" err="1" smtClean="0">
                <a:solidFill>
                  <a:srgbClr val="0000FF"/>
                </a:solidFill>
              </a:rPr>
              <a:t>pPb/PbPb</a:t>
            </a:r>
            <a:r>
              <a:rPr lang="en-GB" dirty="0" smtClean="0">
                <a:solidFill>
                  <a:srgbClr val="0000FF"/>
                </a:solidFill>
              </a:rPr>
              <a:t>)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physics since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January 2010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(03/8/2014)</a:t>
            </a: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Mostly on exotica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searches and </a:t>
            </a:r>
          </a:p>
          <a:p>
            <a:r>
              <a:rPr lang="en-GB" dirty="0" err="1" smtClean="0">
                <a:solidFill>
                  <a:srgbClr val="FF0000"/>
                </a:solidFill>
              </a:rPr>
              <a:t>supersymmetry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  (&gt;100 papers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 together)</a:t>
            </a:r>
          </a:p>
          <a:p>
            <a:endParaRPr lang="en-GB" dirty="0" smtClean="0">
              <a:solidFill>
                <a:srgbClr val="0000FF"/>
              </a:solidFill>
            </a:endParaRP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Slightly too much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for 30 minutes </a:t>
            </a:r>
            <a:r>
              <a:rPr lang="en-GB" dirty="0" err="1" smtClean="0">
                <a:solidFill>
                  <a:srgbClr val="0000FF"/>
                </a:solidFill>
                <a:sym typeface="Wingdings"/>
              </a:rPr>
              <a:t></a:t>
            </a:r>
            <a:endParaRPr lang="en-GB" dirty="0" smtClean="0">
              <a:solidFill>
                <a:srgbClr val="0000FF"/>
              </a:solidFill>
            </a:endParaRPr>
          </a:p>
          <a:p>
            <a:endParaRPr lang="en-GB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914400" y="-142875"/>
            <a:ext cx="7239000" cy="904875"/>
          </a:xfrm>
        </p:spPr>
        <p:txBody>
          <a:bodyPr/>
          <a:lstStyle/>
          <a:p>
            <a:r>
              <a:rPr lang="en-GB" dirty="0" smtClean="0"/>
              <a:t>CMS Publications</a:t>
            </a:r>
            <a:endParaRPr lang="en-GB" dirty="0"/>
          </a:p>
        </p:txBody>
      </p:sp>
      <p:pic>
        <p:nvPicPr>
          <p:cNvPr id="12" name="Image 11" descr="Screen Shot 2014-08-03 at 10.21.11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796" y="1143000"/>
            <a:ext cx="5498004" cy="5257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Screen Shot 2014-07-05 at 11.20.14 A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" y="1905000"/>
            <a:ext cx="6945066" cy="4495800"/>
          </a:xfrm>
        </p:spPr>
      </p:pic>
      <p:pic>
        <p:nvPicPr>
          <p:cNvPr id="5" name="Image 4" descr="Screen Shot 2014-07-05 at 11.21.35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1905000"/>
            <a:ext cx="1676400" cy="190500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76200" y="838200"/>
            <a:ext cx="8991600" cy="1015663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FF0000"/>
                </a:solidFill>
              </a:rPr>
              <a:t>Study</a:t>
            </a:r>
            <a:r>
              <a:rPr lang="en-GB" dirty="0" smtClean="0">
                <a:solidFill>
                  <a:srgbClr val="FF0000"/>
                </a:solidFill>
              </a:rPr>
              <a:t> Higgs </a:t>
            </a:r>
            <a:r>
              <a:rPr lang="en-GB" dirty="0" smtClean="0">
                <a:solidFill>
                  <a:srgbClr val="FF0000"/>
                </a:solidFill>
                <a:ea typeface="Arial" pitchFamily="-84" charset="0"/>
                <a:cs typeface="Arial" pitchFamily="-84" charset="0"/>
              </a:rPr>
              <a:t>→ ZZ in the 4 charged lepton and 2 charged lepton + 2</a:t>
            </a:r>
            <a:r>
              <a:rPr lang="en-GB" dirty="0" smtClean="0">
                <a:solidFill>
                  <a:srgbClr val="FF0000"/>
                </a:solidFill>
                <a:latin typeface="Georgia"/>
                <a:ea typeface="Arial" pitchFamily="-84" charset="0"/>
                <a:cs typeface="Arial" pitchFamily="-84" charset="0"/>
              </a:rPr>
              <a:t>ν</a:t>
            </a:r>
            <a:r>
              <a:rPr lang="en-GB" dirty="0" smtClean="0">
                <a:solidFill>
                  <a:srgbClr val="FF0000"/>
                </a:solidFill>
                <a:ea typeface="Arial" pitchFamily="-84" charset="0"/>
                <a:cs typeface="Arial" pitchFamily="-84" charset="0"/>
              </a:rPr>
              <a:t> decay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  <a:ea typeface="Arial" pitchFamily="-84" charset="0"/>
                <a:cs typeface="Arial" pitchFamily="-84" charset="0"/>
              </a:rPr>
              <a:t>Determine</a:t>
            </a:r>
            <a:r>
              <a:rPr lang="en-GB" dirty="0" smtClean="0">
                <a:solidFill>
                  <a:srgbClr val="0000FF"/>
                </a:solidFill>
                <a:ea typeface="Arial" pitchFamily="-84" charset="0"/>
                <a:cs typeface="Arial" pitchFamily="-84" charset="0"/>
              </a:rPr>
              <a:t> the total Higgs width in the two channels separately 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  <a:ea typeface="Arial" pitchFamily="-84" charset="0"/>
                <a:cs typeface="Arial" pitchFamily="-84" charset="0"/>
              </a:rPr>
              <a:t>Use</a:t>
            </a:r>
            <a:r>
              <a:rPr lang="en-GB" dirty="0" smtClean="0">
                <a:solidFill>
                  <a:srgbClr val="0000FF"/>
                </a:solidFill>
                <a:ea typeface="Arial" pitchFamily="-84" charset="0"/>
                <a:cs typeface="Arial" pitchFamily="-84" charset="0"/>
              </a:rPr>
              <a:t> a kinematic </a:t>
            </a:r>
            <a:r>
              <a:rPr lang="en-GB" dirty="0" err="1" smtClean="0">
                <a:solidFill>
                  <a:srgbClr val="0000FF"/>
                </a:solidFill>
                <a:ea typeface="Arial" pitchFamily="-84" charset="0"/>
                <a:cs typeface="Arial" pitchFamily="-84" charset="0"/>
              </a:rPr>
              <a:t>discriminant</a:t>
            </a:r>
            <a:r>
              <a:rPr lang="en-GB" dirty="0" smtClean="0">
                <a:solidFill>
                  <a:srgbClr val="0000FF"/>
                </a:solidFill>
                <a:ea typeface="Arial" pitchFamily="-84" charset="0"/>
                <a:cs typeface="Arial" pitchFamily="-84" charset="0"/>
              </a:rPr>
              <a:t> and </a:t>
            </a:r>
            <a:r>
              <a:rPr lang="en-GB" dirty="0" err="1" smtClean="0">
                <a:solidFill>
                  <a:srgbClr val="0000FF"/>
                </a:solidFill>
                <a:ea typeface="Arial" pitchFamily="-84" charset="0"/>
                <a:cs typeface="Arial" pitchFamily="-84" charset="0"/>
              </a:rPr>
              <a:t>m</a:t>
            </a:r>
            <a:r>
              <a:rPr lang="en-GB" baseline="-25000" dirty="0" err="1" smtClean="0">
                <a:solidFill>
                  <a:srgbClr val="0000FF"/>
                </a:solidFill>
                <a:ea typeface="Arial" pitchFamily="-84" charset="0"/>
                <a:cs typeface="Arial" pitchFamily="-84" charset="0"/>
              </a:rPr>
              <a:t>T</a:t>
            </a:r>
            <a:r>
              <a:rPr lang="en-GB" dirty="0" smtClean="0">
                <a:solidFill>
                  <a:srgbClr val="0000FF"/>
                </a:solidFill>
                <a:ea typeface="Arial" pitchFamily="-84" charset="0"/>
                <a:cs typeface="Arial" pitchFamily="-84" charset="0"/>
              </a:rPr>
              <a:t> distributions to reduce ZZ continuum  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686800" cy="904875"/>
          </a:xfrm>
        </p:spPr>
        <p:txBody>
          <a:bodyPr/>
          <a:lstStyle/>
          <a:p>
            <a:r>
              <a:rPr lang="en-GB" dirty="0" smtClean="0"/>
              <a:t>The Total Width of the Higgs</a:t>
            </a:r>
            <a:endParaRPr lang="en-GB" dirty="0"/>
          </a:p>
        </p:txBody>
      </p:sp>
      <p:sp>
        <p:nvSpPr>
          <p:cNvPr id="9" name="ZoneTexte 8"/>
          <p:cNvSpPr txBox="1"/>
          <p:nvPr/>
        </p:nvSpPr>
        <p:spPr>
          <a:xfrm>
            <a:off x="7239000" y="4038600"/>
            <a:ext cx="1856673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ICHEP: ATLAS!</a:t>
            </a:r>
            <a:endParaRPr lang="en-GB" dirty="0"/>
          </a:p>
        </p:txBody>
      </p:sp>
      <p:pic>
        <p:nvPicPr>
          <p:cNvPr id="10" name="Image 9" descr="Screen Shot 2014-07-05 at 11.25.12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8598" y="4508438"/>
            <a:ext cx="2431602" cy="1587562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6172200" y="6248400"/>
            <a:ext cx="2897498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Issue with the Theory??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2"/>
          <p:cNvSpPr txBox="1">
            <a:spLocks/>
          </p:cNvSpPr>
          <p:nvPr/>
        </p:nvSpPr>
        <p:spPr bwMode="auto">
          <a:xfrm>
            <a:off x="838200" y="-76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Spin/Parity Studies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3" name="Image 2" descr="Screen Shot 2014-07-06 at 10.26.14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286000"/>
            <a:ext cx="7239000" cy="3464899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914400" y="914400"/>
            <a:ext cx="4660250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  <a:latin typeface="Arial"/>
              </a:rPr>
              <a:t>Combined study of H</a:t>
            </a:r>
            <a:r>
              <a:rPr lang="en-GB" dirty="0" smtClean="0">
                <a:solidFill>
                  <a:srgbClr val="0000FF"/>
                </a:solidFill>
                <a:latin typeface="Arial"/>
                <a:ea typeface="Arial" pitchFamily="-84" charset="0"/>
                <a:cs typeface="Arial" pitchFamily="-84" charset="0"/>
              </a:rPr>
              <a:t>→ZZ and H→WW</a:t>
            </a:r>
            <a:endParaRPr lang="en-GB" dirty="0">
              <a:solidFill>
                <a:srgbClr val="0000FF"/>
              </a:solidFill>
              <a:latin typeface="Arial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57200" y="5791200"/>
            <a:ext cx="7571303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All “exotic” scenarios excluded scenarios excluded with 99.9% CL </a:t>
            </a:r>
            <a:endParaRPr lang="en-GB" dirty="0"/>
          </a:p>
        </p:txBody>
      </p:sp>
      <p:sp>
        <p:nvSpPr>
          <p:cNvPr id="6" name="ZoneTexte 5"/>
          <p:cNvSpPr txBox="1"/>
          <p:nvPr/>
        </p:nvSpPr>
        <p:spPr>
          <a:xfrm>
            <a:off x="914400" y="6248400"/>
            <a:ext cx="6811204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Also CP studies of J=0 </a:t>
            </a:r>
            <a:r>
              <a:rPr lang="en-GB" dirty="0" smtClean="0">
                <a:solidFill>
                  <a:schemeClr val="tx2"/>
                </a:solidFill>
              </a:rPr>
              <a:t>state </a:t>
            </a:r>
            <a:r>
              <a:rPr lang="en-GB" dirty="0" smtClean="0">
                <a:solidFill>
                  <a:schemeClr val="tx2"/>
                </a:solidFill>
                <a:latin typeface="Arial"/>
                <a:ea typeface="Arial" pitchFamily="-84" charset="0"/>
                <a:cs typeface="Arial" pitchFamily="-84" charset="0"/>
              </a:rPr>
              <a:t>→ </a:t>
            </a:r>
            <a:r>
              <a:rPr lang="en-GB" dirty="0" smtClean="0">
                <a:solidFill>
                  <a:srgbClr val="FF0000"/>
                </a:solidFill>
                <a:latin typeface="Arial"/>
                <a:ea typeface="Arial" pitchFamily="-84" charset="0"/>
                <a:cs typeface="Arial" pitchFamily="-84" charset="0"/>
              </a:rPr>
              <a:t>Results c</a:t>
            </a:r>
            <a:r>
              <a:rPr lang="en-GB" dirty="0" smtClean="0">
                <a:solidFill>
                  <a:srgbClr val="FF0000"/>
                </a:solidFill>
              </a:rPr>
              <a:t>onsistent with </a:t>
            </a:r>
            <a:r>
              <a:rPr lang="en-GB" dirty="0" smtClean="0">
                <a:solidFill>
                  <a:srgbClr val="FF0000"/>
                </a:solidFill>
              </a:rPr>
              <a:t>SM</a:t>
            </a:r>
            <a:endParaRPr lang="en-GB" dirty="0"/>
          </a:p>
        </p:txBody>
      </p:sp>
      <p:sp>
        <p:nvSpPr>
          <p:cNvPr id="8" name="ZoneTexte 7"/>
          <p:cNvSpPr txBox="1"/>
          <p:nvPr/>
        </p:nvSpPr>
        <p:spPr>
          <a:xfrm>
            <a:off x="6995255" y="3505200"/>
            <a:ext cx="2148745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CMS-PAS-HIG-14-014</a:t>
            </a:r>
            <a:endParaRPr lang="en-GB" sz="1600" dirty="0"/>
          </a:p>
        </p:txBody>
      </p:sp>
      <p:pic>
        <p:nvPicPr>
          <p:cNvPr id="9" name="Picture 8" descr="ang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7086600" y="919817"/>
            <a:ext cx="2057400" cy="1823383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2057400" y="1447800"/>
            <a:ext cx="4818889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Tested</a:t>
            </a:r>
            <a:r>
              <a:rPr lang="en-GB" dirty="0" smtClean="0">
                <a:solidFill>
                  <a:srgbClr val="0000FF"/>
                </a:solidFill>
              </a:rPr>
              <a:t> using all </a:t>
            </a:r>
            <a:r>
              <a:rPr lang="en-GB" dirty="0" err="1" smtClean="0">
                <a:solidFill>
                  <a:srgbClr val="0000FF"/>
                </a:solidFill>
              </a:rPr>
              <a:t>diboson</a:t>
            </a:r>
            <a:r>
              <a:rPr lang="en-GB" dirty="0" smtClean="0">
                <a:solidFill>
                  <a:srgbClr val="0000FF"/>
                </a:solidFill>
              </a:rPr>
              <a:t> channels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Hypotheses</a:t>
            </a:r>
            <a:r>
              <a:rPr lang="en-GB" dirty="0" smtClean="0">
                <a:solidFill>
                  <a:srgbClr val="0000FF"/>
                </a:solidFill>
              </a:rPr>
              <a:t> comparison O</a:t>
            </a:r>
            <a:r>
              <a:rPr lang="en-GB" baseline="30000" dirty="0" smtClean="0">
                <a:solidFill>
                  <a:srgbClr val="0000FF"/>
                </a:solidFill>
              </a:rPr>
              <a:t>+</a:t>
            </a:r>
            <a:r>
              <a:rPr lang="en-GB" dirty="0" smtClean="0">
                <a:solidFill>
                  <a:srgbClr val="0000FF"/>
                </a:solidFill>
              </a:rPr>
              <a:t>/other states</a:t>
            </a:r>
          </a:p>
          <a:p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2"/>
          <p:cNvSpPr txBox="1">
            <a:spLocks/>
          </p:cNvSpPr>
          <p:nvPr/>
        </p:nvSpPr>
        <p:spPr bwMode="auto">
          <a:xfrm>
            <a:off x="838200" y="-76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 fontScale="92500"/>
          </a:bodyPr>
          <a:lstStyle/>
          <a:p>
            <a:pPr lvl="0" algn="ctr">
              <a:defRPr/>
            </a:pP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Spin/Parity Studies: </a:t>
            </a:r>
            <a:r>
              <a:rPr lang="en-GB" sz="4000" b="1" dirty="0" smtClean="0">
                <a:solidFill>
                  <a:srgbClr val="0000FF"/>
                </a:solidFill>
                <a:latin typeface="Arial"/>
              </a:rPr>
              <a:t>Higgs </a:t>
            </a:r>
            <a:r>
              <a:rPr lang="en-GB" sz="4000" b="1" dirty="0" smtClean="0">
                <a:solidFill>
                  <a:srgbClr val="0000FF"/>
                </a:solidFill>
                <a:latin typeface="Arial"/>
                <a:ea typeface="Arial" pitchFamily="-84" charset="0"/>
                <a:cs typeface="Arial" pitchFamily="-84" charset="0"/>
              </a:rPr>
              <a:t>→</a:t>
            </a:r>
            <a:r>
              <a:rPr lang="en-GB" sz="4000" b="1" dirty="0" smtClean="0">
                <a:solidFill>
                  <a:srgbClr val="0000FF"/>
                </a:solidFill>
                <a:latin typeface="Arial"/>
              </a:rPr>
              <a:t> </a:t>
            </a:r>
            <a:r>
              <a:rPr lang="en-GB" sz="4000" b="1" dirty="0" err="1" smtClean="0">
                <a:solidFill>
                  <a:srgbClr val="0000FF"/>
                </a:solidFill>
                <a:latin typeface="Georgia"/>
              </a:rPr>
              <a:t>γγ</a:t>
            </a:r>
            <a:r>
              <a:rPr kumimoji="0" lang="en-GB" sz="4000" b="1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</a:t>
            </a:r>
            <a:endParaRPr kumimoji="0" lang="en-GB" sz="4000" b="1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3" name="Image 2" descr="Screen Shot 2014-07-06 at 10.25.08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30078"/>
            <a:ext cx="9144000" cy="5827922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52400" y="1947446"/>
            <a:ext cx="1650211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arXiv:1407.0558</a:t>
            </a:r>
            <a:endParaRPr lang="en-GB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-142875"/>
            <a:ext cx="8229600" cy="904875"/>
          </a:xfrm>
        </p:spPr>
        <p:txBody>
          <a:bodyPr/>
          <a:lstStyle/>
          <a:p>
            <a:r>
              <a:rPr lang="en-GB" dirty="0" smtClean="0"/>
              <a:t>Higgs </a:t>
            </a:r>
            <a:r>
              <a:rPr lang="en-GB" dirty="0" smtClean="0">
                <a:ea typeface="Arial" pitchFamily="-84" charset="0"/>
                <a:cs typeface="Arial" pitchFamily="-84" charset="0"/>
              </a:rPr>
              <a:t>→</a:t>
            </a:r>
            <a:r>
              <a:rPr lang="en-GB" dirty="0" smtClean="0"/>
              <a:t> Fermions Combination </a:t>
            </a:r>
            <a:endParaRPr lang="en-GB" dirty="0"/>
          </a:p>
        </p:txBody>
      </p:sp>
      <p:pic>
        <p:nvPicPr>
          <p:cNvPr id="4" name="Espace réservé du contenu 3" descr="Screen Shot 2014-02-04 at 2.53.09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67200" y="2133600"/>
            <a:ext cx="3962400" cy="1209040"/>
          </a:xfrm>
        </p:spPr>
      </p:pic>
      <p:pic>
        <p:nvPicPr>
          <p:cNvPr id="5" name="Image 4" descr="Screen Shot 2014-02-04 at 2.53.22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3276600"/>
            <a:ext cx="3523853" cy="3507652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152400" y="2221468"/>
            <a:ext cx="2752789" cy="646331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chemeClr val="accent4"/>
                </a:solidFill>
              </a:rPr>
              <a:t>arXiv:1401.6527  and</a:t>
            </a:r>
          </a:p>
          <a:p>
            <a:r>
              <a:rPr lang="en-GB" sz="1800" dirty="0" smtClean="0">
                <a:solidFill>
                  <a:srgbClr val="FF0000"/>
                </a:solidFill>
              </a:rPr>
              <a:t>Nature Physics 10 (2014)</a:t>
            </a:r>
            <a:endParaRPr lang="en-GB" sz="1800" dirty="0">
              <a:solidFill>
                <a:srgbClr val="FF0000"/>
              </a:solidFill>
            </a:endParaRPr>
          </a:p>
        </p:txBody>
      </p:sp>
      <p:pic>
        <p:nvPicPr>
          <p:cNvPr id="9" name="Image 8" descr="Screen Shot 2014-02-06 at 9.13.40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3400" y="3348420"/>
            <a:ext cx="3733800" cy="3433379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76200" y="838200"/>
            <a:ext cx="8599555" cy="1323439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FF0000"/>
                </a:solidFill>
              </a:rPr>
              <a:t>The</a:t>
            </a:r>
            <a:r>
              <a:rPr lang="en-GB" dirty="0" smtClean="0">
                <a:solidFill>
                  <a:srgbClr val="FF0000"/>
                </a:solidFill>
              </a:rPr>
              <a:t> combined H(</a:t>
            </a:r>
            <a:r>
              <a:rPr lang="en-GB" dirty="0" smtClean="0">
                <a:solidFill>
                  <a:srgbClr val="FF0000"/>
                </a:solidFill>
                <a:latin typeface="Georgia"/>
              </a:rPr>
              <a:t>ττ</a:t>
            </a:r>
            <a:r>
              <a:rPr lang="en-GB" dirty="0" smtClean="0">
                <a:solidFill>
                  <a:srgbClr val="FF0000"/>
                </a:solidFill>
              </a:rPr>
              <a:t>) and </a:t>
            </a:r>
            <a:r>
              <a:rPr lang="en-GB" dirty="0" err="1" smtClean="0">
                <a:solidFill>
                  <a:srgbClr val="FF0000"/>
                </a:solidFill>
              </a:rPr>
              <a:t>H(bb</a:t>
            </a:r>
            <a:r>
              <a:rPr lang="en-GB" dirty="0" smtClean="0">
                <a:solidFill>
                  <a:srgbClr val="FF0000"/>
                </a:solidFill>
              </a:rPr>
              <a:t>) result establishes a strong evidence for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  coupling of the Higgs boson to down-type third generation fermions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Indirect</a:t>
            </a:r>
            <a:r>
              <a:rPr lang="en-GB" dirty="0" smtClean="0">
                <a:solidFill>
                  <a:srgbClr val="0000FF"/>
                </a:solidFill>
              </a:rPr>
              <a:t> and direct results on </a:t>
            </a:r>
            <a:r>
              <a:rPr lang="en-GB" dirty="0" err="1" smtClean="0">
                <a:solidFill>
                  <a:srgbClr val="0000FF"/>
                </a:solidFill>
              </a:rPr>
              <a:t>ttH</a:t>
            </a:r>
            <a:r>
              <a:rPr lang="en-GB" dirty="0" smtClean="0">
                <a:solidFill>
                  <a:srgbClr val="0000FF"/>
                </a:solidFill>
              </a:rPr>
              <a:t> coupling also evident for a coupling to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up-type fermions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4267200" y="2971800"/>
            <a:ext cx="3886200" cy="228600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-142875"/>
            <a:ext cx="7239000" cy="904875"/>
          </a:xfrm>
        </p:spPr>
        <p:txBody>
          <a:bodyPr/>
          <a:lstStyle/>
          <a:p>
            <a:r>
              <a:rPr lang="en-GB" dirty="0" smtClean="0"/>
              <a:t>Higgs </a:t>
            </a:r>
            <a:r>
              <a:rPr lang="en-GB" dirty="0" smtClean="0">
                <a:ea typeface="Arial" pitchFamily="-84" charset="0"/>
                <a:cs typeface="Arial" pitchFamily="-84" charset="0"/>
              </a:rPr>
              <a:t>→</a:t>
            </a:r>
            <a:r>
              <a:rPr lang="en-GB" dirty="0" smtClean="0"/>
              <a:t> </a:t>
            </a:r>
            <a:r>
              <a:rPr lang="en-GB" dirty="0" err="1" smtClean="0"/>
              <a:t>μμ</a:t>
            </a:r>
            <a:r>
              <a:rPr lang="en-GB" dirty="0" smtClean="0"/>
              <a:t> (</a:t>
            </a:r>
            <a:r>
              <a:rPr lang="en-GB" dirty="0" err="1" smtClean="0"/>
              <a:t>ee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6" name="ZoneTexte 5"/>
          <p:cNvSpPr txBox="1"/>
          <p:nvPr/>
        </p:nvSpPr>
        <p:spPr>
          <a:xfrm>
            <a:off x="304800" y="795278"/>
            <a:ext cx="8686800" cy="2246769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smtClean="0">
                <a:solidFill>
                  <a:srgbClr val="0000FF"/>
                </a:solidFill>
              </a:rPr>
              <a:t>Observing H(</a:t>
            </a:r>
            <a:r>
              <a:rPr lang="en-GB" dirty="0" smtClean="0">
                <a:solidFill>
                  <a:srgbClr val="0000FF"/>
                </a:solidFill>
                <a:latin typeface="Georgia"/>
              </a:rPr>
              <a:t>μμ</a:t>
            </a:r>
            <a:r>
              <a:rPr lang="en-GB" dirty="0" smtClean="0">
                <a:solidFill>
                  <a:srgbClr val="0000FF"/>
                </a:solidFill>
              </a:rPr>
              <a:t>) decay may be the only way to show the </a:t>
            </a:r>
            <a:r>
              <a:rPr lang="en-GB" dirty="0" err="1" smtClean="0">
                <a:solidFill>
                  <a:srgbClr val="0000FF"/>
                </a:solidFill>
              </a:rPr>
              <a:t>flavor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non-universal couplings     </a:t>
            </a:r>
            <a:r>
              <a:rPr lang="en-GB" dirty="0" smtClean="0">
                <a:solidFill>
                  <a:srgbClr val="FF0000"/>
                </a:solidFill>
              </a:rPr>
              <a:t>The coupling to charm will be hard to probe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Requires</a:t>
            </a:r>
            <a:r>
              <a:rPr lang="en-GB" dirty="0" smtClean="0">
                <a:solidFill>
                  <a:srgbClr val="0000FF"/>
                </a:solidFill>
              </a:rPr>
              <a:t> very large statistics for an observation: a strong case for the 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High Luminosity-LHC: HL-LHC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First</a:t>
            </a:r>
            <a:r>
              <a:rPr lang="en-GB" dirty="0" smtClean="0">
                <a:solidFill>
                  <a:srgbClr val="0000FF"/>
                </a:solidFill>
              </a:rPr>
              <a:t> searches have been already done (@125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r>
              <a:rPr lang="en-GB" dirty="0" smtClean="0">
                <a:solidFill>
                  <a:srgbClr val="0000FF"/>
                </a:solidFill>
              </a:rPr>
              <a:t>) </a:t>
            </a:r>
            <a:endParaRPr lang="en-GB" dirty="0" smtClean="0">
              <a:solidFill>
                <a:srgbClr val="FF0000"/>
              </a:solidFill>
              <a:latin typeface="Tahoma"/>
              <a:cs typeface="Georgia"/>
              <a:sym typeface="Symbol"/>
            </a:endParaRPr>
          </a:p>
          <a:p>
            <a:r>
              <a:rPr lang="en-GB" dirty="0" smtClean="0">
                <a:solidFill>
                  <a:srgbClr val="0000FF"/>
                </a:solidFill>
                <a:latin typeface="Tahoma"/>
                <a:cs typeface="Georgia"/>
                <a:sym typeface="Symbol"/>
              </a:rPr>
              <a:t>       </a:t>
            </a:r>
            <a:r>
              <a:rPr lang="en-GB" dirty="0" smtClean="0">
                <a:solidFill>
                  <a:srgbClr val="FF0000"/>
                </a:solidFill>
                <a:latin typeface="Tahoma"/>
                <a:cs typeface="Georgia"/>
                <a:sym typeface="Symbol"/>
              </a:rPr>
              <a:t>-H</a:t>
            </a:r>
            <a:r>
              <a:rPr lang="en-GB" dirty="0" smtClean="0">
                <a:solidFill>
                  <a:srgbClr val="FF0000"/>
                </a:solidFill>
                <a:ea typeface="Arial" pitchFamily="-84" charset="0"/>
                <a:cs typeface="Arial" pitchFamily="-84" charset="0"/>
              </a:rPr>
              <a:t>→μμ</a:t>
            </a:r>
            <a:r>
              <a:rPr lang="en-GB" dirty="0" smtClean="0">
                <a:solidFill>
                  <a:srgbClr val="0000FF"/>
                </a:solidFill>
                <a:latin typeface="Tahoma"/>
                <a:cs typeface="Georgia"/>
                <a:sym typeface="Symbol"/>
              </a:rPr>
              <a:t>  </a:t>
            </a:r>
            <a:r>
              <a:rPr lang="en-GB" dirty="0" smtClean="0">
                <a:solidFill>
                  <a:srgbClr val="FF0000"/>
                </a:solidFill>
                <a:latin typeface="Tahoma"/>
                <a:cs typeface="Georgia"/>
                <a:sym typeface="Symbol"/>
              </a:rPr>
              <a:t>   </a:t>
            </a:r>
            <a:r>
              <a:rPr lang="en-GB" dirty="0" err="1" smtClean="0">
                <a:solidFill>
                  <a:srgbClr val="FF0000"/>
                </a:solidFill>
                <a:ea typeface="Arial" pitchFamily="-84" charset="0"/>
                <a:cs typeface="Arial" pitchFamily="-84" charset="0"/>
              </a:rPr>
              <a:t>μ</a:t>
            </a:r>
            <a:r>
              <a:rPr lang="en-GB" dirty="0" smtClean="0">
                <a:solidFill>
                  <a:srgbClr val="FF0000"/>
                </a:solidFill>
                <a:latin typeface="Georgia"/>
                <a:cs typeface="Georgia"/>
              </a:rPr>
              <a:t> </a:t>
            </a:r>
            <a:r>
              <a:rPr lang="en-GB" dirty="0" smtClean="0">
                <a:solidFill>
                  <a:srgbClr val="FF0000"/>
                </a:solidFill>
                <a:latin typeface="Tahoma"/>
                <a:cs typeface="Georgia"/>
              </a:rPr>
              <a:t>&lt; 7.4 </a:t>
            </a:r>
            <a:r>
              <a:rPr lang="en-GB" dirty="0" smtClean="0">
                <a:solidFill>
                  <a:srgbClr val="FF0000"/>
                </a:solidFill>
                <a:latin typeface="Tahoma"/>
                <a:cs typeface="Georgia"/>
                <a:sym typeface="Symbol"/>
              </a:rPr>
              <a:t>(6.5 expected)  @ 95% CL</a:t>
            </a:r>
          </a:p>
          <a:p>
            <a:r>
              <a:rPr lang="en-GB" dirty="0" smtClean="0">
                <a:solidFill>
                  <a:srgbClr val="FF0000"/>
                </a:solidFill>
                <a:latin typeface="Tahoma"/>
                <a:cs typeface="Georgia"/>
                <a:sym typeface="Symbol"/>
              </a:rPr>
              <a:t>       -</a:t>
            </a:r>
            <a:r>
              <a:rPr lang="en-GB" dirty="0" err="1" smtClean="0">
                <a:solidFill>
                  <a:srgbClr val="FF0000"/>
                </a:solidFill>
                <a:latin typeface="Tahoma"/>
                <a:cs typeface="Georgia"/>
                <a:sym typeface="Symbol"/>
              </a:rPr>
              <a:t>σ.BR(H</a:t>
            </a:r>
            <a:r>
              <a:rPr lang="en-GB" dirty="0" err="1" smtClean="0">
                <a:solidFill>
                  <a:srgbClr val="FF0000"/>
                </a:solidFill>
                <a:ea typeface="Arial" pitchFamily="-84" charset="0"/>
                <a:cs typeface="Arial" pitchFamily="-84" charset="0"/>
              </a:rPr>
              <a:t>→ee</a:t>
            </a:r>
            <a:r>
              <a:rPr lang="en-GB" dirty="0" smtClean="0">
                <a:solidFill>
                  <a:srgbClr val="FF0000"/>
                </a:solidFill>
                <a:ea typeface="Arial" pitchFamily="-84" charset="0"/>
                <a:cs typeface="Arial" pitchFamily="-84" charset="0"/>
              </a:rPr>
              <a:t>) &lt; 0.041pb  @ 95% CL</a:t>
            </a:r>
            <a:endParaRPr lang="en-GB" dirty="0" smtClean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8" name="ZoneTexte 7"/>
          <p:cNvSpPr txBox="1"/>
          <p:nvPr/>
        </p:nvSpPr>
        <p:spPr>
          <a:xfrm>
            <a:off x="6690455" y="2057400"/>
            <a:ext cx="2148745" cy="58477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CMS-PAS-HIG-13-007</a:t>
            </a:r>
          </a:p>
          <a:p>
            <a:r>
              <a:rPr lang="en-GB" sz="1600" dirty="0" smtClean="0"/>
              <a:t>Paper in CWR</a:t>
            </a:r>
          </a:p>
        </p:txBody>
      </p:sp>
      <p:pic>
        <p:nvPicPr>
          <p:cNvPr id="14" name="Image 13" descr="Screen Shot 2014-08-03 at 11.31.16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3614" y="3176003"/>
            <a:ext cx="3505586" cy="3529597"/>
          </a:xfrm>
          <a:prstGeom prst="rect">
            <a:avLst/>
          </a:prstGeom>
        </p:spPr>
      </p:pic>
      <p:pic>
        <p:nvPicPr>
          <p:cNvPr id="15" name="Image 14" descr="Screen Shot 2014-08-03 at 11.30.33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432" y="3079551"/>
            <a:ext cx="3628368" cy="3702249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6019800" y="3505200"/>
            <a:ext cx="88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FF0000"/>
                </a:solidFill>
                <a:latin typeface="Tahoma"/>
                <a:cs typeface="Georgia"/>
                <a:sym typeface="Symbol"/>
              </a:rPr>
              <a:t>H</a:t>
            </a:r>
            <a:r>
              <a:rPr lang="en-GB" dirty="0" err="1" smtClean="0">
                <a:solidFill>
                  <a:srgbClr val="FF0000"/>
                </a:solidFill>
                <a:ea typeface="Arial" pitchFamily="-84" charset="0"/>
                <a:cs typeface="Arial" pitchFamily="-84" charset="0"/>
              </a:rPr>
              <a:t>→ee</a:t>
            </a:r>
            <a:endParaRPr lang="en-GB" dirty="0"/>
          </a:p>
        </p:txBody>
      </p:sp>
      <p:sp>
        <p:nvSpPr>
          <p:cNvPr id="17" name="ZoneTexte 16"/>
          <p:cNvSpPr txBox="1"/>
          <p:nvPr/>
        </p:nvSpPr>
        <p:spPr>
          <a:xfrm>
            <a:off x="2971800" y="3505200"/>
            <a:ext cx="9099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Tahoma"/>
                <a:cs typeface="Georgia"/>
                <a:sym typeface="Symbol"/>
              </a:rPr>
              <a:t>H</a:t>
            </a:r>
            <a:r>
              <a:rPr lang="en-GB" dirty="0" smtClean="0">
                <a:solidFill>
                  <a:srgbClr val="FF0000"/>
                </a:solidFill>
                <a:ea typeface="Arial" pitchFamily="-84" charset="0"/>
                <a:cs typeface="Arial" pitchFamily="-84" charset="0"/>
              </a:rPr>
              <a:t>→μμ</a:t>
            </a:r>
            <a:r>
              <a:rPr lang="en-GB" dirty="0" smtClean="0">
                <a:solidFill>
                  <a:srgbClr val="0000FF"/>
                </a:solidFill>
                <a:latin typeface="Tahoma"/>
                <a:cs typeface="Georgia"/>
                <a:sym typeface="Symbol"/>
              </a:rPr>
              <a:t>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152400" y="-142875"/>
            <a:ext cx="8763000" cy="904875"/>
          </a:xfrm>
        </p:spPr>
        <p:txBody>
          <a:bodyPr/>
          <a:lstStyle/>
          <a:p>
            <a:r>
              <a:rPr lang="en-GB" dirty="0" smtClean="0"/>
              <a:t>Higgs-Top Associated Production</a:t>
            </a:r>
            <a:endParaRPr lang="en-GB" dirty="0"/>
          </a:p>
        </p:txBody>
      </p:sp>
      <p:pic>
        <p:nvPicPr>
          <p:cNvPr id="4" name="Image 3" descr="Screen Shot 2014-02-08 at 5.58.57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180738"/>
            <a:ext cx="8435433" cy="5143862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762000" y="838200"/>
            <a:ext cx="5764744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Various decay modes of the Higgs are considered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52400" y="6324600"/>
            <a:ext cx="8991600" cy="4001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 CMS:  </a:t>
            </a:r>
            <a:r>
              <a:rPr lang="en-GB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en-GB" dirty="0" smtClean="0">
                <a:solidFill>
                  <a:srgbClr val="FF0000"/>
                </a:solidFill>
                <a:latin typeface="Georgia"/>
                <a:cs typeface="Georgia"/>
              </a:rPr>
              <a:t> </a:t>
            </a:r>
            <a:r>
              <a:rPr lang="en-GB" dirty="0" smtClean="0">
                <a:solidFill>
                  <a:srgbClr val="FF0000"/>
                </a:solidFill>
                <a:latin typeface="Tahoma"/>
                <a:cs typeface="Georgia"/>
              </a:rPr>
              <a:t>&lt; 4.3 </a:t>
            </a:r>
            <a:r>
              <a:rPr lang="en-GB" dirty="0" smtClean="0">
                <a:solidFill>
                  <a:srgbClr val="FF0000"/>
                </a:solidFill>
                <a:latin typeface="Tahoma"/>
                <a:cs typeface="Georgia"/>
                <a:sym typeface="Symbol"/>
              </a:rPr>
              <a:t>(1.7 expected) @ 95% CL  </a:t>
            </a:r>
            <a:r>
              <a:rPr lang="en-GB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m</a:t>
            </a:r>
            <a:r>
              <a:rPr lang="en-GB" dirty="0" smtClean="0">
                <a:solidFill>
                  <a:srgbClr val="0000FF"/>
                </a:solidFill>
                <a:latin typeface="Tahoma"/>
                <a:cs typeface="Georgia"/>
                <a:sym typeface="Symbol"/>
              </a:rPr>
              <a:t>= 2.5 </a:t>
            </a:r>
            <a:r>
              <a:rPr lang="en-GB" baseline="30000" dirty="0" smtClean="0">
                <a:solidFill>
                  <a:srgbClr val="0000FF"/>
                </a:solidFill>
                <a:latin typeface="Tahoma"/>
                <a:cs typeface="Georgia"/>
                <a:sym typeface="Symbol"/>
              </a:rPr>
              <a:t>+1.1</a:t>
            </a:r>
            <a:r>
              <a:rPr lang="en-GB" baseline="-25000" dirty="0" smtClean="0">
                <a:solidFill>
                  <a:srgbClr val="0000FF"/>
                </a:solidFill>
                <a:latin typeface="Tahoma"/>
                <a:cs typeface="Georgia"/>
                <a:sym typeface="Symbol"/>
              </a:rPr>
              <a:t>-1.0</a:t>
            </a:r>
            <a:r>
              <a:rPr lang="en-GB" baseline="-25000" dirty="0" smtClean="0">
                <a:solidFill>
                  <a:srgbClr val="FF0000"/>
                </a:solidFill>
                <a:latin typeface="Tahoma"/>
                <a:cs typeface="Georgia"/>
                <a:sym typeface="Symbol"/>
              </a:rPr>
              <a:t>  </a:t>
            </a:r>
            <a:r>
              <a:rPr lang="en-GB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(</a:t>
            </a:r>
            <a:r>
              <a:rPr lang="en-GB" dirty="0" smtClean="0">
                <a:solidFill>
                  <a:srgbClr val="FF0000"/>
                </a:solidFill>
                <a:latin typeface="Arial"/>
                <a:cs typeface="Symbol" charset="2"/>
              </a:rPr>
              <a:t>New: </a:t>
            </a:r>
            <a:r>
              <a:rPr lang="en-GB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en-GB" dirty="0" smtClean="0">
                <a:solidFill>
                  <a:srgbClr val="FF0000"/>
                </a:solidFill>
                <a:latin typeface="Tahoma"/>
                <a:cs typeface="Georgia"/>
                <a:sym typeface="Symbol"/>
              </a:rPr>
              <a:t>= 2.79±0.99)</a:t>
            </a:r>
            <a:r>
              <a:rPr lang="en-GB" baseline="-25000" dirty="0" smtClean="0">
                <a:solidFill>
                  <a:srgbClr val="FF0000"/>
                </a:solidFill>
                <a:latin typeface="Tahoma"/>
                <a:cs typeface="Georgia"/>
                <a:sym typeface="Symbol"/>
              </a:rPr>
              <a:t>  </a:t>
            </a:r>
            <a:r>
              <a:rPr lang="en-GB" dirty="0" smtClean="0">
                <a:solidFill>
                  <a:srgbClr val="FF0000"/>
                </a:solidFill>
                <a:latin typeface="Tahoma"/>
                <a:cs typeface="Georgia"/>
                <a:sym typeface="Symbol"/>
              </a:rPr>
              <a:t>       </a:t>
            </a:r>
            <a:endParaRPr lang="en-GB" dirty="0"/>
          </a:p>
        </p:txBody>
      </p:sp>
      <p:pic>
        <p:nvPicPr>
          <p:cNvPr id="7" name="Image 6" descr="Screen Shot 2014-04-12 at 11.08.56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5013" y="1219200"/>
            <a:ext cx="3699388" cy="266700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6858000" y="1524000"/>
            <a:ext cx="110123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800" dirty="0" err="1" smtClean="0">
                <a:solidFill>
                  <a:schemeClr val="tx2"/>
                </a:solidFill>
              </a:rPr>
              <a:t>H</a:t>
            </a:r>
            <a:r>
              <a:rPr lang="en-GB" sz="1800" dirty="0" err="1" smtClean="0">
                <a:solidFill>
                  <a:schemeClr val="tx2"/>
                </a:solidFill>
                <a:ea typeface="Arial" pitchFamily="-84" charset="0"/>
                <a:cs typeface="Arial" pitchFamily="-84" charset="0"/>
              </a:rPr>
              <a:t>→bb,</a:t>
            </a:r>
            <a:r>
              <a:rPr lang="en-GB" sz="1800" dirty="0" err="1" smtClean="0">
                <a:solidFill>
                  <a:schemeClr val="tx2"/>
                </a:solidFill>
                <a:latin typeface="Georgia"/>
                <a:ea typeface="Arial" pitchFamily="-84" charset="0"/>
                <a:cs typeface="Arial" pitchFamily="-84" charset="0"/>
              </a:rPr>
              <a:t>ττ</a:t>
            </a:r>
            <a:endParaRPr lang="en-GB" sz="1800" dirty="0" smtClean="0">
              <a:solidFill>
                <a:schemeClr val="tx2"/>
              </a:solidFill>
              <a:latin typeface="Georgia"/>
            </a:endParaRPr>
          </a:p>
          <a:p>
            <a:endParaRPr lang="en-GB" sz="1800" dirty="0">
              <a:solidFill>
                <a:schemeClr val="tx2"/>
              </a:solidFill>
            </a:endParaRPr>
          </a:p>
        </p:txBody>
      </p:sp>
      <p:sp>
        <p:nvSpPr>
          <p:cNvPr id="9" name="Ellipse 8"/>
          <p:cNvSpPr/>
          <p:nvPr/>
        </p:nvSpPr>
        <p:spPr bwMode="auto">
          <a:xfrm>
            <a:off x="3276600" y="5257800"/>
            <a:ext cx="838200" cy="457200"/>
          </a:xfrm>
          <a:prstGeom prst="ellipse">
            <a:avLst/>
          </a:prstGeom>
          <a:noFill/>
          <a:ln w="349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3200400" y="3886200"/>
            <a:ext cx="11528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(old value)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-142875"/>
            <a:ext cx="8001000" cy="904875"/>
          </a:xfrm>
        </p:spPr>
        <p:txBody>
          <a:bodyPr/>
          <a:lstStyle/>
          <a:p>
            <a:r>
              <a:rPr lang="en-GB" dirty="0" smtClean="0"/>
              <a:t>Single Top + Higgs Production</a:t>
            </a:r>
            <a:endParaRPr lang="en-GB" dirty="0"/>
          </a:p>
        </p:txBody>
      </p:sp>
      <p:pic>
        <p:nvPicPr>
          <p:cNvPr id="5" name="Image 4" descr="Screen Shot 2014-03-15 at 10.03.29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8052" y="3505200"/>
            <a:ext cx="3535514" cy="32766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304800" y="838201"/>
            <a:ext cx="8839200" cy="2554545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err="1" smtClean="0"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Direct</a:t>
            </a:r>
            <a:r>
              <a:rPr lang="en-GB" dirty="0" smtClean="0">
                <a:solidFill>
                  <a:srgbClr val="0000FF"/>
                </a:solidFill>
              </a:rPr>
              <a:t> coupling to the top quark -&gt; C</a:t>
            </a:r>
            <a:r>
              <a:rPr lang="en-GB" baseline="-25000" dirty="0" smtClean="0">
                <a:solidFill>
                  <a:srgbClr val="0000FF"/>
                </a:solidFill>
              </a:rPr>
              <a:t>t</a:t>
            </a:r>
            <a:r>
              <a:rPr lang="en-GB" dirty="0" smtClean="0">
                <a:solidFill>
                  <a:srgbClr val="0000FF"/>
                </a:solidFill>
              </a:rPr>
              <a:t>=-1 or large cancelations in the SM?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Cross</a:t>
            </a:r>
            <a:r>
              <a:rPr lang="en-GB" dirty="0" smtClean="0">
                <a:solidFill>
                  <a:srgbClr val="0000FF"/>
                </a:solidFill>
              </a:rPr>
              <a:t> sections could be surprisingly large if there are deviations from SM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</a:t>
            </a:r>
            <a:r>
              <a:rPr lang="en-GB" dirty="0" smtClean="0">
                <a:solidFill>
                  <a:srgbClr val="FF0000"/>
                </a:solidFill>
              </a:rPr>
              <a:t>Negative C</a:t>
            </a:r>
            <a:r>
              <a:rPr lang="en-GB" baseline="-25000" dirty="0" smtClean="0">
                <a:solidFill>
                  <a:srgbClr val="FF0000"/>
                </a:solidFill>
              </a:rPr>
              <a:t>t</a:t>
            </a:r>
            <a:r>
              <a:rPr lang="en-GB" dirty="0" smtClean="0">
                <a:solidFill>
                  <a:srgbClr val="FF0000"/>
                </a:solidFill>
              </a:rPr>
              <a:t> gives 15x increased cross section plus 2x Higgs to 2 photons.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Composite</a:t>
            </a:r>
            <a:r>
              <a:rPr lang="en-GB" dirty="0" smtClean="0">
                <a:solidFill>
                  <a:srgbClr val="0000FF"/>
                </a:solidFill>
              </a:rPr>
              <a:t> Higgs models heavy </a:t>
            </a:r>
            <a:r>
              <a:rPr lang="en-GB" dirty="0" err="1" smtClean="0">
                <a:solidFill>
                  <a:srgbClr val="0000FF"/>
                </a:solidFill>
              </a:rPr>
              <a:t>t</a:t>
            </a:r>
            <a:r>
              <a:rPr lang="en-GB" dirty="0" smtClean="0">
                <a:solidFill>
                  <a:srgbClr val="0000FF"/>
                </a:solidFill>
              </a:rPr>
              <a:t>’ -&gt; top + Higgs..  </a:t>
            </a: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Study</a:t>
            </a:r>
            <a:r>
              <a:rPr lang="en-GB" dirty="0" smtClean="0">
                <a:solidFill>
                  <a:srgbClr val="0000FF"/>
                </a:solidFill>
              </a:rPr>
              <a:t> the Higgs decay to two photon decay channel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No events found top + two photon selection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95% upper limit is 4.1 times the expected cross section for C</a:t>
            </a:r>
            <a:r>
              <a:rPr lang="en-GB" baseline="-25000" dirty="0" smtClean="0">
                <a:solidFill>
                  <a:srgbClr val="FF0000"/>
                </a:solidFill>
              </a:rPr>
              <a:t>t</a:t>
            </a:r>
            <a:r>
              <a:rPr lang="en-GB" dirty="0" smtClean="0">
                <a:solidFill>
                  <a:srgbClr val="FF0000"/>
                </a:solidFill>
              </a:rPr>
              <a:t>=-1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6995255" y="2590800"/>
            <a:ext cx="2148745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CMS-PAS-HIG-14-001</a:t>
            </a:r>
            <a:endParaRPr lang="en-GB" sz="1600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304800" y="3429000"/>
            <a:ext cx="5105400" cy="34290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pic>
        <p:nvPicPr>
          <p:cNvPr id="12" name="Image 11" descr="Screen Shot 2014-03-15 at 11.52.32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5257800"/>
            <a:ext cx="3829247" cy="351228"/>
          </a:xfrm>
          <a:prstGeom prst="rect">
            <a:avLst/>
          </a:prstGeom>
        </p:spPr>
      </p:pic>
      <p:pic>
        <p:nvPicPr>
          <p:cNvPr id="13" name="Image 12" descr="Screen Shot 2014-03-15 at 10.00.49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3429000"/>
            <a:ext cx="4674051" cy="1734511"/>
          </a:xfrm>
          <a:prstGeom prst="rect">
            <a:avLst/>
          </a:prstGeom>
        </p:spPr>
      </p:pic>
      <p:pic>
        <p:nvPicPr>
          <p:cNvPr id="14" name="Image 13" descr="Screen Shot 2014-03-15 at 10.12.31 A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400" y="5715000"/>
            <a:ext cx="4621043" cy="99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creen Shot 2014-04-11 at 5.56.33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3886201"/>
            <a:ext cx="4031300" cy="2819399"/>
          </a:xfrm>
          <a:prstGeom prst="rect">
            <a:avLst/>
          </a:prstGeom>
        </p:spPr>
      </p:pic>
      <p:pic>
        <p:nvPicPr>
          <p:cNvPr id="3" name="Image 2" descr="Screen Shot 2014-04-11 at 5.56.10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3568345"/>
            <a:ext cx="4800600" cy="3137255"/>
          </a:xfrm>
          <a:prstGeom prst="rect">
            <a:avLst/>
          </a:prstGeom>
        </p:spPr>
      </p:pic>
      <p:pic>
        <p:nvPicPr>
          <p:cNvPr id="8" name="Image 7" descr="Screen Shot 2014-04-11 at 5.55.02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965108"/>
            <a:ext cx="4483411" cy="1320892"/>
          </a:xfrm>
          <a:prstGeom prst="rect">
            <a:avLst/>
          </a:prstGeom>
        </p:spPr>
      </p:pic>
      <p:sp>
        <p:nvSpPr>
          <p:cNvPr id="9" name="Titre 2"/>
          <p:cNvSpPr txBox="1">
            <a:spLocks/>
          </p:cNvSpPr>
          <p:nvPr/>
        </p:nvSpPr>
        <p:spPr bwMode="auto">
          <a:xfrm>
            <a:off x="914400" y="-76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Invisible Higgs Decay Channel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587144" y="838200"/>
            <a:ext cx="4556856" cy="163121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Search for invisible Higgs decays using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        </a:t>
            </a:r>
            <a:r>
              <a:rPr lang="en-GB" dirty="0" smtClean="0">
                <a:solidFill>
                  <a:srgbClr val="FF0000"/>
                </a:solidFill>
              </a:rPr>
              <a:t>Z+H </a:t>
            </a:r>
            <a:r>
              <a:rPr lang="en-US" dirty="0" err="1" smtClean="0">
                <a:solidFill>
                  <a:srgbClr val="FF0000"/>
                </a:solidFill>
                <a:latin typeface="Tahoma"/>
                <a:cs typeface="Georgia"/>
                <a:sym typeface="Wingdings"/>
              </a:rPr>
              <a:t></a:t>
            </a:r>
            <a:r>
              <a:rPr lang="en-US" dirty="0" smtClean="0">
                <a:solidFill>
                  <a:srgbClr val="FF0000"/>
                </a:solidFill>
                <a:latin typeface="Tahoma"/>
                <a:cs typeface="Georgia"/>
                <a:sym typeface="Wingdings"/>
              </a:rPr>
              <a:t> 2 leptons + missing E</a:t>
            </a:r>
            <a:r>
              <a:rPr lang="en-US" baseline="-25000" dirty="0" smtClean="0">
                <a:solidFill>
                  <a:srgbClr val="FF0000"/>
                </a:solidFill>
                <a:latin typeface="Tahoma"/>
                <a:cs typeface="Georgia"/>
                <a:sym typeface="Wingdings"/>
              </a:rPr>
              <a:t>T</a:t>
            </a:r>
          </a:p>
          <a:p>
            <a:r>
              <a:rPr lang="en-US" baseline="-25000" dirty="0" smtClean="0">
                <a:solidFill>
                  <a:srgbClr val="FF0000"/>
                </a:solidFill>
                <a:latin typeface="Tahoma"/>
                <a:cs typeface="Georgia"/>
                <a:sym typeface="Wingdings"/>
              </a:rPr>
              <a:t>              </a:t>
            </a:r>
            <a:r>
              <a:rPr lang="en-US" dirty="0" smtClean="0">
                <a:solidFill>
                  <a:srgbClr val="FF0000"/>
                </a:solidFill>
                <a:latin typeface="Tahoma"/>
                <a:cs typeface="Georgia"/>
                <a:sym typeface="Wingdings"/>
              </a:rPr>
              <a:t>VBF H </a:t>
            </a:r>
            <a:r>
              <a:rPr lang="en-US" dirty="0" err="1" smtClean="0">
                <a:solidFill>
                  <a:srgbClr val="FF0000"/>
                </a:solidFill>
                <a:latin typeface="Tahoma"/>
                <a:cs typeface="Georgia"/>
                <a:sym typeface="Wingdings"/>
              </a:rPr>
              <a:t></a:t>
            </a:r>
            <a:r>
              <a:rPr lang="en-US" dirty="0" smtClean="0">
                <a:solidFill>
                  <a:srgbClr val="FF0000"/>
                </a:solidFill>
                <a:latin typeface="Tahoma"/>
                <a:cs typeface="Georgia"/>
                <a:sym typeface="Wingdings"/>
              </a:rPr>
              <a:t> 2 jets + missing E</a:t>
            </a:r>
            <a:r>
              <a:rPr lang="en-US" baseline="-25000" dirty="0" smtClean="0">
                <a:solidFill>
                  <a:srgbClr val="FF0000"/>
                </a:solidFill>
                <a:latin typeface="Tahoma"/>
                <a:cs typeface="Georgia"/>
                <a:sym typeface="Wingdings"/>
              </a:rPr>
              <a:t>T</a:t>
            </a:r>
          </a:p>
          <a:p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  <a:sym typeface="Wingdings"/>
              </a:rPr>
              <a:t>Possible decay in Dark Matter particles </a:t>
            </a:r>
          </a:p>
          <a:p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  <a:sym typeface="Wingdings"/>
              </a:rPr>
              <a:t>(if M&lt;M</a:t>
            </a:r>
            <a:r>
              <a:rPr lang="en-US" baseline="-25000" dirty="0" smtClean="0">
                <a:solidFill>
                  <a:srgbClr val="0000FF"/>
                </a:solidFill>
                <a:latin typeface="Tahoma"/>
                <a:cs typeface="Georgia"/>
                <a:sym typeface="Wingdings"/>
              </a:rPr>
              <a:t>H</a:t>
            </a:r>
            <a:r>
              <a:rPr lang="en-US" dirty="0" smtClean="0">
                <a:solidFill>
                  <a:srgbClr val="0000FF"/>
                </a:solidFill>
                <a:latin typeface="Tahoma"/>
                <a:cs typeface="Georgia"/>
                <a:sym typeface="Wingdings"/>
              </a:rPr>
              <a:t>/2): </a:t>
            </a:r>
            <a:r>
              <a:rPr lang="en-US" dirty="0" smtClean="0">
                <a:solidFill>
                  <a:srgbClr val="FF0000"/>
                </a:solidFill>
                <a:latin typeface="Tahoma"/>
                <a:cs typeface="Georgia"/>
                <a:sym typeface="Wingdings"/>
              </a:rPr>
              <a:t>Higgs Portal Models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76200" y="2590800"/>
            <a:ext cx="5105400" cy="98488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Combined result from the three channels</a:t>
            </a:r>
          </a:p>
          <a:p>
            <a:r>
              <a:rPr lang="en-GB" sz="1800" dirty="0" smtClean="0">
                <a:solidFill>
                  <a:srgbClr val="FF0000"/>
                </a:solidFill>
              </a:rPr>
              <a:t>   </a:t>
            </a:r>
            <a:r>
              <a:rPr lang="en-GB" sz="1800" dirty="0" err="1" smtClean="0">
                <a:solidFill>
                  <a:srgbClr val="FF0000"/>
                </a:solidFill>
              </a:rPr>
              <a:t>BR(H</a:t>
            </a:r>
            <a:r>
              <a:rPr lang="en-GB" sz="1800" dirty="0" err="1" smtClean="0">
                <a:solidFill>
                  <a:srgbClr val="FF0000"/>
                </a:solidFill>
                <a:ea typeface="Arial" pitchFamily="-84" charset="0"/>
                <a:cs typeface="Arial" pitchFamily="-84" charset="0"/>
              </a:rPr>
              <a:t>→</a:t>
            </a:r>
            <a:r>
              <a:rPr lang="en-GB" sz="1800" dirty="0" err="1" smtClean="0">
                <a:solidFill>
                  <a:srgbClr val="FF0000"/>
                </a:solidFill>
              </a:rPr>
              <a:t>invisible</a:t>
            </a:r>
            <a:r>
              <a:rPr lang="en-GB" sz="1800" dirty="0" smtClean="0">
                <a:solidFill>
                  <a:srgbClr val="FF0000"/>
                </a:solidFill>
              </a:rPr>
              <a:t>)&lt;58%(44% exp) at 95% CL.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for a Higgs with a mass of 125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endParaRPr lang="en-GB" dirty="0" smtClean="0">
              <a:solidFill>
                <a:srgbClr val="0000FF"/>
              </a:solidFill>
            </a:endParaRPr>
          </a:p>
          <a:p>
            <a:endParaRPr lang="en-GB" dirty="0"/>
          </a:p>
        </p:txBody>
      </p:sp>
      <p:pic>
        <p:nvPicPr>
          <p:cNvPr id="12" name="Image 11" descr="Screen Shot 2014-04-12 at 12.03.13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8400" y="2438400"/>
            <a:ext cx="1673645" cy="1403421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7477100" y="3733800"/>
            <a:ext cx="1590700" cy="338554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/>
              <a:t>arXiv1404.1344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-152400"/>
            <a:ext cx="7239000" cy="904875"/>
          </a:xfrm>
        </p:spPr>
        <p:txBody>
          <a:bodyPr/>
          <a:lstStyle/>
          <a:p>
            <a:r>
              <a:rPr lang="en-US" b="1" dirty="0" smtClean="0"/>
              <a:t>Coupling Measurements</a:t>
            </a:r>
            <a:endParaRPr lang="en-US" b="1" dirty="0"/>
          </a:p>
        </p:txBody>
      </p:sp>
      <p:pic>
        <p:nvPicPr>
          <p:cNvPr id="4" name="Picture 3" descr="Screen Shot 2014-01-21 at 10.24.0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2387" y="712876"/>
            <a:ext cx="6356733" cy="3174191"/>
          </a:xfrm>
          <a:prstGeom prst="rect">
            <a:avLst/>
          </a:prstGeom>
        </p:spPr>
      </p:pic>
      <p:pic>
        <p:nvPicPr>
          <p:cNvPr id="6" name="Picture 5" descr="Screen Shot 2014-01-21 at 10.25.3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525129" y="811221"/>
            <a:ext cx="2581712" cy="1701950"/>
          </a:xfrm>
          <a:prstGeom prst="rect">
            <a:avLst/>
          </a:prstGeom>
        </p:spPr>
      </p:pic>
      <p:pic>
        <p:nvPicPr>
          <p:cNvPr id="7" name="Picture 6" descr="Screen Shot 2014-01-21 at 10.26.1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549902" y="2541158"/>
            <a:ext cx="2581711" cy="1399660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6523879" y="4114800"/>
            <a:ext cx="2379828" cy="369332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sz="1800" dirty="0" smtClean="0"/>
              <a:t>CMS-PAS-HIG</a:t>
            </a:r>
            <a:r>
              <a:rPr lang="en-GB" sz="1800" smtClean="0"/>
              <a:t>-14-009</a:t>
            </a:r>
            <a:endParaRPr lang="en-GB" sz="1800" dirty="0"/>
          </a:p>
        </p:txBody>
      </p:sp>
      <p:sp>
        <p:nvSpPr>
          <p:cNvPr id="12" name="ZoneTexte 11"/>
          <p:cNvSpPr txBox="1"/>
          <p:nvPr/>
        </p:nvSpPr>
        <p:spPr>
          <a:xfrm>
            <a:off x="6248400" y="4851737"/>
            <a:ext cx="2781030" cy="1015663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New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smtClean="0">
                <a:solidFill>
                  <a:srgbClr val="0000FF"/>
                </a:solidFill>
              </a:rPr>
              <a:t>update </a:t>
            </a:r>
            <a:r>
              <a:rPr lang="en-GB" dirty="0" smtClean="0">
                <a:solidFill>
                  <a:srgbClr val="0000FF"/>
                </a:solidFill>
              </a:rPr>
              <a:t>of overall</a:t>
            </a:r>
            <a:br>
              <a:rPr lang="en-GB" dirty="0" smtClean="0">
                <a:solidFill>
                  <a:srgbClr val="0000FF"/>
                </a:solidFill>
              </a:rPr>
            </a:br>
            <a:r>
              <a:rPr lang="en-GB" dirty="0" smtClean="0">
                <a:solidFill>
                  <a:srgbClr val="0000FF"/>
                </a:solidFill>
              </a:rPr>
              <a:t>  </a:t>
            </a:r>
            <a:r>
              <a:rPr lang="en-GB" dirty="0" smtClean="0">
                <a:solidFill>
                  <a:srgbClr val="0000FF"/>
                </a:solidFill>
              </a:rPr>
              <a:t>combination </a:t>
            </a:r>
            <a:r>
              <a:rPr lang="en-GB" dirty="0" smtClean="0">
                <a:solidFill>
                  <a:srgbClr val="0000FF"/>
                </a:solidFill>
              </a:rPr>
              <a:t>since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spring 2013</a:t>
            </a:r>
          </a:p>
          <a:p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5" name="Espace réservé du contenu 3" descr="Screen Shot 2014-07-05 at 12.13.19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228600" y="3959247"/>
            <a:ext cx="4356556" cy="2898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1113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-142875"/>
            <a:ext cx="8229600" cy="904875"/>
          </a:xfrm>
        </p:spPr>
        <p:txBody>
          <a:bodyPr/>
          <a:lstStyle/>
          <a:p>
            <a:r>
              <a:rPr lang="en-GB" dirty="0" smtClean="0"/>
              <a:t>All Channels in Overview</a:t>
            </a:r>
            <a:endParaRPr lang="en-GB" dirty="0"/>
          </a:p>
        </p:txBody>
      </p:sp>
      <p:pic>
        <p:nvPicPr>
          <p:cNvPr id="4" name="Espace réservé du contenu 3" descr="Screen Shot 2014-07-05 at 12.14.34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260" y="762000"/>
            <a:ext cx="9018740" cy="5486399"/>
          </a:xfrm>
        </p:spPr>
      </p:pic>
      <p:sp>
        <p:nvSpPr>
          <p:cNvPr id="5" name="ZoneTexte 4"/>
          <p:cNvSpPr txBox="1"/>
          <p:nvPr/>
        </p:nvSpPr>
        <p:spPr>
          <a:xfrm>
            <a:off x="762000" y="6324600"/>
            <a:ext cx="7406069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Overall strength was 0.82 ± 0.15 before ICHEP14 (spring 2013)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HYSICS LETTERS B layout LHC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04800" y="1828800"/>
            <a:ext cx="3143250" cy="4191000"/>
          </a:xfrm>
          <a:prstGeom prst="rect">
            <a:avLst/>
          </a:prstGeom>
        </p:spPr>
      </p:pic>
      <p:sp>
        <p:nvSpPr>
          <p:cNvPr id="6" name="Titre 3"/>
          <p:cNvSpPr txBox="1">
            <a:spLocks/>
          </p:cNvSpPr>
          <p:nvPr/>
        </p:nvSpPr>
        <p:spPr bwMode="auto">
          <a:xfrm>
            <a:off x="914400" y="-76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Most cited paper so far</a:t>
            </a: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...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0" y="914400"/>
            <a:ext cx="3886200" cy="1015663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Special Physics Letters B edition with the ATLAS and CMS CMS papers on the </a:t>
            </a:r>
            <a:r>
              <a:rPr lang="en-GB" dirty="0" smtClean="0">
                <a:solidFill>
                  <a:srgbClr val="FF0000"/>
                </a:solidFill>
              </a:rPr>
              <a:t>Higgs Discovery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8" name="Image 7" descr="Screen Shot 2013-02-12 at 12.54.12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3800" y="1828800"/>
            <a:ext cx="3233251" cy="4133417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5257800" y="1447800"/>
            <a:ext cx="881471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Also…</a:t>
            </a: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10" name="Image 9" descr="Screen Shot 2013-07-31 at 1.25.23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0658" y="4648200"/>
            <a:ext cx="2219890" cy="2209800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533400" y="5943600"/>
            <a:ext cx="27432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More than 3000 times </a:t>
            </a:r>
          </a:p>
          <a:p>
            <a:r>
              <a:rPr lang="en-GB" sz="1800" dirty="0" smtClean="0"/>
              <a:t>cited so far…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66675"/>
            <a:ext cx="9144000" cy="904875"/>
          </a:xfrm>
        </p:spPr>
        <p:txBody>
          <a:bodyPr/>
          <a:lstStyle/>
          <a:p>
            <a:r>
              <a:rPr lang="en-GB" dirty="0" smtClean="0"/>
              <a:t>Signal Strength per Decay Channel</a:t>
            </a:r>
            <a:endParaRPr lang="en-GB" dirty="0"/>
          </a:p>
        </p:txBody>
      </p:sp>
      <p:pic>
        <p:nvPicPr>
          <p:cNvPr id="4" name="Espace réservé du contenu 3" descr="Screen Shot 2014-07-05 at 12.14.50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1219200"/>
            <a:ext cx="8686800" cy="50526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 bwMode="auto">
          <a:xfrm>
            <a:off x="914400" y="76200"/>
            <a:ext cx="724486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Brief Higgs</a:t>
            </a: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 Summary</a:t>
            </a:r>
            <a:endParaRPr kumimoji="0" lang="en-GB" sz="40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4" charset="0"/>
              <a:ea typeface="ＭＳ Ｐゴシック" pitchFamily="4" charset="-128"/>
              <a:cs typeface="ＭＳ Ｐゴシック" pitchFamily="4" charset="-128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-76200" y="6019800"/>
            <a:ext cx="9247268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The Higgs is the new playground: </a:t>
            </a:r>
            <a:r>
              <a:rPr lang="en-GB" dirty="0" smtClean="0">
                <a:solidFill>
                  <a:srgbClr val="FF0000"/>
                </a:solidFill>
              </a:rPr>
              <a:t>Room for new experimental/theoretical ideas!!</a:t>
            </a:r>
          </a:p>
          <a:p>
            <a:r>
              <a:rPr lang="en-GB" dirty="0" smtClean="0"/>
              <a:t>       Remember: we have already  ~1 Million </a:t>
            </a:r>
            <a:r>
              <a:rPr lang="en-GB" dirty="0" err="1" smtClean="0"/>
              <a:t>Higgses</a:t>
            </a:r>
            <a:r>
              <a:rPr lang="en-GB" dirty="0" smtClean="0"/>
              <a:t> produced at the LHC                                                 </a:t>
            </a:r>
          </a:p>
          <a:p>
            <a:endParaRPr lang="en-GB" dirty="0"/>
          </a:p>
        </p:txBody>
      </p:sp>
      <p:sp>
        <p:nvSpPr>
          <p:cNvPr id="9" name="ZoneTexte 8"/>
          <p:cNvSpPr txBox="1"/>
          <p:nvPr/>
        </p:nvSpPr>
        <p:spPr>
          <a:xfrm>
            <a:off x="381000" y="1183957"/>
            <a:ext cx="8532329" cy="492443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600" dirty="0" smtClean="0">
                <a:solidFill>
                  <a:srgbClr val="0000FF"/>
                </a:solidFill>
              </a:rPr>
              <a:t>We know already a lot on this brand new Higgs Particle!!</a:t>
            </a:r>
            <a:endParaRPr lang="en-GB" sz="2600" dirty="0">
              <a:solidFill>
                <a:srgbClr val="0000FF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228600" y="4800600"/>
            <a:ext cx="1986166" cy="707886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Mass =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125.0 ±0.3 </a:t>
            </a:r>
            <a:r>
              <a:rPr lang="en-GB" dirty="0" err="1" smtClean="0">
                <a:solidFill>
                  <a:srgbClr val="FF0000"/>
                </a:solidFill>
              </a:rPr>
              <a:t>GeV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2771077" y="4800600"/>
            <a:ext cx="1297250" cy="1015663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Width =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&lt; 22 </a:t>
            </a:r>
            <a:r>
              <a:rPr lang="en-GB" dirty="0" err="1" smtClean="0">
                <a:solidFill>
                  <a:srgbClr val="FF0000"/>
                </a:solidFill>
              </a:rPr>
              <a:t>MeV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(95%CL)</a:t>
            </a:r>
          </a:p>
          <a:p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4800600" y="4800600"/>
            <a:ext cx="2172390" cy="1015663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Couplings are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within 15-20% of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the SM values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7157834" y="4800600"/>
            <a:ext cx="1613342" cy="1015663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Spin =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0</a:t>
            </a:r>
            <a:r>
              <a:rPr lang="en-GB" baseline="30000" dirty="0" smtClean="0">
                <a:solidFill>
                  <a:srgbClr val="FF0000"/>
                </a:solidFill>
              </a:rPr>
              <a:t>+</a:t>
            </a:r>
            <a:r>
              <a:rPr lang="en-GB" dirty="0" smtClean="0">
                <a:solidFill>
                  <a:srgbClr val="FF0000"/>
                </a:solidFill>
              </a:rPr>
              <a:t> preferred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over 0</a:t>
            </a:r>
            <a:r>
              <a:rPr lang="en-GB" baseline="30000" dirty="0" smtClean="0">
                <a:solidFill>
                  <a:srgbClr val="FF0000"/>
                </a:solidFill>
              </a:rPr>
              <a:t>-</a:t>
            </a:r>
            <a:r>
              <a:rPr lang="en-GB" dirty="0" smtClean="0">
                <a:solidFill>
                  <a:srgbClr val="FF0000"/>
                </a:solidFill>
              </a:rPr>
              <a:t>,1,2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4" name="Image 13" descr="Screen Shot 2014-04-11 at 5.53.39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1" y="2209800"/>
            <a:ext cx="2286000" cy="2362200"/>
          </a:xfrm>
          <a:prstGeom prst="rect">
            <a:avLst/>
          </a:prstGeom>
        </p:spPr>
      </p:pic>
      <p:pic>
        <p:nvPicPr>
          <p:cNvPr id="21" name="Image 20" descr="Screen Shot 2014-04-14 at 10.18.06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1891" y="4343400"/>
            <a:ext cx="2032109" cy="262207"/>
          </a:xfrm>
          <a:prstGeom prst="rect">
            <a:avLst/>
          </a:prstGeom>
        </p:spPr>
      </p:pic>
      <p:pic>
        <p:nvPicPr>
          <p:cNvPr id="22" name="Image 21" descr="Screen Shot 2014-07-06 at 10.50.34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209800"/>
            <a:ext cx="2309870" cy="2362200"/>
          </a:xfrm>
          <a:prstGeom prst="rect">
            <a:avLst/>
          </a:prstGeom>
        </p:spPr>
      </p:pic>
      <p:pic>
        <p:nvPicPr>
          <p:cNvPr id="24" name="Image 23" descr="Screen Shot 2014-07-06 at 10.52.49 A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62200" y="2209800"/>
            <a:ext cx="2251910" cy="2362200"/>
          </a:xfrm>
          <a:prstGeom prst="rect">
            <a:avLst/>
          </a:prstGeom>
        </p:spPr>
      </p:pic>
      <p:pic>
        <p:nvPicPr>
          <p:cNvPr id="25" name="Image 24" descr="Screen Shot 2014-07-06 at 10.54.13 A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00" y="2209801"/>
            <a:ext cx="2286000" cy="2362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-142875"/>
            <a:ext cx="8229600" cy="904875"/>
          </a:xfrm>
        </p:spPr>
        <p:txBody>
          <a:bodyPr/>
          <a:lstStyle/>
          <a:p>
            <a:r>
              <a:rPr lang="en-GB" dirty="0" smtClean="0"/>
              <a:t>Search for LFV Decays: H </a:t>
            </a:r>
            <a:r>
              <a:rPr lang="en-GB" dirty="0" smtClean="0">
                <a:ea typeface="Arial" pitchFamily="-84" charset="0"/>
                <a:cs typeface="Arial" pitchFamily="-84" charset="0"/>
              </a:rPr>
              <a:t>→</a:t>
            </a:r>
            <a:r>
              <a:rPr lang="en-GB" dirty="0" err="1" smtClean="0">
                <a:latin typeface="Georgia"/>
                <a:ea typeface="Arial" pitchFamily="-84" charset="0"/>
                <a:cs typeface="Arial" pitchFamily="-84" charset="0"/>
              </a:rPr>
              <a:t>μτ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4" name="Espace réservé du contenu 3" descr="Screen Shot 2014-07-05 at 11.28.56 A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07" y="1382415"/>
            <a:ext cx="6238893" cy="3799185"/>
          </a:xfrm>
        </p:spPr>
      </p:pic>
      <p:pic>
        <p:nvPicPr>
          <p:cNvPr id="5" name="Image 4" descr="Screen Shot 2014-07-05 at 11.47.45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5790" y="3581400"/>
            <a:ext cx="3278209" cy="3086277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6705600" y="1524000"/>
            <a:ext cx="2243398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On public demand</a:t>
            </a:r>
          </a:p>
          <a:p>
            <a:r>
              <a:rPr lang="en-GB" dirty="0" smtClean="0"/>
              <a:t>from our theory </a:t>
            </a:r>
          </a:p>
          <a:p>
            <a:r>
              <a:rPr lang="en-GB" dirty="0" smtClean="0"/>
              <a:t>friends </a:t>
            </a:r>
            <a:r>
              <a:rPr lang="en-GB" dirty="0" err="1" smtClean="0">
                <a:sym typeface="Wingdings"/>
              </a:rPr>
              <a:t></a:t>
            </a:r>
            <a:endParaRPr lang="en-GB" dirty="0"/>
          </a:p>
        </p:txBody>
      </p:sp>
      <p:sp>
        <p:nvSpPr>
          <p:cNvPr id="8" name="ZoneTexte 7"/>
          <p:cNvSpPr txBox="1"/>
          <p:nvPr/>
        </p:nvSpPr>
        <p:spPr>
          <a:xfrm>
            <a:off x="228600" y="914400"/>
            <a:ext cx="2379828" cy="369332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sz="1800" dirty="0" smtClean="0"/>
              <a:t>CMS-PAS-HIG-14-005</a:t>
            </a:r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Screen Shot 2014-07-05 at 11.29.26 A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0042" y="838200"/>
            <a:ext cx="8383915" cy="5105400"/>
          </a:xfrm>
        </p:spPr>
      </p:pic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381000" y="-142875"/>
            <a:ext cx="8229600" cy="904875"/>
          </a:xfrm>
        </p:spPr>
        <p:txBody>
          <a:bodyPr/>
          <a:lstStyle/>
          <a:p>
            <a:r>
              <a:rPr lang="en-GB" dirty="0" smtClean="0"/>
              <a:t>Search for LFV Decays: H </a:t>
            </a:r>
            <a:r>
              <a:rPr lang="en-GB" dirty="0" smtClean="0">
                <a:ea typeface="Arial" pitchFamily="-84" charset="0"/>
                <a:cs typeface="Arial" pitchFamily="-84" charset="0"/>
              </a:rPr>
              <a:t>→</a:t>
            </a:r>
            <a:r>
              <a:rPr lang="en-GB" dirty="0" err="1" smtClean="0">
                <a:latin typeface="Georgia"/>
                <a:ea typeface="Arial" pitchFamily="-84" charset="0"/>
                <a:cs typeface="Arial" pitchFamily="-84" charset="0"/>
              </a:rPr>
              <a:t>μτ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6" name="ZoneTexte 5"/>
          <p:cNvSpPr txBox="1"/>
          <p:nvPr/>
        </p:nvSpPr>
        <p:spPr>
          <a:xfrm>
            <a:off x="990600" y="6172200"/>
            <a:ext cx="6189916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Mild excess giving a 2.5</a:t>
            </a:r>
            <a:r>
              <a:rPr lang="en-GB" dirty="0" smtClean="0">
                <a:latin typeface="Georgia"/>
              </a:rPr>
              <a:t>σ </a:t>
            </a:r>
            <a:r>
              <a:rPr lang="en-GB" dirty="0" smtClean="0"/>
              <a:t>effect…    To be watched!!!</a:t>
            </a:r>
            <a:endParaRPr lang="en-GB" dirty="0"/>
          </a:p>
        </p:txBody>
      </p:sp>
      <p:sp>
        <p:nvSpPr>
          <p:cNvPr id="7" name="Ellipse 6"/>
          <p:cNvSpPr/>
          <p:nvPr/>
        </p:nvSpPr>
        <p:spPr bwMode="auto">
          <a:xfrm>
            <a:off x="5486400" y="4800600"/>
            <a:ext cx="762000" cy="609600"/>
          </a:xfrm>
          <a:prstGeom prst="ellips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2"/>
          <p:cNvSpPr>
            <a:spLocks noGrp="1"/>
          </p:cNvSpPr>
          <p:nvPr>
            <p:ph type="title"/>
          </p:nvPr>
        </p:nvSpPr>
        <p:spPr>
          <a:xfrm>
            <a:off x="0" y="-76200"/>
            <a:ext cx="9296400" cy="914400"/>
          </a:xfrm>
        </p:spPr>
        <p:txBody>
          <a:bodyPr>
            <a:normAutofit/>
          </a:bodyPr>
          <a:lstStyle/>
          <a:p>
            <a:r>
              <a:rPr lang="en-GB" dirty="0" smtClean="0">
                <a:effectLst/>
              </a:rPr>
              <a:t>The Future: Studying the Higgs…   </a:t>
            </a:r>
            <a:endParaRPr lang="en-GB" dirty="0">
              <a:effectLst/>
            </a:endParaRPr>
          </a:p>
        </p:txBody>
      </p:sp>
      <p:pic>
        <p:nvPicPr>
          <p:cNvPr id="7" name="Espace réservé du contenu 3" descr="Screen Shot 2013-08-21 at 11.26.08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52400" y="990599"/>
            <a:ext cx="5717990" cy="3276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mage 3" descr="Screen shot 2011-10-03 at 1.43.58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3937316"/>
            <a:ext cx="4267200" cy="28625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" y="4648200"/>
            <a:ext cx="5257800" cy="2000548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Many questions are still unanswered: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What</a:t>
            </a:r>
            <a:r>
              <a:rPr lang="en-GB" dirty="0" smtClean="0">
                <a:solidFill>
                  <a:srgbClr val="0000FF"/>
                </a:solidFill>
              </a:rPr>
              <a:t> explain a </a:t>
            </a:r>
            <a:r>
              <a:rPr lang="en-GB" dirty="0" smtClean="0">
                <a:solidFill>
                  <a:srgbClr val="FF0000"/>
                </a:solidFill>
              </a:rPr>
              <a:t>Higgs  mass ~ 126 </a:t>
            </a:r>
            <a:r>
              <a:rPr lang="en-GB" dirty="0" err="1" smtClean="0">
                <a:solidFill>
                  <a:srgbClr val="FF0000"/>
                </a:solidFill>
              </a:rPr>
              <a:t>GeV</a:t>
            </a:r>
            <a:r>
              <a:rPr lang="en-GB" dirty="0" smtClean="0">
                <a:solidFill>
                  <a:srgbClr val="FF0000"/>
                </a:solidFill>
              </a:rPr>
              <a:t>? </a:t>
            </a:r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What</a:t>
            </a:r>
            <a:r>
              <a:rPr lang="en-GB" dirty="0" smtClean="0">
                <a:solidFill>
                  <a:srgbClr val="0000FF"/>
                </a:solidFill>
              </a:rPr>
              <a:t> explains the </a:t>
            </a:r>
            <a:r>
              <a:rPr lang="en-GB" dirty="0" smtClean="0">
                <a:solidFill>
                  <a:srgbClr val="FF0000"/>
                </a:solidFill>
              </a:rPr>
              <a:t>particle mass pattern?</a:t>
            </a:r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Connection</a:t>
            </a:r>
            <a:r>
              <a:rPr lang="en-GB" dirty="0" smtClean="0">
                <a:solidFill>
                  <a:srgbClr val="0000FF"/>
                </a:solidFill>
              </a:rPr>
              <a:t> with </a:t>
            </a:r>
            <a:r>
              <a:rPr lang="en-GB" dirty="0" smtClean="0">
                <a:solidFill>
                  <a:srgbClr val="FF0000"/>
                </a:solidFill>
              </a:rPr>
              <a:t>Dark Matter? </a:t>
            </a:r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Where</a:t>
            </a:r>
            <a:r>
              <a:rPr lang="en-GB" dirty="0" smtClean="0">
                <a:solidFill>
                  <a:srgbClr val="0000FF"/>
                </a:solidFill>
              </a:rPr>
              <a:t> is the </a:t>
            </a:r>
            <a:r>
              <a:rPr lang="en-GB" dirty="0" smtClean="0">
                <a:solidFill>
                  <a:srgbClr val="FF0000"/>
                </a:solidFill>
              </a:rPr>
              <a:t>antimatter </a:t>
            </a:r>
            <a:r>
              <a:rPr lang="en-GB" dirty="0" smtClean="0">
                <a:solidFill>
                  <a:srgbClr val="0000FF"/>
                </a:solidFill>
              </a:rPr>
              <a:t>in the Universe?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…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</a:p>
          <a:p>
            <a:endParaRPr lang="en-GB" dirty="0"/>
          </a:p>
        </p:txBody>
      </p:sp>
      <p:sp>
        <p:nvSpPr>
          <p:cNvPr id="9" name="ZoneTexte 8"/>
          <p:cNvSpPr txBox="1"/>
          <p:nvPr/>
        </p:nvSpPr>
        <p:spPr>
          <a:xfrm>
            <a:off x="5952056" y="2133600"/>
            <a:ext cx="3115744" cy="144655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200" dirty="0" smtClean="0">
                <a:solidFill>
                  <a:srgbClr val="FF0000"/>
                </a:solidFill>
              </a:rPr>
              <a:t>Higher Energy in 2015!</a:t>
            </a:r>
          </a:p>
          <a:p>
            <a:r>
              <a:rPr lang="en-GB" sz="2200" dirty="0" smtClean="0">
                <a:solidFill>
                  <a:srgbClr val="FF0000"/>
                </a:solidFill>
              </a:rPr>
              <a:t>LHC</a:t>
            </a:r>
            <a:r>
              <a:rPr lang="en-GB" sz="2200" dirty="0" smtClean="0">
                <a:solidFill>
                  <a:srgbClr val="FF0000"/>
                </a:solidFill>
              </a:rPr>
              <a:t> </a:t>
            </a:r>
            <a:r>
              <a:rPr lang="en-GB" sz="2200" dirty="0" err="1" smtClean="0">
                <a:solidFill>
                  <a:srgbClr val="FF0000"/>
                </a:solidFill>
              </a:rPr>
              <a:t>lumi</a:t>
            </a:r>
            <a:r>
              <a:rPr lang="en-GB" sz="2200" dirty="0" smtClean="0">
                <a:solidFill>
                  <a:srgbClr val="FF0000"/>
                </a:solidFill>
              </a:rPr>
              <a:t> upgrade </a:t>
            </a:r>
            <a:r>
              <a:rPr lang="en-GB" sz="2200" dirty="0" smtClean="0">
                <a:solidFill>
                  <a:srgbClr val="FF0000"/>
                </a:solidFill>
              </a:rPr>
              <a:t>!  </a:t>
            </a:r>
          </a:p>
          <a:p>
            <a:r>
              <a:rPr lang="en-GB" sz="2200" dirty="0" smtClean="0">
                <a:solidFill>
                  <a:srgbClr val="FF0000"/>
                </a:solidFill>
              </a:rPr>
              <a:t>Experiment upgrades!!  </a:t>
            </a:r>
          </a:p>
          <a:p>
            <a:r>
              <a:rPr lang="en-GB" sz="2200" dirty="0" smtClean="0">
                <a:solidFill>
                  <a:srgbClr val="FF0000"/>
                </a:solidFill>
              </a:rPr>
              <a:t>(Other/new machines?)</a:t>
            </a:r>
            <a:endParaRPr lang="en-GB" sz="2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-142875"/>
            <a:ext cx="7239000" cy="904875"/>
          </a:xfrm>
        </p:spPr>
        <p:txBody>
          <a:bodyPr/>
          <a:lstStyle/>
          <a:p>
            <a:r>
              <a:rPr lang="en-GB" dirty="0" smtClean="0"/>
              <a:t>To End:  WW Production</a:t>
            </a:r>
            <a:endParaRPr lang="en-GB" dirty="0"/>
          </a:p>
        </p:txBody>
      </p:sp>
      <p:pic>
        <p:nvPicPr>
          <p:cNvPr id="4" name="Espace réservé du contenu 3" descr="Screen Shot 2014-07-05 at 7.44.44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800" y="3581400"/>
            <a:ext cx="7239000" cy="2361591"/>
          </a:xfrm>
        </p:spPr>
      </p:pic>
      <p:pic>
        <p:nvPicPr>
          <p:cNvPr id="5" name="Image 4" descr="Screen Shot 2014-07-05 at 7.46.05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295400"/>
            <a:ext cx="7346695" cy="2286316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457200" y="838200"/>
            <a:ext cx="7683714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Di-boson production: This should not be a problem for theory, no?</a:t>
            </a:r>
            <a:endParaRPr lang="en-GB" dirty="0"/>
          </a:p>
        </p:txBody>
      </p:sp>
      <p:sp>
        <p:nvSpPr>
          <p:cNvPr id="7" name="ZoneTexte 6"/>
          <p:cNvSpPr txBox="1"/>
          <p:nvPr/>
        </p:nvSpPr>
        <p:spPr>
          <a:xfrm>
            <a:off x="457200" y="6019800"/>
            <a:ext cx="7736814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FF0000"/>
                </a:solidFill>
              </a:rPr>
              <a:t>Bizar</a:t>
            </a:r>
            <a:r>
              <a:rPr lang="en-GB" dirty="0" smtClean="0">
                <a:solidFill>
                  <a:srgbClr val="FF0000"/>
                </a:solidFill>
              </a:rPr>
              <a:t>:  all measurements so far gave a systematically higher value!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          </a:t>
            </a:r>
            <a:r>
              <a:rPr lang="en-GB" dirty="0" smtClean="0">
                <a:solidFill>
                  <a:srgbClr val="0000FF"/>
                </a:solidFill>
              </a:rPr>
              <a:t>Less the case for ZZ and WZ as far as we can see… </a:t>
            </a:r>
            <a:endParaRPr lang="en-GB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Screen Shot 2014-07-05 at 7.47.01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1293705"/>
            <a:ext cx="8534400" cy="4878495"/>
          </a:xfrm>
        </p:spPr>
      </p:pic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914400" y="-142875"/>
            <a:ext cx="7239000" cy="904875"/>
          </a:xfrm>
        </p:spPr>
        <p:txBody>
          <a:bodyPr/>
          <a:lstStyle/>
          <a:p>
            <a:r>
              <a:rPr lang="en-GB" dirty="0" smtClean="0"/>
              <a:t> WW Production </a:t>
            </a:r>
            <a:endParaRPr lang="en-GB" dirty="0"/>
          </a:p>
        </p:txBody>
      </p:sp>
      <p:sp>
        <p:nvSpPr>
          <p:cNvPr id="8" name="ZoneTexte 7"/>
          <p:cNvSpPr txBox="1"/>
          <p:nvPr/>
        </p:nvSpPr>
        <p:spPr>
          <a:xfrm>
            <a:off x="304800" y="838200"/>
            <a:ext cx="6583854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What was missing until now was the ATLAS 8 </a:t>
            </a:r>
            <a:r>
              <a:rPr lang="en-GB" dirty="0" err="1" smtClean="0"/>
              <a:t>TeV</a:t>
            </a:r>
            <a:r>
              <a:rPr lang="en-GB" dirty="0" smtClean="0"/>
              <a:t> result</a:t>
            </a:r>
            <a:endParaRPr lang="en-GB" dirty="0"/>
          </a:p>
        </p:txBody>
      </p:sp>
      <p:sp>
        <p:nvSpPr>
          <p:cNvPr id="5" name="ZoneTexte 4"/>
          <p:cNvSpPr txBox="1"/>
          <p:nvPr/>
        </p:nvSpPr>
        <p:spPr>
          <a:xfrm>
            <a:off x="381000" y="6248400"/>
            <a:ext cx="8418591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Important: how well do we control the theory? Now NLO, Higgs included</a:t>
            </a:r>
            <a:endParaRPr lang="en-GB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 bwMode="auto">
          <a:xfrm>
            <a:off x="0" y="-152400"/>
            <a:ext cx="9144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New Physics in WW</a:t>
            </a: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Cross Sections?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0" y="914400"/>
            <a:ext cx="9144000" cy="59436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Da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 </a:t>
            </a: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41593" y="838200"/>
            <a:ext cx="8565917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Both these phenomenology papers appeared on June 3</a:t>
            </a:r>
            <a:r>
              <a:rPr lang="en-GB" baseline="30000" dirty="0" smtClean="0">
                <a:solidFill>
                  <a:srgbClr val="0000FF"/>
                </a:solidFill>
              </a:rPr>
              <a:t>rd</a:t>
            </a:r>
            <a:r>
              <a:rPr lang="en-GB" dirty="0" smtClean="0">
                <a:solidFill>
                  <a:srgbClr val="0000FF"/>
                </a:solidFill>
              </a:rPr>
              <a:t> …   </a:t>
            </a:r>
            <a:r>
              <a:rPr lang="en-US" dirty="0" err="1" smtClean="0">
                <a:solidFill>
                  <a:srgbClr val="FF0000"/>
                </a:solidFill>
                <a:sym typeface="Wingdings"/>
              </a:rPr>
              <a:t></a:t>
            </a:r>
            <a:r>
              <a:rPr lang="en-GB" dirty="0" smtClean="0">
                <a:solidFill>
                  <a:srgbClr val="FF0000"/>
                </a:solidFill>
              </a:rPr>
              <a:t> Next Talk!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21" name="Image 20" descr="Screen Shot 2014-06-07 at 2.03.09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1282635"/>
            <a:ext cx="3886200" cy="927165"/>
          </a:xfrm>
          <a:prstGeom prst="rect">
            <a:avLst/>
          </a:prstGeom>
        </p:spPr>
      </p:pic>
      <p:pic>
        <p:nvPicPr>
          <p:cNvPr id="22" name="Image 21" descr="Screen Shot 2014-06-07 at 2.02.42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1291942"/>
            <a:ext cx="4648200" cy="1070258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2895600" y="1600200"/>
            <a:ext cx="16652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arXiv:1406.0858</a:t>
            </a:r>
            <a:endParaRPr lang="en-GB" sz="1600" dirty="0"/>
          </a:p>
        </p:txBody>
      </p:sp>
      <p:sp>
        <p:nvSpPr>
          <p:cNvPr id="24" name="ZoneTexte 23"/>
          <p:cNvSpPr txBox="1"/>
          <p:nvPr/>
        </p:nvSpPr>
        <p:spPr>
          <a:xfrm>
            <a:off x="7478760" y="1600200"/>
            <a:ext cx="16652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arXiv:1406.0848</a:t>
            </a:r>
            <a:endParaRPr lang="en-GB" sz="1600" dirty="0"/>
          </a:p>
        </p:txBody>
      </p:sp>
      <p:sp>
        <p:nvSpPr>
          <p:cNvPr id="31" name="ZoneTexte 30"/>
          <p:cNvSpPr txBox="1"/>
          <p:nvPr/>
        </p:nvSpPr>
        <p:spPr>
          <a:xfrm>
            <a:off x="0" y="2590800"/>
            <a:ext cx="4419600" cy="1938992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Interpretation in the two papers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(Overall analyses of WW, and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available SUSY searches):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it-IT" b="1" dirty="0" smtClean="0">
                <a:solidFill>
                  <a:srgbClr val="0000FF"/>
                </a:solidFill>
                <a:sym typeface="Symbol"/>
              </a:rPr>
              <a:t> </a:t>
            </a:r>
            <a:r>
              <a:rPr lang="en-GB" dirty="0" smtClean="0">
                <a:solidFill>
                  <a:srgbClr val="0000FF"/>
                </a:solidFill>
              </a:rPr>
              <a:t>Stop pair production -- with </a:t>
            </a:r>
            <a:r>
              <a:rPr lang="en-GB" dirty="0" err="1" smtClean="0">
                <a:solidFill>
                  <a:srgbClr val="0000FF"/>
                </a:solidFill>
              </a:rPr>
              <a:t>m</a:t>
            </a:r>
            <a:r>
              <a:rPr lang="en-GB" baseline="-25000" dirty="0" err="1" smtClean="0">
                <a:solidFill>
                  <a:srgbClr val="0000FF"/>
                </a:solidFill>
              </a:rPr>
              <a:t>stop</a:t>
            </a:r>
            <a:endParaRPr lang="en-GB" baseline="-25000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 ~ 200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r>
              <a:rPr lang="en-GB" dirty="0" smtClean="0">
                <a:solidFill>
                  <a:srgbClr val="0000FF"/>
                </a:solidFill>
              </a:rPr>
              <a:t>– plus decay to </a:t>
            </a:r>
            <a:r>
              <a:rPr lang="en-GB" dirty="0" err="1" smtClean="0">
                <a:solidFill>
                  <a:srgbClr val="0000FF"/>
                </a:solidFill>
              </a:rPr>
              <a:t>chargino</a:t>
            </a:r>
            <a:r>
              <a:rPr lang="en-GB" dirty="0" smtClean="0">
                <a:solidFill>
                  <a:srgbClr val="0000FF"/>
                </a:solidFill>
              </a:rPr>
              <a:t>  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  leading to the WW excess</a:t>
            </a: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32" name="Image 31" descr="Screen Shot 2014-06-07 at 3.26.38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378" y="4495800"/>
            <a:ext cx="3200622" cy="469933"/>
          </a:xfrm>
          <a:prstGeom prst="rect">
            <a:avLst/>
          </a:prstGeom>
        </p:spPr>
      </p:pic>
      <p:pic>
        <p:nvPicPr>
          <p:cNvPr id="33" name="Image 32" descr="Screen Shot 2014-06-07 at 3.30.28 A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7264" y="4953000"/>
            <a:ext cx="1803536" cy="714388"/>
          </a:xfrm>
          <a:prstGeom prst="rect">
            <a:avLst/>
          </a:prstGeom>
        </p:spPr>
      </p:pic>
      <p:sp>
        <p:nvSpPr>
          <p:cNvPr id="34" name="ZoneTexte 33"/>
          <p:cNvSpPr txBox="1"/>
          <p:nvPr/>
        </p:nvSpPr>
        <p:spPr>
          <a:xfrm>
            <a:off x="0" y="5715000"/>
            <a:ext cx="4286976" cy="1015663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Tests</a:t>
            </a:r>
            <a:r>
              <a:rPr lang="en-GB" dirty="0" smtClean="0">
                <a:solidFill>
                  <a:srgbClr val="0000FF"/>
                </a:solidFill>
              </a:rPr>
              <a:t> in other channels?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  ATLAS already excluded this point?</a:t>
            </a:r>
          </a:p>
          <a:p>
            <a:r>
              <a:rPr lang="en-GB" dirty="0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smtClean="0">
                <a:solidFill>
                  <a:srgbClr val="0000FF"/>
                </a:solidFill>
              </a:rPr>
              <a:t>WW excess at 13 </a:t>
            </a:r>
            <a:r>
              <a:rPr lang="en-GB" dirty="0" err="1" smtClean="0">
                <a:solidFill>
                  <a:srgbClr val="0000FF"/>
                </a:solidFill>
              </a:rPr>
              <a:t>TeV</a:t>
            </a:r>
            <a:r>
              <a:rPr lang="en-GB" dirty="0" smtClean="0">
                <a:solidFill>
                  <a:srgbClr val="0000FF"/>
                </a:solidFill>
              </a:rPr>
              <a:t>?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4648200" y="5074384"/>
            <a:ext cx="4572001" cy="163121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My take: 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Need</a:t>
            </a:r>
            <a:r>
              <a:rPr lang="en-GB" dirty="0" smtClean="0">
                <a:solidFill>
                  <a:srgbClr val="0000FF"/>
                </a:solidFill>
              </a:rPr>
              <a:t> to have a careful look at QCD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corrections, effects of the jet veto…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Need</a:t>
            </a:r>
            <a:r>
              <a:rPr lang="en-GB" dirty="0" smtClean="0">
                <a:solidFill>
                  <a:srgbClr val="0000FF"/>
                </a:solidFill>
              </a:rPr>
              <a:t> other measurements </a:t>
            </a:r>
            <a:r>
              <a:rPr lang="en-GB" dirty="0" err="1" smtClean="0">
                <a:solidFill>
                  <a:srgbClr val="0000FF"/>
                </a:solidFill>
              </a:rPr>
              <a:t>eg</a:t>
            </a:r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  WW</a:t>
            </a:r>
            <a:r>
              <a:rPr lang="en-US" dirty="0" err="1" smtClean="0">
                <a:solidFill>
                  <a:srgbClr val="0000FF"/>
                </a:solidFill>
                <a:sym typeface="Symbol"/>
              </a:rPr>
              <a:t></a:t>
            </a:r>
            <a:r>
              <a:rPr lang="en-GB" dirty="0" err="1" smtClean="0">
                <a:solidFill>
                  <a:srgbClr val="0000FF"/>
                </a:solidFill>
              </a:rPr>
              <a:t>l</a:t>
            </a:r>
            <a:r>
              <a:rPr lang="en-GB" dirty="0" err="1" smtClean="0">
                <a:solidFill>
                  <a:srgbClr val="0000FF"/>
                </a:solidFill>
                <a:latin typeface="Georgia"/>
              </a:rPr>
              <a:t>ν</a:t>
            </a:r>
            <a:r>
              <a:rPr lang="en-GB" dirty="0" err="1" smtClean="0">
                <a:solidFill>
                  <a:srgbClr val="0000FF"/>
                </a:solidFill>
              </a:rPr>
              <a:t>jj</a:t>
            </a:r>
            <a:r>
              <a:rPr lang="en-GB" dirty="0" smtClean="0">
                <a:solidFill>
                  <a:srgbClr val="0000FF"/>
                </a:solidFill>
              </a:rPr>
              <a:t>, WW+0/1/2 jets… </a:t>
            </a:r>
          </a:p>
        </p:txBody>
      </p:sp>
      <p:pic>
        <p:nvPicPr>
          <p:cNvPr id="18" name="Image 17" descr="Screen Shot 2014-07-21 at 5.13.53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24400" y="2687584"/>
            <a:ext cx="3048000" cy="2224690"/>
          </a:xfrm>
          <a:prstGeom prst="rect">
            <a:avLst/>
          </a:prstGeom>
        </p:spPr>
      </p:pic>
      <p:sp>
        <p:nvSpPr>
          <p:cNvPr id="25" name="ZoneTexte 24"/>
          <p:cNvSpPr txBox="1"/>
          <p:nvPr/>
        </p:nvSpPr>
        <p:spPr>
          <a:xfrm>
            <a:off x="7772400" y="2895600"/>
            <a:ext cx="12015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Da</a:t>
            </a:r>
            <a:r>
              <a:rPr lang="en-GB" dirty="0" smtClean="0"/>
              <a:t> Costa</a:t>
            </a:r>
          </a:p>
          <a:p>
            <a:r>
              <a:rPr lang="en-GB" dirty="0" smtClean="0"/>
              <a:t>ICHEP14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5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Espace réservé du contenu 5" descr="Screen shot 2011-07-22 at 10.22.45 AM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8600" y="1371600"/>
            <a:ext cx="2971800" cy="4191000"/>
          </a:xfrm>
        </p:spPr>
      </p:pic>
      <p:sp>
        <p:nvSpPr>
          <p:cNvPr id="99331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296400" cy="904875"/>
          </a:xfrm>
        </p:spPr>
        <p:txBody>
          <a:bodyPr/>
          <a:lstStyle/>
          <a:p>
            <a:pPr eaLnBrk="1" hangingPunct="1"/>
            <a:r>
              <a:rPr lang="en-GB" dirty="0" smtClean="0">
                <a:latin typeface="Arial" charset="0"/>
              </a:rPr>
              <a:t>Finally: a Global View!</a:t>
            </a:r>
          </a:p>
        </p:txBody>
      </p:sp>
      <p:pic>
        <p:nvPicPr>
          <p:cNvPr id="99332" name="Image 6" descr="Screen shot 2011-07-22 at 10.23.05 AM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2257426"/>
            <a:ext cx="533400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333" name="Image 7" descr="Screen shot 2011-07-21 at 9.56.53 PM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530600"/>
            <a:ext cx="4114800" cy="279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3732336" y="838201"/>
            <a:ext cx="4497265" cy="1323975"/>
          </a:xfrm>
          <a:prstGeom prst="rect">
            <a:avLst/>
          </a:prstGeom>
          <a:solidFill>
            <a:schemeClr val="accent5"/>
          </a:solidFill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>
                <a:solidFill>
                  <a:srgbClr val="0000FF"/>
                </a:solidFill>
                <a:latin typeface="Wingdings" charset="2"/>
                <a:ea typeface="Wingdings" charset="2"/>
                <a:cs typeface="Wingdings" charset="2"/>
              </a:rPr>
              <a:t>  </a:t>
            </a:r>
            <a:r>
              <a:rPr lang="en-GB">
                <a:solidFill>
                  <a:srgbClr val="FF0000"/>
                </a:solidFill>
              </a:rPr>
              <a:t>Model independent search</a:t>
            </a:r>
          </a:p>
          <a:p>
            <a:pPr>
              <a:defRPr/>
            </a:pPr>
            <a:r>
              <a:rPr lang="en-GB">
                <a:solidFill>
                  <a:srgbClr val="0000FF"/>
                </a:solidFill>
                <a:latin typeface="Wingdings" charset="2"/>
                <a:ea typeface="Wingdings" charset="2"/>
                <a:cs typeface="Wingdings" charset="2"/>
              </a:rPr>
              <a:t></a:t>
            </a:r>
            <a:r>
              <a:rPr lang="en-GB">
                <a:solidFill>
                  <a:srgbClr val="0000FF"/>
                </a:solidFill>
              </a:rPr>
              <a:t>Divide events into exclusive classes</a:t>
            </a:r>
          </a:p>
          <a:p>
            <a:pPr>
              <a:defRPr/>
            </a:pPr>
            <a:r>
              <a:rPr lang="en-GB">
                <a:solidFill>
                  <a:srgbClr val="0000FF"/>
                </a:solidFill>
                <a:latin typeface="Wingdings" charset="2"/>
                <a:ea typeface="Wingdings" charset="2"/>
                <a:cs typeface="Wingdings" charset="2"/>
              </a:rPr>
              <a:t></a:t>
            </a:r>
            <a:r>
              <a:rPr lang="en-GB">
                <a:solidFill>
                  <a:srgbClr val="0000FF"/>
                </a:solidFill>
              </a:rPr>
              <a:t>Study deviations from SM predictions </a:t>
            </a:r>
          </a:p>
          <a:p>
            <a:pPr>
              <a:defRPr/>
            </a:pPr>
            <a:r>
              <a:rPr lang="en-GB">
                <a:solidFill>
                  <a:srgbClr val="0000FF"/>
                </a:solidFill>
              </a:rPr>
              <a:t> in a statistical way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76200" y="5715000"/>
            <a:ext cx="4507927" cy="984885"/>
          </a:xfrm>
          <a:prstGeom prst="rect">
            <a:avLst/>
          </a:prstGeom>
          <a:solidFill>
            <a:schemeClr val="accent5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dirty="0">
                <a:solidFill>
                  <a:srgbClr val="0000FF"/>
                </a:solidFill>
              </a:rPr>
              <a:t>Probability distribution as expected</a:t>
            </a:r>
          </a:p>
          <a:p>
            <a:pPr>
              <a:defRPr/>
            </a:pPr>
            <a:r>
              <a:rPr lang="en-GB" dirty="0">
                <a:solidFill>
                  <a:srgbClr val="0000FF"/>
                </a:solidFill>
              </a:rPr>
              <a:t>for 35 pb</a:t>
            </a:r>
            <a:r>
              <a:rPr lang="en-GB" baseline="30000" dirty="0">
                <a:solidFill>
                  <a:srgbClr val="0000FF"/>
                </a:solidFill>
              </a:rPr>
              <a:t>-</a:t>
            </a:r>
            <a:r>
              <a:rPr lang="en-GB" baseline="30000" dirty="0" smtClean="0">
                <a:solidFill>
                  <a:srgbClr val="0000FF"/>
                </a:solidFill>
              </a:rPr>
              <a:t>1 </a:t>
            </a:r>
            <a:r>
              <a:rPr lang="en-GB" dirty="0" smtClean="0">
                <a:solidFill>
                  <a:srgbClr val="0000FF"/>
                </a:solidFill>
              </a:rPr>
              <a:t>for CMS</a:t>
            </a:r>
            <a:endParaRPr lang="en-GB" baseline="30000" dirty="0" smtClean="0">
              <a:solidFill>
                <a:srgbClr val="0000FF"/>
              </a:solidFill>
            </a:endParaRPr>
          </a:p>
          <a:p>
            <a:pPr>
              <a:defRPr/>
            </a:pPr>
            <a:r>
              <a:rPr lang="en-US" sz="1800" dirty="0" err="1" smtClean="0">
                <a:solidFill>
                  <a:srgbClr val="FF0000"/>
                </a:solidFill>
                <a:sym typeface="Symbol"/>
              </a:rPr>
              <a:t></a:t>
            </a:r>
            <a:r>
              <a:rPr lang="en-GB" sz="1800" dirty="0" err="1" smtClean="0">
                <a:solidFill>
                  <a:srgbClr val="FF0000"/>
                </a:solidFill>
              </a:rPr>
              <a:t>muons</a:t>
            </a:r>
            <a:r>
              <a:rPr lang="en-GB" sz="1800" dirty="0" smtClean="0">
                <a:solidFill>
                  <a:srgbClr val="FF0000"/>
                </a:solidFill>
              </a:rPr>
              <a:t>, electrons, photons, (</a:t>
            </a:r>
            <a:r>
              <a:rPr lang="en-GB" sz="1800" dirty="0" err="1" smtClean="0">
                <a:solidFill>
                  <a:srgbClr val="FF0000"/>
                </a:solidFill>
              </a:rPr>
              <a:t>b)jets</a:t>
            </a:r>
            <a:r>
              <a:rPr lang="en-GB" sz="1800" dirty="0" smtClean="0">
                <a:solidFill>
                  <a:srgbClr val="FF0000"/>
                </a:solidFill>
              </a:rPr>
              <a:t>, MET   </a:t>
            </a:r>
            <a:endParaRPr lang="en-GB" sz="1800" baseline="30000" dirty="0">
              <a:solidFill>
                <a:srgbClr val="FF0000"/>
              </a:solidFill>
            </a:endParaRPr>
          </a:p>
        </p:txBody>
      </p:sp>
      <p:sp>
        <p:nvSpPr>
          <p:cNvPr id="99336" name="ZoneTexte 10"/>
          <p:cNvSpPr txBox="1">
            <a:spLocks noChangeArrowheads="1"/>
          </p:cNvSpPr>
          <p:nvPr/>
        </p:nvSpPr>
        <p:spPr bwMode="auto">
          <a:xfrm>
            <a:off x="304800" y="990600"/>
            <a:ext cx="1755531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600" dirty="0"/>
              <a:t>CMS-EXO-10-021</a:t>
            </a:r>
          </a:p>
        </p:txBody>
      </p:sp>
      <p:pic>
        <p:nvPicPr>
          <p:cNvPr id="11" name="Image 10" descr="Screen Shot 2014-05-10 at 4.39.19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5800" y="3505200"/>
            <a:ext cx="4324560" cy="3109694"/>
          </a:xfrm>
          <a:prstGeom prst="rect">
            <a:avLst/>
          </a:prstGeom>
        </p:spPr>
      </p:pic>
      <p:sp>
        <p:nvSpPr>
          <p:cNvPr id="12" name="ZoneTexte 10"/>
          <p:cNvSpPr txBox="1">
            <a:spLocks noChangeArrowheads="1"/>
          </p:cNvSpPr>
          <p:nvPr/>
        </p:nvSpPr>
        <p:spPr bwMode="auto">
          <a:xfrm>
            <a:off x="6553200" y="3429000"/>
            <a:ext cx="205977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600" dirty="0" smtClean="0"/>
              <a:t>ATLAS-CONF-14-006</a:t>
            </a:r>
            <a:endParaRPr lang="en-GB" sz="1600" dirty="0"/>
          </a:p>
        </p:txBody>
      </p:sp>
      <p:sp>
        <p:nvSpPr>
          <p:cNvPr id="13" name="ZoneTexte 12"/>
          <p:cNvSpPr txBox="1"/>
          <p:nvPr/>
        </p:nvSpPr>
        <p:spPr>
          <a:xfrm>
            <a:off x="6767678" y="4953000"/>
            <a:ext cx="14711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ATLAS for 20fb</a:t>
            </a:r>
            <a:r>
              <a:rPr lang="en-GB" sz="1400" baseline="30000" dirty="0" smtClean="0">
                <a:solidFill>
                  <a:srgbClr val="FF0000"/>
                </a:solidFill>
              </a:rPr>
              <a:t>-1</a:t>
            </a:r>
            <a:endParaRPr lang="en-GB" sz="1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76200" y="762000"/>
            <a:ext cx="8991600" cy="6019800"/>
          </a:xfrm>
          <a:solidFill>
            <a:schemeClr val="accent3"/>
          </a:solidFill>
        </p:spPr>
        <p:txBody>
          <a:bodyPr/>
          <a:lstStyle/>
          <a:p>
            <a:r>
              <a:rPr lang="en-GB" sz="2600" dirty="0" smtClean="0">
                <a:solidFill>
                  <a:srgbClr val="0000FF"/>
                </a:solidFill>
              </a:rPr>
              <a:t>Run-I delivered many measurements of Standard Model processes, </a:t>
            </a:r>
            <a:r>
              <a:rPr lang="en-GB" sz="2600" dirty="0" err="1" smtClean="0">
                <a:solidFill>
                  <a:srgbClr val="0000FF"/>
                </a:solidFill>
              </a:rPr>
              <a:t>eg</a:t>
            </a:r>
            <a:r>
              <a:rPr lang="en-GB" sz="2600" dirty="0" smtClean="0">
                <a:solidFill>
                  <a:srgbClr val="0000FF"/>
                </a:solidFill>
              </a:rPr>
              <a:t> on the top quark, EWK and in QCD. </a:t>
            </a:r>
            <a:r>
              <a:rPr lang="en-GB" sz="2600" dirty="0" smtClean="0">
                <a:solidFill>
                  <a:srgbClr val="FF0000"/>
                </a:solidFill>
              </a:rPr>
              <a:t>Some features of multi-particle production are not understood</a:t>
            </a:r>
            <a:r>
              <a:rPr lang="en-GB" sz="2600" dirty="0" smtClean="0">
                <a:solidFill>
                  <a:srgbClr val="0000FF"/>
                </a:solidFill>
              </a:rPr>
              <a:t>  </a:t>
            </a:r>
          </a:p>
          <a:p>
            <a:r>
              <a:rPr lang="en-GB" sz="2600" dirty="0" smtClean="0">
                <a:solidFill>
                  <a:srgbClr val="0000FF"/>
                </a:solidFill>
              </a:rPr>
              <a:t>A prime goal for the LHC is to look for New Physics. The Run-I data have cut strongly in the phase space of NP </a:t>
            </a:r>
            <a:r>
              <a:rPr lang="en-GB" sz="2600" dirty="0" err="1" smtClean="0">
                <a:solidFill>
                  <a:srgbClr val="0000FF"/>
                </a:solidFill>
              </a:rPr>
              <a:t>eg</a:t>
            </a:r>
            <a:r>
              <a:rPr lang="en-GB" sz="2600" dirty="0" smtClean="0">
                <a:solidFill>
                  <a:srgbClr val="0000FF"/>
                </a:solidFill>
              </a:rPr>
              <a:t>: </a:t>
            </a:r>
            <a:r>
              <a:rPr lang="en-GB" sz="2600" dirty="0" err="1" smtClean="0">
                <a:solidFill>
                  <a:srgbClr val="0000FF"/>
                </a:solidFill>
              </a:rPr>
              <a:t>Supersymmetry</a:t>
            </a:r>
            <a:r>
              <a:rPr lang="en-GB" sz="2600" dirty="0" smtClean="0">
                <a:solidFill>
                  <a:srgbClr val="0000FF"/>
                </a:solidFill>
              </a:rPr>
              <a:t>, </a:t>
            </a:r>
            <a:r>
              <a:rPr lang="en-GB" sz="2600" dirty="0" smtClean="0">
                <a:solidFill>
                  <a:srgbClr val="FF0000"/>
                </a:solidFill>
              </a:rPr>
              <a:t>putting Constrained and Natural models  in trouble.</a:t>
            </a:r>
            <a:r>
              <a:rPr lang="en-GB" sz="2600" dirty="0" smtClean="0">
                <a:solidFill>
                  <a:srgbClr val="0000FF"/>
                </a:solidFill>
              </a:rPr>
              <a:t> 14 </a:t>
            </a:r>
            <a:r>
              <a:rPr lang="en-GB" sz="2600" dirty="0" err="1" smtClean="0">
                <a:solidFill>
                  <a:srgbClr val="0000FF"/>
                </a:solidFill>
              </a:rPr>
              <a:t>TeV</a:t>
            </a:r>
            <a:r>
              <a:rPr lang="en-GB" sz="2600" dirty="0" smtClean="0">
                <a:solidFill>
                  <a:srgbClr val="0000FF"/>
                </a:solidFill>
              </a:rPr>
              <a:t> data can be conclusive…</a:t>
            </a:r>
          </a:p>
          <a:p>
            <a:r>
              <a:rPr lang="en-GB" sz="2600" dirty="0" smtClean="0">
                <a:solidFill>
                  <a:srgbClr val="FF0000"/>
                </a:solidFill>
              </a:rPr>
              <a:t>Understanding Dark Matter is the next big challenge! </a:t>
            </a:r>
            <a:r>
              <a:rPr lang="en-GB" sz="2600" dirty="0" smtClean="0">
                <a:solidFill>
                  <a:srgbClr val="0000FF"/>
                </a:solidFill>
              </a:rPr>
              <a:t>Generic studies with MET are a high priority.</a:t>
            </a:r>
            <a:r>
              <a:rPr lang="en-GB" sz="2600" dirty="0" smtClean="0">
                <a:solidFill>
                  <a:srgbClr val="FF0000"/>
                </a:solidFill>
              </a:rPr>
              <a:t> Maybe dark matter couples to the Higgs directly?</a:t>
            </a:r>
          </a:p>
          <a:p>
            <a:r>
              <a:rPr lang="en-GB" sz="2600" dirty="0" smtClean="0">
                <a:solidFill>
                  <a:srgbClr val="0000FF"/>
                </a:solidFill>
              </a:rPr>
              <a:t>With one to a few fb</a:t>
            </a:r>
            <a:r>
              <a:rPr lang="en-GB" sz="2600" baseline="30000" dirty="0" smtClean="0">
                <a:solidFill>
                  <a:srgbClr val="0000FF"/>
                </a:solidFill>
              </a:rPr>
              <a:t>-1 </a:t>
            </a:r>
            <a:r>
              <a:rPr lang="en-GB" sz="2600" dirty="0" smtClean="0">
                <a:solidFill>
                  <a:srgbClr val="0000FF"/>
                </a:solidFill>
              </a:rPr>
              <a:t>of 2015 data, the LHC will overtake the run-I searches. </a:t>
            </a:r>
            <a:r>
              <a:rPr lang="en-GB" sz="2600" dirty="0" smtClean="0">
                <a:solidFill>
                  <a:srgbClr val="FF0000"/>
                </a:solidFill>
              </a:rPr>
              <a:t>2015-2016 could well be very crucial – and very exciting years!!!</a:t>
            </a:r>
          </a:p>
          <a:p>
            <a:r>
              <a:rPr lang="en-GB" sz="2600" dirty="0" smtClean="0">
                <a:solidFill>
                  <a:srgbClr val="FF0000"/>
                </a:solidFill>
              </a:rPr>
              <a:t>                                  </a:t>
            </a:r>
            <a:r>
              <a:rPr lang="en-GB" sz="2600" dirty="0" smtClean="0">
                <a:solidFill>
                  <a:srgbClr val="0000FF"/>
                </a:solidFill>
              </a:rPr>
              <a:t>And maybe soon… 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914400" y="-76200"/>
            <a:ext cx="7772400" cy="914400"/>
          </a:xfrm>
        </p:spPr>
        <p:txBody>
          <a:bodyPr/>
          <a:lstStyle/>
          <a:p>
            <a:r>
              <a:rPr lang="en-GB" dirty="0" smtClean="0">
                <a:effectLst/>
              </a:rPr>
              <a:t>Summary</a:t>
            </a:r>
            <a:endParaRPr lang="en-GB" dirty="0">
              <a:effectLst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/>
              <a:stretch>
                <a:fillRect/>
              </a:stretch>
            </p:blipFill>
          </mc:Choice>
          <mc:Fallback>
            <p:blipFill>
              <a:blip r:embed="rId3"/>
              <a:srcRect/>
              <a:stretch>
                <a:fillRect/>
              </a:stretch>
            </p:blipFill>
          </mc:Fallback>
        </mc:AlternateContent>
        <p:spPr bwMode="auto">
          <a:xfrm>
            <a:off x="6553200" y="4676775"/>
            <a:ext cx="2409783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43000" y="2057400"/>
            <a:ext cx="7239000" cy="904875"/>
          </a:xfrm>
        </p:spPr>
        <p:txBody>
          <a:bodyPr/>
          <a:lstStyle/>
          <a:p>
            <a:r>
              <a:rPr lang="en-GB" dirty="0" smtClean="0"/>
              <a:t>Standard Model Studies</a:t>
            </a:r>
            <a:endParaRPr lang="en-GB" dirty="0"/>
          </a:p>
        </p:txBody>
      </p:sp>
      <p:sp>
        <p:nvSpPr>
          <p:cNvPr id="3" name="ZoneTexte 2"/>
          <p:cNvSpPr txBox="1"/>
          <p:nvPr/>
        </p:nvSpPr>
        <p:spPr>
          <a:xfrm>
            <a:off x="838200" y="3810000"/>
            <a:ext cx="7696200" cy="2246769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The study of the Standard Model at 13/14 </a:t>
            </a:r>
            <a:r>
              <a:rPr lang="en-GB" dirty="0" err="1" smtClean="0">
                <a:solidFill>
                  <a:srgbClr val="0000FF"/>
                </a:solidFill>
              </a:rPr>
              <a:t>TeV</a:t>
            </a:r>
            <a:r>
              <a:rPr lang="en-GB" dirty="0" smtClean="0">
                <a:solidFill>
                  <a:srgbClr val="0000FF"/>
                </a:solidFill>
              </a:rPr>
              <a:t> will be </a:t>
            </a:r>
            <a:r>
              <a:rPr lang="en-GB" dirty="0" smtClean="0">
                <a:solidFill>
                  <a:srgbClr val="FF0000"/>
                </a:solidFill>
              </a:rPr>
              <a:t>one of the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first points</a:t>
            </a:r>
            <a:r>
              <a:rPr lang="en-GB" dirty="0" smtClean="0">
                <a:solidFill>
                  <a:srgbClr val="0000FF"/>
                </a:solidFill>
              </a:rPr>
              <a:t> to tackle at the new energy.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The first </a:t>
            </a:r>
            <a:r>
              <a:rPr lang="en-GB" dirty="0" smtClean="0">
                <a:solidFill>
                  <a:srgbClr val="FF0000"/>
                </a:solidFill>
              </a:rPr>
              <a:t>QCD and Electroweak Studies </a:t>
            </a:r>
            <a:r>
              <a:rPr lang="en-GB" dirty="0" smtClean="0">
                <a:solidFill>
                  <a:srgbClr val="0000FF"/>
                </a:solidFill>
              </a:rPr>
              <a:t>can be done with &lt;&lt; fb</a:t>
            </a:r>
            <a:r>
              <a:rPr lang="en-GB" baseline="30000" dirty="0" smtClean="0">
                <a:solidFill>
                  <a:srgbClr val="0000FF"/>
                </a:solidFill>
              </a:rPr>
              <a:t>-1</a:t>
            </a: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Luminosity profile in 2015 not fixed yet but the LHC is likely to make a careful start with low luminosity for some time, maybe a stop after the first 1 fb</a:t>
            </a:r>
            <a:r>
              <a:rPr lang="en-GB" baseline="30000" dirty="0" smtClean="0">
                <a:solidFill>
                  <a:srgbClr val="FF0000"/>
                </a:solidFill>
              </a:rPr>
              <a:t>-1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creen Shot 2013-06-27 at 3.17.16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307" y="926694"/>
            <a:ext cx="8433385" cy="5855106"/>
          </a:xfrm>
          <a:prstGeom prst="rect">
            <a:avLst/>
          </a:prstGeom>
        </p:spPr>
      </p:pic>
      <p:sp>
        <p:nvSpPr>
          <p:cNvPr id="3" name="Titre 2"/>
          <p:cNvSpPr txBox="1">
            <a:spLocks/>
          </p:cNvSpPr>
          <p:nvPr/>
        </p:nvSpPr>
        <p:spPr bwMode="auto">
          <a:xfrm>
            <a:off x="914400" y="-76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The LHC schedule 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838200" y="4724400"/>
            <a:ext cx="7264128" cy="193899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                   Next stop: 2015-2017</a:t>
            </a:r>
          </a:p>
          <a:p>
            <a:r>
              <a:rPr lang="en-GB" sz="24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2400" dirty="0" err="1" smtClean="0">
                <a:solidFill>
                  <a:srgbClr val="0000FF"/>
                </a:solidFill>
              </a:rPr>
              <a:t>Running</a:t>
            </a:r>
            <a:r>
              <a:rPr lang="en-GB" sz="2400" dirty="0" smtClean="0">
                <a:solidFill>
                  <a:srgbClr val="0000FF"/>
                </a:solidFill>
              </a:rPr>
              <a:t> at higher energy namely 13 </a:t>
            </a:r>
            <a:r>
              <a:rPr lang="en-GB" sz="2400" dirty="0" err="1" smtClean="0">
                <a:solidFill>
                  <a:srgbClr val="0000FF"/>
                </a:solidFill>
              </a:rPr>
              <a:t>TeV</a:t>
            </a:r>
            <a:r>
              <a:rPr lang="en-GB" sz="2400" dirty="0" smtClean="0">
                <a:solidFill>
                  <a:srgbClr val="0000FF"/>
                </a:solidFill>
              </a:rPr>
              <a:t> to 14 </a:t>
            </a:r>
            <a:r>
              <a:rPr lang="en-GB" sz="2400" dirty="0" err="1" smtClean="0">
                <a:solidFill>
                  <a:srgbClr val="0000FF"/>
                </a:solidFill>
              </a:rPr>
              <a:t>TeV</a:t>
            </a:r>
            <a:endParaRPr lang="en-GB" sz="2400" dirty="0" smtClean="0">
              <a:solidFill>
                <a:srgbClr val="0000FF"/>
              </a:solidFill>
            </a:endParaRPr>
          </a:p>
          <a:p>
            <a:r>
              <a:rPr lang="en-GB" sz="2400" dirty="0" smtClean="0">
                <a:solidFill>
                  <a:srgbClr val="0000FF"/>
                </a:solidFill>
              </a:rPr>
              <a:t>   Depending on how the magnet training goes</a:t>
            </a:r>
          </a:p>
          <a:p>
            <a:r>
              <a:rPr lang="en-GB" sz="24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2400" dirty="0" err="1" smtClean="0">
                <a:solidFill>
                  <a:srgbClr val="0000FF"/>
                </a:solidFill>
              </a:rPr>
              <a:t>Higher</a:t>
            </a:r>
            <a:r>
              <a:rPr lang="en-GB" sz="2400" dirty="0" smtClean="0">
                <a:solidFill>
                  <a:srgbClr val="0000FF"/>
                </a:solidFill>
              </a:rPr>
              <a:t> luminosity  ~ 100 fb</a:t>
            </a:r>
            <a:r>
              <a:rPr lang="en-GB" sz="2400" baseline="30000" dirty="0" smtClean="0">
                <a:solidFill>
                  <a:srgbClr val="0000FF"/>
                </a:solidFill>
              </a:rPr>
              <a:t>-1</a:t>
            </a:r>
            <a:r>
              <a:rPr lang="en-GB" sz="2400" dirty="0" smtClean="0">
                <a:solidFill>
                  <a:srgbClr val="0000FF"/>
                </a:solidFill>
              </a:rPr>
              <a:t> per experiment</a:t>
            </a:r>
          </a:p>
          <a:p>
            <a:r>
              <a:rPr lang="en-GB" sz="2400" dirty="0" err="1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2400" dirty="0" err="1" smtClean="0">
                <a:solidFill>
                  <a:srgbClr val="FF0000"/>
                </a:solidFill>
              </a:rPr>
              <a:t>Details</a:t>
            </a:r>
            <a:r>
              <a:rPr lang="en-GB" sz="2400" dirty="0" smtClean="0">
                <a:solidFill>
                  <a:srgbClr val="FF0000"/>
                </a:solidFill>
              </a:rPr>
              <a:t> of 2015 running year still under discussion </a:t>
            </a:r>
          </a:p>
          <a:p>
            <a:endParaRPr lang="en-GB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Screen Shot 2014-04-22 at 11.06.37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115589"/>
            <a:ext cx="3962400" cy="3980411"/>
          </a:xfrm>
          <a:prstGeom prst="rect">
            <a:avLst/>
          </a:prstGeom>
        </p:spPr>
      </p:pic>
      <p:pic>
        <p:nvPicPr>
          <p:cNvPr id="5" name="Image 4" descr="Screen Shot 2014-04-22 at 11.06.57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2057014"/>
            <a:ext cx="4048034" cy="4038812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52400" y="914400"/>
            <a:ext cx="7207989" cy="1015663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What can we expect in reach at 13 </a:t>
            </a:r>
            <a:r>
              <a:rPr lang="en-GB" dirty="0" err="1" smtClean="0">
                <a:solidFill>
                  <a:srgbClr val="0000FF"/>
                </a:solidFill>
              </a:rPr>
              <a:t>TeV</a:t>
            </a:r>
            <a:r>
              <a:rPr lang="en-GB" dirty="0" smtClean="0">
                <a:solidFill>
                  <a:srgbClr val="0000FF"/>
                </a:solidFill>
              </a:rPr>
              <a:t> with 5 or 20 fb</a:t>
            </a:r>
            <a:r>
              <a:rPr lang="en-GB" baseline="30000" dirty="0" smtClean="0">
                <a:solidFill>
                  <a:srgbClr val="0000FF"/>
                </a:solidFill>
              </a:rPr>
              <a:t>-1</a:t>
            </a:r>
            <a:r>
              <a:rPr lang="en-GB" dirty="0" smtClean="0">
                <a:solidFill>
                  <a:srgbClr val="0000FF"/>
                </a:solidFill>
              </a:rPr>
              <a:t>?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Look</a:t>
            </a:r>
            <a:r>
              <a:rPr lang="en-GB" dirty="0" smtClean="0">
                <a:solidFill>
                  <a:srgbClr val="0000FF"/>
                </a:solidFill>
              </a:rPr>
              <a:t> at the </a:t>
            </a:r>
            <a:r>
              <a:rPr lang="en-GB" dirty="0" err="1" smtClean="0">
                <a:solidFill>
                  <a:srgbClr val="0000FF"/>
                </a:solidFill>
              </a:rPr>
              <a:t>parton</a:t>
            </a:r>
            <a:r>
              <a:rPr lang="en-GB" dirty="0" smtClean="0">
                <a:solidFill>
                  <a:srgbClr val="0000FF"/>
                </a:solidFill>
              </a:rPr>
              <a:t> luminosities to predict sensitivity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Compare</a:t>
            </a:r>
            <a:r>
              <a:rPr lang="en-GB" dirty="0" smtClean="0">
                <a:solidFill>
                  <a:srgbClr val="0000FF"/>
                </a:solidFill>
              </a:rPr>
              <a:t> reach </a:t>
            </a:r>
            <a:r>
              <a:rPr lang="en-GB" dirty="0" smtClean="0">
                <a:solidFill>
                  <a:srgbClr val="FF0000"/>
                </a:solidFill>
              </a:rPr>
              <a:t>@8 TeV/20 fb</a:t>
            </a:r>
            <a:r>
              <a:rPr lang="en-GB" baseline="30000" dirty="0" smtClean="0">
                <a:solidFill>
                  <a:srgbClr val="FF0000"/>
                </a:solidFill>
              </a:rPr>
              <a:t>-1</a:t>
            </a:r>
            <a:r>
              <a:rPr lang="en-GB" dirty="0" smtClean="0">
                <a:solidFill>
                  <a:srgbClr val="0000FF"/>
                </a:solidFill>
              </a:rPr>
              <a:t> with future energy/luminosity</a:t>
            </a:r>
          </a:p>
          <a:p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990600" y="3181290"/>
            <a:ext cx="1653584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13 TeV/5 fb</a:t>
            </a:r>
            <a:r>
              <a:rPr lang="en-GB" baseline="30000" dirty="0" smtClean="0"/>
              <a:t>-1</a:t>
            </a:r>
            <a:endParaRPr lang="en-GB" baseline="30000" dirty="0"/>
          </a:p>
        </p:txBody>
      </p:sp>
      <p:sp>
        <p:nvSpPr>
          <p:cNvPr id="8" name="ZoneTexte 7"/>
          <p:cNvSpPr txBox="1"/>
          <p:nvPr/>
        </p:nvSpPr>
        <p:spPr>
          <a:xfrm>
            <a:off x="5715000" y="3200400"/>
            <a:ext cx="1793596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13 TeV/20 fb</a:t>
            </a:r>
            <a:r>
              <a:rPr lang="en-GB" baseline="30000" dirty="0" smtClean="0"/>
              <a:t>-1</a:t>
            </a:r>
            <a:endParaRPr lang="en-GB" baseline="30000" dirty="0"/>
          </a:p>
        </p:txBody>
      </p:sp>
      <p:sp>
        <p:nvSpPr>
          <p:cNvPr id="9" name="ZoneTexte 8"/>
          <p:cNvSpPr txBox="1"/>
          <p:nvPr/>
        </p:nvSpPr>
        <p:spPr>
          <a:xfrm>
            <a:off x="228600" y="6324600"/>
            <a:ext cx="8788533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Expect about 20 fb</a:t>
            </a:r>
            <a:r>
              <a:rPr lang="en-GB" baseline="30000" dirty="0" smtClean="0">
                <a:solidFill>
                  <a:srgbClr val="0000FF"/>
                </a:solidFill>
              </a:rPr>
              <a:t>-1</a:t>
            </a:r>
            <a:r>
              <a:rPr lang="en-GB" dirty="0" smtClean="0">
                <a:solidFill>
                  <a:srgbClr val="0000FF"/>
                </a:solidFill>
              </a:rPr>
              <a:t> in 2015:  </a:t>
            </a:r>
            <a:r>
              <a:rPr lang="en-GB" dirty="0" smtClean="0">
                <a:solidFill>
                  <a:srgbClr val="FF0000"/>
                </a:solidFill>
              </a:rPr>
              <a:t>Expect gain in reach of ~50% at high mass!!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1295400" y="-142875"/>
            <a:ext cx="7239000" cy="904875"/>
          </a:xfrm>
        </p:spPr>
        <p:txBody>
          <a:bodyPr/>
          <a:lstStyle/>
          <a:p>
            <a:r>
              <a:rPr lang="en-GB" dirty="0" smtClean="0"/>
              <a:t>Reach at the Start of  Run-II</a:t>
            </a:r>
            <a:endParaRPr lang="en-GB" dirty="0"/>
          </a:p>
        </p:txBody>
      </p:sp>
      <p:sp>
        <p:nvSpPr>
          <p:cNvPr id="11" name="ZoneTexte 10"/>
          <p:cNvSpPr txBox="1"/>
          <p:nvPr/>
        </p:nvSpPr>
        <p:spPr>
          <a:xfrm>
            <a:off x="6096000" y="1916668"/>
            <a:ext cx="3137473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fr-FR" sz="1800" u="sng" dirty="0" smtClean="0"/>
              <a:t>http://</a:t>
            </a:r>
            <a:r>
              <a:rPr lang="fr-FR" sz="1800" u="sng" dirty="0" err="1" smtClean="0"/>
              <a:t>cern.ch/collider-reach</a:t>
            </a:r>
            <a:r>
              <a:rPr lang="fr-FR" sz="1800" u="sng" dirty="0" smtClean="0"/>
              <a:t>/</a:t>
            </a:r>
            <a:endParaRPr lang="en-GB" sz="1800" dirty="0"/>
          </a:p>
        </p:txBody>
      </p:sp>
      <p:sp>
        <p:nvSpPr>
          <p:cNvPr id="12" name="ZoneTexte 11"/>
          <p:cNvSpPr txBox="1"/>
          <p:nvPr/>
        </p:nvSpPr>
        <p:spPr>
          <a:xfrm>
            <a:off x="7506355" y="1566446"/>
            <a:ext cx="1561445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Salam &amp; </a:t>
            </a:r>
            <a:r>
              <a:rPr lang="en-GB" sz="1600" dirty="0" err="1" smtClean="0"/>
              <a:t>Weiler</a:t>
            </a:r>
            <a:endParaRPr lang="en-GB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Screen Shot 2014-04-22 at 11.07.18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152456"/>
            <a:ext cx="4019744" cy="4019744"/>
          </a:xfrm>
          <a:prstGeom prst="rect">
            <a:avLst/>
          </a:prstGeom>
        </p:spPr>
      </p:pic>
      <p:pic>
        <p:nvPicPr>
          <p:cNvPr id="4" name="Image 3" descr="Screen Shot 2014-04-22 at 11.07.36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1554" y="2133600"/>
            <a:ext cx="3971446" cy="396240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219200" y="3181290"/>
            <a:ext cx="1933609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14 TeV/100 fb</a:t>
            </a:r>
            <a:r>
              <a:rPr lang="en-GB" baseline="30000" dirty="0" smtClean="0"/>
              <a:t>-1</a:t>
            </a:r>
            <a:endParaRPr lang="en-GB" baseline="30000" dirty="0"/>
          </a:p>
        </p:txBody>
      </p:sp>
      <p:sp>
        <p:nvSpPr>
          <p:cNvPr id="6" name="ZoneTexte 5"/>
          <p:cNvSpPr txBox="1"/>
          <p:nvPr/>
        </p:nvSpPr>
        <p:spPr>
          <a:xfrm>
            <a:off x="5334000" y="3124200"/>
            <a:ext cx="1933609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14 TeV/300 fb</a:t>
            </a:r>
            <a:r>
              <a:rPr lang="en-GB" baseline="30000" dirty="0" smtClean="0"/>
              <a:t>-1</a:t>
            </a:r>
            <a:endParaRPr lang="en-GB" baseline="30000" dirty="0"/>
          </a:p>
        </p:txBody>
      </p:sp>
      <p:sp>
        <p:nvSpPr>
          <p:cNvPr id="7" name="ZoneTexte 6"/>
          <p:cNvSpPr txBox="1"/>
          <p:nvPr/>
        </p:nvSpPr>
        <p:spPr>
          <a:xfrm>
            <a:off x="457200" y="914400"/>
            <a:ext cx="7207989" cy="1015663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What can we expect in reach at 14 </a:t>
            </a:r>
            <a:r>
              <a:rPr lang="en-GB" dirty="0" err="1" smtClean="0">
                <a:solidFill>
                  <a:srgbClr val="0000FF"/>
                </a:solidFill>
              </a:rPr>
              <a:t>TeV</a:t>
            </a:r>
            <a:r>
              <a:rPr lang="en-GB" dirty="0" smtClean="0">
                <a:solidFill>
                  <a:srgbClr val="0000FF"/>
                </a:solidFill>
              </a:rPr>
              <a:t> with 100-300 fb</a:t>
            </a:r>
            <a:r>
              <a:rPr lang="en-GB" baseline="30000" dirty="0" smtClean="0">
                <a:solidFill>
                  <a:srgbClr val="0000FF"/>
                </a:solidFill>
              </a:rPr>
              <a:t>-1</a:t>
            </a:r>
            <a:r>
              <a:rPr lang="en-GB" dirty="0" smtClean="0">
                <a:solidFill>
                  <a:srgbClr val="0000FF"/>
                </a:solidFill>
              </a:rPr>
              <a:t>?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Look</a:t>
            </a:r>
            <a:r>
              <a:rPr lang="en-GB" dirty="0" smtClean="0">
                <a:solidFill>
                  <a:srgbClr val="0000FF"/>
                </a:solidFill>
              </a:rPr>
              <a:t> at the </a:t>
            </a:r>
            <a:r>
              <a:rPr lang="en-GB" dirty="0" err="1" smtClean="0">
                <a:solidFill>
                  <a:srgbClr val="0000FF"/>
                </a:solidFill>
              </a:rPr>
              <a:t>parton</a:t>
            </a:r>
            <a:r>
              <a:rPr lang="en-GB" dirty="0" smtClean="0">
                <a:solidFill>
                  <a:srgbClr val="0000FF"/>
                </a:solidFill>
              </a:rPr>
              <a:t> luminosities to predict sensitivity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Compare</a:t>
            </a:r>
            <a:r>
              <a:rPr lang="en-GB" dirty="0" smtClean="0">
                <a:solidFill>
                  <a:srgbClr val="0000FF"/>
                </a:solidFill>
              </a:rPr>
              <a:t> reach </a:t>
            </a:r>
            <a:r>
              <a:rPr lang="en-GB" dirty="0" smtClean="0">
                <a:solidFill>
                  <a:srgbClr val="FF0000"/>
                </a:solidFill>
              </a:rPr>
              <a:t>@8 TeV/20 fb</a:t>
            </a:r>
            <a:r>
              <a:rPr lang="en-GB" baseline="30000" dirty="0" smtClean="0">
                <a:solidFill>
                  <a:srgbClr val="FF0000"/>
                </a:solidFill>
              </a:rPr>
              <a:t>-1</a:t>
            </a:r>
            <a:r>
              <a:rPr lang="en-GB" dirty="0" smtClean="0">
                <a:solidFill>
                  <a:srgbClr val="0000FF"/>
                </a:solidFill>
              </a:rPr>
              <a:t> with future energy/luminosity</a:t>
            </a:r>
          </a:p>
          <a:p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55832" y="6324600"/>
            <a:ext cx="7926168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Phase-I LHC   </a:t>
            </a:r>
            <a:r>
              <a:rPr lang="en-GB" dirty="0" smtClean="0">
                <a:solidFill>
                  <a:srgbClr val="FF0000"/>
                </a:solidFill>
              </a:rPr>
              <a:t>Expect gain in reach of a factor of two at high mass!!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 bwMode="auto">
          <a:xfrm>
            <a:off x="914400" y="-152400"/>
            <a:ext cx="7239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Reach with  Run-II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-152400"/>
            <a:ext cx="8305800" cy="904875"/>
          </a:xfrm>
        </p:spPr>
        <p:txBody>
          <a:bodyPr/>
          <a:lstStyle/>
          <a:p>
            <a:r>
              <a:rPr lang="en-GB" dirty="0" smtClean="0"/>
              <a:t> Jets, EWK Bosons, Top…</a:t>
            </a:r>
            <a:endParaRPr lang="en-GB" dirty="0"/>
          </a:p>
        </p:txBody>
      </p:sp>
      <p:pic>
        <p:nvPicPr>
          <p:cNvPr id="19" name="Image 18" descr="Screen Shot 2013-05-09 at 5.51.39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3200400"/>
            <a:ext cx="914400" cy="609600"/>
          </a:xfrm>
          <a:prstGeom prst="rect">
            <a:avLst/>
          </a:prstGeom>
        </p:spPr>
      </p:pic>
      <p:pic>
        <p:nvPicPr>
          <p:cNvPr id="12" name="Image 11" descr="Screen Shot 2013-05-10 at 9.05.17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62000"/>
            <a:ext cx="3066112" cy="3276600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0" y="3801070"/>
            <a:ext cx="1915909" cy="92333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0000FF"/>
                </a:solidFill>
              </a:rPr>
              <a:t>Di-jet invariant </a:t>
            </a:r>
          </a:p>
          <a:p>
            <a:r>
              <a:rPr lang="en-GB" sz="1800" dirty="0" smtClean="0">
                <a:solidFill>
                  <a:srgbClr val="0000FF"/>
                </a:solidFill>
              </a:rPr>
              <a:t>mass = </a:t>
            </a:r>
            <a:r>
              <a:rPr lang="en-GB" sz="1800" dirty="0" smtClean="0">
                <a:solidFill>
                  <a:srgbClr val="FF0000"/>
                </a:solidFill>
              </a:rPr>
              <a:t>5.15 </a:t>
            </a:r>
            <a:r>
              <a:rPr lang="en-GB" sz="1800" dirty="0" err="1" smtClean="0">
                <a:solidFill>
                  <a:srgbClr val="FF0000"/>
                </a:solidFill>
              </a:rPr>
              <a:t>TeV</a:t>
            </a:r>
            <a:endParaRPr lang="en-GB" sz="1800" dirty="0" smtClean="0">
              <a:solidFill>
                <a:srgbClr val="FF0000"/>
              </a:solidFill>
            </a:endParaRPr>
          </a:p>
          <a:p>
            <a:r>
              <a:rPr lang="en-GB" sz="1800" dirty="0" smtClean="0">
                <a:solidFill>
                  <a:srgbClr val="FF0000"/>
                </a:solidFill>
              </a:rPr>
              <a:t>  </a:t>
            </a:r>
            <a:r>
              <a:rPr lang="en-GB" sz="1800" dirty="0" smtClean="0">
                <a:solidFill>
                  <a:srgbClr val="0000FF"/>
                </a:solidFill>
              </a:rPr>
              <a:t>(R=1.1 jets) </a:t>
            </a:r>
            <a:endParaRPr lang="en-GB" sz="1800" dirty="0">
              <a:solidFill>
                <a:srgbClr val="0000FF"/>
              </a:solidFill>
            </a:endParaRPr>
          </a:p>
        </p:txBody>
      </p:sp>
      <p:pic>
        <p:nvPicPr>
          <p:cNvPr id="14" name="Image 13" descr="Screen Shot 2014-03-27 at 2.31.24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6400" y="3886200"/>
            <a:ext cx="3587262" cy="2438400"/>
          </a:xfrm>
          <a:prstGeom prst="rect">
            <a:avLst/>
          </a:prstGeom>
        </p:spPr>
      </p:pic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6248400" y="3505200"/>
            <a:ext cx="2971800" cy="533400"/>
          </a:xfrm>
          <a:prstGeom prst="rect">
            <a:avLst/>
          </a:prstGeom>
          <a:solidFill>
            <a:schemeClr val="accent5"/>
          </a:solidFill>
        </p:spPr>
        <p:txBody>
          <a:bodyPr>
            <a:prstTxWarp prst="textNoShape">
              <a:avLst/>
            </a:prstTxWarp>
          </a:bodyPr>
          <a:lstStyle/>
          <a:p>
            <a:pPr eaLnBrk="0" hangingPunct="0"/>
            <a:r>
              <a:rPr lang="en-US" sz="1600" dirty="0" smtClean="0">
                <a:solidFill>
                  <a:srgbClr val="0000FF"/>
                </a:solidFill>
                <a:latin typeface="Arial"/>
              </a:rPr>
              <a:t>Precise measurements can </a:t>
            </a:r>
          </a:p>
          <a:p>
            <a:pPr eaLnBrk="0" hangingPunct="0"/>
            <a:r>
              <a:rPr lang="en-US" sz="1600" dirty="0" smtClean="0">
                <a:solidFill>
                  <a:srgbClr val="0000FF"/>
                </a:solidFill>
                <a:latin typeface="Arial"/>
              </a:rPr>
              <a:t>already be made with ~ 10 pb</a:t>
            </a:r>
            <a:r>
              <a:rPr lang="en-US" sz="1600" baseline="30000" dirty="0" smtClean="0">
                <a:solidFill>
                  <a:srgbClr val="0000FF"/>
                </a:solidFill>
                <a:latin typeface="Arial"/>
              </a:rPr>
              <a:t>-1</a:t>
            </a:r>
            <a:endParaRPr lang="en-US" sz="1600" baseline="30000" dirty="0">
              <a:solidFill>
                <a:srgbClr val="0000FF"/>
              </a:solidFill>
              <a:latin typeface="Arial"/>
            </a:endParaRPr>
          </a:p>
        </p:txBody>
      </p:sp>
      <p:sp>
        <p:nvSpPr>
          <p:cNvPr id="20" name="TextBox 4"/>
          <p:cNvSpPr txBox="1">
            <a:spLocks noChangeArrowheads="1"/>
          </p:cNvSpPr>
          <p:nvPr/>
        </p:nvSpPr>
        <p:spPr bwMode="auto">
          <a:xfrm>
            <a:off x="228600" y="6380946"/>
            <a:ext cx="8915400" cy="477054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500" dirty="0" smtClean="0">
                <a:solidFill>
                  <a:srgbClr val="0000FF"/>
                </a:solidFill>
              </a:rPr>
              <a:t>Measurements at 7/8 </a:t>
            </a:r>
            <a:r>
              <a:rPr lang="en-US" sz="2500" dirty="0" err="1" smtClean="0">
                <a:solidFill>
                  <a:srgbClr val="0000FF"/>
                </a:solidFill>
              </a:rPr>
              <a:t>TeV</a:t>
            </a:r>
            <a:r>
              <a:rPr lang="en-US" sz="2500" dirty="0" smtClean="0">
                <a:solidFill>
                  <a:srgbClr val="0000FF"/>
                </a:solidFill>
              </a:rPr>
              <a:t> in </a:t>
            </a:r>
            <a:r>
              <a:rPr lang="en-US" sz="2500" dirty="0">
                <a:solidFill>
                  <a:srgbClr val="0000FF"/>
                </a:solidFill>
              </a:rPr>
              <a:t>agreement</a:t>
            </a:r>
            <a:r>
              <a:rPr lang="en-US" sz="2500" dirty="0" smtClean="0">
                <a:solidFill>
                  <a:srgbClr val="0000FF"/>
                </a:solidFill>
              </a:rPr>
              <a:t> with (N)NLO QCD</a:t>
            </a:r>
            <a:endParaRPr lang="en-US" sz="2500" dirty="0">
              <a:solidFill>
                <a:srgbClr val="FF0000"/>
              </a:solidFill>
            </a:endParaRPr>
          </a:p>
        </p:txBody>
      </p:sp>
      <p:pic>
        <p:nvPicPr>
          <p:cNvPr id="21" name="Image 20" descr="Screen Shot 2014-08-03 at 12.20.03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000" y="762000"/>
            <a:ext cx="3048000" cy="2464417"/>
          </a:xfrm>
          <a:prstGeom prst="rect">
            <a:avLst/>
          </a:prstGeom>
        </p:spPr>
      </p:pic>
      <p:pic>
        <p:nvPicPr>
          <p:cNvPr id="22" name="Image 21" descr="Screen Shot 2014-08-03 at 12.17.04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05000" y="3907181"/>
            <a:ext cx="3567777" cy="2417419"/>
          </a:xfrm>
          <a:prstGeom prst="rect">
            <a:avLst/>
          </a:prstGeom>
        </p:spPr>
      </p:pic>
      <p:pic>
        <p:nvPicPr>
          <p:cNvPr id="23" name="Image 22" descr="Screen Shot 2014-08-03 at 12.19.26 PM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6000" y="762000"/>
            <a:ext cx="2893751" cy="2667000"/>
          </a:xfrm>
          <a:prstGeom prst="rect">
            <a:avLst/>
          </a:prstGeom>
        </p:spPr>
      </p:pic>
      <p:pic>
        <p:nvPicPr>
          <p:cNvPr id="24" name="Image 23" descr="Screen Shot 2013-05-09 at 5.51.18 PM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90800" y="838200"/>
            <a:ext cx="705243" cy="603281"/>
          </a:xfrm>
          <a:prstGeom prst="rect">
            <a:avLst/>
          </a:prstGeom>
        </p:spPr>
      </p:pic>
      <p:sp>
        <p:nvSpPr>
          <p:cNvPr id="25" name="ZoneTexte 24"/>
          <p:cNvSpPr txBox="1"/>
          <p:nvPr/>
        </p:nvSpPr>
        <p:spPr>
          <a:xfrm>
            <a:off x="2728484" y="3200400"/>
            <a:ext cx="1919716" cy="307777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CMS-PAS-SMP-12-012</a:t>
            </a:r>
            <a:endParaRPr lang="en-GB" sz="1400" dirty="0"/>
          </a:p>
        </p:txBody>
      </p:sp>
      <p:pic>
        <p:nvPicPr>
          <p:cNvPr id="26" name="Image 25" descr="Screen Shot 2014-08-03 at 2.25.17 PM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467600" y="1812303"/>
            <a:ext cx="1752600" cy="39749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 bwMode="auto">
          <a:xfrm>
            <a:off x="0" y="-142875"/>
            <a:ext cx="9144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Summary: Cross Sections at 7/8 </a:t>
            </a:r>
            <a:r>
              <a:rPr lang="en-GB" sz="4000" b="1" kern="0" dirty="0" err="1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TeV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401903" y="6248400"/>
            <a:ext cx="8208697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Measurements in good agreement with the Standard Model predictions </a:t>
            </a:r>
            <a:endParaRPr lang="en-GB" dirty="0"/>
          </a:p>
        </p:txBody>
      </p:sp>
      <p:sp>
        <p:nvSpPr>
          <p:cNvPr id="7" name="Ellipse 6"/>
          <p:cNvSpPr/>
          <p:nvPr/>
        </p:nvSpPr>
        <p:spPr bwMode="auto">
          <a:xfrm>
            <a:off x="4038600" y="3352800"/>
            <a:ext cx="685800" cy="685800"/>
          </a:xfrm>
          <a:prstGeom prst="ellips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pic>
        <p:nvPicPr>
          <p:cNvPr id="9" name="Image 8" descr="Screen Shot 2014-08-03 at 12.21.06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814" y="776619"/>
            <a:ext cx="7633986" cy="5319381"/>
          </a:xfrm>
          <a:prstGeom prst="rect">
            <a:avLst/>
          </a:prstGeom>
        </p:spPr>
      </p:pic>
      <p:sp>
        <p:nvSpPr>
          <p:cNvPr id="10" name="Ellipse 9"/>
          <p:cNvSpPr/>
          <p:nvPr/>
        </p:nvSpPr>
        <p:spPr bwMode="auto">
          <a:xfrm>
            <a:off x="4038600" y="3352800"/>
            <a:ext cx="609600" cy="533400"/>
          </a:xfrm>
          <a:prstGeom prst="ellips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re 1"/>
          <p:cNvSpPr>
            <a:spLocks noGrp="1"/>
          </p:cNvSpPr>
          <p:nvPr>
            <p:ph type="title"/>
          </p:nvPr>
        </p:nvSpPr>
        <p:spPr>
          <a:xfrm>
            <a:off x="152400" y="-152400"/>
            <a:ext cx="8991600" cy="904875"/>
          </a:xfrm>
        </p:spPr>
        <p:txBody>
          <a:bodyPr/>
          <a:lstStyle/>
          <a:p>
            <a:r>
              <a:rPr lang="fr-FR" sz="3400" dirty="0" err="1" smtClean="0">
                <a:latin typeface="Arial" charset="0"/>
              </a:rPr>
              <a:t>Correlations</a:t>
            </a:r>
            <a:r>
              <a:rPr lang="fr-FR" sz="3400" dirty="0" smtClean="0">
                <a:latin typeface="Arial" charset="0"/>
              </a:rPr>
              <a:t> </a:t>
            </a:r>
            <a:r>
              <a:rPr lang="fr-FR" sz="3400" dirty="0" err="1" smtClean="0">
                <a:latin typeface="Arial" charset="0"/>
              </a:rPr>
              <a:t>Between</a:t>
            </a:r>
            <a:r>
              <a:rPr lang="fr-FR" sz="3400" dirty="0" smtClean="0">
                <a:latin typeface="Arial" charset="0"/>
              </a:rPr>
              <a:t> </a:t>
            </a:r>
            <a:r>
              <a:rPr lang="fr-FR" sz="3400" dirty="0" err="1" smtClean="0">
                <a:latin typeface="Arial" charset="0"/>
              </a:rPr>
              <a:t>Produced</a:t>
            </a:r>
            <a:r>
              <a:rPr lang="fr-FR" sz="3400" dirty="0" smtClean="0">
                <a:latin typeface="Arial" charset="0"/>
              </a:rPr>
              <a:t> </a:t>
            </a:r>
            <a:r>
              <a:rPr lang="fr-FR" sz="3400" dirty="0" err="1" smtClean="0">
                <a:latin typeface="Arial" charset="0"/>
              </a:rPr>
              <a:t>Particles</a:t>
            </a:r>
            <a:r>
              <a:rPr lang="en-US" sz="3400" dirty="0" smtClean="0">
                <a:latin typeface="Arial" charset="0"/>
              </a:rPr>
              <a:t> </a:t>
            </a:r>
            <a:endParaRPr lang="fr-FR" sz="3400" dirty="0" smtClean="0">
              <a:latin typeface="Arial" charset="0"/>
            </a:endParaRPr>
          </a:p>
        </p:txBody>
      </p:sp>
      <p:pic>
        <p:nvPicPr>
          <p:cNvPr id="67588" name="Image 5" descr="Screen shot 2010-09-18 at 6.02.31 P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914400"/>
            <a:ext cx="4348905" cy="244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 8" descr="Screen shot 2010-09-18 at 6.02.50 PM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54220" y="3429000"/>
            <a:ext cx="7088066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90" name="ZoneTexte 10"/>
          <p:cNvSpPr txBox="1">
            <a:spLocks noChangeArrowheads="1"/>
          </p:cNvSpPr>
          <p:nvPr/>
        </p:nvSpPr>
        <p:spPr bwMode="auto">
          <a:xfrm>
            <a:off x="5275385" y="914400"/>
            <a:ext cx="3695368" cy="1631216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dirty="0" err="1">
                <a:solidFill>
                  <a:srgbClr val="0000FF"/>
                </a:solidFill>
                <a:latin typeface="Wingdings" charset="2"/>
                <a:ea typeface="Wingdings" charset="2"/>
                <a:cs typeface="Wingdings" charset="2"/>
              </a:rPr>
              <a:t></a:t>
            </a:r>
            <a:r>
              <a:rPr lang="en-GB" dirty="0" err="1">
                <a:solidFill>
                  <a:srgbClr val="0000FF"/>
                </a:solidFill>
                <a:latin typeface="Arial" charset="0"/>
              </a:rPr>
              <a:t>Select</a:t>
            </a:r>
            <a:r>
              <a:rPr lang="en-GB" dirty="0">
                <a:solidFill>
                  <a:srgbClr val="0000FF"/>
                </a:solidFill>
                <a:latin typeface="Arial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Arial" charset="0"/>
              </a:rPr>
              <a:t>high multiplicity</a:t>
            </a:r>
            <a:r>
              <a:rPr lang="en-GB" dirty="0">
                <a:solidFill>
                  <a:srgbClr val="0000FF"/>
                </a:solidFill>
                <a:latin typeface="Arial" charset="0"/>
              </a:rPr>
              <a:t> events</a:t>
            </a:r>
          </a:p>
          <a:p>
            <a:r>
              <a:rPr lang="en-GB" dirty="0" err="1">
                <a:solidFill>
                  <a:srgbClr val="0000FF"/>
                </a:solidFill>
                <a:latin typeface="Wingdings" charset="2"/>
                <a:ea typeface="Wingdings" charset="2"/>
                <a:cs typeface="Wingdings" charset="2"/>
              </a:rPr>
              <a:t></a:t>
            </a:r>
            <a:r>
              <a:rPr lang="en-GB" dirty="0" err="1">
                <a:solidFill>
                  <a:srgbClr val="0000FF"/>
                </a:solidFill>
                <a:latin typeface="Arial" charset="0"/>
              </a:rPr>
              <a:t>Study</a:t>
            </a:r>
            <a:r>
              <a:rPr lang="en-GB" dirty="0">
                <a:solidFill>
                  <a:srgbClr val="0000FF"/>
                </a:solidFill>
                <a:latin typeface="Arial" charset="0"/>
              </a:rPr>
              <a:t> the </a:t>
            </a:r>
            <a:r>
              <a:rPr lang="en-GB" dirty="0">
                <a:solidFill>
                  <a:srgbClr val="FF0000"/>
                </a:solidFill>
                <a:latin typeface="Arial" charset="0"/>
              </a:rPr>
              <a:t>correlation</a:t>
            </a:r>
            <a:r>
              <a:rPr lang="en-GB" dirty="0">
                <a:latin typeface="Arial" charset="0"/>
              </a:rPr>
              <a:t> </a:t>
            </a:r>
            <a:r>
              <a:rPr lang="en-GB" dirty="0">
                <a:solidFill>
                  <a:srgbClr val="0000FF"/>
                </a:solidFill>
                <a:latin typeface="Arial" charset="0"/>
              </a:rPr>
              <a:t>between</a:t>
            </a:r>
          </a:p>
          <a:p>
            <a:r>
              <a:rPr lang="en-GB" dirty="0">
                <a:solidFill>
                  <a:srgbClr val="0000FF"/>
                </a:solidFill>
                <a:latin typeface="Arial" charset="0"/>
              </a:rPr>
              <a:t>two charged particles in the</a:t>
            </a:r>
          </a:p>
          <a:p>
            <a:r>
              <a:rPr lang="en-GB" dirty="0">
                <a:solidFill>
                  <a:srgbClr val="0000FF"/>
                </a:solidFill>
                <a:latin typeface="Arial" charset="0"/>
              </a:rPr>
              <a:t>angles </a:t>
            </a:r>
            <a:r>
              <a:rPr lang="en-GB" dirty="0" err="1">
                <a:solidFill>
                  <a:srgbClr val="0000FF"/>
                </a:solidFill>
                <a:latin typeface="Arial" charset="0"/>
                <a:ea typeface="Lucida Grande" charset="0"/>
                <a:cs typeface="Lucida Grande" charset="0"/>
              </a:rPr>
              <a:t>φ</a:t>
            </a:r>
            <a:r>
              <a:rPr lang="en-GB" dirty="0">
                <a:solidFill>
                  <a:srgbClr val="0000FF"/>
                </a:solidFill>
                <a:latin typeface="Arial" charset="0"/>
                <a:ea typeface="Lucida Grande" charset="0"/>
                <a:cs typeface="Lucida Grande" charset="0"/>
              </a:rPr>
              <a:t> (transverse):</a:t>
            </a:r>
          </a:p>
          <a:p>
            <a:r>
              <a:rPr lang="en-GB" dirty="0" err="1">
                <a:solidFill>
                  <a:srgbClr val="FF0000"/>
                </a:solidFill>
                <a:latin typeface="Arial" charset="0"/>
                <a:ea typeface="Lucida Grande" charset="0"/>
                <a:cs typeface="Lucida Grande" charset="0"/>
              </a:rPr>
              <a:t>Δφ</a:t>
            </a:r>
            <a:r>
              <a:rPr lang="en-GB" dirty="0">
                <a:latin typeface="Arial" charset="0"/>
                <a:ea typeface="Lucida Grande" charset="0"/>
                <a:cs typeface="Lucida Grande" charset="0"/>
              </a:rPr>
              <a:t> </a:t>
            </a:r>
            <a:r>
              <a:rPr lang="en-GB" dirty="0">
                <a:solidFill>
                  <a:srgbClr val="0000FF"/>
                </a:solidFill>
                <a:latin typeface="Arial" charset="0"/>
                <a:ea typeface="Lucida Grande" charset="0"/>
                <a:cs typeface="Lucida Grande" charset="0"/>
              </a:rPr>
              <a:t>and </a:t>
            </a:r>
            <a:r>
              <a:rPr lang="en-GB" dirty="0" err="1">
                <a:solidFill>
                  <a:srgbClr val="0000FF"/>
                </a:solidFill>
                <a:latin typeface="Arial" charset="0"/>
                <a:ea typeface="Lucida Grande" charset="0"/>
                <a:cs typeface="Lucida Grande" charset="0"/>
              </a:rPr>
              <a:t>θ</a:t>
            </a:r>
            <a:r>
              <a:rPr lang="en-GB" dirty="0">
                <a:solidFill>
                  <a:srgbClr val="0000FF"/>
                </a:solidFill>
                <a:latin typeface="Arial" charset="0"/>
                <a:ea typeface="Lucida Grande" charset="0"/>
                <a:cs typeface="Lucida Grande" charset="0"/>
              </a:rPr>
              <a:t> (longitudinal): </a:t>
            </a:r>
            <a:r>
              <a:rPr lang="en-GB" dirty="0" err="1">
                <a:solidFill>
                  <a:srgbClr val="FF0000"/>
                </a:solidFill>
                <a:latin typeface="Arial" charset="0"/>
                <a:ea typeface="Lucida Grande" charset="0"/>
                <a:cs typeface="Lucida Grande" charset="0"/>
              </a:rPr>
              <a:t>Δθ</a:t>
            </a:r>
            <a:endParaRPr lang="en-GB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2" name="ZoneTexte 11"/>
          <p:cNvSpPr txBox="1">
            <a:spLocks noChangeArrowheads="1"/>
          </p:cNvSpPr>
          <p:nvPr/>
        </p:nvSpPr>
        <p:spPr bwMode="auto">
          <a:xfrm>
            <a:off x="5943600" y="3886200"/>
            <a:ext cx="3516923" cy="212365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fr-FR" sz="2200" dirty="0">
                <a:solidFill>
                  <a:srgbClr val="FF0000"/>
                </a:solidFill>
                <a:latin typeface="Arial" charset="0"/>
              </a:rPr>
              <a:t>A new </a:t>
            </a:r>
            <a:r>
              <a:rPr lang="fr-FR" sz="2200" dirty="0" err="1">
                <a:solidFill>
                  <a:srgbClr val="FF0000"/>
                </a:solidFill>
                <a:latin typeface="Arial" charset="0"/>
              </a:rPr>
              <a:t>phenomenon</a:t>
            </a:r>
            <a:endParaRPr lang="fr-FR" sz="2200" dirty="0">
              <a:solidFill>
                <a:srgbClr val="FF0000"/>
              </a:solidFill>
              <a:latin typeface="Arial" charset="0"/>
            </a:endParaRPr>
          </a:p>
          <a:p>
            <a:r>
              <a:rPr lang="fr-FR" sz="2200" dirty="0">
                <a:solidFill>
                  <a:srgbClr val="FF0000"/>
                </a:solidFill>
                <a:latin typeface="Arial" charset="0"/>
              </a:rPr>
              <a:t>in  the ‘</a:t>
            </a:r>
            <a:r>
              <a:rPr lang="fr-FR" sz="2200" dirty="0" err="1">
                <a:solidFill>
                  <a:srgbClr val="FF0000"/>
                </a:solidFill>
                <a:latin typeface="Arial" charset="0"/>
              </a:rPr>
              <a:t>stronge</a:t>
            </a:r>
            <a:r>
              <a:rPr lang="fr-FR" sz="2200" dirty="0">
                <a:solidFill>
                  <a:srgbClr val="FF0000"/>
                </a:solidFill>
                <a:latin typeface="Arial" charset="0"/>
              </a:rPr>
              <a:t> force</a:t>
            </a:r>
            <a:r>
              <a:rPr lang="fr-FR" sz="2200" dirty="0" smtClean="0">
                <a:solidFill>
                  <a:srgbClr val="FF0000"/>
                </a:solidFill>
                <a:latin typeface="Arial" charset="0"/>
              </a:rPr>
              <a:t>’?</a:t>
            </a:r>
          </a:p>
          <a:p>
            <a:r>
              <a:rPr lang="fr-FR" sz="22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fr-FR" sz="2200" dirty="0" err="1" smtClean="0">
                <a:solidFill>
                  <a:srgbClr val="0000FF"/>
                </a:solidFill>
                <a:latin typeface="Arial" charset="0"/>
              </a:rPr>
              <a:t>Multiple</a:t>
            </a:r>
            <a:r>
              <a:rPr lang="fr-FR" sz="2200" dirty="0" smtClean="0">
                <a:solidFill>
                  <a:srgbClr val="0000FF"/>
                </a:solidFill>
                <a:latin typeface="Arial" charset="0"/>
              </a:rPr>
              <a:t> interactions?</a:t>
            </a:r>
          </a:p>
          <a:p>
            <a:r>
              <a:rPr lang="fr-FR" sz="22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fr-FR" sz="2200" dirty="0" err="1" smtClean="0">
                <a:solidFill>
                  <a:srgbClr val="0000FF"/>
                </a:solidFill>
                <a:latin typeface="Arial" charset="0"/>
              </a:rPr>
              <a:t>Glass</a:t>
            </a:r>
            <a:r>
              <a:rPr lang="fr-FR" sz="2200" dirty="0" smtClean="0">
                <a:solidFill>
                  <a:srgbClr val="0000FF"/>
                </a:solidFill>
                <a:latin typeface="Arial" charset="0"/>
              </a:rPr>
              <a:t> </a:t>
            </a:r>
            <a:r>
              <a:rPr lang="fr-FR" sz="2200" dirty="0" err="1" smtClean="0">
                <a:solidFill>
                  <a:srgbClr val="0000FF"/>
                </a:solidFill>
                <a:latin typeface="Arial" charset="0"/>
              </a:rPr>
              <a:t>condensates</a:t>
            </a:r>
            <a:r>
              <a:rPr lang="fr-FR" sz="2200" dirty="0" smtClean="0">
                <a:solidFill>
                  <a:srgbClr val="0000FF"/>
                </a:solidFill>
                <a:latin typeface="Arial" charset="0"/>
              </a:rPr>
              <a:t>?</a:t>
            </a:r>
          </a:p>
          <a:p>
            <a:r>
              <a:rPr lang="fr-FR" sz="22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fr-FR" sz="2200" dirty="0" err="1" smtClean="0">
                <a:solidFill>
                  <a:srgbClr val="0000FF"/>
                </a:solidFill>
                <a:latin typeface="Arial" charset="0"/>
              </a:rPr>
              <a:t>Hydrodynamic</a:t>
            </a:r>
            <a:r>
              <a:rPr lang="fr-FR" sz="2200" dirty="0" smtClean="0">
                <a:solidFill>
                  <a:srgbClr val="0000FF"/>
                </a:solidFill>
                <a:latin typeface="Arial" charset="0"/>
              </a:rPr>
              <a:t> </a:t>
            </a:r>
            <a:r>
              <a:rPr lang="fr-FR" sz="2200" dirty="0" err="1" smtClean="0">
                <a:solidFill>
                  <a:srgbClr val="0000FF"/>
                </a:solidFill>
                <a:latin typeface="Arial" charset="0"/>
              </a:rPr>
              <a:t>models?Still</a:t>
            </a:r>
            <a:r>
              <a:rPr lang="fr-FR" sz="2200" dirty="0" smtClean="0">
                <a:solidFill>
                  <a:srgbClr val="0000FF"/>
                </a:solidFill>
                <a:latin typeface="Arial" charset="0"/>
              </a:rPr>
              <a:t> not quant. </a:t>
            </a:r>
            <a:r>
              <a:rPr lang="fr-FR" sz="2200" dirty="0" err="1" smtClean="0">
                <a:solidFill>
                  <a:srgbClr val="0000FF"/>
                </a:solidFill>
                <a:latin typeface="Arial" charset="0"/>
              </a:rPr>
              <a:t>explained</a:t>
            </a:r>
            <a:endParaRPr lang="fr-FR" sz="2200" dirty="0" smtClean="0">
              <a:solidFill>
                <a:srgbClr val="0000FF"/>
              </a:solidFill>
              <a:latin typeface="Arial" charset="0"/>
            </a:endParaRPr>
          </a:p>
          <a:p>
            <a:endParaRPr lang="fr-FR" sz="2200" dirty="0">
              <a:solidFill>
                <a:srgbClr val="FF0000"/>
              </a:solidFill>
              <a:latin typeface="Arial" charset="0"/>
            </a:endParaRPr>
          </a:p>
        </p:txBody>
      </p:sp>
      <p:pic>
        <p:nvPicPr>
          <p:cNvPr id="67592" name="Image 12" descr="Screen shot 2010-10-07 at 2.16.45 AM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01450" y="2590800"/>
            <a:ext cx="13377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ZoneTexte 9"/>
          <p:cNvSpPr txBox="1"/>
          <p:nvPr/>
        </p:nvSpPr>
        <p:spPr>
          <a:xfrm>
            <a:off x="6136486" y="2971800"/>
            <a:ext cx="1331114" cy="338554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fr-FR" sz="1600" dirty="0" err="1">
                <a:latin typeface="Arial"/>
              </a:rPr>
              <a:t>η</a:t>
            </a:r>
            <a:r>
              <a:rPr lang="fr-FR" sz="1600" dirty="0">
                <a:latin typeface="Arial"/>
              </a:rPr>
              <a:t>= </a:t>
            </a:r>
            <a:r>
              <a:rPr lang="fr-FR" sz="1600" dirty="0" err="1">
                <a:latin typeface="Arial"/>
              </a:rPr>
              <a:t>-ln</a:t>
            </a:r>
            <a:r>
              <a:rPr lang="fr-FR" sz="1600" dirty="0">
                <a:latin typeface="Arial"/>
              </a:rPr>
              <a:t> tanθ/2</a:t>
            </a:r>
          </a:p>
        </p:txBody>
      </p:sp>
      <p:sp>
        <p:nvSpPr>
          <p:cNvPr id="13" name="Ellipse 12"/>
          <p:cNvSpPr/>
          <p:nvPr/>
        </p:nvSpPr>
        <p:spPr bwMode="auto">
          <a:xfrm>
            <a:off x="4343400" y="5029200"/>
            <a:ext cx="601980" cy="652780"/>
          </a:xfrm>
          <a:prstGeom prst="ellips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4" name="ZoneTexte 13"/>
          <p:cNvSpPr txBox="1"/>
          <p:nvPr/>
        </p:nvSpPr>
        <p:spPr>
          <a:xfrm>
            <a:off x="2438400" y="5715000"/>
            <a:ext cx="19642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JHEP 1009 (2010) 091 </a:t>
            </a:r>
            <a:endParaRPr lang="en-GB" sz="1400" dirty="0"/>
          </a:p>
        </p:txBody>
      </p:sp>
      <p:sp>
        <p:nvSpPr>
          <p:cNvPr id="15" name="ZoneTexte 14"/>
          <p:cNvSpPr txBox="1"/>
          <p:nvPr/>
        </p:nvSpPr>
        <p:spPr>
          <a:xfrm>
            <a:off x="1261491" y="3352800"/>
            <a:ext cx="1002855" cy="3231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500" dirty="0" smtClean="0">
                <a:solidFill>
                  <a:srgbClr val="FF0000"/>
                </a:solidFill>
              </a:rPr>
              <a:t>All events</a:t>
            </a:r>
            <a:endParaRPr lang="en-GB" sz="1500" dirty="0">
              <a:solidFill>
                <a:srgbClr val="FF0000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3733800" y="3352800"/>
            <a:ext cx="2153824" cy="3231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500" dirty="0" smtClean="0">
                <a:solidFill>
                  <a:srgbClr val="FF0000"/>
                </a:solidFill>
              </a:rPr>
              <a:t>High multiplicity events</a:t>
            </a:r>
            <a:endParaRPr lang="en-GB" sz="1500" dirty="0">
              <a:solidFill>
                <a:srgbClr val="FF0000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228600" y="6019800"/>
            <a:ext cx="8780269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This was the first (subtle) new effect, in 2010, studying the strong force…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Was first seen in AA, then pp (unexpected) and now also </a:t>
            </a:r>
            <a:r>
              <a:rPr lang="en-GB" dirty="0" err="1" smtClean="0">
                <a:solidFill>
                  <a:srgbClr val="0000FF"/>
                </a:solidFill>
              </a:rPr>
              <a:t>pA</a:t>
            </a:r>
            <a:r>
              <a:rPr lang="en-GB" dirty="0" smtClean="0">
                <a:solidFill>
                  <a:srgbClr val="0000FF"/>
                </a:solidFill>
              </a:rPr>
              <a:t> (~unexpected) </a:t>
            </a:r>
            <a:endParaRPr lang="en-GB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14" grpId="0"/>
      <p:bldP spid="15" grpId="0" animBg="1"/>
      <p:bldP spid="16" grpId="0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 bwMode="auto">
          <a:xfrm>
            <a:off x="0" y="609600"/>
            <a:ext cx="9144000" cy="593598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sp>
      <p:pic>
        <p:nvPicPr>
          <p:cNvPr id="18" name="Image 17" descr="Screen Shot 2013-08-22 at 9.05.51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4519609"/>
            <a:ext cx="3581802" cy="2262191"/>
          </a:xfrm>
          <a:prstGeom prst="rect">
            <a:avLst/>
          </a:prstGeom>
        </p:spPr>
      </p:pic>
      <p:pic>
        <p:nvPicPr>
          <p:cNvPr id="19" name="Image 18" descr="Screen Shot 2013-08-22 at 9.06.03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3124200"/>
            <a:ext cx="2197253" cy="2756091"/>
          </a:xfrm>
          <a:prstGeom prst="rect">
            <a:avLst/>
          </a:prstGeom>
        </p:spPr>
      </p:pic>
      <p:pic>
        <p:nvPicPr>
          <p:cNvPr id="20" name="Image 19" descr="Screen Shot 2013-08-22 at 9.06.15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1" y="1322151"/>
            <a:ext cx="2630752" cy="1725849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>
            <a:off x="2590800" y="914400"/>
            <a:ext cx="6324600" cy="1631216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smtClean="0">
                <a:solidFill>
                  <a:srgbClr val="0000FF"/>
                </a:solidFill>
              </a:rPr>
              <a:t>A B</a:t>
            </a:r>
            <a:r>
              <a:rPr lang="en-GB" baseline="-25000" dirty="0" smtClean="0">
                <a:solidFill>
                  <a:srgbClr val="0000FF"/>
                </a:solidFill>
              </a:rPr>
              <a:t>s</a:t>
            </a:r>
            <a:r>
              <a:rPr lang="en-GB" dirty="0" smtClean="0">
                <a:solidFill>
                  <a:srgbClr val="0000FF"/>
                </a:solidFill>
              </a:rPr>
              <a:t> particle is a particle consisting of a beauty-quark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and strangeness-quark, with a mass of ~ 10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Three</a:t>
            </a:r>
            <a:r>
              <a:rPr lang="en-GB" dirty="0" smtClean="0">
                <a:solidFill>
                  <a:srgbClr val="0000FF"/>
                </a:solidFill>
              </a:rPr>
              <a:t> B</a:t>
            </a:r>
            <a:r>
              <a:rPr lang="en-GB" baseline="-25000" dirty="0" smtClean="0">
                <a:solidFill>
                  <a:srgbClr val="0000FF"/>
                </a:solidFill>
              </a:rPr>
              <a:t>s</a:t>
            </a:r>
            <a:r>
              <a:rPr lang="en-GB" dirty="0" smtClean="0">
                <a:solidFill>
                  <a:srgbClr val="0000FF"/>
                </a:solidFill>
              </a:rPr>
              <a:t> particles </a:t>
            </a:r>
            <a:r>
              <a:rPr lang="en-GB" dirty="0" smtClean="0">
                <a:solidFill>
                  <a:srgbClr val="FF0000"/>
                </a:solidFill>
              </a:rPr>
              <a:t>in a million will decay into two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muons</a:t>
            </a:r>
            <a:r>
              <a:rPr lang="en-GB" dirty="0" smtClean="0">
                <a:solidFill>
                  <a:srgbClr val="FF0000"/>
                </a:solidFill>
              </a:rPr>
              <a:t>. </a:t>
            </a:r>
            <a:r>
              <a:rPr lang="en-GB" dirty="0" smtClean="0">
                <a:solidFill>
                  <a:srgbClr val="0000FF"/>
                </a:solidFill>
              </a:rPr>
              <a:t>This decay has been chased since 30 years.</a:t>
            </a:r>
          </a:p>
          <a:p>
            <a:r>
              <a:rPr lang="en-GB" dirty="0" err="1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1800" dirty="0" err="1" smtClean="0">
                <a:solidFill>
                  <a:srgbClr val="FF0000"/>
                </a:solidFill>
              </a:rPr>
              <a:t>New</a:t>
            </a:r>
            <a:r>
              <a:rPr lang="en-GB" sz="1800" dirty="0" smtClean="0">
                <a:solidFill>
                  <a:srgbClr val="FF0000"/>
                </a:solidFill>
              </a:rPr>
              <a:t> physics modifies these Standard Models predictions  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4419600" y="4572000"/>
            <a:ext cx="1597437" cy="1323439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Results from</a:t>
            </a:r>
          </a:p>
          <a:p>
            <a:r>
              <a:rPr lang="en-GB" dirty="0" err="1" smtClean="0"/>
              <a:t>LHCb</a:t>
            </a:r>
            <a:r>
              <a:rPr lang="en-GB" dirty="0" smtClean="0"/>
              <a:t> +CMS</a:t>
            </a:r>
          </a:p>
          <a:p>
            <a:r>
              <a:rPr lang="en-GB" dirty="0" smtClean="0"/>
              <a:t>experiments</a:t>
            </a:r>
          </a:p>
          <a:p>
            <a:r>
              <a:rPr lang="en-GB" dirty="0" smtClean="0"/>
              <a:t>combined</a:t>
            </a:r>
            <a:endParaRPr lang="en-GB" dirty="0"/>
          </a:p>
        </p:txBody>
      </p:sp>
      <p:pic>
        <p:nvPicPr>
          <p:cNvPr id="12" name="Image 11" descr="Screen Shot 2013-08-23 at 5.00.10 A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27889" y="2514600"/>
            <a:ext cx="5101711" cy="533400"/>
          </a:xfrm>
          <a:prstGeom prst="rect">
            <a:avLst/>
          </a:prstGeom>
        </p:spPr>
      </p:pic>
      <p:pic>
        <p:nvPicPr>
          <p:cNvPr id="13" name="Image 12" descr="Screen Shot 2013-08-22 at 9.05.42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4034" y="3124200"/>
            <a:ext cx="4636166" cy="1371600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685800" y="914400"/>
            <a:ext cx="744715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2013 </a:t>
            </a:r>
            <a:endParaRPr lang="en-GB" dirty="0"/>
          </a:p>
        </p:txBody>
      </p:sp>
      <p:sp>
        <p:nvSpPr>
          <p:cNvPr id="16" name="ZoneTexte 15"/>
          <p:cNvSpPr txBox="1"/>
          <p:nvPr/>
        </p:nvSpPr>
        <p:spPr>
          <a:xfrm>
            <a:off x="4419600" y="6248400"/>
            <a:ext cx="4250282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But no sign of New Physics here…</a:t>
            </a:r>
            <a:r>
              <a:rPr lang="en-US" dirty="0" err="1" smtClean="0">
                <a:solidFill>
                  <a:srgbClr val="FF0000"/>
                </a:solidFill>
                <a:sym typeface="Wingdings"/>
              </a:rPr>
              <a:t>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228600" y="-228600"/>
            <a:ext cx="8610600" cy="9144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/>
              </a:rPr>
              <a:t>Precision Measurements: </a:t>
            </a:r>
            <a:r>
              <a:rPr lang="en-US" dirty="0" err="1" smtClean="0">
                <a:effectLst/>
              </a:rPr>
              <a:t>B</a:t>
            </a:r>
            <a:r>
              <a:rPr lang="en-US" baseline="-25000" dirty="0" err="1" smtClean="0">
                <a:effectLst/>
              </a:rPr>
              <a:t>s(d</a:t>
            </a:r>
            <a:r>
              <a:rPr lang="en-US" baseline="-25000" dirty="0" smtClean="0">
                <a:effectLst/>
              </a:rPr>
              <a:t>) </a:t>
            </a:r>
            <a:r>
              <a:rPr lang="en-US" dirty="0" err="1" smtClean="0">
                <a:effectLst/>
                <a:sym typeface="Wingdings"/>
              </a:rPr>
              <a:t>μμ</a:t>
            </a:r>
            <a:r>
              <a:rPr lang="en-US" dirty="0" smtClean="0">
                <a:effectLst/>
                <a:sym typeface="Wingdings"/>
              </a:rPr>
              <a:t> </a:t>
            </a:r>
            <a:endParaRPr lang="en-US" dirty="0">
              <a:effectLst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76200" y="4343400"/>
            <a:ext cx="1930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CMS-BPH-13-007</a:t>
            </a:r>
            <a:endParaRPr lang="en-GB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16" grpId="0" animBg="1"/>
      <p:bldP spid="23" grpId="0"/>
    </p:bldLst>
  </p:timing>
</p:sld>
</file>

<file path=ppt/theme/theme1.xml><?xml version="1.0" encoding="utf-8"?>
<a:theme xmlns:a="http://schemas.openxmlformats.org/drawingml/2006/main" name="Reunion_17_01_03">
  <a:themeElements>
    <a:clrScheme name="Reunion_17_01_0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Reunion_17_01_03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Reunion_17_01_0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279c20c3caf3300dae6b438536eb8c56">
  <xsd:schema xmlns:xsd="http://www.w3.org/2001/XMLSchema" xmlns:p="http://schemas.microsoft.com/office/2006/metadata/properties" targetNamespace="http://schemas.microsoft.com/office/2006/metadata/properties" ma:root="true" ma:fieldsID="0d2e1ca116041f9e11471c52c4c9d60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5E2FAED9-7DAD-4E4E-9DA8-3DFDA726596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2270AB-C998-4F97-93A9-39174A3BBD86}">
  <ds:schemaRefs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0A248C7B-BB18-4DC6-A696-92564656A5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Jaguar:Applications:Microsoft Office X:Modèles:Présentations:Modèles:Écran</Template>
  <TotalTime>201147</TotalTime>
  <Words>2986</Words>
  <Application>Microsoft PowerPoint</Application>
  <PresentationFormat>Présentation à l'écran (4:3)</PresentationFormat>
  <Paragraphs>409</Paragraphs>
  <Slides>52</Slides>
  <Notes>3</Notes>
  <HiddenSlides>2</HiddenSlides>
  <MMClips>0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52</vt:i4>
      </vt:variant>
    </vt:vector>
  </HeadingPairs>
  <TitlesOfParts>
    <vt:vector size="53" baseType="lpstr">
      <vt:lpstr>Reunion_17_01_03</vt:lpstr>
      <vt:lpstr> </vt:lpstr>
      <vt:lpstr>Outline</vt:lpstr>
      <vt:lpstr>CMS Publications</vt:lpstr>
      <vt:lpstr>Diapositive 3</vt:lpstr>
      <vt:lpstr>Standard Model Studies</vt:lpstr>
      <vt:lpstr> Jets, EWK Bosons, Top…</vt:lpstr>
      <vt:lpstr>Diapositive 6</vt:lpstr>
      <vt:lpstr>Correlations Between Produced Particles </vt:lpstr>
      <vt:lpstr>Precision Measurements: Bs(d) μμ </vt:lpstr>
      <vt:lpstr>Diapositive 9</vt:lpstr>
      <vt:lpstr>Summary of SUSY Searches</vt:lpstr>
      <vt:lpstr>Summary of Exotica Searches</vt:lpstr>
      <vt:lpstr>Supersymmetry? New Physics?</vt:lpstr>
      <vt:lpstr>SUSY Prospects @ 2015/2016</vt:lpstr>
      <vt:lpstr>2011:  Z’ Boson to ee or μμ?</vt:lpstr>
      <vt:lpstr>Z’ Combination of 7 &amp; 8 TeV Data</vt:lpstr>
      <vt:lpstr>But Wait…:  Z’  8 TeV Data??</vt:lpstr>
      <vt:lpstr>Search for Heavy Neutrinos and WR</vt:lpstr>
      <vt:lpstr>Diapositive 18</vt:lpstr>
      <vt:lpstr>The Generic Dark Matter Connection</vt:lpstr>
      <vt:lpstr>Mono-object Searches in CMS</vt:lpstr>
      <vt:lpstr>Diapositive 21</vt:lpstr>
      <vt:lpstr>Higgs Production &amp; Decay</vt:lpstr>
      <vt:lpstr>Higgs Hunting: Channel Overview   </vt:lpstr>
      <vt:lpstr>CMS Higgs Analyses</vt:lpstr>
      <vt:lpstr>Latest Results: Higgs → γγ</vt:lpstr>
      <vt:lpstr>High Mass:  Higgs → γγ</vt:lpstr>
      <vt:lpstr>Diapositive 27</vt:lpstr>
      <vt:lpstr>The Total Width of the Higgs</vt:lpstr>
      <vt:lpstr>The Total Width of the Higgs</vt:lpstr>
      <vt:lpstr>Diapositive 30</vt:lpstr>
      <vt:lpstr>Diapositive 31</vt:lpstr>
      <vt:lpstr>Higgs → Fermions Combination </vt:lpstr>
      <vt:lpstr>Higgs → μμ (ee)</vt:lpstr>
      <vt:lpstr>Higgs-Top Associated Production</vt:lpstr>
      <vt:lpstr>Single Top + Higgs Production</vt:lpstr>
      <vt:lpstr>Diapositive 36</vt:lpstr>
      <vt:lpstr>Coupling Measurements</vt:lpstr>
      <vt:lpstr>All Channels in Overview</vt:lpstr>
      <vt:lpstr>Signal Strength per Decay Channel</vt:lpstr>
      <vt:lpstr>Diapositive 40</vt:lpstr>
      <vt:lpstr>Search for LFV Decays: H →μτ </vt:lpstr>
      <vt:lpstr>Search for LFV Decays: H →μτ </vt:lpstr>
      <vt:lpstr>The Future: Studying the Higgs…   </vt:lpstr>
      <vt:lpstr>To End:  WW Production</vt:lpstr>
      <vt:lpstr> WW Production </vt:lpstr>
      <vt:lpstr>Diapositive 46</vt:lpstr>
      <vt:lpstr>Finally: a Global View!</vt:lpstr>
      <vt:lpstr>Summary</vt:lpstr>
      <vt:lpstr>Diapositive 49</vt:lpstr>
      <vt:lpstr>Reach at the Start of  Run-II</vt:lpstr>
      <vt:lpstr>Diapositive 51</vt:lpstr>
    </vt:vector>
  </TitlesOfParts>
  <Company>ѻ ]翘ԭੌ뿿큠ř㸠]翘ѻ盼뿿큐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Yves Sirois</dc:creator>
  <cp:lastModifiedBy>De Roeck Albert</cp:lastModifiedBy>
  <cp:revision>6132</cp:revision>
  <cp:lastPrinted>2013-08-20T13:33:52Z</cp:lastPrinted>
  <dcterms:created xsi:type="dcterms:W3CDTF">2014-08-05T08:43:49Z</dcterms:created>
  <dcterms:modified xsi:type="dcterms:W3CDTF">2014-08-06T18:44:34Z</dcterms:modified>
</cp:coreProperties>
</file>