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4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2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CFF66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84F3116-A145-42CD-B01D-1A7BBF859E8F}" type="datetime1">
              <a:rPr lang="ru-RU"/>
              <a:pPr lvl="0"/>
              <a:t>06.08.2014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Заметки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A9B97DF-0B2F-44E5-8A7D-E36C18C9C65B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71F7721-BCF4-4DC5-BB4C-12F460F65EF5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34"/>
            </a:endParaRPr>
          </a:p>
        </p:txBody>
      </p:sp>
      <p:sp>
        <p:nvSpPr>
          <p:cNvPr id="3" name="Text Box 1"/>
          <p:cNvSpPr txBox="1"/>
          <p:nvPr/>
        </p:nvSpPr>
        <p:spPr>
          <a:xfrm>
            <a:off x="4398958" y="8783552"/>
            <a:ext cx="3357557" cy="4480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A282822-2E2E-4666-9E1E-7B15DC7309A9}" type="slidenum">
              <a:rPr/>
              <a:pPr marL="0" marR="0" lvl="0" indent="0" algn="r" defTabSz="914400" rtl="0"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  <p:sp>
        <p:nvSpPr>
          <p:cNvPr id="4" name="Text Box 2"/>
          <p:cNvSpPr txBox="1"/>
          <p:nvPr/>
        </p:nvSpPr>
        <p:spPr>
          <a:xfrm>
            <a:off x="4398968" y="8783552"/>
            <a:ext cx="3362321" cy="4523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0CE5CC4-EBC5-4B1D-B9EE-D5D28F814E95}" type="slidenum">
              <a:rPr/>
              <a:pPr marL="0" marR="0" lvl="0" indent="0" algn="r" defTabSz="914400" rtl="0"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  <p:sp>
        <p:nvSpPr>
          <p:cNvPr id="5" name="Text Box 3"/>
          <p:cNvSpPr txBox="1"/>
          <p:nvPr/>
        </p:nvSpPr>
        <p:spPr>
          <a:xfrm>
            <a:off x="4398958" y="8783552"/>
            <a:ext cx="3363913" cy="45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EC51B84-758A-46A4-A89B-B4A7083D1FCF}" type="slidenum">
              <a:rPr/>
              <a:pPr marL="0" marR="0" lvl="0" indent="0" algn="r" defTabSz="914400" rtl="0"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  <p:sp>
        <p:nvSpPr>
          <p:cNvPr id="6" name="Text Box 4"/>
          <p:cNvSpPr txBox="1"/>
          <p:nvPr/>
        </p:nvSpPr>
        <p:spPr>
          <a:xfrm>
            <a:off x="4398968" y="8783552"/>
            <a:ext cx="3367085" cy="45676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2CB6683-9274-4936-80B8-BAE9BBC303CF}" type="slidenum">
              <a:rPr/>
              <a:pPr marL="0" marR="0" lvl="0" indent="0" algn="r" defTabSz="914400" rtl="0"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  <p:sp>
        <p:nvSpPr>
          <p:cNvPr id="7" name="Text Box 5"/>
          <p:cNvSpPr txBox="1"/>
          <p:nvPr/>
        </p:nvSpPr>
        <p:spPr>
          <a:xfrm>
            <a:off x="0" y="0"/>
            <a:ext cx="1591" cy="146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B40352E-C635-40AC-9AE8-76F977911F9D}" type="slidenum">
              <a:rPr/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Rectangle 6"/>
          <p:cNvSpPr>
            <a:spLocks noGrp="1" noRot="1" noChangeAspect="1"/>
          </p:cNvSpPr>
          <p:nvPr>
            <p:ph type="sldImg"/>
          </p:nvPr>
        </p:nvSpPr>
        <p:spPr>
          <a:xfrm>
            <a:off x="1152525" y="701675"/>
            <a:ext cx="4595813" cy="3446463"/>
          </a:xfrm>
          <a:solidFill>
            <a:srgbClr val="FFFFFF"/>
          </a:solidFill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9" name="Rectangle 7"/>
          <p:cNvSpPr txBox="1">
            <a:spLocks noGrp="1"/>
          </p:cNvSpPr>
          <p:nvPr>
            <p:ph type="body" sz="quarter" idx="1"/>
          </p:nvPr>
        </p:nvSpPr>
        <p:spPr>
          <a:xfrm>
            <a:off x="906463" y="4326840"/>
            <a:ext cx="5037136" cy="4078754"/>
          </a:xfrm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8"/>
          <p:cNvSpPr txBox="1"/>
          <p:nvPr/>
        </p:nvSpPr>
        <p:spPr>
          <a:xfrm>
            <a:off x="4398968" y="8783552"/>
            <a:ext cx="3368677" cy="4582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608A359-895C-4F87-9124-C885AE032104}" type="slidenum">
              <a:rPr/>
              <a:pPr marL="0" marR="0" lvl="0" indent="0" algn="r" defTabSz="914400" rtl="0"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media/image37.png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3C8E16-644D-49CE-8B76-D79DD94CFB95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8399F1-BC3A-465E-AA47-018C1D38E071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D11AD9-27AB-4BEA-A9AA-6A26E2315D2E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528322-9180-4D2F-8ABE-F39A0225F352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25E003-BCEA-4DC0-99E7-C4C93B722092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C217538-5736-4D84-B4BB-146C98CC647F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AD664A-01D1-426D-B019-BD724B880A98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F8AD78-FCA0-4C7D-BF88-4B50FBBB82EB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5D385E4-592E-486B-8C78-846B3246DD2C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7A5158-3DAC-49EB-94D3-2A283C441039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9AD7DD-77C9-4F4D-9BBF-F91BA8221915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5EA619F-64FF-4A41-9E9A-5A7C1AB22647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3C77DBD-BF03-40CE-BE98-27214EE8123D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C128C5-F81C-4493-A4D0-59F277D1CDCE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C4AEC3F-9DC1-4A5B-AEC5-08FBB29CD551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/>
          <p:nvPr/>
        </p:nvSpPr>
        <p:spPr>
          <a:xfrm>
            <a:off x="514350" y="5349898"/>
            <a:ext cx="8629650" cy="2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9528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Franklin Gothic Book"/>
            </a:endParaRPr>
          </a:p>
        </p:txBody>
      </p:sp>
      <p:sp>
        <p:nvSpPr>
          <p:cNvPr id="3" name="Заголовок 28"/>
          <p:cNvSpPr txBox="1">
            <a:spLocks noGrp="1"/>
          </p:cNvSpPr>
          <p:nvPr>
            <p:ph type="ctrTitle"/>
          </p:nvPr>
        </p:nvSpPr>
        <p:spPr>
          <a:xfrm>
            <a:off x="381003" y="4853406"/>
            <a:ext cx="8458200" cy="1222379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Подзаголовок 8"/>
          <p:cNvSpPr txBox="1">
            <a:spLocks noGrp="1"/>
          </p:cNvSpPr>
          <p:nvPr>
            <p:ph type="subTitle" idx="1"/>
          </p:nvPr>
        </p:nvSpPr>
        <p:spPr>
          <a:xfrm>
            <a:off x="381003" y="3886200"/>
            <a:ext cx="8458200" cy="914400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>
                <a:solidFill>
                  <a:srgbClr val="44332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6" name="Нижний колонтитул 1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14"/>
          <p:cNvSpPr txBox="1">
            <a:spLocks noGrp="1"/>
          </p:cNvSpPr>
          <p:nvPr>
            <p:ph type="sldNum" sz="quarter" idx="8"/>
          </p:nvPr>
        </p:nvSpPr>
        <p:spPr>
          <a:xfrm>
            <a:off x="8229600" y="6473952"/>
            <a:ext cx="758952" cy="246888"/>
          </a:xfrm>
        </p:spPr>
        <p:txBody>
          <a:bodyPr/>
          <a:lstStyle>
            <a:lvl1pPr>
              <a:defRPr/>
            </a:lvl1pPr>
          </a:lstStyle>
          <a:p>
            <a:pPr lvl="0"/>
            <a:fld id="{CAD9CED3-4E63-4B8F-A061-9D81B319EBB8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6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18"/>
          <p:cNvSpPr txBox="1">
            <a:spLocks noGrp="1"/>
          </p:cNvSpPr>
          <p:nvPr>
            <p:ph type="ftr" sz="quarter" idx="9"/>
          </p:nvPr>
        </p:nvSpPr>
        <p:spPr>
          <a:xfrm>
            <a:off x="3581403" y="76196"/>
            <a:ext cx="2895603" cy="288922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15"/>
          <p:cNvSpPr txBox="1">
            <a:spLocks noGrp="1"/>
          </p:cNvSpPr>
          <p:nvPr>
            <p:ph type="sldNum" sz="quarter" idx="8"/>
          </p:nvPr>
        </p:nvSpPr>
        <p:spPr>
          <a:xfrm>
            <a:off x="8229600" y="6473952"/>
            <a:ext cx="758952" cy="246888"/>
          </a:xfrm>
        </p:spPr>
        <p:txBody>
          <a:bodyPr/>
          <a:lstStyle>
            <a:lvl1pPr>
              <a:defRPr/>
            </a:lvl1pPr>
          </a:lstStyle>
          <a:p>
            <a:pPr lvl="0"/>
            <a:fld id="{ED969607-9A65-45BA-AE3B-AD6E5EA21CD5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>
          <a:blip r:embed="rId2" r:link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/>
          <p:nvPr/>
        </p:nvSpPr>
        <p:spPr>
          <a:xfrm>
            <a:off x="514350" y="3444901"/>
            <a:ext cx="8629650" cy="2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9528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Franklin Gothic Book"/>
            </a:endParaRPr>
          </a:p>
        </p:txBody>
      </p:sp>
      <p:sp>
        <p:nvSpPr>
          <p:cNvPr id="3" name="Текст 5"/>
          <p:cNvSpPr txBox="1">
            <a:spLocks noGrp="1"/>
          </p:cNvSpPr>
          <p:nvPr>
            <p:ph type="body" idx="1"/>
          </p:nvPr>
        </p:nvSpPr>
        <p:spPr>
          <a:xfrm>
            <a:off x="381003" y="1676396"/>
            <a:ext cx="8458200" cy="1219196"/>
          </a:xfrm>
        </p:spPr>
        <p:txBody>
          <a:bodyPr anchor="b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rgbClr val="DDD2B1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8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10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1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D39252-BA6B-4AC1-B5B1-15182B219690}" type="slidenum">
              <a:rPr/>
              <a:pPr lvl="0"/>
              <a:t>‹#›</a:t>
            </a:fld>
            <a:endParaRPr lang="ru-RU"/>
          </a:p>
        </p:txBody>
      </p:sp>
      <p:sp>
        <p:nvSpPr>
          <p:cNvPr id="7" name="Заголовок 7"/>
          <p:cNvSpPr txBox="1">
            <a:spLocks noGrp="1"/>
          </p:cNvSpPr>
          <p:nvPr>
            <p:ph type="title"/>
          </p:nvPr>
        </p:nvSpPr>
        <p:spPr>
          <a:xfrm>
            <a:off x="180475" y="2947083"/>
            <a:ext cx="8686800" cy="1184824"/>
          </a:xfrm>
        </p:spPr>
        <p:txBody>
          <a:bodyPr anchor="t"/>
          <a:lstStyle>
            <a:lvl1pPr algn="r">
              <a:defRPr>
                <a:solidFill>
                  <a:srgbClr val="FBEEC9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9"/>
          <p:cNvSpPr txBox="1"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13"/>
          <p:cNvSpPr txBox="1">
            <a:spLocks noGrp="1"/>
          </p:cNvSpPr>
          <p:nvPr>
            <p:ph idx="1"/>
          </p:nvPr>
        </p:nvSpPr>
        <p:spPr>
          <a:xfrm>
            <a:off x="304796" y="1600200"/>
            <a:ext cx="4190996" cy="4724403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12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343400" cy="4724403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0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6" name="Нижний колонтитул 9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30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68AACE-E79E-49C5-A594-7C17231BF60E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8"/>
          <p:cNvSpPr txBox="1">
            <a:spLocks noGrp="1"/>
          </p:cNvSpPr>
          <p:nvPr>
            <p:ph type="title"/>
          </p:nvPr>
        </p:nvSpPr>
        <p:spPr>
          <a:xfrm>
            <a:off x="304796" y="5410203"/>
            <a:ext cx="8610603" cy="88265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12"/>
          <p:cNvSpPr txBox="1">
            <a:spLocks noGrp="1"/>
          </p:cNvSpPr>
          <p:nvPr>
            <p:ph type="body" idx="1"/>
          </p:nvPr>
        </p:nvSpPr>
        <p:spPr>
          <a:xfrm>
            <a:off x="281443" y="666753"/>
            <a:ext cx="4290556" cy="639759"/>
          </a:xfrm>
        </p:spPr>
        <p:txBody>
          <a:bodyPr anchor="ctr"/>
          <a:lstStyle>
            <a:lvl1pPr marL="0" indent="0">
              <a:spcBef>
                <a:spcPts val="400"/>
              </a:spcBef>
              <a:buNone/>
              <a:defRPr sz="1800" cap="all">
                <a:solidFill>
                  <a:srgbClr val="B0761F"/>
                </a:solidFill>
                <a:latin typeface="Franklin Gothic Medium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24"/>
          <p:cNvSpPr txBox="1">
            <a:spLocks noGrp="1"/>
          </p:cNvSpPr>
          <p:nvPr>
            <p:ph type="body" idx="3"/>
          </p:nvPr>
        </p:nvSpPr>
        <p:spPr>
          <a:xfrm>
            <a:off x="4645023" y="666753"/>
            <a:ext cx="4292239" cy="639759"/>
          </a:xfrm>
        </p:spPr>
        <p:txBody>
          <a:bodyPr anchor="ctr"/>
          <a:lstStyle>
            <a:lvl1pPr marL="0" indent="0">
              <a:spcBef>
                <a:spcPts val="400"/>
              </a:spcBef>
              <a:buNone/>
              <a:defRPr sz="1800" cap="all">
                <a:solidFill>
                  <a:srgbClr val="B0761F"/>
                </a:solidFill>
                <a:latin typeface="Franklin Gothic Medium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3"/>
          <p:cNvSpPr txBox="1">
            <a:spLocks noGrp="1"/>
          </p:cNvSpPr>
          <p:nvPr>
            <p:ph idx="2"/>
          </p:nvPr>
        </p:nvSpPr>
        <p:spPr>
          <a:xfrm>
            <a:off x="281443" y="1316041"/>
            <a:ext cx="4290556" cy="3941758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27"/>
          <p:cNvSpPr txBox="1">
            <a:spLocks noGrp="1"/>
          </p:cNvSpPr>
          <p:nvPr>
            <p:ph idx="4"/>
          </p:nvPr>
        </p:nvSpPr>
        <p:spPr>
          <a:xfrm>
            <a:off x="4648727" y="1316041"/>
            <a:ext cx="4288536" cy="3941758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9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8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6"/>
          <p:cNvSpPr txBox="1">
            <a:spLocks noGrp="1"/>
          </p:cNvSpPr>
          <p:nvPr>
            <p:ph type="sldNum" sz="quarter" idx="8"/>
          </p:nvPr>
        </p:nvSpPr>
        <p:spPr>
          <a:xfrm>
            <a:off x="8229600" y="6476996"/>
            <a:ext cx="761996" cy="246888"/>
          </a:xfrm>
        </p:spPr>
        <p:txBody>
          <a:bodyPr/>
          <a:lstStyle>
            <a:lvl1pPr>
              <a:defRPr/>
            </a:lvl1pPr>
          </a:lstStyle>
          <a:p>
            <a:pPr lvl="0"/>
            <a:fld id="{3B05E1B5-74FE-4729-A426-B177A1DEA1AF}" type="slidenum">
              <a:rPr/>
              <a:pPr lvl="0"/>
              <a:t>‹#›</a:t>
            </a:fld>
            <a:endParaRPr lang="ru-RU"/>
          </a:p>
        </p:txBody>
      </p:sp>
      <p:sp>
        <p:nvSpPr>
          <p:cNvPr id="10" name="Прямая соединительная линия 10"/>
          <p:cNvSpPr/>
          <p:nvPr/>
        </p:nvSpPr>
        <p:spPr>
          <a:xfrm>
            <a:off x="514350" y="6019796"/>
            <a:ext cx="8629650" cy="2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9528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Franklin Gothic Book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9"/>
          <p:cNvSpPr txBox="1"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4" name="Нижний колонтитул 20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00B138-7D96-4320-AF6D-743D6CDD18CF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3" name="Нижний колонтитул 2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DCCFA38-55D1-4D0A-86F2-0F283E6C301B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5F96D9-A7D8-4E40-98C5-054762CE3C85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7"/>
          <p:cNvSpPr/>
          <p:nvPr/>
        </p:nvSpPr>
        <p:spPr>
          <a:xfrm>
            <a:off x="514350" y="5849115"/>
            <a:ext cx="8629650" cy="2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9528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Franklin Gothic Book"/>
            </a:endParaRPr>
          </a:p>
        </p:txBody>
      </p:sp>
      <p:sp>
        <p:nvSpPr>
          <p:cNvPr id="3" name="Заголовок 11"/>
          <p:cNvSpPr txBox="1">
            <a:spLocks noGrp="1"/>
          </p:cNvSpPr>
          <p:nvPr>
            <p:ph type="title"/>
          </p:nvPr>
        </p:nvSpPr>
        <p:spPr>
          <a:xfrm>
            <a:off x="457200" y="5486400"/>
            <a:ext cx="8458200" cy="520695"/>
          </a:xfrm>
        </p:spPr>
        <p:txBody>
          <a:bodyPr/>
          <a:lstStyle>
            <a:lvl1pPr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25"/>
          <p:cNvSpPr txBox="1">
            <a:spLocks noGrp="1"/>
          </p:cNvSpPr>
          <p:nvPr>
            <p:ph type="body" idx="2"/>
          </p:nvPr>
        </p:nvSpPr>
        <p:spPr>
          <a:xfrm>
            <a:off x="457200" y="609603"/>
            <a:ext cx="3008311" cy="48006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13"/>
          <p:cNvSpPr txBox="1">
            <a:spLocks noGrp="1"/>
          </p:cNvSpPr>
          <p:nvPr>
            <p:ph idx="1"/>
          </p:nvPr>
        </p:nvSpPr>
        <p:spPr>
          <a:xfrm>
            <a:off x="3575047" y="609603"/>
            <a:ext cx="5340352" cy="48006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spcBef>
                <a:spcPts val="500"/>
              </a:spcBef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7" name="Нижний колонтитул 2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AE2A72-4A74-491F-A17A-12C944861832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2"/>
          <p:cNvSpPr txBox="1">
            <a:spLocks noGrp="1"/>
          </p:cNvSpPr>
          <p:nvPr>
            <p:ph type="pic" idx="1"/>
          </p:nvPr>
        </p:nvSpPr>
        <p:spPr>
          <a:xfrm>
            <a:off x="3505196" y="616634"/>
            <a:ext cx="5029200" cy="3657600"/>
          </a:xfrm>
          <a:solidFill>
            <a:srgbClr val="FFFFFF"/>
          </a:solidFill>
          <a:ln w="6345">
            <a:solidFill>
              <a:srgbClr val="F0A22E"/>
            </a:solidFill>
            <a:prstDash val="solid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/>
              <a:t>Вставка рисунка</a:t>
            </a:r>
            <a:endParaRPr lang="en-US"/>
          </a:p>
        </p:txBody>
      </p:sp>
      <p:sp>
        <p:nvSpPr>
          <p:cNvPr id="3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30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1BFDCD-475C-4A63-A57D-31163D0CCB97}" type="slidenum">
              <a:rPr/>
              <a:pPr lvl="0"/>
              <a:t>‹#›</a:t>
            </a:fld>
            <a:endParaRPr lang="ru-RU"/>
          </a:p>
        </p:txBody>
      </p:sp>
      <p:sp>
        <p:nvSpPr>
          <p:cNvPr id="6" name="Заголовок 16"/>
          <p:cNvSpPr txBox="1">
            <a:spLocks noGrp="1"/>
          </p:cNvSpPr>
          <p:nvPr>
            <p:ph type="title"/>
          </p:nvPr>
        </p:nvSpPr>
        <p:spPr>
          <a:xfrm>
            <a:off x="381003" y="4993757"/>
            <a:ext cx="5867403" cy="522286"/>
          </a:xfrm>
        </p:spPr>
        <p:txBody>
          <a:bodyPr/>
          <a:lstStyle>
            <a:lvl1pPr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Текст 25"/>
          <p:cNvSpPr txBox="1">
            <a:spLocks noGrp="1"/>
          </p:cNvSpPr>
          <p:nvPr>
            <p:ph type="body" idx="2"/>
          </p:nvPr>
        </p:nvSpPr>
        <p:spPr>
          <a:xfrm>
            <a:off x="381003" y="5533217"/>
            <a:ext cx="5867403" cy="768352"/>
          </a:xfrm>
        </p:spPr>
        <p:txBody>
          <a:bodyPr lIns="109728" tIns="0"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ADBFA42-69B6-410F-A7B0-44168244F97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858000" y="549280"/>
            <a:ext cx="18288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549280"/>
            <a:ext cx="62483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05359E2-BAC8-4FDA-9999-90EE2090D2EC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063C8E16-644D-49CE-8B76-D79DD94CFB95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lvl="0"/>
            <a:fld id="{C5EA619F-64FF-4A41-9E9A-5A7C1AB22647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5F96D9-A7D8-4E40-98C5-054762CE3C85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445420-BF03-49E6-9A74-BBCA27B38949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961C71-DF82-40D7-8A73-4292148F2483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2A654F-FF82-4A06-85F1-449A6A0336C0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F445420-BF03-49E6-9A74-BBCA27B38949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ABFA9F-B498-4931-BC94-25326529F2A1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lvl="0"/>
            <a:fld id="{0220A70C-287E-40DC-94EB-3FA12D191B92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CBA2A1A-37EF-466B-86BC-1C52A0230803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8399F1-BC3A-465E-AA47-018C1D38E071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D11AD9-27AB-4BEA-A9AA-6A26E2315D2E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3C8E16-644D-49CE-8B76-D79DD94CFB95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EA619F-64FF-4A41-9E9A-5A7C1AB22647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5F96D9-A7D8-4E40-98C5-054762CE3C85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445420-BF03-49E6-9A74-BBCA27B38949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961C71-DF82-40D7-8A73-4292148F2483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961C71-DF82-40D7-8A73-4292148F248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2A654F-FF82-4A06-85F1-449A6A0336C0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ABFA9F-B498-4931-BC94-25326529F2A1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220A70C-287E-40DC-94EB-3FA12D191B92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BA2A1A-37EF-466B-86BC-1C52A0230803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8399F1-BC3A-465E-AA47-018C1D38E071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D11AD9-27AB-4BEA-A9AA-6A26E2315D2E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2A654F-FF82-4A06-85F1-449A6A0336C0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ABFA9F-B498-4931-BC94-25326529F2A1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20A70C-287E-40DC-94EB-3FA12D191B92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BA2A1A-37EF-466B-86BC-1C52A023080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media/image36.png" TargetMode="Externa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F7DD"/>
            </a:gs>
            <a:gs pos="100000">
              <a:srgbClr val="8F8C7F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7D783CE-DD9F-4513-A039-391DC2F426D5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ru-RU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B7D1661B-2607-496F-AAD2-E007CC109CEA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ru-RU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r:link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/>
          <p:nvPr/>
        </p:nvSpPr>
        <p:spPr>
          <a:xfrm>
            <a:off x="514350" y="1050901"/>
            <a:ext cx="8629650" cy="2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9528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Franklin Gothic Book"/>
            </a:endParaRPr>
          </a:p>
        </p:txBody>
      </p:sp>
      <p:sp>
        <p:nvSpPr>
          <p:cNvPr id="3" name="Текст 7"/>
          <p:cNvSpPr txBox="1">
            <a:spLocks noGrp="1"/>
          </p:cNvSpPr>
          <p:nvPr>
            <p:ph type="body" idx="1"/>
          </p:nvPr>
        </p:nvSpPr>
        <p:spPr>
          <a:xfrm>
            <a:off x="304796" y="1554159"/>
            <a:ext cx="86868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 txBox="1">
            <a:spLocks noGrp="1"/>
          </p:cNvSpPr>
          <p:nvPr>
            <p:ph type="dt" sz="half" idx="2"/>
          </p:nvPr>
        </p:nvSpPr>
        <p:spPr>
          <a:xfrm>
            <a:off x="6476996" y="76196"/>
            <a:ext cx="2514600" cy="2889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D38E27"/>
                </a:solidFill>
                <a:uFillTx/>
                <a:latin typeface="Franklin Gothic Book"/>
              </a:defRPr>
            </a:lvl1pPr>
          </a:lstStyle>
          <a:p>
            <a:pPr lvl="0"/>
            <a:r>
              <a:rPr lang="ru-RU"/>
              <a:t>05.08.2014</a:t>
            </a:r>
          </a:p>
        </p:txBody>
      </p:sp>
      <p:sp>
        <p:nvSpPr>
          <p:cNvPr id="5" name="Нижний колонтитул 27"/>
          <p:cNvSpPr txBox="1">
            <a:spLocks noGrp="1"/>
          </p:cNvSpPr>
          <p:nvPr>
            <p:ph type="ftr" sz="quarter" idx="3"/>
          </p:nvPr>
        </p:nvSpPr>
        <p:spPr>
          <a:xfrm>
            <a:off x="3124203" y="76196"/>
            <a:ext cx="3352803" cy="2889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D38E27"/>
                </a:solidFill>
                <a:uFillTx/>
                <a:latin typeface="Franklin Gothic Book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4"/>
          <p:cNvSpPr txBox="1">
            <a:spLocks noGrp="1"/>
          </p:cNvSpPr>
          <p:nvPr>
            <p:ph type="sldNum" sz="quarter" idx="4"/>
          </p:nvPr>
        </p:nvSpPr>
        <p:spPr>
          <a:xfrm>
            <a:off x="8229600" y="6476996"/>
            <a:ext cx="761996" cy="2444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D38E27"/>
                </a:solidFill>
                <a:uFillTx/>
                <a:latin typeface="Franklin Gothic Book"/>
              </a:defRPr>
            </a:lvl1pPr>
          </a:lstStyle>
          <a:p>
            <a:pPr lvl="0"/>
            <a:fld id="{FCAC9364-FE53-4F67-AC00-E56F08D1AE7D}" type="slidenum">
              <a:rPr/>
              <a:pPr lvl="0"/>
              <a:t>‹#›</a:t>
            </a:fld>
            <a:endParaRPr lang="ru-RU"/>
          </a:p>
        </p:txBody>
      </p:sp>
      <p:sp>
        <p:nvSpPr>
          <p:cNvPr id="7" name="Заголовок 9"/>
          <p:cNvSpPr txBox="1">
            <a:spLocks noGrp="1"/>
          </p:cNvSpPr>
          <p:nvPr>
            <p:ph type="title"/>
          </p:nvPr>
        </p:nvSpPr>
        <p:spPr>
          <a:xfrm>
            <a:off x="304796" y="457200"/>
            <a:ext cx="8686800" cy="8382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Прямая соединительная линия 8"/>
          <p:cNvSpPr/>
          <p:nvPr/>
        </p:nvSpPr>
        <p:spPr>
          <a:xfrm>
            <a:off x="514350" y="1050901"/>
            <a:ext cx="8629650" cy="2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9528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Franklin Gothic Book"/>
            </a:endParaRPr>
          </a:p>
        </p:txBody>
      </p:sp>
      <p:sp>
        <p:nvSpPr>
          <p:cNvPr id="9" name="Прямая соединительная линия 11"/>
          <p:cNvSpPr/>
          <p:nvPr/>
        </p:nvSpPr>
        <p:spPr>
          <a:xfrm>
            <a:off x="514350" y="1057988"/>
            <a:ext cx="8629650" cy="2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9528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Franklin Gothic Book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3600" b="0" i="0" u="none" strike="noStrike" kern="1200" cap="all" spc="0" baseline="0">
          <a:solidFill>
            <a:srgbClr val="4E3B30"/>
          </a:solidFill>
          <a:uFillTx/>
          <a:latin typeface="Franklin Gothic Medium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Clr>
          <a:srgbClr val="F0A22E"/>
        </a:buClr>
        <a:buSzPct val="70000"/>
        <a:buFont typeface="Wingdings 2"/>
        <a:buChar char=""/>
        <a:tabLst/>
        <a:defRPr lang="ru-RU" sz="3200" b="0" i="0" u="none" strike="noStrike" kern="1200" cap="none" spc="0" baseline="0">
          <a:solidFill>
            <a:srgbClr val="4E3B30"/>
          </a:solidFill>
          <a:uFillTx/>
          <a:latin typeface="Franklin Gothic Book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Clr>
          <a:srgbClr val="F0A22E"/>
        </a:buClr>
        <a:buSzPct val="70000"/>
        <a:buFont typeface="Wingdings 2"/>
        <a:buChar char=""/>
        <a:tabLst/>
        <a:defRPr lang="ru-RU" sz="2800" b="0" i="0" u="none" strike="noStrike" kern="1200" cap="none" spc="0" baseline="0">
          <a:solidFill>
            <a:srgbClr val="4E3B30"/>
          </a:solidFill>
          <a:uFillTx/>
          <a:latin typeface="Franklin Gothic Book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Clr>
          <a:srgbClr val="F0A22E"/>
        </a:buClr>
        <a:buSzPct val="70000"/>
        <a:buFont typeface="Wingdings 2"/>
        <a:buChar char=""/>
        <a:tabLst/>
        <a:defRPr lang="ru-RU" sz="2400" b="0" i="0" u="none" strike="noStrike" kern="1200" cap="none" spc="0" baseline="0">
          <a:solidFill>
            <a:srgbClr val="4E3B30"/>
          </a:solidFill>
          <a:uFillTx/>
          <a:latin typeface="Franklin Gothic Book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Clr>
          <a:srgbClr val="F0A22E"/>
        </a:buClr>
        <a:buSzPct val="70000"/>
        <a:buFont typeface="Wingdings 2"/>
        <a:buChar char=""/>
        <a:tabLst/>
        <a:defRPr lang="ru-RU" sz="2000" b="0" i="0" u="none" strike="noStrike" kern="1200" cap="none" spc="0" baseline="0">
          <a:solidFill>
            <a:srgbClr val="4E3B30"/>
          </a:solidFill>
          <a:uFillTx/>
          <a:latin typeface="Franklin Gothic Book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400"/>
        </a:spcBef>
        <a:spcAft>
          <a:spcPts val="0"/>
        </a:spcAft>
        <a:buClr>
          <a:srgbClr val="F0A22E"/>
        </a:buClr>
        <a:buSzPct val="60000"/>
        <a:buFont typeface="Wingdings 2"/>
        <a:buChar char=""/>
        <a:tabLst/>
        <a:defRPr lang="ru-RU" sz="1800" b="0" i="0" u="none" strike="noStrike" kern="1200" cap="none" spc="0" baseline="0">
          <a:solidFill>
            <a:srgbClr val="4E3B30"/>
          </a:solidFill>
          <a:uFillTx/>
          <a:latin typeface="Franklin Gothic Book"/>
        </a:defRPr>
      </a:lvl5pPr>
    </p:bodyStyle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lvl="0"/>
            <a:fld id="{97D783CE-DD9F-4513-A039-391DC2F426D5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ru-RU" smtClean="0"/>
              <a:t>05.08.2014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97D783CE-DD9F-4513-A039-391DC2F426D5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media/image40.jpe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media/image39.jpeg" TargetMode="Externa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jpeg"/><Relationship Id="rId7" Type="http://schemas.openxmlformats.org/officeDocument/2006/relationships/image" Target="../media/image67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media/image38.jpe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>
          <a:blip r:embed="rId2" r:link="rId3" cstate="print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wcMEBAMBw0HBwcHEA0HBwcHBw8IDAcMFBIWFhQRFBQYHCggGBolJxQUITEhJSkrLi4uFx8zODMsNygtLisBCgoKDA0OGg8MFCwcFBwrLDcrKyssNysrKywrLCwsLDcrKyssLCsrKyssLCwsLCsrKysrKywsKywrKysrLCssK//AABEIAMIBAwMBEQACEQEDEQH/xAAaAAEBAQEBAQEAAAAAAAAAAAADBAIBBQAH/8QAKxAAAgEDBAEDAwUBAQAAAAAAAAECAyEiBBExgXEjMkFygrEzQpHB8FFD/8QAGQEAAwEBAQAAAAAAAAAAAAAAAgMEAQUA/8QAKhEAAgEDBAMAAwEAAgMBAAAAAAECAyIxBCEjMhFBgSRCcTNR8DRDckT/2gAMAwEAAhEDEQA/APxRoWVNbm9jBnjYwwhbRpIEZFbHGaA0fJWPezUrTsUeZ6KMs0Fo1sCH42OJXNYKW59FXPM2K3OM8C1ub2MGeNjDCFtGtrGB+NjkTzBitzskeQUkcjyeYMVucaPHmtzTRgTWxlGgJbmpI8g5IyuTwKW5qSPI2SOLg8YlsdXB72alacieZkVudkjEFJGQgPZvYEZ42MMIWzTVjA2tjDNFs2zA2tzewI3xsGwhTRuKMYyK2MtGgNHUrGezUrT6CPM2COSNAkjW1gRnjYzHkJgRW52KuYzYrc5I0yS3NpAjPGwbCFNGtrGew/FpyJ5gxW5qSPIOSMx5PMGK3PmrmmNbmpIxByWxlcmi0tzUkYhkkZjyaBFbnZIxBSRxcHvZiVp1Kx72alacjyawYrc1JGIOSMGi/YmwI3xsGwhTNtWMGNbBs0U0baMGSW4m1gRvjYNoIS0bijGNitjLNFtbnyVjPYSVp2CPM9BGZGoGSN7WMGeNjMeTWBFbn0VcxmxVxySNQMluIlYEalsGwhLRraxnsZ4tOQVzWDFbnZoxBTRyHJrBgrjjVzxjW5uSMQyS2MJXNFJbm5oxDZrYxHk1i4rc1NGIOaOLjs32CladSsZ7NStORVzWDFbmpoxDJowaK8bibAjvGwTCEtCNWMGNWhsIUzckChkluJtYEd42CaDENCRVgWOitjEkahcludSse9mpWHaaMZtNGJGoCSE2sYN8WmIq5rFxVx2HJjwbBXHJI1AyW4iVgRyWwUkEIkje1jPYzxaZgrmsGC3NTRiDmjkOTXgCCuONXPejGrjclYxDZLYNcmiktxJoxDJrYxFXNeBcVcamjEHNHErdm+wUrTqVjPYSVhmCuawYLc3NGIZNB/IQnxuK1YAe1sEwxDRtqwPsa1aG0EJaNyV+zEMktxdrAD/GwMkGieSFgrAsfBbGJI1CpLc6lie9hJWH1JGSNprYzJBIXJCbWB9jvFpiCua8CoK47BXPPAUFcZkrnkBJbipWBHpbBSDQiSN7WB9jPFhmCuawILc1URiGVEZgrmvAEFccaue9GNXCTVjENmtg0rhCUrhJoFDZrYOKua8C4q43URiDqIylbs32ClaaSxM9hJWGYK5rAgtzc0Yhk0FtcIT43GasAUNbAsMnaEasD7HNWhtBCGjclfsxDJLcXawHso8WgyQaJpIWCsCyiC2DkjUKktzqWJ72alYdpIyRtJbGZoJC5oTawPsf4tMQV12a8CoK5HYK554CgrjM1fs1ATW4qVgPY9LYGS5DRPJZE2xB9jfFhimrmvAFNXG6iMQyojNNXNeBdNXHHyb6MauEmrAodNbBRVwvQhK4SogUOqLYxBXCeBUFcaqIFDKiOJW7N9gJWHUsTPYSVhmCuE8AQVwlRAobUWwXyghHjdDNWAKWtgWgyZoRqwPse1aEwyd5NyV+wUNktxtrAeyjxaBINEskNBWBZTBWhyQSEyW51LEz2ElxnaKMkbRWzMTCQuaF2sD7H+LQ4K67NeBMFcjtNXZ54Cpq5mZq/ZqAmtxkrAeyhK0GS5DRNJZN7Yg+x3iwzTVzXgXTVxuojIjKiMU1c14Apq4+auasAtXCTVgVkfNWhRVwvRPFXCVECh9RbGIchPAmCuNVUDEZVRxLHs32ClZ9OxWJnsKK4zMOQngCmrhKiBQ2otgflBE/jdDtWA9lTWwEhiJZIWSsAslElYCwyZ5Enz2Chs1uNtYD2U+LQJDESyQ1NWFvJTTVoclcNCJrc6liZ7CS4ztFcnpBUVszE0ahU1uLtYH2UeLA6fK7CeBNNXo7TV2Y8BU1ezM1fs1C5rcZKwHspStAkuQ0SyWRNsQfY/xxmafITwLpq43VQMRlVGKSuFLAumrzklfs8sGSVwtRWBWR81aFFXCeCeKuQlVAxH1VsHBXCeBMFebqoGIyqjKWPZvsBKz6aisTzyHFcZimrmvAumrhKqBiOqrYLa6DJ/G6HasL9lTVoEkMRLJCyVgFkokrAGGStbiT57MWBs1cPtYX7KvFpPJDESSQ9NWFvJVTVoU1cNCJrc1FYmPsFFcR2guT0gqC2YdRBITUW421gPZT4sCp8rsJ4EU1ejVNZMx4Cpq9mKiv2asAVFcOlYD2UpWgT+RiJZrIm2IHsd44zFLkKWBdJXCVUDEbVRiksugpYF0leckr9nlgGSvFqKwKyUVFaDFXQbwTRVyFqqwESiqtg6auE8CKavN1UZEbWRmKx7NeQIrj+morEx5DiuMxTVzXgVTVwlVAxH1VsDtdB+ibxcihqwv2VtWk8hiJJIaSxAWSiSsAYwkktxJq/YKwPmrvo+1hfsq8Wk80MRHNbD01YW8ldNWhTVw0TzW52KwMfYOK4jVBcnpG0Fsw6iCQmotxtsQPZV4sCprJdhPAimr0apLJmSwFSV7MVFfsJYF1FcOlYX7K0rSea5GIjmsi7Ygex/jjMUlcKWBdJXCVkDEbWQdJZdBSwKpK85JX7PLBkleNUVgVkoqK0GKug3glir0LVVgIlNVbBU1kE8CKavErIyI2sjMVj2a8i4rj+morEx9g4riMUlc2WBdJXCVUDEfVWwPyg/RL4uRQ1YX7LWrSeSGIikthpLEBZKZKwnkMJJLcSav2CsDpq76UbWF+yvxaTTQ1EU1sUUlYVLJZSVoM1cNE81uaisDH2CiuI7p1z2emFp1sw6gSE1Fux9sRfsq8WBUlkuw5YJ6SvR2ksmZLAdJXszU57CWBVRXDpWF+yxK0nmuRiIprIu2IP7FHjiMUVc2WBVFXiVkDEdWQdH3dBSwKoq85JZdmrAMleNUVgFkpqK0CPKDeCWKvQ1ZWAiU1lsFTWQTwT01eJWRkR1ZbmIrF+TXkXFcb/pqKwMfYOK4jFJXNlgVSV4tZAxKKy2A2ug/RJ4uRS1YX7LmrSaQ1EMlsPJYi1kqkuMmkMRFLItRX7BWB9RXfSjawv2W+LCaaGogmtiikrCpZLaStBmrhommtzUVgY+wcVwndOrPs9MLTrZh1FyFERUW7H2xF+yvxYDSWS7DlgnpK9GqSyZksBUlyMxVV+wo4F1Fd9KErC/ZYlaTTXIxEU1kbbAH9ijxxB0Vc2WBVFXi10DEdXQdFZdBSwJorkOSWXZqwDJXjVVYCOSqqrQIq6DeCSKvQ1ZWAiVVlsFTWQbwTU1yCV0DEdXW5iKxfk15AiuJ/01FYGPsHFcRikrhSwKpK8WsgIlFZbAfKGeiPxcilqwr2XtWk0l+RqIJLYeSxFrJXJcZNIaiKS3EqK/YCwPqK76U7WF+y3xYSzGogmtimkrCpZLaStBqK4xE1RXGorAx9g4rhO6ZWfZkwtMtmFVXPlBRJ6q3ZRtiL9lnjjBpLJdhywTUlyI1RWTMlgOiuRmKvPYUcCqqu+lCVhfstirCafyNRDNZG2wA/Yp8cQdFXYUsCaKvYldARH11sHRWXQUsCaC5Dkll2asAyXIPVVgI5KqqtJ4rJBvBHBXoeurARK662BpLIOWCakuQSugYjq63MxWD8mvsLiuJ/01FYGPsMiuEOisgpYE0VeNXVgIlNdbE+10M9Efi5FTVhXsvatJZr8jUc+a2KJrEWslk1xkskNRDJbi1OewFgfUV30p2xF+y7xYSTQ1HPmtiqirCpZLqKsAqK4xEtRXG4rAx9g4rhO6ZWfZkw9MtmFVXPlBxJ6q3ZRtiK9lnjjBorJeGMlgmorkRqismZLAdFcjDqq/ZscCaqu+lMVYW8l0VYS1PkaiCosj7YAfsVeOEOgsmFLAmgr2JqEBAfqFsHQWXQUsCKC5Phyay7NWAZrk+j1VYCOSuqrCeCyQx4I4K9D11YXHJXXVoNJZBywS0lyCahAwH6hbmYrB+TX2FxXE/6aisDH2GQXCHRWQUsCaKvGrqwESmutifa6GeiLxcipqwpZOhJWEk1+RqOfNbFM1iLWSya4ySXI1EEluLU57BWB9RXfSrbEV7L/FhJU+RqOdUWzKqKsKlkvoqwCorjFglqK41FemY+wcVwGtKrPsyYWlWzBqrnyg4k9Vbsp2xFey3xxgUfcvDGSwS0VyL6boLJmSwMoLkYdVX7NjgTWV30pisRbyXRVhLU+RqOfUWR9sAP2KvHCFQWTClgTQV7F1CAgUahbB0Fl0FLAiguT4Zmsu2asAzXJ9KKysLjkrrKwmgskNeCKC5EUV1YXHJZXVoFJZBywS0lyC6hAwH6hbmIrB/Ua+wqK4X/AE3BYGPsMguAOj7v4ClgTRV42oVgIlVdbE210M9EPi5FklYUsnRkrCOa/I1HOmtimaxFrsWzXESSVxyOfLItVX7Ajgoqq76VbYivZf4sI6i58jkc2otmV0VYTLJ0KKsAqK4yOCSorjUF6Zj7DILgNaVWfZkwtKtmDWXPlBxJqy3ZTtiK/Yu8cYFFZLwxksEtFci+mqCyZkuodBcrDrc9hRwJrK76VxWIp5L4qwjqLkajn1Fko2wA/Yq8cIWnWTCngTp1yMXUoCBRqVsHp1l0HPqI065fhmay7PLAE1yfSisrC45LKysJoLJDXghguRFGoVhcMluoVoFH3BywSUVyi6lAwKNStzEFg/qNfYVFcL/puC9Mx9hkFwBUFl/AUsCaC5B9QrAQKtQtib5Q30QeL0WSVhKydOSsIpr8jkcya2KprAUuxdNcRHJXHI50luNVV+wI4KKqv+le2Ir2dHxYRVFz5HI5lRbMroLETLJ0aCsJ6quxkcEdVXM3Ben2Y+4cF+Oa0is+zKgekWzBrLnyg4k1Zbsp2xFfsXeOICgsl4YyXUkoLlX01QWbMl1GUFysOsr9hRwJrK/6VxWIl5OhFWEdRcjkc2osj7YAfsV+OAPTrJhTwI065GLqUBAp1K2C06z6Dn1J9OuX4cmsu2asAzXJ9KKyxFRyWVlYSwWSGvBDBciKdQrC4ZLdQrQKKy6GS6klFcoupQECjUrcxBYP6gn2FQXC/wCm4L0wX2GQXAFQWX8BSwIoLkH1CsBAr1C2Jdrob6IPF6LZLEQsnTkrCKa/I9HLmtiqawFLsXzXERy5HI5sluLVV+wI4KKqv+lm2In2dLxxkVRc+R6OXUWzK6CxEyydKgrCeqrsZHBFVVzNwXp9mPuMgvxzWjVn2ZUD0a2YFb58oOJLWW7KtsBX7F/jiAoLNeGMl1JKC5V9NadZsyfUZp1ysOsr9hRwIrK/6VxWIl5OjFWEdRcj0cyosj7emL/Ys8cAWnWTCngRp1yMbUoCBTqlsFpln0HPqT6ZcvwzNZds1dQJrl+lNdYio5La6sJYLJDXggguRFOpVhcMl2pVpPRWfSGS6kdFco2qQECnVLcOCwf1BPsJguF/0SC9MF9xsF+OFQWX8BSwIoLkH1KsBAr1K2JflDfRz/F6LZLEQsnUkrCGovyPRy5rYrmsBS7F81xEU1ccjmTyNVV+wY4Kaqv+lm2Ij2dLxxkNT58j0cqotmWUFiJnk6dBWE9VXY2OCKqrmagvT7BfcZBfjmtGrPsyoHo1awa6u/KGRJa63ZVtgJ/Yv8cRPQWa8MZLqR0Fyr6b06zf+/6ZPqM065WFXV+wo4EV1f8ASyKxEvJ0orjIqq5HxOZVWSjb0xf7FnjgQWmWT6Cngn0y5GNqkBAp1S2C0yz6Dn1J9Mub4Zms+2auoE1y/SmusRUcl1dWEkFkhzwc+C5EValWFQyX6lWk9FZ9IZLqR0VyjapcAQKNUt0HBYP6gn2FQXA/6bgvTBfcbBfjhadZfwHPBPp1yFGpVhcCzUrYk+UN9HO8XouksRCydWSsIan9j0cqotiuosBS7HQqLhIZ8j0cueRqyy7AjgprK/6W7YiPZ0/HGQVVZ+ShHJqrZl2nWIieTqadWEtVXY2OCGqrmbgvS7BfcbBfjGtErPsyoHolawK6u/KGRJK63ZXtgJ/Y6PjiJ9Os14YyfUi065V9N6dZv/f9Mn1GadczCrrLtBxwIrq/6WRWIh5OlFcZFVXI+Jy6qyUbemhf7lvj8dBaZZPoOeCfTLkY2qQuBVqlsFpln0HPqTaZc3wzNZ9s1dQJrl+lNdY9Co5Lq6sJKayXgc8HPprkRVqlYVDJfqlaT0Fn0hkupFQXKNq1wBTKdWt0HBem/qCfYTBcD/pumvTBfcdBfjhadZPoOeCfTrkZTqlYXAs1S2I/3Id6Ob4vRdJYk6ydeSsIKn9lCORUWxZUWAldjo1Fwohmrj0cqeRqyy+4COCqsr/pbtiI9nT8cZBV+fJRE5NVbMu06xETydTTrjJaquxscENVXM3Bel2C+4yC/GNaJWfZlTIeiVrArq78oZEkrrdle2An9jpeOEn06zXhjZ9SLTrmj9N6ZZv/AH/QZ9RmmXMwa/u7Djgnrq/6WxWIh5OpFcZDVXI+JyqqyU7emhf7lvj8dA6VZPoOeCbSrkY+rQumVatbA6VZ9Bz6k+lXN8M1Pf2zV1F1Fy/SqusRUMl+oXGSU1kvA59TnU1yoq1SsKhk6GqVpNQWfSGS6kVBcw+rXAFMp1a3QcF6b+phPsJguB/03TXpAvuNpr8YLTrJ9Bz6k+nXIynVKwuBbqlaRbZRHejm+L4l8liTrJ15LjIKi/JQjkVFt9LKiwErsdGouFEE1cejkzVw9ZZfcBHBVWV/0t2xEezq+OM8+qrPyUROPVWzL9OsRE8nV064yWsrsbHBBWVzNwXpdgvuNgvxjWhVn2ZVyHoVayfUcvyhkCTULd/0s2wE/sdLxwk2nWcfDGz6sh065o/TemWb/wB8sGfUbplzMLULLtBwwT6hX/S2KxEPJ1IrjIaq9w+Jyaq7FO3poX+5d4/HQOlWT6Dn1JtKuVj6tC6ZVq1sDpVn0HPqTaVc3wzUWfbNXUCouZf0q1CxFQydDULjI6azXgc+pzaa5UV6pWFU8nQ1StJqCz6QyXUhoLmH1augKZVrFugoL039TCfcTBfjv+iU16QL7jaa/GB0yyfQc+pPplysq1SsLp5LtUrSLbKI70zl+L4noSWJOsnYkuM86ordlCOPUW30tqLBeBK7HSqLhR58+ShHIn2HrLL7hccFVZX/AEv2xEezreOI86qrPyURONVWzL9MsRE8nW0y4yWsrsbHBBWVzNwXpdgvuNpr8VGtCrPsyrkPQq1k+oV35QyBHqFu/wClu2An9jp+OEl0yzj4kNn1ZDplzR+m9Ms3/vlgz6jdKuZ/9/5C1Cy+5BwwTahX/S6KxEPJ1YLjPPqr3FEfRyKy7FW3poV+5f4/GQOlWT6Dn1JdKuVj6xC6ZXrFsDpFn0HU6k2kXP8ADNRZrywl1F1FzL+lWoWPQmGTo6hcZHTWa8Dn1OZTXKivVqwqnk6OrVpNp1n0hs+pDp1zD6xXQumVaxboKC9N/UE+4iC/Hf8ARKa9IF9x1NfjA6ZZvoOfUm0y5WVatWFUy/Vq0h2yiP8ATOV4viejJYk6ydqS4zzqit2UI4tRbfS2ovTXgSux06i4EefPkoWDkT7D11l9wuOCquuT6X7YiP2Ot44jzqqs/JTE4tVbMv0yxJ55OxplxklZXY2ODnVlezdNekvJj7jaa/FRvQKz8sGrkZoFa/pPqFd+UNgR6hbv+lu2Aj9jp+OEl0yzj4kNn1ZBplzR/jN6VZvx/bBn1G6Vc7/7/wAg6hZfcg4YJ9Qr/pfBYiHk6sFxnn1v3FEfRyKy7FW3pIV+5f4/GQOkWb6DqdSXSLlY+sQumV6xbAaRep0MqdSXSLn+Gaiz7Zq6gVFzL+leoWPQmGTo6lcZFTWa8D31OXTXKizVqwmnk6WrVpLp1n0hs+pBp1zD6xXQumV6xboOmvTf1MJ9xFNfjv8AolNekC+46mvxQdMs30HPqTaVcrKtWrCqeS/Vq0h2yiUemcrxyRPRksSZZO1JcZ5tRW7KUcSotvpdUXprwIj2OpUXAjzpq5QsHHmrh6/u+4COCmv/AKfS/wDaT/sdj/1HnVeH5KYnErYf9L9N7SeeTsab/MkrcsdHBzq3diU/0ewX/oNp/wDiI1oOH5ZlXIzQdZE+o5flDIEWoy/6W/sEfsdT/wBBLpvfHxIbPqyDTf7x/jN6X9R+P7Zk+o3S/wC8v+/8g6j3fcg4YJtR/p9L4e0nfY60P8jz637iiPo49b9ir/yXgV+50P8A8yB0nvfQyp1JdJ/qyjW8CqZXrcAaT9ToZU6kuk/3+GKnvXlmrqBU/wBl/SzU+3oTDJ0dT/mRU/evA99Tl0/9UWavgTTydLWdCTT+/pDZ9SDT/wC5RreULpletygqf6b+phvuIh/47/8AoSn+kC+46n/4oOl976Dn1JdL/qyrWcCqZ0NZ1If3RH+mcn/2RPSn7SZZO3L/ADPMq8d/2UxOJVw/6XVf014ELsdSr/gjzp8lKwcafY//2Q=="/>
          <p:cNvSpPr/>
          <p:nvPr/>
        </p:nvSpPr>
        <p:spPr>
          <a:xfrm>
            <a:off x="155576" y="-14446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TextBox 8"/>
          <p:cNvSpPr txBox="1"/>
          <p:nvPr/>
        </p:nvSpPr>
        <p:spPr>
          <a:xfrm>
            <a:off x="2788252" y="3284982"/>
            <a:ext cx="3498073" cy="923333"/>
          </a:xfrm>
          <a:prstGeom prst="rect">
            <a:avLst/>
          </a:prstGeom>
          <a:solidFill>
            <a:srgbClr val="FFFFFF"/>
          </a:solidFill>
          <a:ln w="25402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Old English Text MT" pitchFamily="66"/>
              </a:rPr>
              <a:t>Vladimir A. 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Old English Text MT" pitchFamily="66"/>
              </a:rPr>
              <a:t>Petrov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Old English Text MT" pitchFamily="66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Old English Text MT" pitchFamily="66"/>
              </a:rPr>
              <a:t>Institute for High Energy Physics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Old English Text MT" pitchFamily="66"/>
              </a:rPr>
              <a:t>Protvino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Номер слайда 11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E149427-C148-4BC1-A75D-17E4FA44EA04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sp>
        <p:nvSpPr>
          <p:cNvPr id="5" name="Лента лицом вверх 12"/>
          <p:cNvSpPr/>
          <p:nvPr/>
        </p:nvSpPr>
        <p:spPr>
          <a:xfrm>
            <a:off x="179999" y="620685"/>
            <a:ext cx="8784485" cy="1619996"/>
          </a:xfrm>
          <a:custGeom>
            <a:avLst>
              <a:gd name="f12" fmla="val 16667"/>
              <a:gd name="f13" fmla="val 50000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+- 0 0 10800000"/>
              <a:gd name="f11" fmla="+- 0 0 5400000"/>
              <a:gd name="f12" fmla="val 16667"/>
              <a:gd name="f13" fmla="val 50000"/>
              <a:gd name="f14" fmla="+- 0 0 -270"/>
              <a:gd name="f15" fmla="+- 0 0 -180"/>
              <a:gd name="f16" fmla="+- 0 0 -90"/>
              <a:gd name="f17" fmla="abs f6"/>
              <a:gd name="f18" fmla="abs f7"/>
              <a:gd name="f19" fmla="abs f8"/>
              <a:gd name="f20" fmla="val f9"/>
              <a:gd name="f21" fmla="val f12"/>
              <a:gd name="f22" fmla="val f13"/>
              <a:gd name="f23" fmla="*/ f14 f2 1"/>
              <a:gd name="f24" fmla="*/ f15 f2 1"/>
              <a:gd name="f25" fmla="*/ f16 f2 1"/>
              <a:gd name="f26" fmla="?: f17 f6 1"/>
              <a:gd name="f27" fmla="?: f18 f7 1"/>
              <a:gd name="f28" fmla="?: f19 f8 1"/>
              <a:gd name="f29" fmla="*/ f23 1 f5"/>
              <a:gd name="f30" fmla="*/ f24 1 f5"/>
              <a:gd name="f31" fmla="*/ f25 1 f5"/>
              <a:gd name="f32" fmla="*/ f26 1 21600"/>
              <a:gd name="f33" fmla="*/ f27 1 21600"/>
              <a:gd name="f34" fmla="*/ 21600 f26 1"/>
              <a:gd name="f35" fmla="*/ 21600 f27 1"/>
              <a:gd name="f36" fmla="+- f29 0 f3"/>
              <a:gd name="f37" fmla="+- f30 0 f3"/>
              <a:gd name="f38" fmla="+- f31 0 f3"/>
              <a:gd name="f39" fmla="min f33 f32"/>
              <a:gd name="f40" fmla="*/ f34 1 f28"/>
              <a:gd name="f41" fmla="*/ f35 1 f28"/>
              <a:gd name="f42" fmla="val f40"/>
              <a:gd name="f43" fmla="val f41"/>
              <a:gd name="f44" fmla="*/ f20 f39 1"/>
              <a:gd name="f45" fmla="+- f43 0 f20"/>
              <a:gd name="f46" fmla="+- f42 0 f20"/>
              <a:gd name="f47" fmla="*/ f43 f39 1"/>
              <a:gd name="f48" fmla="*/ f42 f39 1"/>
              <a:gd name="f49" fmla="*/ f46 1 2"/>
              <a:gd name="f50" fmla="*/ f46 1 8"/>
              <a:gd name="f51" fmla="*/ f46 1 32"/>
              <a:gd name="f52" fmla="*/ f46 f22 1"/>
              <a:gd name="f53" fmla="*/ f45 f21 1"/>
              <a:gd name="f54" fmla="+- f20 f49 0"/>
              <a:gd name="f55" fmla="+- f42 0 f50"/>
              <a:gd name="f56" fmla="*/ f52 1 200000"/>
              <a:gd name="f57" fmla="*/ f53 1 200000"/>
              <a:gd name="f58" fmla="*/ f53 1 100000"/>
              <a:gd name="f59" fmla="*/ f53 1 400000"/>
              <a:gd name="f60" fmla="*/ f51 f39 1"/>
              <a:gd name="f61" fmla="*/ f50 f39 1"/>
              <a:gd name="f62" fmla="+- f54 0 f56"/>
              <a:gd name="f63" fmla="+- f54 f56 0"/>
              <a:gd name="f64" fmla="+- f43 0 f57"/>
              <a:gd name="f65" fmla="+- f43 0 f58"/>
              <a:gd name="f66" fmla="+- f20 f58 0"/>
              <a:gd name="f67" fmla="+- f43 0 f59"/>
              <a:gd name="f68" fmla="*/ f59 f39 1"/>
              <a:gd name="f69" fmla="*/ f55 f39 1"/>
              <a:gd name="f70" fmla="*/ f54 f39 1"/>
              <a:gd name="f71" fmla="+- f62 f51 0"/>
              <a:gd name="f72" fmla="+- f63 0 f51"/>
              <a:gd name="f73" fmla="+- f62 f50 0"/>
              <a:gd name="f74" fmla="+- f63 0 f50"/>
              <a:gd name="f75" fmla="+- f66 f43 0"/>
              <a:gd name="f76" fmla="+- f64 0 f59"/>
              <a:gd name="f77" fmla="*/ f62 f39 1"/>
              <a:gd name="f78" fmla="*/ f63 f39 1"/>
              <a:gd name="f79" fmla="*/ f65 f39 1"/>
              <a:gd name="f80" fmla="*/ f64 f39 1"/>
              <a:gd name="f81" fmla="*/ f66 f39 1"/>
              <a:gd name="f82" fmla="*/ f67 f39 1"/>
              <a:gd name="f83" fmla="+- f73 0 f51"/>
              <a:gd name="f84" fmla="+- f74 f51 0"/>
              <a:gd name="f85" fmla="*/ f75 1 2"/>
              <a:gd name="f86" fmla="*/ f71 f39 1"/>
              <a:gd name="f87" fmla="*/ f72 f39 1"/>
              <a:gd name="f88" fmla="*/ f73 f39 1"/>
              <a:gd name="f89" fmla="*/ f74 f39 1"/>
              <a:gd name="f90" fmla="*/ f76 f39 1"/>
              <a:gd name="f91" fmla="*/ f83 f39 1"/>
              <a:gd name="f92" fmla="*/ f84 f39 1"/>
              <a:gd name="f93" fmla="*/ f85 f3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61" y="f93"/>
              </a:cxn>
              <a:cxn ang="f37">
                <a:pos x="f70" y="f79"/>
              </a:cxn>
              <a:cxn ang="f38">
                <a:pos x="f69" y="f93"/>
              </a:cxn>
            </a:cxnLst>
            <a:rect l="f77" t="f44" r="f78" b="f79"/>
            <a:pathLst>
              <a:path stroke="0">
                <a:moveTo>
                  <a:pt x="f44" y="f47"/>
                </a:moveTo>
                <a:lnTo>
                  <a:pt x="f91" y="f47"/>
                </a:lnTo>
                <a:arcTo wR="f60" hR="f68" stAng="f3" swAng="f10"/>
                <a:lnTo>
                  <a:pt x="f86" y="f80"/>
                </a:lnTo>
                <a:arcTo wR="f60" hR="f68" stAng="f3" swAng="f2"/>
                <a:lnTo>
                  <a:pt x="f87" y="f79"/>
                </a:lnTo>
                <a:arcTo wR="f60" hR="f68" stAng="f4" swAng="f2"/>
                <a:lnTo>
                  <a:pt x="f92" y="f80"/>
                </a:lnTo>
                <a:arcTo wR="f60" hR="f68" stAng="f4" swAng="f10"/>
                <a:lnTo>
                  <a:pt x="f48" y="f47"/>
                </a:lnTo>
                <a:lnTo>
                  <a:pt x="f69" y="f93"/>
                </a:lnTo>
                <a:lnTo>
                  <a:pt x="f48" y="f81"/>
                </a:lnTo>
                <a:lnTo>
                  <a:pt x="f78" y="f81"/>
                </a:lnTo>
                <a:lnTo>
                  <a:pt x="f78" y="f68"/>
                </a:lnTo>
                <a:arcTo wR="f60" hR="f68" stAng="f9" swAng="f11"/>
                <a:lnTo>
                  <a:pt x="f86" y="f44"/>
                </a:lnTo>
                <a:arcTo wR="f60" hR="f68" stAng="f4" swAng="f11"/>
                <a:lnTo>
                  <a:pt x="f77" y="f81"/>
                </a:lnTo>
                <a:lnTo>
                  <a:pt x="f44" y="f81"/>
                </a:lnTo>
                <a:lnTo>
                  <a:pt x="f61" y="f93"/>
                </a:lnTo>
                <a:close/>
              </a:path>
              <a:path stroke="0">
                <a:moveTo>
                  <a:pt x="f88" y="f82"/>
                </a:moveTo>
                <a:arcTo wR="f60" hR="f68" stAng="f9" swAng="f11"/>
                <a:lnTo>
                  <a:pt x="f86" y="f80"/>
                </a:lnTo>
                <a:arcTo wR="f60" hR="f68" stAng="f3" swAng="f2"/>
                <a:lnTo>
                  <a:pt x="f88" y="f79"/>
                </a:lnTo>
                <a:close/>
                <a:moveTo>
                  <a:pt x="f89" y="f82"/>
                </a:moveTo>
                <a:arcTo wR="f60" hR="f68" stAng="f2" swAng="f3"/>
                <a:lnTo>
                  <a:pt x="f87" y="f80"/>
                </a:lnTo>
                <a:arcTo wR="f60" hR="f68" stAng="f3" swAng="f10"/>
                <a:lnTo>
                  <a:pt x="f89" y="f79"/>
                </a:lnTo>
                <a:close/>
              </a:path>
              <a:path fill="none">
                <a:moveTo>
                  <a:pt x="f44" y="f47"/>
                </a:moveTo>
                <a:lnTo>
                  <a:pt x="f61" y="f93"/>
                </a:lnTo>
                <a:lnTo>
                  <a:pt x="f44" y="f81"/>
                </a:lnTo>
                <a:lnTo>
                  <a:pt x="f77" y="f81"/>
                </a:lnTo>
                <a:lnTo>
                  <a:pt x="f77" y="f68"/>
                </a:lnTo>
                <a:arcTo wR="f60" hR="f68" stAng="f2" swAng="f3"/>
                <a:lnTo>
                  <a:pt x="f87" y="f44"/>
                </a:lnTo>
                <a:arcTo wR="f60" hR="f68" stAng="f4" swAng="f3"/>
                <a:lnTo>
                  <a:pt x="f78" y="f81"/>
                </a:lnTo>
                <a:lnTo>
                  <a:pt x="f78" y="f81"/>
                </a:lnTo>
                <a:lnTo>
                  <a:pt x="f48" y="f81"/>
                </a:lnTo>
                <a:lnTo>
                  <a:pt x="f69" y="f93"/>
                </a:lnTo>
                <a:lnTo>
                  <a:pt x="f48" y="f47"/>
                </a:lnTo>
                <a:lnTo>
                  <a:pt x="f92" y="f47"/>
                </a:lnTo>
                <a:arcTo wR="f60" hR="f68" stAng="f3" swAng="f2"/>
                <a:lnTo>
                  <a:pt x="f87" y="f80"/>
                </a:lnTo>
                <a:arcTo wR="f60" hR="f68" stAng="f3" swAng="f10"/>
                <a:lnTo>
                  <a:pt x="f86" y="f79"/>
                </a:lnTo>
                <a:arcTo wR="f60" hR="f68" stAng="f4" swAng="f10"/>
                <a:lnTo>
                  <a:pt x="f91" y="f80"/>
                </a:lnTo>
                <a:arcTo wR="f60" hR="f68" stAng="f4" swAng="f2"/>
                <a:close/>
                <a:moveTo>
                  <a:pt x="f88" y="f79"/>
                </a:moveTo>
                <a:lnTo>
                  <a:pt x="f88" y="f82"/>
                </a:lnTo>
                <a:moveTo>
                  <a:pt x="f89" y="f82"/>
                </a:moveTo>
                <a:lnTo>
                  <a:pt x="f89" y="f79"/>
                </a:lnTo>
                <a:moveTo>
                  <a:pt x="f77" y="f90"/>
                </a:moveTo>
                <a:lnTo>
                  <a:pt x="f77" y="f81"/>
                </a:lnTo>
                <a:moveTo>
                  <a:pt x="f78" y="f81"/>
                </a:moveTo>
                <a:lnTo>
                  <a:pt x="f78" y="f90"/>
                </a:lnTo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0" i="0" u="none" strike="noStrike" kern="1200" cap="none" spc="0" baseline="0">
                <a:solidFill>
                  <a:srgbClr val="FFFFFF"/>
                </a:solidFill>
                <a:uFillTx/>
                <a:latin typeface="Old English Text MT" pitchFamily="66"/>
              </a:rPr>
              <a:t>Diffractive processes at the LHC </a:t>
            </a:r>
            <a:endParaRPr lang="ru-RU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Горизонтальный свиток 14"/>
          <p:cNvSpPr/>
          <p:nvPr/>
        </p:nvSpPr>
        <p:spPr>
          <a:xfrm>
            <a:off x="2051721" y="5085179"/>
            <a:ext cx="4968547" cy="1033272"/>
          </a:xfrm>
          <a:custGeom>
            <a:avLst>
              <a:gd name="f12" fmla="val 12500"/>
            </a:avLst>
            <a:gdLst>
              <a:gd name="f1" fmla="val 10800000"/>
              <a:gd name="f2" fmla="val 5400000"/>
              <a:gd name="f3" fmla="val 16200000"/>
              <a:gd name="f4" fmla="val 180"/>
              <a:gd name="f5" fmla="val w"/>
              <a:gd name="f6" fmla="val h"/>
              <a:gd name="f7" fmla="val ss"/>
              <a:gd name="f8" fmla="val 0"/>
              <a:gd name="f9" fmla="+- 0 0 5400000"/>
              <a:gd name="f10" fmla="+- 0 0 10800000"/>
              <a:gd name="f11" fmla="+- 0 0 16200000"/>
              <a:gd name="f12" fmla="val 12500"/>
              <a:gd name="f13" fmla="+- 0 0 -180"/>
              <a:gd name="f14" fmla="+- 0 0 -360"/>
              <a:gd name="f15" fmla="abs f5"/>
              <a:gd name="f16" fmla="abs f6"/>
              <a:gd name="f17" fmla="abs f7"/>
              <a:gd name="f18" fmla="val f8"/>
              <a:gd name="f19" fmla="val f12"/>
              <a:gd name="f20" fmla="*/ f13 f1 1"/>
              <a:gd name="f21" fmla="*/ f14 f1 1"/>
              <a:gd name="f22" fmla="?: f15 f5 1"/>
              <a:gd name="f23" fmla="?: f16 f6 1"/>
              <a:gd name="f24" fmla="?: f17 f7 1"/>
              <a:gd name="f25" fmla="*/ f20 1 f4"/>
              <a:gd name="f26" fmla="*/ f21 1 f4"/>
              <a:gd name="f27" fmla="*/ f22 1 21600"/>
              <a:gd name="f28" fmla="*/ f23 1 21600"/>
              <a:gd name="f29" fmla="*/ 21600 f22 1"/>
              <a:gd name="f30" fmla="*/ 21600 f23 1"/>
              <a:gd name="f31" fmla="+- f25 0 f2"/>
              <a:gd name="f32" fmla="+- f26 0 f2"/>
              <a:gd name="f33" fmla="min f28 f27"/>
              <a:gd name="f34" fmla="*/ f29 1 f24"/>
              <a:gd name="f35" fmla="*/ f30 1 f24"/>
              <a:gd name="f36" fmla="val f34"/>
              <a:gd name="f37" fmla="val f35"/>
              <a:gd name="f38" fmla="*/ f18 f33 1"/>
              <a:gd name="f39" fmla="+- f37 0 f18"/>
              <a:gd name="f40" fmla="+- f36 0 f18"/>
              <a:gd name="f41" fmla="*/ f36 f33 1"/>
              <a:gd name="f42" fmla="*/ f40 1 2"/>
              <a:gd name="f43" fmla="min f40 f39"/>
              <a:gd name="f44" fmla="+- f18 f42 0"/>
              <a:gd name="f45" fmla="*/ f43 f19 1"/>
              <a:gd name="f46" fmla="*/ f45 1 100000"/>
              <a:gd name="f47" fmla="*/ f44 f33 1"/>
              <a:gd name="f48" fmla="*/ f46 1 2"/>
              <a:gd name="f49" fmla="*/ f46 1 4"/>
              <a:gd name="f50" fmla="+- f46 f46 0"/>
              <a:gd name="f51" fmla="+- f37 0 f46"/>
              <a:gd name="f52" fmla="+- f36 0 f46"/>
              <a:gd name="f53" fmla="*/ f46 f33 1"/>
              <a:gd name="f54" fmla="+- f46 f48 0"/>
              <a:gd name="f55" fmla="+- f37 0 f48"/>
              <a:gd name="f56" fmla="+- f51 0 f48"/>
              <a:gd name="f57" fmla="+- f36 0 f48"/>
              <a:gd name="f58" fmla="*/ f51 f33 1"/>
              <a:gd name="f59" fmla="*/ f48 f33 1"/>
              <a:gd name="f60" fmla="*/ f49 f33 1"/>
              <a:gd name="f61" fmla="*/ f52 f33 1"/>
              <a:gd name="f62" fmla="*/ f50 f33 1"/>
              <a:gd name="f63" fmla="*/ f57 f33 1"/>
              <a:gd name="f64" fmla="*/ f55 f33 1"/>
              <a:gd name="f65" fmla="*/ f54 f33 1"/>
              <a:gd name="f66" fmla="*/ f56 f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47" y="f53"/>
              </a:cxn>
              <a:cxn ang="f32">
                <a:pos x="f47" y="f58"/>
              </a:cxn>
            </a:cxnLst>
            <a:rect l="f53" t="f53" r="f63" b="f58"/>
            <a:pathLst>
              <a:path stroke="0">
                <a:moveTo>
                  <a:pt x="f41" y="f59"/>
                </a:moveTo>
                <a:arcTo wR="f59" hR="f59" stAng="f8" swAng="f2"/>
                <a:lnTo>
                  <a:pt x="f63" y="f59"/>
                </a:lnTo>
                <a:arcTo wR="f60" hR="f60" stAng="f8" swAng="f1"/>
                <a:lnTo>
                  <a:pt x="f61" y="f53"/>
                </a:lnTo>
                <a:lnTo>
                  <a:pt x="f59" y="f53"/>
                </a:lnTo>
                <a:arcTo wR="f59" hR="f59" stAng="f3" swAng="f9"/>
                <a:lnTo>
                  <a:pt x="f38" y="f64"/>
                </a:lnTo>
                <a:arcTo wR="f59" hR="f59" stAng="f1" swAng="f10"/>
                <a:lnTo>
                  <a:pt x="f53" y="f58"/>
                </a:lnTo>
                <a:lnTo>
                  <a:pt x="f63" y="f58"/>
                </a:lnTo>
                <a:arcTo wR="f59" hR="f59" stAng="f2" swAng="f9"/>
                <a:close/>
                <a:moveTo>
                  <a:pt x="f59" y="f62"/>
                </a:moveTo>
                <a:arcTo wR="f59" hR="f59" stAng="f2" swAng="f9"/>
                <a:arcTo wR="f60" hR="f60" stAng="f8" swAng="f10"/>
                <a:close/>
              </a:path>
              <a:path stroke="0">
                <a:moveTo>
                  <a:pt x="f59" y="f62"/>
                </a:moveTo>
                <a:arcTo wR="f59" hR="f59" stAng="f2" swAng="f9"/>
                <a:arcTo wR="f60" hR="f60" stAng="f8" swAng="f10"/>
                <a:close/>
                <a:moveTo>
                  <a:pt x="f63" y="f53"/>
                </a:moveTo>
                <a:arcTo wR="f59" hR="f59" stAng="f2" swAng="f11"/>
                <a:arcTo wR="f60" hR="f60" stAng="f1" swAng="f10"/>
                <a:close/>
              </a:path>
              <a:path fill="none">
                <a:moveTo>
                  <a:pt x="f38" y="f65"/>
                </a:moveTo>
                <a:arcTo wR="f59" hR="f59" stAng="f1" swAng="f2"/>
                <a:lnTo>
                  <a:pt x="f61" y="f53"/>
                </a:lnTo>
                <a:lnTo>
                  <a:pt x="f61" y="f59"/>
                </a:lnTo>
                <a:arcTo wR="f59" hR="f59" stAng="f1" swAng="f1"/>
                <a:lnTo>
                  <a:pt x="f41" y="f66"/>
                </a:lnTo>
                <a:arcTo wR="f59" hR="f59" stAng="f8" swAng="f2"/>
                <a:lnTo>
                  <a:pt x="f53" y="f58"/>
                </a:lnTo>
                <a:lnTo>
                  <a:pt x="f53" y="f64"/>
                </a:lnTo>
                <a:arcTo wR="f59" hR="f59" stAng="f8" swAng="f1"/>
                <a:close/>
                <a:moveTo>
                  <a:pt x="f61" y="f53"/>
                </a:moveTo>
                <a:lnTo>
                  <a:pt x="f63" y="f53"/>
                </a:lnTo>
                <a:arcTo wR="f59" hR="f59" stAng="f2" swAng="f9"/>
                <a:moveTo>
                  <a:pt x="f63" y="f53"/>
                </a:moveTo>
                <a:lnTo>
                  <a:pt x="f63" y="f59"/>
                </a:lnTo>
                <a:arcTo wR="f60" hR="f60" stAng="f8" swAng="f1"/>
                <a:moveTo>
                  <a:pt x="f59" y="f62"/>
                </a:moveTo>
                <a:lnTo>
                  <a:pt x="f59" y="f65"/>
                </a:lnTo>
                <a:arcTo wR="f60" hR="f60" stAng="f1" swAng="f1"/>
                <a:arcTo wR="f59" hR="f59" stAng="f8" swAng="f1"/>
                <a:moveTo>
                  <a:pt x="f53" y="f65"/>
                </a:moveTo>
                <a:lnTo>
                  <a:pt x="f53" y="f58"/>
                </a:lnTo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FFFFFF"/>
                </a:solidFill>
                <a:uFillTx/>
                <a:latin typeface="Old English Text MT" pitchFamily="66"/>
              </a:rPr>
              <a:t>17th Annual RDMS CMS Collaboration Conference, </a:t>
            </a:r>
            <a:r>
              <a:rPr lang="en-US" sz="1800" b="1" i="0" u="none" strike="noStrike" kern="1200" cap="none" spc="0" baseline="0" dirty="0" err="1">
                <a:solidFill>
                  <a:srgbClr val="FFFFFF"/>
                </a:solidFill>
                <a:uFillTx/>
                <a:latin typeface="Old English Text MT" pitchFamily="66"/>
              </a:rPr>
              <a:t>Dubna</a:t>
            </a:r>
            <a:r>
              <a:rPr lang="en-US" sz="1800" b="1" i="0" u="none" strike="noStrike" kern="1200" cap="none" spc="0" baseline="0" dirty="0">
                <a:solidFill>
                  <a:srgbClr val="FFFFFF"/>
                </a:solidFill>
                <a:uFillTx/>
                <a:latin typeface="Old English Text MT" pitchFamily="66"/>
              </a:rPr>
              <a:t>, 7-8 August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304796" y="0"/>
            <a:ext cx="8686800" cy="1295403"/>
          </a:xfrm>
          <a:solidFill>
            <a:srgbClr val="FFFFFF"/>
          </a:solidFill>
          <a:ln w="25402">
            <a:solidFill>
              <a:srgbClr val="A5644E"/>
            </a:solidFill>
            <a:prstDash val="solid"/>
          </a:ln>
        </p:spPr>
        <p:txBody>
          <a:bodyPr/>
          <a:lstStyle/>
          <a:p>
            <a:pPr lvl="0"/>
            <a:r>
              <a:rPr lang="fr-FR" b="1">
                <a:solidFill>
                  <a:srgbClr val="000000"/>
                </a:solidFill>
                <a:latin typeface="Plantagenet Cherokee" pitchFamily="18"/>
              </a:rPr>
              <a:t>LE nouveau Moïse ou </a:t>
            </a:r>
            <a:r>
              <a:rPr lang="en-US" b="1" i="1" spc="50">
                <a:solidFill>
                  <a:srgbClr val="E80ABE"/>
                </a:solidFill>
                <a:latin typeface="Plantagenet Cherokee" pitchFamily="18"/>
              </a:rPr>
              <a:t>À la recherche du Pomeron perdu</a:t>
            </a:r>
            <a:endParaRPr lang="ru-RU" b="1" spc="50">
              <a:solidFill>
                <a:srgbClr val="E80ABE"/>
              </a:solidFill>
              <a:latin typeface="Franklin Gothic Book"/>
            </a:endParaRPr>
          </a:p>
        </p:txBody>
      </p:sp>
      <p:pic>
        <p:nvPicPr>
          <p:cNvPr id="3" name="Picture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6921" y="1554159"/>
            <a:ext cx="7322551" cy="4525959"/>
          </a:xfrm>
        </p:spPr>
      </p:pic>
      <p:sp>
        <p:nvSpPr>
          <p:cNvPr id="4" name="Номер слайда 3"/>
          <p:cNvSpPr txBox="1"/>
          <p:nvPr/>
        </p:nvSpPr>
        <p:spPr>
          <a:xfrm>
            <a:off x="8229600" y="6473952"/>
            <a:ext cx="758952" cy="24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65C9959-72BE-4F3D-ABDA-E042359F253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</a:t>
            </a:fld>
            <a:endParaRPr lang="ru-RU" sz="1200" b="0" i="0" u="none" strike="noStrike" kern="1200" cap="none" spc="0" baseline="0">
              <a:solidFill>
                <a:srgbClr val="D38E27"/>
              </a:solidFill>
              <a:uFillTx/>
              <a:latin typeface="Franklin Gothic Boo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bg>
      <p:bgPr>
        <a:blipFill>
          <a:blip r:embed="rId4" r:link="rId5" cstate="print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568205"/>
          </a:xfrm>
          <a:prstGeom prst="rect">
            <a:avLst/>
          </a:pr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0004" tIns="44997" rIns="90004" bIns="44997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Old English Text MT" pitchFamily="66"/>
                <a:ea typeface="MS PGothic" pitchFamily="34"/>
              </a:rPr>
              <a:t>Elastic Scattering is Not Enough. Kindreds: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Old English Text MT" pitchFamily="66"/>
                <a:ea typeface="MS PGothic" pitchFamily="34"/>
              </a:rPr>
              <a:t>Single and Double Diffractive Excitation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Old English Text MT" pitchFamily="66"/>
                <a:ea typeface="MS PGothic" pitchFamily="34"/>
              </a:rPr>
              <a:t>Processes at √s = 7 TeV</a:t>
            </a:r>
          </a:p>
        </p:txBody>
      </p:sp>
      <p:sp>
        <p:nvSpPr>
          <p:cNvPr id="3" name="Line 2"/>
          <p:cNvSpPr/>
          <p:nvPr/>
        </p:nvSpPr>
        <p:spPr>
          <a:xfrm>
            <a:off x="457200" y="457200"/>
            <a:ext cx="8686800" cy="159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00563" y="2571750"/>
          <a:ext cx="71437" cy="168275"/>
        </p:xfrm>
        <a:graphic>
          <a:graphicData uri="http://schemas.openxmlformats.org/presentationml/2006/ole">
            <p:oleObj spid="_x0000_s1026" r:id="rId6" imgW="72000" imgH="168840" progId="">
              <p:embed/>
            </p:oleObj>
          </a:graphicData>
        </a:graphic>
      </p:graphicFrame>
      <p:sp>
        <p:nvSpPr>
          <p:cNvPr id="5" name="Text Box 4"/>
          <p:cNvSpPr txBox="1"/>
          <p:nvPr/>
        </p:nvSpPr>
        <p:spPr>
          <a:xfrm>
            <a:off x="7243767" y="6394454"/>
            <a:ext cx="1900232" cy="463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B5A5F8D-D19A-42FD-96AC-9E3CEBB269D9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9091" y="2481260"/>
            <a:ext cx="3355976" cy="34924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0004" tIns="46798" rIns="90004" bIns="46798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Vertex Multiplicity Correction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1619246" y="1557342"/>
            <a:ext cx="5835645" cy="222250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7"/>
          <p:cNvSpPr txBox="1"/>
          <p:nvPr/>
        </p:nvSpPr>
        <p:spPr>
          <a:xfrm>
            <a:off x="1371600" y="3735388"/>
            <a:ext cx="1489072" cy="68739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6798" rIns="90004" bIns="46798" anchor="t" anchorCtr="1" compatLnSpc="1">
            <a:spAutoFit/>
          </a:bodyPr>
          <a:lstStyle/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Non-diffractive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events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ND</a:t>
            </a:r>
          </a:p>
        </p:txBody>
      </p:sp>
      <p:sp>
        <p:nvSpPr>
          <p:cNvPr id="9" name="Text Box 8"/>
          <p:cNvSpPr txBox="1"/>
          <p:nvPr/>
        </p:nvSpPr>
        <p:spPr>
          <a:xfrm>
            <a:off x="3436260" y="3735388"/>
            <a:ext cx="976076" cy="8960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6798" rIns="90004" bIns="46798" anchor="t" anchorCtr="1" compatLnSpc="1">
            <a:spAutoFit/>
          </a:bodyPr>
          <a:lstStyle/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Single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Diffraction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Excitation 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SDE</a:t>
            </a:r>
          </a:p>
        </p:txBody>
      </p:sp>
      <p:sp>
        <p:nvSpPr>
          <p:cNvPr id="10" name="Text Box 9"/>
          <p:cNvSpPr txBox="1"/>
          <p:nvPr/>
        </p:nvSpPr>
        <p:spPr>
          <a:xfrm>
            <a:off x="4665588" y="3735388"/>
            <a:ext cx="1016154" cy="8960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6798" rIns="90004" bIns="46798" anchor="t" anchorCtr="1" compatLnSpc="1">
            <a:spAutoFit/>
          </a:bodyPr>
          <a:lstStyle/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Double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Diffraction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Excitation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DDE</a:t>
            </a:r>
          </a:p>
        </p:txBody>
      </p:sp>
      <p:sp>
        <p:nvSpPr>
          <p:cNvPr id="11" name="Text Box 10"/>
          <p:cNvSpPr txBox="1"/>
          <p:nvPr/>
        </p:nvSpPr>
        <p:spPr>
          <a:xfrm>
            <a:off x="6244547" y="3735388"/>
            <a:ext cx="976076" cy="8960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6798" rIns="90004" bIns="46798" anchor="t" anchorCtr="1" compatLnSpc="1">
            <a:spAutoFit/>
          </a:bodyPr>
          <a:lstStyle/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Central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Diffraction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Excitation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CDE</a:t>
            </a:r>
          </a:p>
        </p:txBody>
      </p:sp>
      <p:sp>
        <p:nvSpPr>
          <p:cNvPr id="12" name="Left Brace 13"/>
          <p:cNvSpPr/>
          <p:nvPr/>
        </p:nvSpPr>
        <p:spPr>
          <a:xfrm rot="5400013">
            <a:off x="5219870" y="2925137"/>
            <a:ext cx="215898" cy="3671892"/>
          </a:xfrm>
          <a:custGeom>
            <a:avLst>
              <a:gd name="f11" fmla="val 8346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46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solidFill>
            <a:srgbClr val="FFFFFF"/>
          </a:solidFill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TextBox 14"/>
          <p:cNvSpPr txBox="1"/>
          <p:nvPr/>
        </p:nvSpPr>
        <p:spPr>
          <a:xfrm>
            <a:off x="4500567" y="4797427"/>
            <a:ext cx="1463734" cy="349968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~25% of </a:t>
            </a:r>
            <a:r>
              <a:rPr lang="el-G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σ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1800" b="0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total</a:t>
            </a:r>
            <a:endParaRPr lang="ru-RU" sz="1800" b="0" i="0" u="none" strike="noStrike" kern="1200" cap="none" spc="0" baseline="-2500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258891" y="4797427"/>
            <a:ext cx="1463734" cy="349968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~35% of </a:t>
            </a:r>
            <a:r>
              <a:rPr lang="el-G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σ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1800" b="0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total</a:t>
            </a:r>
            <a:endParaRPr lang="ru-RU" sz="1800" b="0" i="0" u="none" strike="noStrike" kern="1200" cap="none" spc="0" baseline="-2500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Left Brace 16"/>
          <p:cNvSpPr/>
          <p:nvPr/>
        </p:nvSpPr>
        <p:spPr>
          <a:xfrm rot="5400013">
            <a:off x="2051570" y="3933205"/>
            <a:ext cx="144466" cy="1584326"/>
          </a:xfrm>
          <a:custGeom>
            <a:avLst>
              <a:gd name="f11" fmla="val 8327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27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solidFill>
            <a:srgbClr val="FFFFFF"/>
          </a:solidFill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6" name="TextBox 17"/>
          <p:cNvSpPr txBox="1"/>
          <p:nvPr/>
        </p:nvSpPr>
        <p:spPr>
          <a:xfrm>
            <a:off x="900117" y="5300667"/>
            <a:ext cx="2736854" cy="60801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exponential suppression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of rapidity gaps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4037011" y="5300667"/>
            <a:ext cx="2941633" cy="1123953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Exchange of color singlets: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Reggeons, Pomeron</a:t>
            </a: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Large Rapidity Gaps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bg>
      <p:bgPr>
        <a:solidFill>
          <a:srgbClr val="FF00FF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39552" y="0"/>
            <a:ext cx="8229600" cy="76470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en-US" dirty="0">
                <a:latin typeface="Old English Text MT" pitchFamily="66" charset="0"/>
              </a:rPr>
              <a:t>What’s Diffractive Dissociation?</a:t>
            </a:r>
            <a:endParaRPr lang="ru-RU" dirty="0"/>
          </a:p>
        </p:txBody>
      </p:sp>
      <p:sp>
        <p:nvSpPr>
          <p:cNvPr id="3" name="Номер слайда 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0D4253A-01F0-479A-AEE9-2CB77442479B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cxnSp>
        <p:nvCxnSpPr>
          <p:cNvPr id="4" name="Прямая соединительная линия 5"/>
          <p:cNvCxnSpPr/>
          <p:nvPr/>
        </p:nvCxnSpPr>
        <p:spPr>
          <a:xfrm>
            <a:off x="539550" y="2060847"/>
            <a:ext cx="7704854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5" name="Прямая со стрелкой 7"/>
          <p:cNvCxnSpPr/>
          <p:nvPr/>
        </p:nvCxnSpPr>
        <p:spPr>
          <a:xfrm flipV="1">
            <a:off x="539550" y="980730"/>
            <a:ext cx="0" cy="1080117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" name="Прямая со стрелкой 10"/>
          <p:cNvCxnSpPr/>
          <p:nvPr/>
        </p:nvCxnSpPr>
        <p:spPr>
          <a:xfrm>
            <a:off x="8244404" y="2060847"/>
            <a:ext cx="0" cy="1152126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7" name="TextBox 11"/>
          <p:cNvSpPr txBox="1"/>
          <p:nvPr/>
        </p:nvSpPr>
        <p:spPr>
          <a:xfrm>
            <a:off x="179515" y="1844820"/>
            <a:ext cx="378625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y</a:t>
            </a:r>
            <a:r>
              <a:rPr lang="en-US" sz="1800" b="0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A</a:t>
            </a:r>
            <a:endParaRPr lang="ru-RU" sz="1800" b="0" i="0" u="none" strike="noStrike" kern="1200" cap="none" spc="0" baseline="-2500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8388422" y="1844820"/>
            <a:ext cx="372215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y</a:t>
            </a:r>
            <a:r>
              <a:rPr lang="en-US" sz="1800" b="0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B</a:t>
            </a:r>
            <a:endParaRPr lang="ru-RU" sz="1800" b="0" i="0" u="none" strike="noStrike" kern="1200" cap="none" spc="0" baseline="-2500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9" name="Прямая соединительная линия 14"/>
          <p:cNvCxnSpPr/>
          <p:nvPr/>
        </p:nvCxnSpPr>
        <p:spPr>
          <a:xfrm>
            <a:off x="683568" y="5301206"/>
            <a:ext cx="7704854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10" name="Прямая со стрелкой 15"/>
          <p:cNvCxnSpPr/>
          <p:nvPr/>
        </p:nvCxnSpPr>
        <p:spPr>
          <a:xfrm flipV="1">
            <a:off x="683568" y="4221089"/>
            <a:ext cx="0" cy="1080117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1" name="Прямая со стрелкой 16"/>
          <p:cNvCxnSpPr/>
          <p:nvPr/>
        </p:nvCxnSpPr>
        <p:spPr>
          <a:xfrm>
            <a:off x="8388422" y="5301206"/>
            <a:ext cx="0" cy="1152126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2" name="Прямая соединительная линия 18"/>
          <p:cNvCxnSpPr/>
          <p:nvPr/>
        </p:nvCxnSpPr>
        <p:spPr>
          <a:xfrm>
            <a:off x="4355973" y="1916829"/>
            <a:ext cx="0" cy="288036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</a:ln>
        </p:spPr>
      </p:cxnSp>
      <p:cxnSp>
        <p:nvCxnSpPr>
          <p:cNvPr id="13" name="Прямая соединительная линия 20"/>
          <p:cNvCxnSpPr/>
          <p:nvPr/>
        </p:nvCxnSpPr>
        <p:spPr>
          <a:xfrm>
            <a:off x="4355973" y="5157188"/>
            <a:ext cx="0" cy="288036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</a:ln>
        </p:spPr>
      </p:cxnSp>
      <p:cxnSp>
        <p:nvCxnSpPr>
          <p:cNvPr id="14" name="Прямая со стрелкой 24"/>
          <p:cNvCxnSpPr/>
          <p:nvPr/>
        </p:nvCxnSpPr>
        <p:spPr>
          <a:xfrm flipV="1">
            <a:off x="899595" y="4581125"/>
            <a:ext cx="0" cy="720081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5" name="Прямая со стрелкой 26"/>
          <p:cNvCxnSpPr/>
          <p:nvPr/>
        </p:nvCxnSpPr>
        <p:spPr>
          <a:xfrm flipV="1">
            <a:off x="1115613" y="4797152"/>
            <a:ext cx="0" cy="504054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6" name="Прямая со стрелкой 28"/>
          <p:cNvCxnSpPr/>
          <p:nvPr/>
        </p:nvCxnSpPr>
        <p:spPr>
          <a:xfrm flipV="1">
            <a:off x="1331640" y="5013179"/>
            <a:ext cx="0" cy="288027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7" name="TextBox 30"/>
          <p:cNvSpPr txBox="1"/>
          <p:nvPr/>
        </p:nvSpPr>
        <p:spPr>
          <a:xfrm>
            <a:off x="3347865" y="2420892"/>
            <a:ext cx="1714061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B + A ―› B + X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cxnSp>
        <p:nvCxnSpPr>
          <p:cNvPr id="18" name="Прямая соединительная линия 32"/>
          <p:cNvCxnSpPr/>
          <p:nvPr/>
        </p:nvCxnSpPr>
        <p:spPr>
          <a:xfrm>
            <a:off x="683568" y="5301206"/>
            <a:ext cx="0" cy="432054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19" name="Прямая соединительная линия 34"/>
          <p:cNvCxnSpPr/>
          <p:nvPr/>
        </p:nvCxnSpPr>
        <p:spPr>
          <a:xfrm>
            <a:off x="1331640" y="5301206"/>
            <a:ext cx="0" cy="432054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20" name="Прямая со стрелкой 37"/>
          <p:cNvCxnSpPr/>
          <p:nvPr/>
        </p:nvCxnSpPr>
        <p:spPr>
          <a:xfrm>
            <a:off x="683568" y="5661251"/>
            <a:ext cx="648072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  <a:headEnd type="arrow"/>
            <a:tailEnd type="arrow"/>
          </a:ln>
        </p:spPr>
      </p:cxnSp>
      <p:sp>
        <p:nvSpPr>
          <p:cNvPr id="21" name="TextBox 38"/>
          <p:cNvSpPr txBox="1"/>
          <p:nvPr/>
        </p:nvSpPr>
        <p:spPr>
          <a:xfrm>
            <a:off x="827586" y="5301206"/>
            <a:ext cx="304888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X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1259631" y="2924946"/>
            <a:ext cx="5967273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All composants of the system X fly in the same direction as A. 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3" name="Rectangle 2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4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3568" y="3356990"/>
            <a:ext cx="1581153" cy="44767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Rectangle 3"/>
          <p:cNvSpPr/>
          <p:nvPr/>
        </p:nvSpPr>
        <p:spPr>
          <a:xfrm>
            <a:off x="0" y="904871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6" name="Rectangle 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7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915820" y="3356990"/>
            <a:ext cx="4895853" cy="47624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Rectangle 6"/>
          <p:cNvSpPr/>
          <p:nvPr/>
        </p:nvSpPr>
        <p:spPr>
          <a:xfrm>
            <a:off x="0" y="933446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9" name="Rectangle 8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30" name="Picture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555775" y="4077071"/>
            <a:ext cx="2895603" cy="85725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9"/>
          <p:cNvSpPr/>
          <p:nvPr/>
        </p:nvSpPr>
        <p:spPr>
          <a:xfrm>
            <a:off x="0" y="1314449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47864" y="134076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B + A ―› B + </a:t>
            </a:r>
            <a:r>
              <a:rPr lang="en-US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A</a:t>
            </a:r>
            <a:endParaRPr lang="ru-RU" dirty="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3528" y="5733256"/>
            <a:ext cx="7890302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“Materialization of proper proton fluctuations”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lvl="0"/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Old English Text MT" pitchFamily="66" charset="0"/>
              </a:rPr>
              <a:t>What can we learn from Diffractive Dissociation?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Номер слайда 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609283D-7970-4732-BE4A-0D617F2BAAA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13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sp>
        <p:nvSpPr>
          <p:cNvPr id="4" name="Овал 4"/>
          <p:cNvSpPr/>
          <p:nvPr/>
        </p:nvSpPr>
        <p:spPr>
          <a:xfrm>
            <a:off x="1907703" y="2060847"/>
            <a:ext cx="936107" cy="93610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5" name="Прямая со стрелкой 6"/>
          <p:cNvCxnSpPr/>
          <p:nvPr/>
        </p:nvCxnSpPr>
        <p:spPr>
          <a:xfrm>
            <a:off x="1835696" y="5085184"/>
            <a:ext cx="569132" cy="497123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" name="Прямая со стрелкой 7"/>
          <p:cNvCxnSpPr/>
          <p:nvPr/>
        </p:nvCxnSpPr>
        <p:spPr>
          <a:xfrm flipV="1">
            <a:off x="2771802" y="1844820"/>
            <a:ext cx="864090" cy="432054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7" name="Прямая со стрелкой 9"/>
          <p:cNvCxnSpPr/>
          <p:nvPr/>
        </p:nvCxnSpPr>
        <p:spPr>
          <a:xfrm flipV="1">
            <a:off x="1259631" y="2780928"/>
            <a:ext cx="713150" cy="366967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8" name="Прямая со стрелкой 11"/>
          <p:cNvCxnSpPr/>
          <p:nvPr/>
        </p:nvCxnSpPr>
        <p:spPr>
          <a:xfrm>
            <a:off x="6804248" y="3861048"/>
            <a:ext cx="648072" cy="504054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9" name="Прямая со стрелкой 13"/>
          <p:cNvCxnSpPr/>
          <p:nvPr/>
        </p:nvCxnSpPr>
        <p:spPr>
          <a:xfrm>
            <a:off x="6804248" y="3717032"/>
            <a:ext cx="936104" cy="72008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0" name="Прямая со стрелкой 16"/>
          <p:cNvCxnSpPr/>
          <p:nvPr/>
        </p:nvCxnSpPr>
        <p:spPr>
          <a:xfrm>
            <a:off x="2699793" y="2780928"/>
            <a:ext cx="792087" cy="648072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1" name="Прямая со стрелкой 18"/>
          <p:cNvCxnSpPr/>
          <p:nvPr/>
        </p:nvCxnSpPr>
        <p:spPr>
          <a:xfrm>
            <a:off x="2771802" y="2708919"/>
            <a:ext cx="936102" cy="504057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2" name="TextBox 20"/>
          <p:cNvSpPr txBox="1"/>
          <p:nvPr/>
        </p:nvSpPr>
        <p:spPr>
          <a:xfrm>
            <a:off x="3851919" y="3140963"/>
            <a:ext cx="304888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X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Прямоугольник 23"/>
          <p:cNvSpPr/>
          <p:nvPr/>
        </p:nvSpPr>
        <p:spPr>
          <a:xfrm>
            <a:off x="4427981" y="2420892"/>
            <a:ext cx="543738" cy="52321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>
                <a:solidFill>
                  <a:srgbClr val="000000"/>
                </a:solidFill>
                <a:uFillTx/>
                <a:latin typeface="Times New Roman"/>
                <a:cs typeface="Times New Roman"/>
              </a:rPr>
              <a:t>→</a:t>
            </a:r>
            <a:endParaRPr lang="ru-RU" sz="2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4" name="Овал 4"/>
          <p:cNvSpPr/>
          <p:nvPr/>
        </p:nvSpPr>
        <p:spPr>
          <a:xfrm>
            <a:off x="6156176" y="3284984"/>
            <a:ext cx="720000" cy="72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5" name="Овал 4"/>
          <p:cNvSpPr/>
          <p:nvPr/>
        </p:nvSpPr>
        <p:spPr>
          <a:xfrm>
            <a:off x="5436096" y="1988840"/>
            <a:ext cx="359960" cy="35996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6" name="Прямая со стрелкой 6"/>
          <p:cNvCxnSpPr/>
          <p:nvPr/>
        </p:nvCxnSpPr>
        <p:spPr>
          <a:xfrm>
            <a:off x="4788024" y="1772816"/>
            <a:ext cx="641140" cy="353107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8" name="Прямая со стрелкой 7"/>
          <p:cNvCxnSpPr/>
          <p:nvPr/>
        </p:nvCxnSpPr>
        <p:spPr>
          <a:xfrm flipV="1">
            <a:off x="5580112" y="1772816"/>
            <a:ext cx="864090" cy="432054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0" name="Прямая со стрелкой 9"/>
          <p:cNvCxnSpPr/>
          <p:nvPr/>
        </p:nvCxnSpPr>
        <p:spPr>
          <a:xfrm flipV="1">
            <a:off x="1259632" y="2780928"/>
            <a:ext cx="713150" cy="366967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1" name="Прямая со стрелкой 7"/>
          <p:cNvCxnSpPr/>
          <p:nvPr/>
        </p:nvCxnSpPr>
        <p:spPr>
          <a:xfrm flipV="1">
            <a:off x="5292080" y="3717032"/>
            <a:ext cx="864090" cy="432054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2" name="Прямая со стрелкой 13"/>
          <p:cNvCxnSpPr/>
          <p:nvPr/>
        </p:nvCxnSpPr>
        <p:spPr>
          <a:xfrm>
            <a:off x="6804248" y="3789040"/>
            <a:ext cx="936099" cy="288036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4" name="Прямая со стрелкой 13"/>
          <p:cNvCxnSpPr/>
          <p:nvPr/>
        </p:nvCxnSpPr>
        <p:spPr>
          <a:xfrm>
            <a:off x="2843808" y="2636912"/>
            <a:ext cx="936099" cy="288036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27" name="TextBox 26"/>
          <p:cNvSpPr txBox="1"/>
          <p:nvPr/>
        </p:nvSpPr>
        <p:spPr>
          <a:xfrm>
            <a:off x="6660232" y="2708920"/>
            <a:ext cx="2316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= </a:t>
            </a:r>
            <a:r>
              <a:rPr lang="en-US" sz="3200" dirty="0" err="1" smtClean="0"/>
              <a:t>Pomeron</a:t>
            </a:r>
            <a:r>
              <a:rPr lang="ru-RU" sz="3200" dirty="0" err="1" smtClean="0"/>
              <a:t>ъ</a:t>
            </a:r>
            <a:endParaRPr lang="ru-RU" sz="3200" dirty="0"/>
          </a:p>
        </p:txBody>
      </p:sp>
      <p:sp>
        <p:nvSpPr>
          <p:cNvPr id="30" name="Полилиния 29"/>
          <p:cNvSpPr/>
          <p:nvPr/>
        </p:nvSpPr>
        <p:spPr>
          <a:xfrm>
            <a:off x="539552" y="3933056"/>
            <a:ext cx="713597" cy="986117"/>
          </a:xfrm>
          <a:custGeom>
            <a:avLst/>
            <a:gdLst>
              <a:gd name="connsiteX0" fmla="*/ 0 w 713597"/>
              <a:gd name="connsiteY0" fmla="*/ 0 h 986117"/>
              <a:gd name="connsiteX1" fmla="*/ 125506 w 713597"/>
              <a:gd name="connsiteY1" fmla="*/ 8964 h 986117"/>
              <a:gd name="connsiteX2" fmla="*/ 197224 w 713597"/>
              <a:gd name="connsiteY2" fmla="*/ 26894 h 986117"/>
              <a:gd name="connsiteX3" fmla="*/ 268942 w 713597"/>
              <a:gd name="connsiteY3" fmla="*/ 35858 h 986117"/>
              <a:gd name="connsiteX4" fmla="*/ 259977 w 713597"/>
              <a:gd name="connsiteY4" fmla="*/ 116541 h 986117"/>
              <a:gd name="connsiteX5" fmla="*/ 242047 w 713597"/>
              <a:gd name="connsiteY5" fmla="*/ 134470 h 986117"/>
              <a:gd name="connsiteX6" fmla="*/ 233083 w 713597"/>
              <a:gd name="connsiteY6" fmla="*/ 161364 h 986117"/>
              <a:gd name="connsiteX7" fmla="*/ 188259 w 713597"/>
              <a:gd name="connsiteY7" fmla="*/ 197223 h 986117"/>
              <a:gd name="connsiteX8" fmla="*/ 134471 w 713597"/>
              <a:gd name="connsiteY8" fmla="*/ 259976 h 986117"/>
              <a:gd name="connsiteX9" fmla="*/ 170330 w 713597"/>
              <a:gd name="connsiteY9" fmla="*/ 331694 h 986117"/>
              <a:gd name="connsiteX10" fmla="*/ 224118 w 713597"/>
              <a:gd name="connsiteY10" fmla="*/ 385482 h 986117"/>
              <a:gd name="connsiteX11" fmla="*/ 259977 w 713597"/>
              <a:gd name="connsiteY11" fmla="*/ 421341 h 986117"/>
              <a:gd name="connsiteX12" fmla="*/ 322730 w 713597"/>
              <a:gd name="connsiteY12" fmla="*/ 439270 h 986117"/>
              <a:gd name="connsiteX13" fmla="*/ 385483 w 713597"/>
              <a:gd name="connsiteY13" fmla="*/ 457200 h 986117"/>
              <a:gd name="connsiteX14" fmla="*/ 502024 w 713597"/>
              <a:gd name="connsiteY14" fmla="*/ 466164 h 986117"/>
              <a:gd name="connsiteX15" fmla="*/ 484094 w 713597"/>
              <a:gd name="connsiteY15" fmla="*/ 528917 h 986117"/>
              <a:gd name="connsiteX16" fmla="*/ 475130 w 713597"/>
              <a:gd name="connsiteY16" fmla="*/ 555811 h 986117"/>
              <a:gd name="connsiteX17" fmla="*/ 457200 w 713597"/>
              <a:gd name="connsiteY17" fmla="*/ 573741 h 986117"/>
              <a:gd name="connsiteX18" fmla="*/ 448236 w 713597"/>
              <a:gd name="connsiteY18" fmla="*/ 600635 h 986117"/>
              <a:gd name="connsiteX19" fmla="*/ 412377 w 713597"/>
              <a:gd name="connsiteY19" fmla="*/ 636494 h 986117"/>
              <a:gd name="connsiteX20" fmla="*/ 385483 w 713597"/>
              <a:gd name="connsiteY20" fmla="*/ 663388 h 986117"/>
              <a:gd name="connsiteX21" fmla="*/ 367553 w 713597"/>
              <a:gd name="connsiteY21" fmla="*/ 681317 h 986117"/>
              <a:gd name="connsiteX22" fmla="*/ 349624 w 713597"/>
              <a:gd name="connsiteY22" fmla="*/ 699247 h 986117"/>
              <a:gd name="connsiteX23" fmla="*/ 340659 w 713597"/>
              <a:gd name="connsiteY23" fmla="*/ 726141 h 986117"/>
              <a:gd name="connsiteX24" fmla="*/ 412377 w 713597"/>
              <a:gd name="connsiteY24" fmla="*/ 770964 h 986117"/>
              <a:gd name="connsiteX25" fmla="*/ 573742 w 713597"/>
              <a:gd name="connsiteY25" fmla="*/ 788894 h 986117"/>
              <a:gd name="connsiteX26" fmla="*/ 618565 w 713597"/>
              <a:gd name="connsiteY26" fmla="*/ 797858 h 986117"/>
              <a:gd name="connsiteX27" fmla="*/ 699247 w 713597"/>
              <a:gd name="connsiteY27" fmla="*/ 815788 h 986117"/>
              <a:gd name="connsiteX28" fmla="*/ 708212 w 713597"/>
              <a:gd name="connsiteY28" fmla="*/ 842682 h 986117"/>
              <a:gd name="connsiteX29" fmla="*/ 690283 w 713597"/>
              <a:gd name="connsiteY29" fmla="*/ 869576 h 986117"/>
              <a:gd name="connsiteX30" fmla="*/ 645459 w 713597"/>
              <a:gd name="connsiteY30" fmla="*/ 932329 h 986117"/>
              <a:gd name="connsiteX31" fmla="*/ 645459 w 713597"/>
              <a:gd name="connsiteY31" fmla="*/ 932329 h 986117"/>
              <a:gd name="connsiteX32" fmla="*/ 627530 w 713597"/>
              <a:gd name="connsiteY32" fmla="*/ 959223 h 986117"/>
              <a:gd name="connsiteX33" fmla="*/ 618565 w 713597"/>
              <a:gd name="connsiteY33" fmla="*/ 986117 h 986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13597" h="986117">
                <a:moveTo>
                  <a:pt x="0" y="0"/>
                </a:moveTo>
                <a:cubicBezTo>
                  <a:pt x="41835" y="2988"/>
                  <a:pt x="83949" y="3297"/>
                  <a:pt x="125506" y="8964"/>
                </a:cubicBezTo>
                <a:cubicBezTo>
                  <a:pt x="149922" y="12293"/>
                  <a:pt x="173004" y="22353"/>
                  <a:pt x="197224" y="26894"/>
                </a:cubicBezTo>
                <a:cubicBezTo>
                  <a:pt x="220903" y="31334"/>
                  <a:pt x="245036" y="32870"/>
                  <a:pt x="268942" y="35858"/>
                </a:cubicBezTo>
                <a:cubicBezTo>
                  <a:pt x="265954" y="62752"/>
                  <a:pt x="267097" y="90435"/>
                  <a:pt x="259977" y="116541"/>
                </a:cubicBezTo>
                <a:cubicBezTo>
                  <a:pt x="257753" y="124695"/>
                  <a:pt x="246396" y="127222"/>
                  <a:pt x="242047" y="134470"/>
                </a:cubicBezTo>
                <a:cubicBezTo>
                  <a:pt x="237185" y="142573"/>
                  <a:pt x="237945" y="153261"/>
                  <a:pt x="233083" y="161364"/>
                </a:cubicBezTo>
                <a:cubicBezTo>
                  <a:pt x="222312" y="179316"/>
                  <a:pt x="203349" y="184289"/>
                  <a:pt x="188259" y="197223"/>
                </a:cubicBezTo>
                <a:cubicBezTo>
                  <a:pt x="154443" y="226208"/>
                  <a:pt x="155619" y="228254"/>
                  <a:pt x="134471" y="259976"/>
                </a:cubicBezTo>
                <a:cubicBezTo>
                  <a:pt x="144640" y="290483"/>
                  <a:pt x="146514" y="302585"/>
                  <a:pt x="170330" y="331694"/>
                </a:cubicBezTo>
                <a:cubicBezTo>
                  <a:pt x="186386" y="351318"/>
                  <a:pt x="206189" y="367553"/>
                  <a:pt x="224118" y="385482"/>
                </a:cubicBezTo>
                <a:cubicBezTo>
                  <a:pt x="236071" y="397435"/>
                  <a:pt x="243940" y="415995"/>
                  <a:pt x="259977" y="421341"/>
                </a:cubicBezTo>
                <a:cubicBezTo>
                  <a:pt x="311517" y="438522"/>
                  <a:pt x="260808" y="422382"/>
                  <a:pt x="322730" y="439270"/>
                </a:cubicBezTo>
                <a:cubicBezTo>
                  <a:pt x="343718" y="444994"/>
                  <a:pt x="363969" y="453973"/>
                  <a:pt x="385483" y="457200"/>
                </a:cubicBezTo>
                <a:cubicBezTo>
                  <a:pt x="424014" y="462980"/>
                  <a:pt x="463177" y="463176"/>
                  <a:pt x="502024" y="466164"/>
                </a:cubicBezTo>
                <a:cubicBezTo>
                  <a:pt x="496047" y="487082"/>
                  <a:pt x="490345" y="508080"/>
                  <a:pt x="484094" y="528917"/>
                </a:cubicBezTo>
                <a:cubicBezTo>
                  <a:pt x="481379" y="537968"/>
                  <a:pt x="479992" y="547708"/>
                  <a:pt x="475130" y="555811"/>
                </a:cubicBezTo>
                <a:cubicBezTo>
                  <a:pt x="470781" y="563059"/>
                  <a:pt x="463177" y="567764"/>
                  <a:pt x="457200" y="573741"/>
                </a:cubicBezTo>
                <a:cubicBezTo>
                  <a:pt x="454212" y="582706"/>
                  <a:pt x="453728" y="592946"/>
                  <a:pt x="448236" y="600635"/>
                </a:cubicBezTo>
                <a:cubicBezTo>
                  <a:pt x="438411" y="614390"/>
                  <a:pt x="424330" y="624541"/>
                  <a:pt x="412377" y="636494"/>
                </a:cubicBezTo>
                <a:lnTo>
                  <a:pt x="385483" y="663388"/>
                </a:lnTo>
                <a:lnTo>
                  <a:pt x="367553" y="681317"/>
                </a:lnTo>
                <a:lnTo>
                  <a:pt x="349624" y="699247"/>
                </a:lnTo>
                <a:cubicBezTo>
                  <a:pt x="346636" y="708212"/>
                  <a:pt x="340659" y="716691"/>
                  <a:pt x="340659" y="726141"/>
                </a:cubicBezTo>
                <a:cubicBezTo>
                  <a:pt x="340659" y="767830"/>
                  <a:pt x="377015" y="763892"/>
                  <a:pt x="412377" y="770964"/>
                </a:cubicBezTo>
                <a:cubicBezTo>
                  <a:pt x="445265" y="777542"/>
                  <a:pt x="545672" y="785151"/>
                  <a:pt x="573742" y="788894"/>
                </a:cubicBezTo>
                <a:cubicBezTo>
                  <a:pt x="588845" y="790908"/>
                  <a:pt x="603574" y="795132"/>
                  <a:pt x="618565" y="797858"/>
                </a:cubicBezTo>
                <a:cubicBezTo>
                  <a:pt x="687981" y="810479"/>
                  <a:pt x="651831" y="799982"/>
                  <a:pt x="699247" y="815788"/>
                </a:cubicBezTo>
                <a:cubicBezTo>
                  <a:pt x="702235" y="824753"/>
                  <a:pt x="709765" y="833361"/>
                  <a:pt x="708212" y="842682"/>
                </a:cubicBezTo>
                <a:cubicBezTo>
                  <a:pt x="706441" y="853310"/>
                  <a:pt x="695101" y="859939"/>
                  <a:pt x="690283" y="869576"/>
                </a:cubicBezTo>
                <a:cubicBezTo>
                  <a:pt x="661663" y="926816"/>
                  <a:pt x="713597" y="864191"/>
                  <a:pt x="645459" y="932329"/>
                </a:cubicBezTo>
                <a:lnTo>
                  <a:pt x="645459" y="932329"/>
                </a:lnTo>
                <a:cubicBezTo>
                  <a:pt x="639483" y="941294"/>
                  <a:pt x="632348" y="949586"/>
                  <a:pt x="627530" y="959223"/>
                </a:cubicBezTo>
                <a:cubicBezTo>
                  <a:pt x="623304" y="967675"/>
                  <a:pt x="618565" y="986117"/>
                  <a:pt x="618565" y="986117"/>
                </a:cubicBezTo>
              </a:path>
            </a:pathLst>
          </a:custGeom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3933056"/>
            <a:ext cx="809625" cy="1057275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51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87624" y="3861048"/>
            <a:ext cx="360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=</a:t>
            </a:r>
          </a:p>
        </p:txBody>
      </p:sp>
      <p:sp>
        <p:nvSpPr>
          <p:cNvPr id="35" name="Полилиния 34"/>
          <p:cNvSpPr/>
          <p:nvPr/>
        </p:nvSpPr>
        <p:spPr>
          <a:xfrm>
            <a:off x="5652120" y="2348880"/>
            <a:ext cx="720080" cy="1008112"/>
          </a:xfrm>
          <a:custGeom>
            <a:avLst/>
            <a:gdLst>
              <a:gd name="connsiteX0" fmla="*/ 0 w 713597"/>
              <a:gd name="connsiteY0" fmla="*/ 0 h 986117"/>
              <a:gd name="connsiteX1" fmla="*/ 125506 w 713597"/>
              <a:gd name="connsiteY1" fmla="*/ 8964 h 986117"/>
              <a:gd name="connsiteX2" fmla="*/ 197224 w 713597"/>
              <a:gd name="connsiteY2" fmla="*/ 26894 h 986117"/>
              <a:gd name="connsiteX3" fmla="*/ 268942 w 713597"/>
              <a:gd name="connsiteY3" fmla="*/ 35858 h 986117"/>
              <a:gd name="connsiteX4" fmla="*/ 259977 w 713597"/>
              <a:gd name="connsiteY4" fmla="*/ 116541 h 986117"/>
              <a:gd name="connsiteX5" fmla="*/ 242047 w 713597"/>
              <a:gd name="connsiteY5" fmla="*/ 134470 h 986117"/>
              <a:gd name="connsiteX6" fmla="*/ 233083 w 713597"/>
              <a:gd name="connsiteY6" fmla="*/ 161364 h 986117"/>
              <a:gd name="connsiteX7" fmla="*/ 188259 w 713597"/>
              <a:gd name="connsiteY7" fmla="*/ 197223 h 986117"/>
              <a:gd name="connsiteX8" fmla="*/ 134471 w 713597"/>
              <a:gd name="connsiteY8" fmla="*/ 259976 h 986117"/>
              <a:gd name="connsiteX9" fmla="*/ 170330 w 713597"/>
              <a:gd name="connsiteY9" fmla="*/ 331694 h 986117"/>
              <a:gd name="connsiteX10" fmla="*/ 224118 w 713597"/>
              <a:gd name="connsiteY10" fmla="*/ 385482 h 986117"/>
              <a:gd name="connsiteX11" fmla="*/ 259977 w 713597"/>
              <a:gd name="connsiteY11" fmla="*/ 421341 h 986117"/>
              <a:gd name="connsiteX12" fmla="*/ 322730 w 713597"/>
              <a:gd name="connsiteY12" fmla="*/ 439270 h 986117"/>
              <a:gd name="connsiteX13" fmla="*/ 385483 w 713597"/>
              <a:gd name="connsiteY13" fmla="*/ 457200 h 986117"/>
              <a:gd name="connsiteX14" fmla="*/ 502024 w 713597"/>
              <a:gd name="connsiteY14" fmla="*/ 466164 h 986117"/>
              <a:gd name="connsiteX15" fmla="*/ 484094 w 713597"/>
              <a:gd name="connsiteY15" fmla="*/ 528917 h 986117"/>
              <a:gd name="connsiteX16" fmla="*/ 475130 w 713597"/>
              <a:gd name="connsiteY16" fmla="*/ 555811 h 986117"/>
              <a:gd name="connsiteX17" fmla="*/ 457200 w 713597"/>
              <a:gd name="connsiteY17" fmla="*/ 573741 h 986117"/>
              <a:gd name="connsiteX18" fmla="*/ 448236 w 713597"/>
              <a:gd name="connsiteY18" fmla="*/ 600635 h 986117"/>
              <a:gd name="connsiteX19" fmla="*/ 412377 w 713597"/>
              <a:gd name="connsiteY19" fmla="*/ 636494 h 986117"/>
              <a:gd name="connsiteX20" fmla="*/ 385483 w 713597"/>
              <a:gd name="connsiteY20" fmla="*/ 663388 h 986117"/>
              <a:gd name="connsiteX21" fmla="*/ 367553 w 713597"/>
              <a:gd name="connsiteY21" fmla="*/ 681317 h 986117"/>
              <a:gd name="connsiteX22" fmla="*/ 349624 w 713597"/>
              <a:gd name="connsiteY22" fmla="*/ 699247 h 986117"/>
              <a:gd name="connsiteX23" fmla="*/ 340659 w 713597"/>
              <a:gd name="connsiteY23" fmla="*/ 726141 h 986117"/>
              <a:gd name="connsiteX24" fmla="*/ 412377 w 713597"/>
              <a:gd name="connsiteY24" fmla="*/ 770964 h 986117"/>
              <a:gd name="connsiteX25" fmla="*/ 573742 w 713597"/>
              <a:gd name="connsiteY25" fmla="*/ 788894 h 986117"/>
              <a:gd name="connsiteX26" fmla="*/ 618565 w 713597"/>
              <a:gd name="connsiteY26" fmla="*/ 797858 h 986117"/>
              <a:gd name="connsiteX27" fmla="*/ 699247 w 713597"/>
              <a:gd name="connsiteY27" fmla="*/ 815788 h 986117"/>
              <a:gd name="connsiteX28" fmla="*/ 708212 w 713597"/>
              <a:gd name="connsiteY28" fmla="*/ 842682 h 986117"/>
              <a:gd name="connsiteX29" fmla="*/ 690283 w 713597"/>
              <a:gd name="connsiteY29" fmla="*/ 869576 h 986117"/>
              <a:gd name="connsiteX30" fmla="*/ 645459 w 713597"/>
              <a:gd name="connsiteY30" fmla="*/ 932329 h 986117"/>
              <a:gd name="connsiteX31" fmla="*/ 645459 w 713597"/>
              <a:gd name="connsiteY31" fmla="*/ 932329 h 986117"/>
              <a:gd name="connsiteX32" fmla="*/ 627530 w 713597"/>
              <a:gd name="connsiteY32" fmla="*/ 959223 h 986117"/>
              <a:gd name="connsiteX33" fmla="*/ 618565 w 713597"/>
              <a:gd name="connsiteY33" fmla="*/ 986117 h 986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13597" h="986117">
                <a:moveTo>
                  <a:pt x="0" y="0"/>
                </a:moveTo>
                <a:cubicBezTo>
                  <a:pt x="41835" y="2988"/>
                  <a:pt x="83949" y="3297"/>
                  <a:pt x="125506" y="8964"/>
                </a:cubicBezTo>
                <a:cubicBezTo>
                  <a:pt x="149922" y="12293"/>
                  <a:pt x="173004" y="22353"/>
                  <a:pt x="197224" y="26894"/>
                </a:cubicBezTo>
                <a:cubicBezTo>
                  <a:pt x="220903" y="31334"/>
                  <a:pt x="245036" y="32870"/>
                  <a:pt x="268942" y="35858"/>
                </a:cubicBezTo>
                <a:cubicBezTo>
                  <a:pt x="265954" y="62752"/>
                  <a:pt x="267097" y="90435"/>
                  <a:pt x="259977" y="116541"/>
                </a:cubicBezTo>
                <a:cubicBezTo>
                  <a:pt x="257753" y="124695"/>
                  <a:pt x="246396" y="127222"/>
                  <a:pt x="242047" y="134470"/>
                </a:cubicBezTo>
                <a:cubicBezTo>
                  <a:pt x="237185" y="142573"/>
                  <a:pt x="237945" y="153261"/>
                  <a:pt x="233083" y="161364"/>
                </a:cubicBezTo>
                <a:cubicBezTo>
                  <a:pt x="222312" y="179316"/>
                  <a:pt x="203349" y="184289"/>
                  <a:pt x="188259" y="197223"/>
                </a:cubicBezTo>
                <a:cubicBezTo>
                  <a:pt x="154443" y="226208"/>
                  <a:pt x="155619" y="228254"/>
                  <a:pt x="134471" y="259976"/>
                </a:cubicBezTo>
                <a:cubicBezTo>
                  <a:pt x="144640" y="290483"/>
                  <a:pt x="146514" y="302585"/>
                  <a:pt x="170330" y="331694"/>
                </a:cubicBezTo>
                <a:cubicBezTo>
                  <a:pt x="186386" y="351318"/>
                  <a:pt x="206189" y="367553"/>
                  <a:pt x="224118" y="385482"/>
                </a:cubicBezTo>
                <a:cubicBezTo>
                  <a:pt x="236071" y="397435"/>
                  <a:pt x="243940" y="415995"/>
                  <a:pt x="259977" y="421341"/>
                </a:cubicBezTo>
                <a:cubicBezTo>
                  <a:pt x="311517" y="438522"/>
                  <a:pt x="260808" y="422382"/>
                  <a:pt x="322730" y="439270"/>
                </a:cubicBezTo>
                <a:cubicBezTo>
                  <a:pt x="343718" y="444994"/>
                  <a:pt x="363969" y="453973"/>
                  <a:pt x="385483" y="457200"/>
                </a:cubicBezTo>
                <a:cubicBezTo>
                  <a:pt x="424014" y="462980"/>
                  <a:pt x="463177" y="463176"/>
                  <a:pt x="502024" y="466164"/>
                </a:cubicBezTo>
                <a:cubicBezTo>
                  <a:pt x="496047" y="487082"/>
                  <a:pt x="490345" y="508080"/>
                  <a:pt x="484094" y="528917"/>
                </a:cubicBezTo>
                <a:cubicBezTo>
                  <a:pt x="481379" y="537968"/>
                  <a:pt x="479992" y="547708"/>
                  <a:pt x="475130" y="555811"/>
                </a:cubicBezTo>
                <a:cubicBezTo>
                  <a:pt x="470781" y="563059"/>
                  <a:pt x="463177" y="567764"/>
                  <a:pt x="457200" y="573741"/>
                </a:cubicBezTo>
                <a:cubicBezTo>
                  <a:pt x="454212" y="582706"/>
                  <a:pt x="453728" y="592946"/>
                  <a:pt x="448236" y="600635"/>
                </a:cubicBezTo>
                <a:cubicBezTo>
                  <a:pt x="438411" y="614390"/>
                  <a:pt x="424330" y="624541"/>
                  <a:pt x="412377" y="636494"/>
                </a:cubicBezTo>
                <a:lnTo>
                  <a:pt x="385483" y="663388"/>
                </a:lnTo>
                <a:lnTo>
                  <a:pt x="367553" y="681317"/>
                </a:lnTo>
                <a:lnTo>
                  <a:pt x="349624" y="699247"/>
                </a:lnTo>
                <a:cubicBezTo>
                  <a:pt x="346636" y="708212"/>
                  <a:pt x="340659" y="716691"/>
                  <a:pt x="340659" y="726141"/>
                </a:cubicBezTo>
                <a:cubicBezTo>
                  <a:pt x="340659" y="767830"/>
                  <a:pt x="377015" y="763892"/>
                  <a:pt x="412377" y="770964"/>
                </a:cubicBezTo>
                <a:cubicBezTo>
                  <a:pt x="445265" y="777542"/>
                  <a:pt x="545672" y="785151"/>
                  <a:pt x="573742" y="788894"/>
                </a:cubicBezTo>
                <a:cubicBezTo>
                  <a:pt x="588845" y="790908"/>
                  <a:pt x="603574" y="795132"/>
                  <a:pt x="618565" y="797858"/>
                </a:cubicBezTo>
                <a:cubicBezTo>
                  <a:pt x="687981" y="810479"/>
                  <a:pt x="651831" y="799982"/>
                  <a:pt x="699247" y="815788"/>
                </a:cubicBezTo>
                <a:cubicBezTo>
                  <a:pt x="702235" y="824753"/>
                  <a:pt x="709765" y="833361"/>
                  <a:pt x="708212" y="842682"/>
                </a:cubicBezTo>
                <a:cubicBezTo>
                  <a:pt x="706441" y="853310"/>
                  <a:pt x="695101" y="859939"/>
                  <a:pt x="690283" y="869576"/>
                </a:cubicBezTo>
                <a:cubicBezTo>
                  <a:pt x="661663" y="926816"/>
                  <a:pt x="713597" y="864191"/>
                  <a:pt x="645459" y="932329"/>
                </a:cubicBezTo>
                <a:lnTo>
                  <a:pt x="645459" y="932329"/>
                </a:lnTo>
                <a:cubicBezTo>
                  <a:pt x="639483" y="941294"/>
                  <a:pt x="632348" y="949586"/>
                  <a:pt x="627530" y="959223"/>
                </a:cubicBezTo>
                <a:cubicBezTo>
                  <a:pt x="623304" y="967675"/>
                  <a:pt x="618565" y="986117"/>
                  <a:pt x="618565" y="986117"/>
                </a:cubicBezTo>
              </a:path>
            </a:pathLst>
          </a:custGeom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4077072"/>
            <a:ext cx="485775" cy="485775"/>
          </a:xfrm>
          <a:prstGeom prst="rect">
            <a:avLst/>
          </a:prstGeom>
          <a:noFill/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3861048"/>
            <a:ext cx="1504950" cy="962025"/>
          </a:xfrm>
          <a:prstGeom prst="rect">
            <a:avLst/>
          </a:prstGeom>
          <a:noFill/>
        </p:spPr>
      </p:pic>
      <p:sp>
        <p:nvSpPr>
          <p:cNvPr id="43" name="Овал 4"/>
          <p:cNvSpPr/>
          <p:nvPr/>
        </p:nvSpPr>
        <p:spPr>
          <a:xfrm>
            <a:off x="2411760" y="6093296"/>
            <a:ext cx="648075" cy="5760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44" name="Прямая со стрелкой 6"/>
          <p:cNvCxnSpPr/>
          <p:nvPr/>
        </p:nvCxnSpPr>
        <p:spPr>
          <a:xfrm>
            <a:off x="1475658" y="1700811"/>
            <a:ext cx="569132" cy="497123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45" name="Прямая со стрелкой 6"/>
          <p:cNvCxnSpPr/>
          <p:nvPr/>
        </p:nvCxnSpPr>
        <p:spPr>
          <a:xfrm flipV="1">
            <a:off x="1763688" y="6453336"/>
            <a:ext cx="713148" cy="294965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47" name="Прямая со стрелкой 6"/>
          <p:cNvCxnSpPr/>
          <p:nvPr/>
        </p:nvCxnSpPr>
        <p:spPr>
          <a:xfrm flipV="1">
            <a:off x="2483768" y="5157192"/>
            <a:ext cx="648072" cy="432048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49" name="Полилиния 48"/>
          <p:cNvSpPr/>
          <p:nvPr/>
        </p:nvSpPr>
        <p:spPr>
          <a:xfrm>
            <a:off x="2339752" y="5589240"/>
            <a:ext cx="468000" cy="540000"/>
          </a:xfrm>
          <a:custGeom>
            <a:avLst/>
            <a:gdLst>
              <a:gd name="connsiteX0" fmla="*/ 0 w 713597"/>
              <a:gd name="connsiteY0" fmla="*/ 0 h 986117"/>
              <a:gd name="connsiteX1" fmla="*/ 125506 w 713597"/>
              <a:gd name="connsiteY1" fmla="*/ 8964 h 986117"/>
              <a:gd name="connsiteX2" fmla="*/ 197224 w 713597"/>
              <a:gd name="connsiteY2" fmla="*/ 26894 h 986117"/>
              <a:gd name="connsiteX3" fmla="*/ 268942 w 713597"/>
              <a:gd name="connsiteY3" fmla="*/ 35858 h 986117"/>
              <a:gd name="connsiteX4" fmla="*/ 259977 w 713597"/>
              <a:gd name="connsiteY4" fmla="*/ 116541 h 986117"/>
              <a:gd name="connsiteX5" fmla="*/ 242047 w 713597"/>
              <a:gd name="connsiteY5" fmla="*/ 134470 h 986117"/>
              <a:gd name="connsiteX6" fmla="*/ 233083 w 713597"/>
              <a:gd name="connsiteY6" fmla="*/ 161364 h 986117"/>
              <a:gd name="connsiteX7" fmla="*/ 188259 w 713597"/>
              <a:gd name="connsiteY7" fmla="*/ 197223 h 986117"/>
              <a:gd name="connsiteX8" fmla="*/ 134471 w 713597"/>
              <a:gd name="connsiteY8" fmla="*/ 259976 h 986117"/>
              <a:gd name="connsiteX9" fmla="*/ 170330 w 713597"/>
              <a:gd name="connsiteY9" fmla="*/ 331694 h 986117"/>
              <a:gd name="connsiteX10" fmla="*/ 224118 w 713597"/>
              <a:gd name="connsiteY10" fmla="*/ 385482 h 986117"/>
              <a:gd name="connsiteX11" fmla="*/ 259977 w 713597"/>
              <a:gd name="connsiteY11" fmla="*/ 421341 h 986117"/>
              <a:gd name="connsiteX12" fmla="*/ 322730 w 713597"/>
              <a:gd name="connsiteY12" fmla="*/ 439270 h 986117"/>
              <a:gd name="connsiteX13" fmla="*/ 385483 w 713597"/>
              <a:gd name="connsiteY13" fmla="*/ 457200 h 986117"/>
              <a:gd name="connsiteX14" fmla="*/ 502024 w 713597"/>
              <a:gd name="connsiteY14" fmla="*/ 466164 h 986117"/>
              <a:gd name="connsiteX15" fmla="*/ 484094 w 713597"/>
              <a:gd name="connsiteY15" fmla="*/ 528917 h 986117"/>
              <a:gd name="connsiteX16" fmla="*/ 475130 w 713597"/>
              <a:gd name="connsiteY16" fmla="*/ 555811 h 986117"/>
              <a:gd name="connsiteX17" fmla="*/ 457200 w 713597"/>
              <a:gd name="connsiteY17" fmla="*/ 573741 h 986117"/>
              <a:gd name="connsiteX18" fmla="*/ 448236 w 713597"/>
              <a:gd name="connsiteY18" fmla="*/ 600635 h 986117"/>
              <a:gd name="connsiteX19" fmla="*/ 412377 w 713597"/>
              <a:gd name="connsiteY19" fmla="*/ 636494 h 986117"/>
              <a:gd name="connsiteX20" fmla="*/ 385483 w 713597"/>
              <a:gd name="connsiteY20" fmla="*/ 663388 h 986117"/>
              <a:gd name="connsiteX21" fmla="*/ 367553 w 713597"/>
              <a:gd name="connsiteY21" fmla="*/ 681317 h 986117"/>
              <a:gd name="connsiteX22" fmla="*/ 349624 w 713597"/>
              <a:gd name="connsiteY22" fmla="*/ 699247 h 986117"/>
              <a:gd name="connsiteX23" fmla="*/ 340659 w 713597"/>
              <a:gd name="connsiteY23" fmla="*/ 726141 h 986117"/>
              <a:gd name="connsiteX24" fmla="*/ 412377 w 713597"/>
              <a:gd name="connsiteY24" fmla="*/ 770964 h 986117"/>
              <a:gd name="connsiteX25" fmla="*/ 573742 w 713597"/>
              <a:gd name="connsiteY25" fmla="*/ 788894 h 986117"/>
              <a:gd name="connsiteX26" fmla="*/ 618565 w 713597"/>
              <a:gd name="connsiteY26" fmla="*/ 797858 h 986117"/>
              <a:gd name="connsiteX27" fmla="*/ 699247 w 713597"/>
              <a:gd name="connsiteY27" fmla="*/ 815788 h 986117"/>
              <a:gd name="connsiteX28" fmla="*/ 708212 w 713597"/>
              <a:gd name="connsiteY28" fmla="*/ 842682 h 986117"/>
              <a:gd name="connsiteX29" fmla="*/ 690283 w 713597"/>
              <a:gd name="connsiteY29" fmla="*/ 869576 h 986117"/>
              <a:gd name="connsiteX30" fmla="*/ 645459 w 713597"/>
              <a:gd name="connsiteY30" fmla="*/ 932329 h 986117"/>
              <a:gd name="connsiteX31" fmla="*/ 645459 w 713597"/>
              <a:gd name="connsiteY31" fmla="*/ 932329 h 986117"/>
              <a:gd name="connsiteX32" fmla="*/ 627530 w 713597"/>
              <a:gd name="connsiteY32" fmla="*/ 959223 h 986117"/>
              <a:gd name="connsiteX33" fmla="*/ 618565 w 713597"/>
              <a:gd name="connsiteY33" fmla="*/ 986117 h 986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13597" h="986117">
                <a:moveTo>
                  <a:pt x="0" y="0"/>
                </a:moveTo>
                <a:cubicBezTo>
                  <a:pt x="41835" y="2988"/>
                  <a:pt x="83949" y="3297"/>
                  <a:pt x="125506" y="8964"/>
                </a:cubicBezTo>
                <a:cubicBezTo>
                  <a:pt x="149922" y="12293"/>
                  <a:pt x="173004" y="22353"/>
                  <a:pt x="197224" y="26894"/>
                </a:cubicBezTo>
                <a:cubicBezTo>
                  <a:pt x="220903" y="31334"/>
                  <a:pt x="245036" y="32870"/>
                  <a:pt x="268942" y="35858"/>
                </a:cubicBezTo>
                <a:cubicBezTo>
                  <a:pt x="265954" y="62752"/>
                  <a:pt x="267097" y="90435"/>
                  <a:pt x="259977" y="116541"/>
                </a:cubicBezTo>
                <a:cubicBezTo>
                  <a:pt x="257753" y="124695"/>
                  <a:pt x="246396" y="127222"/>
                  <a:pt x="242047" y="134470"/>
                </a:cubicBezTo>
                <a:cubicBezTo>
                  <a:pt x="237185" y="142573"/>
                  <a:pt x="237945" y="153261"/>
                  <a:pt x="233083" y="161364"/>
                </a:cubicBezTo>
                <a:cubicBezTo>
                  <a:pt x="222312" y="179316"/>
                  <a:pt x="203349" y="184289"/>
                  <a:pt x="188259" y="197223"/>
                </a:cubicBezTo>
                <a:cubicBezTo>
                  <a:pt x="154443" y="226208"/>
                  <a:pt x="155619" y="228254"/>
                  <a:pt x="134471" y="259976"/>
                </a:cubicBezTo>
                <a:cubicBezTo>
                  <a:pt x="144640" y="290483"/>
                  <a:pt x="146514" y="302585"/>
                  <a:pt x="170330" y="331694"/>
                </a:cubicBezTo>
                <a:cubicBezTo>
                  <a:pt x="186386" y="351318"/>
                  <a:pt x="206189" y="367553"/>
                  <a:pt x="224118" y="385482"/>
                </a:cubicBezTo>
                <a:cubicBezTo>
                  <a:pt x="236071" y="397435"/>
                  <a:pt x="243940" y="415995"/>
                  <a:pt x="259977" y="421341"/>
                </a:cubicBezTo>
                <a:cubicBezTo>
                  <a:pt x="311517" y="438522"/>
                  <a:pt x="260808" y="422382"/>
                  <a:pt x="322730" y="439270"/>
                </a:cubicBezTo>
                <a:cubicBezTo>
                  <a:pt x="343718" y="444994"/>
                  <a:pt x="363969" y="453973"/>
                  <a:pt x="385483" y="457200"/>
                </a:cubicBezTo>
                <a:cubicBezTo>
                  <a:pt x="424014" y="462980"/>
                  <a:pt x="463177" y="463176"/>
                  <a:pt x="502024" y="466164"/>
                </a:cubicBezTo>
                <a:cubicBezTo>
                  <a:pt x="496047" y="487082"/>
                  <a:pt x="490345" y="508080"/>
                  <a:pt x="484094" y="528917"/>
                </a:cubicBezTo>
                <a:cubicBezTo>
                  <a:pt x="481379" y="537968"/>
                  <a:pt x="479992" y="547708"/>
                  <a:pt x="475130" y="555811"/>
                </a:cubicBezTo>
                <a:cubicBezTo>
                  <a:pt x="470781" y="563059"/>
                  <a:pt x="463177" y="567764"/>
                  <a:pt x="457200" y="573741"/>
                </a:cubicBezTo>
                <a:cubicBezTo>
                  <a:pt x="454212" y="582706"/>
                  <a:pt x="453728" y="592946"/>
                  <a:pt x="448236" y="600635"/>
                </a:cubicBezTo>
                <a:cubicBezTo>
                  <a:pt x="438411" y="614390"/>
                  <a:pt x="424330" y="624541"/>
                  <a:pt x="412377" y="636494"/>
                </a:cubicBezTo>
                <a:lnTo>
                  <a:pt x="385483" y="663388"/>
                </a:lnTo>
                <a:lnTo>
                  <a:pt x="367553" y="681317"/>
                </a:lnTo>
                <a:lnTo>
                  <a:pt x="349624" y="699247"/>
                </a:lnTo>
                <a:cubicBezTo>
                  <a:pt x="346636" y="708212"/>
                  <a:pt x="340659" y="716691"/>
                  <a:pt x="340659" y="726141"/>
                </a:cubicBezTo>
                <a:cubicBezTo>
                  <a:pt x="340659" y="767830"/>
                  <a:pt x="377015" y="763892"/>
                  <a:pt x="412377" y="770964"/>
                </a:cubicBezTo>
                <a:cubicBezTo>
                  <a:pt x="445265" y="777542"/>
                  <a:pt x="545672" y="785151"/>
                  <a:pt x="573742" y="788894"/>
                </a:cubicBezTo>
                <a:cubicBezTo>
                  <a:pt x="588845" y="790908"/>
                  <a:pt x="603574" y="795132"/>
                  <a:pt x="618565" y="797858"/>
                </a:cubicBezTo>
                <a:cubicBezTo>
                  <a:pt x="687981" y="810479"/>
                  <a:pt x="651831" y="799982"/>
                  <a:pt x="699247" y="815788"/>
                </a:cubicBezTo>
                <a:cubicBezTo>
                  <a:pt x="702235" y="824753"/>
                  <a:pt x="709765" y="833361"/>
                  <a:pt x="708212" y="842682"/>
                </a:cubicBezTo>
                <a:cubicBezTo>
                  <a:pt x="706441" y="853310"/>
                  <a:pt x="695101" y="859939"/>
                  <a:pt x="690283" y="869576"/>
                </a:cubicBezTo>
                <a:cubicBezTo>
                  <a:pt x="661663" y="926816"/>
                  <a:pt x="713597" y="864191"/>
                  <a:pt x="645459" y="932329"/>
                </a:cubicBezTo>
                <a:lnTo>
                  <a:pt x="645459" y="932329"/>
                </a:lnTo>
                <a:cubicBezTo>
                  <a:pt x="639483" y="941294"/>
                  <a:pt x="632348" y="949586"/>
                  <a:pt x="627530" y="959223"/>
                </a:cubicBezTo>
                <a:cubicBezTo>
                  <a:pt x="623304" y="967675"/>
                  <a:pt x="618565" y="986117"/>
                  <a:pt x="618565" y="986117"/>
                </a:cubicBezTo>
              </a:path>
            </a:pathLst>
          </a:custGeom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 стрелкой 16"/>
          <p:cNvCxnSpPr/>
          <p:nvPr/>
        </p:nvCxnSpPr>
        <p:spPr>
          <a:xfrm>
            <a:off x="2987824" y="6237312"/>
            <a:ext cx="1080120" cy="0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52" name="Прямая со стрелкой 16"/>
          <p:cNvCxnSpPr/>
          <p:nvPr/>
        </p:nvCxnSpPr>
        <p:spPr>
          <a:xfrm>
            <a:off x="2987824" y="6381328"/>
            <a:ext cx="1080120" cy="0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53" name="Прямая со стрелкой 16"/>
          <p:cNvCxnSpPr/>
          <p:nvPr/>
        </p:nvCxnSpPr>
        <p:spPr>
          <a:xfrm>
            <a:off x="2987824" y="6525344"/>
            <a:ext cx="1080120" cy="0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54" name="Овал 4"/>
          <p:cNvSpPr/>
          <p:nvPr/>
        </p:nvSpPr>
        <p:spPr>
          <a:xfrm>
            <a:off x="3995936" y="6093296"/>
            <a:ext cx="648075" cy="5760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5" name="Полилиния 54"/>
          <p:cNvSpPr/>
          <p:nvPr/>
        </p:nvSpPr>
        <p:spPr>
          <a:xfrm flipH="1">
            <a:off x="4427984" y="5661248"/>
            <a:ext cx="468104" cy="540000"/>
          </a:xfrm>
          <a:custGeom>
            <a:avLst/>
            <a:gdLst>
              <a:gd name="connsiteX0" fmla="*/ 0 w 713597"/>
              <a:gd name="connsiteY0" fmla="*/ 0 h 986117"/>
              <a:gd name="connsiteX1" fmla="*/ 125506 w 713597"/>
              <a:gd name="connsiteY1" fmla="*/ 8964 h 986117"/>
              <a:gd name="connsiteX2" fmla="*/ 197224 w 713597"/>
              <a:gd name="connsiteY2" fmla="*/ 26894 h 986117"/>
              <a:gd name="connsiteX3" fmla="*/ 268942 w 713597"/>
              <a:gd name="connsiteY3" fmla="*/ 35858 h 986117"/>
              <a:gd name="connsiteX4" fmla="*/ 259977 w 713597"/>
              <a:gd name="connsiteY4" fmla="*/ 116541 h 986117"/>
              <a:gd name="connsiteX5" fmla="*/ 242047 w 713597"/>
              <a:gd name="connsiteY5" fmla="*/ 134470 h 986117"/>
              <a:gd name="connsiteX6" fmla="*/ 233083 w 713597"/>
              <a:gd name="connsiteY6" fmla="*/ 161364 h 986117"/>
              <a:gd name="connsiteX7" fmla="*/ 188259 w 713597"/>
              <a:gd name="connsiteY7" fmla="*/ 197223 h 986117"/>
              <a:gd name="connsiteX8" fmla="*/ 134471 w 713597"/>
              <a:gd name="connsiteY8" fmla="*/ 259976 h 986117"/>
              <a:gd name="connsiteX9" fmla="*/ 170330 w 713597"/>
              <a:gd name="connsiteY9" fmla="*/ 331694 h 986117"/>
              <a:gd name="connsiteX10" fmla="*/ 224118 w 713597"/>
              <a:gd name="connsiteY10" fmla="*/ 385482 h 986117"/>
              <a:gd name="connsiteX11" fmla="*/ 259977 w 713597"/>
              <a:gd name="connsiteY11" fmla="*/ 421341 h 986117"/>
              <a:gd name="connsiteX12" fmla="*/ 322730 w 713597"/>
              <a:gd name="connsiteY12" fmla="*/ 439270 h 986117"/>
              <a:gd name="connsiteX13" fmla="*/ 385483 w 713597"/>
              <a:gd name="connsiteY13" fmla="*/ 457200 h 986117"/>
              <a:gd name="connsiteX14" fmla="*/ 502024 w 713597"/>
              <a:gd name="connsiteY14" fmla="*/ 466164 h 986117"/>
              <a:gd name="connsiteX15" fmla="*/ 484094 w 713597"/>
              <a:gd name="connsiteY15" fmla="*/ 528917 h 986117"/>
              <a:gd name="connsiteX16" fmla="*/ 475130 w 713597"/>
              <a:gd name="connsiteY16" fmla="*/ 555811 h 986117"/>
              <a:gd name="connsiteX17" fmla="*/ 457200 w 713597"/>
              <a:gd name="connsiteY17" fmla="*/ 573741 h 986117"/>
              <a:gd name="connsiteX18" fmla="*/ 448236 w 713597"/>
              <a:gd name="connsiteY18" fmla="*/ 600635 h 986117"/>
              <a:gd name="connsiteX19" fmla="*/ 412377 w 713597"/>
              <a:gd name="connsiteY19" fmla="*/ 636494 h 986117"/>
              <a:gd name="connsiteX20" fmla="*/ 385483 w 713597"/>
              <a:gd name="connsiteY20" fmla="*/ 663388 h 986117"/>
              <a:gd name="connsiteX21" fmla="*/ 367553 w 713597"/>
              <a:gd name="connsiteY21" fmla="*/ 681317 h 986117"/>
              <a:gd name="connsiteX22" fmla="*/ 349624 w 713597"/>
              <a:gd name="connsiteY22" fmla="*/ 699247 h 986117"/>
              <a:gd name="connsiteX23" fmla="*/ 340659 w 713597"/>
              <a:gd name="connsiteY23" fmla="*/ 726141 h 986117"/>
              <a:gd name="connsiteX24" fmla="*/ 412377 w 713597"/>
              <a:gd name="connsiteY24" fmla="*/ 770964 h 986117"/>
              <a:gd name="connsiteX25" fmla="*/ 573742 w 713597"/>
              <a:gd name="connsiteY25" fmla="*/ 788894 h 986117"/>
              <a:gd name="connsiteX26" fmla="*/ 618565 w 713597"/>
              <a:gd name="connsiteY26" fmla="*/ 797858 h 986117"/>
              <a:gd name="connsiteX27" fmla="*/ 699247 w 713597"/>
              <a:gd name="connsiteY27" fmla="*/ 815788 h 986117"/>
              <a:gd name="connsiteX28" fmla="*/ 708212 w 713597"/>
              <a:gd name="connsiteY28" fmla="*/ 842682 h 986117"/>
              <a:gd name="connsiteX29" fmla="*/ 690283 w 713597"/>
              <a:gd name="connsiteY29" fmla="*/ 869576 h 986117"/>
              <a:gd name="connsiteX30" fmla="*/ 645459 w 713597"/>
              <a:gd name="connsiteY30" fmla="*/ 932329 h 986117"/>
              <a:gd name="connsiteX31" fmla="*/ 645459 w 713597"/>
              <a:gd name="connsiteY31" fmla="*/ 932329 h 986117"/>
              <a:gd name="connsiteX32" fmla="*/ 627530 w 713597"/>
              <a:gd name="connsiteY32" fmla="*/ 959223 h 986117"/>
              <a:gd name="connsiteX33" fmla="*/ 618565 w 713597"/>
              <a:gd name="connsiteY33" fmla="*/ 986117 h 986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13597" h="986117">
                <a:moveTo>
                  <a:pt x="0" y="0"/>
                </a:moveTo>
                <a:cubicBezTo>
                  <a:pt x="41835" y="2988"/>
                  <a:pt x="83949" y="3297"/>
                  <a:pt x="125506" y="8964"/>
                </a:cubicBezTo>
                <a:cubicBezTo>
                  <a:pt x="149922" y="12293"/>
                  <a:pt x="173004" y="22353"/>
                  <a:pt x="197224" y="26894"/>
                </a:cubicBezTo>
                <a:cubicBezTo>
                  <a:pt x="220903" y="31334"/>
                  <a:pt x="245036" y="32870"/>
                  <a:pt x="268942" y="35858"/>
                </a:cubicBezTo>
                <a:cubicBezTo>
                  <a:pt x="265954" y="62752"/>
                  <a:pt x="267097" y="90435"/>
                  <a:pt x="259977" y="116541"/>
                </a:cubicBezTo>
                <a:cubicBezTo>
                  <a:pt x="257753" y="124695"/>
                  <a:pt x="246396" y="127222"/>
                  <a:pt x="242047" y="134470"/>
                </a:cubicBezTo>
                <a:cubicBezTo>
                  <a:pt x="237185" y="142573"/>
                  <a:pt x="237945" y="153261"/>
                  <a:pt x="233083" y="161364"/>
                </a:cubicBezTo>
                <a:cubicBezTo>
                  <a:pt x="222312" y="179316"/>
                  <a:pt x="203349" y="184289"/>
                  <a:pt x="188259" y="197223"/>
                </a:cubicBezTo>
                <a:cubicBezTo>
                  <a:pt x="154443" y="226208"/>
                  <a:pt x="155619" y="228254"/>
                  <a:pt x="134471" y="259976"/>
                </a:cubicBezTo>
                <a:cubicBezTo>
                  <a:pt x="144640" y="290483"/>
                  <a:pt x="146514" y="302585"/>
                  <a:pt x="170330" y="331694"/>
                </a:cubicBezTo>
                <a:cubicBezTo>
                  <a:pt x="186386" y="351318"/>
                  <a:pt x="206189" y="367553"/>
                  <a:pt x="224118" y="385482"/>
                </a:cubicBezTo>
                <a:cubicBezTo>
                  <a:pt x="236071" y="397435"/>
                  <a:pt x="243940" y="415995"/>
                  <a:pt x="259977" y="421341"/>
                </a:cubicBezTo>
                <a:cubicBezTo>
                  <a:pt x="311517" y="438522"/>
                  <a:pt x="260808" y="422382"/>
                  <a:pt x="322730" y="439270"/>
                </a:cubicBezTo>
                <a:cubicBezTo>
                  <a:pt x="343718" y="444994"/>
                  <a:pt x="363969" y="453973"/>
                  <a:pt x="385483" y="457200"/>
                </a:cubicBezTo>
                <a:cubicBezTo>
                  <a:pt x="424014" y="462980"/>
                  <a:pt x="463177" y="463176"/>
                  <a:pt x="502024" y="466164"/>
                </a:cubicBezTo>
                <a:cubicBezTo>
                  <a:pt x="496047" y="487082"/>
                  <a:pt x="490345" y="508080"/>
                  <a:pt x="484094" y="528917"/>
                </a:cubicBezTo>
                <a:cubicBezTo>
                  <a:pt x="481379" y="537968"/>
                  <a:pt x="479992" y="547708"/>
                  <a:pt x="475130" y="555811"/>
                </a:cubicBezTo>
                <a:cubicBezTo>
                  <a:pt x="470781" y="563059"/>
                  <a:pt x="463177" y="567764"/>
                  <a:pt x="457200" y="573741"/>
                </a:cubicBezTo>
                <a:cubicBezTo>
                  <a:pt x="454212" y="582706"/>
                  <a:pt x="453728" y="592946"/>
                  <a:pt x="448236" y="600635"/>
                </a:cubicBezTo>
                <a:cubicBezTo>
                  <a:pt x="438411" y="614390"/>
                  <a:pt x="424330" y="624541"/>
                  <a:pt x="412377" y="636494"/>
                </a:cubicBezTo>
                <a:lnTo>
                  <a:pt x="385483" y="663388"/>
                </a:lnTo>
                <a:lnTo>
                  <a:pt x="367553" y="681317"/>
                </a:lnTo>
                <a:lnTo>
                  <a:pt x="349624" y="699247"/>
                </a:lnTo>
                <a:cubicBezTo>
                  <a:pt x="346636" y="708212"/>
                  <a:pt x="340659" y="716691"/>
                  <a:pt x="340659" y="726141"/>
                </a:cubicBezTo>
                <a:cubicBezTo>
                  <a:pt x="340659" y="767830"/>
                  <a:pt x="377015" y="763892"/>
                  <a:pt x="412377" y="770964"/>
                </a:cubicBezTo>
                <a:cubicBezTo>
                  <a:pt x="445265" y="777542"/>
                  <a:pt x="545672" y="785151"/>
                  <a:pt x="573742" y="788894"/>
                </a:cubicBezTo>
                <a:cubicBezTo>
                  <a:pt x="588845" y="790908"/>
                  <a:pt x="603574" y="795132"/>
                  <a:pt x="618565" y="797858"/>
                </a:cubicBezTo>
                <a:cubicBezTo>
                  <a:pt x="687981" y="810479"/>
                  <a:pt x="651831" y="799982"/>
                  <a:pt x="699247" y="815788"/>
                </a:cubicBezTo>
                <a:cubicBezTo>
                  <a:pt x="702235" y="824753"/>
                  <a:pt x="709765" y="833361"/>
                  <a:pt x="708212" y="842682"/>
                </a:cubicBezTo>
                <a:cubicBezTo>
                  <a:pt x="706441" y="853310"/>
                  <a:pt x="695101" y="859939"/>
                  <a:pt x="690283" y="869576"/>
                </a:cubicBezTo>
                <a:cubicBezTo>
                  <a:pt x="661663" y="926816"/>
                  <a:pt x="713597" y="864191"/>
                  <a:pt x="645459" y="932329"/>
                </a:cubicBezTo>
                <a:lnTo>
                  <a:pt x="645459" y="932329"/>
                </a:lnTo>
                <a:cubicBezTo>
                  <a:pt x="639483" y="941294"/>
                  <a:pt x="632348" y="949586"/>
                  <a:pt x="627530" y="959223"/>
                </a:cubicBezTo>
                <a:cubicBezTo>
                  <a:pt x="623304" y="967675"/>
                  <a:pt x="618565" y="986117"/>
                  <a:pt x="618565" y="986117"/>
                </a:cubicBezTo>
              </a:path>
            </a:pathLst>
          </a:custGeom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 стрелкой 6"/>
          <p:cNvCxnSpPr/>
          <p:nvPr/>
        </p:nvCxnSpPr>
        <p:spPr>
          <a:xfrm>
            <a:off x="4283968" y="5157192"/>
            <a:ext cx="569132" cy="497123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57" name="Прямая со стрелкой 6"/>
          <p:cNvCxnSpPr/>
          <p:nvPr/>
        </p:nvCxnSpPr>
        <p:spPr>
          <a:xfrm flipV="1">
            <a:off x="4860032" y="5229200"/>
            <a:ext cx="648072" cy="432048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58" name="Прямая со стрелкой 6"/>
          <p:cNvCxnSpPr/>
          <p:nvPr/>
        </p:nvCxnSpPr>
        <p:spPr>
          <a:xfrm>
            <a:off x="4572000" y="6453336"/>
            <a:ext cx="792088" cy="281098"/>
          </a:xfrm>
          <a:prstGeom prst="straightConnector1">
            <a:avLst/>
          </a:prstGeom>
          <a:noFill/>
          <a:ln w="31747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9" name="Скругленная соединительная линия 68"/>
          <p:cNvCxnSpPr/>
          <p:nvPr/>
        </p:nvCxnSpPr>
        <p:spPr>
          <a:xfrm rot="16200000" flipH="1">
            <a:off x="3059832" y="6165304"/>
            <a:ext cx="1008112" cy="144016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763688" y="5085184"/>
            <a:ext cx="3816424" cy="61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5085184"/>
            <a:ext cx="619125" cy="542925"/>
          </a:xfrm>
          <a:prstGeom prst="rect">
            <a:avLst/>
          </a:prstGeom>
          <a:noFill/>
        </p:spPr>
      </p:pic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221088"/>
            <a:ext cx="247650" cy="476250"/>
          </a:xfrm>
          <a:prstGeom prst="rect">
            <a:avLst/>
          </a:prstGeom>
          <a:noFill/>
        </p:spPr>
      </p:pic>
      <p:pic>
        <p:nvPicPr>
          <p:cNvPr id="78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780928"/>
            <a:ext cx="247650" cy="476250"/>
          </a:xfrm>
          <a:prstGeom prst="rect">
            <a:avLst/>
          </a:prstGeom>
          <a:noFill/>
        </p:spPr>
      </p:pic>
      <p:sp>
        <p:nvSpPr>
          <p:cNvPr id="79" name="TextBox 78"/>
          <p:cNvSpPr txBox="1"/>
          <p:nvPr/>
        </p:nvSpPr>
        <p:spPr>
          <a:xfrm>
            <a:off x="5580112" y="443711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far extracted values of the </a:t>
            </a:r>
            <a:r>
              <a:rPr lang="en-US" dirty="0" err="1" smtClean="0"/>
              <a:t>Pomeron</a:t>
            </a:r>
            <a:r>
              <a:rPr lang="en-US" dirty="0" smtClean="0"/>
              <a:t>-proton cross-sections are  uncomfortably small : O(1mb)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3228686" cy="17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0"/>
            <a:ext cx="8229600" cy="828000"/>
          </a:xfrm>
          <a:solidFill>
            <a:schemeClr val="tx2"/>
          </a:solidFill>
          <a:ln>
            <a:solidFill>
              <a:schemeClr val="bg2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Old English Text MT" pitchFamily="66" charset="0"/>
              </a:rPr>
              <a:t>Hard Probes of the Soft Stuff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606DC09-6A36-4998-AD8F-8FC9E43D6B82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14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412776"/>
            <a:ext cx="53149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996952"/>
            <a:ext cx="51911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068960"/>
            <a:ext cx="1866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221088"/>
            <a:ext cx="2219325" cy="504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solidFill>
            <a:schemeClr val="tx1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Old English Text MT" pitchFamily="66" charset="0"/>
              </a:rPr>
              <a:t>Central Diffraction: Short -Wave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Old English Text MT" pitchFamily="66" charset="0"/>
              </a:rPr>
              <a:t>Diagnostics of the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Old English Text MT" pitchFamily="66" charset="0"/>
              </a:rPr>
              <a:t>Pomeron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348880"/>
            <a:ext cx="4081335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54DFADA-A3B2-4C10-B73A-775F32D93B38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1628800"/>
            <a:ext cx="526028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4797152"/>
            <a:ext cx="1897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Prospects: a lot</a:t>
            </a:r>
            <a:r>
              <a:rPr lang="en-US" dirty="0" smtClean="0"/>
              <a:t>.</a:t>
            </a:r>
          </a:p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5301208"/>
            <a:ext cx="4552950" cy="100811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56176" y="5661248"/>
            <a:ext cx="2716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task for the </a:t>
            </a:r>
          </a:p>
          <a:p>
            <a:r>
              <a:rPr lang="en-US" b="1" dirty="0" smtClean="0"/>
              <a:t>CMS-TOTEM Collaboration</a:t>
            </a:r>
            <a:endParaRPr lang="ru-RU" b="1" dirty="0"/>
          </a:p>
        </p:txBody>
      </p:sp>
      <p:sp>
        <p:nvSpPr>
          <p:cNvPr id="12" name="Овал 11"/>
          <p:cNvSpPr/>
          <p:nvPr/>
        </p:nvSpPr>
        <p:spPr>
          <a:xfrm>
            <a:off x="1187624" y="2420888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331640" y="2492896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403648" y="2564904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75656" y="2636912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47664" y="270892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195736" y="342900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267744" y="3501008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339752" y="3573016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79512" y="2132856"/>
            <a:ext cx="1008112" cy="30602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331640" y="2492896"/>
            <a:ext cx="165618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115616" y="3663016"/>
            <a:ext cx="1224136" cy="63008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411760" y="3645024"/>
            <a:ext cx="1008112" cy="30602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1619672" y="2780928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979712" y="3212976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691680" y="2852936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835696" y="2996952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907704" y="3140968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123728" y="3356992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051720" y="3284984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763688" y="2924944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ятно 2 38"/>
          <p:cNvSpPr/>
          <p:nvPr/>
        </p:nvSpPr>
        <p:spPr>
          <a:xfrm>
            <a:off x="1475656" y="2564904"/>
            <a:ext cx="914400" cy="914400"/>
          </a:xfrm>
          <a:prstGeom prst="irregularSeal2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3"/>
          <p:cNvSpPr/>
          <p:nvPr/>
        </p:nvSpPr>
        <p:spPr>
          <a:xfrm>
            <a:off x="1619667" y="836712"/>
            <a:ext cx="288036" cy="86409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1 0"/>
              <a:gd name="f15" fmla="*/ f9 f0 1"/>
              <a:gd name="f16" fmla="*/ f10 f0 1"/>
              <a:gd name="f17" fmla="?: f11 f4 1"/>
              <a:gd name="f18" fmla="?: f12 f5 1"/>
              <a:gd name="f19" fmla="?: f13 f6 1"/>
              <a:gd name="f20" fmla="+- f14 0 f1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1 0"/>
              <a:gd name="f28" fmla="+- f21 0 f1"/>
              <a:gd name="f29" fmla="+- f22 0 f1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0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0 1"/>
              <a:gd name="f47" fmla="*/ f42 f30 1"/>
              <a:gd name="f48" fmla="*/ f41 f30 1"/>
              <a:gd name="f49" fmla="*/ f46 1 f8"/>
              <a:gd name="f50" fmla="*/ f44 f30 1"/>
              <a:gd name="f51" fmla="+- f49 0 f1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0" swAng="f1"/>
                <a:arcTo wR="f47" hR="f48" stAng="f2" swAng="f1"/>
                <a:arcTo wR="f47" hR="f48" stAng="f7" swAng="f1"/>
                <a:arcTo wR="f47" hR="f48" stAng="f1" swAng="f1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Овал 4"/>
          <p:cNvSpPr/>
          <p:nvPr/>
        </p:nvSpPr>
        <p:spPr>
          <a:xfrm>
            <a:off x="2771802" y="2276874"/>
            <a:ext cx="266328" cy="9144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1 0"/>
              <a:gd name="f15" fmla="*/ f9 f0 1"/>
              <a:gd name="f16" fmla="*/ f10 f0 1"/>
              <a:gd name="f17" fmla="?: f11 f4 1"/>
              <a:gd name="f18" fmla="?: f12 f5 1"/>
              <a:gd name="f19" fmla="?: f13 f6 1"/>
              <a:gd name="f20" fmla="+- f14 0 f1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1 0"/>
              <a:gd name="f28" fmla="+- f21 0 f1"/>
              <a:gd name="f29" fmla="+- f22 0 f1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0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0 1"/>
              <a:gd name="f47" fmla="*/ f42 f30 1"/>
              <a:gd name="f48" fmla="*/ f41 f30 1"/>
              <a:gd name="f49" fmla="*/ f46 1 f8"/>
              <a:gd name="f50" fmla="*/ f44 f30 1"/>
              <a:gd name="f51" fmla="+- f49 0 f1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0" swAng="f1"/>
                <a:arcTo wR="f47" hR="f48" stAng="f2" swAng="f1"/>
                <a:arcTo wR="f47" hR="f48" stAng="f7" swAng="f1"/>
                <a:arcTo wR="f47" hR="f48" stAng="f1" swAng="f1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4" name="Прямая со стрелкой 6"/>
          <p:cNvCxnSpPr/>
          <p:nvPr/>
        </p:nvCxnSpPr>
        <p:spPr>
          <a:xfrm>
            <a:off x="1763685" y="1268757"/>
            <a:ext cx="1656189" cy="0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5" name="Прямая со стрелкой 8"/>
          <p:cNvCxnSpPr>
            <a:stCxn id="3" idx="3"/>
          </p:cNvCxnSpPr>
          <p:nvPr/>
        </p:nvCxnSpPr>
        <p:spPr>
          <a:xfrm flipH="1" flipV="1">
            <a:off x="1331640" y="2708919"/>
            <a:ext cx="1440162" cy="25155"/>
          </a:xfrm>
          <a:prstGeom prst="straightConnector1">
            <a:avLst/>
          </a:prstGeom>
          <a:noFill/>
          <a:ln w="28575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" name="Прямая со стрелкой 10"/>
          <p:cNvCxnSpPr/>
          <p:nvPr/>
        </p:nvCxnSpPr>
        <p:spPr>
          <a:xfrm>
            <a:off x="2267739" y="1268757"/>
            <a:ext cx="0" cy="1440162"/>
          </a:xfrm>
          <a:prstGeom prst="straightConnector1">
            <a:avLst/>
          </a:prstGeom>
          <a:noFill/>
          <a:ln w="15873">
            <a:solidFill>
              <a:srgbClr val="4A7EBB"/>
            </a:solidFill>
            <a:prstDash val="solid"/>
            <a:headEnd type="arrow"/>
            <a:tailEnd type="arrow"/>
          </a:ln>
        </p:spPr>
      </p:cxnSp>
      <p:sp>
        <p:nvSpPr>
          <p:cNvPr id="7" name="TextBox 16"/>
          <p:cNvSpPr txBox="1"/>
          <p:nvPr/>
        </p:nvSpPr>
        <p:spPr>
          <a:xfrm>
            <a:off x="2339748" y="1844820"/>
            <a:ext cx="1345237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Georgia" pitchFamily="18"/>
              </a:rPr>
              <a:t>R</a:t>
            </a:r>
            <a:r>
              <a:rPr lang="en-US" sz="1800" b="0" i="0" u="none" strike="noStrike" kern="1200" cap="none" spc="0" baseline="-25000">
                <a:solidFill>
                  <a:srgbClr val="000000"/>
                </a:solidFill>
                <a:uFillTx/>
                <a:latin typeface="Georgia" pitchFamily="18"/>
              </a:rPr>
              <a:t>T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Georgia" pitchFamily="18"/>
              </a:rPr>
              <a:t>=1.26 fm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Georgia" pitchFamily="18"/>
            </a:endParaRPr>
          </a:p>
        </p:txBody>
      </p:sp>
      <p:cxnSp>
        <p:nvCxnSpPr>
          <p:cNvPr id="8" name="Прямая со стрелкой 18"/>
          <p:cNvCxnSpPr>
            <a:endCxn id="2" idx="2"/>
          </p:cNvCxnSpPr>
          <p:nvPr/>
        </p:nvCxnSpPr>
        <p:spPr>
          <a:xfrm>
            <a:off x="1763685" y="1268757"/>
            <a:ext cx="0" cy="432054"/>
          </a:xfrm>
          <a:prstGeom prst="straightConnector1">
            <a:avLst/>
          </a:prstGeom>
          <a:noFill/>
          <a:ln w="15873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9" name="Прямая со стрелкой 19"/>
          <p:cNvCxnSpPr>
            <a:endCxn id="3" idx="0"/>
          </p:cNvCxnSpPr>
          <p:nvPr/>
        </p:nvCxnSpPr>
        <p:spPr>
          <a:xfrm flipH="1" flipV="1">
            <a:off x="2904966" y="2276874"/>
            <a:ext cx="10854" cy="504054"/>
          </a:xfrm>
          <a:prstGeom prst="straightConnector1">
            <a:avLst/>
          </a:prstGeom>
          <a:noFill/>
          <a:ln w="15873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10" name="Прямая соединительная линия 24"/>
          <p:cNvCxnSpPr/>
          <p:nvPr/>
        </p:nvCxnSpPr>
        <p:spPr>
          <a:xfrm>
            <a:off x="1259631" y="1268757"/>
            <a:ext cx="504054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11" name="Прямая соединительная линия 26"/>
          <p:cNvCxnSpPr>
            <a:endCxn id="2" idx="2"/>
          </p:cNvCxnSpPr>
          <p:nvPr/>
        </p:nvCxnSpPr>
        <p:spPr>
          <a:xfrm>
            <a:off x="1259631" y="1700811"/>
            <a:ext cx="504054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12" name="TextBox 27"/>
          <p:cNvSpPr txBox="1"/>
          <p:nvPr/>
        </p:nvSpPr>
        <p:spPr>
          <a:xfrm>
            <a:off x="611559" y="1268757"/>
            <a:ext cx="982961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Georgia" pitchFamily="18"/>
              </a:rPr>
              <a:t>0.66 fm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Georgia" pitchFamily="18"/>
            </a:endParaRPr>
          </a:p>
        </p:txBody>
      </p:sp>
      <p:sp>
        <p:nvSpPr>
          <p:cNvPr id="13" name="Номер слайда 12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B44C7AC-DF56-426E-AC1D-4023545D15CC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67544" y="0"/>
            <a:ext cx="8229600" cy="69269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540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Old English Text MT" pitchFamily="66" charset="0"/>
                <a:ea typeface="+mn-ea"/>
                <a:cs typeface="+mn-cs"/>
              </a:rPr>
              <a:t>Whether We Achieve “</a:t>
            </a:r>
            <a:r>
              <a:rPr kumimoji="0" lang="en-US" sz="4400" b="1" i="0" u="none" strike="noStrike" kern="1200" normalizeH="0" baseline="0" noProof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Old English Text MT" pitchFamily="66" charset="0"/>
                <a:ea typeface="+mn-ea"/>
                <a:cs typeface="+mn-cs"/>
              </a:rPr>
              <a:t>Asymtopia</a:t>
            </a:r>
            <a:r>
              <a:rPr kumimoji="0" lang="en-US" sz="4400" b="1" i="0" u="none" strike="noStrike" kern="12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Old English Text MT" pitchFamily="66" charset="0"/>
                <a:ea typeface="+mn-ea"/>
                <a:cs typeface="+mn-cs"/>
              </a:rPr>
              <a:t>”?</a:t>
            </a:r>
            <a:endParaRPr kumimoji="0" lang="ru-RU" sz="4400" b="1" i="0" u="none" strike="noStrike" kern="1200" normalizeH="0" baseline="0" noProof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764704"/>
            <a:ext cx="5125058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Овал 19"/>
          <p:cNvSpPr/>
          <p:nvPr/>
        </p:nvSpPr>
        <p:spPr>
          <a:xfrm flipH="1">
            <a:off x="7812360" y="1916832"/>
            <a:ext cx="36000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7308304" y="1700808"/>
            <a:ext cx="900000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67544" y="3861048"/>
            <a:ext cx="8295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Asymptopia</a:t>
            </a:r>
            <a:r>
              <a:rPr lang="en-US" sz="2800" dirty="0" smtClean="0"/>
              <a:t>: Interaction Region  &gt;&gt; Proper </a:t>
            </a:r>
            <a:r>
              <a:rPr lang="en-US" sz="2800" dirty="0" err="1" smtClean="0"/>
              <a:t>Hadron</a:t>
            </a:r>
            <a:r>
              <a:rPr lang="en-US" sz="2800" dirty="0" smtClean="0"/>
              <a:t> Sizes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3419872" y="4293096"/>
            <a:ext cx="1588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Proton-Proton:</a:t>
            </a:r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4509120"/>
            <a:ext cx="4581525" cy="742950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725144"/>
            <a:ext cx="1619250" cy="428625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5229200"/>
            <a:ext cx="3876675" cy="428625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5661248"/>
            <a:ext cx="5172075" cy="409575"/>
          </a:xfrm>
          <a:prstGeom prst="rect">
            <a:avLst/>
          </a:prstGeom>
          <a:noFill/>
        </p:spPr>
      </p:pic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18864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6021288"/>
            <a:ext cx="3171825" cy="485775"/>
          </a:xfrm>
          <a:prstGeom prst="rect">
            <a:avLst/>
          </a:prstGeom>
          <a:noFill/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79912" y="6021288"/>
            <a:ext cx="1909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Broadway" pitchFamily="82" charset="0"/>
              </a:rPr>
              <a:t>1000 </a:t>
            </a:r>
            <a:r>
              <a:rPr lang="en-US" sz="2800" dirty="0" err="1" smtClean="0">
                <a:solidFill>
                  <a:srgbClr val="FF0000"/>
                </a:solidFill>
                <a:latin typeface="Broadway" pitchFamily="82" charset="0"/>
              </a:rPr>
              <a:t>TeV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417640"/>
          </a:xfrm>
          <a:solidFill>
            <a:srgbClr val="000000"/>
          </a:solidFill>
          <a:ln w="25402">
            <a:solidFill>
              <a:srgbClr val="C0504D"/>
            </a:solidFill>
            <a:prstDash val="solid"/>
          </a:ln>
        </p:spPr>
        <p:txBody>
          <a:bodyPr/>
          <a:lstStyle/>
          <a:p>
            <a:pPr lvl="0"/>
            <a:r>
              <a:rPr lang="en-US" dirty="0" smtClean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latin typeface="Old English Text MT" pitchFamily="66"/>
              </a:rPr>
              <a:t>Conclusions:</a:t>
            </a:r>
            <a:endParaRPr lang="ru-RU" dirty="0">
              <a:solidFill>
                <a:srgbClr val="FFFFFF"/>
              </a:solidFill>
              <a:effectLst>
                <a:outerShdw dist="38096" dir="2700000">
                  <a:srgbClr val="000000"/>
                </a:outerShdw>
              </a:effectLst>
            </a:endParaRPr>
          </a:p>
        </p:txBody>
      </p:sp>
      <p:pic>
        <p:nvPicPr>
          <p:cNvPr id="3" name="Содержимое 3" descr="сгкефш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5"/>
            <a:ext cx="9144000" cy="5445224"/>
          </a:xfrm>
        </p:spPr>
      </p:pic>
      <p:sp>
        <p:nvSpPr>
          <p:cNvPr id="4" name="Номер слайда 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849F955-B97B-4345-A9F0-84739CAAF5E3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17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068960"/>
            <a:ext cx="66577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latin typeface="Old English Text MT" pitchFamily="66"/>
              </a:rPr>
              <a:t>Let’s work! Thank you</a:t>
            </a:r>
            <a:r>
              <a:rPr lang="en-US" dirty="0" smtClean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latin typeface="Old English Text MT" pitchFamily="66"/>
              </a:rPr>
              <a:t>.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4000" dirty="0" smtClean="0">
                <a:latin typeface="Old English Text MT" pitchFamily="66" charset="0"/>
              </a:rPr>
              <a:t>Static Stringy Confinement </a:t>
            </a:r>
            <a:r>
              <a:rPr lang="en-US" sz="4000" dirty="0" err="1" smtClean="0">
                <a:latin typeface="Old English Text MT" pitchFamily="66" charset="0"/>
              </a:rPr>
              <a:t>vs</a:t>
            </a:r>
            <a:r>
              <a:rPr lang="en-US" sz="4000" dirty="0" smtClean="0">
                <a:latin typeface="Old English Text MT" pitchFamily="66" charset="0"/>
              </a:rPr>
              <a:t> </a:t>
            </a:r>
            <a:br>
              <a:rPr lang="en-US" sz="4000" dirty="0" smtClean="0">
                <a:latin typeface="Old English Text MT" pitchFamily="66" charset="0"/>
              </a:rPr>
            </a:br>
            <a:r>
              <a:rPr lang="en-US" sz="4000" dirty="0" smtClean="0">
                <a:latin typeface="Old English Text MT" pitchFamily="66" charset="0"/>
              </a:rPr>
              <a:t>High Energy Scattering ?</a:t>
            </a:r>
            <a:endParaRPr lang="ru-RU" sz="4000" dirty="0"/>
          </a:p>
        </p:txBody>
      </p:sp>
      <p:pic>
        <p:nvPicPr>
          <p:cNvPr id="6" name="Содержимое 5" descr="str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87824" y="1772816"/>
            <a:ext cx="3238500" cy="857250"/>
          </a:xfrm>
        </p:spPr>
      </p:pic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3969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356992"/>
            <a:ext cx="2784001" cy="936000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483768" y="1844824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483768" y="2132856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771800" y="1844824"/>
            <a:ext cx="0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23728" y="1772816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275856" y="2636912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868144" y="2636912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275856" y="2924944"/>
            <a:ext cx="25922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55976" y="285293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4437112"/>
            <a:ext cx="2819400" cy="447675"/>
          </a:xfrm>
          <a:prstGeom prst="rect">
            <a:avLst/>
          </a:prstGeom>
          <a:noFill/>
        </p:spPr>
      </p:pic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4437112"/>
            <a:ext cx="4611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Longitudinal interaction range at high energies:</a:t>
            </a:r>
            <a:endParaRPr lang="ru-RU" dirty="0"/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3974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941168"/>
            <a:ext cx="2514600" cy="476250"/>
          </a:xfrm>
          <a:prstGeom prst="rect">
            <a:avLst/>
          </a:prstGeom>
          <a:noFill/>
        </p:spPr>
      </p:pic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5013176"/>
            <a:ext cx="4440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Transverse interaction range at high energies: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491880" y="5445224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/>
              </a:rPr>
              <a:t>&lt;b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/>
              </a:rPr>
              <a:t>2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/>
              </a:rPr>
              <a:t>&gt;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4w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endParaRPr lang="ru-RU" b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3979" name="Rectangle 11"/>
          <p:cNvSpPr>
            <a:spLocks noChangeArrowheads="1"/>
          </p:cNvSpPr>
          <p:nvPr/>
        </p:nvSpPr>
        <p:spPr bwMode="auto">
          <a:xfrm>
            <a:off x="0" y="323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3980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5877272"/>
            <a:ext cx="3781425" cy="695325"/>
          </a:xfrm>
          <a:prstGeom prst="rect">
            <a:avLst/>
          </a:prstGeom>
          <a:noFill/>
        </p:spPr>
      </p:pic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984" name="Rectangle 16"/>
          <p:cNvSpPr>
            <a:spLocks noChangeArrowheads="1"/>
          </p:cNvSpPr>
          <p:nvPr/>
        </p:nvSpPr>
        <p:spPr bwMode="auto">
          <a:xfrm>
            <a:off x="251520" y="18864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3983" name="Picture 1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3429000"/>
            <a:ext cx="1714500" cy="742950"/>
          </a:xfrm>
          <a:prstGeom prst="rect">
            <a:avLst/>
          </a:prstGeom>
          <a:noFill/>
        </p:spPr>
      </p:pic>
      <p:sp>
        <p:nvSpPr>
          <p:cNvPr id="83985" name="Rectangle 17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76056" y="544522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        L </a:t>
            </a:r>
            <a:endParaRPr lang="ru-RU" dirty="0"/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5292080" y="5661248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67541" y="0"/>
            <a:ext cx="8229600" cy="634081"/>
          </a:xfrm>
          <a:solidFill>
            <a:srgbClr val="000000"/>
          </a:solidFill>
        </p:spPr>
        <p:txBody>
          <a:bodyPr/>
          <a:lstStyle/>
          <a:p>
            <a:pPr lvl="0"/>
            <a:r>
              <a:rPr lang="en-US" sz="3600">
                <a:solidFill>
                  <a:srgbClr val="FF0000"/>
                </a:solidFill>
                <a:latin typeface="Old English Text MT" pitchFamily="66"/>
              </a:rPr>
              <a:t>Diffraction Patterns</a:t>
            </a:r>
            <a:endParaRPr lang="ru-RU" sz="3600">
              <a:solidFill>
                <a:srgbClr val="FF0000"/>
              </a:solidFill>
              <a:latin typeface="Arial Black" pitchFamily="34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91676" y="1268757"/>
            <a:ext cx="2147861" cy="2123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76053" y="1268757"/>
            <a:ext cx="2038353" cy="21050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6"/>
          <p:cNvSpPr txBox="1"/>
          <p:nvPr/>
        </p:nvSpPr>
        <p:spPr>
          <a:xfrm>
            <a:off x="179515" y="836712"/>
            <a:ext cx="4455066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Old English Text MT" pitchFamily="66"/>
              </a:rPr>
              <a:t>Light scattering off a polystirene latex particle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4932035" y="836712"/>
            <a:ext cx="2550700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Old English Text MT" pitchFamily="66"/>
              </a:rPr>
              <a:t>Proton-proton scattering 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724125" y="3356990"/>
            <a:ext cx="2376260" cy="216024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12"/>
          <p:cNvSpPr txBox="1"/>
          <p:nvPr/>
        </p:nvSpPr>
        <p:spPr>
          <a:xfrm>
            <a:off x="323523" y="4005062"/>
            <a:ext cx="1919115" cy="101566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t =  -4k</a:t>
            </a:r>
            <a:r>
              <a:rPr lang="en-US" sz="2000" b="1" i="1" u="none" strike="noStrike" kern="1200" cap="none" spc="0" baseline="3000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2</a:t>
            </a: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sin</a:t>
            </a:r>
            <a:r>
              <a:rPr lang="en-US" sz="2000" b="1" i="1" u="none" strike="noStrike" kern="1200" cap="none" spc="0" baseline="3000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2</a:t>
            </a: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(</a:t>
            </a:r>
            <a:r>
              <a:rPr lang="el-GR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θ</a:t>
            </a: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/2)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λ</a:t>
            </a: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Symbol"/>
                <a:cs typeface="Times New Roman" pitchFamily="18"/>
              </a:rPr>
              <a:t></a:t>
            </a: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2</a:t>
            </a:r>
            <a:r>
              <a:rPr lang="el-GR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π</a:t>
            </a: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/k  </a:t>
            </a:r>
            <a:r>
              <a:rPr lang="el-GR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ω</a:t>
            </a: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= ck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ħ</a:t>
            </a:r>
            <a:r>
              <a:rPr lang="el-GR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ω</a:t>
            </a: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= E</a:t>
            </a:r>
            <a:endParaRPr lang="ru-RU" sz="20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627784" y="3356990"/>
            <a:ext cx="2232251" cy="199084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18"/>
          <p:cNvSpPr/>
          <p:nvPr/>
        </p:nvSpPr>
        <p:spPr>
          <a:xfrm>
            <a:off x="5543595" y="5517233"/>
            <a:ext cx="3600404" cy="64633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E = 2.96 • 10 </a:t>
            </a:r>
            <a:r>
              <a:rPr lang="en-US" sz="1800" b="1" i="1" u="none" strike="noStrike" kern="1200" cap="none" spc="0" baseline="3000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11</a:t>
            </a: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eV ÷ 1.52 • 10 </a:t>
            </a:r>
            <a:r>
              <a:rPr lang="en-US" sz="1800" b="1" i="1" u="none" strike="noStrike" kern="1200" cap="none" spc="0" baseline="3000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12</a:t>
            </a: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eV 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1" u="none" strike="noStrike" kern="1200" cap="none" spc="0" baseline="0">
                <a:solidFill>
                  <a:srgbClr val="FFFFFF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1" name="Прямоугольник 14"/>
          <p:cNvSpPr/>
          <p:nvPr/>
        </p:nvSpPr>
        <p:spPr>
          <a:xfrm>
            <a:off x="2771802" y="5589242"/>
            <a:ext cx="1718742" cy="36933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/>
                <a:cs typeface="Times New Roman"/>
              </a:rPr>
              <a:t>E = 1.6 ÷ 2.5 eV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Прямоугольник 19"/>
          <p:cNvSpPr/>
          <p:nvPr/>
        </p:nvSpPr>
        <p:spPr>
          <a:xfrm>
            <a:off x="1979712" y="5949278"/>
            <a:ext cx="3528395" cy="36933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R = 0.5 </a:t>
            </a:r>
            <a:r>
              <a:rPr lang="el-GR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μ</a:t>
            </a: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m = 5 •10 </a:t>
            </a:r>
            <a:r>
              <a:rPr lang="en-US" sz="1800" b="1" i="1" u="none" strike="noStrike" kern="1200" cap="none" spc="0" baseline="3000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-7</a:t>
            </a: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m = 5</a:t>
            </a: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/>
                <a:cs typeface="Times New Roman"/>
              </a:rPr>
              <a:t>·10</a:t>
            </a:r>
            <a:r>
              <a:rPr lang="en-US" sz="1800" b="1" i="1" u="none" strike="noStrike" kern="1200" cap="none" spc="0" baseline="30000">
                <a:solidFill>
                  <a:srgbClr val="000000"/>
                </a:solidFill>
                <a:uFillTx/>
                <a:latin typeface="Times New Roman"/>
                <a:cs typeface="Times New Roman"/>
              </a:rPr>
              <a:t>8</a:t>
            </a: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/>
                <a:cs typeface="Times New Roman"/>
              </a:rPr>
              <a:t> fm</a:t>
            </a:r>
            <a:endParaRPr lang="ru-RU" sz="18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3" name="Прямоугольник 20"/>
          <p:cNvSpPr/>
          <p:nvPr/>
        </p:nvSpPr>
        <p:spPr>
          <a:xfrm>
            <a:off x="6084170" y="5877269"/>
            <a:ext cx="2592378" cy="36933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R = 1.6 •10 </a:t>
            </a:r>
            <a:r>
              <a:rPr lang="en-US" sz="1800" b="1" i="1" u="none" strike="noStrike" kern="1200" cap="none" spc="0" baseline="3000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-15</a:t>
            </a: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m = 1.6</a:t>
            </a:r>
            <a:r>
              <a:rPr lang="en-US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/>
                <a:cs typeface="Times New Roman"/>
              </a:rPr>
              <a:t>·fm</a:t>
            </a:r>
            <a:endParaRPr lang="ru-RU" sz="18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000" dirty="0">
                <a:latin typeface="Old English Text MT" pitchFamily="66"/>
              </a:rPr>
              <a:t>Why Should We Study Diffractive Processes?</a:t>
            </a:r>
            <a:endParaRPr lang="ru-RU" sz="4000" dirty="0"/>
          </a:p>
        </p:txBody>
      </p:sp>
      <p:sp>
        <p:nvSpPr>
          <p:cNvPr id="3" name="TextBox 3"/>
          <p:cNvSpPr txBox="1"/>
          <p:nvPr/>
        </p:nvSpPr>
        <p:spPr>
          <a:xfrm>
            <a:off x="1115613" y="1556793"/>
            <a:ext cx="6984607" cy="707882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0" i="0" u="none" strike="noStrike" kern="1200" cap="none" spc="0" baseline="0" dirty="0">
                <a:solidFill>
                  <a:srgbClr val="000000"/>
                </a:solidFill>
                <a:uFillTx/>
                <a:latin typeface="Old English Text MT" pitchFamily="66"/>
              </a:rPr>
              <a:t>What Are Diffractive Processes?</a:t>
            </a:r>
            <a:endParaRPr lang="ru-RU" sz="4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59829" y="2276874"/>
            <a:ext cx="3044101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“Simplest” : Elastic Scattering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5" name="Picture 2" descr="pool shot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0" y="2924946"/>
            <a:ext cx="3810003" cy="271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https://encrypted-tbn2.gstatic.com/images?q=tbn:ANd9GcTyqUVK9ImIIkGBEOVYlApJoK0Qt7IW9IjDC-rTRQs6wxbsGGK6Nw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88027" y="2924946"/>
            <a:ext cx="3888431" cy="273630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7"/>
          <p:cNvSpPr txBox="1"/>
          <p:nvPr/>
        </p:nvSpPr>
        <p:spPr>
          <a:xfrm>
            <a:off x="5436098" y="4653134"/>
            <a:ext cx="2088233" cy="36933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Овал 9"/>
          <p:cNvSpPr/>
          <p:nvPr/>
        </p:nvSpPr>
        <p:spPr>
          <a:xfrm>
            <a:off x="6948260" y="4725143"/>
            <a:ext cx="143999" cy="14399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gradFill>
            <a:gsLst>
              <a:gs pos="0">
                <a:srgbClr val="9B2D2A"/>
              </a:gs>
              <a:gs pos="100000">
                <a:srgbClr val="CB3D3A"/>
              </a:gs>
            </a:gsLst>
            <a:lin ang="16200000"/>
          </a:gradFill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9" name="Прямая соединительная линия 11"/>
          <p:cNvCxnSpPr/>
          <p:nvPr/>
        </p:nvCxnSpPr>
        <p:spPr>
          <a:xfrm>
            <a:off x="5580107" y="4725143"/>
            <a:ext cx="216027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10" name="Прямая соединительная линия 14"/>
          <p:cNvCxnSpPr/>
          <p:nvPr/>
        </p:nvCxnSpPr>
        <p:spPr>
          <a:xfrm>
            <a:off x="5508107" y="4797152"/>
            <a:ext cx="216018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11" name="Прямая соединительная линия 15"/>
          <p:cNvCxnSpPr/>
          <p:nvPr/>
        </p:nvCxnSpPr>
        <p:spPr>
          <a:xfrm>
            <a:off x="5508107" y="4869161"/>
            <a:ext cx="216018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12" name="Прямая соединительная линия 16"/>
          <p:cNvCxnSpPr/>
          <p:nvPr/>
        </p:nvCxnSpPr>
        <p:spPr>
          <a:xfrm>
            <a:off x="7164287" y="4725143"/>
            <a:ext cx="216027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13" name="Прямая соединительная линия 17"/>
          <p:cNvCxnSpPr/>
          <p:nvPr/>
        </p:nvCxnSpPr>
        <p:spPr>
          <a:xfrm>
            <a:off x="7236296" y="4797152"/>
            <a:ext cx="216027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14" name="Прямая соединительная линия 18"/>
          <p:cNvCxnSpPr/>
          <p:nvPr/>
        </p:nvCxnSpPr>
        <p:spPr>
          <a:xfrm>
            <a:off x="7164287" y="4869161"/>
            <a:ext cx="216027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15" name="Овал 19"/>
          <p:cNvSpPr/>
          <p:nvPr/>
        </p:nvSpPr>
        <p:spPr>
          <a:xfrm>
            <a:off x="5868143" y="4725143"/>
            <a:ext cx="143999" cy="14399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gradFill>
            <a:gsLst>
              <a:gs pos="0">
                <a:srgbClr val="9B2D2A"/>
              </a:gs>
              <a:gs pos="100000">
                <a:srgbClr val="CB3D3A"/>
              </a:gs>
            </a:gsLst>
            <a:lin ang="16200000"/>
          </a:gradFill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6" name="Прямая со стрелкой 21"/>
          <p:cNvCxnSpPr>
            <a:stCxn id="15" idx="1"/>
          </p:cNvCxnSpPr>
          <p:nvPr/>
        </p:nvCxnSpPr>
        <p:spPr>
          <a:xfrm>
            <a:off x="6012143" y="4797143"/>
            <a:ext cx="288045" cy="9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7" name="Прямая со стрелкой 22"/>
          <p:cNvCxnSpPr>
            <a:stCxn id="8" idx="3"/>
          </p:cNvCxnSpPr>
          <p:nvPr/>
        </p:nvCxnSpPr>
        <p:spPr>
          <a:xfrm flipH="1">
            <a:off x="6660233" y="4797143"/>
            <a:ext cx="288027" cy="9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8" name="TextBox 27"/>
          <p:cNvSpPr txBox="1"/>
          <p:nvPr/>
        </p:nvSpPr>
        <p:spPr>
          <a:xfrm rot="19625271">
            <a:off x="5446040" y="3517126"/>
            <a:ext cx="2023795" cy="36933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9" name="Овал 31"/>
          <p:cNvSpPr/>
          <p:nvPr/>
        </p:nvSpPr>
        <p:spPr>
          <a:xfrm>
            <a:off x="6012161" y="3861044"/>
            <a:ext cx="143999" cy="14399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gradFill>
            <a:gsLst>
              <a:gs pos="0">
                <a:srgbClr val="9B2D2A"/>
              </a:gs>
              <a:gs pos="100000">
                <a:srgbClr val="CB3D3A"/>
              </a:gs>
            </a:gsLst>
            <a:lin ang="16200000"/>
          </a:gradFill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0" name="Овал 32"/>
          <p:cNvSpPr/>
          <p:nvPr/>
        </p:nvSpPr>
        <p:spPr>
          <a:xfrm>
            <a:off x="6732242" y="3429000"/>
            <a:ext cx="143999" cy="14399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gradFill>
            <a:gsLst>
              <a:gs pos="0">
                <a:srgbClr val="9B2D2A"/>
              </a:gs>
              <a:gs pos="100000">
                <a:srgbClr val="CB3D3A"/>
              </a:gs>
            </a:gsLst>
            <a:lin ang="16200000"/>
          </a:gradFill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1" name="Прямая со стрелкой 33"/>
          <p:cNvCxnSpPr/>
          <p:nvPr/>
        </p:nvCxnSpPr>
        <p:spPr>
          <a:xfrm flipH="1">
            <a:off x="5724125" y="3933053"/>
            <a:ext cx="316364" cy="216027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2" name="Прямая со стрелкой 38"/>
          <p:cNvCxnSpPr/>
          <p:nvPr/>
        </p:nvCxnSpPr>
        <p:spPr>
          <a:xfrm flipV="1">
            <a:off x="6876260" y="3212973"/>
            <a:ext cx="288027" cy="216027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3" name="Прямая соединительная линия 53"/>
          <p:cNvCxnSpPr/>
          <p:nvPr/>
        </p:nvCxnSpPr>
        <p:spPr>
          <a:xfrm flipV="1">
            <a:off x="6084170" y="3645026"/>
            <a:ext cx="216018" cy="144009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24" name="Прямая соединительная линия 56"/>
          <p:cNvCxnSpPr/>
          <p:nvPr/>
        </p:nvCxnSpPr>
        <p:spPr>
          <a:xfrm flipV="1">
            <a:off x="6236564" y="3789035"/>
            <a:ext cx="207642" cy="152403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25" name="Прямая соединительная линия 57"/>
          <p:cNvCxnSpPr/>
          <p:nvPr/>
        </p:nvCxnSpPr>
        <p:spPr>
          <a:xfrm flipV="1">
            <a:off x="6156179" y="3717035"/>
            <a:ext cx="216018" cy="144009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26" name="Прямая соединительная линия 62"/>
          <p:cNvCxnSpPr/>
          <p:nvPr/>
        </p:nvCxnSpPr>
        <p:spPr>
          <a:xfrm flipV="1">
            <a:off x="6516215" y="3645026"/>
            <a:ext cx="288036" cy="18977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27" name="Прямая соединительная линия 68"/>
          <p:cNvCxnSpPr/>
          <p:nvPr/>
        </p:nvCxnSpPr>
        <p:spPr>
          <a:xfrm flipV="1">
            <a:off x="6372197" y="3429000"/>
            <a:ext cx="288036" cy="216026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28" name="Прямая соединительная линия 69"/>
          <p:cNvCxnSpPr/>
          <p:nvPr/>
        </p:nvCxnSpPr>
        <p:spPr>
          <a:xfrm flipV="1">
            <a:off x="6444206" y="3573018"/>
            <a:ext cx="216027" cy="144017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376364-9F49-4A6B-8460-39BEFF8BF840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lang="ru-RU" sz="12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9515" y="1844820"/>
            <a:ext cx="8712000" cy="402696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4"/>
          <p:cNvSpPr txBox="1"/>
          <p:nvPr/>
        </p:nvSpPr>
        <p:spPr>
          <a:xfrm>
            <a:off x="767830" y="620685"/>
            <a:ext cx="6876562" cy="1015660"/>
          </a:xfrm>
          <a:prstGeom prst="rect">
            <a:avLst/>
          </a:prstGeom>
          <a:solidFill>
            <a:srgbClr val="FFFFFF"/>
          </a:solidFill>
          <a:ln w="25402">
            <a:solidFill>
              <a:srgbClr val="C0504D"/>
            </a:solidFill>
            <a:prstDash val="solid"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 b="1" i="0" u="none" strike="noStrike" kern="1200" cap="none" spc="0" baseline="0">
                <a:solidFill>
                  <a:srgbClr val="FF0000"/>
                </a:solidFill>
                <a:effectLst>
                  <a:outerShdw dist="22998" dir="7020175">
                    <a:srgbClr val="000000"/>
                  </a:outerShdw>
                </a:effectLst>
                <a:uFillTx/>
                <a:latin typeface="Calibri"/>
              </a:rPr>
              <a:t>Nucleons aren’t balls</a:t>
            </a:r>
            <a:endParaRPr lang="ru-RU" sz="6000" b="1" i="0" u="none" strike="noStrike" kern="1200" cap="none" spc="0" baseline="0">
              <a:solidFill>
                <a:srgbClr val="FF0000"/>
              </a:solidFill>
              <a:effectLst>
                <a:outerShdw dist="22998" dir="7020175">
                  <a:srgbClr val="000000"/>
                </a:outerShdw>
              </a:effectLst>
              <a:uFillTx/>
              <a:latin typeface="Calibri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bg>
      <p:bgPr>
        <a:blipFill>
          <a:blip r:embed="rId2" r:link="rId3" cstate="print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395532" y="0"/>
            <a:ext cx="8229600" cy="792089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en-US" b="1" dirty="0">
                <a:latin typeface="Old English Text MT" pitchFamily="66"/>
              </a:rPr>
              <a:t>Interaction Region</a:t>
            </a:r>
            <a:endParaRPr lang="ru-RU" b="1" dirty="0"/>
          </a:p>
        </p:txBody>
      </p:sp>
      <p:sp>
        <p:nvSpPr>
          <p:cNvPr id="3" name="TextBox 3"/>
          <p:cNvSpPr txBox="1"/>
          <p:nvPr/>
        </p:nvSpPr>
        <p:spPr>
          <a:xfrm>
            <a:off x="251524" y="764703"/>
            <a:ext cx="8424934" cy="20928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The slope parameter:  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B(s) = d{d </a:t>
            </a:r>
            <a:r>
              <a:rPr lang="el-GR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σ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/</a:t>
            </a:r>
            <a:r>
              <a:rPr lang="en-US" sz="2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dt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}/</a:t>
            </a:r>
            <a:r>
              <a:rPr lang="en-US" sz="2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dt|</a:t>
            </a:r>
            <a:r>
              <a:rPr lang="en-US" sz="2800" b="0" i="0" u="none" strike="noStrike" kern="1200" cap="none" spc="0" baseline="-25000" dirty="0" err="1">
                <a:solidFill>
                  <a:srgbClr val="000000"/>
                </a:solidFill>
                <a:uFillTx/>
                <a:latin typeface="Calibri"/>
              </a:rPr>
              <a:t>t</a:t>
            </a:r>
            <a:r>
              <a:rPr lang="en-US" sz="2800" b="0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=0 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1" u="none" strike="noStrike" kern="1200" cap="none" spc="0" baseline="0" dirty="0">
                <a:solidFill>
                  <a:srgbClr val="000000"/>
                </a:solidFill>
                <a:uFillTx/>
                <a:latin typeface="Times New Roman"/>
                <a:cs typeface="Times New Roman"/>
              </a:rPr>
              <a:t>→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d </a:t>
            </a:r>
            <a:r>
              <a:rPr lang="el-GR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σ 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/</a:t>
            </a:r>
            <a:r>
              <a:rPr lang="en-US" sz="2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dt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= [d </a:t>
            </a:r>
            <a:r>
              <a:rPr lang="el-GR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σ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/</a:t>
            </a:r>
            <a:r>
              <a:rPr lang="en-US" sz="2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dt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]</a:t>
            </a:r>
            <a:r>
              <a:rPr lang="en-US" sz="2800" b="0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t=0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e </a:t>
            </a:r>
            <a:r>
              <a:rPr lang="en-US" sz="2800" b="0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Bt</a:t>
            </a:r>
            <a:r>
              <a:rPr lang="en-US" sz="2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   </a:t>
            </a:r>
            <a:endParaRPr lang="en-US" sz="2800" b="0" i="0" u="none" strike="noStrike" kern="1200" cap="none" spc="0" baseline="0" dirty="0" smtClean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Physical </a:t>
            </a:r>
            <a:r>
              <a:rPr lang="en-US" sz="2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meaning : 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 dirty="0">
                <a:solidFill>
                  <a:srgbClr val="FF0000"/>
                </a:solidFill>
                <a:uFillTx/>
                <a:latin typeface="Times New Roman" pitchFamily="18" charset="0"/>
                <a:cs typeface="Times New Roman" pitchFamily="18" charset="0"/>
              </a:rPr>
              <a:t>2B(s) ≈ </a:t>
            </a:r>
            <a:r>
              <a:rPr lang="en-US" sz="28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Times New Roman" pitchFamily="18" charset="0"/>
                <a:cs typeface="Times New Roman" pitchFamily="18" charset="0"/>
              </a:rPr>
              <a:t>&lt; b</a:t>
            </a:r>
            <a:r>
              <a:rPr lang="en-US" sz="2800" b="1" i="0" u="none" strike="noStrike" kern="1200" cap="none" spc="0" baseline="30000" dirty="0" smtClean="0">
                <a:solidFill>
                  <a:srgbClr val="FF0000"/>
                </a:solidFill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i="0" u="none" strike="noStrike" kern="1200" cap="none" spc="0" baseline="0" dirty="0">
                <a:solidFill>
                  <a:srgbClr val="FF0000"/>
                </a:solidFill>
                <a:uFillTx/>
                <a:latin typeface="Times New Roman" pitchFamily="18" charset="0"/>
                <a:cs typeface="Times New Roman" pitchFamily="18" charset="0"/>
              </a:rPr>
              <a:t>&gt; = </a:t>
            </a:r>
            <a:r>
              <a:rPr lang="el-GR" sz="2800" b="1" i="0" u="none" strike="noStrike" kern="1200" cap="none" spc="0" baseline="0" dirty="0">
                <a:solidFill>
                  <a:srgbClr val="FF0000"/>
                </a:solidFill>
                <a:uFillTx/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800" b="1" i="0" u="none" strike="noStrike" kern="1200" cap="none" spc="0" baseline="0" dirty="0">
                <a:solidFill>
                  <a:srgbClr val="FF0000"/>
                </a:solidFill>
                <a:uFillTx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i="0" u="none" strike="noStrike" kern="1200" cap="none" spc="0" baseline="-25000" dirty="0">
                <a:solidFill>
                  <a:srgbClr val="FF0000"/>
                </a:solidFill>
                <a:uFillTx/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i="0" u="none" strike="noStrike" kern="1200" cap="none" spc="0" baseline="30000" dirty="0">
                <a:solidFill>
                  <a:srgbClr val="FF0000"/>
                </a:solidFill>
                <a:uFillTx/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0" u="none" strike="noStrike" kern="1200" cap="none" spc="0" baseline="30000" dirty="0">
              <a:solidFill>
                <a:srgbClr val="FF0000"/>
              </a:solidFill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                                      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283964" y="3356990"/>
            <a:ext cx="4572000" cy="32289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6"/>
          <p:cNvSpPr txBox="1"/>
          <p:nvPr/>
        </p:nvSpPr>
        <p:spPr>
          <a:xfrm>
            <a:off x="0" y="3645024"/>
            <a:ext cx="3989810" cy="19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LHC ( TOTEM (2012)- ATLAS(ALFA, 2014)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7 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TeV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U-70 (IHEP (1971)) 0.01 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TeV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:</a:t>
            </a:r>
          </a:p>
        </p:txBody>
      </p:sp>
      <p:sp>
        <p:nvSpPr>
          <p:cNvPr id="6" name="Rectangle 3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07504" y="4293096"/>
            <a:ext cx="3267078" cy="361946"/>
          </a:xfrm>
          <a:prstGeom prst="rect">
            <a:avLst/>
          </a:prstGeom>
          <a:solidFill>
            <a:srgbClr val="EDEDED"/>
          </a:solidFill>
          <a:ln w="9528">
            <a:solidFill>
              <a:srgbClr val="FF0000"/>
            </a:solidFill>
            <a:prstDash val="solid"/>
          </a:ln>
        </p:spPr>
      </p:pic>
      <p:sp>
        <p:nvSpPr>
          <p:cNvPr id="8" name="Rectangle 4"/>
          <p:cNvSpPr/>
          <p:nvPr/>
        </p:nvSpPr>
        <p:spPr>
          <a:xfrm>
            <a:off x="0" y="819146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9" name="Rectangle 6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Rectangle 7"/>
          <p:cNvSpPr/>
          <p:nvPr/>
        </p:nvSpPr>
        <p:spPr>
          <a:xfrm>
            <a:off x="0" y="952503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12" name="Picture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07504" y="5229200"/>
            <a:ext cx="3267078" cy="361946"/>
          </a:xfrm>
          <a:prstGeom prst="rect">
            <a:avLst/>
          </a:prstGeom>
          <a:solidFill>
            <a:srgbClr val="EDEDED"/>
          </a:solidFill>
          <a:ln w="9528">
            <a:solidFill>
              <a:srgbClr val="00B0F0"/>
            </a:solidFill>
            <a:prstDash val="solid"/>
          </a:ln>
        </p:spPr>
      </p:pic>
      <p:sp>
        <p:nvSpPr>
          <p:cNvPr id="13" name="Rectangle 10"/>
          <p:cNvSpPr/>
          <p:nvPr/>
        </p:nvSpPr>
        <p:spPr>
          <a:xfrm>
            <a:off x="0" y="819146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39552" y="1556792"/>
            <a:ext cx="144016" cy="2880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71600" y="1988840"/>
            <a:ext cx="144016" cy="28803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395536" y="1700808"/>
            <a:ext cx="1224136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51520" y="2132856"/>
            <a:ext cx="144016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331640" y="1700808"/>
            <a:ext cx="0" cy="43204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75656" y="17008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bg>
      <p:bgPr>
        <a:gradFill>
          <a:gsLst>
            <a:gs pos="0">
              <a:srgbClr val="CBCBCB"/>
            </a:gs>
            <a:gs pos="100000">
              <a:srgbClr val="C3C3C3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pPr lvl="0"/>
            <a:r>
              <a:rPr lang="en-US" b="1">
                <a:solidFill>
                  <a:srgbClr val="6479A6"/>
                </a:solidFill>
                <a:effectLst>
                  <a:outerShdw dist="20323" dir="1799338">
                    <a:srgbClr val="000000"/>
                  </a:outerShdw>
                </a:effectLst>
                <a:latin typeface="Old English Text MT" pitchFamily="66"/>
              </a:rPr>
              <a:t>Longitudinal Direction ?</a:t>
            </a:r>
            <a:endParaRPr lang="ru-RU" b="1">
              <a:solidFill>
                <a:srgbClr val="6479A6"/>
              </a:solidFill>
              <a:effectLst>
                <a:outerShdw dist="20323" dir="1799338">
                  <a:srgbClr val="000000"/>
                </a:outerShdw>
              </a:effectLst>
            </a:endParaRPr>
          </a:p>
        </p:txBody>
      </p:sp>
      <p:sp>
        <p:nvSpPr>
          <p:cNvPr id="3" name="Номер слайда 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5A98023-A224-412E-A258-C09000E0ACE7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cxnSp>
        <p:nvCxnSpPr>
          <p:cNvPr id="4" name="Прямая соединительная линия 6"/>
          <p:cNvCxnSpPr/>
          <p:nvPr/>
        </p:nvCxnSpPr>
        <p:spPr>
          <a:xfrm>
            <a:off x="5508107" y="4581125"/>
            <a:ext cx="0" cy="122413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pic>
        <p:nvPicPr>
          <p:cNvPr id="5" name="Picture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690" y="1600200"/>
            <a:ext cx="6034619" cy="4525959"/>
          </a:xfrm>
        </p:spPr>
      </p:pic>
      <p:cxnSp>
        <p:nvCxnSpPr>
          <p:cNvPr id="6" name="Прямая соединительная линия 11"/>
          <p:cNvCxnSpPr/>
          <p:nvPr/>
        </p:nvCxnSpPr>
        <p:spPr>
          <a:xfrm>
            <a:off x="5436098" y="4653134"/>
            <a:ext cx="0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7" name="Прямая соединительная линия 15"/>
          <p:cNvCxnSpPr/>
          <p:nvPr/>
        </p:nvCxnSpPr>
        <p:spPr>
          <a:xfrm>
            <a:off x="5508107" y="5157188"/>
            <a:ext cx="0" cy="576072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8" name="Прямая соединительная линия 18"/>
          <p:cNvCxnSpPr/>
          <p:nvPr/>
        </p:nvCxnSpPr>
        <p:spPr>
          <a:xfrm>
            <a:off x="5580107" y="5157188"/>
            <a:ext cx="0" cy="576072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9" name="Прямая со стрелкой 20"/>
          <p:cNvCxnSpPr/>
          <p:nvPr/>
        </p:nvCxnSpPr>
        <p:spPr>
          <a:xfrm>
            <a:off x="5004044" y="5445224"/>
            <a:ext cx="504063" cy="0"/>
          </a:xfrm>
          <a:prstGeom prst="straightConnector1">
            <a:avLst/>
          </a:prstGeom>
          <a:noFill/>
          <a:ln w="15873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0" name="Прямая со стрелкой 22"/>
          <p:cNvCxnSpPr/>
          <p:nvPr/>
        </p:nvCxnSpPr>
        <p:spPr>
          <a:xfrm flipH="1">
            <a:off x="5580107" y="5445224"/>
            <a:ext cx="432054" cy="0"/>
          </a:xfrm>
          <a:prstGeom prst="straightConnector1">
            <a:avLst/>
          </a:prstGeom>
          <a:noFill/>
          <a:ln w="15873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1" name="Прямоугольник 23"/>
          <p:cNvSpPr/>
          <p:nvPr/>
        </p:nvSpPr>
        <p:spPr>
          <a:xfrm>
            <a:off x="5004044" y="5661251"/>
            <a:ext cx="1237841" cy="40011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0</a:t>
            </a: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.</a:t>
            </a: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000</a:t>
            </a: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4 </a:t>
            </a:r>
            <a:r>
              <a:rPr lang="en-US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fm</a:t>
            </a:r>
            <a:endParaRPr lang="ru-RU" sz="20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Rectangle 7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14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23730" y="5661251"/>
            <a:ext cx="2295528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8"/>
          <p:cNvSpPr/>
          <p:nvPr/>
        </p:nvSpPr>
        <p:spPr>
          <a:xfrm>
            <a:off x="0" y="80010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bg>
      <p:bgPr>
        <a:gradFill>
          <a:gsLst>
            <a:gs pos="0">
              <a:srgbClr val="5B7CC6"/>
            </a:gs>
            <a:gs pos="100000">
              <a:srgbClr val="002463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solidFill>
            <a:srgbClr val="000000"/>
          </a:solidFill>
        </p:spPr>
        <p:txBody>
          <a:bodyPr/>
          <a:lstStyle/>
          <a:p>
            <a:pPr lvl="0"/>
            <a:r>
              <a:rPr lang="en-US">
                <a:solidFill>
                  <a:srgbClr val="FFFFFF"/>
                </a:solidFill>
                <a:effectLst>
                  <a:outerShdw>
                    <a:srgbClr val="000000"/>
                  </a:outerShdw>
                </a:effectLst>
                <a:latin typeface="Old English Text MT" pitchFamily="66"/>
              </a:rPr>
              <a:t>Heisenberg’s Uncertainties</a:t>
            </a:r>
            <a:endParaRPr lang="ru-RU">
              <a:solidFill>
                <a:srgbClr val="FFFFFF"/>
              </a:solidFill>
              <a:effectLst>
                <a:outerShdw>
                  <a:srgbClr val="000000"/>
                </a:outerShdw>
              </a:effectLst>
            </a:endParaRPr>
          </a:p>
        </p:txBody>
      </p:sp>
      <p:sp>
        <p:nvSpPr>
          <p:cNvPr id="3" name="Номер слайда 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86783F2-C129-49CB-8ECC-5424EBCEB825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7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pic>
        <p:nvPicPr>
          <p:cNvPr id="4" name="Picture 2" descr="C:\Temp\anton\pres2_Page_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67" y="1556793"/>
            <a:ext cx="5544619" cy="2736305"/>
          </a:xfrm>
          <a:effectLst>
            <a:outerShdw dist="38096" dir="2700000" algn="tl">
              <a:srgbClr val="000000">
                <a:alpha val="40000"/>
              </a:srgbClr>
            </a:outerShdw>
          </a:effectLst>
        </p:spPr>
      </p:pic>
      <p:sp>
        <p:nvSpPr>
          <p:cNvPr id="5" name="Rectangle 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16017" y="2348883"/>
            <a:ext cx="1875059" cy="2879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0" y="904871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1763685" y="2276874"/>
            <a:ext cx="2376260" cy="36933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838203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1" name="Rectangle 1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12" name="Picture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691676" y="2348883"/>
            <a:ext cx="2631926" cy="287999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0" y="80010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Rectangle 14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15" name="Picture 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763685" y="2708919"/>
            <a:ext cx="2499841" cy="28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0" y="695328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7" name="Rectangle 1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18" name="Picture 1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907703" y="4437107"/>
            <a:ext cx="5353053" cy="37147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9" name="Picture 2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827586" y="4941170"/>
            <a:ext cx="3505196" cy="342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4572000" y="4869161"/>
            <a:ext cx="2800350" cy="49530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21" name="Picture 1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2051721" y="5517233"/>
            <a:ext cx="4819646" cy="619121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800100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1295403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1914525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0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4C9BCBA-8E53-4962-8CEB-7BEAAB0A527F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pic>
        <p:nvPicPr>
          <p:cNvPr id="3" name="Picture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67" y="188640"/>
            <a:ext cx="6034619" cy="4525959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03649" y="6200775"/>
            <a:ext cx="7058025" cy="65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835694" y="4725143"/>
            <a:ext cx="431482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835694" y="5589242"/>
            <a:ext cx="8267703" cy="219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835694" y="5805260"/>
            <a:ext cx="1823469" cy="26670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Левая фигурная скобка 9"/>
          <p:cNvSpPr/>
          <p:nvPr/>
        </p:nvSpPr>
        <p:spPr>
          <a:xfrm>
            <a:off x="1763685" y="4869161"/>
            <a:ext cx="72009" cy="1224134"/>
          </a:xfrm>
          <a:custGeom>
            <a:avLst>
              <a:gd name="f11" fmla="val 8333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33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noFill/>
          <a:ln w="19046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0" y="5157188"/>
            <a:ext cx="1332417" cy="64633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TOTEM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(2011-2013)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0" y="6309323"/>
            <a:ext cx="1410580" cy="3693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ATLAS (2014)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850108"/>
          </a:xfrm>
          <a:solidFill>
            <a:srgbClr val="FF0000"/>
          </a:solidFill>
          <a:ln w="25402">
            <a:solidFill>
              <a:srgbClr val="C0504D"/>
            </a:solidFill>
            <a:prstDash val="solid"/>
          </a:ln>
        </p:spPr>
        <p:txBody>
          <a:bodyPr/>
          <a:lstStyle/>
          <a:p>
            <a:pPr lvl="0"/>
            <a:r>
              <a:rPr lang="en-US" sz="3200" b="1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WHY DO CROSS-SECTIONS GROW?!</a:t>
            </a:r>
            <a:endParaRPr lang="ru-RU" sz="3200" b="1">
              <a:solidFill>
                <a:srgbClr val="FFFFFF"/>
              </a:solidFill>
              <a:latin typeface="Times New Roman" pitchFamily="18"/>
              <a:cs typeface="Times New Roman" pitchFamily="18"/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67541" y="1124739"/>
            <a:ext cx="8229600" cy="5733260"/>
          </a:xfrm>
        </p:spPr>
        <p:txBody>
          <a:bodyPr/>
          <a:lstStyle/>
          <a:p>
            <a:pPr lvl="0"/>
            <a:r>
              <a:rPr lang="en-US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Theory: because </a:t>
            </a:r>
            <a:r>
              <a:rPr lang="el-GR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Δ</a:t>
            </a:r>
            <a:r>
              <a:rPr lang="en-US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 = </a:t>
            </a:r>
            <a:r>
              <a:rPr lang="el-GR">
                <a:solidFill>
                  <a:srgbClr val="FFFFFF"/>
                </a:solidFill>
                <a:latin typeface="Times New Roman"/>
                <a:cs typeface="Times New Roman"/>
              </a:rPr>
              <a:t>α</a:t>
            </a:r>
            <a:r>
              <a:rPr lang="en-US" baseline="-2500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lang="en-US">
                <a:solidFill>
                  <a:srgbClr val="FFFFFF"/>
                </a:solidFill>
                <a:latin typeface="Times New Roman"/>
                <a:cs typeface="Times New Roman"/>
              </a:rPr>
              <a:t>(0) -1 </a:t>
            </a:r>
            <a:r>
              <a:rPr lang="el-GR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&gt;</a:t>
            </a:r>
            <a:r>
              <a:rPr lang="en-US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 0</a:t>
            </a:r>
          </a:p>
          <a:p>
            <a:pPr lvl="0"/>
            <a:r>
              <a:rPr lang="en-US">
                <a:solidFill>
                  <a:srgbClr val="FFFFFF"/>
                </a:solidFill>
                <a:latin typeface="Times New Roman"/>
                <a:cs typeface="Times New Roman"/>
              </a:rPr>
              <a:t>Why </a:t>
            </a:r>
            <a:r>
              <a:rPr lang="el-GR">
                <a:solidFill>
                  <a:srgbClr val="FFFFFF"/>
                </a:solidFill>
                <a:latin typeface="Times New Roman"/>
                <a:cs typeface="Times New Roman"/>
              </a:rPr>
              <a:t>Δ</a:t>
            </a:r>
            <a:r>
              <a:rPr lang="en-US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l-GR">
                <a:solidFill>
                  <a:srgbClr val="FFFFFF"/>
                </a:solidFill>
                <a:latin typeface="Times New Roman"/>
                <a:cs typeface="Times New Roman"/>
              </a:rPr>
              <a:t>&gt;</a:t>
            </a:r>
            <a:r>
              <a:rPr lang="en-US">
                <a:solidFill>
                  <a:srgbClr val="FFFFFF"/>
                </a:solidFill>
                <a:latin typeface="Times New Roman"/>
                <a:cs typeface="Times New Roman"/>
              </a:rPr>
              <a:t> 0?</a:t>
            </a:r>
          </a:p>
          <a:p>
            <a:pPr lvl="0"/>
            <a:r>
              <a:rPr lang="en-US">
                <a:solidFill>
                  <a:srgbClr val="FFFFFF"/>
                </a:solidFill>
                <a:latin typeface="Times New Roman"/>
                <a:cs typeface="Times New Roman"/>
              </a:rPr>
              <a:t>Because (1975-1998) </a:t>
            </a:r>
            <a:r>
              <a:rPr lang="el-GR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Δ</a:t>
            </a:r>
            <a:r>
              <a:rPr lang="en-US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 =</a:t>
            </a:r>
          </a:p>
          <a:p>
            <a:pPr lvl="0"/>
            <a:endParaRPr lang="en-US">
              <a:solidFill>
                <a:srgbClr val="FFFFFF"/>
              </a:solidFill>
              <a:latin typeface="Times New Roman" pitchFamily="18"/>
              <a:cs typeface="Times New Roman" pitchFamily="18"/>
            </a:endParaRPr>
          </a:p>
          <a:p>
            <a:pPr lvl="0"/>
            <a:r>
              <a:rPr lang="en-US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1998-2014: </a:t>
            </a:r>
            <a:r>
              <a:rPr lang="el-GR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Δ</a:t>
            </a:r>
            <a:r>
              <a:rPr lang="en-US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 =</a:t>
            </a:r>
          </a:p>
          <a:p>
            <a:pPr lvl="0"/>
            <a:endParaRPr lang="en-US">
              <a:solidFill>
                <a:srgbClr val="FFFFFF"/>
              </a:solidFill>
              <a:latin typeface="Times New Roman" pitchFamily="18"/>
              <a:cs typeface="Times New Roman" pitchFamily="18"/>
            </a:endParaRPr>
          </a:p>
          <a:p>
            <a:pPr lvl="0"/>
            <a:r>
              <a:rPr lang="en-US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Secret information: </a:t>
            </a:r>
            <a:r>
              <a:rPr lang="el-GR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Δ</a:t>
            </a:r>
            <a:r>
              <a:rPr lang="en-US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 doesn’t depend on </a:t>
            </a:r>
            <a:endParaRPr lang="en-US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lvl="0">
              <a:buNone/>
            </a:pPr>
            <a:r>
              <a:rPr lang="en-US">
                <a:solidFill>
                  <a:srgbClr val="FFFFFF"/>
                </a:solidFill>
                <a:latin typeface="Times New Roman" pitchFamily="18"/>
                <a:cs typeface="Times New Roman" pitchFamily="18"/>
              </a:rPr>
              <a:t>    at all</a:t>
            </a:r>
            <a:endParaRPr lang="en-US" b="1">
              <a:solidFill>
                <a:srgbClr val="FFFFFF"/>
              </a:solidFill>
              <a:latin typeface="Times New Roman" pitchFamily="18"/>
              <a:cs typeface="Times New Roman" pitchFamily="18"/>
            </a:endParaRPr>
          </a:p>
          <a:p>
            <a:pPr lvl="0">
              <a:buNone/>
            </a:pPr>
            <a:r>
              <a:rPr lang="en-US" b="1">
                <a:solidFill>
                  <a:srgbClr val="FFFF00"/>
                </a:solidFill>
                <a:latin typeface="Times New Roman" pitchFamily="18"/>
                <a:cs typeface="Times New Roman" pitchFamily="18"/>
              </a:rPr>
              <a:t>WHY DO CROSS-SECTIONS GROW?!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F6AC24D-DA9C-4457-813D-6CDEF357CC0B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9</a:t>
            </a:fld>
            <a:endParaRPr lang="ru-RU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pic>
        <p:nvPicPr>
          <p:cNvPr id="5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48062" y="1988838"/>
            <a:ext cx="1914525" cy="1162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63892" y="3284982"/>
            <a:ext cx="4067178" cy="100810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0" y="904871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904871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1" name="Rectangle 1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12" name="Picture 10"/>
          <p:cNvPicPr>
            <a:picLocks noChangeAspect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>
          <a:xfrm>
            <a:off x="7596332" y="4725143"/>
            <a:ext cx="790571" cy="447671"/>
          </a:xfrm>
          <a:prstGeom prst="rect">
            <a:avLst/>
          </a:prstGeom>
          <a:noFill/>
          <a:ln w="9528">
            <a:solidFill>
              <a:srgbClr val="FFFFFF"/>
            </a:solidFill>
            <a:prstDash val="solid"/>
          </a:ln>
        </p:spPr>
      </p:pic>
      <p:sp>
        <p:nvSpPr>
          <p:cNvPr id="13" name="Rectangle 12"/>
          <p:cNvSpPr/>
          <p:nvPr/>
        </p:nvSpPr>
        <p:spPr>
          <a:xfrm>
            <a:off x="0" y="904871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</TotalTime>
  <Words>505</Words>
  <Application>Microsoft Office PowerPoint</Application>
  <PresentationFormat>Экран (4:3)</PresentationFormat>
  <Paragraphs>133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Тема Office</vt:lpstr>
      <vt:lpstr>1_Тема Office</vt:lpstr>
      <vt:lpstr>Трек</vt:lpstr>
      <vt:lpstr>Бумажная</vt:lpstr>
      <vt:lpstr>2_Тема Office</vt:lpstr>
      <vt:lpstr>Слайд 1</vt:lpstr>
      <vt:lpstr>Diffraction Patterns</vt:lpstr>
      <vt:lpstr>Why Should We Study Diffractive Processes?</vt:lpstr>
      <vt:lpstr>Слайд 4</vt:lpstr>
      <vt:lpstr>Interaction Region</vt:lpstr>
      <vt:lpstr>Longitudinal Direction ?</vt:lpstr>
      <vt:lpstr>Heisenberg’s Uncertainties</vt:lpstr>
      <vt:lpstr>Слайд 8</vt:lpstr>
      <vt:lpstr>WHY DO CROSS-SECTIONS GROW?!</vt:lpstr>
      <vt:lpstr>LE nouveau Moïse ou À la recherche du Pomeron perdu</vt:lpstr>
      <vt:lpstr>Слайд 11</vt:lpstr>
      <vt:lpstr>What’s Diffractive Dissociation?</vt:lpstr>
      <vt:lpstr>What can we learn from Diffractive Dissociation?</vt:lpstr>
      <vt:lpstr>Hard Probes of the Soft Stuff</vt:lpstr>
      <vt:lpstr>Central Diffraction: Short -Wave Diagnostics of the Pomeron</vt:lpstr>
      <vt:lpstr>Слайд 16</vt:lpstr>
      <vt:lpstr>Conclusions:</vt:lpstr>
      <vt:lpstr>Static Stringy Confinement vs  High Energy Scattering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Petrov</dc:creator>
  <cp:lastModifiedBy>Petrov</cp:lastModifiedBy>
  <cp:revision>62</cp:revision>
  <dcterms:created xsi:type="dcterms:W3CDTF">2014-05-22T13:54:54Z</dcterms:created>
  <dcterms:modified xsi:type="dcterms:W3CDTF">2014-08-06T11:18:03Z</dcterms:modified>
</cp:coreProperties>
</file>