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theme/themeOverride19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5" r:id="rId1"/>
    <p:sldMasterId id="2147483916" r:id="rId2"/>
    <p:sldMasterId id="2147483936" r:id="rId3"/>
  </p:sldMasterIdLst>
  <p:notesMasterIdLst>
    <p:notesMasterId r:id="rId75"/>
  </p:notesMasterIdLst>
  <p:handoutMasterIdLst>
    <p:handoutMasterId r:id="rId76"/>
  </p:handoutMasterIdLst>
  <p:sldIdLst>
    <p:sldId id="2668" r:id="rId4"/>
    <p:sldId id="2845" r:id="rId5"/>
    <p:sldId id="2846" r:id="rId6"/>
    <p:sldId id="2892" r:id="rId7"/>
    <p:sldId id="2847" r:id="rId8"/>
    <p:sldId id="2848" r:id="rId9"/>
    <p:sldId id="2849" r:id="rId10"/>
    <p:sldId id="2853" r:id="rId11"/>
    <p:sldId id="2857" r:id="rId12"/>
    <p:sldId id="2859" r:id="rId13"/>
    <p:sldId id="2860" r:id="rId14"/>
    <p:sldId id="2863" r:id="rId15"/>
    <p:sldId id="2867" r:id="rId16"/>
    <p:sldId id="2784" r:id="rId17"/>
    <p:sldId id="2759" r:id="rId18"/>
    <p:sldId id="2809" r:id="rId19"/>
    <p:sldId id="2861" r:id="rId20"/>
    <p:sldId id="2794" r:id="rId21"/>
    <p:sldId id="2882" r:id="rId22"/>
    <p:sldId id="2884" r:id="rId23"/>
    <p:sldId id="2880" r:id="rId24"/>
    <p:sldId id="2885" r:id="rId25"/>
    <p:sldId id="2886" r:id="rId26"/>
    <p:sldId id="2869" r:id="rId27"/>
    <p:sldId id="2870" r:id="rId28"/>
    <p:sldId id="2796" r:id="rId29"/>
    <p:sldId id="2868" r:id="rId30"/>
    <p:sldId id="2838" r:id="rId31"/>
    <p:sldId id="2821" r:id="rId32"/>
    <p:sldId id="2816" r:id="rId33"/>
    <p:sldId id="2895" r:id="rId34"/>
    <p:sldId id="2819" r:id="rId35"/>
    <p:sldId id="2839" r:id="rId36"/>
    <p:sldId id="2894" r:id="rId37"/>
    <p:sldId id="2837" r:id="rId38"/>
    <p:sldId id="2891" r:id="rId39"/>
    <p:sldId id="2890" r:id="rId40"/>
    <p:sldId id="2833" r:id="rId41"/>
    <p:sldId id="2835" r:id="rId42"/>
    <p:sldId id="2803" r:id="rId43"/>
    <p:sldId id="2888" r:id="rId44"/>
    <p:sldId id="2783" r:id="rId45"/>
    <p:sldId id="2881" r:id="rId46"/>
    <p:sldId id="2850" r:id="rId47"/>
    <p:sldId id="2878" r:id="rId48"/>
    <p:sldId id="2876" r:id="rId49"/>
    <p:sldId id="2856" r:id="rId50"/>
    <p:sldId id="2862" r:id="rId51"/>
    <p:sldId id="2864" r:id="rId52"/>
    <p:sldId id="2865" r:id="rId53"/>
    <p:sldId id="2866" r:id="rId54"/>
    <p:sldId id="2823" r:id="rId55"/>
    <p:sldId id="2824" r:id="rId56"/>
    <p:sldId id="2871" r:id="rId57"/>
    <p:sldId id="2872" r:id="rId58"/>
    <p:sldId id="2873" r:id="rId59"/>
    <p:sldId id="2874" r:id="rId60"/>
    <p:sldId id="2772" r:id="rId61"/>
    <p:sldId id="2781" r:id="rId62"/>
    <p:sldId id="2883" r:id="rId63"/>
    <p:sldId id="2817" r:id="rId64"/>
    <p:sldId id="2818" r:id="rId65"/>
    <p:sldId id="2820" r:id="rId66"/>
    <p:sldId id="2792" r:id="rId67"/>
    <p:sldId id="2805" r:id="rId68"/>
    <p:sldId id="2806" r:id="rId69"/>
    <p:sldId id="2799" r:id="rId70"/>
    <p:sldId id="2800" r:id="rId71"/>
    <p:sldId id="2844" r:id="rId72"/>
    <p:sldId id="2842" r:id="rId73"/>
    <p:sldId id="2801" r:id="rId74"/>
  </p:sldIdLst>
  <p:sldSz cx="9906000" cy="6858000" type="A4"/>
  <p:notesSz cx="6858000" cy="9144000"/>
  <p:defaultTextStyle>
    <a:defPPr>
      <a:defRPr lang="en-US"/>
    </a:defPPr>
    <a:lvl1pPr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1pPr>
    <a:lvl2pPr marL="4556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2pPr>
    <a:lvl3pPr marL="912813" indent="1588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3pPr>
    <a:lvl4pPr marL="13684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4pPr>
    <a:lvl5pPr marL="1825625" indent="3175" algn="l" defTabSz="912813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ＭＳ Ｐゴシック" pitchFamily="84" charset="-128"/>
        <a:cs typeface="ＭＳ Ｐゴシック" pitchFamily="84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 scaleToFitPaper="1"/>
  <p:clrMru>
    <a:srgbClr val="551870"/>
    <a:srgbClr val="00D802"/>
    <a:srgbClr val="7F4AF5"/>
    <a:srgbClr val="9B0101"/>
    <a:srgbClr val="C43AFF"/>
    <a:srgbClr val="FFEAB9"/>
    <a:srgbClr val="FF9141"/>
    <a:srgbClr val="FFC167"/>
    <a:srgbClr val="769B97"/>
    <a:srgbClr val="002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9407" autoAdjust="0"/>
    <p:restoredTop sz="87165" autoAdjust="0"/>
  </p:normalViewPr>
  <p:slideViewPr>
    <p:cSldViewPr>
      <p:cViewPr>
        <p:scale>
          <a:sx n="75" d="100"/>
          <a:sy n="75" d="100"/>
        </p:scale>
        <p:origin x="-2512" y="-2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2632"/>
    </p:cViewPr>
  </p:sorterViewPr>
  <p:notesViewPr>
    <p:cSldViewPr snapToGrid="0" snapToObjects="1">
      <p:cViewPr varScale="1">
        <p:scale>
          <a:sx n="74" d="100"/>
          <a:sy n="74" d="100"/>
        </p:scale>
        <p:origin x="-2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63" Type="http://schemas.openxmlformats.org/officeDocument/2006/relationships/slide" Target="slides/slide60.xml"/><Relationship Id="rId64" Type="http://schemas.openxmlformats.org/officeDocument/2006/relationships/slide" Target="slides/slide61.xml"/><Relationship Id="rId65" Type="http://schemas.openxmlformats.org/officeDocument/2006/relationships/slide" Target="slides/slide62.xml"/><Relationship Id="rId66" Type="http://schemas.openxmlformats.org/officeDocument/2006/relationships/slide" Target="slides/slide63.xml"/><Relationship Id="rId67" Type="http://schemas.openxmlformats.org/officeDocument/2006/relationships/slide" Target="slides/slide64.xml"/><Relationship Id="rId68" Type="http://schemas.openxmlformats.org/officeDocument/2006/relationships/slide" Target="slides/slide65.xml"/><Relationship Id="rId69" Type="http://schemas.openxmlformats.org/officeDocument/2006/relationships/slide" Target="slides/slide66.xml"/><Relationship Id="rId50" Type="http://schemas.openxmlformats.org/officeDocument/2006/relationships/slide" Target="slides/slide47.xml"/><Relationship Id="rId51" Type="http://schemas.openxmlformats.org/officeDocument/2006/relationships/slide" Target="slides/slide48.xml"/><Relationship Id="rId52" Type="http://schemas.openxmlformats.org/officeDocument/2006/relationships/slide" Target="slides/slide49.xml"/><Relationship Id="rId53" Type="http://schemas.openxmlformats.org/officeDocument/2006/relationships/slide" Target="slides/slide50.xml"/><Relationship Id="rId54" Type="http://schemas.openxmlformats.org/officeDocument/2006/relationships/slide" Target="slides/slide51.xml"/><Relationship Id="rId55" Type="http://schemas.openxmlformats.org/officeDocument/2006/relationships/slide" Target="slides/slide52.xml"/><Relationship Id="rId56" Type="http://schemas.openxmlformats.org/officeDocument/2006/relationships/slide" Target="slides/slide53.xml"/><Relationship Id="rId57" Type="http://schemas.openxmlformats.org/officeDocument/2006/relationships/slide" Target="slides/slide54.xml"/><Relationship Id="rId58" Type="http://schemas.openxmlformats.org/officeDocument/2006/relationships/slide" Target="slides/slide55.xml"/><Relationship Id="rId59" Type="http://schemas.openxmlformats.org/officeDocument/2006/relationships/slide" Target="slides/slide5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slide" Target="slides/slide45.xml"/><Relationship Id="rId49" Type="http://schemas.openxmlformats.org/officeDocument/2006/relationships/slide" Target="slides/slide4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80" Type="http://schemas.openxmlformats.org/officeDocument/2006/relationships/theme" Target="theme/theme1.xml"/><Relationship Id="rId81" Type="http://schemas.openxmlformats.org/officeDocument/2006/relationships/tableStyles" Target="tableStyles.xml"/><Relationship Id="rId70" Type="http://schemas.openxmlformats.org/officeDocument/2006/relationships/slide" Target="slides/slide67.xml"/><Relationship Id="rId71" Type="http://schemas.openxmlformats.org/officeDocument/2006/relationships/slide" Target="slides/slide68.xml"/><Relationship Id="rId72" Type="http://schemas.openxmlformats.org/officeDocument/2006/relationships/slide" Target="slides/slide69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73" Type="http://schemas.openxmlformats.org/officeDocument/2006/relationships/slide" Target="slides/slide70.xml"/><Relationship Id="rId74" Type="http://schemas.openxmlformats.org/officeDocument/2006/relationships/slide" Target="slides/slide71.xml"/><Relationship Id="rId75" Type="http://schemas.openxmlformats.org/officeDocument/2006/relationships/notesMaster" Target="notesMasters/notesMaster1.xml"/><Relationship Id="rId76" Type="http://schemas.openxmlformats.org/officeDocument/2006/relationships/handoutMaster" Target="handoutMasters/handoutMaster1.xml"/><Relationship Id="rId77" Type="http://schemas.openxmlformats.org/officeDocument/2006/relationships/printerSettings" Target="printerSettings/printerSettings1.bin"/><Relationship Id="rId78" Type="http://schemas.openxmlformats.org/officeDocument/2006/relationships/presProps" Target="presProps.xml"/><Relationship Id="rId79" Type="http://schemas.openxmlformats.org/officeDocument/2006/relationships/viewProps" Target="viewProps.xml"/><Relationship Id="rId60" Type="http://schemas.openxmlformats.org/officeDocument/2006/relationships/slide" Target="slides/slide57.xml"/><Relationship Id="rId61" Type="http://schemas.openxmlformats.org/officeDocument/2006/relationships/slide" Target="slides/slide58.xml"/><Relationship Id="rId62" Type="http://schemas.openxmlformats.org/officeDocument/2006/relationships/slide" Target="slides/slide59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9.xml"/><Relationship Id="rId2" Type="http://schemas.openxmlformats.org/officeDocument/2006/relationships/oleObject" Target="Macintosh%20HD:Users:campore:Library:Containers:com.apple.mail:Data:Library:Mail%20Downloads:Profiles_withPhase1_reVisited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1"/>
    </mc:Choice>
    <mc:Fallback>
      <c:style val="1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13824348879467"/>
          <c:y val="0.0345236347064334"/>
          <c:w val="0.885545317473614"/>
          <c:h val="0.87339796894547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Sheet1!$A$5</c:f>
              <c:strCache>
                <c:ptCount val="1"/>
                <c:pt idx="0">
                  <c:v>CMS Phase-I</c:v>
                </c:pt>
              </c:strCache>
            </c:strRef>
          </c:tx>
          <c:spPr>
            <a:solidFill>
              <a:srgbClr val="3366FF"/>
            </a:solidFill>
          </c:spPr>
          <c:invertIfNegative val="0"/>
          <c:cat>
            <c:numRef>
              <c:f>Sheet1!$D$4:$P$4</c:f>
              <c:numCache>
                <c:formatCode>0</c:formatCode>
                <c:ptCount val="13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 formatCode="General">
                  <c:v>2018.0</c:v>
                </c:pt>
                <c:pt idx="6" formatCode="General">
                  <c:v>2019.0</c:v>
                </c:pt>
                <c:pt idx="7" formatCode="General">
                  <c:v>2020.0</c:v>
                </c:pt>
                <c:pt idx="8" formatCode="General">
                  <c:v>2021.0</c:v>
                </c:pt>
                <c:pt idx="9" formatCode="General">
                  <c:v>2022.0</c:v>
                </c:pt>
                <c:pt idx="10" formatCode="General">
                  <c:v>2023.0</c:v>
                </c:pt>
                <c:pt idx="11" formatCode="General">
                  <c:v>2024.0</c:v>
                </c:pt>
                <c:pt idx="12" formatCode="General">
                  <c:v>2025.0</c:v>
                </c:pt>
              </c:numCache>
            </c:numRef>
          </c:cat>
          <c:val>
            <c:numRef>
              <c:f>Sheet1!$D$5:$P$5</c:f>
              <c:numCache>
                <c:formatCode>0.00</c:formatCode>
                <c:ptCount val="13"/>
                <c:pt idx="0">
                  <c:v>13.035472</c:v>
                </c:pt>
                <c:pt idx="1">
                  <c:v>14.726912</c:v>
                </c:pt>
                <c:pt idx="2">
                  <c:v>9.297611</c:v>
                </c:pt>
                <c:pt idx="3">
                  <c:v>6.188000000000001</c:v>
                </c:pt>
                <c:pt idx="4">
                  <c:v>2.049</c:v>
                </c:pt>
                <c:pt idx="5">
                  <c:v>4.62499999999993</c:v>
                </c:pt>
              </c:numCache>
            </c:numRef>
          </c:val>
        </c:ser>
        <c:ser>
          <c:idx val="1"/>
          <c:order val="1"/>
          <c:tx>
            <c:strRef>
              <c:f>Sheet1!$A$10</c:f>
              <c:strCache>
                <c:ptCount val="1"/>
                <c:pt idx="0">
                  <c:v>CMS Phase-II (new schedule)</c:v>
                </c:pt>
              </c:strCache>
            </c:strRef>
          </c:tx>
          <c:spPr>
            <a:solidFill>
              <a:schemeClr val="accent5">
                <a:lumMod val="50000"/>
              </a:schemeClr>
            </a:solidFill>
          </c:spPr>
          <c:invertIfNegative val="0"/>
          <c:cat>
            <c:numRef>
              <c:f>Sheet1!$D$4:$P$4</c:f>
              <c:numCache>
                <c:formatCode>0</c:formatCode>
                <c:ptCount val="13"/>
                <c:pt idx="0">
                  <c:v>2013.0</c:v>
                </c:pt>
                <c:pt idx="1">
                  <c:v>2014.0</c:v>
                </c:pt>
                <c:pt idx="2">
                  <c:v>2015.0</c:v>
                </c:pt>
                <c:pt idx="3">
                  <c:v>2016.0</c:v>
                </c:pt>
                <c:pt idx="4">
                  <c:v>2017.0</c:v>
                </c:pt>
                <c:pt idx="5" formatCode="General">
                  <c:v>2018.0</c:v>
                </c:pt>
                <c:pt idx="6" formatCode="General">
                  <c:v>2019.0</c:v>
                </c:pt>
                <c:pt idx="7" formatCode="General">
                  <c:v>2020.0</c:v>
                </c:pt>
                <c:pt idx="8" formatCode="General">
                  <c:v>2021.0</c:v>
                </c:pt>
                <c:pt idx="9" formatCode="General">
                  <c:v>2022.0</c:v>
                </c:pt>
                <c:pt idx="10" formatCode="General">
                  <c:v>2023.0</c:v>
                </c:pt>
                <c:pt idx="11" formatCode="General">
                  <c:v>2024.0</c:v>
                </c:pt>
                <c:pt idx="12" formatCode="General">
                  <c:v>2025.0</c:v>
                </c:pt>
              </c:numCache>
            </c:numRef>
          </c:cat>
          <c:val>
            <c:numRef>
              <c:f>Sheet1!$D$10:$P$10</c:f>
              <c:numCache>
                <c:formatCode>General</c:formatCode>
                <c:ptCount val="13"/>
                <c:pt idx="3">
                  <c:v>0.0</c:v>
                </c:pt>
                <c:pt idx="4" formatCode="0.00">
                  <c:v>8.242000000000001</c:v>
                </c:pt>
                <c:pt idx="5" formatCode="0.00">
                  <c:v>31.59828140799999</c:v>
                </c:pt>
                <c:pt idx="6" formatCode="0.00">
                  <c:v>45.34510176000001</c:v>
                </c:pt>
                <c:pt idx="7" formatCode="0.00">
                  <c:v>48.489906408</c:v>
                </c:pt>
                <c:pt idx="8" formatCode="0.00">
                  <c:v>49.447121232</c:v>
                </c:pt>
                <c:pt idx="9" formatCode="0.00">
                  <c:v>44.734836056</c:v>
                </c:pt>
                <c:pt idx="10" formatCode="0.00">
                  <c:v>25.475410176</c:v>
                </c:pt>
                <c:pt idx="11" formatCode="0.00">
                  <c:v>13.69925</c:v>
                </c:pt>
                <c:pt idx="12" formatCode="0.00">
                  <c:v>1.9995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37127576"/>
        <c:axId val="1813143128"/>
      </c:barChart>
      <c:catAx>
        <c:axId val="2137127576"/>
        <c:scaling>
          <c:orientation val="minMax"/>
        </c:scaling>
        <c:delete val="0"/>
        <c:axPos val="b"/>
        <c:numFmt formatCode="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1813143128"/>
        <c:crosses val="autoZero"/>
        <c:auto val="1"/>
        <c:lblAlgn val="ctr"/>
        <c:lblOffset val="100"/>
        <c:noMultiLvlLbl val="0"/>
      </c:catAx>
      <c:valAx>
        <c:axId val="1813143128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213712757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20306271432464"/>
          <c:y val="0.147909967845659"/>
          <c:w val="0.305197621760327"/>
          <c:h val="0.276793933716485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28A1FA-C691-439C-8181-FD5554FB9B55}" type="datetimeFigureOut">
              <a:rPr lang="en-US"/>
              <a:pPr>
                <a:defRPr/>
              </a:pPr>
              <a:t>07/08/14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22EFD57-A20D-4410-9457-CB2422E99A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64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342D9A9-35BB-4F43-8EF9-27C0DD4C2482}" type="datetimeFigureOut">
              <a:rPr lang="en-US"/>
              <a:pPr>
                <a:defRPr/>
              </a:pPr>
              <a:t>07/08/14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913224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869CD74B-FFC3-4798-8381-CB06BDF34A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25853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684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5625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3063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39672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628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2897" algn="l" defTabSz="91322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4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5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28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– new architecture for calorimeter with a full event in one processor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0311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52500" y="685800"/>
            <a:ext cx="4953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lIns="90187" tIns="45094" rIns="90187" bIns="45094">
            <a:normAutofit/>
          </a:bodyPr>
          <a:lstStyle/>
          <a:p>
            <a:r>
              <a:rPr lang="en-US" dirty="0" smtClean="0"/>
              <a:t>Higgs</a:t>
            </a:r>
            <a:r>
              <a:rPr lang="en-US" baseline="0" dirty="0" smtClean="0"/>
              <a:t> must have mass at the weak scale to avoid unitarity violation in WW scattering.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D77045-401A-4D5E-BFE3-54C21A8A6634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46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180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CSC FEBs (Front End</a:t>
            </a:r>
            <a:r>
              <a:rPr lang="en-GB" baseline="0" dirty="0" smtClean="0"/>
              <a:t> Board) </a:t>
            </a:r>
            <a:r>
              <a:rPr lang="en-GB" dirty="0" smtClean="0"/>
              <a:t>not presently slated</a:t>
            </a:r>
            <a:r>
              <a:rPr lang="en-GB" baseline="0" dirty="0" smtClean="0"/>
              <a:t> to be replaced in 2020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MC Beam</a:t>
            </a:r>
            <a:r>
              <a:rPr lang="en-GB" baseline="0" dirty="0" smtClean="0"/>
              <a:t> Rates still used in present CSC</a:t>
            </a:r>
          </a:p>
          <a:p>
            <a:endParaRPr lang="en-GB" baseline="0" dirty="0" smtClean="0"/>
          </a:p>
          <a:p>
            <a:r>
              <a:rPr lang="en-GB" baseline="0" dirty="0" smtClean="0"/>
              <a:t>L1 accept = 100 </a:t>
            </a:r>
            <a:r>
              <a:rPr lang="en-GB" baseline="0" dirty="0" err="1" smtClean="0"/>
              <a:t>Khz</a:t>
            </a:r>
            <a:endParaRPr lang="en-GB" baseline="0" dirty="0" smtClean="0"/>
          </a:p>
          <a:p>
            <a:r>
              <a:rPr lang="en-GB" baseline="0" dirty="0" smtClean="0"/>
              <a:t>LCT rate : 69 KHZ for CFEB (worse case – ME11)</a:t>
            </a:r>
          </a:p>
          <a:p>
            <a:r>
              <a:rPr lang="en-GB" baseline="0" dirty="0" smtClean="0"/>
              <a:t>L1A – LCT </a:t>
            </a:r>
            <a:r>
              <a:rPr lang="en-GB" baseline="0" dirty="0" err="1" smtClean="0"/>
              <a:t>coincidennce</a:t>
            </a:r>
            <a:r>
              <a:rPr lang="en-GB" baseline="0" dirty="0" smtClean="0"/>
              <a:t> rate </a:t>
            </a:r>
          </a:p>
          <a:p>
            <a:r>
              <a:rPr lang="en-GB" baseline="0" dirty="0" smtClean="0"/>
              <a:t>100 </a:t>
            </a:r>
            <a:r>
              <a:rPr lang="en-GB" baseline="0" dirty="0" err="1" smtClean="0"/>
              <a:t>khz</a:t>
            </a:r>
            <a:r>
              <a:rPr lang="en-GB" baseline="0" dirty="0" smtClean="0"/>
              <a:t> x 70 </a:t>
            </a:r>
            <a:r>
              <a:rPr lang="en-GB" baseline="0" dirty="0" err="1" smtClean="0"/>
              <a:t>Khz</a:t>
            </a:r>
            <a:r>
              <a:rPr lang="en-GB" baseline="0" dirty="0" smtClean="0"/>
              <a:t> X 75 ns = 0.5 </a:t>
            </a:r>
            <a:r>
              <a:rPr lang="en-GB" baseline="0" dirty="0" err="1" smtClean="0"/>
              <a:t>Khz</a:t>
            </a:r>
            <a:endParaRPr lang="en-GB" baseline="0" dirty="0" smtClean="0"/>
          </a:p>
          <a:p>
            <a:endParaRPr lang="en-GB" baseline="0" dirty="0" smtClean="0"/>
          </a:p>
          <a:p>
            <a:r>
              <a:rPr lang="en-GB" baseline="0" dirty="0" smtClean="0"/>
              <a:t>Digitization time (with 6 ADCs on each CFEB)</a:t>
            </a:r>
          </a:p>
          <a:p>
            <a:endParaRPr lang="en-GB" baseline="0" dirty="0" smtClean="0"/>
          </a:p>
          <a:p>
            <a:r>
              <a:rPr lang="en-GB" baseline="0" dirty="0" smtClean="0"/>
              <a:t>8 samples x 16 channels X 6 </a:t>
            </a:r>
            <a:r>
              <a:rPr lang="en-GB" baseline="0" dirty="0" err="1" smtClean="0"/>
              <a:t>layes</a:t>
            </a:r>
            <a:r>
              <a:rPr lang="en-GB" baseline="0" dirty="0" smtClean="0"/>
              <a:t> + overhead = 26 </a:t>
            </a:r>
            <a:r>
              <a:rPr lang="en-GB" baseline="0" dirty="0" err="1" smtClean="0"/>
              <a:t>microsec</a:t>
            </a:r>
            <a:endParaRPr lang="en-GB" baseline="0" dirty="0" smtClean="0"/>
          </a:p>
          <a:p>
            <a:endParaRPr lang="en-GB" baseline="0" dirty="0" smtClean="0"/>
          </a:p>
          <a:p>
            <a:r>
              <a:rPr lang="en-GB" dirty="0" smtClean="0"/>
              <a:t>Overuse of SCA = 2.37 * 10 ^-9</a:t>
            </a:r>
          </a:p>
          <a:p>
            <a:endParaRPr lang="en-GB" dirty="0" smtClean="0"/>
          </a:p>
          <a:p>
            <a:r>
              <a:rPr lang="en-GB" dirty="0" smtClean="0"/>
              <a:t>But when comparing</a:t>
            </a:r>
            <a:r>
              <a:rPr lang="en-GB" baseline="0" dirty="0" smtClean="0"/>
              <a:t> with the real data taken in 2012 there is a factor 3 difference and in addition there is a 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64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0923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65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270D24D-9CCC-4918-9455-BDAB25F766AE}" type="slidenum">
              <a:rPr lang="en-US" smtClean="0"/>
              <a:pPr>
                <a:defRPr/>
              </a:pPr>
              <a:t>66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0835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Track Trigger Performance: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muons</a:t>
            </a:r>
            <a:r>
              <a:rPr lang="en-US" baseline="0" dirty="0" smtClean="0"/>
              <a:t> </a:t>
            </a:r>
            <a:r>
              <a:rPr lang="en-US" dirty="0" smtClean="0"/>
              <a:t>Sharpens (!) turn-on curve, improves efficiency</a:t>
            </a:r>
          </a:p>
          <a:p>
            <a:r>
              <a:rPr lang="en-US" dirty="0" smtClean="0"/>
              <a:t>For a threshold of ~ 20 </a:t>
            </a:r>
            <a:r>
              <a:rPr lang="en-US" dirty="0" err="1" smtClean="0"/>
              <a:t>GeV</a:t>
            </a:r>
            <a:r>
              <a:rPr lang="en-US" dirty="0" smtClean="0"/>
              <a:t>, rate of single </a:t>
            </a:r>
            <a:r>
              <a:rPr lang="en-US" dirty="0" err="1" smtClean="0"/>
              <a:t>muon</a:t>
            </a:r>
            <a:r>
              <a:rPr lang="en-US" dirty="0" smtClean="0"/>
              <a:t> trigger can be reduced by a factor of O(10) </a:t>
            </a:r>
          </a:p>
          <a:p>
            <a:endParaRPr lang="fr-FR" baseline="0" dirty="0" smtClean="0"/>
          </a:p>
          <a:p>
            <a:r>
              <a:rPr lang="fr-FR" baseline="0" dirty="0" err="1" smtClean="0"/>
              <a:t>Track</a:t>
            </a:r>
            <a:r>
              <a:rPr lang="fr-FR" baseline="0" dirty="0" smtClean="0"/>
              <a:t> Trigger Performance: </a:t>
            </a:r>
            <a:r>
              <a:rPr lang="fr-FR" baseline="0" dirty="0" err="1" smtClean="0"/>
              <a:t>electrons</a:t>
            </a:r>
            <a:r>
              <a:rPr lang="fr-FR" baseline="0" dirty="0" smtClean="0"/>
              <a:t> </a:t>
            </a:r>
            <a:r>
              <a:rPr lang="en-US" dirty="0" smtClean="0"/>
              <a:t>Efficiency exceeds 90% in central region</a:t>
            </a:r>
          </a:p>
          <a:p>
            <a:r>
              <a:rPr lang="en-US" dirty="0" smtClean="0"/>
              <a:t>Match with Track Trigger plus track-based isolation retains good efficiency with rate reduction of O(10</a:t>
            </a:r>
            <a:endParaRPr lang="fr-FR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95DDA8-2351-A546-91A9-2672C2503B7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318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lvl="1"/>
            <a:r>
              <a:rPr lang="en-US" dirty="0" smtClean="0"/>
              <a:t>Qualitative requirements were used to develop optimized designs!</a:t>
            </a:r>
          </a:p>
          <a:p>
            <a:pPr lvl="2"/>
            <a:r>
              <a:rPr lang="en-US" dirty="0" smtClean="0"/>
              <a:t>Radiation tolerance. </a:t>
            </a:r>
          </a:p>
          <a:p>
            <a:pPr lvl="3"/>
            <a:r>
              <a:rPr lang="en-US" dirty="0" smtClean="0"/>
              <a:t>3000 fb</a:t>
            </a:r>
            <a:r>
              <a:rPr lang="en-US" baseline="30000" dirty="0" smtClean="0"/>
              <a:t>-1</a:t>
            </a:r>
            <a:r>
              <a:rPr lang="en-US" dirty="0" smtClean="0"/>
              <a:t> for Outer Tracker – Maintain possibility of replacing inner parts of the Pixel detector</a:t>
            </a:r>
          </a:p>
          <a:p>
            <a:pPr lvl="4"/>
            <a:r>
              <a:rPr lang="en-US" dirty="0" smtClean="0"/>
              <a:t>Introduce a map of expected integrated </a:t>
            </a:r>
            <a:r>
              <a:rPr lang="en-US" dirty="0" err="1" smtClean="0"/>
              <a:t>fluence</a:t>
            </a:r>
            <a:r>
              <a:rPr lang="en-US" dirty="0" smtClean="0"/>
              <a:t> (1 MeV </a:t>
            </a:r>
            <a:r>
              <a:rPr lang="en-US" dirty="0" err="1" smtClean="0"/>
              <a:t>neq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Increased granularity</a:t>
            </a:r>
          </a:p>
          <a:p>
            <a:pPr lvl="3"/>
            <a:r>
              <a:rPr lang="en-US" dirty="0" smtClean="0"/>
              <a:t>Occupancy ~1%</a:t>
            </a:r>
          </a:p>
          <a:p>
            <a:pPr lvl="2"/>
            <a:r>
              <a:rPr lang="en-US" dirty="0" smtClean="0"/>
              <a:t>Improved two-track separation </a:t>
            </a:r>
          </a:p>
          <a:p>
            <a:pPr lvl="3"/>
            <a:r>
              <a:rPr lang="en-US" dirty="0" smtClean="0"/>
              <a:t>Small pixels…</a:t>
            </a:r>
          </a:p>
          <a:p>
            <a:pPr lvl="2"/>
            <a:r>
              <a:rPr lang="en-US" dirty="0" smtClean="0"/>
              <a:t>Reduced material in the tracking volume</a:t>
            </a:r>
          </a:p>
          <a:p>
            <a:pPr lvl="3"/>
            <a:r>
              <a:rPr lang="en-US" dirty="0" smtClean="0"/>
              <a:t>As good as we can</a:t>
            </a:r>
          </a:p>
          <a:p>
            <a:pPr lvl="2"/>
            <a:r>
              <a:rPr lang="en-US" dirty="0" smtClean="0"/>
              <a:t>Robust pattern recognition</a:t>
            </a:r>
          </a:p>
          <a:p>
            <a:pPr lvl="3"/>
            <a:r>
              <a:rPr lang="en-US" dirty="0" smtClean="0"/>
              <a:t>Seeding capabilities in Outer Tracker</a:t>
            </a:r>
          </a:p>
          <a:p>
            <a:pPr lvl="2"/>
            <a:r>
              <a:rPr lang="en-US" dirty="0" smtClean="0"/>
              <a:t>Contribution to Level-1 trigger</a:t>
            </a:r>
          </a:p>
          <a:p>
            <a:pPr lvl="3"/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modules in Outer Tracker</a:t>
            </a:r>
          </a:p>
          <a:p>
            <a:pPr lvl="2"/>
            <a:r>
              <a:rPr lang="en-US" dirty="0" smtClean="0"/>
              <a:t>Extended tracking acceptance</a:t>
            </a:r>
          </a:p>
          <a:p>
            <a:pPr lvl="3"/>
            <a:r>
              <a:rPr lang="en-US" dirty="0" smtClean="0"/>
              <a:t>Up to about </a:t>
            </a:r>
            <a:r>
              <a:rPr lang="en-US" dirty="0" err="1" smtClean="0"/>
              <a:t>η</a:t>
            </a:r>
            <a:r>
              <a:rPr lang="en-US" dirty="0" smtClean="0"/>
              <a:t>=4 </a:t>
            </a:r>
          </a:p>
          <a:p>
            <a:pPr lvl="4"/>
            <a:r>
              <a:rPr lang="en-US" dirty="0" smtClean="0"/>
              <a:t>To be justified in Physics chapter</a:t>
            </a:r>
          </a:p>
          <a:p>
            <a:pPr lvl="1"/>
            <a:r>
              <a:rPr lang="en-US" dirty="0" smtClean="0"/>
              <a:t>Add clarification on L1 rate and Latency</a:t>
            </a:r>
          </a:p>
          <a:p>
            <a:pPr lvl="2"/>
            <a:r>
              <a:rPr lang="en-US" dirty="0" smtClean="0"/>
              <a:t>Current design optimized for 140 &lt;PU&gt; @ 500 kHz (with margin)</a:t>
            </a:r>
          </a:p>
          <a:p>
            <a:pPr lvl="2"/>
            <a:r>
              <a:rPr lang="en-US" dirty="0" smtClean="0"/>
              <a:t>Up to 12.5 </a:t>
            </a:r>
            <a:r>
              <a:rPr lang="en-US" dirty="0" err="1" smtClean="0"/>
              <a:t>μs</a:t>
            </a:r>
            <a:r>
              <a:rPr lang="en-US" dirty="0" smtClean="0"/>
              <a:t> latency</a:t>
            </a:r>
          </a:p>
          <a:p>
            <a:pPr lvl="2"/>
            <a:r>
              <a:rPr lang="en-US" dirty="0" smtClean="0"/>
              <a:t>Can enhance further (with some complications and penalties) – under discussion</a:t>
            </a:r>
          </a:p>
          <a:p>
            <a:r>
              <a:rPr lang="en-US" dirty="0" smtClean="0"/>
              <a:t>PIXEL DETECTORS</a:t>
            </a:r>
          </a:p>
          <a:p>
            <a:endParaRPr lang="en-US" dirty="0" smtClean="0"/>
          </a:p>
          <a:p>
            <a:r>
              <a:rPr lang="en-US" dirty="0" smtClean="0"/>
              <a:t>Introduce basic concepts</a:t>
            </a:r>
          </a:p>
          <a:p>
            <a:pPr lvl="1"/>
            <a:r>
              <a:rPr lang="en-US" dirty="0" smtClean="0"/>
              <a:t>Thinner silicon with smaller pixels</a:t>
            </a:r>
          </a:p>
          <a:p>
            <a:pPr lvl="2"/>
            <a:r>
              <a:rPr lang="en-US" dirty="0" smtClean="0"/>
              <a:t>Possibly 3D silicon in the innermost regions</a:t>
            </a:r>
          </a:p>
          <a:p>
            <a:pPr lvl="1"/>
            <a:r>
              <a:rPr lang="en-US" dirty="0" smtClean="0"/>
              <a:t>65 nm CMOS chosen as candidate chip technology</a:t>
            </a:r>
          </a:p>
          <a:p>
            <a:pPr lvl="2"/>
            <a:r>
              <a:rPr lang="en-US" dirty="0" smtClean="0"/>
              <a:t>Architecture with “pixel regions” sharing digital electronics</a:t>
            </a:r>
          </a:p>
          <a:p>
            <a:r>
              <a:rPr lang="en-US" dirty="0" smtClean="0"/>
              <a:t>Detector geometry based on Phase-1 layout, with additional disks for the rapidity extension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877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0" lvl="2" indent="-428940">
              <a:spcBef>
                <a:spcPct val="0"/>
              </a:spcBef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From Jan. to Apr. 2014, a review committee investigated the potential of each concept to fulfill the CMS requirements for:  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physics performance;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technical feasibility and integration within the existing CMS;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completion of the project within the anticipated Phase 2 resources and schedule.</a:t>
            </a:r>
            <a:endParaRPr lang="en-US" sz="2000" dirty="0" smtClean="0"/>
          </a:p>
          <a:p>
            <a:pPr marL="0" indent="0">
              <a:buNone/>
            </a:pPr>
            <a:r>
              <a:rPr lang="en-US" sz="2400" dirty="0" smtClean="0"/>
              <a:t>Conclusion was that:</a:t>
            </a:r>
          </a:p>
          <a:p>
            <a:pPr lvl="1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Current resources were insufficient to demonstrate three concepts on the required time scale to select final technical solution </a:t>
            </a:r>
          </a:p>
          <a:p>
            <a:pPr lvl="1"/>
            <a:r>
              <a:rPr lang="en-US" sz="2000" dirty="0" smtClean="0">
                <a:solidFill>
                  <a:srgbClr val="BF0000"/>
                </a:solidFill>
              </a:rPr>
              <a:t>The CFCAL concept presented the highest technical and schedule risks</a:t>
            </a:r>
          </a:p>
          <a:p>
            <a:pPr marL="0" lvl="1" indent="0">
              <a:spcBef>
                <a:spcPct val="0"/>
              </a:spcBef>
              <a:buNone/>
              <a:defRPr/>
            </a:pPr>
            <a:endParaRPr lang="en-US" sz="2000" dirty="0" smtClean="0">
              <a:solidFill>
                <a:srgbClr val="BF0000"/>
              </a:solidFill>
            </a:endParaRPr>
          </a:p>
          <a:p>
            <a:pPr marL="0" lvl="1" indent="0">
              <a:spcBef>
                <a:spcPct val="0"/>
              </a:spcBef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The collaboration has decided to continue studies and R&amp;D* for the EE </a:t>
            </a:r>
            <a:r>
              <a:rPr lang="en-US" sz="2400" dirty="0" err="1" smtClean="0">
                <a:solidFill>
                  <a:srgbClr val="000090"/>
                </a:solidFill>
              </a:rPr>
              <a:t>Shashlik</a:t>
            </a:r>
            <a:r>
              <a:rPr lang="en-US" sz="2400" dirty="0" smtClean="0">
                <a:solidFill>
                  <a:srgbClr val="000090"/>
                </a:solidFill>
              </a:rPr>
              <a:t> plus HE-rebuild and the High Granularity </a:t>
            </a:r>
            <a:r>
              <a:rPr lang="en-US" sz="2400" dirty="0" err="1" smtClean="0">
                <a:solidFill>
                  <a:srgbClr val="000090"/>
                </a:solidFill>
              </a:rPr>
              <a:t>CALorimeter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7250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0" lvl="2" indent="-428940">
              <a:spcBef>
                <a:spcPct val="0"/>
              </a:spcBef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From Jan. to Apr. 2014, a review committee investigated the potential of each concept to fulfill the CMS requirements for:  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physics performance;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technical feasibility and integration within the existing CMS;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completion of the project within the anticipated Phase 2 resources and schedule.</a:t>
            </a:r>
            <a:endParaRPr lang="en-US" sz="2000" dirty="0" smtClean="0"/>
          </a:p>
          <a:p>
            <a:pPr marL="0" indent="0">
              <a:buNone/>
            </a:pPr>
            <a:r>
              <a:rPr lang="en-US" sz="2400" dirty="0" smtClean="0"/>
              <a:t>Conclusion was that:</a:t>
            </a:r>
          </a:p>
          <a:p>
            <a:pPr lvl="1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Current resources were insufficient to demonstrate three concepts on the required time scale to select final technical solution </a:t>
            </a:r>
          </a:p>
          <a:p>
            <a:pPr lvl="1"/>
            <a:r>
              <a:rPr lang="en-US" sz="2000" dirty="0" smtClean="0">
                <a:solidFill>
                  <a:srgbClr val="BF0000"/>
                </a:solidFill>
              </a:rPr>
              <a:t>The CFCAL concept presented the highest technical and schedule risks</a:t>
            </a:r>
          </a:p>
          <a:p>
            <a:pPr marL="0" lvl="1" indent="0">
              <a:spcBef>
                <a:spcPct val="0"/>
              </a:spcBef>
              <a:buNone/>
              <a:defRPr/>
            </a:pPr>
            <a:endParaRPr lang="en-US" sz="2000" dirty="0" smtClean="0">
              <a:solidFill>
                <a:srgbClr val="BF0000"/>
              </a:solidFill>
            </a:endParaRPr>
          </a:p>
          <a:p>
            <a:pPr marL="0" lvl="1" indent="0">
              <a:spcBef>
                <a:spcPct val="0"/>
              </a:spcBef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The collaboration has decided to continue studies and R&amp;D* for the EE </a:t>
            </a:r>
            <a:r>
              <a:rPr lang="en-US" sz="2400" dirty="0" err="1" smtClean="0">
                <a:solidFill>
                  <a:srgbClr val="000090"/>
                </a:solidFill>
              </a:rPr>
              <a:t>Shashlik</a:t>
            </a:r>
            <a:r>
              <a:rPr lang="en-US" sz="2400" dirty="0" smtClean="0">
                <a:solidFill>
                  <a:srgbClr val="000090"/>
                </a:solidFill>
              </a:rPr>
              <a:t> plus HE-rebuild and the High Granularity </a:t>
            </a:r>
            <a:r>
              <a:rPr lang="en-US" sz="2400" dirty="0" err="1" smtClean="0">
                <a:solidFill>
                  <a:srgbClr val="000090"/>
                </a:solidFill>
              </a:rPr>
              <a:t>CALorimeter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7250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marL="0" lvl="2" indent="-428940">
              <a:spcBef>
                <a:spcPct val="0"/>
              </a:spcBef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From Jan. to Apr. 2014, a review committee investigated the potential of each concept to fulfill the CMS requirements for:  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physics performance;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technical feasibility and integration within the existing CMS;</a:t>
            </a:r>
          </a:p>
          <a:p>
            <a:pPr lvl="1">
              <a:spcBef>
                <a:spcPts val="0"/>
              </a:spcBef>
            </a:pPr>
            <a:r>
              <a:rPr lang="en-US" sz="2200" dirty="0" smtClean="0"/>
              <a:t>completion of the project within the anticipated Phase 2 resources and schedule.</a:t>
            </a:r>
            <a:endParaRPr lang="en-US" sz="2000" dirty="0" smtClean="0"/>
          </a:p>
          <a:p>
            <a:pPr marL="0" indent="0">
              <a:buNone/>
            </a:pPr>
            <a:r>
              <a:rPr lang="en-US" sz="2400" dirty="0" smtClean="0"/>
              <a:t>Conclusion was that:</a:t>
            </a:r>
          </a:p>
          <a:p>
            <a:pPr lvl="1">
              <a:buFont typeface="Lucida Grande"/>
              <a:buChar char="-"/>
            </a:pPr>
            <a:r>
              <a:rPr lang="en-US" sz="2000" dirty="0" smtClean="0">
                <a:solidFill>
                  <a:srgbClr val="BF0000"/>
                </a:solidFill>
              </a:rPr>
              <a:t>Current resources were insufficient to demonstrate three concepts on the required time scale to select final technical solution </a:t>
            </a:r>
          </a:p>
          <a:p>
            <a:pPr lvl="1"/>
            <a:r>
              <a:rPr lang="en-US" sz="2000" dirty="0" smtClean="0">
                <a:solidFill>
                  <a:srgbClr val="BF0000"/>
                </a:solidFill>
              </a:rPr>
              <a:t>The CFCAL concept presented the highest technical and schedule risks</a:t>
            </a:r>
          </a:p>
          <a:p>
            <a:pPr marL="0" lvl="1" indent="0">
              <a:spcBef>
                <a:spcPct val="0"/>
              </a:spcBef>
              <a:buNone/>
              <a:defRPr/>
            </a:pPr>
            <a:endParaRPr lang="en-US" sz="2000" dirty="0" smtClean="0">
              <a:solidFill>
                <a:srgbClr val="BF0000"/>
              </a:solidFill>
            </a:endParaRPr>
          </a:p>
          <a:p>
            <a:pPr marL="0" lvl="1" indent="0">
              <a:spcBef>
                <a:spcPct val="0"/>
              </a:spcBef>
              <a:buNone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The collaboration has decided to continue studies and R&amp;D* for the EE </a:t>
            </a:r>
            <a:r>
              <a:rPr lang="en-US" sz="2400" dirty="0" err="1" smtClean="0">
                <a:solidFill>
                  <a:srgbClr val="000090"/>
                </a:solidFill>
              </a:rPr>
              <a:t>Shashlik</a:t>
            </a:r>
            <a:r>
              <a:rPr lang="en-US" sz="2400" dirty="0" smtClean="0">
                <a:solidFill>
                  <a:srgbClr val="000090"/>
                </a:solidFill>
              </a:rPr>
              <a:t> plus HE-rebuild and the High Granularity </a:t>
            </a:r>
            <a:r>
              <a:rPr lang="en-US" sz="2400" dirty="0" err="1" smtClean="0">
                <a:solidFill>
                  <a:srgbClr val="000090"/>
                </a:solidFill>
              </a:rPr>
              <a:t>CALorimeter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7250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Triple GEM detector (GE1/1): precision chambers to improve trigger momentum</a:t>
            </a:r>
          </a:p>
          <a:p>
            <a:r>
              <a:rPr lang="en-GB" dirty="0" smtClean="0"/>
              <a:t>Selectivity</a:t>
            </a:r>
            <a:r>
              <a:rPr lang="en-GB" baseline="0" dirty="0" smtClean="0"/>
              <a:t> and reconstruction already in late LHC phase 1. Installation in LS2 (2018)</a:t>
            </a:r>
          </a:p>
          <a:p>
            <a:endParaRPr lang="en-GB" baseline="0" dirty="0" smtClean="0"/>
          </a:p>
          <a:p>
            <a:r>
              <a:rPr lang="en-GB" baseline="0" dirty="0" smtClean="0"/>
              <a:t>Extended coverage provides </a:t>
            </a:r>
            <a:r>
              <a:rPr lang="en-GB" baseline="0" dirty="0" err="1" smtClean="0"/>
              <a:t>muon</a:t>
            </a:r>
            <a:r>
              <a:rPr lang="en-GB" baseline="0" dirty="0" smtClean="0"/>
              <a:t> tag in most difficult forward region eta &lt;3.5</a:t>
            </a:r>
          </a:p>
          <a:p>
            <a:endParaRPr lang="en-GB" baseline="0" dirty="0" smtClean="0"/>
          </a:p>
          <a:p>
            <a:r>
              <a:rPr lang="en-GB" baseline="0" dirty="0" smtClean="0"/>
              <a:t>Several tens of kHz expected </a:t>
            </a:r>
            <a:r>
              <a:rPr lang="en-GB" baseline="0" dirty="0" smtClean="0">
                <a:sym typeface="Wingdings"/>
              </a:rPr>
              <a:t> GEM technology</a:t>
            </a:r>
          </a:p>
          <a:p>
            <a:endParaRPr lang="en-GB" dirty="0" smtClean="0"/>
          </a:p>
          <a:p>
            <a:r>
              <a:rPr lang="en-GB" dirty="0" smtClean="0"/>
              <a:t>Enhance only </a:t>
            </a:r>
            <a:r>
              <a:rPr lang="en-GB" dirty="0" err="1" smtClean="0"/>
              <a:t>rehion</a:t>
            </a:r>
            <a:r>
              <a:rPr lang="en-GB" dirty="0" smtClean="0"/>
              <a:t> in </a:t>
            </a:r>
            <a:r>
              <a:rPr lang="en-GB" dirty="0" err="1" smtClean="0"/>
              <a:t>muon</a:t>
            </a:r>
            <a:r>
              <a:rPr lang="en-GB" dirty="0" smtClean="0"/>
              <a:t> system without redundancy  1.6 &lt; eta &lt; 2.4</a:t>
            </a:r>
          </a:p>
          <a:p>
            <a:endParaRPr lang="en-GB" dirty="0" smtClean="0"/>
          </a:p>
          <a:p>
            <a:r>
              <a:rPr lang="en-GB" dirty="0" smtClean="0"/>
              <a:t>Most difficult region</a:t>
            </a:r>
            <a:r>
              <a:rPr lang="en-GB" baseline="0" dirty="0" smtClean="0"/>
              <a:t> with maximum rate. Re-establish redundancy.</a:t>
            </a:r>
          </a:p>
          <a:p>
            <a:endParaRPr lang="en-GB" baseline="0" dirty="0" smtClean="0"/>
          </a:p>
          <a:p>
            <a:r>
              <a:rPr lang="en-GB" baseline="0" dirty="0" smtClean="0"/>
              <a:t>Technology GEM (GE2/1) and improved high – rate RPC (Re3/1, RE4/1)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0938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25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9.xml"/><Relationship Id="rId2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0.xml"/><Relationship Id="rId2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1.xml"/><Relationship Id="rId2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2.xml"/><Relationship Id="rId2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3.xml"/><Relationship Id="rId2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4.xml"/><Relationship Id="rId2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5.xml"/><Relationship Id="rId2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6.xml"/><Relationship Id="rId2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7.xml"/><Relationship Id="rId2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8.xml"/><Relationship Id="rId2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000000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097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64704"/>
          </a:xfrm>
        </p:spPr>
        <p:txBody>
          <a:bodyPr>
            <a:normAutofit/>
          </a:bodyPr>
          <a:lstStyle>
            <a:lvl1pPr>
              <a:defRPr sz="3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36712"/>
            <a:ext cx="9906000" cy="5688632"/>
          </a:xfrm>
        </p:spPr>
        <p:txBody>
          <a:bodyPr/>
          <a:lstStyle>
            <a:lvl1pPr>
              <a:defRPr sz="220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  <a:lvl2pPr>
              <a:buFont typeface="Wingdings" pitchFamily="2" charset="2"/>
              <a:buChar char="Ø"/>
              <a:defRPr sz="19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2pPr>
            <a:lvl3pPr>
              <a:buFont typeface="Courier New" pitchFamily="49" charset="0"/>
              <a:buChar char="o"/>
              <a:defRPr sz="16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3pPr>
            <a:lvl4pPr>
              <a:defRPr sz="13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4pPr>
            <a:lvl5pPr>
              <a:buFont typeface="Wingdings" pitchFamily="2" charset="2"/>
              <a:buChar char="§"/>
              <a:defRPr sz="1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58803" y="6597352"/>
            <a:ext cx="4134459" cy="2606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>
                <a:solidFill>
                  <a:prstClr val="black"/>
                </a:solidFill>
              </a:rPr>
              <a:t>CMS News, WGM 141, J. Varela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97416" y="6597352"/>
            <a:ext cx="1208584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5200">
                <a:solidFill>
                  <a:srgbClr val="D93E2B"/>
                </a:solidFill>
              </a:rPr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414141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414141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414141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414141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700">
                <a:solidFill>
                  <a:srgbClr val="414141"/>
                </a:solidFill>
              </a:rPr>
              <a:t>Body Level Five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55626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0" y="990600"/>
            <a:ext cx="94107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28600" y="5410200"/>
            <a:ext cx="94107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65" y="990600"/>
            <a:ext cx="9410700" cy="20063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60065" y="3140968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60065" y="5057800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25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2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2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3096344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980728"/>
            <a:ext cx="4705350" cy="3312368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81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25008" y="4581128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185756" y="4578920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9764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81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>
              <a:solidFill>
                <a:srgbClr val="3333CC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5" y="5551911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555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065" y="990600"/>
            <a:ext cx="9410700" cy="200635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60065" y="3140968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260065" y="5057800"/>
            <a:ext cx="9410700" cy="18002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925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302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000000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953000" y="990600"/>
            <a:ext cx="44577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970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906000" cy="764704"/>
          </a:xfrm>
        </p:spPr>
        <p:txBody>
          <a:bodyPr>
            <a:normAutofit/>
          </a:bodyPr>
          <a:lstStyle>
            <a:lvl1pPr>
              <a:defRPr sz="34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836712"/>
            <a:ext cx="9906000" cy="5688632"/>
          </a:xfrm>
        </p:spPr>
        <p:txBody>
          <a:bodyPr/>
          <a:lstStyle>
            <a:lvl1pPr>
              <a:defRPr sz="220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1pPr>
            <a:lvl2pPr>
              <a:buFont typeface="Wingdings" pitchFamily="2" charset="2"/>
              <a:buChar char="Ø"/>
              <a:defRPr sz="19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2pPr>
            <a:lvl3pPr>
              <a:buFont typeface="Courier New" pitchFamily="49" charset="0"/>
              <a:buChar char="o"/>
              <a:defRPr sz="160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3pPr>
            <a:lvl4pPr>
              <a:defRPr sz="13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4pPr>
            <a:lvl5pPr>
              <a:buFont typeface="Wingdings" pitchFamily="2" charset="2"/>
              <a:buChar char="§"/>
              <a:defRPr sz="1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158803" y="6597352"/>
            <a:ext cx="4134459" cy="26064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smtClean="0">
                <a:solidFill>
                  <a:prstClr val="black"/>
                </a:solidFill>
              </a:rPr>
              <a:t>CMS News, WGM 141, J. Varela</a:t>
            </a:r>
            <a:endParaRPr lang="fr-FR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97416" y="6597352"/>
            <a:ext cx="1208584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60EF71B-7A8A-41E4-8407-C267272BC337}" type="slidenum">
              <a:rPr lang="fr-FR" smtClean="0">
                <a:solidFill>
                  <a:prstClr val="black"/>
                </a:solidFill>
              </a:rPr>
              <a:pPr/>
              <a:t>‹#›</a:t>
            </a:fld>
            <a:endParaRPr lang="fr-FR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9154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95300" y="990600"/>
            <a:ext cx="92456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652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953002" y="990600"/>
            <a:ext cx="4629151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32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F51269-E494-A04B-8EC9-0C31270C051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07/08/14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MB Apr. 9, 2013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94"/>
            <a:ext cx="9906000" cy="678235"/>
          </a:xfrm>
        </p:spPr>
        <p:txBody>
          <a:bodyPr>
            <a:normAutofit/>
          </a:bodyPr>
          <a:lstStyle>
            <a:lvl1pPr algn="ctr"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47622"/>
            <a:ext cx="9906000" cy="6110378"/>
          </a:xfrm>
        </p:spPr>
        <p:txBody>
          <a:bodyPr/>
          <a:lstStyle>
            <a:lvl1pPr marL="274320" indent="-274320">
              <a:spcBef>
                <a:spcPts val="1500"/>
              </a:spcBef>
              <a:defRPr>
                <a:solidFill>
                  <a:srgbClr val="000090"/>
                </a:solidFill>
              </a:defRPr>
            </a:lvl1pPr>
            <a:lvl2pPr marL="548640" indent="-274320">
              <a:spcBef>
                <a:spcPts val="300"/>
              </a:spcBef>
              <a:defRPr sz="1800">
                <a:solidFill>
                  <a:schemeClr val="tx1"/>
                </a:solidFill>
              </a:defRPr>
            </a:lvl2pPr>
            <a:lvl3pPr marL="822960" indent="-274320">
              <a:spcBef>
                <a:spcPts val="300"/>
              </a:spcBef>
              <a:defRPr sz="1800">
                <a:solidFill>
                  <a:srgbClr val="800000"/>
                </a:solidFill>
              </a:defRPr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696822"/>
            <a:ext cx="99060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7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07E6C-A242-6748-AAF0-8A2159291F7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07/08/14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MB Apr. 9, 2013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6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B33DA-142A-3B43-9C60-5FCB08D375C4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07/08/14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MB Apr. 9, 2013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95300" y="768106"/>
            <a:ext cx="8915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4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4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199C79-DCCB-BB4C-87B5-ABC70F7BDC70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07/08/14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MB Apr. 9, 2013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8B749-290E-9444-85A1-E646A2E2F152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07/08/14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MB Apr. 9, 2013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95300" y="747622"/>
            <a:ext cx="89154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63A68-D8EC-724F-8CC6-14B99D6DE03A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07/08/14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MB Apr. 9, 2013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7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302E-6DA2-E549-ADC4-5C9EE9A7CFF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07/08/14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MB Apr. 9, 2013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5040A-9F22-5543-8759-913355D4C5C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07/08/14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MB Apr. 9, 2013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0295EF-4D7B-484E-8174-A64DFC5E5AB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07/08/14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MB Apr. 9, 2013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84201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45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45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83BBB-205C-724C-A578-5D828DFF56E5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07/08/14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MB Apr. 9, 2013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‹#›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50265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89250" y="1143000"/>
            <a:ext cx="67691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82550" y="1143000"/>
            <a:ext cx="272415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3096344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980728"/>
            <a:ext cx="4705350" cy="3312368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81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5025008" y="4581128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185756" y="4578920"/>
            <a:ext cx="470535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97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5035550" y="1196752"/>
            <a:ext cx="470535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9410700" y="81"/>
            <a:ext cx="495300" cy="365125"/>
          </a:xfrm>
        </p:spPr>
        <p:txBody>
          <a:bodyPr/>
          <a:lstStyle/>
          <a:p>
            <a:fld id="{72AC53DF-4216-466D-99A7-94400E6C2A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00475" y="5551911"/>
            <a:ext cx="9577064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55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9.xml"/><Relationship Id="rId20" Type="http://schemas.openxmlformats.org/officeDocument/2006/relationships/theme" Target="../theme/theme2.xml"/><Relationship Id="rId21" Type="http://schemas.openxmlformats.org/officeDocument/2006/relationships/image" Target="../media/image2.png"/><Relationship Id="rId1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39.xml"/><Relationship Id="rId1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2.xml"/><Relationship Id="rId3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0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40.xml"/><Relationship Id="rId2" Type="http://schemas.openxmlformats.org/officeDocument/2006/relationships/slideLayout" Target="../slideLayouts/slideLayout41.xml"/><Relationship Id="rId3" Type="http://schemas.openxmlformats.org/officeDocument/2006/relationships/slideLayout" Target="../slideLayouts/slideLayout42.xml"/><Relationship Id="rId4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6.xml"/><Relationship Id="rId8" Type="http://schemas.openxmlformats.org/officeDocument/2006/relationships/slideLayout" Target="../slideLayouts/slideLayout47.xml"/><Relationship Id="rId9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47650" y="990607"/>
            <a:ext cx="9410700" cy="5562599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81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155700" y="0"/>
            <a:ext cx="80899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 userDrawn="1"/>
        </p:nvSpPr>
        <p:spPr>
          <a:xfrm rot="16200000">
            <a:off x="-2860832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0" i="1" kern="1200" baseline="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Aug 7</a:t>
            </a:r>
            <a:r>
              <a:rPr lang="en-US" sz="900" b="0" i="1" kern="1200" baseline="300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th</a:t>
            </a:r>
            <a:r>
              <a:rPr lang="en-US" sz="900" b="0" i="1" kern="1200" baseline="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 2014    </a:t>
            </a:r>
            <a:r>
              <a:rPr lang="en-US" sz="900" b="0" i="1" kern="12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CMS</a:t>
            </a:r>
            <a:r>
              <a:rPr lang="en-US" sz="900" b="0" i="1" kern="1200" baseline="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Upgrade and Future Plans         RDMS Conference         </a:t>
            </a:r>
            <a:r>
              <a:rPr lang="en-US" sz="900" b="0" i="1" kern="12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L.</a:t>
            </a:r>
            <a:r>
              <a:rPr lang="en-US" sz="900" b="0" i="1" kern="1200" baseline="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</a:t>
            </a:r>
            <a:r>
              <a:rPr lang="en-US" sz="900" b="0" i="1" kern="1200" baseline="0" dirty="0" err="1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Silvestris</a:t>
            </a:r>
            <a:r>
              <a:rPr lang="en-US" sz="900" b="0" i="1" kern="1200" baseline="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   INFN-Bari/CERN</a:t>
            </a:r>
            <a:r>
              <a:rPr lang="en-US" sz="900" b="0" i="1" kern="1200" dirty="0" smtClean="0">
                <a:solidFill>
                  <a:schemeClr val="tx1">
                    <a:lumMod val="50000"/>
                  </a:scheme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 </a:t>
            </a:r>
            <a:endParaRPr lang="en-US" sz="900" b="0" i="1" kern="1200" dirty="0">
              <a:solidFill>
                <a:schemeClr val="tx1">
                  <a:lumMod val="50000"/>
                </a:scheme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2" cstate="print"/>
          <a:srcRect l="18205" t="23021" r="17239" b="29629"/>
          <a:stretch>
            <a:fillRect/>
          </a:stretch>
        </p:blipFill>
        <p:spPr bwMode="auto">
          <a:xfrm>
            <a:off x="73968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806" r:id="rId1"/>
    <p:sldLayoutId id="2147483831" r:id="rId2"/>
    <p:sldLayoutId id="2147483833" r:id="rId3"/>
    <p:sldLayoutId id="2147483830" r:id="rId4"/>
    <p:sldLayoutId id="2147483821" r:id="rId5"/>
    <p:sldLayoutId id="2147483822" r:id="rId6"/>
    <p:sldLayoutId id="2147483823" r:id="rId7"/>
    <p:sldLayoutId id="2147483915" r:id="rId8"/>
    <p:sldLayoutId id="2147483837" r:id="rId9"/>
    <p:sldLayoutId id="2147483832" r:id="rId10"/>
    <p:sldLayoutId id="2147483834" r:id="rId11"/>
    <p:sldLayoutId id="2147483836" r:id="rId12"/>
    <p:sldLayoutId id="2147483883" r:id="rId13"/>
    <p:sldLayoutId id="2147483884" r:id="rId14"/>
    <p:sldLayoutId id="2147483885" r:id="rId15"/>
    <p:sldLayoutId id="2147483886" r:id="rId16"/>
    <p:sldLayoutId id="2147483888" r:id="rId17"/>
    <p:sldLayoutId id="2147483905" r:id="rId18"/>
    <p:sldLayoutId id="2147483914" r:id="rId19"/>
    <p:sldLayoutId id="2147483948" r:id="rId20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chemeClr val="bg1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47650" y="990607"/>
            <a:ext cx="9410700" cy="5562599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9245600" y="81"/>
            <a:ext cx="6604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fld id="{72AC53DF-4216-466D-99A7-94400E6C2A25}" type="slidenum">
              <a:rPr lang="en-US" smtClean="0">
                <a:solidFill>
                  <a:srgbClr val="3333CC"/>
                </a:solidFill>
              </a:rPr>
              <a:pPr/>
              <a:t>‹#›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1155700" y="0"/>
            <a:ext cx="80899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 rot="16200000">
            <a:off x="-2860832" y="3724275"/>
            <a:ext cx="5867400" cy="247650"/>
          </a:xfrm>
          <a:prstGeom prst="rect">
            <a:avLst/>
          </a:prstGeom>
        </p:spPr>
        <p:txBody>
          <a:bodyPr/>
          <a:lstStyle/>
          <a:p>
            <a:pPr algn="just" defTabSz="91397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i="1" dirty="0" smtClean="0">
                <a:solidFill>
                  <a:srgbClr val="FFFFFF">
                    <a:lumMod val="50000"/>
                  </a:srgbClr>
                </a:solidFill>
              </a:rPr>
              <a:t>April </a:t>
            </a:r>
            <a:r>
              <a:rPr lang="en-US" sz="900" i="1" baseline="30000" dirty="0" smtClean="0">
                <a:solidFill>
                  <a:srgbClr val="FFFFFF">
                    <a:lumMod val="50000"/>
                  </a:srgbClr>
                </a:solidFill>
              </a:rPr>
              <a:t> </a:t>
            </a:r>
            <a:r>
              <a:rPr lang="en-US" sz="900" i="1" dirty="0" smtClean="0">
                <a:solidFill>
                  <a:srgbClr val="FFFFFF">
                    <a:lumMod val="50000"/>
                  </a:srgbClr>
                </a:solidFill>
              </a:rPr>
              <a:t>1</a:t>
            </a:r>
            <a:r>
              <a:rPr lang="en-US" sz="900" i="1" baseline="30000" dirty="0" smtClean="0">
                <a:solidFill>
                  <a:srgbClr val="FFFFFF">
                    <a:lumMod val="50000"/>
                  </a:srgbClr>
                </a:solidFill>
              </a:rPr>
              <a:t>st</a:t>
            </a:r>
            <a:r>
              <a:rPr lang="en-US" sz="900" i="1" dirty="0" smtClean="0">
                <a:solidFill>
                  <a:srgbClr val="FFFFFF">
                    <a:lumMod val="50000"/>
                  </a:srgbClr>
                </a:solidFill>
              </a:rPr>
              <a:t>,  2014     Plans  for TP         CMS Upgrade Week                     L. </a:t>
            </a:r>
            <a:r>
              <a:rPr lang="en-US" sz="900" i="1" dirty="0" err="1" smtClean="0">
                <a:solidFill>
                  <a:srgbClr val="FFFFFF">
                    <a:lumMod val="50000"/>
                  </a:srgbClr>
                </a:solidFill>
              </a:rPr>
              <a:t>Silvestris</a:t>
            </a:r>
            <a:r>
              <a:rPr lang="en-US" sz="900" i="1" dirty="0" smtClean="0">
                <a:solidFill>
                  <a:srgbClr val="FFFFFF">
                    <a:lumMod val="50000"/>
                  </a:srgbClr>
                </a:solidFill>
              </a:rPr>
              <a:t>    INFN-Bari/CERN </a:t>
            </a:r>
            <a:endParaRPr lang="en-US" sz="900" i="1" dirty="0">
              <a:solidFill>
                <a:srgbClr val="FFFFFF">
                  <a:lumMod val="50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1" cstate="print"/>
          <a:srcRect l="18205" t="23021" r="17239" b="29629"/>
          <a:stretch>
            <a:fillRect/>
          </a:stretch>
        </p:blipFill>
        <p:spPr bwMode="auto">
          <a:xfrm>
            <a:off x="73968" y="1"/>
            <a:ext cx="990600" cy="86867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  <p:sldLayoutId id="2147483932" r:id="rId16"/>
    <p:sldLayoutId id="2147483933" r:id="rId17"/>
    <p:sldLayoutId id="2147483934" r:id="rId18"/>
    <p:sldLayoutId id="2147483935" r:id="rId19"/>
  </p:sldLayoutIdLst>
  <p:hf hdr="0" ftr="0" dt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chemeClr val="bg1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18594"/>
            <a:ext cx="8915400" cy="7982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747622"/>
            <a:ext cx="8915400" cy="56087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7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E9548BC7-2C8F-7C4A-88AB-BA5EF4C5EB5E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07/08/14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78353" y="7"/>
            <a:ext cx="2027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  <a:lvl2pPr algn="l"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</a:lstStyle>
          <a:p>
            <a:pPr marL="457200" lvl="1" indent="0"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latin typeface="Calibri"/>
              </a:rPr>
              <a:t>MB Apr. 9, 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20594" y="7"/>
            <a:ext cx="1085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accent2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srgbClr val="C0504D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Courier New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4" Type="http://schemas.openxmlformats.org/officeDocument/2006/relationships/image" Target="../media/image46.emf"/><Relationship Id="rId5" Type="http://schemas.openxmlformats.org/officeDocument/2006/relationships/image" Target="../media/image47.emf"/><Relationship Id="rId6" Type="http://schemas.openxmlformats.org/officeDocument/2006/relationships/image" Target="../media/image48.emf"/><Relationship Id="rId7" Type="http://schemas.openxmlformats.org/officeDocument/2006/relationships/image" Target="../media/image49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7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1.png"/><Relationship Id="rId3" Type="http://schemas.openxmlformats.org/officeDocument/2006/relationships/image" Target="../media/image7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631032" TargetMode="External"/><Relationship Id="rId4" Type="http://schemas.openxmlformats.org/officeDocument/2006/relationships/image" Target="../media/image77.png"/><Relationship Id="rId5" Type="http://schemas.openxmlformats.org/officeDocument/2006/relationships/image" Target="../media/image78.png"/><Relationship Id="rId6" Type="http://schemas.openxmlformats.org/officeDocument/2006/relationships/image" Target="../media/image79.png"/><Relationship Id="rId7" Type="http://schemas.openxmlformats.org/officeDocument/2006/relationships/image" Target="../media/image80.png"/><Relationship Id="rId8" Type="http://schemas.openxmlformats.org/officeDocument/2006/relationships/image" Target="../media/image81.png"/><Relationship Id="rId9" Type="http://schemas.openxmlformats.org/officeDocument/2006/relationships/image" Target="../media/image82.png"/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ndico.cern.ch/event/252045/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tiff"/><Relationship Id="rId4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4" Type="http://schemas.openxmlformats.org/officeDocument/2006/relationships/image" Target="../media/image90.tif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2.png"/><Relationship Id="rId3" Type="http://schemas.openxmlformats.org/officeDocument/2006/relationships/image" Target="../media/image93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5" Type="http://schemas.openxmlformats.org/officeDocument/2006/relationships/image" Target="../media/image97.png"/><Relationship Id="rId6" Type="http://schemas.openxmlformats.org/officeDocument/2006/relationships/image" Target="../media/image9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tiff"/><Relationship Id="rId4" Type="http://schemas.openxmlformats.org/officeDocument/2006/relationships/image" Target="../media/image101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9.tif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jpeg"/><Relationship Id="rId4" Type="http://schemas.openxmlformats.org/officeDocument/2006/relationships/image" Target="../media/image104.tiff"/><Relationship Id="rId5" Type="http://schemas.openxmlformats.org/officeDocument/2006/relationships/image" Target="../media/image10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2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6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110.png"/><Relationship Id="rId5" Type="http://schemas.openxmlformats.org/officeDocument/2006/relationships/image" Target="../media/image111.png"/><Relationship Id="rId6" Type="http://schemas.openxmlformats.org/officeDocument/2006/relationships/image" Target="../media/image112.png"/><Relationship Id="rId7" Type="http://schemas.openxmlformats.org/officeDocument/2006/relationships/image" Target="../media/image113.png"/><Relationship Id="rId8" Type="http://schemas.openxmlformats.org/officeDocument/2006/relationships/image" Target="../media/image11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8.jp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5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4" Type="http://schemas.openxmlformats.org/officeDocument/2006/relationships/image" Target="../media/image11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6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4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4" Type="http://schemas.openxmlformats.org/officeDocument/2006/relationships/hyperlink" Target="https://indico.cern.ch/event/322954/" TargetMode="External"/><Relationship Id="rId5" Type="http://schemas.openxmlformats.org/officeDocument/2006/relationships/image" Target="../media/image122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indico.cern.ch/event/305314/" TargetMode="External"/><Relationship Id="rId3" Type="http://schemas.openxmlformats.org/officeDocument/2006/relationships/hyperlink" Target="https://indico.cern.ch/category/5353/" TargetMode="Externa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315626/" TargetMode="External"/><Relationship Id="rId3" Type="http://schemas.openxmlformats.org/officeDocument/2006/relationships/image" Target="../media/image123.jpeg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1352454982_dubna.jpg"/>
          <p:cNvPicPr>
            <a:picLocks noChangeAspect="1"/>
          </p:cNvPicPr>
          <p:nvPr/>
        </p:nvPicPr>
        <p:blipFill>
          <a:blip r:embed="rId2">
            <a:alphaModFix am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"/>
            <a:ext cx="9906000" cy="6599873"/>
          </a:xfrm>
          <a:prstGeom prst="rect">
            <a:avLst/>
          </a:prstGeom>
        </p:spPr>
      </p:pic>
      <p:sp>
        <p:nvSpPr>
          <p:cNvPr id="168961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9456167" y="6525375"/>
            <a:ext cx="449833" cy="33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7355" tIns="33677" rIns="67355" bIns="33677" numCol="1" anchorCtr="0" compatLnSpc="1">
            <a:prstTxWarp prst="textNoShape">
              <a:avLst/>
            </a:prstTxWarp>
          </a:bodyPr>
          <a:lstStyle>
            <a:lvl1pPr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1pPr>
            <a:lvl2pPr marL="547257" indent="-210483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2pPr>
            <a:lvl3pPr marL="841934" indent="-168387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3pPr>
            <a:lvl4pPr marL="1178707" indent="-168387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4pPr>
            <a:lvl5pPr marL="1515481" indent="-168387" eaLnBrk="0" hangingPunct="0">
              <a:defRPr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5pPr>
            <a:lvl6pPr marL="1852254" indent="-168387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6pPr>
            <a:lvl7pPr marL="2189028" indent="-168387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7pPr>
            <a:lvl8pPr marL="2525801" indent="-168387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8pPr>
            <a:lvl9pPr marL="2862575" indent="-168387" algn="ctr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defRPr>
            </a:lvl9pPr>
          </a:lstStyle>
          <a:p>
            <a:pPr eaLnBrk="1" hangingPunct="1"/>
            <a:fld id="{AC5A9060-9305-EA41-ADD0-16F782AD4336}" type="slidenum">
              <a:rPr lang="en-US" sz="1100">
                <a:solidFill>
                  <a:srgbClr val="3333CC"/>
                </a:solidFill>
              </a:rPr>
              <a:pPr eaLnBrk="1" hangingPunct="1"/>
              <a:t>1</a:t>
            </a:fld>
            <a:endParaRPr lang="en-US" sz="1100" dirty="0">
              <a:solidFill>
                <a:srgbClr val="3333CC"/>
              </a:solidFill>
            </a:endParaRPr>
          </a:p>
        </p:txBody>
      </p:sp>
      <p:sp>
        <p:nvSpPr>
          <p:cNvPr id="1689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32520" y="4437112"/>
            <a:ext cx="8856984" cy="1944216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3200" dirty="0" smtClean="0">
                <a:solidFill>
                  <a:srgbClr val="000090"/>
                </a:solidFill>
                <a:latin typeface="Corbel" charset="0"/>
              </a:rPr>
              <a:t>17</a:t>
            </a:r>
            <a:r>
              <a:rPr lang="en-US" sz="3200" baseline="30000" dirty="0" smtClean="0">
                <a:solidFill>
                  <a:srgbClr val="000090"/>
                </a:solidFill>
                <a:latin typeface="Corbel" charset="0"/>
              </a:rPr>
              <a:t>th</a:t>
            </a:r>
            <a:r>
              <a:rPr lang="en-US" sz="3200" dirty="0" smtClean="0">
                <a:solidFill>
                  <a:srgbClr val="000090"/>
                </a:solidFill>
                <a:latin typeface="Corbel" charset="0"/>
              </a:rPr>
              <a:t> Annual RDMS CMS Collaboration Conference</a:t>
            </a:r>
          </a:p>
          <a:p>
            <a:pPr marL="0" indent="0" algn="ctr">
              <a:buNone/>
            </a:pPr>
            <a:r>
              <a:rPr lang="en-US" sz="2800" dirty="0" err="1" smtClean="0">
                <a:solidFill>
                  <a:srgbClr val="000090"/>
                </a:solidFill>
                <a:latin typeface="Corbel" charset="0"/>
              </a:rPr>
              <a:t>Dubna</a:t>
            </a:r>
            <a:r>
              <a:rPr lang="en-US" sz="2800" dirty="0" smtClean="0">
                <a:solidFill>
                  <a:srgbClr val="000090"/>
                </a:solidFill>
                <a:latin typeface="Corbel" charset="0"/>
              </a:rPr>
              <a:t>, August 7</a:t>
            </a:r>
            <a:r>
              <a:rPr lang="en-US" sz="2800" baseline="30000" dirty="0" smtClean="0">
                <a:solidFill>
                  <a:srgbClr val="000090"/>
                </a:solidFill>
                <a:latin typeface="Corbel" charset="0"/>
              </a:rPr>
              <a:t>th</a:t>
            </a:r>
            <a:r>
              <a:rPr lang="en-US" sz="2800" dirty="0" smtClean="0">
                <a:solidFill>
                  <a:srgbClr val="000090"/>
                </a:solidFill>
                <a:latin typeface="Corbel" charset="0"/>
              </a:rPr>
              <a:t> , 2014</a:t>
            </a:r>
          </a:p>
          <a:p>
            <a:pPr marL="0" indent="0" algn="ctr">
              <a:buNone/>
            </a:pPr>
            <a:endParaRPr lang="en-US" sz="2800" dirty="0" smtClean="0">
              <a:latin typeface="Corbel" charset="0"/>
            </a:endParaRPr>
          </a:p>
          <a:p>
            <a:pPr marL="0" indent="0" algn="ctr">
              <a:buNone/>
            </a:pPr>
            <a:r>
              <a:rPr lang="en-US" sz="2800" dirty="0" smtClean="0">
                <a:solidFill>
                  <a:srgbClr val="FF0000"/>
                </a:solidFill>
                <a:latin typeface="Corbel" charset="0"/>
              </a:rPr>
              <a:t>L. Silvestris (INFN-Bari/CERN)</a:t>
            </a:r>
          </a:p>
          <a:p>
            <a:pPr marL="0" indent="0" algn="ctr">
              <a:buNone/>
            </a:pPr>
            <a:endParaRPr lang="en-US" sz="3200" dirty="0" smtClean="0">
              <a:solidFill>
                <a:srgbClr val="FF0000"/>
              </a:solidFill>
              <a:latin typeface="Corbel" charset="0"/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>
          <a:xfrm>
            <a:off x="776537" y="2132856"/>
            <a:ext cx="8352928" cy="1872208"/>
          </a:xfrm>
          <a:prstGeom prst="rect">
            <a:avLst/>
          </a:prstGeom>
        </p:spPr>
        <p:txBody>
          <a:bodyPr vert="horz" lIns="91407" tIns="45704" rIns="91407" bIns="45704" rtlCol="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sz="4400" kern="1200" spc="-150" baseline="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n-lt"/>
                <a:cs typeface="Hoefler Text" charset="0"/>
                <a:sym typeface="Hoefler Text" charset="0"/>
              </a:rPr>
              <a:t>CMS Upgrade and Future Plans:</a:t>
            </a:r>
          </a:p>
        </p:txBody>
      </p:sp>
    </p:spTree>
    <p:extLst>
      <p:ext uri="{BB962C8B-B14F-4D97-AF65-F5344CB8AC3E}">
        <p14:creationId xmlns:p14="http://schemas.microsoft.com/office/powerpoint/2010/main" val="313671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Phase I CMS </a:t>
            </a:r>
            <a:r>
              <a:rPr lang="en-US" sz="3600" dirty="0"/>
              <a:t>HCAL Read-Out Upgrades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F4992F6E-7952-0F43-90B8-53DCA8B38E39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10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504" y="692696"/>
            <a:ext cx="3773661" cy="28475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08984" y="908720"/>
            <a:ext cx="4913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HB/HE Performance Concerns:</a:t>
            </a:r>
          </a:p>
          <a:p>
            <a:pPr algn="ctr"/>
            <a:r>
              <a:rPr lang="en-US" sz="2000" dirty="0" smtClean="0">
                <a:solidFill>
                  <a:schemeClr val="accent6"/>
                </a:solidFill>
                <a:latin typeface="+mn-lt"/>
              </a:rPr>
              <a:t>HPD discharges, and gain drift !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5008" y="1772816"/>
            <a:ext cx="4784882" cy="25497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8784" y="4581128"/>
            <a:ext cx="4092416" cy="20986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65168" y="4941168"/>
            <a:ext cx="3168352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HF Performance Concerns:</a:t>
            </a:r>
          </a:p>
          <a:p>
            <a:pPr algn="ctr"/>
            <a:r>
              <a:rPr lang="en-US" sz="1800" dirty="0" smtClean="0">
                <a:solidFill>
                  <a:srgbClr val="2D2DB9"/>
                </a:solidFill>
                <a:latin typeface="+mn-lt"/>
              </a:rPr>
              <a:t>Large signals from particles going directly through PMT window: cannot be usefully filtered with 25ns bunch-spacing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990600" y="6416676"/>
            <a:ext cx="452649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Marcello Mannelli</a:t>
            </a:r>
            <a:endParaRPr lang="en-GB"/>
          </a:p>
        </p:txBody>
      </p:sp>
      <p:pic>
        <p:nvPicPr>
          <p:cNvPr id="12" name="Picture 11" descr="FP-HCALUpgrade2012fina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2480" y="3717032"/>
            <a:ext cx="2308324" cy="308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97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Phase I CMS </a:t>
            </a:r>
            <a:r>
              <a:rPr lang="en-US" sz="3600" dirty="0"/>
              <a:t>HCAL Read-Out Upgrades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AB5C0E9D-25F2-A548-BB3A-187295FFEEF2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11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0" y="1052736"/>
            <a:ext cx="4032448" cy="20162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04928" y="836712"/>
            <a:ext cx="547260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err="1" smtClean="0">
                <a:solidFill>
                  <a:srgbClr val="000090"/>
                </a:solidFill>
                <a:latin typeface="+mn-lt"/>
              </a:rPr>
              <a:t>Hadronic</a:t>
            </a:r>
            <a:r>
              <a:rPr lang="en-US" sz="2000" dirty="0" smtClean="0">
                <a:solidFill>
                  <a:srgbClr val="000090"/>
                </a:solidFill>
                <a:latin typeface="+mn-lt"/>
              </a:rPr>
              <a:t> showers spread out with increasing depth</a:t>
            </a:r>
          </a:p>
          <a:p>
            <a:pPr marL="741363" lvl="1" indent="-285750">
              <a:buFont typeface="Arial"/>
              <a:buChar char="•"/>
            </a:pPr>
            <a:r>
              <a:rPr lang="en-US" sz="1800" dirty="0" smtClean="0">
                <a:solidFill>
                  <a:srgbClr val="800000"/>
                </a:solidFill>
                <a:latin typeface="+mn-lt"/>
              </a:rPr>
              <a:t>With a single –depth readout, pile-up energy will be pulled into a charged hadron cluster or true energy will be left out and labeled as a neutral hadron</a:t>
            </a:r>
          </a:p>
          <a:p>
            <a:pPr marL="741363" lvl="1" indent="-285750">
              <a:buFont typeface="Arial"/>
              <a:buChar char="•"/>
            </a:pPr>
            <a:r>
              <a:rPr lang="en-US" sz="1800" dirty="0" smtClean="0">
                <a:solidFill>
                  <a:srgbClr val="800000"/>
                </a:solidFill>
                <a:latin typeface="+mn-lt"/>
              </a:rPr>
              <a:t>With multi-depth readout, clusters can remain bounded  </a:t>
            </a:r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6769291" y="1890821"/>
            <a:ext cx="361156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/>
          <a:p>
            <a:pPr>
              <a:buFont typeface="Times New Roman" charset="0"/>
              <a:buNone/>
              <a:defRPr/>
            </a:pPr>
            <a:r>
              <a:rPr lang="en-US" sz="1400" dirty="0">
                <a:solidFill>
                  <a:srgbClr val="FFFFFF"/>
                </a:solidFill>
                <a:latin typeface="Arial" charset="0"/>
                <a:ea typeface="ＭＳ Ｐゴシック" charset="0"/>
              </a:rPr>
              <a:t>A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7267784" y="1886437"/>
            <a:ext cx="361156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60876" rIns="90000" bIns="45000"/>
          <a:lstStyle/>
          <a:p>
            <a:pPr>
              <a:buFont typeface="Times New Roman" charset="0"/>
              <a:buNone/>
              <a:defRPr/>
            </a:pPr>
            <a:r>
              <a:rPr lang="en-US" sz="1400" dirty="0" smtClean="0">
                <a:solidFill>
                  <a:srgbClr val="FFFFFF"/>
                </a:solidFill>
                <a:latin typeface="Arial" charset="0"/>
                <a:ea typeface="ＭＳ Ｐゴシック" charset="0"/>
              </a:rPr>
              <a:t>B</a:t>
            </a:r>
            <a:endParaRPr lang="en-US" sz="1400" dirty="0">
              <a:solidFill>
                <a:srgbClr val="FFFFFF"/>
              </a:solidFill>
              <a:latin typeface="Arial" charset="0"/>
              <a:ea typeface="ＭＳ Ｐゴシック" charset="0"/>
            </a:endParaRPr>
          </a:p>
        </p:txBody>
      </p:sp>
      <p:pic>
        <p:nvPicPr>
          <p:cNvPr id="14" name="Picture 13" descr="Screen Shot 2014-07-30 at 15.55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77158"/>
            <a:ext cx="9906000" cy="346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837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Trigger Upgrade Strategy and Architecture</a:t>
            </a:r>
            <a:endParaRPr lang="en-US" sz="36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0" y="980728"/>
            <a:ext cx="4304928" cy="5863208"/>
          </a:xfrm>
        </p:spPr>
        <p:txBody>
          <a:bodyPr>
            <a:noAutofit/>
          </a:bodyPr>
          <a:lstStyle/>
          <a:p>
            <a:r>
              <a:rPr lang="en-US" sz="1800" dirty="0"/>
              <a:t>Trigger rates are driven by the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increase </a:t>
            </a:r>
            <a:r>
              <a:rPr lang="en-US" sz="1800" dirty="0"/>
              <a:t>in </a:t>
            </a:r>
            <a:r>
              <a:rPr lang="en-US" sz="1800" dirty="0" smtClean="0"/>
              <a:t>luminosity</a:t>
            </a:r>
            <a:r>
              <a:rPr lang="en-US" sz="1800" dirty="0"/>
              <a:t>, PU, </a:t>
            </a:r>
            <a:r>
              <a:rPr lang="en-US" sz="1800" dirty="0" smtClean="0"/>
              <a:t>and </a:t>
            </a:r>
            <a:r>
              <a:rPr lang="en-US" sz="1800" dirty="0"/>
              <a:t>√</a:t>
            </a:r>
            <a:r>
              <a:rPr lang="en-US" sz="1800" dirty="0" smtClean="0"/>
              <a:t>s</a:t>
            </a:r>
            <a:endParaRPr lang="en-US" sz="1800" dirty="0" smtClean="0">
              <a:solidFill>
                <a:srgbClr val="000000"/>
              </a:solidFill>
            </a:endParaRPr>
          </a:p>
          <a:p>
            <a:pPr marL="342900" lvl="1" indent="-342900">
              <a:spcBef>
                <a:spcPts val="0"/>
              </a:spcBef>
              <a:defRPr/>
            </a:pPr>
            <a:r>
              <a:rPr lang="en-US" sz="1800" dirty="0" smtClean="0">
                <a:solidFill>
                  <a:srgbClr val="000000"/>
                </a:solidFill>
              </a:rPr>
              <a:t>Modern </a:t>
            </a:r>
            <a:r>
              <a:rPr lang="en-US" sz="1800" dirty="0">
                <a:solidFill>
                  <a:srgbClr val="000000"/>
                </a:solidFill>
              </a:rPr>
              <a:t>FPGAs and µTCA backplane technology for high bandwidth and processing </a:t>
            </a:r>
            <a:r>
              <a:rPr lang="en-US" sz="1800" dirty="0" smtClean="0">
                <a:solidFill>
                  <a:srgbClr val="000000"/>
                </a:solidFill>
              </a:rPr>
              <a:t>power </a:t>
            </a:r>
          </a:p>
          <a:p>
            <a:pPr marL="507492" lvl="2" indent="-342900">
              <a:spcBef>
                <a:spcPts val="0"/>
              </a:spcBef>
              <a:defRPr/>
            </a:pPr>
            <a:r>
              <a:rPr lang="en-US" sz="1600" dirty="0">
                <a:solidFill>
                  <a:srgbClr val="800000"/>
                </a:solidFill>
              </a:rPr>
              <a:t>A</a:t>
            </a:r>
            <a:r>
              <a:rPr lang="en-US" sz="1600" dirty="0" smtClean="0">
                <a:solidFill>
                  <a:srgbClr val="800000"/>
                </a:solidFill>
              </a:rPr>
              <a:t>llows higher calorimeter granularity and earlier combination of </a:t>
            </a:r>
            <a:r>
              <a:rPr lang="en-US" sz="1600" dirty="0" err="1" smtClean="0">
                <a:solidFill>
                  <a:srgbClr val="800000"/>
                </a:solidFill>
              </a:rPr>
              <a:t>muon</a:t>
            </a:r>
            <a:r>
              <a:rPr lang="en-US" sz="1600" dirty="0" smtClean="0">
                <a:solidFill>
                  <a:srgbClr val="800000"/>
                </a:solidFill>
              </a:rPr>
              <a:t> systems to provide better precision on trigger objects and more sophisticated selection algorithms</a:t>
            </a:r>
            <a:endParaRPr lang="en-US" sz="1800" dirty="0" smtClean="0">
              <a:solidFill>
                <a:srgbClr val="800000"/>
              </a:solidFill>
            </a:endParaRPr>
          </a:p>
          <a:p>
            <a:r>
              <a:rPr lang="en-US" sz="1800" dirty="0" smtClean="0"/>
              <a:t>e, </a:t>
            </a:r>
            <a:r>
              <a:rPr lang="en-US" sz="1800" dirty="0" err="1" smtClean="0"/>
              <a:t>γ</a:t>
            </a:r>
            <a:r>
              <a:rPr lang="en-US" sz="1800" dirty="0" smtClean="0"/>
              <a:t> and </a:t>
            </a:r>
            <a:r>
              <a:rPr lang="en-US" sz="1800" dirty="0" smtClean="0">
                <a:latin typeface="Symbol" charset="2"/>
                <a:cs typeface="Symbol" charset="2"/>
              </a:rPr>
              <a:t>m</a:t>
            </a:r>
            <a:r>
              <a:rPr lang="en-US" sz="1800" dirty="0" smtClean="0"/>
              <a:t> isolation and jet finding with PU subtraction</a:t>
            </a:r>
            <a:endParaRPr lang="en-US" sz="2200" dirty="0"/>
          </a:p>
          <a:p>
            <a:r>
              <a:rPr lang="en-US" sz="1800" dirty="0" err="1"/>
              <a:t>τ</a:t>
            </a:r>
            <a:r>
              <a:rPr lang="en-US" sz="1800" dirty="0"/>
              <a:t> </a:t>
            </a:r>
            <a:r>
              <a:rPr lang="en-US" sz="1800" dirty="0" smtClean="0"/>
              <a:t>id with narrower code</a:t>
            </a:r>
            <a:endParaRPr lang="en-US" sz="2000" dirty="0"/>
          </a:p>
          <a:p>
            <a:r>
              <a:rPr lang="en-US" sz="1800" dirty="0" smtClean="0"/>
              <a:t>L1 </a:t>
            </a:r>
            <a:r>
              <a:rPr lang="en-US" sz="1800" dirty="0"/>
              <a:t>menu </a:t>
            </a:r>
            <a:r>
              <a:rPr lang="en-US" sz="1800" dirty="0" smtClean="0"/>
              <a:t>sophistication</a:t>
            </a:r>
          </a:p>
          <a:p>
            <a:r>
              <a:rPr lang="en-US" sz="1800" dirty="0" smtClean="0">
                <a:solidFill>
                  <a:srgbClr val="800000"/>
                </a:solidFill>
              </a:rPr>
              <a:t>Build </a:t>
            </a:r>
            <a:r>
              <a:rPr lang="en-US" sz="1800" dirty="0">
                <a:solidFill>
                  <a:srgbClr val="800000"/>
                </a:solidFill>
              </a:rPr>
              <a:t>and commission upgrade in parallel with </a:t>
            </a:r>
            <a:r>
              <a:rPr lang="en-US" sz="1800" dirty="0" smtClean="0">
                <a:solidFill>
                  <a:srgbClr val="800000"/>
                </a:solidFill>
              </a:rPr>
              <a:t>current </a:t>
            </a:r>
            <a:r>
              <a:rPr lang="en-US" sz="1800" dirty="0">
                <a:solidFill>
                  <a:srgbClr val="800000"/>
                </a:solidFill>
              </a:rPr>
              <a:t>trigger system in 2015 to safeguard </a:t>
            </a:r>
            <a:r>
              <a:rPr lang="en-US" sz="1800" dirty="0" smtClean="0">
                <a:solidFill>
                  <a:srgbClr val="800000"/>
                </a:solidFill>
              </a:rPr>
              <a:t>physics</a:t>
            </a:r>
            <a:r>
              <a:rPr lang="en-US" sz="1800" dirty="0">
                <a:solidFill>
                  <a:srgbClr val="800000"/>
                </a:solidFill>
              </a:rPr>
              <a:t>, decouple from LHC schedule</a:t>
            </a:r>
          </a:p>
          <a:p>
            <a:r>
              <a:rPr lang="en-US" sz="1800" dirty="0">
                <a:solidFill>
                  <a:srgbClr val="0000FF"/>
                </a:solidFill>
              </a:rPr>
              <a:t>Target deployment: 2016</a:t>
            </a:r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" t="7554" r="3497" b="15350"/>
          <a:stretch/>
        </p:blipFill>
        <p:spPr>
          <a:xfrm>
            <a:off x="4207228" y="692696"/>
            <a:ext cx="5698772" cy="3333699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4258944" y="1268760"/>
            <a:ext cx="766064" cy="23164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8080942" y="1773936"/>
            <a:ext cx="766064" cy="371856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7122474" y="1700808"/>
            <a:ext cx="545387" cy="231648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17296" y="3933056"/>
            <a:ext cx="2009075" cy="2575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88504" y="1052736"/>
            <a:ext cx="8697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334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0" y="3861048"/>
            <a:ext cx="3193460" cy="28803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CMS GE1-1 Muon Trigger Upgrade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13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04" y="836712"/>
            <a:ext cx="5330515" cy="34719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76936" y="5301208"/>
            <a:ext cx="50079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New GE1-1 GEM 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</a:rPr>
              <a:t>Muon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 Station combined with ME1 </a:t>
            </a:r>
          </a:p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can substantially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improve </a:t>
            </a:r>
            <a:r>
              <a:rPr lang="en-US" sz="1800" dirty="0" err="1" smtClean="0">
                <a:solidFill>
                  <a:srgbClr val="FF0000"/>
                </a:solidFill>
                <a:latin typeface="+mn-lt"/>
              </a:rPr>
              <a:t>p</a:t>
            </a:r>
            <a:r>
              <a:rPr lang="en-US" sz="1800" baseline="-25000" dirty="0" err="1" smtClean="0">
                <a:solidFill>
                  <a:srgbClr val="FF0000"/>
                </a:solidFill>
                <a:latin typeface="+mn-lt"/>
              </a:rPr>
              <a:t>T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 determination 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(</a:t>
            </a:r>
            <a:r>
              <a:rPr lang="en-US" sz="1800" dirty="0" smtClean="0">
                <a:solidFill>
                  <a:srgbClr val="0000FF"/>
                </a:solidFill>
                <a:latin typeface="+mn-lt"/>
              </a:rPr>
              <a:t>measurement of bending angle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) to reduce </a:t>
            </a:r>
          </a:p>
          <a:p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trigger rate</a:t>
            </a:r>
          </a:p>
        </p:txBody>
      </p:sp>
      <p:cxnSp>
        <p:nvCxnSpPr>
          <p:cNvPr id="9" name="Curved Connector 8"/>
          <p:cNvCxnSpPr/>
          <p:nvPr/>
        </p:nvCxnSpPr>
        <p:spPr>
          <a:xfrm rot="16200000" flipV="1">
            <a:off x="3188804" y="3537012"/>
            <a:ext cx="1944216" cy="1872208"/>
          </a:xfrm>
          <a:prstGeom prst="curvedConnector3">
            <a:avLst>
              <a:gd name="adj1" fmla="val 6888"/>
            </a:avLst>
          </a:prstGeom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>
          <a:xfrm>
            <a:off x="990600" y="6416676"/>
            <a:ext cx="452649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Marcello Mannelli</a:t>
            </a:r>
            <a:endParaRPr lang="en-GB"/>
          </a:p>
        </p:txBody>
      </p:sp>
      <p:pic>
        <p:nvPicPr>
          <p:cNvPr id="10" name="Picture 9" descr="Screen Shot 2014-08-05 at 16.37.2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04" y="1412776"/>
            <a:ext cx="3744416" cy="3313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968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9923511" cy="6858000"/>
          </a:xfrm>
          <a:prstGeom prst="rect">
            <a:avLst/>
          </a:prstGeom>
          <a:gradFill flip="none" rotWithShape="1">
            <a:gsLst>
              <a:gs pos="14000">
                <a:srgbClr val="780000"/>
              </a:gs>
              <a:gs pos="75000">
                <a:schemeClr val="tx1"/>
              </a:gs>
            </a:gsLst>
            <a:lin ang="108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588"/>
            <a:ext cx="9906000" cy="469064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</a:rPr>
              <a:t>CMS Phase 2 </a:t>
            </a:r>
            <a:r>
              <a:rPr lang="en-US" sz="3200" dirty="0" smtClean="0">
                <a:solidFill>
                  <a:schemeClr val="bg1"/>
                </a:solidFill>
                <a:latin typeface="+mn-lt"/>
              </a:rPr>
              <a:t>Upgrades</a:t>
            </a:r>
            <a:r>
              <a:rPr lang="en-US" sz="3200" dirty="0" smtClean="0">
                <a:solidFill>
                  <a:schemeClr val="bg1"/>
                </a:solidFill>
              </a:rPr>
              <a:t> 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2223" y="1629191"/>
            <a:ext cx="8484029" cy="5250962"/>
          </a:xfrm>
          <a:prstGeom prst="rect">
            <a:avLst/>
          </a:prstGeom>
          <a:ln>
            <a:noFill/>
          </a:ln>
        </p:spPr>
      </p:pic>
      <p:sp>
        <p:nvSpPr>
          <p:cNvPr id="17" name="TextBox 16"/>
          <p:cNvSpPr txBox="1"/>
          <p:nvPr/>
        </p:nvSpPr>
        <p:spPr>
          <a:xfrm>
            <a:off x="68884" y="5258060"/>
            <a:ext cx="3843477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  <a:latin typeface="+mn-lt"/>
                <a:sym typeface="Wingdings"/>
              </a:rPr>
              <a:t>Trigger/DAQ</a:t>
            </a: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  <a:latin typeface="+mn-lt"/>
                <a:sym typeface="Wingdings"/>
              </a:rPr>
              <a:t>L1 (hardware) with tracks and</a:t>
            </a:r>
          </a:p>
          <a:p>
            <a:pPr marL="36000"/>
            <a:r>
              <a:rPr lang="en-US" sz="1800" dirty="0">
                <a:solidFill>
                  <a:srgbClr val="FFFFFF"/>
                </a:solidFill>
                <a:latin typeface="+mn-lt"/>
                <a:sym typeface="Wingdings"/>
              </a:rPr>
              <a:t> </a:t>
            </a:r>
            <a:r>
              <a:rPr lang="en-US" sz="1800" dirty="0" smtClean="0">
                <a:solidFill>
                  <a:srgbClr val="FFFFFF"/>
                </a:solidFill>
                <a:latin typeface="+mn-lt"/>
                <a:sym typeface="Wingdings"/>
              </a:rPr>
              <a:t>  rate up </a:t>
            </a:r>
            <a:r>
              <a:rPr lang="en-US" sz="1800" dirty="0">
                <a:solidFill>
                  <a:srgbClr val="FFFFFF"/>
                </a:solidFill>
                <a:latin typeface="+mn-lt"/>
                <a:sym typeface="Wingdings"/>
              </a:rPr>
              <a:t> ∼ </a:t>
            </a:r>
            <a:r>
              <a:rPr lang="en-US" sz="1800" dirty="0" smtClean="0">
                <a:solidFill>
                  <a:srgbClr val="FFFFFF"/>
                </a:solidFill>
                <a:latin typeface="+mn-lt"/>
                <a:sym typeface="Wingdings"/>
              </a:rPr>
              <a:t> 500 kHz to 1 MHz</a:t>
            </a: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  <a:latin typeface="+mn-lt"/>
                <a:sym typeface="Wingdings"/>
              </a:rPr>
              <a:t>Latency ≥ </a:t>
            </a:r>
            <a:r>
              <a:rPr lang="en-US" sz="1800" dirty="0">
                <a:solidFill>
                  <a:srgbClr val="FFFFFF"/>
                </a:solidFill>
                <a:latin typeface="+mn-lt"/>
                <a:sym typeface="Wingdings"/>
              </a:rPr>
              <a:t>10µs</a:t>
            </a:r>
            <a:endParaRPr lang="en-US" sz="1800" dirty="0" smtClean="0">
              <a:solidFill>
                <a:srgbClr val="FFFFFF"/>
              </a:solidFill>
              <a:latin typeface="+mn-lt"/>
              <a:sym typeface="Wingdings"/>
            </a:endParaRP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HLT </a:t>
            </a:r>
            <a:r>
              <a:rPr lang="en-US" sz="1800" dirty="0">
                <a:solidFill>
                  <a:srgbClr val="FFFFFF"/>
                </a:solidFill>
                <a:latin typeface="+mn-lt"/>
              </a:rPr>
              <a:t>output up to 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10 kHz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961112" y="476672"/>
            <a:ext cx="4240302" cy="175432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1" dirty="0" err="1" smtClean="0">
                <a:solidFill>
                  <a:schemeClr val="bg1"/>
                </a:solidFill>
                <a:latin typeface="+mn-lt"/>
                <a:sym typeface="Wingdings"/>
              </a:rPr>
              <a:t>Muons</a:t>
            </a:r>
            <a:endParaRPr lang="en-US" sz="1800" b="1" dirty="0" smtClean="0">
              <a:solidFill>
                <a:schemeClr val="bg1"/>
              </a:solidFill>
              <a:latin typeface="+mn-lt"/>
              <a:sym typeface="Wingdings"/>
            </a:endParaRP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+mn-lt"/>
                <a:sym typeface="Wingdings"/>
              </a:rPr>
              <a:t>Replace DT FE electronics</a:t>
            </a:r>
            <a:endParaRPr lang="en-US" sz="1800" dirty="0">
              <a:solidFill>
                <a:schemeClr val="bg1"/>
              </a:solidFill>
              <a:latin typeface="+mn-lt"/>
              <a:sym typeface="Wingdings"/>
            </a:endParaRP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+mn-lt"/>
                <a:sym typeface="Wingdings"/>
              </a:rPr>
              <a:t>Complete RPC coverage in forward region (new GEM/RPC technology)</a:t>
            </a: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+mn-lt"/>
                <a:sym typeface="Wingdings"/>
              </a:rPr>
              <a:t>Investigate </a:t>
            </a:r>
            <a:r>
              <a:rPr lang="en-US" sz="1800" dirty="0" err="1" smtClean="0">
                <a:solidFill>
                  <a:schemeClr val="bg1"/>
                </a:solidFill>
                <a:latin typeface="+mn-lt"/>
                <a:sym typeface="Wingdings"/>
              </a:rPr>
              <a:t>Muon</a:t>
            </a:r>
            <a:r>
              <a:rPr lang="en-US" sz="1800" dirty="0">
                <a:solidFill>
                  <a:schemeClr val="bg1"/>
                </a:solidFill>
                <a:latin typeface="+mn-lt"/>
                <a:sym typeface="Wingdings"/>
              </a:rPr>
              <a:t>-</a:t>
            </a:r>
            <a:r>
              <a:rPr lang="en-US" sz="1800" dirty="0" smtClean="0">
                <a:solidFill>
                  <a:schemeClr val="bg1"/>
                </a:solidFill>
                <a:latin typeface="+mn-lt"/>
                <a:sym typeface="Wingdings"/>
              </a:rPr>
              <a:t>tagging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up to </a:t>
            </a:r>
            <a:r>
              <a:rPr lang="en-US" sz="1800" dirty="0" err="1">
                <a:solidFill>
                  <a:schemeClr val="bg1"/>
                </a:solidFill>
                <a:latin typeface="+mn-lt"/>
                <a:sym typeface="Wingdings"/>
              </a:rPr>
              <a:t>η</a:t>
            </a:r>
            <a:r>
              <a:rPr lang="en-US" sz="1800" dirty="0">
                <a:solidFill>
                  <a:schemeClr val="bg1"/>
                </a:solidFill>
                <a:latin typeface="+mn-lt"/>
                <a:sym typeface="Wingdings"/>
              </a:rPr>
              <a:t> ∼ </a:t>
            </a:r>
            <a:r>
              <a:rPr lang="en-US" sz="1800" dirty="0" smtClean="0">
                <a:solidFill>
                  <a:schemeClr val="bg1"/>
                </a:solidFill>
                <a:latin typeface="+mn-lt"/>
                <a:sym typeface="Wingdings"/>
              </a:rPr>
              <a:t>4</a:t>
            </a: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+mn-lt"/>
                <a:sym typeface="Wingdings"/>
              </a:rPr>
              <a:t>CSC FEBs in inner rings</a:t>
            </a:r>
            <a:endParaRPr lang="en-US" sz="1800" dirty="0">
              <a:solidFill>
                <a:schemeClr val="bg1"/>
              </a:solidFill>
              <a:latin typeface="+mn-lt"/>
              <a:sym typeface="Wingding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21877" y="2963559"/>
            <a:ext cx="441455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  <a:latin typeface="+mn-lt"/>
                <a:sym typeface="Wingdings"/>
              </a:rPr>
              <a:t>New </a:t>
            </a:r>
            <a:r>
              <a:rPr lang="en-US" sz="1800" b="1" dirty="0" err="1" smtClean="0">
                <a:solidFill>
                  <a:srgbClr val="FFFFFF"/>
                </a:solidFill>
                <a:latin typeface="+mn-lt"/>
                <a:sym typeface="Wingdings"/>
              </a:rPr>
              <a:t>Endcap</a:t>
            </a:r>
            <a:r>
              <a:rPr lang="en-US" sz="1800" b="1" dirty="0" smtClean="0">
                <a:solidFill>
                  <a:srgbClr val="FFFFFF"/>
                </a:solidFill>
                <a:latin typeface="+mn-lt"/>
                <a:sym typeface="Wingdings"/>
              </a:rPr>
              <a:t> Calo</a:t>
            </a:r>
            <a:r>
              <a:rPr lang="en-US" sz="1800" b="1" dirty="0" smtClean="0">
                <a:solidFill>
                  <a:srgbClr val="000000"/>
                </a:solidFill>
                <a:latin typeface="+mn-lt"/>
                <a:sym typeface="Wingdings"/>
              </a:rPr>
              <a:t>ri</a:t>
            </a:r>
            <a:r>
              <a:rPr lang="en-US" sz="1800" b="1" dirty="0" smtClean="0">
                <a:latin typeface="+mn-lt"/>
                <a:sym typeface="Wingdings"/>
              </a:rPr>
              <a:t>meters</a:t>
            </a:r>
          </a:p>
          <a:p>
            <a:pPr marL="212400" indent="-176400">
              <a:buFont typeface="Arial"/>
              <a:buChar char="•"/>
            </a:pPr>
            <a:r>
              <a:rPr lang="en-US" sz="1800" dirty="0">
                <a:solidFill>
                  <a:schemeClr val="bg1"/>
                </a:solidFill>
                <a:latin typeface="+mn-lt"/>
                <a:sym typeface="Wingdings"/>
              </a:rPr>
              <a:t>R</a:t>
            </a:r>
            <a:r>
              <a:rPr lang="en-US" sz="1800" dirty="0" smtClean="0">
                <a:solidFill>
                  <a:schemeClr val="bg1"/>
                </a:solidFill>
                <a:latin typeface="+mn-lt"/>
                <a:sym typeface="Wingdings"/>
              </a:rPr>
              <a:t>adiation tole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sym typeface="Wingdings"/>
              </a:rPr>
              <a:t>rant - high granularity </a:t>
            </a: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Investigate co</a:t>
            </a:r>
            <a:r>
              <a:rPr lang="en-US" sz="1800" dirty="0" smtClean="0">
                <a:latin typeface="+mn-lt"/>
              </a:rPr>
              <a:t>v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erage </a:t>
            </a:r>
            <a:r>
              <a:rPr lang="en-US" sz="1800" dirty="0">
                <a:solidFill>
                  <a:srgbClr val="000000"/>
                </a:solidFill>
                <a:latin typeface="+mn-lt"/>
              </a:rPr>
              <a:t>up 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to 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  <a:sym typeface="Wingdings"/>
              </a:rPr>
              <a:t>η</a:t>
            </a:r>
            <a:r>
              <a:rPr lang="en-US" sz="1800" dirty="0" smtClean="0">
                <a:solidFill>
                  <a:srgbClr val="000000"/>
                </a:solidFill>
                <a:latin typeface="+mn-lt"/>
                <a:sym typeface="Wingdings"/>
              </a:rPr>
              <a:t> </a:t>
            </a:r>
            <a:r>
              <a:rPr lang="en-US" sz="1800" dirty="0" smtClean="0">
                <a:latin typeface="+mn-lt"/>
                <a:sym typeface="Wingdings"/>
              </a:rPr>
              <a:t>∼ 4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167" y="769844"/>
            <a:ext cx="5802675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  <a:latin typeface="+mn-lt"/>
              </a:rPr>
              <a:t>New Tracker </a:t>
            </a:r>
            <a:endParaRPr lang="en-US" sz="1800" b="1" dirty="0">
              <a:solidFill>
                <a:srgbClr val="FFFFFF"/>
              </a:solidFill>
              <a:latin typeface="+mn-lt"/>
              <a:sym typeface="Wingdings"/>
            </a:endParaRP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  <a:latin typeface="+mn-lt"/>
                <a:sym typeface="Wingdings"/>
              </a:rPr>
              <a:t>Radiation tolerant - high granularity - less material </a:t>
            </a:r>
            <a:endParaRPr lang="en-US" sz="1800" dirty="0">
              <a:solidFill>
                <a:srgbClr val="FFFFFF"/>
              </a:solidFill>
              <a:latin typeface="+mn-lt"/>
            </a:endParaRP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Tracks in hardware trigger (L1)</a:t>
            </a:r>
          </a:p>
          <a:p>
            <a:pPr marL="212400" indent="-176400">
              <a:buFont typeface="Arial"/>
              <a:buChar char="•"/>
            </a:pPr>
            <a:r>
              <a:rPr lang="en-US" sz="1800" dirty="0">
                <a:solidFill>
                  <a:srgbClr val="FFFFFF"/>
                </a:solidFill>
                <a:latin typeface="+mn-lt"/>
              </a:rPr>
              <a:t>C</a:t>
            </a: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overage up to </a:t>
            </a:r>
            <a:r>
              <a:rPr lang="en-US" sz="1800" dirty="0" err="1">
                <a:solidFill>
                  <a:srgbClr val="FFFFFF"/>
                </a:solidFill>
                <a:latin typeface="+mn-lt"/>
                <a:sym typeface="Wingdings"/>
              </a:rPr>
              <a:t>η</a:t>
            </a:r>
            <a:r>
              <a:rPr lang="en-US" sz="1800" dirty="0">
                <a:solidFill>
                  <a:srgbClr val="FFFFFF"/>
                </a:solidFill>
                <a:latin typeface="+mn-lt"/>
                <a:sym typeface="Wingdings"/>
              </a:rPr>
              <a:t> ∼ </a:t>
            </a:r>
            <a:r>
              <a:rPr lang="en-US" sz="1800" dirty="0" smtClean="0">
                <a:solidFill>
                  <a:srgbClr val="FFFFFF"/>
                </a:solidFill>
                <a:latin typeface="+mn-lt"/>
                <a:sym typeface="Wingdings"/>
              </a:rPr>
              <a:t>4</a:t>
            </a:r>
            <a:endParaRPr lang="en-US" sz="1800" dirty="0">
              <a:solidFill>
                <a:srgbClr val="FFFFFF"/>
              </a:solidFill>
              <a:latin typeface="+mn-lt"/>
              <a:sym typeface="Wingdings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2763755" y="1763739"/>
            <a:ext cx="2076985" cy="214000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912362" y="3594101"/>
            <a:ext cx="1272326" cy="744695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0" idx="3"/>
          </p:cNvCxnSpPr>
          <p:nvPr/>
        </p:nvCxnSpPr>
        <p:spPr>
          <a:xfrm flipH="1">
            <a:off x="5184688" y="1370009"/>
            <a:ext cx="675154" cy="954091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4509933" y="6528364"/>
            <a:ext cx="54141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</a:t>
            </a:r>
            <a:r>
              <a:rPr lang="en-US" sz="1400" dirty="0" err="1"/>
              <a:t>cds.cern.ch</a:t>
            </a:r>
            <a:r>
              <a:rPr lang="en-US" sz="1400" dirty="0"/>
              <a:t>/record/1605208/files/CERN-RRB-2013-124.pdf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3912361" y="3594101"/>
            <a:ext cx="1456179" cy="1078639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5380" y="3829758"/>
            <a:ext cx="441455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800" b="1" dirty="0" smtClean="0">
                <a:solidFill>
                  <a:srgbClr val="FFFFFF"/>
                </a:solidFill>
                <a:latin typeface="+mn-lt"/>
                <a:sym typeface="Wingdings"/>
              </a:rPr>
              <a:t>Barrel ECAL</a:t>
            </a: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rgbClr val="FFFFFF"/>
                </a:solidFill>
                <a:latin typeface="+mn-lt"/>
              </a:rPr>
              <a:t>Replace FE elect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ro</a:t>
            </a:r>
            <a:r>
              <a:rPr lang="en-US" sz="1800" dirty="0" smtClean="0">
                <a:latin typeface="+mn-lt"/>
              </a:rPr>
              <a:t>nic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s</a:t>
            </a:r>
          </a:p>
          <a:p>
            <a:pPr marL="212400" indent="-176400"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ECAL VFE electroni</a:t>
            </a:r>
            <a:r>
              <a:rPr lang="en-US" sz="1800" dirty="0" smtClean="0">
                <a:latin typeface="+mn-lt"/>
              </a:rPr>
              <a:t>cs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763755" y="4338795"/>
            <a:ext cx="1927837" cy="0"/>
          </a:xfrm>
          <a:prstGeom prst="straightConnector1">
            <a:avLst/>
          </a:prstGeom>
          <a:ln w="127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2735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807208" y="30975"/>
            <a:ext cx="1085410" cy="365125"/>
          </a:xfrm>
        </p:spPr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15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08053" y="0"/>
            <a:ext cx="7861374" cy="9144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Upgrades deadlines </a:t>
            </a:r>
            <a:r>
              <a:rPr lang="en-US" sz="3600" dirty="0">
                <a:solidFill>
                  <a:srgbClr val="000000"/>
                </a:solidFill>
              </a:rPr>
              <a:t>and milestones </a:t>
            </a:r>
            <a:r>
              <a:rPr lang="en-US" sz="3600" dirty="0" smtClean="0">
                <a:solidFill>
                  <a:srgbClr val="000000"/>
                </a:solidFill>
              </a:rPr>
              <a:t>in 2014</a:t>
            </a:r>
            <a:endParaRPr lang="en-GB" sz="3600" dirty="0">
              <a:solidFill>
                <a:srgbClr val="000000"/>
              </a:solidFill>
            </a:endParaRPr>
          </a:p>
        </p:txBody>
      </p:sp>
      <p:graphicFrame>
        <p:nvGraphicFramePr>
          <p:cNvPr id="8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26841"/>
              </p:ext>
            </p:extLst>
          </p:nvPr>
        </p:nvGraphicFramePr>
        <p:xfrm>
          <a:off x="272480" y="908720"/>
          <a:ext cx="1080120" cy="5804037"/>
        </p:xfrm>
        <a:graphic>
          <a:graphicData uri="http://schemas.openxmlformats.org/drawingml/2006/table">
            <a:tbl>
              <a:tblPr/>
              <a:tblGrid>
                <a:gridCol w="288032"/>
                <a:gridCol w="792088"/>
              </a:tblGrid>
              <a:tr h="644893">
                <a:tc row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2</a:t>
                      </a:r>
                      <a:b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</a:b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0</a:t>
                      </a:r>
                      <a:b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</a:b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1</a:t>
                      </a:r>
                      <a:b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</a:b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4</a:t>
                      </a:r>
                    </a:p>
                  </a:txBody>
                  <a:tcPr marL="38695" marR="38695" marT="35719" marB="35719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Mar</a:t>
                      </a:r>
                    </a:p>
                  </a:txBody>
                  <a:tcPr marL="38695" marR="38695" marT="35719" marB="3571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5BD9"/>
                    </a:solidFill>
                  </a:tcPr>
                </a:tc>
              </a:tr>
              <a:tr h="6448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Apr</a:t>
                      </a:r>
                    </a:p>
                  </a:txBody>
                  <a:tcPr marL="38695" marR="38695" marT="35719" marB="3571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5BD9"/>
                    </a:solidFill>
                  </a:tcPr>
                </a:tc>
              </a:tr>
              <a:tr h="6448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May</a:t>
                      </a:r>
                    </a:p>
                  </a:txBody>
                  <a:tcPr marL="38695" marR="38695" marT="35719" marB="3571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5BD9"/>
                    </a:solidFill>
                  </a:tcPr>
                </a:tc>
              </a:tr>
              <a:tr h="6448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Jun</a:t>
                      </a:r>
                    </a:p>
                  </a:txBody>
                  <a:tcPr marL="38695" marR="38695" marT="35719" marB="3571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5BD9"/>
                    </a:solidFill>
                  </a:tcPr>
                </a:tc>
              </a:tr>
              <a:tr h="6448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Jul</a:t>
                      </a:r>
                    </a:p>
                  </a:txBody>
                  <a:tcPr marL="38695" marR="38695" marT="35719" marB="3571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5BD9"/>
                    </a:solidFill>
                  </a:tcPr>
                </a:tc>
              </a:tr>
              <a:tr h="6448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Aug</a:t>
                      </a:r>
                    </a:p>
                  </a:txBody>
                  <a:tcPr marL="38695" marR="38695" marT="35719" marB="3571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5BD9"/>
                    </a:solidFill>
                  </a:tcPr>
                </a:tc>
              </a:tr>
              <a:tr h="6448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Sep</a:t>
                      </a:r>
                    </a:p>
                  </a:txBody>
                  <a:tcPr marL="38695" marR="38695" marT="35719" marB="3571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5BD9"/>
                    </a:solidFill>
                  </a:tcPr>
                </a:tc>
              </a:tr>
              <a:tr h="644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38695" marR="38695" marT="35719" marB="35719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Oct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38695" marR="38695" marT="35719" marB="3571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5BD9"/>
                    </a:solidFill>
                  </a:tcPr>
                </a:tc>
              </a:tr>
              <a:tr h="6448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38695" marR="38695" marT="35719" marB="35719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9A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7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0A0A"/>
                        </a:buClr>
                        <a:buSzPct val="129000"/>
                        <a:buFont typeface="Gill Sans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ill Sans" charset="0"/>
                          <a:ea typeface="ヒラギノ角ゴ ProN W3" charset="0"/>
                          <a:cs typeface="ヒラギノ角ゴ ProN W3" charset="0"/>
                          <a:sym typeface="Gill Sans" charset="0"/>
                        </a:rPr>
                        <a:t>Nov</a:t>
                      </a:r>
                      <a:endParaRPr kumimoji="0" lang="en-US" sz="17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ill Sans" charset="0"/>
                        <a:ea typeface="ヒラギノ角ゴ ProN W3" charset="0"/>
                        <a:cs typeface="ヒラギノ角ゴ ProN W3" charset="0"/>
                        <a:sym typeface="Gill Sans" charset="0"/>
                      </a:endParaRPr>
                    </a:p>
                  </a:txBody>
                  <a:tcPr marL="38695" marR="38695" marT="35719" marB="35719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F5BD9"/>
                    </a:solidFill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008784" y="1052736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Jan - Mar : </a:t>
            </a:r>
            <a:r>
              <a:rPr lang="en-GB" sz="1800" dirty="0" smtClean="0">
                <a:solidFill>
                  <a:srgbClr val="000090"/>
                </a:solidFill>
                <a:latin typeface="Corbel"/>
                <a:cs typeface="Calibri"/>
              </a:rPr>
              <a:t>Review of </a:t>
            </a:r>
            <a:r>
              <a:rPr lang="en-GB" sz="1800" dirty="0" err="1" smtClean="0">
                <a:solidFill>
                  <a:srgbClr val="000090"/>
                </a:solidFill>
                <a:latin typeface="Corbel"/>
                <a:cs typeface="Calibri"/>
              </a:rPr>
              <a:t>Endcap</a:t>
            </a:r>
            <a:r>
              <a:rPr lang="en-GB" sz="1800" dirty="0" smtClean="0">
                <a:solidFill>
                  <a:srgbClr val="000090"/>
                </a:solidFill>
                <a:latin typeface="Corbel"/>
                <a:cs typeface="Calibri"/>
              </a:rPr>
              <a:t> </a:t>
            </a:r>
            <a:r>
              <a:rPr lang="en-GB" sz="1800" dirty="0" err="1" smtClean="0">
                <a:solidFill>
                  <a:srgbClr val="000090"/>
                </a:solidFill>
                <a:latin typeface="Corbel"/>
                <a:cs typeface="Calibri"/>
              </a:rPr>
              <a:t>Calorimetry</a:t>
            </a:r>
            <a:endParaRPr lang="en-GB" sz="1800" dirty="0">
              <a:solidFill>
                <a:srgbClr val="000090"/>
              </a:solidFill>
              <a:latin typeface="Corbel"/>
              <a:cs typeface="Calibri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1784648" y="1628800"/>
            <a:ext cx="648072" cy="0"/>
          </a:xfrm>
          <a:prstGeom prst="straightConnector1">
            <a:avLst/>
          </a:prstGeom>
          <a:ln w="28575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504728" y="1484784"/>
            <a:ext cx="6969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CMS Upgrade Week in Karlsruhe end of Mar ‘14 : </a:t>
            </a:r>
            <a:r>
              <a:rPr lang="en-GB" sz="1800" dirty="0" smtClean="0">
                <a:solidFill>
                  <a:srgbClr val="660066"/>
                </a:solidFill>
                <a:latin typeface="Corbel"/>
                <a:cs typeface="Calibri"/>
              </a:rPr>
              <a:t>First draft of TP</a:t>
            </a:r>
            <a:endParaRPr lang="en-GB" sz="1800" dirty="0">
              <a:solidFill>
                <a:srgbClr val="660066"/>
              </a:solidFill>
              <a:latin typeface="Corbel"/>
              <a:cs typeface="Calibri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>
            <a:off x="1784648" y="980728"/>
            <a:ext cx="1008112" cy="0"/>
          </a:xfrm>
          <a:prstGeom prst="straightConnector1">
            <a:avLst/>
          </a:prstGeom>
          <a:ln w="2857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64768" y="764704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LHCC Mar 4</a:t>
            </a:r>
            <a:r>
              <a:rPr lang="en-GB" sz="1800" baseline="30000" dirty="0" smtClean="0">
                <a:solidFill>
                  <a:srgbClr val="000000"/>
                </a:solidFill>
                <a:latin typeface="Corbel"/>
                <a:cs typeface="Calibri"/>
              </a:rPr>
              <a:t>th</a:t>
            </a:r>
            <a:r>
              <a:rPr lang="en-GB" sz="1800" baseline="30000" dirty="0">
                <a:solidFill>
                  <a:srgbClr val="000000"/>
                </a:solidFill>
                <a:latin typeface="Corbel"/>
                <a:cs typeface="Calibri"/>
              </a:rPr>
              <a:t> </a:t>
            </a:r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: </a:t>
            </a:r>
            <a:r>
              <a:rPr lang="en-GB" sz="1800" dirty="0" smtClean="0">
                <a:solidFill>
                  <a:srgbClr val="008000"/>
                </a:solidFill>
                <a:latin typeface="Corbel"/>
                <a:cs typeface="Calibri"/>
              </a:rPr>
              <a:t>Report on R&amp;D Program </a:t>
            </a:r>
            <a:endParaRPr lang="en-GB" sz="1800" dirty="0">
              <a:solidFill>
                <a:srgbClr val="008000"/>
              </a:solidFill>
              <a:latin typeface="Corbel"/>
              <a:cs typeface="Calibri"/>
            </a:endParaRPr>
          </a:p>
        </p:txBody>
      </p:sp>
      <p:sp>
        <p:nvSpPr>
          <p:cNvPr id="27" name="Right Brace 26"/>
          <p:cNvSpPr/>
          <p:nvPr/>
        </p:nvSpPr>
        <p:spPr>
          <a:xfrm>
            <a:off x="1447932" y="908720"/>
            <a:ext cx="336716" cy="3600400"/>
          </a:xfrm>
          <a:prstGeom prst="rightBrace">
            <a:avLst>
              <a:gd name="adj1" fmla="val 8333"/>
              <a:gd name="adj2" fmla="val 52321"/>
            </a:avLst>
          </a:prstGeom>
          <a:ln w="28575" cmpd="sng"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  <a:latin typeface="Corbe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4648" y="1844824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Mar - Aug : </a:t>
            </a:r>
            <a:r>
              <a:rPr lang="en-GB" sz="1800" dirty="0" smtClean="0">
                <a:solidFill>
                  <a:srgbClr val="000090"/>
                </a:solidFill>
                <a:latin typeface="Corbel"/>
                <a:cs typeface="Calibri"/>
              </a:rPr>
              <a:t>Review of TP cost estimates</a:t>
            </a:r>
            <a:endParaRPr lang="en-GB" sz="1800" dirty="0">
              <a:solidFill>
                <a:srgbClr val="000090"/>
              </a:solidFill>
              <a:latin typeface="Corbel"/>
              <a:cs typeface="Calibri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1640632" y="2996952"/>
            <a:ext cx="1008112" cy="0"/>
          </a:xfrm>
          <a:prstGeom prst="straightConnector1">
            <a:avLst/>
          </a:prstGeom>
          <a:ln w="2857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720752" y="285293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LHCC Jun 3</a:t>
            </a:r>
            <a:r>
              <a:rPr lang="en-GB" sz="1800" baseline="30000" dirty="0" smtClean="0">
                <a:solidFill>
                  <a:srgbClr val="000000"/>
                </a:solidFill>
                <a:latin typeface="Corbel"/>
                <a:cs typeface="Calibri"/>
              </a:rPr>
              <a:t>rd: </a:t>
            </a:r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  </a:t>
            </a:r>
            <a:r>
              <a:rPr lang="en-GB" sz="1800" dirty="0" smtClean="0">
                <a:solidFill>
                  <a:srgbClr val="008000"/>
                </a:solidFill>
                <a:latin typeface="Corbel"/>
                <a:cs typeface="Calibri"/>
              </a:rPr>
              <a:t>Report on EC options and TP preparation</a:t>
            </a:r>
            <a:endParaRPr lang="en-GB" sz="1800" dirty="0">
              <a:solidFill>
                <a:srgbClr val="008000"/>
              </a:solidFill>
              <a:latin typeface="Corbel"/>
              <a:cs typeface="Calibri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H="1">
            <a:off x="1640632" y="3429000"/>
            <a:ext cx="576063" cy="0"/>
          </a:xfrm>
          <a:prstGeom prst="straightConnector1">
            <a:avLst/>
          </a:prstGeom>
          <a:ln w="28575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68736" y="3284984"/>
            <a:ext cx="761729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June CMS Week: </a:t>
            </a:r>
            <a:r>
              <a:rPr lang="en-GB" sz="1800" dirty="0" smtClean="0">
                <a:solidFill>
                  <a:srgbClr val="660066"/>
                </a:solidFill>
                <a:latin typeface="Corbel"/>
                <a:cs typeface="Calibri"/>
              </a:rPr>
              <a:t>Second TP version with full content for CMS reader </a:t>
            </a:r>
            <a:endParaRPr lang="en-GB" sz="1800" dirty="0">
              <a:solidFill>
                <a:srgbClr val="660066"/>
              </a:solidFill>
              <a:latin typeface="Corbel"/>
              <a:cs typeface="Calibri"/>
            </a:endParaRPr>
          </a:p>
        </p:txBody>
      </p:sp>
      <p:sp>
        <p:nvSpPr>
          <p:cNvPr id="37" name="Right Brace 36"/>
          <p:cNvSpPr/>
          <p:nvPr/>
        </p:nvSpPr>
        <p:spPr>
          <a:xfrm>
            <a:off x="1712640" y="3501008"/>
            <a:ext cx="360040" cy="648072"/>
          </a:xfrm>
          <a:prstGeom prst="rightBrace">
            <a:avLst/>
          </a:prstGeom>
          <a:ln>
            <a:solidFill>
              <a:srgbClr val="742E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  <a:latin typeface="Corbe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32720" y="4221088"/>
            <a:ext cx="4010322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Aug: </a:t>
            </a:r>
            <a:r>
              <a:rPr lang="en-GB" sz="1800" dirty="0" smtClean="0">
                <a:solidFill>
                  <a:srgbClr val="660066"/>
                </a:solidFill>
                <a:latin typeface="Corbel"/>
                <a:cs typeface="Calibri"/>
              </a:rPr>
              <a:t>CWR for sub-system chapters</a:t>
            </a:r>
            <a:endParaRPr lang="en-GB" sz="1800" dirty="0">
              <a:solidFill>
                <a:srgbClr val="660066"/>
              </a:solidFill>
              <a:latin typeface="Corbel"/>
              <a:cs typeface="Calibri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1424608" y="4869160"/>
            <a:ext cx="1008112" cy="0"/>
          </a:xfrm>
          <a:prstGeom prst="straightConnector1">
            <a:avLst/>
          </a:prstGeom>
          <a:ln w="28575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432720" y="4581128"/>
            <a:ext cx="7200800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Sep CMS Upgrade Week: </a:t>
            </a:r>
            <a:r>
              <a:rPr lang="en-GB" sz="1800" dirty="0" smtClean="0">
                <a:solidFill>
                  <a:srgbClr val="660066"/>
                </a:solidFill>
                <a:latin typeface="Corbel"/>
                <a:cs typeface="Calibri"/>
              </a:rPr>
              <a:t>Final TP version for sub-system chapters</a:t>
            </a:r>
            <a:endParaRPr lang="en-GB" sz="1800" dirty="0">
              <a:solidFill>
                <a:srgbClr val="660066"/>
              </a:solidFill>
              <a:latin typeface="Corbel"/>
              <a:cs typeface="Calibri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1424608" y="5301208"/>
            <a:ext cx="1008112" cy="0"/>
          </a:xfrm>
          <a:prstGeom prst="straightConnector1">
            <a:avLst/>
          </a:prstGeom>
          <a:ln w="2857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504728" y="5013176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LHCC Sep 23</a:t>
            </a:r>
            <a:r>
              <a:rPr lang="en-GB" sz="1800" baseline="30000" dirty="0" smtClean="0">
                <a:solidFill>
                  <a:srgbClr val="000000"/>
                </a:solidFill>
                <a:latin typeface="Corbel"/>
                <a:cs typeface="Calibri"/>
              </a:rPr>
              <a:t>rd </a:t>
            </a:r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 : </a:t>
            </a:r>
            <a:r>
              <a:rPr lang="en-GB" sz="1800" dirty="0" smtClean="0">
                <a:solidFill>
                  <a:srgbClr val="008000"/>
                </a:solidFill>
                <a:latin typeface="Corbel"/>
                <a:cs typeface="Calibri"/>
              </a:rPr>
              <a:t>TP</a:t>
            </a:r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 </a:t>
            </a:r>
            <a:r>
              <a:rPr lang="en-GB" sz="1800" dirty="0" smtClean="0">
                <a:solidFill>
                  <a:srgbClr val="008000"/>
                </a:solidFill>
                <a:latin typeface="Corbel"/>
                <a:cs typeface="Calibri"/>
              </a:rPr>
              <a:t>presentation to LHCC Closed session</a:t>
            </a:r>
            <a:endParaRPr lang="en-GB" sz="1800" dirty="0">
              <a:solidFill>
                <a:srgbClr val="008000"/>
              </a:solidFill>
              <a:latin typeface="Corbel"/>
              <a:cs typeface="Calibri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1424608" y="6021288"/>
            <a:ext cx="1008112" cy="0"/>
          </a:xfrm>
          <a:prstGeom prst="straightConnector1">
            <a:avLst/>
          </a:prstGeom>
          <a:ln w="2857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504728" y="5805264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00"/>
                </a:solidFill>
                <a:latin typeface="Corbel"/>
                <a:cs typeface="Calibri"/>
              </a:rPr>
              <a:t>2</a:t>
            </a:r>
            <a:r>
              <a:rPr lang="en-GB" sz="2000" baseline="30000" dirty="0" smtClean="0">
                <a:solidFill>
                  <a:srgbClr val="000000"/>
                </a:solidFill>
                <a:latin typeface="Corbel"/>
                <a:cs typeface="Calibri"/>
              </a:rPr>
              <a:t>nd</a:t>
            </a:r>
            <a:r>
              <a:rPr lang="en-GB" sz="2000" dirty="0" smtClean="0">
                <a:solidFill>
                  <a:srgbClr val="000000"/>
                </a:solidFill>
                <a:latin typeface="Corbel"/>
                <a:cs typeface="Calibri"/>
              </a:rPr>
              <a:t> ECFA Workshop  on 21</a:t>
            </a:r>
            <a:r>
              <a:rPr lang="en-GB" sz="2000" baseline="30000" dirty="0" smtClean="0">
                <a:solidFill>
                  <a:srgbClr val="000000"/>
                </a:solidFill>
                <a:latin typeface="Corbel"/>
                <a:cs typeface="Calibri"/>
              </a:rPr>
              <a:t>st</a:t>
            </a:r>
            <a:r>
              <a:rPr lang="en-GB" sz="2000" dirty="0" smtClean="0">
                <a:solidFill>
                  <a:srgbClr val="000000"/>
                </a:solidFill>
                <a:latin typeface="Corbel"/>
                <a:cs typeface="Calibri"/>
              </a:rPr>
              <a:t> -23</a:t>
            </a:r>
            <a:r>
              <a:rPr lang="en-GB" sz="2000" baseline="30000" dirty="0" smtClean="0">
                <a:solidFill>
                  <a:srgbClr val="000000"/>
                </a:solidFill>
                <a:latin typeface="Corbel"/>
                <a:cs typeface="Calibri"/>
              </a:rPr>
              <a:t>rd</a:t>
            </a:r>
            <a:r>
              <a:rPr lang="en-GB" sz="2000" dirty="0" smtClean="0">
                <a:solidFill>
                  <a:srgbClr val="000000"/>
                </a:solidFill>
                <a:latin typeface="Corbel"/>
                <a:cs typeface="Calibri"/>
              </a:rPr>
              <a:t>  October</a:t>
            </a:r>
            <a:r>
              <a:rPr lang="en-GB" sz="2000" baseline="30000" dirty="0" smtClean="0">
                <a:solidFill>
                  <a:srgbClr val="000000"/>
                </a:solidFill>
                <a:latin typeface="Corbel"/>
                <a:cs typeface="Calibri"/>
              </a:rPr>
              <a:t> </a:t>
            </a:r>
            <a:r>
              <a:rPr lang="en-GB" sz="2000" dirty="0" smtClean="0">
                <a:solidFill>
                  <a:srgbClr val="000000"/>
                </a:solidFill>
                <a:latin typeface="Corbel"/>
                <a:cs typeface="Calibri"/>
              </a:rPr>
              <a:t>  </a:t>
            </a:r>
            <a:endParaRPr lang="en-GB" sz="2000" dirty="0">
              <a:solidFill>
                <a:srgbClr val="008000"/>
              </a:solidFill>
              <a:latin typeface="Corbel"/>
              <a:cs typeface="Calibri"/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1928664" y="2348880"/>
            <a:ext cx="954849" cy="0"/>
          </a:xfrm>
          <a:prstGeom prst="straightConnector1">
            <a:avLst/>
          </a:prstGeom>
          <a:ln w="2857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2864768" y="2060848"/>
            <a:ext cx="61926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Corbel"/>
                <a:cs typeface="Calibri"/>
              </a:rPr>
              <a:t> </a:t>
            </a:r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May 8</a:t>
            </a:r>
            <a:r>
              <a:rPr lang="en-GB" sz="1800" baseline="30000" dirty="0" smtClean="0">
                <a:solidFill>
                  <a:srgbClr val="000000"/>
                </a:solidFill>
                <a:latin typeface="Corbel"/>
                <a:cs typeface="Calibri"/>
              </a:rPr>
              <a:t>th</a:t>
            </a:r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 - 9</a:t>
            </a:r>
            <a:r>
              <a:rPr lang="en-GB" sz="1800" baseline="30000" dirty="0" smtClean="0">
                <a:solidFill>
                  <a:srgbClr val="000000"/>
                </a:solidFill>
                <a:latin typeface="Corbel"/>
                <a:cs typeface="Calibri"/>
              </a:rPr>
              <a:t>th</a:t>
            </a:r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  : </a:t>
            </a:r>
            <a:r>
              <a:rPr lang="en-GB" sz="1800" dirty="0" smtClean="0">
                <a:solidFill>
                  <a:srgbClr val="FF0000"/>
                </a:solidFill>
                <a:latin typeface="Corbel"/>
                <a:cs typeface="Calibri"/>
              </a:rPr>
              <a:t>TP Studies Group workshop  LPC @  FNAL</a:t>
            </a:r>
            <a:endParaRPr lang="en-GB" sz="1800" dirty="0">
              <a:solidFill>
                <a:srgbClr val="FF0000"/>
              </a:solidFill>
              <a:latin typeface="Corbel"/>
              <a:cs typeface="Calibri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1424608" y="5733256"/>
            <a:ext cx="1008112" cy="0"/>
          </a:xfrm>
          <a:prstGeom prst="straightConnector1">
            <a:avLst/>
          </a:prstGeom>
          <a:ln w="2857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2576736" y="5445224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8000"/>
                </a:solidFill>
                <a:latin typeface="Corbel"/>
                <a:cs typeface="Calibri"/>
              </a:rPr>
              <a:t>RRB - October 13</a:t>
            </a:r>
            <a:r>
              <a:rPr lang="en-GB" sz="1800" baseline="30000" dirty="0" smtClean="0">
                <a:solidFill>
                  <a:srgbClr val="008000"/>
                </a:solidFill>
                <a:latin typeface="Corbel"/>
                <a:cs typeface="Calibri"/>
              </a:rPr>
              <a:t>th</a:t>
            </a:r>
            <a:r>
              <a:rPr lang="en-GB" sz="1800" dirty="0" smtClean="0">
                <a:solidFill>
                  <a:srgbClr val="008000"/>
                </a:solidFill>
                <a:latin typeface="Corbel"/>
                <a:cs typeface="Calibri"/>
              </a:rPr>
              <a:t> -15</a:t>
            </a:r>
            <a:r>
              <a:rPr lang="en-GB" sz="1800" baseline="30000" dirty="0" smtClean="0">
                <a:solidFill>
                  <a:srgbClr val="008000"/>
                </a:solidFill>
                <a:latin typeface="Corbel"/>
                <a:cs typeface="Calibri"/>
              </a:rPr>
              <a:t>th</a:t>
            </a:r>
            <a:endParaRPr lang="en-GB" sz="1800" dirty="0">
              <a:solidFill>
                <a:srgbClr val="008000"/>
              </a:solidFill>
              <a:latin typeface="Corbel"/>
              <a:cs typeface="Calibri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88704" y="3717032"/>
            <a:ext cx="482453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bg1"/>
                </a:solidFill>
                <a:latin typeface="Corbel"/>
                <a:cs typeface="Calibri"/>
              </a:rPr>
              <a:t>July:  </a:t>
            </a:r>
            <a:r>
              <a:rPr lang="en-GB" sz="1800" dirty="0">
                <a:solidFill>
                  <a:srgbClr val="660066"/>
                </a:solidFill>
                <a:latin typeface="Corbel"/>
                <a:cs typeface="Calibri"/>
              </a:rPr>
              <a:t>R</a:t>
            </a:r>
            <a:r>
              <a:rPr lang="en-GB" sz="1800" dirty="0" smtClean="0">
                <a:solidFill>
                  <a:srgbClr val="660066"/>
                </a:solidFill>
                <a:latin typeface="Corbel"/>
                <a:cs typeface="Calibri"/>
              </a:rPr>
              <a:t>eaders for subsystem chapters </a:t>
            </a:r>
            <a:endParaRPr lang="en-GB" sz="1800" dirty="0">
              <a:solidFill>
                <a:srgbClr val="660066"/>
              </a:solidFill>
              <a:latin typeface="Corbel"/>
              <a:cs typeface="Calibri"/>
            </a:endParaRPr>
          </a:p>
        </p:txBody>
      </p:sp>
      <p:sp>
        <p:nvSpPr>
          <p:cNvPr id="47" name="Right Brace 46"/>
          <p:cNvSpPr/>
          <p:nvPr/>
        </p:nvSpPr>
        <p:spPr>
          <a:xfrm>
            <a:off x="1712640" y="4221088"/>
            <a:ext cx="360040" cy="576064"/>
          </a:xfrm>
          <a:prstGeom prst="rightBrace">
            <a:avLst/>
          </a:prstGeom>
          <a:ln>
            <a:solidFill>
              <a:srgbClr val="742E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FFFF"/>
              </a:solidFill>
              <a:latin typeface="Corbel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1424608" y="6597352"/>
            <a:ext cx="1008112" cy="0"/>
          </a:xfrm>
          <a:prstGeom prst="straightConnector1">
            <a:avLst/>
          </a:prstGeom>
          <a:ln w="28575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576736" y="6309320"/>
            <a:ext cx="6624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LHCC Nov 25</a:t>
            </a:r>
            <a:r>
              <a:rPr lang="en-GB" sz="1800" baseline="30000" dirty="0" smtClean="0">
                <a:solidFill>
                  <a:srgbClr val="000000"/>
                </a:solidFill>
                <a:latin typeface="Corbel"/>
                <a:cs typeface="Calibri"/>
              </a:rPr>
              <a:t>th </a:t>
            </a:r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 : </a:t>
            </a:r>
            <a:r>
              <a:rPr lang="en-GB" sz="1800" dirty="0" smtClean="0">
                <a:solidFill>
                  <a:srgbClr val="008000"/>
                </a:solidFill>
                <a:latin typeface="Corbel"/>
                <a:cs typeface="Calibri"/>
              </a:rPr>
              <a:t>TP</a:t>
            </a:r>
            <a:r>
              <a:rPr lang="en-GB" sz="1800" dirty="0" smtClean="0">
                <a:solidFill>
                  <a:srgbClr val="000000"/>
                </a:solidFill>
                <a:latin typeface="Corbel"/>
                <a:cs typeface="Calibri"/>
              </a:rPr>
              <a:t> </a:t>
            </a:r>
            <a:r>
              <a:rPr lang="en-GB" sz="1800" dirty="0" smtClean="0">
                <a:solidFill>
                  <a:srgbClr val="008000"/>
                </a:solidFill>
                <a:latin typeface="Corbel"/>
                <a:cs typeface="Calibri"/>
              </a:rPr>
              <a:t>presentation to LHCC Open session</a:t>
            </a:r>
            <a:endParaRPr lang="en-GB" sz="1800" dirty="0">
              <a:solidFill>
                <a:srgbClr val="008000"/>
              </a:solidFill>
              <a:latin typeface="Corbe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50039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3-CMS.Tower.Updated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968" y="1196752"/>
            <a:ext cx="3968576" cy="548056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00472" y="1034752"/>
            <a:ext cx="5400600" cy="5562600"/>
          </a:xfrm>
          <a:noFill/>
        </p:spPr>
        <p:txBody>
          <a:bodyPr>
            <a:noAutofit/>
          </a:bodyPr>
          <a:lstStyle/>
          <a:p>
            <a:pPr marL="342900" indent="-342900"/>
            <a:r>
              <a:rPr lang="en-GB" sz="2000" dirty="0">
                <a:solidFill>
                  <a:schemeClr val="accent6"/>
                </a:solidFill>
              </a:rPr>
              <a:t>Demonstrate the motivation of the Phase 2 upgrades</a:t>
            </a:r>
            <a:r>
              <a:rPr lang="en-GB" sz="2000" dirty="0"/>
              <a:t>: </a:t>
            </a:r>
            <a:r>
              <a:rPr lang="en-GB" sz="2000" dirty="0">
                <a:solidFill>
                  <a:srgbClr val="FF0000"/>
                </a:solidFill>
              </a:rPr>
              <a:t>detector longevity and performance issues at high luminosity </a:t>
            </a:r>
            <a:endParaRPr lang="en-GB" sz="2000" dirty="0"/>
          </a:p>
          <a:p>
            <a:r>
              <a:rPr lang="en-GB" sz="2000" dirty="0">
                <a:solidFill>
                  <a:srgbClr val="2D2DB9"/>
                </a:solidFill>
              </a:rPr>
              <a:t>Describe the detector conceptual designs and present </a:t>
            </a:r>
            <a:r>
              <a:rPr lang="en-GB" sz="2000" dirty="0">
                <a:solidFill>
                  <a:srgbClr val="FF0000"/>
                </a:solidFill>
              </a:rPr>
              <a:t>supporting performance studies on physics objects, trigger and key physics signals</a:t>
            </a:r>
            <a:endParaRPr lang="en-GB" sz="2800" dirty="0">
              <a:solidFill>
                <a:srgbClr val="FF0000"/>
              </a:solidFill>
            </a:endParaRP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Baseline for studies is 5x10</a:t>
            </a:r>
            <a:r>
              <a:rPr lang="en-US" sz="2000" baseline="32000" dirty="0">
                <a:solidFill>
                  <a:schemeClr val="bg1"/>
                </a:solidFill>
              </a:rPr>
              <a:t>34</a:t>
            </a:r>
            <a:r>
              <a:rPr lang="en-US" sz="2000" dirty="0">
                <a:solidFill>
                  <a:schemeClr val="bg1"/>
                </a:solidFill>
              </a:rPr>
              <a:t> cm</a:t>
            </a:r>
            <a:r>
              <a:rPr lang="en-US" sz="2000" baseline="32000" dirty="0">
                <a:solidFill>
                  <a:schemeClr val="bg1"/>
                </a:solidFill>
              </a:rPr>
              <a:t>-2</a:t>
            </a:r>
            <a:r>
              <a:rPr lang="en-US" sz="2000" dirty="0">
                <a:solidFill>
                  <a:schemeClr val="bg1"/>
                </a:solidFill>
              </a:rPr>
              <a:t> s</a:t>
            </a:r>
            <a:r>
              <a:rPr lang="en-US" sz="2000" baseline="32000" dirty="0">
                <a:solidFill>
                  <a:schemeClr val="bg1"/>
                </a:solidFill>
              </a:rPr>
              <a:t>-1</a:t>
            </a:r>
            <a:r>
              <a:rPr lang="en-US" sz="2000" dirty="0">
                <a:solidFill>
                  <a:schemeClr val="bg1"/>
                </a:solidFill>
              </a:rPr>
              <a:t> and &lt;PU&gt; =140 - but we must prepare to evaluate potential to perform at higher PU (&lt;PU&gt; =200 with few selected studies)</a:t>
            </a:r>
            <a:endParaRPr lang="en-GB" sz="2000" dirty="0"/>
          </a:p>
          <a:p>
            <a:r>
              <a:rPr lang="en-GB" sz="2000" dirty="0">
                <a:solidFill>
                  <a:srgbClr val="2D2DB9"/>
                </a:solidFill>
              </a:rPr>
              <a:t>Demonstrate that feasible solutions have been identified</a:t>
            </a:r>
            <a:r>
              <a:rPr lang="en-GB" sz="2000" dirty="0"/>
              <a:t>, </a:t>
            </a:r>
            <a:r>
              <a:rPr lang="en-GB" sz="2000" dirty="0">
                <a:solidFill>
                  <a:srgbClr val="FF0000"/>
                </a:solidFill>
              </a:rPr>
              <a:t>and present plans for completion of necessary R&amp;D</a:t>
            </a:r>
          </a:p>
          <a:p>
            <a:r>
              <a:rPr lang="en-GB" sz="2000" dirty="0">
                <a:solidFill>
                  <a:schemeClr val="accent6"/>
                </a:solidFill>
              </a:rPr>
              <a:t>Present a </a:t>
            </a:r>
            <a:r>
              <a:rPr lang="en-GB" sz="2000" dirty="0">
                <a:solidFill>
                  <a:srgbClr val="FF0000"/>
                </a:solidFill>
              </a:rPr>
              <a:t>preliminary production cost </a:t>
            </a:r>
            <a:r>
              <a:rPr lang="en-GB" sz="2000" dirty="0">
                <a:solidFill>
                  <a:schemeClr val="accent6"/>
                </a:solidFill>
              </a:rPr>
              <a:t>and organization plan</a:t>
            </a:r>
          </a:p>
          <a:p>
            <a:pPr marL="561384" lvl="1" indent="-457200"/>
            <a:endParaRPr lang="en-US" sz="24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rgbClr val="000000"/>
                </a:solidFill>
              </a:rPr>
              <a:t>CMS Phase </a:t>
            </a:r>
            <a:r>
              <a:rPr lang="en-US" sz="3200" dirty="0" smtClean="0">
                <a:solidFill>
                  <a:srgbClr val="000000"/>
                </a:solidFill>
              </a:rPr>
              <a:t>2 </a:t>
            </a:r>
            <a:r>
              <a:rPr lang="en-US" sz="3200" dirty="0">
                <a:solidFill>
                  <a:srgbClr val="000000"/>
                </a:solidFill>
              </a:rPr>
              <a:t>Upgrade </a:t>
            </a:r>
            <a:r>
              <a:rPr lang="en-US" sz="3200" dirty="0" smtClean="0">
                <a:solidFill>
                  <a:srgbClr val="000000"/>
                </a:solidFill>
              </a:rPr>
              <a:t>Strategy : Technical proposal </a:t>
            </a:r>
            <a:endParaRPr lang="en-US" sz="3200" dirty="0">
              <a:solidFill>
                <a:srgbClr val="00261C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 rot="1011829">
            <a:off x="4601118" y="2817423"/>
            <a:ext cx="5849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DRAFT</a:t>
            </a:r>
            <a:endParaRPr lang="en-US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28737" y="5805264"/>
            <a:ext cx="6277881" cy="954107"/>
          </a:xfrm>
          <a:prstGeom prst="rect">
            <a:avLst/>
          </a:prstGeom>
          <a:solidFill>
            <a:srgbClr val="3333CC"/>
          </a:solidFill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000" dirty="0">
                <a:latin typeface="+mj-lt"/>
              </a:rPr>
              <a:t>We are aiming at a </a:t>
            </a:r>
            <a:r>
              <a:rPr lang="en-US" sz="2000" dirty="0" smtClean="0">
                <a:latin typeface="+mj-lt"/>
              </a:rPr>
              <a:t>~250 </a:t>
            </a:r>
            <a:r>
              <a:rPr lang="en-US" sz="2000" dirty="0">
                <a:latin typeface="+mj-lt"/>
              </a:rPr>
              <a:t>pages </a:t>
            </a:r>
            <a:r>
              <a:rPr lang="en-US" sz="2000" dirty="0" smtClean="0">
                <a:latin typeface="+mj-lt"/>
              </a:rPr>
              <a:t>document </a:t>
            </a:r>
          </a:p>
          <a:p>
            <a:pPr algn="ctr">
              <a:spcBef>
                <a:spcPts val="0"/>
              </a:spcBef>
            </a:pPr>
            <a:r>
              <a:rPr lang="en-US" sz="2000" dirty="0" smtClean="0">
                <a:latin typeface="+mj-lt"/>
              </a:rPr>
              <a:t>Draft is available at:</a:t>
            </a:r>
          </a:p>
          <a:p>
            <a:pPr algn="ctr">
              <a:spcBef>
                <a:spcPts val="0"/>
              </a:spcBef>
            </a:pPr>
            <a:r>
              <a:rPr lang="en-US" sz="1600" dirty="0">
                <a:latin typeface="+mj-lt"/>
              </a:rPr>
              <a:t>https://</a:t>
            </a:r>
            <a:r>
              <a:rPr lang="en-US" sz="1600" dirty="0" err="1">
                <a:latin typeface="+mj-lt"/>
              </a:rPr>
              <a:t>cms-docdb.cern.ch</a:t>
            </a:r>
            <a:r>
              <a:rPr lang="en-US" sz="1600" dirty="0">
                <a:latin typeface="+mj-lt"/>
              </a:rPr>
              <a:t>/</a:t>
            </a:r>
            <a:r>
              <a:rPr lang="en-US" sz="1600" dirty="0" err="1">
                <a:latin typeface="+mj-lt"/>
              </a:rPr>
              <a:t>cgi</a:t>
            </a:r>
            <a:r>
              <a:rPr lang="en-US" sz="1600" dirty="0">
                <a:latin typeface="+mj-lt"/>
              </a:rPr>
              <a:t>-bin/</a:t>
            </a:r>
            <a:r>
              <a:rPr lang="en-US" sz="1600" dirty="0" err="1">
                <a:latin typeface="+mj-lt"/>
              </a:rPr>
              <a:t>DocDB</a:t>
            </a:r>
            <a:r>
              <a:rPr lang="en-US" sz="1600" dirty="0">
                <a:latin typeface="+mj-lt"/>
              </a:rPr>
              <a:t>/</a:t>
            </a:r>
            <a:r>
              <a:rPr lang="en-US" sz="1600" dirty="0" err="1">
                <a:latin typeface="+mj-lt"/>
              </a:rPr>
              <a:t>ShowDocument?docid</a:t>
            </a:r>
            <a:r>
              <a:rPr lang="en-US" sz="1600" dirty="0">
                <a:latin typeface="+mj-lt"/>
              </a:rPr>
              <a:t>=12143</a:t>
            </a:r>
          </a:p>
        </p:txBody>
      </p:sp>
    </p:spTree>
    <p:extLst>
      <p:ext uri="{BB962C8B-B14F-4D97-AF65-F5344CB8AC3E}">
        <p14:creationId xmlns:p14="http://schemas.microsoft.com/office/powerpoint/2010/main" val="3649772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9610586"/>
              </p:ext>
            </p:extLst>
          </p:nvPr>
        </p:nvGraphicFramePr>
        <p:xfrm>
          <a:off x="272480" y="1196754"/>
          <a:ext cx="9385874" cy="4797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1368153"/>
                <a:gridCol w="1368153"/>
                <a:gridCol w="1072672"/>
                <a:gridCol w="1564312"/>
                <a:gridCol w="1564312"/>
              </a:tblGrid>
              <a:tr h="453678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Chapter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 Pre-approval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Comments</a:t>
                      </a:r>
                      <a:r>
                        <a:rPr lang="en-GB" sz="1400" baseline="0" dirty="0" smtClean="0">
                          <a:solidFill>
                            <a:schemeClr val="bg1"/>
                          </a:solidFill>
                        </a:rPr>
                        <a:t> from readers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Green-light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Approval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CWR begin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1.1 Intro: HL-LHC Operations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-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-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-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August 11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1.2 Intro: HL-LHC Physics</a:t>
                      </a:r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June</a:t>
                      </a:r>
                      <a:r>
                        <a:rPr lang="en-GB" sz="1400" b="1" i="1" baseline="0" dirty="0" smtClean="0"/>
                        <a:t> 30</a:t>
                      </a:r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17</a:t>
                      </a:r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24</a:t>
                      </a:r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 smtClean="0"/>
                        <a:t>August 11</a:t>
                      </a:r>
                    </a:p>
                  </a:txBody>
                  <a:tcPr>
                    <a:solidFill>
                      <a:srgbClr val="FF9141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1.3 Intro: BRIL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June 27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13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16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 smtClean="0"/>
                        <a:t>August 11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1.4 Upgrade Summary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-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-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-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-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 smtClean="0"/>
                        <a:t>August 11</a:t>
                      </a:r>
                    </a:p>
                  </a:txBody>
                  <a:tcPr>
                    <a:solidFill>
                      <a:srgbClr val="EAD36E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2. Tracker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June 19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June</a:t>
                      </a:r>
                      <a:r>
                        <a:rPr lang="en-GB" sz="1400" b="1" i="1" baseline="0" dirty="0" smtClean="0"/>
                        <a:t> 29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 July 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9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 smtClean="0"/>
                        <a:t>August 11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3. Calorimeters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June 27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20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28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 smtClean="0"/>
                        <a:t>August 11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317336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4. </a:t>
                      </a:r>
                      <a:r>
                        <a:rPr lang="en-GB" sz="1400" b="1" i="1" dirty="0" err="1" smtClean="0"/>
                        <a:t>Muon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June 27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20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23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 smtClean="0"/>
                        <a:t>August 11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5. BRIL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June 27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13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16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 smtClean="0"/>
                        <a:t>August 11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6. Trigger/HLT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June 27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13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16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 smtClean="0"/>
                        <a:t>August 11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7. DAQ/Trigger Control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June 27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smtClean="0"/>
                        <a:t>July 13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16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 smtClean="0"/>
                        <a:t>August 11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8. Software</a:t>
                      </a:r>
                      <a:r>
                        <a:rPr lang="en-GB" sz="1400" b="1" i="1" baseline="0" dirty="0" smtClean="0"/>
                        <a:t> &amp; Computing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June 27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6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13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23</a:t>
                      </a:r>
                      <a:endParaRPr lang="en-GB" sz="1400" b="1" i="1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 smtClean="0"/>
                        <a:t>August 11</a:t>
                      </a:r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9. Object Performance</a:t>
                      </a:r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i="1" dirty="0" smtClean="0"/>
                    </a:p>
                  </a:txBody>
                  <a:tcPr>
                    <a:solidFill>
                      <a:srgbClr val="FF9141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10. Physics Performance</a:t>
                      </a:r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i="1" dirty="0"/>
                    </a:p>
                  </a:txBody>
                  <a:tcPr>
                    <a:solidFill>
                      <a:srgbClr val="FF914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i="1" dirty="0" smtClean="0"/>
                    </a:p>
                  </a:txBody>
                  <a:tcPr>
                    <a:solidFill>
                      <a:srgbClr val="FF9141"/>
                    </a:solidFill>
                  </a:tcPr>
                </a:tc>
              </a:tr>
              <a:tr h="266869">
                <a:tc>
                  <a:txBody>
                    <a:bodyPr/>
                    <a:lstStyle/>
                    <a:p>
                      <a:r>
                        <a:rPr lang="en-GB" sz="1400" b="1" i="1" dirty="0" smtClean="0"/>
                        <a:t>11. Infrastructure &amp; Logistic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June 27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6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13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1" dirty="0" smtClean="0"/>
                        <a:t>July 30</a:t>
                      </a:r>
                      <a:endParaRPr lang="en-GB" sz="1400" b="1" i="1" dirty="0"/>
                    </a:p>
                  </a:txBody>
                  <a:tcPr>
                    <a:solidFill>
                      <a:srgbClr val="EAD36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1" dirty="0" smtClean="0"/>
                        <a:t>August 11</a:t>
                      </a:r>
                    </a:p>
                  </a:txBody>
                  <a:tcPr>
                    <a:solidFill>
                      <a:srgbClr val="EAD36E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>
                <a:solidFill>
                  <a:srgbClr val="C0504D"/>
                </a:solidFill>
                <a:latin typeface="Calibri"/>
              </a:rPr>
              <a:pPr/>
              <a:t>17</a:t>
            </a:fld>
            <a:endParaRPr lang="en-US">
              <a:solidFill>
                <a:srgbClr val="C0504D"/>
              </a:solidFill>
              <a:latin typeface="Calibri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920552" y="-171400"/>
            <a:ext cx="8255000" cy="914400"/>
          </a:xfrm>
        </p:spPr>
        <p:txBody>
          <a:bodyPr>
            <a:normAutofit fontScale="90000"/>
          </a:bodyPr>
          <a:lstStyle/>
          <a:p>
            <a:r>
              <a:rPr lang="en-GB" sz="3600" dirty="0" smtClean="0"/>
              <a:t>Status of the Technical Proposal Approval Process</a:t>
            </a:r>
            <a:endParaRPr lang="en-GB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560512" y="6309320"/>
            <a:ext cx="3600400" cy="400110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+mj-lt"/>
              </a:rPr>
              <a:t>First Version to CMS Reader</a:t>
            </a:r>
            <a:endParaRPr lang="en-GB" sz="2000" i="1" dirty="0">
              <a:latin typeface="+mj-lt"/>
            </a:endParaRPr>
          </a:p>
        </p:txBody>
      </p:sp>
      <p:sp>
        <p:nvSpPr>
          <p:cNvPr id="8" name="Right Arrow 7"/>
          <p:cNvSpPr/>
          <p:nvPr/>
        </p:nvSpPr>
        <p:spPr>
          <a:xfrm rot="16200000">
            <a:off x="3008784" y="5733256"/>
            <a:ext cx="288032" cy="864096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097016" y="6381328"/>
            <a:ext cx="2520280" cy="400110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+mj-lt"/>
              </a:rPr>
              <a:t>WGM Presentation</a:t>
            </a:r>
            <a:endParaRPr lang="en-GB" sz="2000" i="1" dirty="0">
              <a:latin typeface="+mj-lt"/>
            </a:endParaRPr>
          </a:p>
        </p:txBody>
      </p:sp>
      <p:sp>
        <p:nvSpPr>
          <p:cNvPr id="14" name="Right Arrow 13"/>
          <p:cNvSpPr/>
          <p:nvPr/>
        </p:nvSpPr>
        <p:spPr>
          <a:xfrm rot="16200000">
            <a:off x="7113240" y="5733256"/>
            <a:ext cx="288032" cy="864096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761312" y="6309320"/>
            <a:ext cx="2288704" cy="400110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+mj-lt"/>
              </a:rPr>
              <a:t>1</a:t>
            </a:r>
            <a:r>
              <a:rPr lang="en-GB" sz="2000" i="1" baseline="30000" dirty="0" smtClean="0">
                <a:latin typeface="+mj-lt"/>
              </a:rPr>
              <a:t>st</a:t>
            </a:r>
            <a:r>
              <a:rPr lang="en-GB" sz="2000" i="1" dirty="0" smtClean="0">
                <a:latin typeface="+mj-lt"/>
              </a:rPr>
              <a:t> version to LHCC</a:t>
            </a:r>
            <a:endParaRPr lang="en-GB" sz="2000" i="1" dirty="0">
              <a:latin typeface="+mj-lt"/>
            </a:endParaRPr>
          </a:p>
        </p:txBody>
      </p:sp>
      <p:sp>
        <p:nvSpPr>
          <p:cNvPr id="16" name="Right Arrow 15"/>
          <p:cNvSpPr/>
          <p:nvPr/>
        </p:nvSpPr>
        <p:spPr>
          <a:xfrm rot="16200000">
            <a:off x="8769424" y="5733256"/>
            <a:ext cx="288032" cy="864096"/>
          </a:xfrm>
          <a:prstGeom prst="rightArrow">
            <a:avLst/>
          </a:prstGeom>
          <a:solidFill>
            <a:srgbClr val="C0504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872880" y="5229200"/>
            <a:ext cx="5112568" cy="400110"/>
          </a:xfrm>
          <a:prstGeom prst="rect">
            <a:avLst/>
          </a:prstGeom>
          <a:solidFill>
            <a:srgbClr val="C0504D"/>
          </a:solidFill>
        </p:spPr>
        <p:txBody>
          <a:bodyPr wrap="square" rtlCol="0">
            <a:spAutoFit/>
          </a:bodyPr>
          <a:lstStyle/>
          <a:p>
            <a:r>
              <a:rPr lang="en-GB" sz="2000" i="1" dirty="0" smtClean="0">
                <a:latin typeface="+mj-lt"/>
              </a:rPr>
              <a:t>To be reviewed by POG and PAG </a:t>
            </a:r>
            <a:endParaRPr lang="en-GB" sz="2000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2714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Autofit/>
          </a:bodyPr>
          <a:lstStyle/>
          <a:p>
            <a:pPr indent="-273600">
              <a:spcBef>
                <a:spcPts val="0"/>
              </a:spcBef>
            </a:pPr>
            <a:r>
              <a:rPr lang="en-US" sz="2400" dirty="0" smtClean="0"/>
              <a:t>Full </a:t>
            </a:r>
            <a:r>
              <a:rPr lang="en-US" sz="2400" dirty="0"/>
              <a:t>CMSSW simulations comparing performance </a:t>
            </a:r>
            <a:r>
              <a:rPr lang="en-US" sz="2400" dirty="0" smtClean="0"/>
              <a:t>of subsystems - Objects (including trigger) - Physics signals for:</a:t>
            </a:r>
          </a:p>
          <a:p>
            <a:pPr marL="630180" lvl="1" indent="-342900">
              <a:spcBef>
                <a:spcPts val="0"/>
              </a:spcBef>
              <a:buFont typeface="Wingdings" charset="0"/>
              <a:buChar char="à"/>
            </a:pPr>
            <a:r>
              <a:rPr lang="en-US" sz="2200" dirty="0" smtClean="0">
                <a:solidFill>
                  <a:srgbClr val="000000"/>
                </a:solidFill>
              </a:rPr>
              <a:t>Phase 1 - 50 PU - no aging </a:t>
            </a:r>
            <a:r>
              <a:rPr lang="en-US" sz="2200" dirty="0" smtClean="0">
                <a:solidFill>
                  <a:srgbClr val="FF0000"/>
                </a:solidFill>
              </a:rPr>
              <a:t>- </a:t>
            </a:r>
            <a:r>
              <a:rPr lang="en-US" sz="2200" dirty="0" smtClean="0">
                <a:solidFill>
                  <a:srgbClr val="FF0000"/>
                </a:solidFill>
                <a:sym typeface="Wingdings"/>
              </a:rPr>
              <a:t>reference for performance</a:t>
            </a:r>
          </a:p>
          <a:p>
            <a:pPr marL="630180" lvl="1" indent="-342900">
              <a:spcBef>
                <a:spcPts val="0"/>
              </a:spcBef>
              <a:buFont typeface="Wingdings" charset="0"/>
              <a:buChar char="à"/>
            </a:pPr>
            <a:r>
              <a:rPr lang="en-US" sz="2200" dirty="0" smtClean="0">
                <a:solidFill>
                  <a:srgbClr val="000000"/>
                </a:solidFill>
              </a:rPr>
              <a:t>Phase 1 - 140 PU </a:t>
            </a:r>
            <a:r>
              <a:rPr lang="en-US" sz="2200" dirty="0">
                <a:solidFill>
                  <a:srgbClr val="000000"/>
                </a:solidFill>
              </a:rPr>
              <a:t>-</a:t>
            </a:r>
            <a:r>
              <a:rPr lang="en-US" sz="2200" dirty="0" smtClean="0">
                <a:solidFill>
                  <a:srgbClr val="000000"/>
                </a:solidFill>
              </a:rPr>
              <a:t> 1000 fb</a:t>
            </a:r>
            <a:r>
              <a:rPr lang="en-US" sz="2200" baseline="30000" dirty="0">
                <a:solidFill>
                  <a:srgbClr val="000000"/>
                </a:solidFill>
              </a:rPr>
              <a:t>-</a:t>
            </a:r>
            <a:r>
              <a:rPr lang="en-US" sz="2200" baseline="30000" dirty="0" smtClean="0">
                <a:solidFill>
                  <a:srgbClr val="000000"/>
                </a:solidFill>
              </a:rPr>
              <a:t>1</a:t>
            </a:r>
            <a:r>
              <a:rPr lang="en-US" sz="2200" dirty="0" smtClean="0">
                <a:solidFill>
                  <a:srgbClr val="000000"/>
                </a:solidFill>
              </a:rPr>
              <a:t> aging </a:t>
            </a:r>
            <a:r>
              <a:rPr lang="en-US" sz="2200" dirty="0" smtClean="0">
                <a:solidFill>
                  <a:srgbClr val="FF0000"/>
                </a:solidFill>
              </a:rPr>
              <a:t>- </a:t>
            </a:r>
            <a:r>
              <a:rPr lang="en-US" sz="2200" dirty="0" smtClean="0">
                <a:solidFill>
                  <a:srgbClr val="FF0000"/>
                </a:solidFill>
                <a:sym typeface="Wingdings"/>
              </a:rPr>
              <a:t>demonstrate need for upgrades</a:t>
            </a:r>
          </a:p>
          <a:p>
            <a:pPr marL="630180" lvl="1" indent="-342900">
              <a:spcBef>
                <a:spcPts val="0"/>
              </a:spcBef>
              <a:buFont typeface="Wingdings" charset="0"/>
              <a:buChar char="à"/>
            </a:pP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Phase 2 - 140 PU – no aging except for  1000 f</a:t>
            </a:r>
            <a:r>
              <a:rPr lang="en-US" sz="2200" dirty="0" smtClean="0">
                <a:solidFill>
                  <a:srgbClr val="000000"/>
                </a:solidFill>
              </a:rPr>
              <a:t>b</a:t>
            </a:r>
            <a:r>
              <a:rPr lang="en-US" sz="2200" baseline="30000" dirty="0">
                <a:solidFill>
                  <a:srgbClr val="000000"/>
                </a:solidFill>
              </a:rPr>
              <a:t>-</a:t>
            </a:r>
            <a:r>
              <a:rPr lang="en-US" sz="2200" baseline="30000" dirty="0" smtClean="0">
                <a:solidFill>
                  <a:srgbClr val="000000"/>
                </a:solidFill>
              </a:rPr>
              <a:t>1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 smtClean="0">
                <a:solidFill>
                  <a:srgbClr val="000000"/>
                </a:solidFill>
              </a:rPr>
              <a:t>EB/HB </a:t>
            </a:r>
            <a:r>
              <a:rPr lang="en-US" sz="2200" dirty="0">
                <a:solidFill>
                  <a:srgbClr val="FF0000"/>
                </a:solidFill>
              </a:rPr>
              <a:t>-</a:t>
            </a:r>
            <a:r>
              <a:rPr lang="en-US" sz="2200" dirty="0" smtClean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  <a:sym typeface="Wingdings"/>
              </a:rPr>
              <a:t>validate upgrade scope &amp; concepts</a:t>
            </a:r>
          </a:p>
          <a:p>
            <a:pPr marL="287280" lvl="1" indent="0">
              <a:spcBef>
                <a:spcPts val="0"/>
              </a:spcBef>
              <a:buNone/>
            </a:pPr>
            <a:endParaRPr lang="en-US" sz="2200" dirty="0" smtClean="0">
              <a:solidFill>
                <a:srgbClr val="FF0000"/>
              </a:solidFill>
              <a:sym typeface="Wingdings"/>
            </a:endParaRPr>
          </a:p>
          <a:p>
            <a:pPr marL="287280" lvl="1" indent="0">
              <a:spcBef>
                <a:spcPts val="0"/>
              </a:spcBef>
              <a:buNone/>
            </a:pPr>
            <a:endParaRPr lang="en-US" sz="2200" dirty="0" smtClean="0">
              <a:solidFill>
                <a:srgbClr val="008000"/>
              </a:solidFill>
              <a:sym typeface="Wingdings"/>
            </a:endParaRPr>
          </a:p>
          <a:p>
            <a:pPr marL="342900" lvl="2" indent="-342900">
              <a:spcBef>
                <a:spcPct val="0"/>
              </a:spcBef>
              <a:buFont typeface="Courier New"/>
              <a:buChar char="o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Other aging studies up to 3000 fb</a:t>
            </a:r>
            <a:r>
              <a:rPr lang="en-US" sz="2400" baseline="30000" dirty="0" smtClean="0">
                <a:solidFill>
                  <a:srgbClr val="000090"/>
                </a:solidFill>
              </a:rPr>
              <a:t>-1 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</a:p>
          <a:p>
            <a:pPr marL="342900" lvl="2" indent="-342900">
              <a:spcBef>
                <a:spcPct val="0"/>
              </a:spcBef>
              <a:buFont typeface="Courier New"/>
              <a:buChar char="o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Present some trigger performance at 200 PU</a:t>
            </a:r>
          </a:p>
          <a:p>
            <a:pPr marL="342900" lvl="2" indent="-342900">
              <a:spcBef>
                <a:spcPct val="0"/>
              </a:spcBef>
              <a:buFont typeface="Courier New"/>
              <a:buChar char="o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DELPHES parameterized simulations (benchmarked to object full simulation) for physics background studies</a:t>
            </a:r>
          </a:p>
          <a:p>
            <a:pPr marL="342900" lvl="2" indent="-342900">
              <a:spcBef>
                <a:spcPct val="0"/>
              </a:spcBef>
              <a:buFont typeface="Courier New"/>
              <a:buChar char="o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Detailed radiation studies </a:t>
            </a:r>
            <a:r>
              <a:rPr lang="en-US" sz="2400" dirty="0">
                <a:solidFill>
                  <a:srgbClr val="000090"/>
                </a:solidFill>
              </a:rPr>
              <a:t>(</a:t>
            </a:r>
            <a:r>
              <a:rPr lang="en-US" sz="2400" dirty="0" smtClean="0">
                <a:solidFill>
                  <a:srgbClr val="000090"/>
                </a:solidFill>
              </a:rPr>
              <a:t>FLUKA) for upgrade configurations</a:t>
            </a:r>
          </a:p>
          <a:p>
            <a:pPr marL="342900" lvl="2" indent="-342900">
              <a:spcBef>
                <a:spcPct val="0"/>
              </a:spcBef>
              <a:buFont typeface="Courier New"/>
              <a:buChar char="o"/>
              <a:defRPr/>
            </a:pPr>
            <a:r>
              <a:rPr lang="en-US" sz="2400" dirty="0" smtClean="0">
                <a:solidFill>
                  <a:srgbClr val="000090"/>
                </a:solidFill>
              </a:rPr>
              <a:t>Information </a:t>
            </a:r>
            <a:r>
              <a:rPr lang="en-US" sz="2400" dirty="0">
                <a:solidFill>
                  <a:srgbClr val="000090"/>
                </a:solidFill>
              </a:rPr>
              <a:t>about TP Studies activities can be find at the following </a:t>
            </a:r>
            <a:r>
              <a:rPr lang="en-US" sz="2400" dirty="0" smtClean="0">
                <a:solidFill>
                  <a:srgbClr val="000090"/>
                </a:solidFill>
              </a:rPr>
              <a:t>link</a:t>
            </a:r>
            <a:r>
              <a:rPr lang="en-US" sz="2400" dirty="0" smtClean="0"/>
              <a:t>: </a:t>
            </a:r>
            <a:r>
              <a:rPr lang="en-US" dirty="0" smtClean="0">
                <a:solidFill>
                  <a:srgbClr val="FF0000"/>
                </a:solidFill>
              </a:rPr>
              <a:t>https</a:t>
            </a:r>
            <a:r>
              <a:rPr lang="en-US" dirty="0">
                <a:solidFill>
                  <a:srgbClr val="FF0000"/>
                </a:solidFill>
              </a:rPr>
              <a:t>://</a:t>
            </a:r>
            <a:r>
              <a:rPr lang="en-US" dirty="0" err="1">
                <a:solidFill>
                  <a:srgbClr val="FF0000"/>
                </a:solidFill>
              </a:rPr>
              <a:t>twiki.cern.ch</a:t>
            </a:r>
            <a:r>
              <a:rPr lang="en-US" dirty="0">
                <a:solidFill>
                  <a:srgbClr val="FF0000"/>
                </a:solidFill>
              </a:rPr>
              <a:t>/</a:t>
            </a:r>
            <a:r>
              <a:rPr lang="en-US" dirty="0" err="1">
                <a:solidFill>
                  <a:srgbClr val="FF0000"/>
                </a:solidFill>
              </a:rPr>
              <a:t>twiki</a:t>
            </a:r>
            <a:r>
              <a:rPr lang="en-US" dirty="0">
                <a:solidFill>
                  <a:srgbClr val="FF0000"/>
                </a:solidFill>
              </a:rPr>
              <a:t>/bin/</a:t>
            </a:r>
            <a:r>
              <a:rPr lang="en-US" dirty="0" err="1">
                <a:solidFill>
                  <a:srgbClr val="FF0000"/>
                </a:solidFill>
              </a:rPr>
              <a:t>viewauth</a:t>
            </a:r>
            <a:r>
              <a:rPr lang="en-US" dirty="0">
                <a:solidFill>
                  <a:srgbClr val="FF0000"/>
                </a:solidFill>
              </a:rPr>
              <a:t>/CMS/</a:t>
            </a:r>
            <a:r>
              <a:rPr lang="en-US" dirty="0" err="1">
                <a:solidFill>
                  <a:srgbClr val="FF0000"/>
                </a:solidFill>
              </a:rPr>
              <a:t>HLTPStudies</a:t>
            </a:r>
            <a:endParaRPr lang="en-GB" dirty="0">
              <a:solidFill>
                <a:srgbClr val="FF0000"/>
              </a:solidFill>
            </a:endParaRPr>
          </a:p>
          <a:p>
            <a:pPr marL="342900" lvl="2" indent="-342900">
              <a:spcBef>
                <a:spcPct val="0"/>
              </a:spcBef>
              <a:buFont typeface="Courier New"/>
              <a:buChar char="o"/>
              <a:defRPr/>
            </a:pPr>
            <a:endParaRPr lang="en-US" sz="2400" dirty="0" smtClean="0">
              <a:solidFill>
                <a:srgbClr val="000090"/>
              </a:solidFill>
            </a:endParaRPr>
          </a:p>
          <a:p>
            <a:pPr marL="0" lvl="2" indent="0">
              <a:spcBef>
                <a:spcPct val="0"/>
              </a:spcBef>
              <a:buNone/>
              <a:defRPr/>
            </a:pPr>
            <a:endParaRPr lang="en-US" sz="2400" dirty="0">
              <a:solidFill>
                <a:srgbClr val="00009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Simulation studies for the Technical Proposal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088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CMS Phase 2 Trigger Scenario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29443"/>
            <a:ext cx="9906000" cy="559507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L1 Accept rate </a:t>
            </a:r>
            <a:r>
              <a:rPr lang="en-US" dirty="0" smtClean="0">
                <a:solidFill>
                  <a:srgbClr val="FF0000"/>
                </a:solidFill>
              </a:rPr>
              <a:t>up to 750 kHz </a:t>
            </a:r>
            <a:r>
              <a:rPr lang="en-US" dirty="0" smtClean="0"/>
              <a:t>(from 100 kHz)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Plan for L1A rate up to 500 kHz @ 140 PU and 750 kHz @ 200 PU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Driven by keeping acceptance consistent with Run 1 and Phase 1 Upgrade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Includes acceptance of consecutive 25 ns beam crossings (not gap of 3 as present)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Provides more acceptance and lower thresholds</a:t>
            </a:r>
          </a:p>
          <a:p>
            <a:r>
              <a:rPr lang="en-US" dirty="0" smtClean="0"/>
              <a:t>Tracking Trigger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Driven by keeping acceptance consistent with Run 1 and Phase 1 Upgrade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Leptons: P</a:t>
            </a:r>
            <a:r>
              <a:rPr lang="en-US" baseline="-25000" dirty="0" smtClean="0">
                <a:solidFill>
                  <a:srgbClr val="0000FF"/>
                </a:solidFill>
              </a:rPr>
              <a:t>T</a:t>
            </a:r>
            <a:r>
              <a:rPr lang="en-US" dirty="0" smtClean="0">
                <a:solidFill>
                  <a:srgbClr val="0000FF"/>
                </a:solidFill>
              </a:rPr>
              <a:t> cut &amp; isolation, Jets: Vertex</a:t>
            </a:r>
          </a:p>
          <a:p>
            <a:r>
              <a:rPr lang="en-US" dirty="0" smtClean="0"/>
              <a:t>New L1 Trigger (Calorimeter, Muon, Global) to incorporate Track Trigger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Finer calorimeter cluster trigger, muon &amp; calorimeter seeds for track match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Also incorporate additional muon chambers for |</a:t>
            </a:r>
            <a:r>
              <a:rPr lang="en-US" dirty="0" err="1" smtClean="0">
                <a:solidFill>
                  <a:srgbClr val="0000FF"/>
                </a:solidFill>
              </a:rPr>
              <a:t>η</a:t>
            </a:r>
            <a:r>
              <a:rPr lang="en-US" dirty="0" smtClean="0">
                <a:solidFill>
                  <a:srgbClr val="0000FF"/>
                </a:solidFill>
              </a:rPr>
              <a:t>| &gt; 1.5 (e.g. GEMs)</a:t>
            </a:r>
          </a:p>
          <a:p>
            <a:r>
              <a:rPr lang="en-US" dirty="0" smtClean="0"/>
              <a:t>Latency of </a:t>
            </a:r>
            <a:r>
              <a:rPr lang="en-US" dirty="0" smtClean="0">
                <a:solidFill>
                  <a:srgbClr val="FF0000"/>
                </a:solidFill>
              </a:rPr>
              <a:t>12.5 </a:t>
            </a:r>
            <a:r>
              <a:rPr lang="en-US" dirty="0" err="1" smtClean="0">
                <a:solidFill>
                  <a:srgbClr val="FF0000"/>
                </a:solidFill>
              </a:rPr>
              <a:t>μsec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(from 3.4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sec)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Driven by Tracking Trigger and logic to incorporate it.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Limit from complications for outer tracker readout</a:t>
            </a:r>
          </a:p>
          <a:p>
            <a:r>
              <a:rPr lang="en-US" dirty="0" smtClean="0"/>
              <a:t>HLT Output Rate up to </a:t>
            </a:r>
            <a:r>
              <a:rPr lang="en-US" dirty="0" smtClean="0">
                <a:solidFill>
                  <a:srgbClr val="FF0000"/>
                </a:solidFill>
              </a:rPr>
              <a:t>7.5 kHz </a:t>
            </a:r>
            <a:endParaRPr lang="en-US" dirty="0"/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Plan </a:t>
            </a:r>
            <a:r>
              <a:rPr lang="en-US" dirty="0">
                <a:solidFill>
                  <a:srgbClr val="0000FF"/>
                </a:solidFill>
              </a:rPr>
              <a:t>for </a:t>
            </a:r>
            <a:r>
              <a:rPr lang="en-US" dirty="0" smtClean="0">
                <a:solidFill>
                  <a:srgbClr val="0000FF"/>
                </a:solidFill>
              </a:rPr>
              <a:t>5 </a:t>
            </a:r>
            <a:r>
              <a:rPr lang="en-US" dirty="0">
                <a:solidFill>
                  <a:srgbClr val="0000FF"/>
                </a:solidFill>
              </a:rPr>
              <a:t>kHz @ 140 PU and </a:t>
            </a:r>
            <a:r>
              <a:rPr lang="en-US" dirty="0" smtClean="0">
                <a:solidFill>
                  <a:srgbClr val="0000FF"/>
                </a:solidFill>
              </a:rPr>
              <a:t>7.5 </a:t>
            </a:r>
            <a:r>
              <a:rPr lang="en-US" dirty="0">
                <a:solidFill>
                  <a:srgbClr val="0000FF"/>
                </a:solidFill>
              </a:rPr>
              <a:t>kHz @ 200 </a:t>
            </a:r>
            <a:r>
              <a:rPr lang="en-US" dirty="0" smtClean="0">
                <a:solidFill>
                  <a:srgbClr val="0000FF"/>
                </a:solidFill>
              </a:rPr>
              <a:t>PU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Limit from Computing (e.g. cost), no limit from DAQ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Same reduction of L1 rate (~100) as present</a:t>
            </a:r>
          </a:p>
        </p:txBody>
      </p:sp>
    </p:spTree>
    <p:extLst>
      <p:ext uri="{BB962C8B-B14F-4D97-AF65-F5344CB8AC3E}">
        <p14:creationId xmlns:p14="http://schemas.microsoft.com/office/powerpoint/2010/main" val="2158255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54" y="44624"/>
            <a:ext cx="9235026" cy="654720"/>
          </a:xfrm>
        </p:spPr>
        <p:txBody>
          <a:bodyPr>
            <a:noAutofit/>
          </a:bodyPr>
          <a:lstStyle/>
          <a:p>
            <a:r>
              <a:rPr lang="en-US" sz="4000" dirty="0" smtClean="0"/>
              <a:t>Run 1: LHC Performance</a:t>
            </a:r>
            <a:endParaRPr lang="en-US" sz="4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8CADD7-3764-CA41-9032-8327F59079B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16496" y="5157192"/>
            <a:ext cx="5261988" cy="1598436"/>
            <a:chOff x="3843892" y="4365104"/>
            <a:chExt cx="4857220" cy="159843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43892" y="4365104"/>
              <a:ext cx="4857220" cy="1595608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3976830" y="5563430"/>
              <a:ext cx="467673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000" dirty="0">
                  <a:solidFill>
                    <a:srgbClr val="FFFF00"/>
                  </a:solidFill>
                  <a:latin typeface="+mn-lt"/>
                </a:rPr>
                <a:t>Z → </a:t>
              </a:r>
              <a:r>
                <a:rPr lang="en-US" sz="2000" dirty="0" err="1">
                  <a:solidFill>
                    <a:srgbClr val="FFFF00"/>
                  </a:solidFill>
                  <a:latin typeface="+mn-lt"/>
                </a:rPr>
                <a:t>μμ</a:t>
              </a:r>
              <a:r>
                <a:rPr lang="en-US" sz="2000" dirty="0">
                  <a:solidFill>
                    <a:srgbClr val="FFFF00"/>
                  </a:solidFill>
                  <a:latin typeface="+mn-lt"/>
                </a:rPr>
                <a:t> event with 25 reconstructed </a:t>
              </a:r>
              <a:r>
                <a:rPr lang="en-US" sz="2000" dirty="0" smtClean="0">
                  <a:solidFill>
                    <a:srgbClr val="FFFF00"/>
                  </a:solidFill>
                  <a:latin typeface="+mn-lt"/>
                </a:rPr>
                <a:t>vertices</a:t>
              </a:r>
              <a:endParaRPr lang="en-US" sz="2000" dirty="0">
                <a:solidFill>
                  <a:srgbClr val="FFFF00"/>
                </a:solidFill>
                <a:latin typeface="+mn-lt"/>
              </a:endParaRPr>
            </a:p>
          </p:txBody>
        </p:sp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1268760"/>
            <a:ext cx="9074027" cy="3888432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5817096" y="5157192"/>
            <a:ext cx="3888432" cy="1015663"/>
          </a:xfrm>
          <a:prstGeom prst="rect">
            <a:avLst/>
          </a:prstGeom>
          <a:ln w="28575" cmpd="sng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000" dirty="0" smtClean="0">
                <a:latin typeface="+mn-lt"/>
              </a:rPr>
              <a:t>Design </a:t>
            </a:r>
            <a:r>
              <a:rPr lang="fi-FI" sz="2000" dirty="0" err="1" smtClean="0">
                <a:latin typeface="+mn-lt"/>
              </a:rPr>
              <a:t>value</a:t>
            </a:r>
            <a:r>
              <a:rPr lang="fi-FI" sz="2000" dirty="0" smtClean="0"/>
              <a:t>: </a:t>
            </a:r>
            <a:r>
              <a:rPr lang="en-US" sz="2000" dirty="0" smtClean="0">
                <a:latin typeface="+mn-lt"/>
              </a:rPr>
              <a:t>25 pile</a:t>
            </a:r>
            <a:r>
              <a:rPr lang="en-US" sz="2000" dirty="0">
                <a:latin typeface="+mn-lt"/>
              </a:rPr>
              <a:t>-</a:t>
            </a:r>
            <a:r>
              <a:rPr lang="en-US" sz="2000" dirty="0" smtClean="0">
                <a:latin typeface="+mn-lt"/>
              </a:rPr>
              <a:t>up</a:t>
            </a:r>
            <a:r>
              <a:rPr lang="en-US" sz="2000" dirty="0">
                <a:latin typeface="+mn-lt"/>
              </a:rPr>
              <a:t> </a:t>
            </a:r>
            <a:r>
              <a:rPr lang="de-DE" sz="2000" dirty="0" err="1" smtClean="0">
                <a:latin typeface="+mn-lt"/>
              </a:rPr>
              <a:t>events</a:t>
            </a:r>
            <a:endParaRPr lang="de-DE" sz="2000" dirty="0">
              <a:latin typeface="+mn-lt"/>
            </a:endParaRPr>
          </a:p>
          <a:p>
            <a:r>
              <a:rPr lang="en-US" sz="2000" dirty="0">
                <a:latin typeface="+mn-lt"/>
              </a:rPr>
              <a:t>a</a:t>
            </a:r>
            <a:r>
              <a:rPr lang="en-US" sz="2000" dirty="0" smtClean="0">
                <a:latin typeface="+mn-lt"/>
              </a:rPr>
              <a:t>t </a:t>
            </a:r>
            <a:r>
              <a:rPr lang="hr-HR" sz="2000" dirty="0" smtClean="0">
                <a:latin typeface="+mn-lt"/>
              </a:rPr>
              <a:t>luminosity</a:t>
            </a:r>
            <a:r>
              <a:rPr lang="hr-HR" sz="2000" dirty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10</a:t>
            </a:r>
            <a:r>
              <a:rPr lang="en-US" sz="2000" baseline="30000" dirty="0" smtClean="0">
                <a:latin typeface="+mn-lt"/>
              </a:rPr>
              <a:t>34</a:t>
            </a:r>
            <a:r>
              <a:rPr lang="en-US" sz="2000" dirty="0" smtClean="0">
                <a:latin typeface="+mn-lt"/>
              </a:rPr>
              <a:t>cm</a:t>
            </a:r>
            <a:r>
              <a:rPr lang="en-US" sz="2000" baseline="30000" dirty="0" smtClean="0">
                <a:latin typeface="+mn-lt"/>
              </a:rPr>
              <a:t>-2 </a:t>
            </a:r>
            <a:r>
              <a:rPr lang="en-US" sz="2000" dirty="0" smtClean="0">
                <a:latin typeface="+mn-lt"/>
              </a:rPr>
              <a:t>s</a:t>
            </a:r>
            <a:r>
              <a:rPr lang="en-US" sz="2000" baseline="30000" dirty="0" smtClean="0">
                <a:latin typeface="+mn-lt"/>
              </a:rPr>
              <a:t>‐</a:t>
            </a:r>
            <a:r>
              <a:rPr lang="en-US" sz="2000" baseline="30000" dirty="0">
                <a:latin typeface="+mn-lt"/>
              </a:rPr>
              <a:t>1</a:t>
            </a:r>
          </a:p>
          <a:p>
            <a:r>
              <a:rPr lang="en-US" sz="2000" dirty="0">
                <a:latin typeface="+mn-lt"/>
              </a:rPr>
              <a:t>a</a:t>
            </a:r>
            <a:r>
              <a:rPr lang="en-US" sz="2000" dirty="0" smtClean="0">
                <a:latin typeface="+mn-lt"/>
              </a:rPr>
              <a:t>nd 25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ns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bunch</a:t>
            </a:r>
            <a:r>
              <a:rPr lang="en-US" sz="2000" dirty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spacing</a:t>
            </a:r>
            <a:endParaRPr lang="en-US" sz="2000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25208" y="731903"/>
            <a:ext cx="294241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+mn-lt"/>
              </a:rPr>
              <a:t>50 ns bunch crossing</a:t>
            </a:r>
          </a:p>
          <a:p>
            <a:r>
              <a:rPr lang="en-US" sz="2400" b="1" dirty="0" smtClean="0">
                <a:latin typeface="+mn-lt"/>
              </a:rPr>
              <a:t>&lt;PU&gt; ~ 21 @ 2012</a:t>
            </a:r>
            <a:endParaRPr lang="en-US" sz="2400" b="1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4471" y="1183848"/>
            <a:ext cx="2916475" cy="461665"/>
          </a:xfrm>
          <a:prstGeom prst="rect">
            <a:avLst/>
          </a:prstGeom>
          <a:ln w="57150" cmpd="sng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Total </a:t>
            </a:r>
            <a:r>
              <a:rPr lang="en-US" dirty="0">
                <a:solidFill>
                  <a:srgbClr val="FF0000"/>
                </a:solidFill>
                <a:latin typeface="Apple Chancery"/>
                <a:cs typeface="Apple Chancery"/>
              </a:rPr>
              <a:t>L</a:t>
            </a:r>
            <a:r>
              <a:rPr lang="en-US" baseline="-25000" dirty="0">
                <a:solidFill>
                  <a:srgbClr val="FF0000"/>
                </a:solidFill>
              </a:rPr>
              <a:t>int</a:t>
            </a:r>
            <a:r>
              <a:rPr lang="en-US" dirty="0">
                <a:solidFill>
                  <a:srgbClr val="FF0000"/>
                </a:solidFill>
              </a:rPr>
              <a:t>(</a:t>
            </a:r>
            <a:r>
              <a:rPr lang="en-US" dirty="0" err="1">
                <a:solidFill>
                  <a:srgbClr val="FF0000"/>
                </a:solidFill>
              </a:rPr>
              <a:t>pp</a:t>
            </a:r>
            <a:r>
              <a:rPr lang="en-US" dirty="0">
                <a:solidFill>
                  <a:srgbClr val="FF0000"/>
                </a:solidFill>
              </a:rPr>
              <a:t>) 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~ </a:t>
            </a:r>
            <a:r>
              <a:rPr lang="en-GB" sz="2000" dirty="0" smtClean="0">
                <a:solidFill>
                  <a:srgbClr val="FF0000"/>
                </a:solidFill>
              </a:rPr>
              <a:t>30 </a:t>
            </a:r>
            <a:r>
              <a:rPr lang="en-GB" sz="2000" dirty="0">
                <a:solidFill>
                  <a:srgbClr val="FF0000"/>
                </a:solidFill>
              </a:rPr>
              <a:t>fb</a:t>
            </a:r>
            <a:r>
              <a:rPr lang="en-GB" sz="2000" baseline="30000" dirty="0">
                <a:solidFill>
                  <a:srgbClr val="FF0000"/>
                </a:solidFill>
              </a:rPr>
              <a:t>-1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61576" y="692697"/>
            <a:ext cx="5167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RUN 1: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7-8 </a:t>
            </a:r>
            <a:r>
              <a:rPr lang="en-US" sz="2400" dirty="0" err="1">
                <a:solidFill>
                  <a:srgbClr val="FF0000"/>
                </a:solidFill>
                <a:latin typeface="+mn-lt"/>
              </a:rPr>
              <a:t>TeV</a:t>
            </a:r>
            <a:endParaRPr lang="en-GB" sz="2400" baseline="30000" dirty="0">
              <a:solidFill>
                <a:srgbClr val="FF0000"/>
              </a:solidFill>
              <a:latin typeface="+mn-lt"/>
            </a:endParaRPr>
          </a:p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09184" y="764704"/>
            <a:ext cx="30452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  <a:latin typeface="+mn-lt"/>
              </a:rPr>
              <a:t>50 ns bunch crossing</a:t>
            </a:r>
          </a:p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&lt;PU&gt; ~ 21 @ 2012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5086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Phase 2 Trigger Impact on Existing Subsystems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799"/>
            <a:ext cx="9906000" cy="559507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Replace ECAL Barrel (and Endcap) Front End electronics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Allows L1 latency &amp; accept rate increases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Includes providing </a:t>
            </a:r>
            <a:r>
              <a:rPr lang="en-US" b="1" dirty="0" smtClean="0">
                <a:solidFill>
                  <a:srgbClr val="FF0000"/>
                </a:solidFill>
              </a:rPr>
              <a:t>individual crystal level </a:t>
            </a:r>
            <a:r>
              <a:rPr lang="en-US" dirty="0" smtClean="0">
                <a:solidFill>
                  <a:srgbClr val="0000FF"/>
                </a:solidFill>
              </a:rPr>
              <a:t>(not 5x5 sums) trigger information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Improves track matching, spike rejections and timing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Assume: EE electronics replaced with EE replacement</a:t>
            </a:r>
          </a:p>
          <a:p>
            <a:r>
              <a:rPr lang="en-US" dirty="0" smtClean="0"/>
              <a:t>Replace CSC on-Chamber Cathode Front End Boards (CFEBs) on ME2/1, 3/1, 4/1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Present CFEBs on ME2/1, 3/1, 4/1 limited to 6 </a:t>
            </a:r>
            <a:r>
              <a:rPr lang="en-US" dirty="0" err="1" smtClean="0">
                <a:solidFill>
                  <a:srgbClr val="0000FF"/>
                </a:solidFill>
              </a:rPr>
              <a:t>μs</a:t>
            </a:r>
            <a:r>
              <a:rPr lang="en-US" dirty="0" smtClean="0">
                <a:solidFill>
                  <a:srgbClr val="0000FF"/>
                </a:solidFill>
              </a:rPr>
              <a:t> latency, 400 kHz rate without significant loss in readout and trigger efficiency (&gt; 2% per chamber)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Replace 108 out of a total of 468 CFEBS with digital CFEBs similar to those installed on ME1/1 during LS1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Then entire CSC system has high efficiency up to 20 </a:t>
            </a:r>
            <a:r>
              <a:rPr lang="en-US" dirty="0" err="1" smtClean="0">
                <a:solidFill>
                  <a:srgbClr val="0000FF"/>
                </a:solidFill>
              </a:rPr>
              <a:t>μs</a:t>
            </a:r>
            <a:r>
              <a:rPr lang="en-US" dirty="0" smtClean="0">
                <a:solidFill>
                  <a:srgbClr val="0000FF"/>
                </a:solidFill>
              </a:rPr>
              <a:t> and 1 MHz L1A.</a:t>
            </a:r>
          </a:p>
          <a:p>
            <a:r>
              <a:rPr lang="en-US" dirty="0" smtClean="0"/>
              <a:t>(Replace DT Readout Boards (ROBs) in on-detector </a:t>
            </a:r>
            <a:r>
              <a:rPr lang="en-US" dirty="0" err="1" smtClean="0"/>
              <a:t>minicrates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Replacement planned anyway due to lifetime issues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Presently limited to 300 kHz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After replacement, no limitation up to 20 </a:t>
            </a:r>
            <a:r>
              <a:rPr lang="en-US" dirty="0" err="1" smtClean="0">
                <a:solidFill>
                  <a:srgbClr val="0000FF"/>
                </a:solidFill>
              </a:rPr>
              <a:t>μs</a:t>
            </a:r>
            <a:r>
              <a:rPr lang="en-US" dirty="0" smtClean="0">
                <a:solidFill>
                  <a:srgbClr val="0000FF"/>
                </a:solidFill>
              </a:rPr>
              <a:t> latency, 1 MHz rate</a:t>
            </a:r>
          </a:p>
          <a:p>
            <a:r>
              <a:rPr lang="en-US" dirty="0" smtClean="0"/>
              <a:t>Modifications to HCAL </a:t>
            </a:r>
            <a:r>
              <a:rPr lang="en-US" dirty="0" err="1" smtClean="0"/>
              <a:t>μHTR</a:t>
            </a:r>
            <a:r>
              <a:rPr lang="en-US" dirty="0" smtClean="0"/>
              <a:t> system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Replacement of AMC13 card, modification of </a:t>
            </a:r>
            <a:r>
              <a:rPr lang="en-US" dirty="0" err="1" smtClean="0">
                <a:solidFill>
                  <a:srgbClr val="0000FF"/>
                </a:solidFill>
              </a:rPr>
              <a:t>uTCA</a:t>
            </a:r>
            <a:r>
              <a:rPr lang="en-US" dirty="0" smtClean="0">
                <a:solidFill>
                  <a:srgbClr val="0000FF"/>
                </a:solidFill>
              </a:rPr>
              <a:t> architecture – not major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HE replacement planned anyway</a:t>
            </a:r>
          </a:p>
        </p:txBody>
      </p:sp>
    </p:spTree>
    <p:extLst>
      <p:ext uri="{BB962C8B-B14F-4D97-AF65-F5344CB8AC3E}">
        <p14:creationId xmlns:p14="http://schemas.microsoft.com/office/powerpoint/2010/main" val="60356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Track Trigger Performances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473280" y="4365104"/>
            <a:ext cx="25728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Lepton trigger rate </a:t>
            </a:r>
          </a:p>
          <a:p>
            <a:r>
              <a:rPr lang="en-US" sz="2000" dirty="0">
                <a:solidFill>
                  <a:srgbClr val="0000FF"/>
                </a:solidFill>
                <a:latin typeface="+mn-lt"/>
              </a:rPr>
              <a:t>r</a:t>
            </a: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eduction by a factor 5 to 10 with improved ECAL L1 granularity and L1 </a:t>
            </a:r>
            <a:r>
              <a:rPr lang="en-US" sz="2000" dirty="0" err="1" smtClean="0">
                <a:solidFill>
                  <a:srgbClr val="0000FF"/>
                </a:solidFill>
                <a:latin typeface="+mn-lt"/>
              </a:rPr>
              <a:t>Trackings</a:t>
            </a:r>
            <a:endParaRPr lang="en-US" sz="20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825319"/>
            <a:ext cx="9894178" cy="2387658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Track trigger will reduce rates through</a:t>
            </a:r>
          </a:p>
          <a:p>
            <a:pPr marL="669600" lvl="1">
              <a:spcBef>
                <a:spcPts val="0"/>
              </a:spcBef>
            </a:pPr>
            <a:r>
              <a:rPr lang="en-US" sz="2000" dirty="0">
                <a:solidFill>
                  <a:schemeClr val="bg1"/>
                </a:solidFill>
              </a:rPr>
              <a:t>H</a:t>
            </a:r>
            <a:r>
              <a:rPr lang="en-US" sz="2000" dirty="0" smtClean="0">
                <a:solidFill>
                  <a:schemeClr val="bg1"/>
                </a:solidFill>
              </a:rPr>
              <a:t>igh </a:t>
            </a:r>
            <a:r>
              <a:rPr lang="en-US" sz="2000" dirty="0">
                <a:solidFill>
                  <a:schemeClr val="bg1"/>
                </a:solidFill>
              </a:rPr>
              <a:t>momentum resolution </a:t>
            </a:r>
            <a:r>
              <a:rPr lang="en-US" sz="2000" dirty="0" smtClean="0">
                <a:solidFill>
                  <a:schemeClr val="bg1"/>
                </a:solidFill>
              </a:rPr>
              <a:t>of leptons - sharp thresholds </a:t>
            </a:r>
          </a:p>
          <a:p>
            <a:pPr marL="669600" lvl="1">
              <a:spcBef>
                <a:spcPts val="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Isolation for </a:t>
            </a:r>
            <a:r>
              <a:rPr lang="en-US" sz="2000" dirty="0" smtClean="0">
                <a:solidFill>
                  <a:schemeClr val="bg1"/>
                </a:solidFill>
                <a:cs typeface="Times New Roman"/>
              </a:rPr>
              <a:t>e</a:t>
            </a:r>
            <a:r>
              <a:rPr lang="en-US" sz="2000" dirty="0">
                <a:solidFill>
                  <a:schemeClr val="bg1"/>
                </a:solidFill>
                <a:cs typeface="Times New Roman"/>
              </a:rPr>
              <a:t>/</a:t>
            </a:r>
            <a:r>
              <a:rPr lang="en-US" sz="2000" dirty="0" err="1">
                <a:solidFill>
                  <a:schemeClr val="bg1"/>
                </a:solidFill>
                <a:cs typeface="Times New Roman"/>
              </a:rPr>
              <a:t>γ</a:t>
            </a:r>
            <a:r>
              <a:rPr lang="en-US" sz="2000" dirty="0">
                <a:solidFill>
                  <a:schemeClr val="bg1"/>
                </a:solidFill>
                <a:cs typeface="Times New Roman"/>
              </a:rPr>
              <a:t>/μ/</a:t>
            </a:r>
            <a:r>
              <a:rPr lang="en-US" sz="2000" dirty="0" err="1" smtClean="0">
                <a:solidFill>
                  <a:schemeClr val="bg1"/>
                </a:solidFill>
                <a:cs typeface="Times New Roman"/>
              </a:rPr>
              <a:t>τ</a:t>
            </a:r>
            <a:r>
              <a:rPr lang="en-US" sz="2000" dirty="0" smtClean="0">
                <a:solidFill>
                  <a:schemeClr val="bg1"/>
                </a:solidFill>
                <a:cs typeface="Times New Roman"/>
              </a:rPr>
              <a:t> - reduce background</a:t>
            </a:r>
            <a:endParaRPr lang="en-US" sz="2000" dirty="0">
              <a:solidFill>
                <a:schemeClr val="bg1"/>
              </a:solidFill>
            </a:endParaRPr>
          </a:p>
          <a:p>
            <a:pPr marL="669600" lvl="1">
              <a:spcBef>
                <a:spcPts val="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Association of particles to same primary or secondary vertex - </a:t>
            </a:r>
            <a:r>
              <a:rPr lang="en-US" sz="2000" dirty="0">
                <a:solidFill>
                  <a:schemeClr val="bg1"/>
                </a:solidFill>
              </a:rPr>
              <a:t>reduce </a:t>
            </a:r>
            <a:r>
              <a:rPr lang="en-US" sz="2000" dirty="0" smtClean="0">
                <a:solidFill>
                  <a:schemeClr val="bg1"/>
                </a:solidFill>
              </a:rPr>
              <a:t>combinatorial effect of PU in multi-particle/jet triggers</a:t>
            </a:r>
          </a:p>
          <a:p>
            <a:pPr marL="511866" indent="-457200">
              <a:spcBef>
                <a:spcPts val="0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Gain ∼ 10 for lepton triggers </a:t>
            </a:r>
            <a:r>
              <a:rPr lang="en-US" sz="2400" dirty="0">
                <a:solidFill>
                  <a:srgbClr val="0000FF"/>
                </a:solidFill>
              </a:rPr>
              <a:t>-</a:t>
            </a:r>
            <a:r>
              <a:rPr lang="en-US" sz="2400" dirty="0" smtClean="0">
                <a:solidFill>
                  <a:srgbClr val="0000FF"/>
                </a:solidFill>
              </a:rPr>
              <a:t> will allow maintaining </a:t>
            </a:r>
            <a:r>
              <a:rPr lang="en-US" sz="2400" dirty="0">
                <a:solidFill>
                  <a:srgbClr val="0000FF"/>
                </a:solidFill>
              </a:rPr>
              <a:t>low trigger thresholds 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5170DAD4-2A32-134D-A16B-C1305D7BCBF3}" type="datetime1">
              <a:rPr lang="en-US" smtClean="0"/>
              <a:t>07/08/14</a:t>
            </a:fld>
            <a:endParaRPr lang="en-GB"/>
          </a:p>
        </p:txBody>
      </p:sp>
      <p:pic>
        <p:nvPicPr>
          <p:cNvPr id="11" name="Picture 10" descr="muonRates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56" y="3356992"/>
            <a:ext cx="3829225" cy="3392333"/>
          </a:xfrm>
          <a:prstGeom prst="rect">
            <a:avLst/>
          </a:prstGeom>
        </p:spPr>
      </p:pic>
      <p:pic>
        <p:nvPicPr>
          <p:cNvPr id="12" name="Picture 11" descr="Rate_L1TkElectron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2880" y="3429000"/>
            <a:ext cx="3652342" cy="3246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284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Studies: L1 Menu Studies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90" y="1066799"/>
            <a:ext cx="9787650" cy="554568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Goal: maintain overall </a:t>
            </a:r>
            <a:r>
              <a:rPr lang="en-US" dirty="0">
                <a:solidFill>
                  <a:srgbClr val="0000FF"/>
                </a:solidFill>
              </a:rPr>
              <a:t>physics </a:t>
            </a:r>
            <a:r>
              <a:rPr lang="en-US" dirty="0" smtClean="0">
                <a:solidFill>
                  <a:srgbClr val="0000FF"/>
                </a:solidFill>
              </a:rPr>
              <a:t>performance + </a:t>
            </a:r>
            <a:r>
              <a:rPr lang="en-US" dirty="0">
                <a:solidFill>
                  <a:srgbClr val="0000FF"/>
                </a:solidFill>
              </a:rPr>
              <a:t>acceptance </a:t>
            </a:r>
            <a:r>
              <a:rPr lang="en-US" dirty="0" smtClean="0">
                <a:solidFill>
                  <a:srgbClr val="0000FF"/>
                </a:solidFill>
              </a:rPr>
              <a:t>of L1 Trigger Upgrade </a:t>
            </a:r>
            <a:r>
              <a:rPr lang="en-US" dirty="0">
                <a:solidFill>
                  <a:srgbClr val="0000FF"/>
                </a:solidFill>
              </a:rPr>
              <a:t>TDR (e.g. thresholds near the end of run 1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Study a sample menu using ~70% of bandwidth</a:t>
            </a:r>
          </a:p>
          <a:p>
            <a:pPr lvl="2"/>
            <a:r>
              <a:rPr lang="en-US" dirty="0"/>
              <a:t>Not included: any </a:t>
            </a:r>
            <a:r>
              <a:rPr lang="en-US" dirty="0" err="1"/>
              <a:t>prescaled</a:t>
            </a:r>
            <a:r>
              <a:rPr lang="en-US" dirty="0"/>
              <a:t> trigger </a:t>
            </a:r>
            <a:r>
              <a:rPr lang="en-US" dirty="0" smtClean="0"/>
              <a:t>(</a:t>
            </a:r>
            <a:r>
              <a:rPr lang="en-US" dirty="0" err="1" smtClean="0"/>
              <a:t>minbias</a:t>
            </a:r>
            <a:r>
              <a:rPr lang="en-US" dirty="0"/>
              <a:t>, triggers with lower thresholds), triggers involving forward calorimeter,  MET/MHT, three lepton triggers, </a:t>
            </a:r>
            <a:r>
              <a:rPr lang="en-US" dirty="0" smtClean="0"/>
              <a:t>other acceptance</a:t>
            </a:r>
            <a:r>
              <a:rPr lang="en-US" dirty="0"/>
              <a:t>, diagnostic and calibration triggers.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Compensate by increasing found total rate by 30%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Benchmark conditions: 140PU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Use </a:t>
            </a:r>
            <a:r>
              <a:rPr lang="en-US" dirty="0" err="1" smtClean="0">
                <a:solidFill>
                  <a:schemeClr val="bg1"/>
                </a:solidFill>
              </a:rPr>
              <a:t>Minbias</a:t>
            </a:r>
            <a:r>
              <a:rPr lang="en-US" dirty="0" smtClean="0">
                <a:solidFill>
                  <a:schemeClr val="bg1"/>
                </a:solidFill>
              </a:rPr>
              <a:t> Sample with PU = 140</a:t>
            </a:r>
            <a:endParaRPr lang="en-US" dirty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Assume </a:t>
            </a:r>
            <a:r>
              <a:rPr lang="en-US" dirty="0">
                <a:solidFill>
                  <a:schemeClr val="bg1"/>
                </a:solidFill>
              </a:rPr>
              <a:t>bunch spacing at 25 </a:t>
            </a:r>
            <a:r>
              <a:rPr lang="en-US" dirty="0" smtClean="0">
                <a:solidFill>
                  <a:schemeClr val="bg1"/>
                </a:solidFill>
              </a:rPr>
              <a:t>ns: L </a:t>
            </a:r>
            <a:r>
              <a:rPr lang="en-US" dirty="0">
                <a:solidFill>
                  <a:schemeClr val="bg1"/>
                </a:solidFill>
              </a:rPr>
              <a:t>~ 5.6 </a:t>
            </a:r>
            <a:r>
              <a:rPr lang="en-US" dirty="0" smtClean="0">
                <a:solidFill>
                  <a:schemeClr val="bg1"/>
                </a:solidFill>
              </a:rPr>
              <a:t>E34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Use Tracking Trigger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Assume “perfect” performance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High PU Conditions: 200 PU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Use private production of 200 PU events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Assume </a:t>
            </a:r>
            <a:r>
              <a:rPr lang="en-US" dirty="0">
                <a:solidFill>
                  <a:srgbClr val="000000"/>
                </a:solidFill>
              </a:rPr>
              <a:t>bunch spacing at 25 ns: L ~ </a:t>
            </a:r>
            <a:r>
              <a:rPr lang="en-US" dirty="0" smtClean="0">
                <a:solidFill>
                  <a:srgbClr val="000000"/>
                </a:solidFill>
              </a:rPr>
              <a:t>8 E34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Uncertainties: Need Safety factor of at least 1.5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Simulation uncertainty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Readout underachievement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Realistic Tracking Trigger performance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88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L1 Trigger Menu at 140 PU</a:t>
            </a:r>
            <a:br>
              <a:rPr lang="en-US" sz="3600" dirty="0" smtClean="0"/>
            </a:br>
            <a:r>
              <a:rPr lang="en-US" sz="3600" dirty="0" smtClean="0"/>
              <a:t>with L1 Tracking Trigger</a:t>
            </a:r>
            <a:endParaRPr lang="en-US" sz="3600" dirty="0"/>
          </a:p>
        </p:txBody>
      </p:sp>
      <p:pic>
        <p:nvPicPr>
          <p:cNvPr id="4" name="Picture 3" descr="l1menu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4042" y="989879"/>
            <a:ext cx="4371958" cy="5594287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0" y="1075716"/>
            <a:ext cx="5611622" cy="5233604"/>
          </a:xfrm>
        </p:spPr>
        <p:txBody>
          <a:bodyPr>
            <a:normAutofit fontScale="47500" lnSpcReduction="20000"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Goal: </a:t>
            </a:r>
            <a:r>
              <a:rPr lang="en-US" sz="3600" dirty="0"/>
              <a:t>maintain overall physics performance + acceptance of L1 Trigger Upgrade TDR (e.g. thresholds near the end of run 1</a:t>
            </a:r>
            <a:r>
              <a:rPr lang="en-US" sz="3600" dirty="0" smtClean="0"/>
              <a:t>)</a:t>
            </a:r>
          </a:p>
          <a:p>
            <a:pPr lvl="1"/>
            <a:r>
              <a:rPr lang="en-US" sz="3300" dirty="0">
                <a:solidFill>
                  <a:srgbClr val="FF0000"/>
                </a:solidFill>
              </a:rPr>
              <a:t>Study a sample menu using ~70% of </a:t>
            </a:r>
            <a:r>
              <a:rPr lang="en-US" sz="3300" dirty="0" smtClean="0">
                <a:solidFill>
                  <a:srgbClr val="FF0000"/>
                </a:solidFill>
              </a:rPr>
              <a:t>bandwidth</a:t>
            </a:r>
          </a:p>
          <a:p>
            <a:pPr lvl="1"/>
            <a:r>
              <a:rPr lang="en-US" sz="3300" dirty="0" smtClean="0">
                <a:solidFill>
                  <a:srgbClr val="FF0000"/>
                </a:solidFill>
              </a:rPr>
              <a:t>Compensate </a:t>
            </a:r>
            <a:r>
              <a:rPr lang="en-US" sz="3300" dirty="0">
                <a:solidFill>
                  <a:srgbClr val="FF0000"/>
                </a:solidFill>
              </a:rPr>
              <a:t>by increasing found total rate by 30%</a:t>
            </a:r>
          </a:p>
          <a:p>
            <a:endParaRPr lang="en-US" sz="3600" dirty="0" smtClean="0">
              <a:solidFill>
                <a:srgbClr val="0000FF"/>
              </a:solidFill>
            </a:endParaRPr>
          </a:p>
          <a:p>
            <a:r>
              <a:rPr lang="en-US" sz="3600" dirty="0" smtClean="0">
                <a:solidFill>
                  <a:srgbClr val="0000FF"/>
                </a:solidFill>
              </a:rPr>
              <a:t>Uncertainties</a:t>
            </a:r>
            <a:r>
              <a:rPr lang="en-US" sz="3600" dirty="0">
                <a:solidFill>
                  <a:srgbClr val="0000FF"/>
                </a:solidFill>
              </a:rPr>
              <a:t>: Need Safety factor of at least 1.5</a:t>
            </a:r>
          </a:p>
          <a:p>
            <a:pPr lvl="1"/>
            <a:r>
              <a:rPr lang="en-US" sz="3300" dirty="0">
                <a:solidFill>
                  <a:srgbClr val="FF0000"/>
                </a:solidFill>
              </a:rPr>
              <a:t>Simulation uncertainty</a:t>
            </a:r>
          </a:p>
          <a:p>
            <a:pPr lvl="1"/>
            <a:r>
              <a:rPr lang="en-US" sz="3300" dirty="0">
                <a:solidFill>
                  <a:srgbClr val="FF0000"/>
                </a:solidFill>
              </a:rPr>
              <a:t>Readout underachievement</a:t>
            </a:r>
          </a:p>
          <a:p>
            <a:pPr lvl="1"/>
            <a:r>
              <a:rPr lang="en-US" sz="3300" dirty="0">
                <a:solidFill>
                  <a:srgbClr val="FF0000"/>
                </a:solidFill>
              </a:rPr>
              <a:t>Realistic Tracking Trigger performance</a:t>
            </a:r>
          </a:p>
          <a:p>
            <a:pPr marL="0" indent="0">
              <a:buNone/>
            </a:pPr>
            <a:endParaRPr lang="en-US" sz="3300" dirty="0" smtClean="0"/>
          </a:p>
          <a:p>
            <a:r>
              <a:rPr lang="en-US" sz="3300" dirty="0" smtClean="0"/>
              <a:t>Menu </a:t>
            </a:r>
            <a:r>
              <a:rPr lang="en-US" sz="3300" dirty="0" smtClean="0"/>
              <a:t>w/o Tracking Trigger produces a total rate of 1.5 MHz at 140 PU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Tracking trigger provides factor of 5.5 reduction to 260 kHz →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w/ 1.5 safety factor: 390 kHz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Use 500 kHz as benchmark</a:t>
            </a:r>
            <a:endParaRPr lang="en-US" sz="2900" dirty="0">
              <a:solidFill>
                <a:srgbClr val="0000FF"/>
              </a:solidFill>
            </a:endParaRPr>
          </a:p>
          <a:p>
            <a:r>
              <a:rPr lang="en-US" sz="3300" dirty="0" smtClean="0"/>
              <a:t>Menu w/Tracking Trigger produces total rate of 500 kHz at 200 PU</a:t>
            </a:r>
          </a:p>
          <a:p>
            <a:pPr lvl="1"/>
            <a:r>
              <a:rPr lang="en-US" sz="2900" dirty="0">
                <a:solidFill>
                  <a:srgbClr val="0000FF"/>
                </a:solidFill>
              </a:rPr>
              <a:t>w</a:t>
            </a:r>
            <a:r>
              <a:rPr lang="en-US" sz="2900" dirty="0" smtClean="0">
                <a:solidFill>
                  <a:srgbClr val="0000FF"/>
                </a:solidFill>
              </a:rPr>
              <a:t>/ 1.5 safety </a:t>
            </a:r>
            <a:r>
              <a:rPr lang="en-US" sz="2900" dirty="0">
                <a:solidFill>
                  <a:srgbClr val="0000FF"/>
                </a:solidFill>
              </a:rPr>
              <a:t>factor: </a:t>
            </a:r>
            <a:r>
              <a:rPr lang="en-US" sz="2900" dirty="0" smtClean="0">
                <a:solidFill>
                  <a:srgbClr val="0000FF"/>
                </a:solidFill>
              </a:rPr>
              <a:t>750 kHz</a:t>
            </a:r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w/o track trig., approach 4 MHz! </a:t>
            </a:r>
          </a:p>
          <a:p>
            <a:pPr lvl="2"/>
            <a:r>
              <a:rPr lang="en-US" sz="2900" dirty="0" smtClean="0"/>
              <a:t>(6 MHz w/safety!)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68624" y="5917177"/>
            <a:ext cx="3740693" cy="646331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Warning: this menu is just a sample table only for evaluating bandwidth</a:t>
            </a:r>
          </a:p>
        </p:txBody>
      </p:sp>
      <p:pic>
        <p:nvPicPr>
          <p:cNvPr id="8" name="Picture 7" descr="Safety_warning_rounded_triangle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309" y="6034299"/>
            <a:ext cx="542511" cy="4476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00820" y="1486097"/>
            <a:ext cx="1296933" cy="52322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Menu with L1 Track Trigger</a:t>
            </a:r>
            <a:endParaRPr 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912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Phase 2 Tracker &amp; Track Trigger</a:t>
            </a:r>
            <a:endParaRPr lang="en-GB" sz="3600" dirty="0"/>
          </a:p>
        </p:txBody>
      </p:sp>
      <p:grpSp>
        <p:nvGrpSpPr>
          <p:cNvPr id="4" name="Group 3"/>
          <p:cNvGrpSpPr/>
          <p:nvPr/>
        </p:nvGrpSpPr>
        <p:grpSpPr>
          <a:xfrm>
            <a:off x="272480" y="836712"/>
            <a:ext cx="9289032" cy="3567301"/>
            <a:chOff x="272480" y="980728"/>
            <a:chExt cx="9289032" cy="3567301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5" r="4662"/>
            <a:stretch>
              <a:fillRect/>
            </a:stretch>
          </p:blipFill>
          <p:spPr bwMode="auto">
            <a:xfrm>
              <a:off x="3872880" y="1196752"/>
              <a:ext cx="5657850" cy="2422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6"/>
            <p:cNvSpPr txBox="1">
              <a:spLocks noChangeArrowheads="1"/>
            </p:cNvSpPr>
            <p:nvPr/>
          </p:nvSpPr>
          <p:spPr bwMode="auto">
            <a:xfrm>
              <a:off x="344488" y="3717032"/>
              <a:ext cx="3557384" cy="830997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7030A0"/>
              </a:solidFill>
              <a:miter lim="800000"/>
              <a:headEnd/>
              <a:tailEnd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600" dirty="0">
                  <a:solidFill>
                    <a:srgbClr val="660066"/>
                  </a:solidFill>
                  <a:latin typeface="+mj-lt"/>
                </a:rPr>
                <a:t>Pixel Area 1.6m</a:t>
              </a:r>
              <a:r>
                <a:rPr lang="en-GB" sz="1600" baseline="30000" dirty="0">
                  <a:solidFill>
                    <a:srgbClr val="660066"/>
                  </a:solidFill>
                  <a:latin typeface="+mj-lt"/>
                </a:rPr>
                <a:t>2</a:t>
              </a:r>
              <a:r>
                <a:rPr lang="en-GB" sz="1600" dirty="0">
                  <a:solidFill>
                    <a:srgbClr val="660066"/>
                  </a:solidFill>
                  <a:latin typeface="+mj-lt"/>
                </a:rPr>
                <a:t> Barrel + 2.0m</a:t>
              </a:r>
              <a:r>
                <a:rPr lang="en-GB" sz="1600" baseline="30000" dirty="0">
                  <a:solidFill>
                    <a:srgbClr val="660066"/>
                  </a:solidFill>
                  <a:latin typeface="+mj-lt"/>
                </a:rPr>
                <a:t>2</a:t>
              </a:r>
              <a:r>
                <a:rPr lang="en-GB" sz="1600" dirty="0">
                  <a:solidFill>
                    <a:srgbClr val="660066"/>
                  </a:solidFill>
                  <a:latin typeface="+mj-lt"/>
                </a:rPr>
                <a:t> </a:t>
              </a:r>
              <a:r>
                <a:rPr lang="en-GB" sz="1600" dirty="0" smtClean="0">
                  <a:solidFill>
                    <a:srgbClr val="660066"/>
                  </a:solidFill>
                  <a:latin typeface="+mj-lt"/>
                </a:rPr>
                <a:t>Disk </a:t>
              </a:r>
            </a:p>
            <a:p>
              <a:pPr eaLnBrk="1" hangingPunct="1"/>
              <a:r>
                <a:rPr lang="en-GB" sz="1600" dirty="0" smtClean="0">
                  <a:solidFill>
                    <a:srgbClr val="660066"/>
                  </a:solidFill>
                  <a:latin typeface="+mj-lt"/>
                </a:rPr>
                <a:t>Possible </a:t>
              </a:r>
              <a:r>
                <a:rPr lang="en-GB" sz="1600" dirty="0">
                  <a:solidFill>
                    <a:srgbClr val="660066"/>
                  </a:solidFill>
                  <a:latin typeface="+mj-lt"/>
                </a:rPr>
                <a:t>pixel size  </a:t>
              </a:r>
              <a:r>
                <a:rPr lang="en-US" sz="1600" dirty="0" smtClean="0">
                  <a:solidFill>
                    <a:srgbClr val="660066"/>
                  </a:solidFill>
                  <a:latin typeface="+mj-lt"/>
                </a:rPr>
                <a:t>~ 50x50 - </a:t>
              </a:r>
              <a:r>
                <a:rPr lang="en-GB" sz="1600" dirty="0" smtClean="0">
                  <a:solidFill>
                    <a:srgbClr val="660066"/>
                  </a:solidFill>
                  <a:latin typeface="+mj-lt"/>
                </a:rPr>
                <a:t>25x100mm</a:t>
              </a:r>
              <a:r>
                <a:rPr lang="en-GB" sz="1600" baseline="30000" dirty="0" smtClean="0">
                  <a:solidFill>
                    <a:srgbClr val="660066"/>
                  </a:solidFill>
                  <a:latin typeface="+mj-lt"/>
                </a:rPr>
                <a:t>2</a:t>
              </a:r>
              <a:r>
                <a:rPr lang="en-GB" sz="1600" dirty="0" smtClean="0">
                  <a:solidFill>
                    <a:srgbClr val="660066"/>
                  </a:solidFill>
                  <a:latin typeface="+mj-lt"/>
                </a:rPr>
                <a:t> </a:t>
              </a:r>
            </a:p>
            <a:p>
              <a:pPr eaLnBrk="1" hangingPunct="1"/>
              <a:r>
                <a:rPr lang="en-GB" sz="1600" dirty="0" smtClean="0">
                  <a:solidFill>
                    <a:srgbClr val="660066"/>
                  </a:solidFill>
                  <a:latin typeface="+mj-lt"/>
                </a:rPr>
                <a:t>R&amp;D on planar n-in-p or 3D sensors? </a:t>
              </a:r>
              <a:endParaRPr lang="en-US" sz="2000" dirty="0">
                <a:solidFill>
                  <a:srgbClr val="660066"/>
                </a:solidFill>
                <a:latin typeface="+mj-lt"/>
              </a:endParaRPr>
            </a:p>
          </p:txBody>
        </p:sp>
        <p:sp>
          <p:nvSpPr>
            <p:cNvPr id="10" name="TextBox 15"/>
            <p:cNvSpPr txBox="1">
              <a:spLocks noChangeArrowheads="1"/>
            </p:cNvSpPr>
            <p:nvPr/>
          </p:nvSpPr>
          <p:spPr bwMode="auto">
            <a:xfrm>
              <a:off x="5313040" y="3717032"/>
              <a:ext cx="3287712" cy="339725"/>
            </a:xfrm>
            <a:prstGeom prst="rect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it-IT" sz="1600" b="1" dirty="0">
                  <a:solidFill>
                    <a:srgbClr val="000000"/>
                  </a:solidFill>
                  <a:latin typeface="+mn-lt"/>
                </a:rPr>
                <a:t>CMS Si </a:t>
              </a:r>
              <a:r>
                <a:rPr lang="it-IT" sz="1600" b="1" dirty="0" err="1">
                  <a:solidFill>
                    <a:srgbClr val="000000"/>
                  </a:solidFill>
                  <a:latin typeface="+mn-lt"/>
                </a:rPr>
                <a:t>Tracker</a:t>
              </a:r>
              <a:r>
                <a:rPr lang="it-IT" sz="1600" b="1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it-IT" sz="1600" b="1" dirty="0" err="1">
                  <a:solidFill>
                    <a:srgbClr val="000000"/>
                  </a:solidFill>
                  <a:latin typeface="+mn-lt"/>
                </a:rPr>
                <a:t>as</a:t>
              </a:r>
              <a:r>
                <a:rPr lang="it-IT" sz="1600" b="1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it-IT" sz="1600" b="1" dirty="0" err="1">
                  <a:solidFill>
                    <a:srgbClr val="000000"/>
                  </a:solidFill>
                  <a:latin typeface="+mn-lt"/>
                </a:rPr>
                <a:t>it</a:t>
              </a:r>
              <a:r>
                <a:rPr lang="it-IT" sz="1600" b="1" dirty="0">
                  <a:solidFill>
                    <a:srgbClr val="000000"/>
                  </a:solidFill>
                  <a:latin typeface="+mn-lt"/>
                </a:rPr>
                <a:t> </a:t>
              </a:r>
              <a:r>
                <a:rPr lang="it-IT" sz="1600" b="1" dirty="0" err="1">
                  <a:solidFill>
                    <a:srgbClr val="000000"/>
                  </a:solidFill>
                  <a:latin typeface="+mn-lt"/>
                </a:rPr>
                <a:t>could</a:t>
              </a:r>
              <a:r>
                <a:rPr lang="it-IT" sz="1600" b="1" dirty="0">
                  <a:solidFill>
                    <a:srgbClr val="000000"/>
                  </a:solidFill>
                  <a:latin typeface="+mn-lt"/>
                </a:rPr>
                <a:t> be in 2025</a:t>
              </a:r>
              <a:endParaRPr lang="en-US" sz="1600" b="1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11" name="Left Brace 10"/>
            <p:cNvSpPr/>
            <p:nvPr/>
          </p:nvSpPr>
          <p:spPr>
            <a:xfrm>
              <a:off x="3584848" y="1484784"/>
              <a:ext cx="419100" cy="960438"/>
            </a:xfrm>
            <a:prstGeom prst="leftBrac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Left Brace 11"/>
            <p:cNvSpPr/>
            <p:nvPr/>
          </p:nvSpPr>
          <p:spPr>
            <a:xfrm>
              <a:off x="3656856" y="2564904"/>
              <a:ext cx="419100" cy="531813"/>
            </a:xfrm>
            <a:prstGeom prst="leftBrace">
              <a:avLst/>
            </a:prstGeom>
            <a:ln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Left Brace 12"/>
            <p:cNvSpPr/>
            <p:nvPr/>
          </p:nvSpPr>
          <p:spPr>
            <a:xfrm>
              <a:off x="3728864" y="3140968"/>
              <a:ext cx="419100" cy="336550"/>
            </a:xfrm>
            <a:prstGeom prst="leftBrace">
              <a:avLst/>
            </a:prstGeom>
            <a:ln>
              <a:solidFill>
                <a:srgbClr val="66006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TextBox 31"/>
            <p:cNvSpPr txBox="1">
              <a:spLocks noChangeArrowheads="1"/>
            </p:cNvSpPr>
            <p:nvPr/>
          </p:nvSpPr>
          <p:spPr bwMode="auto">
            <a:xfrm>
              <a:off x="1280592" y="2060848"/>
              <a:ext cx="218371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 dirty="0">
                  <a:solidFill>
                    <a:srgbClr val="FF0000"/>
                  </a:solidFill>
                  <a:latin typeface="+mj-lt"/>
                </a:rPr>
                <a:t>Strip/Strip modules SS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0552" y="2636912"/>
              <a:ext cx="2832426" cy="58477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b="1" dirty="0" smtClean="0">
                  <a:solidFill>
                    <a:srgbClr val="3366FF"/>
                  </a:solidFill>
                  <a:latin typeface="+mn-lt"/>
                </a:rPr>
                <a:t>Macro Pixel/Strip  </a:t>
              </a:r>
              <a:r>
                <a:rPr lang="en-US" sz="1600" b="1" dirty="0">
                  <a:solidFill>
                    <a:srgbClr val="3366FF"/>
                  </a:solidFill>
                  <a:latin typeface="+mn-lt"/>
                </a:rPr>
                <a:t>modules </a:t>
              </a:r>
              <a:r>
                <a:rPr lang="en-US" sz="1600" b="1" dirty="0" smtClean="0">
                  <a:solidFill>
                    <a:srgbClr val="3366FF"/>
                  </a:solidFill>
                  <a:latin typeface="+mn-lt"/>
                </a:rPr>
                <a:t>PS</a:t>
              </a:r>
            </a:p>
            <a:p>
              <a:pPr>
                <a:defRPr/>
              </a:pPr>
              <a:r>
                <a:rPr lang="en-US" sz="1600" b="1" dirty="0" smtClean="0">
                  <a:solidFill>
                    <a:srgbClr val="3366FF"/>
                  </a:solidFill>
                  <a:latin typeface="+mn-lt"/>
                </a:rPr>
                <a:t>Z measurement</a:t>
              </a:r>
              <a:endParaRPr lang="en-US" sz="1600" b="1" dirty="0">
                <a:solidFill>
                  <a:srgbClr val="3366FF"/>
                </a:solidFill>
                <a:latin typeface="+mn-lt"/>
              </a:endParaRPr>
            </a:p>
          </p:txBody>
        </p:sp>
        <p:sp>
          <p:nvSpPr>
            <p:cNvPr id="16" name="TextBox 33"/>
            <p:cNvSpPr txBox="1">
              <a:spLocks noChangeArrowheads="1"/>
            </p:cNvSpPr>
            <p:nvPr/>
          </p:nvSpPr>
          <p:spPr bwMode="auto">
            <a:xfrm>
              <a:off x="2072680" y="3212976"/>
              <a:ext cx="142859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b="1" dirty="0">
                  <a:solidFill>
                    <a:srgbClr val="660066"/>
                  </a:solidFill>
                  <a:latin typeface="+mn-lt"/>
                </a:rPr>
                <a:t>Pixel modules 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88504" y="980728"/>
              <a:ext cx="2776722" cy="584776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600" dirty="0">
                  <a:solidFill>
                    <a:srgbClr val="0000FF"/>
                  </a:solidFill>
                  <a:latin typeface="+mn-lt"/>
                </a:rPr>
                <a:t>Outer Tracker, new </a:t>
              </a:r>
              <a:r>
                <a:rPr lang="en-US" sz="1600" dirty="0" err="1">
                  <a:solidFill>
                    <a:srgbClr val="0000FF"/>
                  </a:solidFill>
                  <a:latin typeface="+mn-lt"/>
                </a:rPr>
                <a:t>Pt</a:t>
              </a:r>
              <a:r>
                <a:rPr lang="en-US" sz="1600" dirty="0">
                  <a:solidFill>
                    <a:srgbClr val="0000FF"/>
                  </a:solidFill>
                  <a:latin typeface="+mn-lt"/>
                </a:rPr>
                <a:t> modules</a:t>
              </a:r>
            </a:p>
            <a:p>
              <a:pPr>
                <a:defRPr/>
              </a:pPr>
              <a:r>
                <a:rPr lang="en-US" sz="1600" dirty="0" smtClean="0">
                  <a:solidFill>
                    <a:srgbClr val="0000FF"/>
                  </a:solidFill>
                  <a:latin typeface="+mn-lt"/>
                </a:rPr>
                <a:t>3/5 Pixelated layers/disks</a:t>
              </a:r>
              <a:endParaRPr lang="en-US" sz="1600" dirty="0">
                <a:solidFill>
                  <a:srgbClr val="0000FF"/>
                </a:solidFill>
                <a:latin typeface="+mn-lt"/>
              </a:endParaRPr>
            </a:p>
          </p:txBody>
        </p:sp>
        <p:sp>
          <p:nvSpPr>
            <p:cNvPr id="18" name="TextBox 36"/>
            <p:cNvSpPr txBox="1">
              <a:spLocks noChangeArrowheads="1"/>
            </p:cNvSpPr>
            <p:nvPr/>
          </p:nvSpPr>
          <p:spPr bwMode="auto">
            <a:xfrm>
              <a:off x="272480" y="3068960"/>
              <a:ext cx="1839912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600" dirty="0">
                  <a:solidFill>
                    <a:srgbClr val="551870"/>
                  </a:solidFill>
                  <a:latin typeface="+mn-lt"/>
                </a:rPr>
                <a:t>Inner Tracker, </a:t>
              </a:r>
              <a:endParaRPr lang="en-US" sz="1600" dirty="0" smtClean="0">
                <a:solidFill>
                  <a:srgbClr val="551870"/>
                </a:solidFill>
                <a:latin typeface="+mn-lt"/>
              </a:endParaRPr>
            </a:p>
            <a:p>
              <a:pPr eaLnBrk="1" hangingPunct="1"/>
              <a:r>
                <a:rPr lang="en-US" sz="1600" dirty="0" smtClean="0">
                  <a:solidFill>
                    <a:srgbClr val="551870"/>
                  </a:solidFill>
                  <a:latin typeface="+mn-lt"/>
                </a:rPr>
                <a:t>new  </a:t>
              </a:r>
              <a:r>
                <a:rPr lang="en-US" sz="1600" dirty="0">
                  <a:solidFill>
                    <a:srgbClr val="551870"/>
                  </a:solidFill>
                  <a:latin typeface="+mn-lt"/>
                </a:rPr>
                <a:t>Disks to </a:t>
              </a:r>
              <a:r>
                <a:rPr lang="en-US" sz="1600" dirty="0">
                  <a:solidFill>
                    <a:srgbClr val="551870"/>
                  </a:solidFill>
                  <a:latin typeface="Symbol" charset="2"/>
                  <a:cs typeface="Symbol" charset="2"/>
                </a:rPr>
                <a:t>h</a:t>
              </a:r>
              <a:r>
                <a:rPr lang="en-US" sz="1600" dirty="0">
                  <a:solidFill>
                    <a:srgbClr val="551870"/>
                  </a:solidFill>
                  <a:latin typeface="+mn-lt"/>
                </a:rPr>
                <a:t>=4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4232920" y="3068960"/>
              <a:ext cx="5328592" cy="360040"/>
            </a:xfrm>
            <a:prstGeom prst="rect">
              <a:avLst/>
            </a:prstGeom>
            <a:noFill/>
            <a:ln w="28575" cmpd="sng">
              <a:solidFill>
                <a:srgbClr val="7F4AF5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Rectangle 6"/>
          <p:cNvSpPr/>
          <p:nvPr/>
        </p:nvSpPr>
        <p:spPr>
          <a:xfrm>
            <a:off x="4232920" y="1412776"/>
            <a:ext cx="5328592" cy="1584176"/>
          </a:xfrm>
          <a:prstGeom prst="rect">
            <a:avLst/>
          </a:prstGeom>
          <a:noFill/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384572" y="3933056"/>
            <a:ext cx="8965213" cy="2102958"/>
            <a:chOff x="384572" y="3933056"/>
            <a:chExt cx="8965213" cy="2102958"/>
          </a:xfrm>
        </p:grpSpPr>
        <p:sp>
          <p:nvSpPr>
            <p:cNvPr id="21" name="Content Placeholder 6"/>
            <p:cNvSpPr txBox="1">
              <a:spLocks/>
            </p:cNvSpPr>
            <p:nvPr/>
          </p:nvSpPr>
          <p:spPr>
            <a:xfrm>
              <a:off x="384572" y="4523846"/>
              <a:ext cx="5648548" cy="1512168"/>
            </a:xfrm>
            <a:prstGeom prst="rect">
              <a:avLst/>
            </a:prstGeom>
          </p:spPr>
          <p:txBody>
            <a:bodyPr vert="horz" lIns="91407" tIns="45704" rIns="91407" bIns="45704">
              <a:noAutofit/>
            </a:bodyPr>
            <a:lstStyle>
              <a:lvl1pPr marL="320040" indent="-338328" algn="l" rtl="0" eaLnBrk="1" latinLnBrk="0" hangingPunct="1">
                <a:spcBef>
                  <a:spcPts val="300"/>
                </a:spcBef>
                <a:buClrTx/>
                <a:buSzPct val="95000"/>
                <a:buFont typeface="Wingdings"/>
                <a:buChar char=""/>
                <a:defRPr sz="30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1pPr>
              <a:lvl2pPr marL="557784" indent="-283464" algn="l" rtl="0" eaLnBrk="1" latinLnBrk="0" hangingPunct="1">
                <a:spcBef>
                  <a:spcPts val="300"/>
                </a:spcBef>
                <a:buClrTx/>
                <a:buSzPct val="90000"/>
                <a:buFont typeface="Wingdings" pitchFamily="2" charset="2"/>
                <a:buChar char="§"/>
                <a:defRPr sz="2600" kern="1200">
                  <a:solidFill>
                    <a:srgbClr val="800000"/>
                  </a:solidFill>
                  <a:latin typeface="+mn-lt"/>
                  <a:ea typeface="+mn-ea"/>
                  <a:cs typeface="+mn-cs"/>
                </a:defRPr>
              </a:lvl2pPr>
              <a:lvl3pPr marL="722376" indent="-228517" algn="l" rtl="0" eaLnBrk="1" latinLnBrk="0" hangingPunct="1">
                <a:spcBef>
                  <a:spcPts val="300"/>
                </a:spcBef>
                <a:buClrTx/>
                <a:buFont typeface="Wingdings 2"/>
                <a:buChar char=""/>
                <a:defRPr sz="2400" kern="1200">
                  <a:solidFill>
                    <a:srgbClr val="000000"/>
                  </a:solidFill>
                  <a:latin typeface="+mn-lt"/>
                  <a:ea typeface="+mn-ea"/>
                  <a:cs typeface="+mn-cs"/>
                </a:defRPr>
              </a:lvl3pPr>
              <a:lvl4pPr marL="987552" indent="-228517" algn="l" rtl="0" eaLnBrk="1" latinLnBrk="0" hangingPunct="1">
                <a:spcBef>
                  <a:spcPts val="300"/>
                </a:spcBef>
                <a:buClrTx/>
                <a:buFont typeface="Wingdings 3"/>
                <a:buChar char=""/>
                <a:defRPr sz="2200" kern="1200">
                  <a:solidFill>
                    <a:srgbClr val="000090"/>
                  </a:solidFill>
                  <a:latin typeface="+mn-lt"/>
                  <a:ea typeface="+mn-ea"/>
                  <a:cs typeface="+mn-cs"/>
                </a:defRPr>
              </a:lvl4pPr>
              <a:lvl5pPr marL="1133856" indent="-210236" algn="l" rtl="0" eaLnBrk="1" latinLnBrk="0" hangingPunct="1">
                <a:spcBef>
                  <a:spcPts val="300"/>
                </a:spcBef>
                <a:buClrTx/>
                <a:buFont typeface="Wingdings 2"/>
                <a:buChar char=""/>
                <a:defRPr sz="2000" kern="1200">
                  <a:solidFill>
                    <a:schemeClr val="bg1"/>
                  </a:solidFill>
                  <a:latin typeface="+mn-lt"/>
                  <a:ea typeface="+mn-ea"/>
                  <a:cs typeface="+mn-cs"/>
                </a:defRPr>
              </a:lvl5pPr>
              <a:lvl6pPr marL="1709316" indent="-210236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Font typeface="Wingdings 2"/>
                <a:buChar char="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01272" indent="-182814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Wingdings 2"/>
                <a:buChar char="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093226" indent="-182814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Wingdings 2"/>
                <a:buChar char="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285181" indent="-182814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Font typeface="Wingdings 2"/>
                <a:buChar char="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68580" indent="0">
                <a:spcBef>
                  <a:spcPts val="0"/>
                </a:spcBef>
                <a:buFont typeface="Wingdings"/>
                <a:buNone/>
              </a:pPr>
              <a:r>
                <a:rPr lang="en-US" sz="1800" dirty="0" smtClean="0">
                  <a:solidFill>
                    <a:srgbClr val="FF0000"/>
                  </a:solidFill>
                </a:rPr>
                <a:t>Powerful concept to implement tracks in hardware trigger</a:t>
              </a:r>
            </a:p>
            <a:p>
              <a:pPr marL="455616" indent="-457200">
                <a:spcBef>
                  <a:spcPts val="0"/>
                </a:spcBef>
              </a:pPr>
              <a:r>
                <a:rPr lang="en-US" sz="1600" dirty="0" smtClean="0">
                  <a:solidFill>
                    <a:schemeClr val="accent2"/>
                  </a:solidFill>
                </a:rPr>
                <a:t>2 sensor modules to select track “stubs” of </a:t>
              </a:r>
              <a:r>
                <a:rPr lang="en-US" sz="1600" dirty="0" err="1" smtClean="0">
                  <a:solidFill>
                    <a:schemeClr val="accent2"/>
                  </a:solidFill>
                </a:rPr>
                <a:t>p</a:t>
              </a:r>
              <a:r>
                <a:rPr lang="en-US" sz="1600" baseline="-25000" dirty="0" err="1" smtClean="0">
                  <a:solidFill>
                    <a:schemeClr val="accent2"/>
                  </a:solidFill>
                </a:rPr>
                <a:t>T</a:t>
              </a:r>
              <a:r>
                <a:rPr lang="en-US" sz="1600" dirty="0" smtClean="0">
                  <a:solidFill>
                    <a:schemeClr val="accent2"/>
                  </a:solidFill>
                </a:rPr>
                <a:t> ≥ 2GeV for trigger readout (40MHz)</a:t>
              </a:r>
            </a:p>
            <a:p>
              <a:pPr marL="455616" indent="-457200">
                <a:spcBef>
                  <a:spcPts val="0"/>
                </a:spcBef>
              </a:pPr>
              <a:r>
                <a:rPr lang="en-US" sz="1600" dirty="0" smtClean="0">
                  <a:solidFill>
                    <a:schemeClr val="accent2"/>
                  </a:solidFill>
                </a:rPr>
                <a:t>Strip-Strip (SS) in outer layers and Macro Pixel-Strip (PS) in inner (z meas.</a:t>
              </a:r>
              <a:r>
                <a:rPr lang="en-US" sz="1800" dirty="0" smtClean="0">
                  <a:solidFill>
                    <a:srgbClr val="3366FF"/>
                  </a:solidFill>
                </a:rPr>
                <a:t>)</a:t>
              </a: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17096" y="3933056"/>
              <a:ext cx="3532689" cy="1856652"/>
            </a:xfrm>
            <a:prstGeom prst="rect">
              <a:avLst/>
            </a:prstGeom>
          </p:spPr>
        </p:pic>
      </p:grpSp>
      <p:pic>
        <p:nvPicPr>
          <p:cNvPr id="23" name="Picture 22" descr="Screen Shot 2014-08-06 at 12.42.4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664" y="4365104"/>
            <a:ext cx="3873500" cy="2667000"/>
          </a:xfrm>
          <a:prstGeom prst="rect">
            <a:avLst/>
          </a:prstGeom>
        </p:spPr>
      </p:pic>
      <p:pic>
        <p:nvPicPr>
          <p:cNvPr id="24" name="Picture 23" descr="Screen Shot 2014-08-06 at 12.44.2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3120" y="4293096"/>
            <a:ext cx="3962400" cy="267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495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Phase 2 Tracker </a:t>
            </a:r>
            <a:r>
              <a:rPr lang="en-US" sz="3600" dirty="0"/>
              <a:t>c</a:t>
            </a:r>
            <a:r>
              <a:rPr lang="en-US" sz="3600" dirty="0" smtClean="0"/>
              <a:t>onceptual design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 rot="16200000">
            <a:off x="8282231" y="1630680"/>
            <a:ext cx="2438399" cy="3962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July 9, 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 rot="16200000">
            <a:off x="8317790" y="4033520"/>
            <a:ext cx="2367281" cy="3962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Abbaneo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4759D-0EFF-4FB2-9CCE-04E00944F0F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1" name="Picture 10" descr="Materia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112" y="764704"/>
            <a:ext cx="3474936" cy="3744402"/>
          </a:xfrm>
          <a:prstGeom prst="rect">
            <a:avLst/>
          </a:prstGeom>
        </p:spPr>
      </p:pic>
      <p:pic>
        <p:nvPicPr>
          <p:cNvPr id="12" name="Picture 11" descr="Nhit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584" y="4313354"/>
            <a:ext cx="3168352" cy="2544646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13" name="Content Placeholder 6"/>
          <p:cNvSpPr txBox="1">
            <a:spLocks/>
          </p:cNvSpPr>
          <p:nvPr/>
        </p:nvSpPr>
        <p:spPr>
          <a:xfrm>
            <a:off x="200472" y="2996952"/>
            <a:ext cx="4899124" cy="1296144"/>
          </a:xfrm>
          <a:prstGeom prst="rect">
            <a:avLst/>
          </a:prstGeom>
          <a:solidFill>
            <a:srgbClr val="C43AFF"/>
          </a:solidFill>
        </p:spPr>
        <p:txBody>
          <a:bodyPr>
            <a:noAutofit/>
          </a:bodyPr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Extension of Pixel coverage up to ∣</a:t>
            </a:r>
            <a:r>
              <a:rPr lang="en-US" sz="1800" dirty="0" err="1" smtClean="0">
                <a:solidFill>
                  <a:schemeClr val="tx1"/>
                </a:solidFill>
              </a:rPr>
              <a:t>η</a:t>
            </a:r>
            <a:r>
              <a:rPr lang="en-US" sz="1800" dirty="0" smtClean="0">
                <a:solidFill>
                  <a:schemeClr val="tx1"/>
                </a:solidFill>
              </a:rPr>
              <a:t>∣∼ 4</a:t>
            </a:r>
          </a:p>
          <a:p>
            <a:pPr marL="285750" indent="-285750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Reduce rate of fake jets due to PU for VBF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physics</a:t>
            </a:r>
          </a:p>
          <a:p>
            <a:pPr marL="285750" indent="-285750">
              <a:spcBef>
                <a:spcPts val="0"/>
              </a:spcBef>
            </a:pPr>
            <a:r>
              <a:rPr lang="en-US" sz="1600" dirty="0" smtClean="0">
                <a:solidFill>
                  <a:schemeClr val="tx1"/>
                </a:solidFill>
              </a:rPr>
              <a:t>Allows to separate signal jets (primary vertex) from PU Jets.</a:t>
            </a:r>
          </a:p>
        </p:txBody>
      </p:sp>
      <p:sp>
        <p:nvSpPr>
          <p:cNvPr id="14" name="Content Placeholder 6"/>
          <p:cNvSpPr txBox="1">
            <a:spLocks/>
          </p:cNvSpPr>
          <p:nvPr/>
        </p:nvSpPr>
        <p:spPr>
          <a:xfrm>
            <a:off x="200472" y="908720"/>
            <a:ext cx="5688632" cy="2016224"/>
          </a:xfrm>
          <a:prstGeom prst="rect">
            <a:avLst/>
          </a:prstGeom>
          <a:solidFill>
            <a:srgbClr val="FFFF00"/>
          </a:solidFill>
        </p:spPr>
        <p:txBody>
          <a:bodyPr>
            <a:noAutofit/>
          </a:bodyPr>
          <a:lstStyle>
            <a:lvl1pPr marL="320040" indent="-338328" algn="l" rtl="0" eaLnBrk="1" latinLnBrk="0" hangingPunct="1">
              <a:spcBef>
                <a:spcPts val="300"/>
              </a:spcBef>
              <a:buClrTx/>
              <a:buSzPct val="95000"/>
              <a:buFont typeface="Wingdings"/>
              <a:buChar char=""/>
              <a:defRPr sz="3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557784" indent="-283464" algn="l" rtl="0" eaLnBrk="1" latinLnBrk="0" hangingPunct="1">
              <a:spcBef>
                <a:spcPts val="300"/>
              </a:spcBef>
              <a:buClrTx/>
              <a:buSzPct val="90000"/>
              <a:buFont typeface="Wingdings" pitchFamily="2" charset="2"/>
              <a:buChar char="§"/>
              <a:defRPr sz="26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2pPr>
            <a:lvl3pPr marL="722376" indent="-228517" algn="l" rtl="0" eaLnBrk="1" latinLnBrk="0" hangingPunct="1">
              <a:spcBef>
                <a:spcPts val="300"/>
              </a:spcBef>
              <a:buClrTx/>
              <a:buFont typeface="Wingdings 2"/>
              <a:buChar char=""/>
              <a:defRPr sz="2400" kern="120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3pPr>
            <a:lvl4pPr marL="987552" indent="-228517" algn="l" rtl="0" eaLnBrk="1" latinLnBrk="0" hangingPunct="1">
              <a:spcBef>
                <a:spcPts val="300"/>
              </a:spcBef>
              <a:buClrTx/>
              <a:buFont typeface="Wingdings 3"/>
              <a:buChar char=""/>
              <a:defRPr sz="22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4pPr>
            <a:lvl5pPr marL="1133856" indent="-210236" algn="l" rtl="0" eaLnBrk="1" latinLnBrk="0" hangingPunct="1">
              <a:spcBef>
                <a:spcPts val="300"/>
              </a:spcBef>
              <a:buClrTx/>
              <a:buFont typeface="Wingdings 2"/>
              <a:buChar char="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709316" indent="-210236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1272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93226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5181" indent="-182814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Bef>
                <a:spcPts val="0"/>
              </a:spcBef>
            </a:pPr>
            <a:r>
              <a:rPr lang="en-US" sz="1800" dirty="0" smtClean="0"/>
              <a:t>Lighten up!</a:t>
            </a:r>
          </a:p>
          <a:p>
            <a:pPr marL="694944" lvl="1" indent="-457200">
              <a:spcBef>
                <a:spcPts val="0"/>
              </a:spcBef>
            </a:pPr>
            <a:r>
              <a:rPr lang="en-US" sz="1600" dirty="0" smtClean="0">
                <a:solidFill>
                  <a:srgbClr val="3333CC"/>
                </a:solidFill>
              </a:rPr>
              <a:t>DC-DC powering scheme, CO</a:t>
            </a:r>
            <a:r>
              <a:rPr lang="en-US" sz="1600" baseline="-25000" dirty="0" smtClean="0">
                <a:solidFill>
                  <a:srgbClr val="3333CC"/>
                </a:solidFill>
              </a:rPr>
              <a:t>2</a:t>
            </a:r>
            <a:r>
              <a:rPr lang="en-US" sz="1600" dirty="0" smtClean="0">
                <a:solidFill>
                  <a:srgbClr val="3333CC"/>
                </a:solidFill>
              </a:rPr>
              <a:t> cooling, low mass assemblies</a:t>
            </a:r>
          </a:p>
          <a:p>
            <a:pPr marL="457200" indent="-457200">
              <a:spcBef>
                <a:spcPts val="0"/>
              </a:spcBef>
            </a:pPr>
            <a:r>
              <a:rPr lang="en-US" sz="1800" dirty="0" smtClean="0"/>
              <a:t>Reduced material within Tracker Volume</a:t>
            </a:r>
          </a:p>
          <a:p>
            <a:pPr marL="694944" lvl="1" indent="-457200">
              <a:spcBef>
                <a:spcPts val="0"/>
              </a:spcBef>
            </a:pPr>
            <a:r>
              <a:rPr lang="en-US" sz="1600" dirty="0" smtClean="0">
                <a:solidFill>
                  <a:srgbClr val="3333CC"/>
                </a:solidFill>
              </a:rPr>
              <a:t>Improved track </a:t>
            </a:r>
            <a:r>
              <a:rPr lang="en-US" sz="1600" dirty="0" err="1" smtClean="0">
                <a:solidFill>
                  <a:srgbClr val="3333CC"/>
                </a:solidFill>
              </a:rPr>
              <a:t>p</a:t>
            </a:r>
            <a:r>
              <a:rPr lang="en-US" sz="1600" baseline="-25000" dirty="0" err="1" smtClean="0">
                <a:solidFill>
                  <a:srgbClr val="3333CC"/>
                </a:solidFill>
              </a:rPr>
              <a:t>T</a:t>
            </a:r>
            <a:r>
              <a:rPr lang="en-US" sz="1600" dirty="0" smtClean="0">
                <a:solidFill>
                  <a:srgbClr val="3333CC"/>
                </a:solidFill>
              </a:rPr>
              <a:t> resolution &amp; reduce rate of </a:t>
            </a:r>
            <a:r>
              <a:rPr lang="en-US" sz="1600" dirty="0" err="1" smtClean="0">
                <a:solidFill>
                  <a:srgbClr val="3333CC"/>
                </a:solidFill>
              </a:rPr>
              <a:t>γ</a:t>
            </a:r>
            <a:r>
              <a:rPr lang="en-US" sz="1600" dirty="0" smtClean="0">
                <a:solidFill>
                  <a:srgbClr val="3333CC"/>
                </a:solidFill>
              </a:rPr>
              <a:t> conversion</a:t>
            </a:r>
          </a:p>
          <a:p>
            <a:pPr marL="694944" lvl="1" indent="-457200">
              <a:spcBef>
                <a:spcPts val="0"/>
              </a:spcBef>
            </a:pPr>
            <a:r>
              <a:rPr lang="en-US" sz="1600" dirty="0" smtClean="0">
                <a:solidFill>
                  <a:srgbClr val="3333CC"/>
                </a:solidFill>
              </a:rPr>
              <a:t>ex. HH -&gt; </a:t>
            </a:r>
            <a:r>
              <a:rPr lang="en-US" sz="1600" dirty="0" err="1" smtClean="0">
                <a:solidFill>
                  <a:srgbClr val="3333CC"/>
                </a:solidFill>
              </a:rPr>
              <a:t>bbγγ</a:t>
            </a:r>
            <a:r>
              <a:rPr lang="en-US" sz="1600" dirty="0" smtClean="0">
                <a:solidFill>
                  <a:srgbClr val="3333CC"/>
                </a:solidFill>
              </a:rPr>
              <a:t>; </a:t>
            </a:r>
            <a:r>
              <a:rPr lang="en-US" sz="1600" dirty="0" err="1" smtClean="0">
                <a:solidFill>
                  <a:srgbClr val="3333CC"/>
                </a:solidFill>
              </a:rPr>
              <a:t>ttH</a:t>
            </a:r>
            <a:r>
              <a:rPr lang="en-US" sz="1600" dirty="0" smtClean="0">
                <a:solidFill>
                  <a:srgbClr val="3333CC"/>
                </a:solidFill>
              </a:rPr>
              <a:t> -&gt; </a:t>
            </a:r>
            <a:r>
              <a:rPr lang="en-US" sz="1600" dirty="0" err="1" smtClean="0">
                <a:solidFill>
                  <a:srgbClr val="3333CC"/>
                </a:solidFill>
              </a:rPr>
              <a:t>γγ</a:t>
            </a:r>
            <a:r>
              <a:rPr lang="en-US" sz="1600" dirty="0" smtClean="0">
                <a:solidFill>
                  <a:srgbClr val="3333CC"/>
                </a:solidFill>
              </a:rPr>
              <a:t> ;  H -&gt; µµ - </a:t>
            </a:r>
            <a:r>
              <a:rPr lang="en-US" sz="1600" dirty="0" err="1" smtClean="0">
                <a:solidFill>
                  <a:srgbClr val="3333CC"/>
                </a:solidFill>
              </a:rPr>
              <a:t>B</a:t>
            </a:r>
            <a:r>
              <a:rPr lang="en-US" sz="1600" baseline="-25000" dirty="0" err="1" smtClean="0">
                <a:solidFill>
                  <a:srgbClr val="3333CC"/>
                </a:solidFill>
              </a:rPr>
              <a:t>s,d</a:t>
            </a:r>
            <a:r>
              <a:rPr lang="en-US" sz="1600" dirty="0" smtClean="0">
                <a:solidFill>
                  <a:srgbClr val="3333CC"/>
                </a:solidFill>
              </a:rPr>
              <a:t> -&gt; µµ</a:t>
            </a:r>
            <a:r>
              <a:rPr lang="en-US" sz="2000" dirty="0" smtClean="0">
                <a:solidFill>
                  <a:srgbClr val="3333CC"/>
                </a:solidFill>
              </a:rPr>
              <a:t>… </a:t>
            </a:r>
            <a:endParaRPr lang="en-US" sz="2000" dirty="0">
              <a:solidFill>
                <a:srgbClr val="3333CC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65368" y="3789040"/>
            <a:ext cx="1414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tx2"/>
                </a:solidFill>
                <a:latin typeface="+mj-lt"/>
              </a:rPr>
              <a:t>Phase 1 Pixel</a:t>
            </a:r>
            <a:endParaRPr lang="en-GB" sz="1800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3152800" y="4293096"/>
            <a:ext cx="0" cy="2564904"/>
          </a:xfrm>
          <a:prstGeom prst="line">
            <a:avLst/>
          </a:prstGeom>
          <a:ln>
            <a:solidFill>
              <a:srgbClr val="00009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448944" y="6396335"/>
            <a:ext cx="370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Symbol" charset="2"/>
                <a:cs typeface="Symbol" charset="2"/>
              </a:rPr>
              <a:t>h</a:t>
            </a:r>
            <a:endParaRPr lang="en-GB" dirty="0">
              <a:solidFill>
                <a:schemeClr val="bg1"/>
              </a:solidFill>
              <a:latin typeface="Symbol" charset="2"/>
              <a:cs typeface="Symbol" charset="2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t="1780"/>
          <a:stretch/>
        </p:blipFill>
        <p:spPr>
          <a:xfrm>
            <a:off x="6177136" y="4193624"/>
            <a:ext cx="3307463" cy="265698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4160912" y="4365104"/>
            <a:ext cx="258756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J</a:t>
            </a:r>
            <a:r>
              <a:rPr lang="en-US" sz="1400" dirty="0" smtClean="0"/>
              <a:t>et rate without &amp; with pixel </a:t>
            </a:r>
          </a:p>
          <a:p>
            <a:pPr algn="ctr"/>
            <a:r>
              <a:rPr lang="en-US" sz="1400" dirty="0" smtClean="0"/>
              <a:t>coverage extension at 140 PU</a:t>
            </a:r>
            <a:endParaRPr lang="en-US" sz="14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5961112" y="4653136"/>
            <a:ext cx="1443482" cy="743518"/>
          </a:xfrm>
          <a:prstGeom prst="straightConnector1">
            <a:avLst/>
          </a:prstGeom>
          <a:ln w="19050" cmpd="sng">
            <a:solidFill>
              <a:srgbClr val="FF0003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457056" y="4653136"/>
            <a:ext cx="1872208" cy="288032"/>
          </a:xfrm>
          <a:prstGeom prst="straightConnector1">
            <a:avLst/>
          </a:prstGeom>
          <a:ln w="19050" cmpd="sng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770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 descr="trkfakedup_ttbar_phs1phs2_eta_hp_pt09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9184" y="3789040"/>
            <a:ext cx="3024336" cy="2615214"/>
          </a:xfrm>
          <a:prstGeom prst="rect">
            <a:avLst/>
          </a:prstGeom>
        </p:spPr>
      </p:pic>
      <p:pic>
        <p:nvPicPr>
          <p:cNvPr id="31" name="Picture 30" descr="trkeff_ttbar_phs1phs2_eta_h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808" y="3789040"/>
            <a:ext cx="3096344" cy="2559315"/>
          </a:xfrm>
          <a:prstGeom prst="rect">
            <a:avLst/>
          </a:prstGeom>
        </p:spPr>
      </p:pic>
      <p:pic>
        <p:nvPicPr>
          <p:cNvPr id="21" name="Picture 20" descr="trkfakedup_ttbar_phs1age_eta_hp_pt09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7216" y="548680"/>
            <a:ext cx="2448272" cy="297817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692696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Tracking Performance</a:t>
            </a:r>
            <a:endParaRPr lang="en-US" sz="3600" dirty="0">
              <a:solidFill>
                <a:srgbClr val="00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016896" y="3140968"/>
            <a:ext cx="0" cy="3312368"/>
          </a:xfrm>
          <a:prstGeom prst="line">
            <a:avLst/>
          </a:prstGeom>
          <a:ln>
            <a:solidFill>
              <a:srgbClr val="C43A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961112" y="3140968"/>
            <a:ext cx="0" cy="3312368"/>
          </a:xfrm>
          <a:prstGeom prst="line">
            <a:avLst/>
          </a:prstGeom>
          <a:ln>
            <a:solidFill>
              <a:srgbClr val="C43A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329264" y="3293368"/>
            <a:ext cx="0" cy="3312368"/>
          </a:xfrm>
          <a:prstGeom prst="line">
            <a:avLst/>
          </a:prstGeom>
          <a:ln>
            <a:solidFill>
              <a:srgbClr val="C43A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9273480" y="3212976"/>
            <a:ext cx="0" cy="3312368"/>
          </a:xfrm>
          <a:prstGeom prst="line">
            <a:avLst/>
          </a:prstGeom>
          <a:ln>
            <a:solidFill>
              <a:srgbClr val="C43A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969224" y="5517232"/>
            <a:ext cx="2808312" cy="0"/>
          </a:xfrm>
          <a:prstGeom prst="line">
            <a:avLst/>
          </a:prstGeom>
          <a:ln>
            <a:solidFill>
              <a:srgbClr val="297FF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6753200" y="2852936"/>
            <a:ext cx="3024336" cy="0"/>
          </a:xfrm>
          <a:prstGeom prst="line">
            <a:avLst/>
          </a:prstGeom>
          <a:ln>
            <a:solidFill>
              <a:srgbClr val="297FF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465168" y="2924944"/>
            <a:ext cx="499130" cy="400110"/>
          </a:xfrm>
          <a:prstGeom prst="rect">
            <a:avLst/>
          </a:prstGeom>
          <a:solidFill>
            <a:srgbClr val="D6D6F5"/>
          </a:solidFill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297FF5"/>
                </a:solidFill>
                <a:latin typeface="+mn-lt"/>
              </a:rPr>
              <a:t>0.1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273480" y="4941168"/>
            <a:ext cx="499130" cy="400110"/>
          </a:xfrm>
          <a:prstGeom prst="rect">
            <a:avLst/>
          </a:prstGeom>
          <a:solidFill>
            <a:srgbClr val="D6D6F5"/>
          </a:solidFill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00090"/>
                </a:solidFill>
                <a:latin typeface="+mn-lt"/>
              </a:rPr>
              <a:t>0.1</a:t>
            </a:r>
          </a:p>
        </p:txBody>
      </p:sp>
      <p:pic>
        <p:nvPicPr>
          <p:cNvPr id="17" name="Picture 16" descr="trkeff_mupt10_phs1age_eta_hp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3" y="620688"/>
            <a:ext cx="2664295" cy="2895599"/>
          </a:xfrm>
          <a:prstGeom prst="rect">
            <a:avLst/>
          </a:prstGeom>
        </p:spPr>
      </p:pic>
      <p:pic>
        <p:nvPicPr>
          <p:cNvPr id="20" name="Picture 19" descr="trkeff_ttbar_phs1age_eta_hp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4848" y="548680"/>
            <a:ext cx="2448272" cy="2895599"/>
          </a:xfrm>
          <a:prstGeom prst="rect">
            <a:avLst/>
          </a:prstGeom>
        </p:spPr>
      </p:pic>
      <p:pic>
        <p:nvPicPr>
          <p:cNvPr id="24" name="Picture 23" descr="trkeff_mupt10_phs1phs2_eta_hp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1576" y="3717032"/>
            <a:ext cx="3440832" cy="2756969"/>
          </a:xfrm>
          <a:prstGeom prst="rect">
            <a:avLst/>
          </a:prstGeom>
        </p:spPr>
      </p:pic>
      <p:cxnSp>
        <p:nvCxnSpPr>
          <p:cNvPr id="28" name="Straight Connector 27"/>
          <p:cNvCxnSpPr/>
          <p:nvPr/>
        </p:nvCxnSpPr>
        <p:spPr>
          <a:xfrm>
            <a:off x="632520" y="3068960"/>
            <a:ext cx="0" cy="3312368"/>
          </a:xfrm>
          <a:prstGeom prst="line">
            <a:avLst/>
          </a:prstGeom>
          <a:ln>
            <a:solidFill>
              <a:srgbClr val="C43A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792760" y="3068960"/>
            <a:ext cx="0" cy="3312368"/>
          </a:xfrm>
          <a:prstGeom prst="line">
            <a:avLst/>
          </a:prstGeom>
          <a:ln>
            <a:solidFill>
              <a:srgbClr val="C43A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7403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156502" y="33338"/>
            <a:ext cx="9632553" cy="874712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rPr>
              <a:t>Radiation @ HL-LHC</a:t>
            </a:r>
            <a:endParaRPr lang="en-US" sz="4000" dirty="0">
              <a:solidFill>
                <a:schemeClr val="bg1"/>
              </a:solidFill>
              <a:latin typeface="+mn-lt"/>
              <a:ea typeface="ＭＳ Ｐゴシック" charset="0"/>
              <a:cs typeface="ＭＳ Ｐゴシック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16496" y="980728"/>
            <a:ext cx="8832850" cy="865188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500" dirty="0">
                <a:solidFill>
                  <a:srgbClr val="000000"/>
                </a:solidFill>
                <a:ea typeface="ＭＳ Ｐゴシック" charset="0"/>
              </a:rPr>
              <a:t>Radiation six times higher than nominal LHC design</a:t>
            </a:r>
          </a:p>
          <a:p>
            <a:pPr lvl="1"/>
            <a:r>
              <a:rPr lang="en-US" sz="2400" dirty="0">
                <a:solidFill>
                  <a:srgbClr val="000000"/>
                </a:solidFill>
                <a:ea typeface="ＭＳ Ｐゴシック" charset="0"/>
              </a:rPr>
              <a:t>5(7)E34 Hz/cm</a:t>
            </a:r>
            <a:r>
              <a:rPr lang="en-US" sz="2400" baseline="30000" dirty="0">
                <a:solidFill>
                  <a:srgbClr val="000000"/>
                </a:solidFill>
                <a:ea typeface="ＭＳ Ｐゴシック" charset="0"/>
              </a:rPr>
              <a:t>2</a:t>
            </a:r>
            <a:r>
              <a:rPr lang="en-US" sz="2400" dirty="0">
                <a:solidFill>
                  <a:srgbClr val="000000"/>
                </a:solidFill>
                <a:ea typeface="ＭＳ Ｐゴシック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ea typeface="ＭＳ Ｐゴシック" charset="0"/>
                <a:sym typeface="Wingdings" charset="0"/>
              </a:rPr>
              <a:t> </a:t>
            </a:r>
            <a:r>
              <a:rPr lang="en-US" sz="2500" dirty="0">
                <a:solidFill>
                  <a:srgbClr val="000000"/>
                </a:solidFill>
                <a:ea typeface="ＭＳ Ｐゴシック" charset="0"/>
              </a:rPr>
              <a:t>~ 140 (200) collisions/bunch crossing</a:t>
            </a:r>
          </a:p>
          <a:p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8" name="Slide Number Placeholder 2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9790696-DF52-6E42-B649-78844CCF6804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27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454" y="5229200"/>
            <a:ext cx="9632553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latin typeface="+mn-lt"/>
              </a:rPr>
              <a:t>Longevity studies and simulation for 300 fb</a:t>
            </a:r>
            <a:r>
              <a:rPr lang="en-US" sz="2400" b="1" baseline="30000" dirty="0">
                <a:latin typeface="+mn-lt"/>
              </a:rPr>
              <a:t>-1</a:t>
            </a:r>
            <a:r>
              <a:rPr lang="en-US" sz="2400" b="1" dirty="0">
                <a:latin typeface="+mn-lt"/>
              </a:rPr>
              <a:t>/y </a:t>
            </a:r>
            <a:r>
              <a:rPr lang="en-US" sz="2400" b="1" dirty="0">
                <a:latin typeface="+mn-lt"/>
                <a:sym typeface="Wingdings"/>
              </a:rPr>
              <a:t> 3000 </a:t>
            </a:r>
            <a:r>
              <a:rPr lang="en-US" sz="2400" b="1" baseline="30000" dirty="0">
                <a:latin typeface="+mn-lt"/>
              </a:rPr>
              <a:t> </a:t>
            </a:r>
            <a:r>
              <a:rPr lang="en-US" sz="2400" b="1" dirty="0"/>
              <a:t>fb</a:t>
            </a:r>
            <a:r>
              <a:rPr lang="en-US" sz="2400" b="1" baseline="30000" dirty="0"/>
              <a:t>-1</a:t>
            </a:r>
            <a:r>
              <a:rPr lang="en-US" sz="2400" b="1" dirty="0">
                <a:latin typeface="+mn-lt"/>
              </a:rPr>
              <a:t> total</a:t>
            </a:r>
            <a:r>
              <a:rPr lang="en-US" sz="2400" b="1" baseline="30000" dirty="0">
                <a:latin typeface="+mn-lt"/>
              </a:rPr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2223692" y="5733257"/>
            <a:ext cx="5112940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+mn-lt"/>
              </a:rPr>
              <a:t>Phase 2 </a:t>
            </a: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Upgrades Strategy:</a:t>
            </a:r>
            <a:endParaRPr lang="en-US" sz="2000" dirty="0">
              <a:solidFill>
                <a:srgbClr val="0000FF"/>
              </a:solidFill>
              <a:latin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Maintain performance at extreme PU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Sustain rates and radiation doses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0" y="1844824"/>
            <a:ext cx="9906000" cy="3846487"/>
            <a:chOff x="0" y="1844675"/>
            <a:chExt cx="9906000" cy="3846487"/>
          </a:xfrm>
        </p:grpSpPr>
        <p:grpSp>
          <p:nvGrpSpPr>
            <p:cNvPr id="16387" name="Group 1"/>
            <p:cNvGrpSpPr>
              <a:grpSpLocks/>
            </p:cNvGrpSpPr>
            <p:nvPr/>
          </p:nvGrpSpPr>
          <p:grpSpPr bwMode="auto">
            <a:xfrm>
              <a:off x="0" y="1844675"/>
              <a:ext cx="9906000" cy="3581400"/>
              <a:chOff x="0" y="2819400"/>
              <a:chExt cx="9144000" cy="3581400"/>
            </a:xfrm>
          </p:grpSpPr>
          <p:sp>
            <p:nvSpPr>
              <p:cNvPr id="5" name="Content Placeholder 2"/>
              <p:cNvSpPr txBox="1">
                <a:spLocks/>
              </p:cNvSpPr>
              <p:nvPr/>
            </p:nvSpPr>
            <p:spPr>
              <a:xfrm>
                <a:off x="158750" y="2819400"/>
                <a:ext cx="7907338" cy="3581400"/>
              </a:xfrm>
              <a:prstGeom prst="rect">
                <a:avLst/>
              </a:prstGeom>
            </p:spPr>
            <p:txBody>
              <a:bodyPr>
                <a:normAutofit/>
              </a:bodyPr>
              <a:lstStyle/>
              <a:p>
                <a:pPr marL="274320" indent="-274320" defTabSz="914400" fontAlgn="auto">
                  <a:spcBef>
                    <a:spcPts val="600"/>
                  </a:spcBef>
                  <a:spcAft>
                    <a:spcPts val="0"/>
                  </a:spcAft>
                  <a:buClr>
                    <a:schemeClr val="accent1"/>
                  </a:buClr>
                  <a:buSzPct val="76000"/>
                  <a:buFont typeface="Wingdings 3"/>
                  <a:buChar char=""/>
                  <a:defRPr/>
                </a:pPr>
                <a:endParaRPr lang="en-US" sz="2600">
                  <a:solidFill>
                    <a:srgbClr val="008000"/>
                  </a:solidFill>
                  <a:latin typeface="+mn-lt"/>
                  <a:ea typeface="+mn-ea"/>
                  <a:cs typeface="+mn-cs"/>
                </a:endParaRPr>
              </a:p>
              <a:p>
                <a:pPr marL="548640" lvl="1" indent="-274320" defTabSz="914400" fontAlgn="auto">
                  <a:spcBef>
                    <a:spcPts val="500"/>
                  </a:spcBef>
                  <a:spcAft>
                    <a:spcPts val="0"/>
                  </a:spcAft>
                  <a:buClr>
                    <a:schemeClr val="accent2"/>
                  </a:buClr>
                  <a:buSzPct val="76000"/>
                  <a:buFont typeface="Wingdings 3"/>
                  <a:buChar char=""/>
                  <a:defRPr/>
                </a:pPr>
                <a:endParaRPr lang="en-US" sz="2300" dirty="0">
                  <a:solidFill>
                    <a:schemeClr val="tx2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pic>
            <p:nvPicPr>
              <p:cNvPr id="16391" name="Picture 5" descr="EE_EB_HE_HB_Dose_3000.pd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2819400"/>
                <a:ext cx="9144000" cy="3505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Freeform 6"/>
              <p:cNvSpPr/>
              <p:nvPr/>
            </p:nvSpPr>
            <p:spPr>
              <a:xfrm>
                <a:off x="685800" y="4329113"/>
                <a:ext cx="3382144" cy="471487"/>
              </a:xfrm>
              <a:custGeom>
                <a:avLst/>
                <a:gdLst>
                  <a:gd name="connsiteX0" fmla="*/ 17164 w 3415591"/>
                  <a:gd name="connsiteY0" fmla="*/ 0 h 223094"/>
                  <a:gd name="connsiteX1" fmla="*/ 3415591 w 3415591"/>
                  <a:gd name="connsiteY1" fmla="*/ 120127 h 223094"/>
                  <a:gd name="connsiteX2" fmla="*/ 3106643 w 3415591"/>
                  <a:gd name="connsiteY2" fmla="*/ 205933 h 223094"/>
                  <a:gd name="connsiteX3" fmla="*/ 0 w 3415591"/>
                  <a:gd name="connsiteY3" fmla="*/ 223094 h 223094"/>
                  <a:gd name="connsiteX4" fmla="*/ 17164 w 3415591"/>
                  <a:gd name="connsiteY4" fmla="*/ 0 h 223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15591" h="223094">
                    <a:moveTo>
                      <a:pt x="17164" y="0"/>
                    </a:moveTo>
                    <a:lnTo>
                      <a:pt x="3415591" y="120127"/>
                    </a:lnTo>
                    <a:lnTo>
                      <a:pt x="3106643" y="205933"/>
                    </a:lnTo>
                    <a:lnTo>
                      <a:pt x="0" y="223094"/>
                    </a:lnTo>
                    <a:lnTo>
                      <a:pt x="17164" y="0"/>
                    </a:lnTo>
                    <a:close/>
                  </a:path>
                </a:pathLst>
              </a:custGeom>
              <a:noFill/>
              <a:ln w="76200" cap="flat" cmpd="sng" algn="ctr">
                <a:solidFill>
                  <a:srgbClr val="FFFFFF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4325938" y="4414838"/>
                <a:ext cx="325437" cy="1133475"/>
              </a:xfrm>
              <a:custGeom>
                <a:avLst/>
                <a:gdLst>
                  <a:gd name="connsiteX0" fmla="*/ 0 w 326111"/>
                  <a:gd name="connsiteY0" fmla="*/ 120128 h 1132632"/>
                  <a:gd name="connsiteX1" fmla="*/ 326111 w 326111"/>
                  <a:gd name="connsiteY1" fmla="*/ 0 h 1132632"/>
                  <a:gd name="connsiteX2" fmla="*/ 308948 w 326111"/>
                  <a:gd name="connsiteY2" fmla="*/ 1132632 h 1132632"/>
                  <a:gd name="connsiteX3" fmla="*/ 17164 w 326111"/>
                  <a:gd name="connsiteY3" fmla="*/ 1098310 h 1132632"/>
                  <a:gd name="connsiteX4" fmla="*/ 0 w 326111"/>
                  <a:gd name="connsiteY4" fmla="*/ 120128 h 1132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6111" h="1132632">
                    <a:moveTo>
                      <a:pt x="0" y="120128"/>
                    </a:moveTo>
                    <a:lnTo>
                      <a:pt x="326111" y="0"/>
                    </a:lnTo>
                    <a:lnTo>
                      <a:pt x="308948" y="1132632"/>
                    </a:lnTo>
                    <a:lnTo>
                      <a:pt x="17164" y="1098310"/>
                    </a:lnTo>
                    <a:lnTo>
                      <a:pt x="0" y="120128"/>
                    </a:lnTo>
                    <a:close/>
                  </a:path>
                </a:pathLst>
              </a:custGeom>
              <a:noFill/>
              <a:ln w="76200" cap="flat" cmpd="sng" algn="ctr">
                <a:solidFill>
                  <a:srgbClr val="FF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685800" y="3522663"/>
                <a:ext cx="4960938" cy="806450"/>
              </a:xfrm>
              <a:custGeom>
                <a:avLst/>
                <a:gdLst>
                  <a:gd name="connsiteX0" fmla="*/ 0 w 5028985"/>
                  <a:gd name="connsiteY0" fmla="*/ 789410 h 806571"/>
                  <a:gd name="connsiteX1" fmla="*/ 3518573 w 5028985"/>
                  <a:gd name="connsiteY1" fmla="*/ 806571 h 806571"/>
                  <a:gd name="connsiteX2" fmla="*/ 3518573 w 5028985"/>
                  <a:gd name="connsiteY2" fmla="*/ 669282 h 806571"/>
                  <a:gd name="connsiteX3" fmla="*/ 4342434 w 5028985"/>
                  <a:gd name="connsiteY3" fmla="*/ 669282 h 806571"/>
                  <a:gd name="connsiteX4" fmla="*/ 5028985 w 5028985"/>
                  <a:gd name="connsiteY4" fmla="*/ 17161 h 806571"/>
                  <a:gd name="connsiteX5" fmla="*/ 0 w 5028985"/>
                  <a:gd name="connsiteY5" fmla="*/ 0 h 806571"/>
                  <a:gd name="connsiteX6" fmla="*/ 0 w 5028985"/>
                  <a:gd name="connsiteY6" fmla="*/ 789410 h 806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28985" h="806571">
                    <a:moveTo>
                      <a:pt x="0" y="789410"/>
                    </a:moveTo>
                    <a:lnTo>
                      <a:pt x="3518573" y="806571"/>
                    </a:lnTo>
                    <a:lnTo>
                      <a:pt x="3518573" y="669282"/>
                    </a:lnTo>
                    <a:lnTo>
                      <a:pt x="4342434" y="669282"/>
                    </a:lnTo>
                    <a:lnTo>
                      <a:pt x="5028985" y="17161"/>
                    </a:lnTo>
                    <a:lnTo>
                      <a:pt x="0" y="0"/>
                    </a:lnTo>
                    <a:lnTo>
                      <a:pt x="0" y="789410"/>
                    </a:lnTo>
                    <a:close/>
                  </a:path>
                </a:pathLst>
              </a:custGeom>
              <a:noFill/>
              <a:ln w="76200" cap="flat" cmpd="sng" algn="ctr">
                <a:solidFill>
                  <a:schemeClr val="bg1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5149132" y="3557327"/>
                <a:ext cx="1905179" cy="1939203"/>
              </a:xfrm>
              <a:custGeom>
                <a:avLst/>
                <a:gdLst>
                  <a:gd name="connsiteX0" fmla="*/ 120146 w 1905179"/>
                  <a:gd name="connsiteY0" fmla="*/ 1939203 h 1939203"/>
                  <a:gd name="connsiteX1" fmla="*/ 1905179 w 1905179"/>
                  <a:gd name="connsiteY1" fmla="*/ 1784753 h 1939203"/>
                  <a:gd name="connsiteX2" fmla="*/ 1905179 w 1905179"/>
                  <a:gd name="connsiteY2" fmla="*/ 0 h 1939203"/>
                  <a:gd name="connsiteX3" fmla="*/ 686551 w 1905179"/>
                  <a:gd name="connsiteY3" fmla="*/ 0 h 1939203"/>
                  <a:gd name="connsiteX4" fmla="*/ 0 w 1905179"/>
                  <a:gd name="connsiteY4" fmla="*/ 669282 h 1939203"/>
                  <a:gd name="connsiteX5" fmla="*/ 0 w 1905179"/>
                  <a:gd name="connsiteY5" fmla="*/ 840893 h 1939203"/>
                  <a:gd name="connsiteX6" fmla="*/ 120146 w 1905179"/>
                  <a:gd name="connsiteY6" fmla="*/ 840893 h 1939203"/>
                  <a:gd name="connsiteX7" fmla="*/ 120146 w 1905179"/>
                  <a:gd name="connsiteY7" fmla="*/ 1939203 h 1939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05179" h="1939203">
                    <a:moveTo>
                      <a:pt x="120146" y="1939203"/>
                    </a:moveTo>
                    <a:lnTo>
                      <a:pt x="1905179" y="1784753"/>
                    </a:lnTo>
                    <a:lnTo>
                      <a:pt x="1905179" y="0"/>
                    </a:lnTo>
                    <a:lnTo>
                      <a:pt x="686551" y="0"/>
                    </a:lnTo>
                    <a:lnTo>
                      <a:pt x="0" y="669282"/>
                    </a:lnTo>
                    <a:lnTo>
                      <a:pt x="0" y="840893"/>
                    </a:lnTo>
                    <a:lnTo>
                      <a:pt x="120146" y="840893"/>
                    </a:lnTo>
                    <a:lnTo>
                      <a:pt x="120146" y="1939203"/>
                    </a:lnTo>
                    <a:close/>
                  </a:path>
                </a:pathLst>
              </a:custGeom>
              <a:noFill/>
              <a:ln w="76200" cap="flat" cmpd="sng" algn="ctr">
                <a:gradFill flip="none" rotWithShape="1">
                  <a:gsLst>
                    <a:gs pos="0">
                      <a:srgbClr val="FF0000"/>
                    </a:gs>
                    <a:gs pos="57000">
                      <a:srgbClr val="FFFFFF"/>
                    </a:gs>
                  </a:gsLst>
                  <a:lin ang="17820000" scaled="0"/>
                  <a:tileRect/>
                </a:gradFill>
                <a:prstDash val="sysDash"/>
                <a:round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16398" name="TextBox 10"/>
              <p:cNvSpPr txBox="1">
                <a:spLocks noChangeArrowheads="1"/>
              </p:cNvSpPr>
              <p:nvPr/>
            </p:nvSpPr>
            <p:spPr bwMode="auto">
              <a:xfrm>
                <a:off x="5257800" y="3973513"/>
                <a:ext cx="1514475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dirty="0">
                    <a:solidFill>
                      <a:srgbClr val="FFFFFF"/>
                    </a:solidFill>
                  </a:rPr>
                  <a:t>HCAL </a:t>
                </a:r>
                <a:r>
                  <a:rPr lang="en-US" sz="1800" dirty="0" err="1">
                    <a:solidFill>
                      <a:srgbClr val="FFFFFF"/>
                    </a:solidFill>
                  </a:rPr>
                  <a:t>Endcap</a:t>
                </a:r>
                <a:endParaRPr lang="en-US" sz="1800" dirty="0">
                  <a:solidFill>
                    <a:srgbClr val="FFFFFF"/>
                  </a:solidFill>
                </a:endParaRPr>
              </a:p>
            </p:txBody>
          </p:sp>
          <p:sp>
            <p:nvSpPr>
              <p:cNvPr id="16399" name="TextBox 11"/>
              <p:cNvSpPr txBox="1">
                <a:spLocks noChangeArrowheads="1"/>
              </p:cNvSpPr>
              <p:nvPr/>
            </p:nvSpPr>
            <p:spPr bwMode="auto">
              <a:xfrm>
                <a:off x="1905000" y="3657600"/>
                <a:ext cx="1358505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dirty="0">
                    <a:solidFill>
                      <a:srgbClr val="FFFFFF"/>
                    </a:solidFill>
                  </a:rPr>
                  <a:t>HCAL Barrel</a:t>
                </a:r>
              </a:p>
            </p:txBody>
          </p:sp>
          <p:sp>
            <p:nvSpPr>
              <p:cNvPr id="16400" name="TextBox 12"/>
              <p:cNvSpPr txBox="1">
                <a:spLocks noChangeArrowheads="1"/>
              </p:cNvSpPr>
              <p:nvPr/>
            </p:nvSpPr>
            <p:spPr bwMode="auto">
              <a:xfrm rot="5400000">
                <a:off x="3735529" y="4702461"/>
                <a:ext cx="1482112" cy="596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 dirty="0">
                    <a:solidFill>
                      <a:schemeClr val="bg1"/>
                    </a:solidFill>
                  </a:rPr>
                  <a:t>ECAL </a:t>
                </a:r>
                <a:r>
                  <a:rPr lang="en-US" sz="1800" dirty="0" err="1">
                    <a:solidFill>
                      <a:schemeClr val="bg1"/>
                    </a:solidFill>
                  </a:rPr>
                  <a:t>Endcap</a:t>
                </a:r>
                <a:endParaRPr lang="en-US" sz="1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401" name="TextBox 13"/>
              <p:cNvSpPr txBox="1">
                <a:spLocks noChangeArrowheads="1"/>
              </p:cNvSpPr>
              <p:nvPr/>
            </p:nvSpPr>
            <p:spPr bwMode="auto">
              <a:xfrm>
                <a:off x="685800" y="4430713"/>
                <a:ext cx="1366838" cy="369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800">
                    <a:solidFill>
                      <a:srgbClr val="000000"/>
                    </a:solidFill>
                  </a:rPr>
                  <a:t>ECAL Barrel</a:t>
                </a:r>
              </a:p>
            </p:txBody>
          </p:sp>
          <p:cxnSp>
            <p:nvCxnSpPr>
              <p:cNvPr id="15" name="Straight Arrow Connector 14"/>
              <p:cNvCxnSpPr/>
              <p:nvPr/>
            </p:nvCxnSpPr>
            <p:spPr>
              <a:xfrm flipV="1">
                <a:off x="5410200" y="4114800"/>
                <a:ext cx="2209800" cy="12192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flipV="1">
                <a:off x="4495800" y="4114800"/>
                <a:ext cx="2971800" cy="97155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04" name="TextBox 16"/>
              <p:cNvSpPr txBox="1">
                <a:spLocks noChangeArrowheads="1"/>
              </p:cNvSpPr>
              <p:nvPr/>
            </p:nvSpPr>
            <p:spPr bwMode="auto">
              <a:xfrm>
                <a:off x="7010400" y="3733800"/>
                <a:ext cx="938885" cy="338554"/>
              </a:xfrm>
              <a:prstGeom prst="rect">
                <a:avLst/>
              </a:prstGeom>
              <a:solidFill>
                <a:srgbClr val="EBEC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600" dirty="0" smtClean="0">
                    <a:solidFill>
                      <a:srgbClr val="000000"/>
                    </a:solidFill>
                    <a:latin typeface="+mn-lt"/>
                  </a:rPr>
                  <a:t>&gt; </a:t>
                </a:r>
                <a:r>
                  <a:rPr lang="en-US" sz="1600" dirty="0">
                    <a:solidFill>
                      <a:srgbClr val="000000"/>
                    </a:solidFill>
                    <a:latin typeface="+mn-lt"/>
                  </a:rPr>
                  <a:t>10 </a:t>
                </a:r>
                <a:r>
                  <a:rPr lang="en-US" sz="1600" dirty="0" err="1">
                    <a:solidFill>
                      <a:srgbClr val="000000"/>
                    </a:solidFill>
                    <a:latin typeface="+mn-lt"/>
                  </a:rPr>
                  <a:t>Mrad</a:t>
                </a:r>
                <a:endParaRPr lang="en-US" sz="1600" dirty="0">
                  <a:solidFill>
                    <a:srgbClr val="000000"/>
                  </a:solidFill>
                  <a:latin typeface="+mn-lt"/>
                </a:endParaRPr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flipV="1">
                <a:off x="304800" y="5334000"/>
                <a:ext cx="7653338" cy="509588"/>
              </a:xfrm>
              <a:prstGeom prst="line">
                <a:avLst/>
              </a:prstGeom>
              <a:ln w="38100" cmpd="sng">
                <a:solidFill>
                  <a:schemeClr val="bg1"/>
                </a:solidFill>
                <a:prstDash val="lg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406" name="TextBox 18"/>
              <p:cNvSpPr txBox="1">
                <a:spLocks noChangeArrowheads="1"/>
              </p:cNvSpPr>
              <p:nvPr/>
            </p:nvSpPr>
            <p:spPr bwMode="auto">
              <a:xfrm rot="21420000">
                <a:off x="2445937" y="5330001"/>
                <a:ext cx="626276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2000" dirty="0" err="1">
                    <a:solidFill>
                      <a:srgbClr val="000000"/>
                    </a:solidFill>
                    <a:latin typeface="+mn-lt"/>
                  </a:rPr>
                  <a:t>η</a:t>
                </a:r>
                <a:r>
                  <a:rPr lang="en-US" sz="2000" dirty="0">
                    <a:solidFill>
                      <a:srgbClr val="000000"/>
                    </a:solidFill>
                    <a:latin typeface="+mn-lt"/>
                  </a:rPr>
                  <a:t> = 3</a:t>
                </a: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35496" y="5229200"/>
              <a:ext cx="8891587" cy="46196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dirty="0">
                  <a:solidFill>
                    <a:srgbClr val="0000FF"/>
                  </a:solidFill>
                  <a:latin typeface="+mj-lt"/>
                </a:rPr>
                <a:t>Longevity studies and simulation for 300 fb</a:t>
              </a:r>
              <a:r>
                <a:rPr lang="en-US" sz="2400" baseline="30000" dirty="0">
                  <a:solidFill>
                    <a:srgbClr val="0000FF"/>
                  </a:solidFill>
                  <a:latin typeface="+mj-lt"/>
                </a:rPr>
                <a:t>-1</a:t>
              </a:r>
              <a:r>
                <a:rPr lang="en-US" sz="2400" dirty="0">
                  <a:solidFill>
                    <a:srgbClr val="0000FF"/>
                  </a:solidFill>
                  <a:latin typeface="+mj-lt"/>
                </a:rPr>
                <a:t>/y </a:t>
              </a:r>
              <a:r>
                <a:rPr lang="en-US" sz="2400" dirty="0">
                  <a:solidFill>
                    <a:srgbClr val="0000FF"/>
                  </a:solidFill>
                  <a:latin typeface="+mj-lt"/>
                  <a:sym typeface="Wingdings"/>
                </a:rPr>
                <a:t> 3000 </a:t>
              </a:r>
              <a:r>
                <a:rPr lang="en-US" sz="2400" baseline="30000" dirty="0">
                  <a:solidFill>
                    <a:srgbClr val="0000FF"/>
                  </a:solidFill>
                  <a:latin typeface="+mj-lt"/>
                </a:rPr>
                <a:t> </a:t>
              </a:r>
              <a:r>
                <a:rPr lang="en-US" sz="2400" dirty="0">
                  <a:solidFill>
                    <a:srgbClr val="0000FF"/>
                  </a:solidFill>
                  <a:latin typeface="+mj-lt"/>
                </a:rPr>
                <a:t>fb</a:t>
              </a:r>
              <a:r>
                <a:rPr lang="en-US" sz="2400" baseline="30000" dirty="0">
                  <a:solidFill>
                    <a:srgbClr val="0000FF"/>
                  </a:solidFill>
                  <a:latin typeface="+mj-lt"/>
                </a:rPr>
                <a:t>-1</a:t>
              </a:r>
              <a:r>
                <a:rPr lang="en-US" sz="2400" dirty="0">
                  <a:solidFill>
                    <a:srgbClr val="0000FF"/>
                  </a:solidFill>
                  <a:latin typeface="+mj-lt"/>
                </a:rPr>
                <a:t> total</a:t>
              </a:r>
              <a:r>
                <a:rPr lang="en-US" sz="2400" baseline="30000" dirty="0">
                  <a:solidFill>
                    <a:srgbClr val="0000FF"/>
                  </a:solidFill>
                  <a:latin typeface="+mj-lt"/>
                </a:rPr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5449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1208"/>
            <a:ext cx="3152800" cy="259109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768758" y="980728"/>
            <a:ext cx="4469869" cy="3960440"/>
            <a:chOff x="2627784" y="980728"/>
            <a:chExt cx="4126033" cy="396044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27784" y="980728"/>
              <a:ext cx="4126033" cy="3960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5220072" y="1196752"/>
              <a:ext cx="0" cy="3240360"/>
            </a:xfrm>
            <a:prstGeom prst="line">
              <a:avLst/>
            </a:prstGeom>
            <a:ln w="3810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3241" y="1412776"/>
            <a:ext cx="2792760" cy="26642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ECAL resolution vs </a:t>
            </a:r>
            <a:r>
              <a:rPr lang="it-IT" dirty="0" err="1" smtClean="0"/>
              <a:t>aging</a:t>
            </a:r>
            <a:endParaRPr lang="it-IT" dirty="0"/>
          </a:p>
        </p:txBody>
      </p:sp>
      <p:sp>
        <p:nvSpPr>
          <p:cNvPr id="5" name="TextBox 4"/>
          <p:cNvSpPr txBox="1"/>
          <p:nvPr/>
        </p:nvSpPr>
        <p:spPr>
          <a:xfrm>
            <a:off x="200472" y="4077072"/>
            <a:ext cx="3080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 smtClean="0">
                <a:solidFill>
                  <a:srgbClr val="000000"/>
                </a:solidFill>
                <a:latin typeface="+mj-lt"/>
              </a:rPr>
              <a:t>Extrapolation of the noise in the ECAL Barrel due to the APDs dark current.</a:t>
            </a:r>
          </a:p>
          <a:p>
            <a:r>
              <a:rPr lang="it-IT" sz="1600" dirty="0" smtClean="0">
                <a:solidFill>
                  <a:srgbClr val="000000"/>
                </a:solidFill>
                <a:latin typeface="+mj-lt"/>
              </a:rPr>
              <a:t>Operating the detector at lower T (dotted curve) mitigates the noise. </a:t>
            </a:r>
          </a:p>
          <a:p>
            <a:r>
              <a:rPr lang="it-IT" sz="1600" dirty="0" smtClean="0">
                <a:solidFill>
                  <a:srgbClr val="000000"/>
                </a:solidFill>
                <a:latin typeface="+mj-lt"/>
              </a:rPr>
              <a:t>1 ADC </a:t>
            </a:r>
            <a:r>
              <a:rPr lang="it-IT" sz="1600" dirty="0" err="1" smtClean="0">
                <a:solidFill>
                  <a:srgbClr val="000000"/>
                </a:solidFill>
                <a:latin typeface="+mj-lt"/>
              </a:rPr>
              <a:t>count</a:t>
            </a:r>
            <a:r>
              <a:rPr lang="it-IT" sz="1600" dirty="0" smtClean="0">
                <a:solidFill>
                  <a:srgbClr val="000000"/>
                </a:solidFill>
                <a:latin typeface="+mj-lt"/>
              </a:rPr>
              <a:t> = 40 </a:t>
            </a:r>
            <a:r>
              <a:rPr lang="it-IT" sz="1600" dirty="0" err="1" smtClean="0">
                <a:solidFill>
                  <a:srgbClr val="000000"/>
                </a:solidFill>
                <a:latin typeface="+mj-lt"/>
              </a:rPr>
              <a:t>MeV</a:t>
            </a:r>
            <a:r>
              <a:rPr lang="it-IT" sz="1600" dirty="0" smtClean="0">
                <a:solidFill>
                  <a:srgbClr val="000000"/>
                </a:solidFill>
                <a:latin typeface="+mj-lt"/>
              </a:rPr>
              <a:t> in </a:t>
            </a:r>
            <a:r>
              <a:rPr lang="it-IT" sz="1600" dirty="0" err="1" smtClean="0">
                <a:solidFill>
                  <a:srgbClr val="000000"/>
                </a:solidFill>
                <a:latin typeface="+mj-lt"/>
              </a:rPr>
              <a:t>Run</a:t>
            </a:r>
            <a:r>
              <a:rPr lang="it-IT" sz="1600" dirty="0" smtClean="0">
                <a:solidFill>
                  <a:srgbClr val="000000"/>
                </a:solidFill>
                <a:latin typeface="+mj-lt"/>
              </a:rPr>
              <a:t> 1</a:t>
            </a:r>
            <a:endParaRPr lang="it-IT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96816" y="4941168"/>
            <a:ext cx="4824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00"/>
                </a:solidFill>
                <a:latin typeface="+mn-lt"/>
              </a:rPr>
              <a:t>Energy resolution for unconverted photons calculated from a 5x5 crystal matrix </a:t>
            </a:r>
            <a:r>
              <a:rPr lang="en-GB" sz="1800" dirty="0" err="1" smtClean="0">
                <a:solidFill>
                  <a:srgbClr val="000000"/>
                </a:solidFill>
                <a:latin typeface="+mn-lt"/>
              </a:rPr>
              <a:t>vs</a:t>
            </a:r>
            <a:r>
              <a:rPr lang="en-GB" sz="1800" dirty="0" smtClean="0">
                <a:solidFill>
                  <a:srgbClr val="000000"/>
                </a:solidFill>
                <a:latin typeface="+mn-lt"/>
              </a:rPr>
              <a:t> </a:t>
            </a:r>
            <a:r>
              <a:rPr lang="el-GR" sz="1800" dirty="0" smtClean="0">
                <a:solidFill>
                  <a:schemeClr val="bg1"/>
                </a:solidFill>
              </a:rPr>
              <a:t>η</a:t>
            </a:r>
            <a:r>
              <a:rPr lang="en-US" sz="1800" dirty="0" smtClean="0">
                <a:solidFill>
                  <a:schemeClr val="bg1"/>
                </a:solidFill>
              </a:rPr>
              <a:t> </a:t>
            </a:r>
            <a:r>
              <a:rPr lang="en-GB" sz="1800" dirty="0" smtClean="0">
                <a:solidFill>
                  <a:schemeClr val="bg1"/>
                </a:solidFill>
                <a:latin typeface="+mn-lt"/>
              </a:rPr>
              <a:t>f</a:t>
            </a:r>
            <a:r>
              <a:rPr lang="en-GB" sz="1800" dirty="0" smtClean="0">
                <a:solidFill>
                  <a:srgbClr val="000000"/>
                </a:solidFill>
                <a:latin typeface="+mn-lt"/>
              </a:rPr>
              <a:t>or various aging scenarios</a:t>
            </a:r>
            <a:r>
              <a:rPr lang="it-IT" sz="1800" dirty="0" smtClean="0">
                <a:solidFill>
                  <a:srgbClr val="000000"/>
                </a:solidFill>
                <a:latin typeface="+mn-lt"/>
              </a:rPr>
              <a:t>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0472" y="6021288"/>
            <a:ext cx="95615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  <a:latin typeface="+mn-lt"/>
              </a:rPr>
              <a:t>In the </a:t>
            </a:r>
            <a:r>
              <a:rPr lang="en-GB" sz="1800" dirty="0" err="1" smtClean="0">
                <a:solidFill>
                  <a:srgbClr val="FF0000"/>
                </a:solidFill>
                <a:latin typeface="+mn-lt"/>
              </a:rPr>
              <a:t>endcaps</a:t>
            </a:r>
            <a:r>
              <a:rPr lang="en-GB" sz="1800" dirty="0" smtClean="0">
                <a:solidFill>
                  <a:srgbClr val="FF0000"/>
                </a:solidFill>
                <a:latin typeface="+mn-lt"/>
              </a:rPr>
              <a:t> the dominating factor for aging is the crystal light output loss, while in the barrel the APD noise (at room T) significantly affects  the energy resolution from L &gt; 1000 fb</a:t>
            </a:r>
            <a:r>
              <a:rPr lang="en-GB" sz="1800" baseline="30000" dirty="0" smtClean="0">
                <a:solidFill>
                  <a:srgbClr val="FF0000"/>
                </a:solidFill>
                <a:latin typeface="+mn-lt"/>
              </a:rPr>
              <a:t>-1</a:t>
            </a:r>
            <a:r>
              <a:rPr lang="en-GB" sz="1800" dirty="0" smtClean="0">
                <a:solidFill>
                  <a:srgbClr val="FF0000"/>
                </a:solidFill>
                <a:latin typeface="+mn-lt"/>
              </a:rPr>
              <a:t>.</a:t>
            </a:r>
          </a:p>
          <a:p>
            <a:endParaRPr lang="it-IT" sz="1800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357156" y="2960948"/>
            <a:ext cx="1482165" cy="7560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527287" y="3941118"/>
            <a:ext cx="22622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olidFill>
                  <a:srgbClr val="000000"/>
                </a:solidFill>
                <a:latin typeface="+mn-lt"/>
              </a:rPr>
              <a:t>C</a:t>
            </a:r>
            <a:r>
              <a:rPr lang="it-IT" sz="1600" dirty="0" smtClean="0">
                <a:solidFill>
                  <a:srgbClr val="000000"/>
                </a:solidFill>
                <a:latin typeface="+mn-lt"/>
              </a:rPr>
              <a:t>orrection to be applied to the EE crystals at the L1 to compensate for light output loss for 3000 fb</a:t>
            </a:r>
            <a:r>
              <a:rPr lang="it-IT" sz="1600" baseline="30000" dirty="0" smtClean="0">
                <a:solidFill>
                  <a:srgbClr val="000000"/>
                </a:solidFill>
                <a:latin typeface="+mn-lt"/>
              </a:rPr>
              <a:t>-1</a:t>
            </a:r>
            <a:endParaRPr lang="it-IT" sz="160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000672" y="2492896"/>
            <a:ext cx="1938215" cy="1584177"/>
          </a:xfrm>
          <a:prstGeom prst="straightConnector1">
            <a:avLst/>
          </a:prstGeom>
          <a:ln w="19050" cmpd="sng">
            <a:solidFill>
              <a:srgbClr val="4F81B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072680" y="2132856"/>
            <a:ext cx="3467086" cy="1808262"/>
          </a:xfrm>
          <a:prstGeom prst="straightConnector1">
            <a:avLst/>
          </a:prstGeom>
          <a:ln>
            <a:solidFill>
              <a:srgbClr val="C43A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689304" y="980728"/>
            <a:ext cx="1497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6600"/>
                </a:solidFill>
                <a:latin typeface="+mn-lt"/>
              </a:rPr>
              <a:t>ENDCAPS</a:t>
            </a:r>
            <a:endParaRPr lang="it-IT" dirty="0">
              <a:solidFill>
                <a:srgbClr val="006600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1878" y="1000213"/>
            <a:ext cx="13968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2060"/>
                </a:solidFill>
                <a:latin typeface="+mj-lt"/>
              </a:rPr>
              <a:t>BARREL</a:t>
            </a:r>
            <a:endParaRPr lang="it-IT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674592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1" y="836712"/>
            <a:ext cx="9001000" cy="5634608"/>
          </a:xfrm>
        </p:spPr>
        <p:txBody>
          <a:bodyPr>
            <a:noAutofit/>
          </a:bodyPr>
          <a:lstStyle/>
          <a:p>
            <a:pPr marL="0" lvl="1" indent="0">
              <a:spcBef>
                <a:spcPct val="0"/>
              </a:spcBef>
              <a:buNone/>
              <a:defRPr/>
            </a:pPr>
            <a:r>
              <a:rPr lang="en-US" sz="2400" dirty="0">
                <a:solidFill>
                  <a:srgbClr val="0000FF"/>
                </a:solidFill>
              </a:rPr>
              <a:t>CMS needs to replace End-cap Electromagnetic and </a:t>
            </a:r>
            <a:r>
              <a:rPr lang="en-US" sz="2400" dirty="0" err="1">
                <a:solidFill>
                  <a:srgbClr val="0000FF"/>
                </a:solidFill>
              </a:rPr>
              <a:t>Hadronic</a:t>
            </a:r>
            <a:r>
              <a:rPr lang="en-US" sz="2400" dirty="0">
                <a:solidFill>
                  <a:srgbClr val="0000FF"/>
                </a:solidFill>
              </a:rPr>
              <a:t> calorimeters for Phase 2 due to radiation damage 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0" lvl="1" indent="0">
              <a:spcBef>
                <a:spcPct val="0"/>
              </a:spcBef>
              <a:buNone/>
              <a:defRPr/>
            </a:pPr>
            <a:endParaRPr lang="en-US" sz="2400" dirty="0" smtClean="0">
              <a:solidFill>
                <a:srgbClr val="000090"/>
              </a:solidFill>
            </a:endParaRPr>
          </a:p>
          <a:p>
            <a:pPr marL="457200" lvl="1" indent="-457200"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Scenario 1 </a:t>
            </a:r>
            <a:r>
              <a:rPr lang="en-US" sz="2000" dirty="0" smtClean="0">
                <a:solidFill>
                  <a:srgbClr val="000000"/>
                </a:solidFill>
              </a:rPr>
              <a:t>: </a:t>
            </a:r>
            <a:r>
              <a:rPr lang="en-US" sz="2000" dirty="0" smtClean="0">
                <a:solidFill>
                  <a:srgbClr val="0000FF"/>
                </a:solidFill>
              </a:rPr>
              <a:t>EE </a:t>
            </a:r>
            <a:r>
              <a:rPr lang="en-US" sz="2000" dirty="0" err="1" smtClean="0">
                <a:solidFill>
                  <a:srgbClr val="0000FF"/>
                </a:solidFill>
              </a:rPr>
              <a:t>Shashlik</a:t>
            </a:r>
            <a:r>
              <a:rPr lang="en-US" sz="2000" dirty="0" smtClean="0">
                <a:solidFill>
                  <a:srgbClr val="0000FF"/>
                </a:solidFill>
              </a:rPr>
              <a:t> + HE re-build 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694944" lvl="1" indent="-457200">
              <a:spcBef>
                <a:spcPts val="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Maintain present geometry with </a:t>
            </a:r>
            <a:r>
              <a:rPr lang="en-US" sz="1800" dirty="0" smtClean="0">
                <a:solidFill>
                  <a:srgbClr val="000000"/>
                </a:solidFill>
              </a:rPr>
              <a:t>stand-alone</a:t>
            </a:r>
            <a:endParaRPr lang="en-US" sz="1800" dirty="0" smtClean="0">
              <a:solidFill>
                <a:srgbClr val="000000"/>
              </a:solidFill>
            </a:endParaRPr>
          </a:p>
          <a:p>
            <a:pPr marL="237744" lvl="1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000000"/>
                </a:solidFill>
              </a:rPr>
              <a:t>ECAL and HCAL </a:t>
            </a:r>
          </a:p>
          <a:p>
            <a:pPr marL="580644" lvl="1" indent="-342900">
              <a:spcBef>
                <a:spcPts val="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ECAL </a:t>
            </a:r>
            <a:r>
              <a:rPr lang="en-US" sz="1800" dirty="0" err="1" smtClean="0">
                <a:solidFill>
                  <a:srgbClr val="000000"/>
                </a:solidFill>
              </a:rPr>
              <a:t>Endcap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smtClean="0">
                <a:solidFill>
                  <a:srgbClr val="000000"/>
                </a:solidFill>
              </a:rPr>
              <a:t>using</a:t>
            </a:r>
            <a:r>
              <a:rPr lang="en-US" sz="1800" dirty="0" smtClean="0">
                <a:solidFill>
                  <a:srgbClr val="000000"/>
                </a:solidFill>
              </a:rPr>
              <a:t> </a:t>
            </a:r>
            <a:r>
              <a:rPr lang="en-US" sz="1800" dirty="0" err="1" smtClean="0">
                <a:solidFill>
                  <a:srgbClr val="000000"/>
                </a:solidFill>
              </a:rPr>
              <a:t>Shashlik</a:t>
            </a:r>
            <a:r>
              <a:rPr lang="en-US" sz="1800" dirty="0" smtClean="0">
                <a:solidFill>
                  <a:srgbClr val="000000"/>
                </a:solidFill>
              </a:rPr>
              <a:t> design</a:t>
            </a:r>
          </a:p>
          <a:p>
            <a:pPr marL="580644" lvl="1" indent="-342900">
              <a:spcBef>
                <a:spcPts val="0"/>
              </a:spcBef>
            </a:pPr>
            <a:r>
              <a:rPr lang="en-US" sz="1800" dirty="0" smtClean="0">
                <a:solidFill>
                  <a:srgbClr val="000000"/>
                </a:solidFill>
              </a:rPr>
              <a:t>HCAL </a:t>
            </a:r>
            <a:r>
              <a:rPr lang="en-US" sz="1800" dirty="0" err="1" smtClean="0">
                <a:solidFill>
                  <a:srgbClr val="000000"/>
                </a:solidFill>
              </a:rPr>
              <a:t>Endcap</a:t>
            </a:r>
            <a:r>
              <a:rPr lang="en-US" sz="1800" dirty="0" smtClean="0">
                <a:solidFill>
                  <a:srgbClr val="000000"/>
                </a:solidFill>
              </a:rPr>
              <a:t> re-build as rad-hard with</a:t>
            </a:r>
          </a:p>
          <a:p>
            <a:pPr marL="237744" lvl="1" indent="0">
              <a:spcBef>
                <a:spcPts val="0"/>
              </a:spcBef>
              <a:buNone/>
            </a:pPr>
            <a:r>
              <a:rPr lang="en-US" sz="1800" dirty="0">
                <a:solidFill>
                  <a:srgbClr val="000000"/>
                </a:solidFill>
              </a:rPr>
              <a:t>h</a:t>
            </a:r>
            <a:r>
              <a:rPr lang="en-US" sz="1800" dirty="0" smtClean="0">
                <a:solidFill>
                  <a:srgbClr val="000000"/>
                </a:solidFill>
              </a:rPr>
              <a:t>igher granularity in </a:t>
            </a:r>
            <a:r>
              <a:rPr lang="en-US" sz="1800" dirty="0">
                <a:solidFill>
                  <a:srgbClr val="000000"/>
                </a:solidFill>
                <a:latin typeface="Symbol" charset="2"/>
                <a:cs typeface="Symbol" charset="2"/>
              </a:rPr>
              <a:t>h</a:t>
            </a:r>
            <a:r>
              <a:rPr lang="en-US" sz="18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-f </a:t>
            </a:r>
            <a:r>
              <a:rPr lang="en-US" sz="1800" dirty="0" smtClean="0">
                <a:solidFill>
                  <a:srgbClr val="000000"/>
                </a:solidFill>
                <a:cs typeface="Symbol" charset="2"/>
              </a:rPr>
              <a:t>and longitudinal </a:t>
            </a:r>
          </a:p>
          <a:p>
            <a:pPr marL="237744" lvl="1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000000"/>
                </a:solidFill>
                <a:cs typeface="Symbol" charset="2"/>
              </a:rPr>
              <a:t>Segmentation.</a:t>
            </a:r>
            <a:endParaRPr lang="en-US" sz="1800" dirty="0" smtClean="0">
              <a:solidFill>
                <a:srgbClr val="000000"/>
              </a:solidFill>
              <a:cs typeface="Symbol" charset="2"/>
            </a:endParaRPr>
          </a:p>
          <a:p>
            <a:pPr marL="457200" indent="-457200">
              <a:spcBef>
                <a:spcPts val="0"/>
              </a:spcBef>
            </a:pPr>
            <a:endParaRPr lang="en-US" sz="2400" dirty="0" smtClean="0"/>
          </a:p>
          <a:p>
            <a:pPr marL="457200" indent="-457200">
              <a:spcBef>
                <a:spcPts val="0"/>
              </a:spcBef>
            </a:pPr>
            <a:endParaRPr lang="en-US" sz="2400" dirty="0"/>
          </a:p>
          <a:p>
            <a:pPr marL="457200" indent="-457200">
              <a:spcBef>
                <a:spcPts val="0"/>
              </a:spcBef>
            </a:pPr>
            <a:endParaRPr lang="en-US" sz="24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457200" indent="-457200">
              <a:spcBef>
                <a:spcPts val="0"/>
              </a:spcBef>
            </a:pPr>
            <a:r>
              <a:rPr lang="en-US" sz="2000" dirty="0" smtClean="0">
                <a:solidFill>
                  <a:schemeClr val="tx1">
                    <a:lumMod val="75000"/>
                  </a:schemeClr>
                </a:solidFill>
              </a:rPr>
              <a:t>Scenario 2: HGCAL:</a:t>
            </a:r>
          </a:p>
          <a:p>
            <a:pPr marL="694944" lvl="1" indent="-457200">
              <a:spcBef>
                <a:spcPts val="0"/>
              </a:spcBef>
            </a:pPr>
            <a:r>
              <a:rPr lang="en-US" sz="1800" dirty="0" smtClean="0">
                <a:solidFill>
                  <a:schemeClr val="tx1">
                    <a:lumMod val="75000"/>
                  </a:schemeClr>
                </a:solidFill>
              </a:rPr>
              <a:t>New integrated design as High </a:t>
            </a:r>
          </a:p>
          <a:p>
            <a:pPr marL="237744" lvl="1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tx1">
                    <a:lumMod val="75000"/>
                  </a:schemeClr>
                </a:solidFill>
              </a:rPr>
              <a:t>Granularity calorimeter (HGC)</a:t>
            </a:r>
          </a:p>
          <a:p>
            <a:pPr marL="580644" lvl="1" indent="-342900">
              <a:spcBef>
                <a:spcPts val="0"/>
              </a:spcBef>
            </a:pPr>
            <a:r>
              <a:rPr lang="en-US" sz="1800" dirty="0" smtClean="0">
                <a:solidFill>
                  <a:schemeClr val="tx1">
                    <a:lumMod val="75000"/>
                  </a:schemeClr>
                </a:solidFill>
              </a:rPr>
              <a:t>Particle Flow imaging calorimeter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Two Scenarios for Forward </a:t>
            </a:r>
            <a:r>
              <a:rPr lang="en-US" sz="3600" dirty="0" err="1" smtClean="0">
                <a:solidFill>
                  <a:srgbClr val="000000"/>
                </a:solidFill>
              </a:rPr>
              <a:t>Calorimetry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2" name="Picture 1" descr="Screen Shot 2014-08-06 at 13.13.4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024" y="1556792"/>
            <a:ext cx="4227512" cy="2712654"/>
          </a:xfrm>
          <a:prstGeom prst="rect">
            <a:avLst/>
          </a:prstGeom>
        </p:spPr>
      </p:pic>
      <p:pic>
        <p:nvPicPr>
          <p:cNvPr id="5" name="Picture 4" descr="Screen Shot 2014-08-06 at 13.13.2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04" y="4145050"/>
            <a:ext cx="3672408" cy="271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388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488504" y="5157192"/>
            <a:ext cx="8424936" cy="892552"/>
          </a:xfrm>
          <a:prstGeom prst="rect">
            <a:avLst/>
          </a:prstGeom>
          <a:ln w="28575" cmpd="sng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  <a:latin typeface="Apple Chancery"/>
                <a:cs typeface="Apple Chancery"/>
              </a:rPr>
              <a:t>L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(therefore &lt;PU&gt;) increase affects L1 trigger </a:t>
            </a:r>
            <a:r>
              <a:rPr lang="en-US" sz="2400" dirty="0" smtClean="0">
                <a:solidFill>
                  <a:srgbClr val="FF0000"/>
                </a:solidFill>
                <a:sym typeface="Wingdings"/>
              </a:rPr>
              <a:t>efficiency</a:t>
            </a:r>
          </a:p>
          <a:p>
            <a:pPr marL="342900" indent="-342900">
              <a:buFont typeface="Wingdings" charset="0"/>
              <a:buChar char="è"/>
            </a:pPr>
            <a:r>
              <a:rPr lang="en-US" sz="2400" dirty="0" smtClean="0">
                <a:solidFill>
                  <a:srgbClr val="0000FF"/>
                </a:solidFill>
                <a:sym typeface="Wingdings"/>
              </a:rPr>
              <a:t>TRIGGER UPGRADE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12840" y="6024134"/>
            <a:ext cx="6162685" cy="830997"/>
          </a:xfrm>
          <a:prstGeom prst="rect">
            <a:avLst/>
          </a:prstGeom>
          <a:ln w="28575" cmpd="sng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90"/>
                </a:solidFill>
              </a:rPr>
              <a:t>Needed:   </a:t>
            </a:r>
            <a:r>
              <a:rPr lang="en-US" sz="2400" dirty="0" smtClean="0">
                <a:solidFill>
                  <a:srgbClr val="0000FF"/>
                </a:solidFill>
              </a:rPr>
              <a:t>HIGH GRANULARITY DETECTORS</a:t>
            </a:r>
            <a:endParaRPr lang="en-GB" sz="2400" dirty="0">
              <a:solidFill>
                <a:srgbClr val="0000FF"/>
              </a:solidFill>
            </a:endParaRPr>
          </a:p>
          <a:p>
            <a:r>
              <a:rPr lang="en-US" sz="2400" i="1" dirty="0" smtClean="0">
                <a:solidFill>
                  <a:srgbClr val="FF0000"/>
                </a:solidFill>
                <a:sym typeface="Wingdings"/>
              </a:rPr>
              <a:t>w</a:t>
            </a:r>
            <a:r>
              <a:rPr lang="en-GB" sz="2400" i="1" dirty="0" err="1" smtClean="0">
                <a:solidFill>
                  <a:srgbClr val="FF0000"/>
                </a:solidFill>
                <a:sym typeface="Wingdings"/>
              </a:rPr>
              <a:t>ith</a:t>
            </a:r>
            <a:r>
              <a:rPr lang="en-GB" sz="2400" i="1" dirty="0" smtClean="0">
                <a:solidFill>
                  <a:srgbClr val="FF0000"/>
                </a:solidFill>
                <a:sym typeface="Wingdings"/>
              </a:rPr>
              <a:t> rad-hard components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</a:rPr>
              <a:pPr/>
              <a:t>3</a:t>
            </a:fld>
            <a:endParaRPr lang="en-US">
              <a:solidFill>
                <a:srgbClr val="3333CC"/>
              </a:solidFill>
            </a:endParaRPr>
          </a:p>
        </p:txBody>
      </p:sp>
      <p:pic>
        <p:nvPicPr>
          <p:cNvPr id="8" name="Picture 7" descr="Screen Shot 2014-05-05 at 16.02.2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70" r="1825"/>
          <a:stretch/>
        </p:blipFill>
        <p:spPr>
          <a:xfrm>
            <a:off x="128464" y="260648"/>
            <a:ext cx="5937865" cy="4968551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626853" y="44624"/>
            <a:ext cx="5934659" cy="648072"/>
          </a:xfrm>
        </p:spPr>
        <p:txBody>
          <a:bodyPr>
            <a:noAutofit/>
          </a:bodyPr>
          <a:lstStyle/>
          <a:p>
            <a:r>
              <a:rPr lang="en-GB" sz="4000" dirty="0" smtClean="0"/>
              <a:t>LHC projected performance </a:t>
            </a:r>
            <a:endParaRPr lang="en-GB" sz="4000" dirty="0"/>
          </a:p>
        </p:txBody>
      </p:sp>
      <p:sp>
        <p:nvSpPr>
          <p:cNvPr id="2" name="Rectangle 1"/>
          <p:cNvSpPr/>
          <p:nvPr/>
        </p:nvSpPr>
        <p:spPr>
          <a:xfrm>
            <a:off x="7347871" y="750765"/>
            <a:ext cx="1385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13-14 </a:t>
            </a:r>
            <a:r>
              <a:rPr lang="en-US" sz="2400" dirty="0" err="1" smtClean="0">
                <a:solidFill>
                  <a:srgbClr val="FF0000"/>
                </a:solidFill>
                <a:latin typeface="+mn-lt"/>
              </a:rPr>
              <a:t>TeV</a:t>
            </a:r>
            <a:endParaRPr lang="en-GB" sz="2400" baseline="30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46676" y="1772816"/>
            <a:ext cx="3558852" cy="954107"/>
          </a:xfrm>
          <a:prstGeom prst="rect">
            <a:avLst/>
          </a:prstGeom>
          <a:ln w="28575" cmpd="sng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800" dirty="0" smtClean="0"/>
              <a:t>before LS3: </a:t>
            </a:r>
            <a:endParaRPr lang="en-GB" sz="1800" dirty="0" smtClean="0"/>
          </a:p>
          <a:p>
            <a:r>
              <a:rPr lang="en-GB" sz="2000" dirty="0">
                <a:solidFill>
                  <a:srgbClr val="0000FF"/>
                </a:solidFill>
              </a:rPr>
              <a:t>Total </a:t>
            </a:r>
            <a:r>
              <a:rPr lang="en-US" sz="2000" dirty="0">
                <a:solidFill>
                  <a:srgbClr val="0000FF"/>
                </a:solidFill>
                <a:latin typeface="Apple Chancery"/>
                <a:cs typeface="Apple Chancery"/>
              </a:rPr>
              <a:t>L</a:t>
            </a:r>
            <a:r>
              <a:rPr lang="en-US" sz="2000" baseline="-25000" dirty="0">
                <a:solidFill>
                  <a:srgbClr val="0000FF"/>
                </a:solidFill>
              </a:rPr>
              <a:t>int</a:t>
            </a:r>
            <a:r>
              <a:rPr lang="en-US" sz="2000" dirty="0">
                <a:solidFill>
                  <a:srgbClr val="0000FF"/>
                </a:solidFill>
              </a:rPr>
              <a:t>(</a:t>
            </a:r>
            <a:r>
              <a:rPr lang="en-US" sz="2000" dirty="0" err="1">
                <a:solidFill>
                  <a:srgbClr val="0000FF"/>
                </a:solidFill>
              </a:rPr>
              <a:t>pp</a:t>
            </a:r>
            <a:r>
              <a:rPr lang="en-US" sz="2000" dirty="0">
                <a:solidFill>
                  <a:srgbClr val="0000FF"/>
                </a:solidFill>
              </a:rPr>
              <a:t>) 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GB" sz="2000" dirty="0" smtClean="0">
                <a:solidFill>
                  <a:srgbClr val="0000FF"/>
                </a:solidFill>
              </a:rPr>
              <a:t>300 – 500 fb</a:t>
            </a:r>
            <a:r>
              <a:rPr lang="en-GB" sz="2000" baseline="30000" dirty="0" smtClean="0">
                <a:solidFill>
                  <a:srgbClr val="0000FF"/>
                </a:solidFill>
              </a:rPr>
              <a:t>-1</a:t>
            </a:r>
            <a:r>
              <a:rPr lang="en-GB" sz="20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1800" dirty="0" err="1" smtClean="0">
                <a:solidFill>
                  <a:srgbClr val="0000FF"/>
                </a:solidFill>
                <a:latin typeface="Apple Chancery"/>
                <a:cs typeface="Apple Chancery"/>
              </a:rPr>
              <a:t>L</a:t>
            </a:r>
            <a:r>
              <a:rPr lang="en-US" sz="1800" baseline="-25000" dirty="0" err="1" smtClean="0">
                <a:solidFill>
                  <a:srgbClr val="0000FF"/>
                </a:solidFill>
                <a:cs typeface="Apple Chancery"/>
              </a:rPr>
              <a:t>max</a:t>
            </a:r>
            <a:r>
              <a:rPr lang="en-US" sz="1800" dirty="0" smtClean="0">
                <a:solidFill>
                  <a:srgbClr val="0000FF"/>
                </a:solidFill>
              </a:rPr>
              <a:t>(</a:t>
            </a:r>
            <a:r>
              <a:rPr lang="en-US" sz="1800" dirty="0" err="1">
                <a:solidFill>
                  <a:srgbClr val="0000FF"/>
                </a:solidFill>
              </a:rPr>
              <a:t>pp</a:t>
            </a:r>
            <a:r>
              <a:rPr lang="en-US" sz="1800" dirty="0">
                <a:solidFill>
                  <a:srgbClr val="0000FF"/>
                </a:solidFill>
              </a:rPr>
              <a:t>) </a:t>
            </a:r>
            <a:r>
              <a:rPr lang="en-US" sz="1800" dirty="0" smtClean="0">
                <a:solidFill>
                  <a:srgbClr val="0000FF"/>
                </a:solidFill>
              </a:rPr>
              <a:t>~ 2.5 10</a:t>
            </a:r>
            <a:r>
              <a:rPr lang="en-US" sz="1800" baseline="30000" dirty="0" smtClean="0">
                <a:solidFill>
                  <a:srgbClr val="0000FF"/>
                </a:solidFill>
              </a:rPr>
              <a:t>34</a:t>
            </a:r>
            <a:r>
              <a:rPr lang="en-US" sz="1800" dirty="0" smtClean="0">
                <a:solidFill>
                  <a:srgbClr val="0000FF"/>
                </a:solidFill>
              </a:rPr>
              <a:t> Hz/cm</a:t>
            </a:r>
            <a:r>
              <a:rPr lang="en-US" sz="1800" baseline="30000" dirty="0" smtClean="0">
                <a:solidFill>
                  <a:srgbClr val="0000FF"/>
                </a:solidFill>
              </a:rPr>
              <a:t>2</a:t>
            </a:r>
            <a:endParaRPr lang="en-GB" sz="1800" baseline="30000" dirty="0">
              <a:solidFill>
                <a:srgbClr val="0000FF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321152" y="1124744"/>
            <a:ext cx="13052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>
                <a:solidFill>
                  <a:srgbClr val="FF0000"/>
                </a:solidFill>
                <a:latin typeface="+mn-lt"/>
              </a:rPr>
              <a:t>P</a:t>
            </a:r>
            <a:r>
              <a:rPr lang="en-US" sz="2400" i="1" dirty="0" smtClean="0">
                <a:solidFill>
                  <a:srgbClr val="FF0000"/>
                </a:solidFill>
                <a:latin typeface="+mn-lt"/>
              </a:rPr>
              <a:t>hase</a:t>
            </a:r>
            <a:r>
              <a:rPr lang="en-US" sz="2400" i="1" dirty="0">
                <a:solidFill>
                  <a:srgbClr val="FF0000"/>
                </a:solidFill>
                <a:latin typeface="+mn-lt"/>
              </a:rPr>
              <a:t>-1 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49144" y="2924944"/>
            <a:ext cx="23784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>
                <a:solidFill>
                  <a:srgbClr val="FF0000"/>
                </a:solidFill>
                <a:latin typeface="+mn-lt"/>
              </a:rPr>
              <a:t>Phase-2: HL-LHC 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49144" y="3501008"/>
            <a:ext cx="3198355" cy="1077218"/>
          </a:xfrm>
          <a:prstGeom prst="rect">
            <a:avLst/>
          </a:prstGeom>
          <a:ln w="28575" cmpd="sng">
            <a:solidFill>
              <a:srgbClr val="00009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/>
                </a:solidFill>
              </a:rPr>
              <a:t>GOAL after LS3:</a:t>
            </a:r>
          </a:p>
          <a:p>
            <a:r>
              <a:rPr lang="en-GB" sz="2000" dirty="0" smtClean="0">
                <a:solidFill>
                  <a:srgbClr val="0000FF"/>
                </a:solidFill>
              </a:rPr>
              <a:t>Total </a:t>
            </a:r>
            <a:r>
              <a:rPr lang="en-US" sz="2000" dirty="0">
                <a:solidFill>
                  <a:srgbClr val="0000FF"/>
                </a:solidFill>
                <a:latin typeface="Apple Chancery"/>
                <a:cs typeface="Apple Chancery"/>
              </a:rPr>
              <a:t>L</a:t>
            </a:r>
            <a:r>
              <a:rPr lang="en-US" sz="2000" baseline="-25000" dirty="0">
                <a:solidFill>
                  <a:srgbClr val="0000FF"/>
                </a:solidFill>
              </a:rPr>
              <a:t>int</a:t>
            </a:r>
            <a:r>
              <a:rPr lang="en-US" sz="2000" dirty="0">
                <a:solidFill>
                  <a:srgbClr val="0000FF"/>
                </a:solidFill>
              </a:rPr>
              <a:t>(</a:t>
            </a:r>
            <a:r>
              <a:rPr lang="en-US" sz="2000" dirty="0" err="1">
                <a:solidFill>
                  <a:srgbClr val="0000FF"/>
                </a:solidFill>
              </a:rPr>
              <a:t>pp</a:t>
            </a:r>
            <a:r>
              <a:rPr lang="en-US" sz="2000" dirty="0" smtClean="0">
                <a:solidFill>
                  <a:srgbClr val="0000FF"/>
                </a:solidFill>
              </a:rPr>
              <a:t>) </a:t>
            </a:r>
            <a:r>
              <a:rPr lang="en-GB" sz="2000" dirty="0" smtClean="0">
                <a:solidFill>
                  <a:srgbClr val="0000FF"/>
                </a:solidFill>
              </a:rPr>
              <a:t> </a:t>
            </a:r>
            <a:r>
              <a:rPr lang="en-GB" sz="2400" dirty="0" smtClean="0">
                <a:solidFill>
                  <a:srgbClr val="0000FF"/>
                </a:solidFill>
              </a:rPr>
              <a:t>3000 fb</a:t>
            </a:r>
            <a:r>
              <a:rPr lang="en-GB" sz="2400" baseline="30000" dirty="0" smtClean="0">
                <a:solidFill>
                  <a:srgbClr val="0000FF"/>
                </a:solidFill>
              </a:rPr>
              <a:t>-1</a:t>
            </a:r>
            <a:r>
              <a:rPr lang="en-GB" sz="24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Apple Chancery"/>
                <a:cs typeface="Apple Chancery"/>
              </a:rPr>
              <a:t>L</a:t>
            </a:r>
            <a:r>
              <a:rPr lang="en-US" sz="2000" baseline="-25000" dirty="0" err="1" smtClean="0">
                <a:solidFill>
                  <a:srgbClr val="0000FF"/>
                </a:solidFill>
                <a:cs typeface="Apple Chancery"/>
              </a:rPr>
              <a:t>level</a:t>
            </a:r>
            <a:r>
              <a:rPr lang="en-US" sz="2000" dirty="0" smtClean="0">
                <a:solidFill>
                  <a:srgbClr val="0000FF"/>
                </a:solidFill>
              </a:rPr>
              <a:t>(</a:t>
            </a:r>
            <a:r>
              <a:rPr lang="en-US" sz="2000" dirty="0" err="1">
                <a:solidFill>
                  <a:srgbClr val="0000FF"/>
                </a:solidFill>
              </a:rPr>
              <a:t>pp</a:t>
            </a:r>
            <a:r>
              <a:rPr lang="en-US" sz="2000" dirty="0">
                <a:solidFill>
                  <a:srgbClr val="0000FF"/>
                </a:solidFill>
              </a:rPr>
              <a:t>) ~ </a:t>
            </a:r>
            <a:r>
              <a:rPr lang="en-US" sz="2000" dirty="0" smtClean="0">
                <a:solidFill>
                  <a:srgbClr val="0000FF"/>
                </a:solidFill>
              </a:rPr>
              <a:t>5 </a:t>
            </a:r>
            <a:r>
              <a:rPr lang="en-US" sz="2000" dirty="0">
                <a:solidFill>
                  <a:srgbClr val="0000FF"/>
                </a:solidFill>
              </a:rPr>
              <a:t>10</a:t>
            </a:r>
            <a:r>
              <a:rPr lang="en-US" sz="2000" baseline="30000" dirty="0">
                <a:solidFill>
                  <a:srgbClr val="0000FF"/>
                </a:solidFill>
              </a:rPr>
              <a:t>34</a:t>
            </a:r>
            <a:r>
              <a:rPr lang="en-US" sz="2000" dirty="0">
                <a:solidFill>
                  <a:srgbClr val="0000FF"/>
                </a:solidFill>
              </a:rPr>
              <a:t> Hz/</a:t>
            </a:r>
            <a:r>
              <a:rPr lang="en-US" sz="2000" dirty="0" smtClean="0">
                <a:solidFill>
                  <a:srgbClr val="0000FF"/>
                </a:solidFill>
              </a:rPr>
              <a:t>cm</a:t>
            </a:r>
            <a:r>
              <a:rPr lang="en-US" sz="2000" baseline="30000" dirty="0" smtClean="0">
                <a:solidFill>
                  <a:srgbClr val="0000FF"/>
                </a:solidFill>
              </a:rPr>
              <a:t>2</a:t>
            </a:r>
            <a:endParaRPr lang="en-GB" sz="2000" baseline="300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84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000000"/>
                </a:solidFill>
              </a:rPr>
              <a:t>Scenario 1 : </a:t>
            </a:r>
            <a:r>
              <a:rPr lang="en-US" sz="4000" dirty="0" err="1" smtClean="0">
                <a:solidFill>
                  <a:srgbClr val="000000"/>
                </a:solidFill>
              </a:rPr>
              <a:t>Shashlik</a:t>
            </a:r>
            <a:r>
              <a:rPr lang="en-US" sz="4000" dirty="0" smtClean="0">
                <a:solidFill>
                  <a:srgbClr val="000000"/>
                </a:solidFill>
              </a:rPr>
              <a:t> ECAL</a:t>
            </a:r>
            <a:endParaRPr lang="en-US" sz="40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8464" y="1124744"/>
            <a:ext cx="957706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Sampling 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calorimeter w/out  depth segmentation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Rad-hard inorganic scintillator. Best performance with W-absorber and Crystal LYSO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+mn-lt"/>
                <a:sym typeface="Wingdings"/>
              </a:rPr>
              <a:t>Light readout with 4 WLS capillaries + 1 calibration fiber per module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+mn-lt"/>
                <a:sym typeface="Wingdings"/>
              </a:rPr>
              <a:t>Readout with 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  <a:sym typeface="Wingdings"/>
              </a:rPr>
              <a:t>GaInP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sym typeface="Wingdings"/>
              </a:rPr>
              <a:t> (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  <a:sym typeface="Wingdings"/>
              </a:rPr>
              <a:t>SiPM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sym typeface="Wingdings"/>
              </a:rPr>
              <a:t>) </a:t>
            </a:r>
            <a:r>
              <a:rPr lang="en-US" sz="2000" dirty="0" err="1" smtClean="0">
                <a:solidFill>
                  <a:schemeClr val="bg1"/>
                </a:solidFill>
                <a:latin typeface="+mn-lt"/>
                <a:sym typeface="Wingdings"/>
              </a:rPr>
              <a:t>photosensors</a:t>
            </a:r>
            <a:r>
              <a:rPr lang="en-US" sz="2000" dirty="0" smtClean="0">
                <a:solidFill>
                  <a:schemeClr val="bg1"/>
                </a:solidFill>
                <a:latin typeface="+mn-lt"/>
                <a:sym typeface="Wingdings"/>
              </a:rPr>
              <a:t> (rad-hard due to larger band gap)</a:t>
            </a:r>
            <a:endParaRPr lang="en-US" sz="2000" dirty="0">
              <a:solidFill>
                <a:schemeClr val="bg1"/>
              </a:solidFill>
              <a:latin typeface="+mn-lt"/>
              <a:sym typeface="Wingdings"/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chemeClr val="bg1"/>
              </a:solidFill>
              <a:latin typeface="+mn-lt"/>
              <a:sym typeface="Wingdings"/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chemeClr val="bg1"/>
              </a:solidFill>
              <a:latin typeface="+mn-lt"/>
              <a:sym typeface="Wingdings"/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chemeClr val="bg1"/>
              </a:solidFill>
              <a:latin typeface="+mn-lt"/>
              <a:sym typeface="Wingdings"/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chemeClr val="bg1"/>
              </a:solidFill>
              <a:latin typeface="+mn-lt"/>
              <a:sym typeface="Wingdings"/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chemeClr val="bg1"/>
              </a:solidFill>
              <a:latin typeface="+mn-lt"/>
              <a:sym typeface="Wingdings"/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chemeClr val="bg1"/>
              </a:solidFill>
              <a:latin typeface="+mn-lt"/>
              <a:sym typeface="Wingdings"/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chemeClr val="bg1"/>
              </a:solidFill>
              <a:latin typeface="+mn-lt"/>
              <a:sym typeface="Wingdings"/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chemeClr val="bg1"/>
              </a:solidFill>
              <a:latin typeface="+mn-lt"/>
              <a:sym typeface="Wingdings"/>
            </a:endParaRPr>
          </a:p>
          <a:p>
            <a:pPr marL="342900" indent="-342900">
              <a:buFont typeface="Arial"/>
              <a:buChar char="•"/>
            </a:pPr>
            <a:endParaRPr lang="en-US" sz="1800" dirty="0" smtClean="0">
              <a:solidFill>
                <a:srgbClr val="0000FF"/>
              </a:solidFill>
              <a:latin typeface="+mn-lt"/>
              <a:sym typeface="Wingdings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  <a:latin typeface="+mn-lt"/>
                <a:sym typeface="Wingdings"/>
              </a:rPr>
              <a:t>Good energy resolution</a:t>
            </a:r>
            <a:r>
              <a:rPr lang="en-US" sz="1800" dirty="0">
                <a:solidFill>
                  <a:srgbClr val="0000FF"/>
                </a:solidFill>
                <a:latin typeface="+mn-lt"/>
                <a:sym typeface="Wingdings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Symbol" charset="2"/>
                <a:cs typeface="Symbol" charset="2"/>
                <a:sym typeface="Wingdings"/>
              </a:rPr>
              <a:t>D</a:t>
            </a:r>
            <a:r>
              <a:rPr lang="en-US" sz="1800" dirty="0" smtClean="0">
                <a:solidFill>
                  <a:srgbClr val="0000FF"/>
                </a:solidFill>
                <a:latin typeface="+mn-lt"/>
                <a:sym typeface="Wingdings"/>
              </a:rPr>
              <a:t>E/E = </a:t>
            </a:r>
            <a:r>
              <a:rPr lang="fr-FR" sz="1800" dirty="0" smtClean="0">
                <a:solidFill>
                  <a:srgbClr val="0000FF"/>
                </a:solidFill>
                <a:latin typeface="+mn-lt"/>
              </a:rPr>
              <a:t>10</a:t>
            </a:r>
            <a:r>
              <a:rPr lang="fr-FR" sz="1800" dirty="0">
                <a:solidFill>
                  <a:srgbClr val="0000FF"/>
                </a:solidFill>
                <a:latin typeface="+mn-lt"/>
              </a:rPr>
              <a:t>%/</a:t>
            </a:r>
            <a:r>
              <a:rPr lang="fr-FR" sz="1800" dirty="0" err="1">
                <a:solidFill>
                  <a:srgbClr val="0000FF"/>
                </a:solidFill>
                <a:latin typeface="+mn-lt"/>
              </a:rPr>
              <a:t>sqrt</a:t>
            </a:r>
            <a:r>
              <a:rPr lang="fr-FR" sz="1800" dirty="0">
                <a:solidFill>
                  <a:srgbClr val="0000FF"/>
                </a:solidFill>
                <a:latin typeface="+mn-lt"/>
              </a:rPr>
              <a:t>(E) + 1%</a:t>
            </a: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+mn-lt"/>
                <a:sym typeface="Wingdings"/>
              </a:rPr>
              <a:t>V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ery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compact  ~ 11 cm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long and highest light yield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Small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Moliere radius (14 mm)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provide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800" dirty="0">
                <a:solidFill>
                  <a:srgbClr val="0000FF"/>
                </a:solidFill>
                <a:latin typeface="+mn-lt"/>
              </a:rPr>
              <a:t>f</a:t>
            </a:r>
            <a:r>
              <a:rPr lang="en-US" sz="1800" dirty="0" smtClean="0">
                <a:solidFill>
                  <a:srgbClr val="0000FF"/>
                </a:solidFill>
                <a:latin typeface="+mn-lt"/>
              </a:rPr>
              <a:t>ine </a:t>
            </a:r>
            <a:r>
              <a:rPr lang="en-US" sz="1800" dirty="0">
                <a:solidFill>
                  <a:srgbClr val="0000FF"/>
                </a:solidFill>
                <a:latin typeface="+mn-lt"/>
              </a:rPr>
              <a:t>granularity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(14 mm</a:t>
            </a:r>
            <a:r>
              <a:rPr lang="en-US" sz="1800" baseline="30000" dirty="0">
                <a:solidFill>
                  <a:schemeClr val="bg1"/>
                </a:solidFill>
                <a:latin typeface="+mn-lt"/>
              </a:rPr>
              <a:t>2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)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for  </a:t>
            </a:r>
            <a:r>
              <a:rPr lang="en-US" sz="1800" dirty="0">
                <a:solidFill>
                  <a:schemeClr val="bg1"/>
                </a:solidFill>
                <a:latin typeface="+mn-lt"/>
              </a:rPr>
              <a:t>pile-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up mitigation </a:t>
            </a:r>
            <a:endParaRPr lang="en-US" sz="1800" dirty="0">
              <a:solidFill>
                <a:schemeClr val="bg1"/>
              </a:solidFill>
              <a:latin typeface="+mn-lt"/>
            </a:endParaRPr>
          </a:p>
          <a:p>
            <a:endParaRPr lang="en-US" sz="1200" dirty="0">
              <a:solidFill>
                <a:schemeClr val="bg1"/>
              </a:solidFill>
              <a:latin typeface="+mn-lt"/>
              <a:sym typeface="Wingdings"/>
            </a:endParaRPr>
          </a:p>
        </p:txBody>
      </p:sp>
      <p:pic>
        <p:nvPicPr>
          <p:cNvPr id="13" name="Picture 1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9" t="5129" r="3225" b="5375"/>
          <a:stretch/>
        </p:blipFill>
        <p:spPr bwMode="auto">
          <a:xfrm>
            <a:off x="416496" y="2564904"/>
            <a:ext cx="4573226" cy="2316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88"/>
          <a:stretch/>
        </p:blipFill>
        <p:spPr bwMode="auto">
          <a:xfrm>
            <a:off x="6105128" y="2852936"/>
            <a:ext cx="2920004" cy="14381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402737" y="4337606"/>
            <a:ext cx="685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WLS</a:t>
            </a:r>
            <a:endParaRPr lang="en-US" sz="2000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1601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1" y="836712"/>
            <a:ext cx="9001000" cy="5634608"/>
          </a:xfrm>
        </p:spPr>
        <p:txBody>
          <a:bodyPr>
            <a:noAutofit/>
          </a:bodyPr>
          <a:lstStyle/>
          <a:p>
            <a:pPr marL="0" lvl="1" indent="0">
              <a:spcBef>
                <a:spcPct val="0"/>
              </a:spcBef>
              <a:buNone/>
              <a:defRPr/>
            </a:pPr>
            <a:r>
              <a:rPr lang="en-US" sz="2400" dirty="0">
                <a:solidFill>
                  <a:schemeClr val="tx1">
                    <a:lumMod val="85000"/>
                  </a:schemeClr>
                </a:solidFill>
              </a:rPr>
              <a:t>CMS needs to replace End-cap Electromagnetic and </a:t>
            </a:r>
            <a:r>
              <a:rPr lang="en-US" sz="2400" dirty="0" err="1">
                <a:solidFill>
                  <a:schemeClr val="tx1">
                    <a:lumMod val="85000"/>
                  </a:schemeClr>
                </a:solidFill>
              </a:rPr>
              <a:t>Hadronic</a:t>
            </a:r>
            <a:r>
              <a:rPr lang="en-US" sz="2400" dirty="0">
                <a:solidFill>
                  <a:schemeClr val="tx1">
                    <a:lumMod val="85000"/>
                  </a:schemeClr>
                </a:solidFill>
              </a:rPr>
              <a:t> calorimeters for Phase 2 due to radiation damage </a:t>
            </a:r>
            <a:endParaRPr lang="en-US" sz="2400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0" lvl="1" indent="0">
              <a:spcBef>
                <a:spcPct val="0"/>
              </a:spcBef>
              <a:buNone/>
              <a:defRPr/>
            </a:pPr>
            <a:endParaRPr lang="en-US" sz="2400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457200" lvl="1" indent="-457200">
              <a:spcBef>
                <a:spcPct val="0"/>
              </a:spcBef>
              <a:defRPr/>
            </a:pP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</a:rPr>
              <a:t>Scenario 1 : EE </a:t>
            </a:r>
            <a:r>
              <a:rPr lang="en-US" sz="2000" dirty="0" err="1" smtClean="0">
                <a:solidFill>
                  <a:schemeClr val="tx1">
                    <a:lumMod val="85000"/>
                  </a:schemeClr>
                </a:solidFill>
              </a:rPr>
              <a:t>Shashlik</a:t>
            </a:r>
            <a:r>
              <a:rPr lang="en-US" sz="2000" dirty="0" smtClean="0">
                <a:solidFill>
                  <a:schemeClr val="tx1">
                    <a:lumMod val="85000"/>
                  </a:schemeClr>
                </a:solidFill>
              </a:rPr>
              <a:t> + HE re-build </a:t>
            </a:r>
            <a:endParaRPr lang="en-US" sz="2400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694944" lvl="1" indent="-457200">
              <a:spcBef>
                <a:spcPts val="0"/>
              </a:spcBef>
            </a:pPr>
            <a:r>
              <a:rPr lang="en-US" sz="1800" dirty="0" smtClean="0">
                <a:solidFill>
                  <a:schemeClr val="tx1">
                    <a:lumMod val="85000"/>
                  </a:schemeClr>
                </a:solidFill>
              </a:rPr>
              <a:t>Maintain present geometry with </a:t>
            </a:r>
          </a:p>
          <a:p>
            <a:pPr marL="237744" lvl="1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tx1">
                    <a:lumMod val="85000"/>
                  </a:schemeClr>
                </a:solidFill>
              </a:rPr>
              <a:t>ECAL and HCAL stand-alone</a:t>
            </a:r>
          </a:p>
          <a:p>
            <a:pPr marL="580644" lvl="1" indent="-342900">
              <a:spcBef>
                <a:spcPts val="0"/>
              </a:spcBef>
            </a:pPr>
            <a:r>
              <a:rPr lang="en-US" sz="1800" dirty="0" smtClean="0">
                <a:solidFill>
                  <a:schemeClr val="tx1">
                    <a:lumMod val="85000"/>
                  </a:schemeClr>
                </a:solidFill>
              </a:rPr>
              <a:t>ECAL </a:t>
            </a:r>
            <a:r>
              <a:rPr lang="en-US" sz="1800" dirty="0" err="1" smtClean="0">
                <a:solidFill>
                  <a:schemeClr val="tx1">
                    <a:lumMod val="85000"/>
                  </a:schemeClr>
                </a:solidFill>
              </a:rPr>
              <a:t>Endcap</a:t>
            </a:r>
            <a:r>
              <a:rPr lang="en-US" sz="1800" dirty="0" smtClean="0">
                <a:solidFill>
                  <a:schemeClr val="tx1">
                    <a:lumMod val="85000"/>
                  </a:schemeClr>
                </a:solidFill>
              </a:rPr>
              <a:t> in </a:t>
            </a:r>
            <a:r>
              <a:rPr lang="en-US" sz="1800" dirty="0" err="1" smtClean="0">
                <a:solidFill>
                  <a:schemeClr val="tx1">
                    <a:lumMod val="85000"/>
                  </a:schemeClr>
                </a:solidFill>
              </a:rPr>
              <a:t>Shashlik</a:t>
            </a:r>
            <a:r>
              <a:rPr lang="en-US" sz="1800" dirty="0" smtClean="0">
                <a:solidFill>
                  <a:schemeClr val="tx1">
                    <a:lumMod val="85000"/>
                  </a:schemeClr>
                </a:solidFill>
              </a:rPr>
              <a:t> design</a:t>
            </a:r>
          </a:p>
          <a:p>
            <a:pPr marL="580644" lvl="1" indent="-342900">
              <a:spcBef>
                <a:spcPts val="0"/>
              </a:spcBef>
            </a:pPr>
            <a:r>
              <a:rPr lang="en-US" sz="1800" dirty="0" smtClean="0">
                <a:solidFill>
                  <a:schemeClr val="tx1">
                    <a:lumMod val="85000"/>
                  </a:schemeClr>
                </a:solidFill>
              </a:rPr>
              <a:t>HCAL </a:t>
            </a:r>
            <a:r>
              <a:rPr lang="en-US" sz="1800" dirty="0" err="1" smtClean="0">
                <a:solidFill>
                  <a:schemeClr val="tx1">
                    <a:lumMod val="85000"/>
                  </a:schemeClr>
                </a:solidFill>
              </a:rPr>
              <a:t>Endcap</a:t>
            </a:r>
            <a:r>
              <a:rPr lang="en-US" sz="1800" dirty="0" smtClean="0">
                <a:solidFill>
                  <a:schemeClr val="tx1">
                    <a:lumMod val="85000"/>
                  </a:schemeClr>
                </a:solidFill>
              </a:rPr>
              <a:t> re-build as rad-hard with</a:t>
            </a:r>
          </a:p>
          <a:p>
            <a:pPr marL="237744" lvl="1" indent="0">
              <a:spcBef>
                <a:spcPts val="0"/>
              </a:spcBef>
              <a:buNone/>
            </a:pPr>
            <a:r>
              <a:rPr lang="en-US" sz="1800" dirty="0">
                <a:solidFill>
                  <a:schemeClr val="tx1">
                    <a:lumMod val="85000"/>
                  </a:schemeClr>
                </a:solidFill>
              </a:rPr>
              <a:t>h</a:t>
            </a:r>
            <a:r>
              <a:rPr lang="en-US" sz="1800" dirty="0" smtClean="0">
                <a:solidFill>
                  <a:schemeClr val="tx1">
                    <a:lumMod val="85000"/>
                  </a:schemeClr>
                </a:solidFill>
              </a:rPr>
              <a:t>igher granularity in </a:t>
            </a:r>
            <a:r>
              <a:rPr lang="en-US" sz="1800" dirty="0">
                <a:solidFill>
                  <a:schemeClr val="tx1">
                    <a:lumMod val="85000"/>
                  </a:schemeClr>
                </a:solidFill>
                <a:latin typeface="Symbol" charset="2"/>
                <a:cs typeface="Symbol" charset="2"/>
              </a:rPr>
              <a:t>h</a:t>
            </a:r>
            <a:r>
              <a:rPr lang="en-US" sz="1800" dirty="0" smtClean="0">
                <a:solidFill>
                  <a:schemeClr val="tx1">
                    <a:lumMod val="85000"/>
                  </a:schemeClr>
                </a:solidFill>
                <a:latin typeface="Symbol" charset="2"/>
                <a:cs typeface="Symbol" charset="2"/>
              </a:rPr>
              <a:t>-f </a:t>
            </a:r>
            <a:r>
              <a:rPr lang="en-US" sz="1800" dirty="0" smtClean="0">
                <a:solidFill>
                  <a:schemeClr val="tx1">
                    <a:lumMod val="85000"/>
                  </a:schemeClr>
                </a:solidFill>
                <a:cs typeface="Symbol" charset="2"/>
              </a:rPr>
              <a:t>and longitudinal </a:t>
            </a:r>
          </a:p>
          <a:p>
            <a:pPr marL="237744" lvl="1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tx1">
                    <a:lumMod val="85000"/>
                  </a:schemeClr>
                </a:solidFill>
                <a:cs typeface="Symbol" charset="2"/>
              </a:rPr>
              <a:t>segmentation</a:t>
            </a:r>
          </a:p>
          <a:p>
            <a:pPr marL="457200" indent="-457200">
              <a:spcBef>
                <a:spcPts val="0"/>
              </a:spcBef>
            </a:pPr>
            <a:endParaRPr lang="en-US" sz="2400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457200" indent="-457200">
              <a:spcBef>
                <a:spcPts val="0"/>
              </a:spcBef>
            </a:pPr>
            <a:endParaRPr lang="en-US" sz="2400" dirty="0"/>
          </a:p>
          <a:p>
            <a:pPr marL="457200" indent="-457200">
              <a:spcBef>
                <a:spcPts val="0"/>
              </a:spcBef>
            </a:pPr>
            <a:endParaRPr lang="en-US" sz="2400" dirty="0" smtClean="0">
              <a:solidFill>
                <a:schemeClr val="tx1">
                  <a:lumMod val="75000"/>
                </a:schemeClr>
              </a:solidFill>
            </a:endParaRPr>
          </a:p>
          <a:p>
            <a:pPr marL="457200" indent="-457200"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Scenario 2: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HGCAL</a:t>
            </a:r>
          </a:p>
          <a:p>
            <a:pPr marL="694944" lvl="1" indent="-457200">
              <a:spcBef>
                <a:spcPts val="0"/>
              </a:spcBef>
            </a:pPr>
            <a:r>
              <a:rPr lang="en-US" sz="1800" dirty="0" smtClean="0">
                <a:solidFill>
                  <a:schemeClr val="bg1"/>
                </a:solidFill>
              </a:rPr>
              <a:t>New integrated design as High </a:t>
            </a:r>
          </a:p>
          <a:p>
            <a:pPr marL="237744" lvl="1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Granularity calorimeter (HGC)</a:t>
            </a:r>
          </a:p>
          <a:p>
            <a:pPr marL="580644" lvl="1" indent="-342900">
              <a:spcBef>
                <a:spcPts val="0"/>
              </a:spcBef>
            </a:pPr>
            <a:r>
              <a:rPr lang="en-US" sz="1800" dirty="0" smtClean="0">
                <a:solidFill>
                  <a:schemeClr val="bg1"/>
                </a:solidFill>
              </a:rPr>
              <a:t>Particle Flow imaging calorimeter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Two Scenarios for Forward </a:t>
            </a:r>
            <a:r>
              <a:rPr lang="en-US" sz="3600" dirty="0" err="1" smtClean="0">
                <a:solidFill>
                  <a:srgbClr val="000000"/>
                </a:solidFill>
              </a:rPr>
              <a:t>Calorimetry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7" name="Picture 6" descr="Screen Shot 2014-08-06 at 13.35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072" y="692696"/>
            <a:ext cx="3541464" cy="3010244"/>
          </a:xfrm>
          <a:prstGeom prst="rect">
            <a:avLst/>
          </a:prstGeom>
        </p:spPr>
      </p:pic>
      <p:pic>
        <p:nvPicPr>
          <p:cNvPr id="8" name="Picture 7" descr="Screen Shot 2014-08-06 at 13.38.2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5048" y="3645024"/>
            <a:ext cx="2931988" cy="325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3631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67517" y="725926"/>
            <a:ext cx="626965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161763"/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High granularity calorimeter  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based on ILC/CALICE development.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Key point : “visualize” energy flow through</a:t>
            </a:r>
          </a:p>
          <a:p>
            <a:pPr indent="-161763"/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Fine granularity and longitudinal segmentation</a:t>
            </a: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.</a:t>
            </a:r>
          </a:p>
          <a:p>
            <a:pPr marL="181137" lvl="1" indent="-342900">
              <a:buFont typeface="Arial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Good resolving power for single particle in very dense jets; </a:t>
            </a:r>
            <a:r>
              <a:rPr lang="en-US" sz="1800" dirty="0">
                <a:solidFill>
                  <a:srgbClr val="000000"/>
                </a:solidFill>
              </a:rPr>
              <a:t>Expected e/</a:t>
            </a:r>
            <a:r>
              <a:rPr lang="en-US" sz="1800" dirty="0" err="1">
                <a:solidFill>
                  <a:srgbClr val="000000"/>
                </a:solidFill>
              </a:rPr>
              <a:t>γ</a:t>
            </a:r>
            <a:r>
              <a:rPr lang="en-US" sz="1800" dirty="0">
                <a:solidFill>
                  <a:srgbClr val="000000"/>
                </a:solidFill>
              </a:rPr>
              <a:t> resolution </a:t>
            </a:r>
            <a:r>
              <a:rPr lang="en-US" sz="1800" dirty="0">
                <a:solidFill>
                  <a:srgbClr val="0000FF"/>
                </a:solidFill>
              </a:rPr>
              <a:t>∼ </a:t>
            </a:r>
            <a:r>
              <a:rPr lang="fr-FR" sz="1800" dirty="0">
                <a:solidFill>
                  <a:srgbClr val="0000FF"/>
                </a:solidFill>
              </a:rPr>
              <a:t>20%/</a:t>
            </a:r>
            <a:r>
              <a:rPr lang="fr-FR" sz="1800" dirty="0" err="1">
                <a:solidFill>
                  <a:srgbClr val="0000FF"/>
                </a:solidFill>
              </a:rPr>
              <a:t>sqrt</a:t>
            </a:r>
            <a:r>
              <a:rPr lang="fr-FR" sz="1800" dirty="0">
                <a:solidFill>
                  <a:srgbClr val="0000FF"/>
                </a:solidFill>
              </a:rPr>
              <a:t>(E) + ≤ 1%</a:t>
            </a:r>
            <a:endParaRPr lang="en-US" sz="1800" dirty="0">
              <a:solidFill>
                <a:srgbClr val="0000FF"/>
              </a:solidFill>
              <a:sym typeface="Wingdings"/>
            </a:endParaRPr>
          </a:p>
          <a:p>
            <a:endParaRPr lang="en-US" sz="2000" dirty="0" smtClean="0">
              <a:solidFill>
                <a:srgbClr val="0000FF"/>
              </a:solidFill>
              <a:latin typeface="+mn-lt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Segmentation: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+mn-lt"/>
              </a:rPr>
              <a:t>E-HG: </a:t>
            </a: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~</a:t>
            </a:r>
            <a:r>
              <a:rPr lang="en-US" sz="2000" dirty="0" smtClean="0">
                <a:solidFill>
                  <a:schemeClr val="bg2"/>
                </a:solidFill>
                <a:latin typeface="+mn-lt"/>
              </a:rPr>
              <a:t>33 cm, 25 X</a:t>
            </a:r>
            <a:r>
              <a:rPr lang="en-US" sz="2000" baseline="-25000" dirty="0" smtClean="0">
                <a:solidFill>
                  <a:schemeClr val="bg2"/>
                </a:solidFill>
                <a:latin typeface="+mn-lt"/>
              </a:rPr>
              <a:t>0,</a:t>
            </a:r>
            <a:r>
              <a:rPr lang="en-US" sz="2000" dirty="0" smtClean="0">
                <a:solidFill>
                  <a:schemeClr val="bg2"/>
                </a:solidFill>
                <a:latin typeface="+mn-lt"/>
              </a:rPr>
              <a:t> 1</a:t>
            </a:r>
            <a:r>
              <a:rPr lang="en-US" sz="2000" dirty="0" smtClean="0">
                <a:solidFill>
                  <a:schemeClr val="bg2"/>
                </a:solidFill>
                <a:latin typeface="+mn-lt"/>
                <a:sym typeface="Symbol" panose="05050102010706020507" pitchFamily="18" charset="2"/>
              </a:rPr>
              <a:t>, </a:t>
            </a:r>
            <a:r>
              <a:rPr lang="en-US" sz="2000" dirty="0" smtClean="0">
                <a:solidFill>
                  <a:schemeClr val="bg2"/>
                </a:solidFill>
                <a:latin typeface="+mn-lt"/>
              </a:rPr>
              <a:t>31 layers. Absorber</a:t>
            </a:r>
            <a:r>
              <a:rPr lang="en-US" sz="2000" dirty="0">
                <a:solidFill>
                  <a:schemeClr val="bg2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bg2"/>
                </a:solidFill>
                <a:latin typeface="+mn-lt"/>
              </a:rPr>
              <a:t>lead</a:t>
            </a:r>
            <a:r>
              <a:rPr lang="en-US" sz="2000" dirty="0">
                <a:solidFill>
                  <a:schemeClr val="bg2"/>
                </a:solidFill>
                <a:latin typeface="+mn-lt"/>
              </a:rPr>
              <a:t>/</a:t>
            </a:r>
            <a:r>
              <a:rPr lang="en-US" sz="2000" dirty="0" smtClean="0">
                <a:solidFill>
                  <a:schemeClr val="bg2"/>
                </a:solidFill>
                <a:latin typeface="+mn-lt"/>
              </a:rPr>
              <a:t>Cu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  <a:latin typeface="+mn-lt"/>
              </a:rPr>
              <a:t>H-HG: ~66 cm, </a:t>
            </a:r>
            <a:r>
              <a:rPr lang="el-GR" sz="2000" dirty="0" smtClean="0">
                <a:solidFill>
                  <a:schemeClr val="bg2"/>
                </a:solidFill>
                <a:latin typeface="+mn-lt"/>
              </a:rPr>
              <a:t>4λ</a:t>
            </a:r>
            <a:r>
              <a:rPr lang="en-US" sz="2000" dirty="0" smtClean="0">
                <a:solidFill>
                  <a:schemeClr val="bg2"/>
                </a:solidFill>
                <a:latin typeface="+mn-lt"/>
              </a:rPr>
              <a:t>. 12 layers. Absorber brass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bg2"/>
                </a:solidFill>
                <a:latin typeface="+mn-lt"/>
              </a:rPr>
              <a:t>E-HG + H-HG: </a:t>
            </a:r>
            <a:r>
              <a:rPr lang="en-US" sz="1800" dirty="0" smtClean="0">
                <a:solidFill>
                  <a:schemeClr val="bg2"/>
                </a:solidFill>
                <a:latin typeface="+mn-lt"/>
              </a:rPr>
              <a:t>Fine grain pads 0.9 cm</a:t>
            </a:r>
            <a:r>
              <a:rPr lang="en-US" sz="1800" baseline="30000" dirty="0" smtClean="0">
                <a:solidFill>
                  <a:schemeClr val="bg2"/>
                </a:solidFill>
                <a:latin typeface="+mn-lt"/>
              </a:rPr>
              <a:t>2</a:t>
            </a:r>
            <a:r>
              <a:rPr lang="en-US" sz="1800" dirty="0" smtClean="0">
                <a:solidFill>
                  <a:schemeClr val="bg2"/>
                </a:solidFill>
                <a:latin typeface="+mn-lt"/>
              </a:rPr>
              <a:t> to 1.8 cm</a:t>
            </a:r>
            <a:r>
              <a:rPr lang="en-US" sz="1800" baseline="30000" dirty="0" smtClean="0">
                <a:solidFill>
                  <a:schemeClr val="bg2"/>
                </a:solidFill>
                <a:latin typeface="+mn-lt"/>
              </a:rPr>
              <a:t>2</a:t>
            </a:r>
          </a:p>
          <a:p>
            <a:pPr marL="162900" indent="-342900">
              <a:buFont typeface="Courier New"/>
              <a:buChar char="o"/>
            </a:pPr>
            <a:r>
              <a:rPr lang="en-US" sz="2000" dirty="0" smtClean="0">
                <a:solidFill>
                  <a:schemeClr val="bg2"/>
                </a:solidFill>
                <a:latin typeface="+mn-lt"/>
              </a:rPr>
              <a:t>Back HG as HE re-build 5</a:t>
            </a:r>
            <a:r>
              <a:rPr lang="el-GR" sz="2000" dirty="0" smtClean="0">
                <a:solidFill>
                  <a:schemeClr val="bg2"/>
                </a:solidFill>
                <a:latin typeface="+mn-lt"/>
              </a:rPr>
              <a:t>λ</a:t>
            </a:r>
            <a:endParaRPr lang="en-US" sz="2000" dirty="0">
              <a:solidFill>
                <a:schemeClr val="bg2"/>
              </a:solidFill>
              <a:latin typeface="+mn-lt"/>
            </a:endParaRPr>
          </a:p>
          <a:p>
            <a:pPr marL="620100" lvl="1" indent="-342900">
              <a:buFont typeface="Lucida Grande"/>
              <a:buChar char="-"/>
            </a:pPr>
            <a:r>
              <a:rPr lang="en-US" sz="2000" dirty="0">
                <a:solidFill>
                  <a:srgbClr val="000000"/>
                </a:solidFill>
                <a:latin typeface="+mn-lt"/>
              </a:rPr>
              <a:t>W</a:t>
            </a: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ith increased transverse granularity</a:t>
            </a:r>
            <a:endParaRPr lang="en-US" sz="2000" dirty="0" smtClean="0">
              <a:solidFill>
                <a:srgbClr val="000000"/>
              </a:solidFill>
              <a:latin typeface="+mn-lt"/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Scenario 2: High Granularity Calorimeter (HGCAL)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3200" y="836712"/>
            <a:ext cx="2672285" cy="26415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8572"/>
          <a:stretch/>
        </p:blipFill>
        <p:spPr>
          <a:xfrm>
            <a:off x="6105128" y="3781679"/>
            <a:ext cx="3888432" cy="306506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2760" y="4522670"/>
            <a:ext cx="2938895" cy="231519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5673080" y="5157192"/>
            <a:ext cx="420380" cy="15286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712640" y="6309320"/>
            <a:ext cx="2631675" cy="461665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`</a:t>
            </a:r>
            <a:r>
              <a:rPr lang="en-GB" sz="2000" dirty="0">
                <a:solidFill>
                  <a:srgbClr val="000000"/>
                </a:solidFill>
                <a:latin typeface="+mn-lt"/>
              </a:rPr>
              <a:t>C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ALICE ECAL concept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21152" y="3212976"/>
            <a:ext cx="3235807" cy="461665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`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Adaptation to CMS </a:t>
            </a:r>
            <a:r>
              <a:rPr lang="en-GB" sz="2000" dirty="0" err="1" smtClean="0">
                <a:solidFill>
                  <a:srgbClr val="000000"/>
                </a:solidFill>
                <a:latin typeface="+mn-lt"/>
              </a:rPr>
              <a:t>endcaps</a:t>
            </a:r>
            <a:r>
              <a:rPr lang="en-GB" sz="2000" dirty="0" smtClean="0">
                <a:solidFill>
                  <a:srgbClr val="000000"/>
                </a:solidFill>
                <a:latin typeface="+mn-lt"/>
              </a:rPr>
              <a:t> </a:t>
            </a:r>
            <a:endParaRPr lang="en-GB" sz="2000" dirty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3281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Endcap</a:t>
            </a:r>
            <a:r>
              <a:rPr lang="en-GB" dirty="0" smtClean="0"/>
              <a:t> </a:t>
            </a:r>
            <a:r>
              <a:rPr lang="en-GB" dirty="0" err="1" smtClean="0"/>
              <a:t>Calorimetry</a:t>
            </a:r>
            <a:r>
              <a:rPr lang="en-GB" dirty="0" smtClean="0"/>
              <a:t>  development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473" y="1124744"/>
            <a:ext cx="3528391" cy="2454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2288704" y="2420888"/>
            <a:ext cx="1224136" cy="216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8607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1400" dirty="0">
                <a:latin typeface="+mn-lt"/>
              </a:rPr>
              <a:t>Electron track</a:t>
            </a:r>
          </a:p>
        </p:txBody>
      </p:sp>
      <p:sp>
        <p:nvSpPr>
          <p:cNvPr id="10" name="Text Box 5"/>
          <p:cNvSpPr txBox="1">
            <a:spLocks noChangeArrowheads="1"/>
          </p:cNvSpPr>
          <p:nvPr/>
        </p:nvSpPr>
        <p:spPr bwMode="auto">
          <a:xfrm>
            <a:off x="704528" y="2780928"/>
            <a:ext cx="100811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8607" rIns="90000" bIns="45000"/>
          <a:lstStyle>
            <a:lvl1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1400" dirty="0">
                <a:solidFill>
                  <a:srgbClr val="FF3333"/>
                </a:solidFill>
                <a:latin typeface="+mn-lt"/>
              </a:rPr>
              <a:t>early </a:t>
            </a:r>
            <a:r>
              <a:rPr lang="en-US" sz="1400" dirty="0" err="1">
                <a:solidFill>
                  <a:srgbClr val="FF3333"/>
                </a:solidFill>
                <a:latin typeface="+mn-lt"/>
              </a:rPr>
              <a:t>brem</a:t>
            </a:r>
            <a:endParaRPr lang="en-US" sz="1400" dirty="0">
              <a:solidFill>
                <a:srgbClr val="FF3333"/>
              </a:solidFill>
              <a:latin typeface="+mn-lt"/>
            </a:endParaRPr>
          </a:p>
        </p:txBody>
      </p:sp>
      <p:sp>
        <p:nvSpPr>
          <p:cNvPr id="11" name="Text Box 6"/>
          <p:cNvSpPr txBox="1">
            <a:spLocks noChangeArrowheads="1"/>
          </p:cNvSpPr>
          <p:nvPr/>
        </p:nvSpPr>
        <p:spPr bwMode="auto">
          <a:xfrm>
            <a:off x="2072680" y="1556792"/>
            <a:ext cx="1368152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8607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1600" dirty="0">
                <a:solidFill>
                  <a:srgbClr val="FF3333"/>
                </a:solidFill>
                <a:latin typeface="+mn-lt"/>
              </a:rPr>
              <a:t>electron cluster</a:t>
            </a: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704528" y="1340768"/>
            <a:ext cx="1814661" cy="371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lIns="90000" tIns="58607" rIns="90000" bIns="45000"/>
          <a:lstStyle>
            <a:lvl1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1600" dirty="0">
                <a:latin typeface="+mj-lt"/>
              </a:rPr>
              <a:t>Electron gun</a:t>
            </a:r>
          </a:p>
        </p:txBody>
      </p:sp>
      <p:sp>
        <p:nvSpPr>
          <p:cNvPr id="14" name="Rectangle 1"/>
          <p:cNvSpPr txBox="1">
            <a:spLocks noChangeArrowheads="1"/>
          </p:cNvSpPr>
          <p:nvPr/>
        </p:nvSpPr>
        <p:spPr>
          <a:xfrm>
            <a:off x="632520" y="764704"/>
            <a:ext cx="2520280" cy="360040"/>
          </a:xfrm>
          <a:prstGeom prst="rect">
            <a:avLst/>
          </a:prstGeom>
          <a:solidFill>
            <a:srgbClr val="FFFF00"/>
          </a:solidFill>
          <a:ln/>
        </p:spPr>
        <p:txBody>
          <a:bodyPr vert="horz" lIns="91407" tIns="45704" rIns="91407" bIns="45704" rtlCol="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sz="4400" kern="1200" spc="-150" baseline="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2000" dirty="0" smtClean="0">
                <a:solidFill>
                  <a:srgbClr val="000090"/>
                </a:solidFill>
                <a:latin typeface="+mn-lt"/>
              </a:rPr>
              <a:t>Clustering in </a:t>
            </a:r>
            <a:r>
              <a:rPr lang="en-US" sz="2000" dirty="0" err="1" smtClean="0">
                <a:solidFill>
                  <a:srgbClr val="000090"/>
                </a:solidFill>
                <a:latin typeface="+mn-lt"/>
              </a:rPr>
              <a:t>Sashlik</a:t>
            </a:r>
            <a:endParaRPr lang="en-US" sz="2000" dirty="0">
              <a:solidFill>
                <a:srgbClr val="000090"/>
              </a:solidFill>
              <a:latin typeface="+mn-lt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192" y="980728"/>
            <a:ext cx="3041585" cy="3345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6177136" y="764704"/>
            <a:ext cx="3456384" cy="37164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lnSpc>
                <a:spcPct val="101000"/>
              </a:lnSpc>
            </a:pPr>
            <a:r>
              <a:rPr lang="en-US" sz="1800" dirty="0">
                <a:solidFill>
                  <a:srgbClr val="000099"/>
                </a:solidFill>
                <a:latin typeface="+mn-lt"/>
              </a:rPr>
              <a:t>First look in HGCAL clustering</a:t>
            </a: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3584848" y="2348880"/>
            <a:ext cx="3528392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63144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r>
              <a:rPr lang="en-US" sz="1800" dirty="0" err="1">
                <a:solidFill>
                  <a:srgbClr val="0000FF"/>
                </a:solidFill>
                <a:latin typeface="+mn-lt"/>
              </a:rPr>
              <a:t>Muon</a:t>
            </a:r>
            <a:r>
              <a:rPr lang="en-US" sz="1800" dirty="0">
                <a:solidFill>
                  <a:srgbClr val="0000FF"/>
                </a:solidFill>
                <a:latin typeface="+mn-lt"/>
              </a:rPr>
              <a:t> cluster in HGCAL </a:t>
            </a:r>
            <a:r>
              <a:rPr lang="en-US" sz="1800" dirty="0" smtClean="0">
                <a:latin typeface="+mn-lt"/>
              </a:rPr>
              <a:t>using </a:t>
            </a:r>
            <a:r>
              <a:rPr lang="en-US" sz="1800" dirty="0">
                <a:latin typeface="+mn-lt"/>
              </a:rPr>
              <a:t>the </a:t>
            </a:r>
            <a:endParaRPr lang="en-US" sz="1800" dirty="0" smtClean="0">
              <a:latin typeface="+mn-lt"/>
            </a:endParaRPr>
          </a:p>
          <a:p>
            <a:r>
              <a:rPr lang="en-US" sz="1800" dirty="0" smtClean="0">
                <a:latin typeface="+mn-lt"/>
              </a:rPr>
              <a:t>Arbor </a:t>
            </a:r>
            <a:r>
              <a:rPr lang="en-US" sz="1800" dirty="0">
                <a:latin typeface="+mn-lt"/>
              </a:rPr>
              <a:t>algorithm. Tuning is worked</a:t>
            </a:r>
          </a:p>
        </p:txBody>
      </p:sp>
      <p:sp>
        <p:nvSpPr>
          <p:cNvPr id="18" name="Line 3"/>
          <p:cNvSpPr>
            <a:spLocks noChangeShapeType="1"/>
          </p:cNvSpPr>
          <p:nvPr/>
        </p:nvSpPr>
        <p:spPr bwMode="auto">
          <a:xfrm flipH="1">
            <a:off x="1856656" y="2636912"/>
            <a:ext cx="504056" cy="110554"/>
          </a:xfrm>
          <a:prstGeom prst="line">
            <a:avLst/>
          </a:prstGeom>
          <a:noFill/>
          <a:ln w="9525" cap="flat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113" y="3429001"/>
            <a:ext cx="3112087" cy="3234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973" y="3429000"/>
            <a:ext cx="2848851" cy="33346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2" name="Rectangle 1"/>
          <p:cNvSpPr txBox="1">
            <a:spLocks noChangeArrowheads="1"/>
          </p:cNvSpPr>
          <p:nvPr/>
        </p:nvSpPr>
        <p:spPr>
          <a:xfrm>
            <a:off x="2504728" y="3861048"/>
            <a:ext cx="1728192" cy="504056"/>
          </a:xfrm>
          <a:prstGeom prst="rect">
            <a:avLst/>
          </a:prstGeom>
          <a:solidFill>
            <a:srgbClr val="FFFF00"/>
          </a:solidFill>
          <a:ln/>
        </p:spPr>
        <p:txBody>
          <a:bodyPr vert="horz" lIns="91407" tIns="45704" rIns="91407" bIns="45704" rtlCol="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sz="4400" kern="1200" spc="-150" baseline="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1800" dirty="0" err="1" smtClean="0">
                <a:solidFill>
                  <a:srgbClr val="000090"/>
                </a:solidFill>
                <a:latin typeface="+mn-lt"/>
              </a:rPr>
              <a:t>Sashlik</a:t>
            </a:r>
            <a:r>
              <a:rPr lang="en-US" sz="1800" dirty="0" smtClean="0">
                <a:solidFill>
                  <a:srgbClr val="000090"/>
                </a:solidFill>
                <a:latin typeface="+mn-lt"/>
              </a:rPr>
              <a:t> + HE  no PU</a:t>
            </a:r>
            <a:endParaRPr lang="en-US" sz="1800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23" name="Rectangle 1"/>
          <p:cNvSpPr txBox="1">
            <a:spLocks noChangeArrowheads="1"/>
          </p:cNvSpPr>
          <p:nvPr/>
        </p:nvSpPr>
        <p:spPr>
          <a:xfrm>
            <a:off x="5241032" y="3861048"/>
            <a:ext cx="1440160" cy="360040"/>
          </a:xfrm>
          <a:prstGeom prst="rect">
            <a:avLst/>
          </a:prstGeom>
          <a:solidFill>
            <a:srgbClr val="FFFF00"/>
          </a:solidFill>
          <a:ln/>
        </p:spPr>
        <p:txBody>
          <a:bodyPr vert="horz" lIns="91407" tIns="45704" rIns="91407" bIns="45704" rtlCol="0" anchor="ctr">
            <a:noAutofit/>
          </a:bodyPr>
          <a:lstStyle>
            <a:lvl1pPr algn="r" rtl="0" eaLnBrk="1" latinLnBrk="0" hangingPunct="1">
              <a:spcBef>
                <a:spcPct val="0"/>
              </a:spcBef>
              <a:buNone/>
              <a:defRPr sz="4400" kern="1200" spc="-150" baseline="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</a:pPr>
            <a:r>
              <a:rPr lang="en-US" sz="1800" dirty="0" smtClean="0">
                <a:solidFill>
                  <a:srgbClr val="000090"/>
                </a:solidFill>
                <a:latin typeface="+mn-lt"/>
              </a:rPr>
              <a:t>HGCAL no PU</a:t>
            </a:r>
            <a:endParaRPr lang="en-US" sz="1800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24" name="Text Box 1"/>
          <p:cNvSpPr txBox="1">
            <a:spLocks noChangeArrowheads="1"/>
          </p:cNvSpPr>
          <p:nvPr/>
        </p:nvSpPr>
        <p:spPr bwMode="auto">
          <a:xfrm>
            <a:off x="6609184" y="4941168"/>
            <a:ext cx="180020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  <a:tab pos="96012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>
              <a:lnSpc>
                <a:spcPct val="101000"/>
              </a:lnSpc>
            </a:pPr>
            <a:r>
              <a:rPr lang="en-US" dirty="0">
                <a:solidFill>
                  <a:srgbClr val="000099"/>
                </a:solidFill>
                <a:latin typeface="+mn-lt"/>
              </a:rPr>
              <a:t>VBF </a:t>
            </a:r>
            <a:r>
              <a:rPr lang="en-US" dirty="0" err="1" smtClean="0">
                <a:solidFill>
                  <a:srgbClr val="000099"/>
                </a:solidFill>
              </a:rPr>
              <a:t>H</a:t>
            </a:r>
            <a:r>
              <a:rPr lang="en-US" dirty="0" err="1" smtClean="0">
                <a:solidFill>
                  <a:srgbClr val="000099"/>
                </a:solidFill>
                <a:latin typeface="Symbol" charset="2"/>
                <a:cs typeface="Symbol" charset="2"/>
              </a:rPr>
              <a:t>tt</a:t>
            </a:r>
            <a:endParaRPr lang="en-US" dirty="0">
              <a:solidFill>
                <a:srgbClr val="000099"/>
              </a:solidFill>
            </a:endParaRPr>
          </a:p>
          <a:p>
            <a:pPr>
              <a:lnSpc>
                <a:spcPct val="101000"/>
              </a:lnSpc>
            </a:pPr>
            <a:endParaRPr lang="en-US" dirty="0">
              <a:solidFill>
                <a:srgbClr val="000099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457056" y="5085184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C43AFF"/>
                </a:solidFill>
                <a:latin typeface="Symbol" charset="2"/>
                <a:cs typeface="Symbol" charset="2"/>
              </a:rPr>
              <a:t>t -&gt; p</a:t>
            </a:r>
            <a:r>
              <a:rPr lang="en-GB" sz="2000" baseline="30000" dirty="0" smtClean="0">
                <a:solidFill>
                  <a:srgbClr val="C43AFF"/>
                </a:solidFill>
                <a:latin typeface="Symbol" charset="2"/>
                <a:cs typeface="Symbol" charset="2"/>
              </a:rPr>
              <a:t>+/-</a:t>
            </a:r>
            <a:r>
              <a:rPr lang="en-GB" sz="2000" dirty="0" smtClean="0">
                <a:solidFill>
                  <a:srgbClr val="C43AFF"/>
                </a:solidFill>
                <a:latin typeface="Symbol" charset="2"/>
                <a:cs typeface="Symbol" charset="2"/>
              </a:rPr>
              <a:t> p</a:t>
            </a:r>
            <a:r>
              <a:rPr lang="en-GB" sz="2000" baseline="30000" dirty="0" smtClean="0">
                <a:solidFill>
                  <a:srgbClr val="C43AFF"/>
                </a:solidFill>
                <a:latin typeface="Symbol" charset="2"/>
                <a:cs typeface="Symbol" charset="2"/>
              </a:rPr>
              <a:t>0</a:t>
            </a:r>
            <a:endParaRPr lang="en-GB" sz="2000" baseline="30000" dirty="0">
              <a:solidFill>
                <a:srgbClr val="C43AFF"/>
              </a:solidFill>
              <a:latin typeface="Symbol" charset="2"/>
              <a:cs typeface="Symbol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88704" y="4797152"/>
            <a:ext cx="15841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C43AFF"/>
                </a:solidFill>
                <a:latin typeface="Symbol" charset="2"/>
                <a:cs typeface="Symbol" charset="2"/>
              </a:rPr>
              <a:t>t -&gt; p</a:t>
            </a:r>
            <a:r>
              <a:rPr lang="en-GB" sz="2000" baseline="30000" dirty="0" smtClean="0">
                <a:solidFill>
                  <a:srgbClr val="C43AFF"/>
                </a:solidFill>
                <a:latin typeface="Symbol" charset="2"/>
                <a:cs typeface="Symbol" charset="2"/>
              </a:rPr>
              <a:t>+/-</a:t>
            </a:r>
            <a:r>
              <a:rPr lang="en-GB" sz="2000" dirty="0" smtClean="0">
                <a:solidFill>
                  <a:srgbClr val="C43AFF"/>
                </a:solidFill>
                <a:latin typeface="Symbol" charset="2"/>
                <a:cs typeface="Symbol" charset="2"/>
              </a:rPr>
              <a:t> p</a:t>
            </a:r>
            <a:r>
              <a:rPr lang="en-GB" sz="2000" baseline="30000" dirty="0" smtClean="0">
                <a:solidFill>
                  <a:srgbClr val="C43AFF"/>
                </a:solidFill>
                <a:latin typeface="Symbol" charset="2"/>
                <a:cs typeface="Symbol" charset="2"/>
              </a:rPr>
              <a:t>0</a:t>
            </a:r>
            <a:endParaRPr lang="en-GB" sz="2000" baseline="30000" dirty="0">
              <a:solidFill>
                <a:srgbClr val="C43AFF"/>
              </a:solidFill>
              <a:latin typeface="Symbol" charset="2"/>
              <a:cs typeface="Symbol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6856" y="1124744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  <a:latin typeface="+mj-lt"/>
              </a:rPr>
              <a:t>Clustering in </a:t>
            </a:r>
            <a:r>
              <a:rPr lang="en-US" sz="1800" dirty="0" err="1" smtClean="0">
                <a:solidFill>
                  <a:srgbClr val="0000FF"/>
                </a:solidFill>
                <a:latin typeface="+mj-lt"/>
              </a:rPr>
              <a:t>Sashlik</a:t>
            </a:r>
            <a:r>
              <a:rPr lang="en-US" sz="1800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works</a:t>
            </a:r>
            <a:r>
              <a:rPr lang="en-US" sz="1800" dirty="0">
                <a:solidFill>
                  <a:schemeClr val="bg1"/>
                </a:solidFill>
                <a:latin typeface="+mj-lt"/>
              </a:rPr>
              <a:t>. </a:t>
            </a:r>
          </a:p>
          <a:p>
            <a:r>
              <a:rPr lang="en-US" sz="1800" dirty="0">
                <a:solidFill>
                  <a:schemeClr val="bg1"/>
                </a:solidFill>
                <a:latin typeface="+mj-lt"/>
              </a:rPr>
              <a:t>GSF Electrons are reconstructed out of </a:t>
            </a:r>
            <a:r>
              <a:rPr lang="en-US" sz="1800" dirty="0" smtClean="0">
                <a:solidFill>
                  <a:schemeClr val="bg1"/>
                </a:solidFill>
                <a:latin typeface="+mj-lt"/>
              </a:rPr>
              <a:t>the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 box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99737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1" y="908720"/>
            <a:ext cx="9001000" cy="5562600"/>
          </a:xfrm>
        </p:spPr>
        <p:txBody>
          <a:bodyPr>
            <a:noAutofit/>
          </a:bodyPr>
          <a:lstStyle/>
          <a:p>
            <a:pPr marL="134208" lvl="1" indent="0">
              <a:buNone/>
            </a:pPr>
            <a:r>
              <a:rPr lang="en-US" sz="2200" dirty="0">
                <a:solidFill>
                  <a:srgbClr val="0000FF"/>
                </a:solidFill>
              </a:rPr>
              <a:t>Milestones have been established to allow decision on final technical solution on a timescale of </a:t>
            </a:r>
            <a:r>
              <a:rPr lang="en-US" sz="2200" dirty="0" smtClean="0">
                <a:solidFill>
                  <a:srgbClr val="0000FF"/>
                </a:solidFill>
              </a:rPr>
              <a:t>~beg-mid of </a:t>
            </a:r>
            <a:r>
              <a:rPr lang="en-US" sz="2200" dirty="0">
                <a:solidFill>
                  <a:srgbClr val="0000FF"/>
                </a:solidFill>
              </a:rPr>
              <a:t>2015:</a:t>
            </a:r>
          </a:p>
          <a:p>
            <a:pPr marL="0" lvl="1" indent="0">
              <a:spcBef>
                <a:spcPct val="0"/>
              </a:spcBef>
              <a:buNone/>
              <a:defRPr/>
            </a:pPr>
            <a:endParaRPr lang="en-US" sz="2400" dirty="0" smtClean="0">
              <a:solidFill>
                <a:srgbClr val="000000"/>
              </a:solidFill>
            </a:endParaRPr>
          </a:p>
          <a:p>
            <a:pPr marL="457200" lvl="1" indent="-457200">
              <a:spcBef>
                <a:spcPct val="0"/>
              </a:spcBef>
              <a:defRPr/>
            </a:pPr>
            <a:endParaRPr lang="en-US" sz="2400" dirty="0">
              <a:solidFill>
                <a:srgbClr val="000000"/>
              </a:solidFill>
            </a:endParaRPr>
          </a:p>
          <a:p>
            <a:pPr marL="457200" lvl="1" indent="-457200"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Scenario 1 : </a:t>
            </a:r>
            <a:r>
              <a:rPr lang="en-US" sz="2400" dirty="0" smtClean="0">
                <a:solidFill>
                  <a:srgbClr val="0000FF"/>
                </a:solidFill>
              </a:rPr>
              <a:t>EE </a:t>
            </a:r>
            <a:r>
              <a:rPr lang="en-US" sz="2400" dirty="0" err="1" smtClean="0">
                <a:solidFill>
                  <a:srgbClr val="0000FF"/>
                </a:solidFill>
              </a:rPr>
              <a:t>Shashlik</a:t>
            </a:r>
            <a:r>
              <a:rPr lang="en-US" sz="2400" dirty="0" smtClean="0">
                <a:solidFill>
                  <a:srgbClr val="0000FF"/>
                </a:solidFill>
              </a:rPr>
              <a:t> + HE re-build :</a:t>
            </a:r>
          </a:p>
          <a:p>
            <a:pPr marL="500400" lvl="2" indent="-201600">
              <a:spcBef>
                <a:spcPts val="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Physics performance must be </a:t>
            </a:r>
            <a:r>
              <a:rPr lang="en-US" sz="2000" b="1" dirty="0">
                <a:solidFill>
                  <a:srgbClr val="FF0000"/>
                </a:solidFill>
              </a:rPr>
              <a:t>part of the Technical </a:t>
            </a:r>
            <a:r>
              <a:rPr lang="en-US" sz="2000" b="1" dirty="0" smtClean="0">
                <a:solidFill>
                  <a:srgbClr val="FF0000"/>
                </a:solidFill>
              </a:rPr>
              <a:t>Proposal</a:t>
            </a:r>
          </a:p>
          <a:p>
            <a:pPr marL="500400" lvl="2" indent="-201600">
              <a:spcBef>
                <a:spcPts val="0"/>
              </a:spcBef>
            </a:pPr>
            <a:r>
              <a:rPr lang="en-US" sz="2000" b="1" dirty="0" smtClean="0">
                <a:solidFill>
                  <a:srgbClr val="FF0000"/>
                </a:solidFill>
              </a:rPr>
              <a:t>Demonstrate </a:t>
            </a:r>
            <a:r>
              <a:rPr lang="en-US" sz="2000" b="1" dirty="0">
                <a:solidFill>
                  <a:srgbClr val="FF0000"/>
                </a:solidFill>
              </a:rPr>
              <a:t>with </a:t>
            </a:r>
            <a:r>
              <a:rPr lang="en-US" sz="2000" b="1" dirty="0" smtClean="0">
                <a:solidFill>
                  <a:srgbClr val="FF0000"/>
                </a:solidFill>
              </a:rPr>
              <a:t>prototypes that expected performance </a:t>
            </a:r>
            <a:r>
              <a:rPr lang="en-US" sz="2000" b="1" dirty="0">
                <a:solidFill>
                  <a:srgbClr val="FF0000"/>
                </a:solidFill>
              </a:rPr>
              <a:t>can be achieved </a:t>
            </a:r>
          </a:p>
          <a:p>
            <a:pPr marL="500400" lvl="2" indent="-201600"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Demonstrate radiation tolerant components both for EE </a:t>
            </a:r>
            <a:r>
              <a:rPr lang="en-US" sz="2000" dirty="0" err="1" smtClean="0">
                <a:solidFill>
                  <a:srgbClr val="FF0000"/>
                </a:solidFill>
              </a:rPr>
              <a:t>Shashlik</a:t>
            </a:r>
            <a:r>
              <a:rPr lang="en-US" sz="2000" dirty="0" smtClean="0">
                <a:solidFill>
                  <a:srgbClr val="FF0000"/>
                </a:solidFill>
              </a:rPr>
              <a:t> and HE</a:t>
            </a:r>
          </a:p>
          <a:p>
            <a:pPr marL="457200" indent="-457200">
              <a:spcBef>
                <a:spcPts val="0"/>
              </a:spcBef>
            </a:pPr>
            <a:r>
              <a:rPr lang="en-US" sz="2400" dirty="0" smtClean="0"/>
              <a:t>Scenario 2:</a:t>
            </a:r>
            <a:r>
              <a:rPr lang="en-US" sz="2400" dirty="0" smtClean="0">
                <a:solidFill>
                  <a:srgbClr val="0000FF"/>
                </a:solidFill>
              </a:rPr>
              <a:t> HGCAL:</a:t>
            </a:r>
          </a:p>
          <a:p>
            <a:pPr marL="464400" lvl="2" indent="-165600"/>
            <a:r>
              <a:rPr lang="en-US" sz="2000" b="1" dirty="0" smtClean="0">
                <a:solidFill>
                  <a:srgbClr val="FF0000"/>
                </a:solidFill>
              </a:rPr>
              <a:t>Demonstrate benefit of high granularity in physics performance </a:t>
            </a:r>
          </a:p>
          <a:p>
            <a:pPr marL="464400" lvl="2" indent="-165600"/>
            <a:r>
              <a:rPr lang="en-US" sz="2000" b="1" dirty="0" smtClean="0">
                <a:solidFill>
                  <a:srgbClr val="FF0000"/>
                </a:solidFill>
              </a:rPr>
              <a:t>Perform engineering studies of critical design aspects </a:t>
            </a:r>
          </a:p>
          <a:p>
            <a:pPr marL="464400" lvl="2" indent="-165600"/>
            <a:r>
              <a:rPr lang="en-US" sz="2000" dirty="0" smtClean="0">
                <a:solidFill>
                  <a:srgbClr val="FF0000"/>
                </a:solidFill>
              </a:rPr>
              <a:t>Confirm Si-Sensor radiation tolerance - in conjunction with tracker R&amp;D </a:t>
            </a:r>
          </a:p>
          <a:p>
            <a:pPr marL="464400" lvl="2" indent="-165600"/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Toward a technical solution for  End-cap </a:t>
            </a:r>
            <a:r>
              <a:rPr lang="en-US" sz="3600" dirty="0" err="1" smtClean="0">
                <a:solidFill>
                  <a:srgbClr val="000000"/>
                </a:solidFill>
              </a:rPr>
              <a:t>Calorimetry</a:t>
            </a:r>
            <a:endParaRPr lang="en-US" sz="3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2599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764704"/>
          </a:xfrm>
        </p:spPr>
        <p:txBody>
          <a:bodyPr>
            <a:normAutofit/>
          </a:bodyPr>
          <a:lstStyle/>
          <a:p>
            <a:r>
              <a:rPr lang="en-GB" sz="3600" dirty="0" smtClean="0"/>
              <a:t>New forward </a:t>
            </a:r>
            <a:r>
              <a:rPr lang="en-GB" sz="3600" dirty="0" err="1" smtClean="0"/>
              <a:t>Muon</a:t>
            </a:r>
            <a:r>
              <a:rPr lang="en-GB" sz="3600" dirty="0" smtClean="0"/>
              <a:t> Detectors</a:t>
            </a:r>
            <a:endParaRPr lang="en-GB" sz="36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552" y="3212976"/>
            <a:ext cx="3800425" cy="3680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072680" y="3356992"/>
            <a:ext cx="1800200" cy="288032"/>
          </a:xfrm>
          <a:prstGeom prst="rect">
            <a:avLst/>
          </a:prstGeom>
          <a:noFill/>
          <a:ln w="38100" cmpd="sng">
            <a:solidFill>
              <a:srgbClr val="297FF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728864" y="3284984"/>
            <a:ext cx="2736304" cy="2862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Main motivation of </a:t>
            </a:r>
            <a:r>
              <a:rPr lang="en-US" sz="1800" dirty="0" err="1" smtClean="0">
                <a:solidFill>
                  <a:srgbClr val="FF0000"/>
                </a:solidFill>
                <a:latin typeface="+mn-lt"/>
              </a:rPr>
              <a:t>Muon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 forward upgrade </a:t>
            </a:r>
          </a:p>
          <a:p>
            <a:pPr>
              <a:spcBef>
                <a:spcPts val="0"/>
              </a:spcBef>
            </a:pPr>
            <a:r>
              <a:rPr lang="en-US" sz="1800" dirty="0">
                <a:solidFill>
                  <a:srgbClr val="FF0000"/>
                </a:solidFill>
                <a:latin typeface="+mn-lt"/>
              </a:rPr>
              <a:t>a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re: </a:t>
            </a:r>
            <a:r>
              <a:rPr lang="en-US" sz="1800" dirty="0" smtClean="0">
                <a:solidFill>
                  <a:srgbClr val="7F4AF5"/>
                </a:solidFill>
                <a:latin typeface="+mn-lt"/>
              </a:rPr>
              <a:t>redundancy for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>
                <a:solidFill>
                  <a:srgbClr val="7F4AF5"/>
                </a:solidFill>
                <a:latin typeface="+mn-lt"/>
              </a:rPr>
              <a:t>trigger improvements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and </a:t>
            </a:r>
            <a:r>
              <a:rPr lang="en-US" sz="1800" dirty="0" err="1" smtClean="0">
                <a:solidFill>
                  <a:srgbClr val="0000FF"/>
                </a:solidFill>
                <a:latin typeface="+mn-lt"/>
              </a:rPr>
              <a:t>muon</a:t>
            </a:r>
            <a:r>
              <a:rPr lang="en-US" sz="1800" dirty="0" smtClean="0">
                <a:solidFill>
                  <a:srgbClr val="0000FF"/>
                </a:solidFill>
                <a:latin typeface="+mn-lt"/>
              </a:rPr>
              <a:t> reconstruction </a:t>
            </a:r>
            <a:r>
              <a:rPr lang="en-US" sz="1800" dirty="0" smtClean="0">
                <a:solidFill>
                  <a:schemeClr val="bg1"/>
                </a:solidFill>
                <a:latin typeface="+mn-lt"/>
              </a:rPr>
              <a:t>in the very forward region which is the most difficult region (B-field, highest rates)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solidFill>
                <a:srgbClr val="0000FF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14" name="Picture 13" descr="Screen Shot 2014-08-04 at 16.52.3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692696"/>
            <a:ext cx="4968552" cy="2453479"/>
          </a:xfrm>
          <a:prstGeom prst="rect">
            <a:avLst/>
          </a:prstGeom>
        </p:spPr>
      </p:pic>
      <p:pic>
        <p:nvPicPr>
          <p:cNvPr id="18" name="Picture 4" descr="C:\Users\Jay\Dropbox\CMS\Muon LS2 and LS3 upgrades\2013-4 muon TP\140718 ARC version 2\fig\AAA used in performance\LS2TriggerEff-ME31Local-fw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1964" y="3861048"/>
            <a:ext cx="3434036" cy="2503274"/>
          </a:xfrm>
          <a:prstGeom prst="rect">
            <a:avLst/>
          </a:prstGeom>
          <a:noFill/>
        </p:spPr>
      </p:pic>
      <p:pic>
        <p:nvPicPr>
          <p:cNvPr id="19" name="Picture 3" descr="C:\Users\Jay\Dropbox\CMS\Muon LS2 and LS3 upgrades\2013-4 muon TP\140718 ARC version 2\fig\AAA used in performance\LS2TriggerEff-ME21Local-fw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93160" y="1268760"/>
            <a:ext cx="3281901" cy="252028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673080" y="692696"/>
            <a:ext cx="37444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rgbClr val="7F4AF5"/>
                </a:solidFill>
                <a:latin typeface="+mn-lt"/>
              </a:rPr>
              <a:t>Local trigger primitives </a:t>
            </a:r>
            <a:r>
              <a:rPr lang="en-US" sz="1800" dirty="0">
                <a:solidFill>
                  <a:srgbClr val="7F4AF5"/>
                </a:solidFill>
                <a:latin typeface="Symbol" charset="2"/>
                <a:cs typeface="Symbol" charset="2"/>
              </a:rPr>
              <a:t>e</a:t>
            </a:r>
            <a:r>
              <a:rPr lang="en-US" sz="1800" dirty="0">
                <a:solidFill>
                  <a:srgbClr val="7F4AF5"/>
                </a:solidFill>
                <a:latin typeface="+mn-lt"/>
              </a:rPr>
              <a:t> improved </a:t>
            </a:r>
            <a:endParaRPr lang="en-US" sz="1800" dirty="0" smtClean="0">
              <a:solidFill>
                <a:srgbClr val="7F4AF5"/>
              </a:solidFill>
              <a:latin typeface="+mn-lt"/>
            </a:endParaRPr>
          </a:p>
          <a:p>
            <a:r>
              <a:rPr lang="en-US" sz="1800" dirty="0" smtClean="0">
                <a:solidFill>
                  <a:srgbClr val="7F4AF5"/>
                </a:solidFill>
                <a:latin typeface="+mn-lt"/>
              </a:rPr>
              <a:t>in </a:t>
            </a:r>
            <a:r>
              <a:rPr lang="en-US" sz="1800" dirty="0">
                <a:solidFill>
                  <a:srgbClr val="7F4AF5"/>
                </a:solidFill>
                <a:latin typeface="+mn-lt"/>
              </a:rPr>
              <a:t>every station with redundancy</a:t>
            </a:r>
          </a:p>
          <a:p>
            <a:endParaRPr lang="en-GB" sz="20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5817096" y="2996952"/>
            <a:ext cx="792088" cy="1224136"/>
          </a:xfrm>
          <a:prstGeom prst="straightConnector1">
            <a:avLst/>
          </a:prstGeom>
          <a:ln>
            <a:solidFill>
              <a:srgbClr val="7F4AF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817096" y="4437112"/>
            <a:ext cx="1224136" cy="144016"/>
          </a:xfrm>
          <a:prstGeom prst="straightConnector1">
            <a:avLst/>
          </a:prstGeom>
          <a:ln>
            <a:solidFill>
              <a:srgbClr val="7F4AF5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Content Placeholder 1"/>
          <p:cNvSpPr txBox="1">
            <a:spLocks/>
          </p:cNvSpPr>
          <p:nvPr/>
        </p:nvSpPr>
        <p:spPr bwMode="auto">
          <a:xfrm>
            <a:off x="344488" y="2852936"/>
            <a:ext cx="4536504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marL="287338" marR="0" lvl="1" indent="-12700" algn="l" defTabSz="914400" rtl="0" eaLnBrk="0" fontAlgn="base" latinLnBrk="0" hangingPunct="0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ClrTx/>
              <a:buSzPct val="90000"/>
              <a:tabLst/>
              <a:defRPr/>
            </a:pP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Scenarios with/</a:t>
            </a:r>
            <a:r>
              <a:rPr kumimoji="0" lang="en-US" sz="20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</a:t>
            </a:r>
            <a:r>
              <a:rPr kumimoji="0" 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ME1/1 segment</a:t>
            </a:r>
            <a:endParaRPr kumimoji="0" lang="en-US" sz="200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3008784" y="4725144"/>
            <a:ext cx="1080120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954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Physics Motivations for the Technical Proposal</a:t>
            </a:r>
            <a:endParaRPr lang="en-GB" sz="3200" dirty="0"/>
          </a:p>
        </p:txBody>
      </p:sp>
      <p:pic>
        <p:nvPicPr>
          <p:cNvPr id="8" name="Picture 7" descr="Screen Shot 2014-08-04 at 15.20.3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22908"/>
            <a:ext cx="7185248" cy="3362276"/>
          </a:xfrm>
          <a:prstGeom prst="rect">
            <a:avLst/>
          </a:prstGeom>
        </p:spPr>
      </p:pic>
      <p:pic>
        <p:nvPicPr>
          <p:cNvPr id="9" name="Picture 8" descr="Screen Shot 2014-08-04 at 15.58.1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4181038"/>
            <a:ext cx="8064896" cy="25329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329264" y="1844824"/>
            <a:ext cx="2247781" cy="400110"/>
          </a:xfrm>
          <a:prstGeom prst="rect">
            <a:avLst/>
          </a:prstGeom>
          <a:solidFill>
            <a:srgbClr val="9B010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+mn-lt"/>
              </a:rPr>
              <a:t>Full </a:t>
            </a:r>
            <a:r>
              <a:rPr lang="en-GB" sz="2000" dirty="0" err="1" smtClean="0">
                <a:latin typeface="+mn-lt"/>
              </a:rPr>
              <a:t>Sim</a:t>
            </a:r>
            <a:r>
              <a:rPr lang="en-GB" sz="2000" dirty="0" smtClean="0">
                <a:latin typeface="+mn-lt"/>
              </a:rPr>
              <a:t> Production</a:t>
            </a:r>
            <a:endParaRPr lang="en-GB" sz="2000" dirty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29264" y="3068960"/>
            <a:ext cx="2271200" cy="400110"/>
          </a:xfrm>
          <a:prstGeom prst="rect">
            <a:avLst/>
          </a:prstGeom>
          <a:solidFill>
            <a:srgbClr val="9B0101"/>
          </a:solidFill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FFFFFF"/>
                </a:solidFill>
                <a:latin typeface="+mn-lt"/>
              </a:rPr>
              <a:t>Delphes</a:t>
            </a:r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 Production</a:t>
            </a:r>
            <a:endParaRPr lang="en-GB" sz="2000" dirty="0">
              <a:solidFill>
                <a:srgbClr val="FFFFFF"/>
              </a:solidFill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8464" y="836712"/>
            <a:ext cx="97003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+mn-lt"/>
              </a:rPr>
              <a:t>Up to now we have discussed about detector concepts and trigger studies ..</a:t>
            </a:r>
          </a:p>
          <a:p>
            <a:r>
              <a:rPr lang="en-GB" dirty="0" smtClean="0">
                <a:solidFill>
                  <a:srgbClr val="0000FF"/>
                </a:solidFill>
                <a:latin typeface="+mn-lt"/>
              </a:rPr>
              <a:t>but we need to include  proper physics motivations…</a:t>
            </a:r>
            <a:endParaRPr lang="en-GB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7216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creen Shot 2014-08-04 at 17.29.2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548680"/>
            <a:ext cx="4924524" cy="3417409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08050" y="0"/>
            <a:ext cx="8255000" cy="764704"/>
          </a:xfrm>
        </p:spPr>
        <p:txBody>
          <a:bodyPr>
            <a:normAutofit/>
          </a:bodyPr>
          <a:lstStyle/>
          <a:p>
            <a:r>
              <a:rPr lang="en-GB" sz="3600" dirty="0" smtClean="0"/>
              <a:t>Few Preliminary Object Performance Results</a:t>
            </a:r>
            <a:endParaRPr lang="en-GB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5673080" y="2276872"/>
            <a:ext cx="2372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  <a:latin typeface="+mn-lt"/>
              </a:rPr>
              <a:t>Global </a:t>
            </a:r>
            <a:r>
              <a:rPr lang="en-GB" sz="1800" dirty="0" err="1" smtClean="0">
                <a:solidFill>
                  <a:srgbClr val="0000FF"/>
                </a:solidFill>
                <a:latin typeface="+mn-lt"/>
              </a:rPr>
              <a:t>Muon</a:t>
            </a:r>
            <a:r>
              <a:rPr lang="en-GB" sz="1800" dirty="0" smtClean="0">
                <a:solidFill>
                  <a:srgbClr val="0000FF"/>
                </a:solidFill>
                <a:latin typeface="+mn-lt"/>
              </a:rPr>
              <a:t> Efficiency </a:t>
            </a:r>
            <a:endParaRPr lang="en-GB" sz="1800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9" name="Picture 8" descr="Screen Shot 2014-08-04 at 17.25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836712"/>
            <a:ext cx="3963268" cy="303446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8464" y="620688"/>
            <a:ext cx="2950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  <a:latin typeface="+mn-lt"/>
              </a:rPr>
              <a:t>Electron Efficiency @ 140 PU </a:t>
            </a:r>
            <a:endParaRPr lang="en-GB" sz="1800" dirty="0">
              <a:solidFill>
                <a:srgbClr val="0000FF"/>
              </a:solidFill>
              <a:latin typeface="+mn-lt"/>
            </a:endParaRPr>
          </a:p>
        </p:txBody>
      </p:sp>
      <p:pic>
        <p:nvPicPr>
          <p:cNvPr id="16" name="Picture 15" descr="PhaseIPU5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672" y="3823444"/>
            <a:ext cx="3132807" cy="3014588"/>
          </a:xfrm>
          <a:prstGeom prst="rect">
            <a:avLst/>
          </a:prstGeom>
        </p:spPr>
      </p:pic>
      <p:pic>
        <p:nvPicPr>
          <p:cNvPr id="18" name="Picture 17" descr="PhaseII14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024" y="3864148"/>
            <a:ext cx="3139071" cy="3020616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28464" y="4293096"/>
            <a:ext cx="1680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FF"/>
                </a:solidFill>
                <a:latin typeface="+mn-lt"/>
              </a:rPr>
              <a:t>B-tag Efficiency</a:t>
            </a:r>
            <a:endParaRPr lang="en-GB" sz="1800" dirty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1201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rgbClr val="000000"/>
                </a:solidFill>
              </a:rPr>
              <a:t>P</a:t>
            </a:r>
            <a:r>
              <a:rPr lang="en-US" sz="3600" dirty="0" smtClean="0">
                <a:solidFill>
                  <a:srgbClr val="000000"/>
                </a:solidFill>
              </a:rPr>
              <a:t>hysics studies foreseen in Technical Proposal 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02670"/>
            <a:ext cx="9906000" cy="611037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400" dirty="0" smtClean="0"/>
              <a:t>Key physics channels at HL-LHC*</a:t>
            </a:r>
          </a:p>
          <a:p>
            <a:pPr marL="274320" lvl="1" indent="0">
              <a:spcBef>
                <a:spcPts val="0"/>
              </a:spcBef>
              <a:buNone/>
            </a:pPr>
            <a:endParaRPr lang="en-US" dirty="0"/>
          </a:p>
          <a:p>
            <a:pPr lvl="1">
              <a:spcBef>
                <a:spcPts val="0"/>
              </a:spcBef>
            </a:pPr>
            <a:r>
              <a:rPr lang="en-US" sz="2000" dirty="0" smtClean="0">
                <a:solidFill>
                  <a:schemeClr val="bg1"/>
                </a:solidFill>
              </a:rPr>
              <a:t>Higgs properties and rare processes: </a:t>
            </a:r>
          </a:p>
          <a:p>
            <a:pPr marL="274320" lvl="1" indent="0">
              <a:spcBef>
                <a:spcPts val="0"/>
              </a:spcBef>
              <a:buNone/>
            </a:pPr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1800" dirty="0" smtClean="0">
                <a:solidFill>
                  <a:srgbClr val="BF0000"/>
                </a:solidFill>
              </a:rPr>
              <a:t>VBF H, </a:t>
            </a:r>
            <a:r>
              <a:rPr lang="en-US" sz="1800" dirty="0" err="1" smtClean="0">
                <a:solidFill>
                  <a:srgbClr val="BF0000"/>
                </a:solidFill>
              </a:rPr>
              <a:t>ttH</a:t>
            </a:r>
            <a:r>
              <a:rPr lang="en-US" sz="1800" dirty="0" smtClean="0">
                <a:solidFill>
                  <a:srgbClr val="BF0000"/>
                </a:solidFill>
              </a:rPr>
              <a:t>, H </a:t>
            </a:r>
            <a:r>
              <a:rPr lang="en-US" sz="1800" dirty="0" smtClean="0">
                <a:solidFill>
                  <a:srgbClr val="BF0000"/>
                </a:solidFill>
                <a:sym typeface="Wingdings"/>
              </a:rPr>
              <a:t> µµ/</a:t>
            </a:r>
            <a:r>
              <a:rPr lang="en-US" sz="1800" dirty="0" err="1" smtClean="0">
                <a:solidFill>
                  <a:srgbClr val="BF0000"/>
                </a:solidFill>
                <a:sym typeface="Wingdings"/>
              </a:rPr>
              <a:t>Zγ</a:t>
            </a:r>
            <a:r>
              <a:rPr lang="en-US" sz="1800" dirty="0" smtClean="0">
                <a:solidFill>
                  <a:srgbClr val="BF0000"/>
                </a:solidFill>
                <a:sym typeface="Wingdings"/>
              </a:rPr>
              <a:t>, HH …</a:t>
            </a:r>
          </a:p>
          <a:p>
            <a:pPr marL="274320" lvl="2" indent="0">
              <a:spcBef>
                <a:spcPts val="0"/>
              </a:spcBef>
              <a:buSzPct val="125000"/>
              <a:buNone/>
              <a:defRPr sz="1800"/>
            </a:pPr>
            <a:endParaRPr lang="en-US" sz="2000" dirty="0">
              <a:solidFill>
                <a:srgbClr val="BF0000"/>
              </a:solidFill>
            </a:endParaRPr>
          </a:p>
          <a:p>
            <a:pPr marL="617220" lvl="2" indent="-342900">
              <a:spcBef>
                <a:spcPts val="0"/>
              </a:spcBef>
              <a:buSzPct val="125000"/>
              <a:defRPr sz="1800"/>
            </a:pPr>
            <a:r>
              <a:rPr lang="en-US" sz="2000" dirty="0" smtClean="0"/>
              <a:t>Standard Model measurements:</a:t>
            </a:r>
          </a:p>
          <a:p>
            <a:pPr marL="274320" lvl="2" indent="0">
              <a:spcBef>
                <a:spcPts val="0"/>
              </a:spcBef>
              <a:buSzPct val="125000"/>
              <a:buNone/>
              <a:defRPr sz="1800"/>
            </a:pP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 </a:t>
            </a:r>
            <a:r>
              <a:rPr lang="en-US" sz="1600" dirty="0" smtClean="0">
                <a:solidFill>
                  <a:srgbClr val="BF0000"/>
                </a:solidFill>
              </a:rPr>
              <a:t>VBS, precision M</a:t>
            </a:r>
            <a:r>
              <a:rPr lang="en-US" sz="1600" baseline="-25000" dirty="0" smtClean="0">
                <a:solidFill>
                  <a:srgbClr val="BF0000"/>
                </a:solidFill>
              </a:rPr>
              <a:t>W</a:t>
            </a:r>
            <a:r>
              <a:rPr lang="en-US" sz="1600" dirty="0" smtClean="0">
                <a:solidFill>
                  <a:srgbClr val="BF0000"/>
                </a:solidFill>
              </a:rPr>
              <a:t>, </a:t>
            </a:r>
            <a:r>
              <a:rPr lang="en-US" sz="1600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sin</a:t>
            </a:r>
            <a:r>
              <a:rPr lang="en-US" sz="1600" baseline="30000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2</a:t>
            </a:r>
            <a:r>
              <a:rPr lang="en-US" sz="1600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θ</a:t>
            </a:r>
            <a:r>
              <a:rPr lang="en-US" sz="1600" baseline="-5999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w</a:t>
            </a:r>
            <a:r>
              <a:rPr lang="en-US" sz="1600" dirty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,</a:t>
            </a:r>
            <a:r>
              <a:rPr lang="en-US" sz="1600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α</a:t>
            </a:r>
            <a:r>
              <a:rPr lang="en-US" sz="1600" baseline="-5999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s, </a:t>
            </a:r>
            <a:r>
              <a:rPr lang="en-US" sz="1600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rare processes </a:t>
            </a:r>
            <a:r>
              <a:rPr lang="en-US" sz="1600" dirty="0" err="1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B</a:t>
            </a:r>
            <a:r>
              <a:rPr lang="en-US" sz="1600" baseline="-5999" dirty="0" err="1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s</a:t>
            </a:r>
            <a:r>
              <a:rPr lang="en-US" sz="1600" baseline="-5999" dirty="0" err="1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,</a:t>
            </a:r>
            <a:r>
              <a:rPr lang="en-US" sz="1600" baseline="-5999" dirty="0" err="1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d</a:t>
            </a:r>
            <a:r>
              <a:rPr lang="en-US" sz="1600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 </a:t>
            </a:r>
            <a:r>
              <a:rPr lang="en-US" sz="1600" dirty="0" smtClean="0">
                <a:solidFill>
                  <a:srgbClr val="BF0000"/>
                </a:solidFill>
                <a:ea typeface="Helvetica Neue"/>
                <a:cs typeface="Helvetica Neue"/>
                <a:sym typeface="Wingdings"/>
              </a:rPr>
              <a:t> </a:t>
            </a:r>
            <a:r>
              <a:rPr lang="en-US" sz="1600" dirty="0" smtClean="0">
                <a:solidFill>
                  <a:srgbClr val="BF0000"/>
                </a:solidFill>
                <a:sym typeface="Wingdings"/>
              </a:rPr>
              <a:t>µµ,</a:t>
            </a:r>
          </a:p>
          <a:p>
            <a:pPr marL="274320" lvl="2" indent="0">
              <a:spcBef>
                <a:spcPts val="0"/>
              </a:spcBef>
              <a:buSzPct val="125000"/>
              <a:buNone/>
              <a:defRPr sz="1800"/>
            </a:pPr>
            <a:r>
              <a:rPr lang="en-US" sz="1600" dirty="0">
                <a:solidFill>
                  <a:srgbClr val="BF0000"/>
                </a:solidFill>
                <a:sym typeface="Wingdings"/>
              </a:rPr>
              <a:t> </a:t>
            </a:r>
            <a:r>
              <a:rPr lang="en-US" sz="1600" dirty="0" smtClean="0">
                <a:solidFill>
                  <a:srgbClr val="BF0000"/>
                </a:solidFill>
                <a:sym typeface="Wingdings"/>
              </a:rPr>
              <a:t>     </a:t>
            </a:r>
            <a:r>
              <a:rPr lang="en-US" sz="1600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differential </a:t>
            </a:r>
            <a:r>
              <a:rPr lang="en-US" sz="1600" dirty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measurements </a:t>
            </a:r>
            <a:r>
              <a:rPr lang="en-US" sz="1600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of </a:t>
            </a:r>
            <a:r>
              <a:rPr lang="en-US" sz="1600" dirty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W, Z, di-boson, </a:t>
            </a:r>
            <a:r>
              <a:rPr lang="en-US" sz="1600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top</a:t>
            </a:r>
            <a:r>
              <a:rPr lang="en-US" sz="1600" dirty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, and </a:t>
            </a:r>
            <a:r>
              <a:rPr lang="en-US" sz="1600" dirty="0" smtClean="0">
                <a:solidFill>
                  <a:srgbClr val="BF0000"/>
                </a:solidFill>
                <a:ea typeface="Helvetica Neue"/>
                <a:cs typeface="Helvetica Neue"/>
                <a:sym typeface="Helvetica Neue"/>
              </a:rPr>
              <a:t>Higgs</a:t>
            </a:r>
          </a:p>
          <a:p>
            <a:pPr marL="274320" lvl="1" indent="0">
              <a:spcBef>
                <a:spcPts val="0"/>
              </a:spcBef>
              <a:buNone/>
            </a:pPr>
            <a:endParaRPr lang="en-US" dirty="0">
              <a:solidFill>
                <a:srgbClr val="BF0000"/>
              </a:solidFill>
              <a:ea typeface="Helvetica Neue"/>
              <a:cs typeface="Helvetica Neue"/>
              <a:sym typeface="Helvetica Neue"/>
            </a:endParaRPr>
          </a:p>
          <a:p>
            <a:pPr lvl="1">
              <a:spcBef>
                <a:spcPts val="0"/>
              </a:spcBef>
            </a:pPr>
            <a:r>
              <a:rPr lang="en-US" sz="2000" dirty="0" smtClean="0">
                <a:solidFill>
                  <a:srgbClr val="000000"/>
                </a:solidFill>
              </a:rPr>
              <a:t>BSM direct searches &amp; studies</a:t>
            </a:r>
            <a:r>
              <a:rPr lang="en-US" dirty="0" smtClean="0">
                <a:solidFill>
                  <a:srgbClr val="000000"/>
                </a:solidFill>
              </a:rPr>
              <a:t>:</a:t>
            </a:r>
          </a:p>
          <a:p>
            <a:pPr lvl="2">
              <a:spcBef>
                <a:spcPts val="0"/>
              </a:spcBef>
            </a:pPr>
            <a:r>
              <a:rPr lang="en-US" sz="1600" dirty="0" smtClean="0">
                <a:solidFill>
                  <a:srgbClr val="BF0000"/>
                </a:solidFill>
              </a:rPr>
              <a:t>SUSY: Direct stop, </a:t>
            </a:r>
            <a:r>
              <a:rPr lang="en-US" sz="1600" dirty="0" err="1">
                <a:solidFill>
                  <a:srgbClr val="BF0000"/>
                </a:solidFill>
              </a:rPr>
              <a:t>chargino</a:t>
            </a:r>
            <a:r>
              <a:rPr lang="en-US" sz="1600" dirty="0">
                <a:solidFill>
                  <a:srgbClr val="BF0000"/>
                </a:solidFill>
              </a:rPr>
              <a:t>/</a:t>
            </a:r>
            <a:r>
              <a:rPr lang="en-US" sz="1600" dirty="0" err="1">
                <a:solidFill>
                  <a:srgbClr val="BF0000"/>
                </a:solidFill>
              </a:rPr>
              <a:t>neutralino</a:t>
            </a:r>
            <a:r>
              <a:rPr lang="en-US" sz="1600" dirty="0" smtClean="0">
                <a:solidFill>
                  <a:srgbClr val="BF0000"/>
                </a:solidFill>
              </a:rPr>
              <a:t>,</a:t>
            </a:r>
          </a:p>
          <a:p>
            <a:pPr marL="548640" lvl="2" indent="0">
              <a:spcBef>
                <a:spcPts val="0"/>
              </a:spcBef>
              <a:buNone/>
            </a:pPr>
            <a:r>
              <a:rPr lang="en-US" sz="1600" dirty="0">
                <a:solidFill>
                  <a:srgbClr val="BF0000"/>
                </a:solidFill>
              </a:rPr>
              <a:t> </a:t>
            </a:r>
            <a:r>
              <a:rPr lang="en-US" sz="1600" dirty="0" smtClean="0">
                <a:solidFill>
                  <a:srgbClr val="BF0000"/>
                </a:solidFill>
              </a:rPr>
              <a:t>     VBF Dark Matter/stop</a:t>
            </a:r>
            <a:r>
              <a:rPr lang="en-US" sz="1600" dirty="0">
                <a:solidFill>
                  <a:srgbClr val="BF0000"/>
                </a:solidFill>
              </a:rPr>
              <a:t>-</a:t>
            </a:r>
            <a:r>
              <a:rPr lang="en-US" sz="1600" dirty="0" err="1" smtClean="0">
                <a:solidFill>
                  <a:srgbClr val="BF0000"/>
                </a:solidFill>
              </a:rPr>
              <a:t>sbottom</a:t>
            </a:r>
            <a:endParaRPr lang="en-US" sz="1600" dirty="0" smtClean="0">
              <a:solidFill>
                <a:srgbClr val="BF0000"/>
              </a:solidFill>
            </a:endParaRPr>
          </a:p>
          <a:p>
            <a:pPr lvl="2">
              <a:spcBef>
                <a:spcPts val="0"/>
              </a:spcBef>
            </a:pPr>
            <a:r>
              <a:rPr lang="en-US" sz="1600" dirty="0" smtClean="0">
                <a:solidFill>
                  <a:srgbClr val="BF0000"/>
                </a:solidFill>
              </a:rPr>
              <a:t>Exotica: Z’/W’ - HSCP - DM mono-X</a:t>
            </a:r>
          </a:p>
          <a:p>
            <a:pPr marL="548640" lvl="2" indent="0">
              <a:spcBef>
                <a:spcPts val="0"/>
              </a:spcBef>
              <a:buNone/>
            </a:pPr>
            <a:r>
              <a:rPr lang="en-US" sz="1600" dirty="0" smtClean="0">
                <a:solidFill>
                  <a:srgbClr val="BF0000"/>
                </a:solidFill>
              </a:rPr>
              <a:t>     (Jets, </a:t>
            </a:r>
            <a:r>
              <a:rPr lang="en-US" sz="1600" dirty="0" err="1" smtClean="0">
                <a:solidFill>
                  <a:srgbClr val="BF0000"/>
                </a:solidFill>
              </a:rPr>
              <a:t>γ</a:t>
            </a:r>
            <a:r>
              <a:rPr lang="en-US" sz="1600" dirty="0" smtClean="0">
                <a:solidFill>
                  <a:srgbClr val="BF0000"/>
                </a:solidFill>
              </a:rPr>
              <a:t>, W/Z/H, t)</a:t>
            </a:r>
          </a:p>
          <a:p>
            <a:pPr lvl="2">
              <a:spcBef>
                <a:spcPts val="0"/>
              </a:spcBef>
            </a:pPr>
            <a:r>
              <a:rPr lang="en-US" sz="1600" dirty="0" smtClean="0">
                <a:solidFill>
                  <a:srgbClr val="BF0000"/>
                </a:solidFill>
              </a:rPr>
              <a:t>…  </a:t>
            </a:r>
          </a:p>
          <a:p>
            <a:pPr lvl="1"/>
            <a:endParaRPr lang="en-US" dirty="0" smtClean="0"/>
          </a:p>
          <a:p>
            <a:pPr marL="274320" lvl="1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sz="1400" dirty="0" smtClean="0">
                <a:solidFill>
                  <a:srgbClr val="000000"/>
                </a:solidFill>
              </a:rPr>
              <a:t>* ECFA workshop agenda/report </a:t>
            </a:r>
            <a:r>
              <a:rPr lang="en-US" sz="1400" dirty="0">
                <a:solidFill>
                  <a:srgbClr val="000000"/>
                </a:solidFill>
                <a:hlinkClick r:id="rId2"/>
              </a:rPr>
              <a:t>https://indico.cern.ch/event/252045</a:t>
            </a:r>
            <a:r>
              <a:rPr lang="en-US" sz="1400" dirty="0" smtClean="0">
                <a:solidFill>
                  <a:srgbClr val="000000"/>
                </a:solidFill>
                <a:hlinkClick r:id="rId2"/>
              </a:rPr>
              <a:t>/</a:t>
            </a:r>
            <a:r>
              <a:rPr lang="en-US" sz="1400" dirty="0" smtClean="0">
                <a:solidFill>
                  <a:srgbClr val="000000"/>
                </a:solidFill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hlinkClick r:id="rId3"/>
              </a:rPr>
              <a:t>https</a:t>
            </a:r>
            <a:r>
              <a:rPr lang="en-GB" sz="1400" dirty="0">
                <a:solidFill>
                  <a:srgbClr val="000000"/>
                </a:solidFill>
                <a:hlinkClick r:id="rId3"/>
              </a:rPr>
              <a:t>://cds.cern.ch/record/</a:t>
            </a:r>
            <a:r>
              <a:rPr lang="en-GB" sz="1400" dirty="0" smtClean="0">
                <a:solidFill>
                  <a:srgbClr val="000000"/>
                </a:solidFill>
                <a:hlinkClick r:id="rId3"/>
              </a:rPr>
              <a:t>1631032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6" name="Screen Shot 2014-02-05 at 5.40.35 PM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819923" y="1406736"/>
            <a:ext cx="5033664" cy="787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Screen Shot 2014-05-31 at 11.29.19 AM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991356" y="3689884"/>
            <a:ext cx="4861332" cy="1419445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99720" y="5211170"/>
            <a:ext cx="2208958" cy="116964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23056" y="5223150"/>
            <a:ext cx="1921844" cy="1143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429342" y="6114727"/>
            <a:ext cx="14361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solidFill>
                  <a:srgbClr val="000000"/>
                </a:solidFill>
                <a:latin typeface="+mj-lt"/>
              </a:rPr>
              <a:t>chargino</a:t>
            </a:r>
            <a:r>
              <a:rPr lang="en-US" sz="1200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+mj-lt"/>
              </a:rPr>
              <a:t>neutralino</a:t>
            </a:r>
            <a:endParaRPr lang="en-US" sz="12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923049" y="6184576"/>
            <a:ext cx="13433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VBF Dark Matter</a:t>
            </a:r>
          </a:p>
        </p:txBody>
      </p:sp>
      <p:pic>
        <p:nvPicPr>
          <p:cNvPr id="13" name="Screen Shot 2014-04-03 at 10.12.48 PM.png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219855" y="2387522"/>
            <a:ext cx="1715262" cy="1071704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extBox 13"/>
          <p:cNvSpPr txBox="1"/>
          <p:nvPr/>
        </p:nvSpPr>
        <p:spPr>
          <a:xfrm>
            <a:off x="7429498" y="2751065"/>
            <a:ext cx="50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VBS</a:t>
            </a:r>
            <a:endParaRPr lang="en-US" sz="12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/>
          <a:srcRect t="3535" b="13495"/>
          <a:stretch/>
        </p:blipFill>
        <p:spPr>
          <a:xfrm>
            <a:off x="938106" y="5218853"/>
            <a:ext cx="3644012" cy="1202501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116496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2008" y="980728"/>
            <a:ext cx="9777536" cy="5688632"/>
          </a:xfrm>
          <a:noFill/>
        </p:spPr>
        <p:txBody>
          <a:bodyPr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400" dirty="0" smtClean="0"/>
              <a:t>We are proceeding with the </a:t>
            </a:r>
            <a:r>
              <a:rPr lang="en-US" sz="2400" dirty="0" smtClean="0"/>
              <a:t>Technical Proposal </a:t>
            </a:r>
            <a:r>
              <a:rPr lang="en-US" sz="2400" dirty="0" smtClean="0"/>
              <a:t>edition:</a:t>
            </a:r>
          </a:p>
          <a:p>
            <a:pPr lvl="1"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0000FF"/>
                </a:solidFill>
              </a:rPr>
              <a:t>CWR for Sub-system chapters will start on August 11</a:t>
            </a:r>
            <a:r>
              <a:rPr lang="en-US" sz="2000" baseline="30000" dirty="0" smtClean="0">
                <a:solidFill>
                  <a:srgbClr val="0000FF"/>
                </a:solidFill>
              </a:rPr>
              <a:t>th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endParaRPr lang="en-US" sz="2400" dirty="0" smtClean="0">
              <a:solidFill>
                <a:srgbClr val="0000FF"/>
              </a:solidFill>
            </a:endParaRPr>
          </a:p>
          <a:p>
            <a:pPr lvl="0">
              <a:spcBef>
                <a:spcPct val="0"/>
              </a:spcBef>
              <a:defRPr/>
            </a:pPr>
            <a:r>
              <a:rPr lang="en-US" sz="2400" dirty="0" smtClean="0"/>
              <a:t>Large effort </a:t>
            </a:r>
            <a:r>
              <a:rPr lang="en-US" sz="2400" dirty="0" smtClean="0"/>
              <a:t>has been </a:t>
            </a:r>
            <a:r>
              <a:rPr lang="en-US" sz="2400" dirty="0" smtClean="0"/>
              <a:t>invested </a:t>
            </a:r>
            <a:r>
              <a:rPr lang="en-US" sz="2400" dirty="0" smtClean="0"/>
              <a:t>to develop new detector geometries, simulation and reconstruction at high </a:t>
            </a:r>
            <a:r>
              <a:rPr lang="en-US" sz="2400" dirty="0" smtClean="0"/>
              <a:t>PU, still more needed for the TP </a:t>
            </a:r>
            <a:endParaRPr lang="en-US" sz="2800" dirty="0" smtClean="0"/>
          </a:p>
          <a:p>
            <a:pPr lvl="1"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0000FF"/>
                </a:solidFill>
              </a:rPr>
              <a:t>Some p</a:t>
            </a:r>
            <a:r>
              <a:rPr lang="en-US" sz="2000" dirty="0" smtClean="0">
                <a:solidFill>
                  <a:srgbClr val="0000FF"/>
                </a:solidFill>
              </a:rPr>
              <a:t>reliminary </a:t>
            </a:r>
            <a:r>
              <a:rPr lang="en-US" sz="2000" dirty="0" smtClean="0">
                <a:solidFill>
                  <a:srgbClr val="0000FF"/>
                </a:solidFill>
              </a:rPr>
              <a:t>results available </a:t>
            </a:r>
            <a:endParaRPr lang="en-US" sz="2400" dirty="0" smtClean="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defRPr/>
            </a:pPr>
            <a:r>
              <a:rPr lang="en-US" sz="2400" dirty="0" smtClean="0"/>
              <a:t>MC simulation campaigns </a:t>
            </a:r>
          </a:p>
          <a:p>
            <a:pPr lvl="1"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0000FF"/>
                </a:solidFill>
              </a:rPr>
              <a:t>re-processing for Phase 1 campaigns on going </a:t>
            </a:r>
          </a:p>
          <a:p>
            <a:pPr lvl="2">
              <a:spcBef>
                <a:spcPct val="0"/>
              </a:spcBef>
              <a:defRPr/>
            </a:pPr>
            <a:r>
              <a:rPr lang="en-US" sz="1800" dirty="0" smtClean="0">
                <a:solidFill>
                  <a:srgbClr val="0000FF"/>
                </a:solidFill>
              </a:rPr>
              <a:t>final results expected during Upgrade Week in </a:t>
            </a:r>
            <a:r>
              <a:rPr lang="en-US" sz="1800" dirty="0" err="1" smtClean="0">
                <a:solidFill>
                  <a:srgbClr val="0000FF"/>
                </a:solidFill>
              </a:rPr>
              <a:t>Sepember</a:t>
            </a:r>
            <a:endParaRPr lang="en-US" sz="1800" dirty="0" smtClean="0">
              <a:solidFill>
                <a:srgbClr val="0000FF"/>
              </a:solidFill>
            </a:endParaRPr>
          </a:p>
          <a:p>
            <a:pPr lvl="1">
              <a:spcBef>
                <a:spcPct val="0"/>
              </a:spcBef>
              <a:defRPr/>
            </a:pPr>
            <a:r>
              <a:rPr lang="en-US" sz="2000" dirty="0">
                <a:solidFill>
                  <a:srgbClr val="0000FF"/>
                </a:solidFill>
              </a:rPr>
              <a:t>p</a:t>
            </a:r>
            <a:r>
              <a:rPr lang="en-US" sz="2000" dirty="0" smtClean="0">
                <a:solidFill>
                  <a:srgbClr val="0000FF"/>
                </a:solidFill>
              </a:rPr>
              <a:t>hase 2 campaign </a:t>
            </a:r>
          </a:p>
          <a:p>
            <a:pPr lvl="2">
              <a:spcBef>
                <a:spcPct val="0"/>
              </a:spcBef>
              <a:defRPr/>
            </a:pPr>
            <a:r>
              <a:rPr lang="en-US" sz="1800" dirty="0" smtClean="0">
                <a:solidFill>
                  <a:srgbClr val="0000FF"/>
                </a:solidFill>
              </a:rPr>
              <a:t>Software validation on going, production expected to start by mid Aug </a:t>
            </a:r>
          </a:p>
          <a:p>
            <a:pPr lvl="2">
              <a:spcBef>
                <a:spcPct val="0"/>
              </a:spcBef>
              <a:defRPr/>
            </a:pPr>
            <a:r>
              <a:rPr lang="en-US" sz="1800" dirty="0" smtClean="0">
                <a:solidFill>
                  <a:srgbClr val="0000FF"/>
                </a:solidFill>
              </a:rPr>
              <a:t>Final </a:t>
            </a:r>
            <a:r>
              <a:rPr lang="en-US" sz="1800" dirty="0" smtClean="0">
                <a:solidFill>
                  <a:srgbClr val="0000FF"/>
                </a:solidFill>
              </a:rPr>
              <a:t>results </a:t>
            </a:r>
            <a:r>
              <a:rPr lang="en-US" sz="1800" dirty="0" smtClean="0">
                <a:solidFill>
                  <a:srgbClr val="0000FF"/>
                </a:solidFill>
              </a:rPr>
              <a:t>expected 2</a:t>
            </a:r>
            <a:r>
              <a:rPr lang="en-US" sz="1800" baseline="30000" dirty="0" smtClean="0">
                <a:solidFill>
                  <a:srgbClr val="0000FF"/>
                </a:solidFill>
              </a:rPr>
              <a:t>nd</a:t>
            </a:r>
            <a:r>
              <a:rPr lang="en-US" sz="1800" dirty="0" smtClean="0">
                <a:solidFill>
                  <a:srgbClr val="0000FF"/>
                </a:solidFill>
              </a:rPr>
              <a:t> week of </a:t>
            </a:r>
            <a:r>
              <a:rPr lang="en-US" sz="1800" dirty="0">
                <a:solidFill>
                  <a:srgbClr val="0000FF"/>
                </a:solidFill>
              </a:rPr>
              <a:t>S</a:t>
            </a:r>
            <a:r>
              <a:rPr lang="en-US" sz="1800" dirty="0" smtClean="0">
                <a:solidFill>
                  <a:srgbClr val="0000FF"/>
                </a:solidFill>
              </a:rPr>
              <a:t>eptember</a:t>
            </a:r>
          </a:p>
          <a:p>
            <a:pPr lvl="1">
              <a:spcBef>
                <a:spcPct val="0"/>
              </a:spcBef>
              <a:defRPr/>
            </a:pPr>
            <a:r>
              <a:rPr lang="en-US" sz="2000" dirty="0" err="1" smtClean="0">
                <a:solidFill>
                  <a:srgbClr val="0000FF"/>
                </a:solidFill>
              </a:rPr>
              <a:t>Delphes</a:t>
            </a:r>
            <a:r>
              <a:rPr lang="en-US" sz="2000" dirty="0" smtClean="0">
                <a:solidFill>
                  <a:srgbClr val="0000FF"/>
                </a:solidFill>
              </a:rPr>
              <a:t> production ongoing</a:t>
            </a:r>
          </a:p>
          <a:p>
            <a:pPr lvl="2">
              <a:spcBef>
                <a:spcPct val="0"/>
              </a:spcBef>
              <a:defRPr/>
            </a:pPr>
            <a:r>
              <a:rPr lang="en-US" sz="1800" dirty="0" smtClean="0">
                <a:solidFill>
                  <a:srgbClr val="0000FF"/>
                </a:solidFill>
              </a:rPr>
              <a:t>Reports from PAGs expected during Upgrade week</a:t>
            </a:r>
          </a:p>
          <a:p>
            <a:pPr>
              <a:spcBef>
                <a:spcPct val="0"/>
              </a:spcBef>
              <a:defRPr/>
            </a:pPr>
            <a:r>
              <a:rPr lang="en-US" sz="2400" dirty="0" smtClean="0">
                <a:solidFill>
                  <a:srgbClr val="0000FF"/>
                </a:solidFill>
              </a:rPr>
              <a:t>CWR for Object and Physics Performance chapters will start on ~Sep 22</a:t>
            </a:r>
            <a:r>
              <a:rPr lang="en-US" sz="2400" baseline="30000" dirty="0" smtClean="0">
                <a:solidFill>
                  <a:srgbClr val="0000FF"/>
                </a:solidFill>
              </a:rPr>
              <a:t>nd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</a:p>
          <a:p>
            <a:pPr>
              <a:spcBef>
                <a:spcPct val="0"/>
              </a:spcBef>
              <a:defRPr/>
            </a:pPr>
            <a:r>
              <a:rPr lang="en-GB" sz="2400" b="1" dirty="0" smtClean="0">
                <a:solidFill>
                  <a:srgbClr val="FF0000"/>
                </a:solidFill>
                <a:cs typeface="Calibri"/>
              </a:rPr>
              <a:t>Final </a:t>
            </a:r>
            <a:r>
              <a:rPr lang="en-GB" sz="2400" b="1" dirty="0">
                <a:solidFill>
                  <a:srgbClr val="FF0000"/>
                </a:solidFill>
                <a:cs typeface="Calibri"/>
              </a:rPr>
              <a:t>updates,  approval &amp; submission to </a:t>
            </a:r>
            <a:r>
              <a:rPr lang="en-GB" sz="2400" b="1" dirty="0" smtClean="0">
                <a:solidFill>
                  <a:srgbClr val="FF0000"/>
                </a:solidFill>
                <a:cs typeface="Calibri"/>
              </a:rPr>
              <a:t>LHCC by mid of  October</a:t>
            </a:r>
          </a:p>
          <a:p>
            <a:pPr>
              <a:spcBef>
                <a:spcPct val="0"/>
              </a:spcBef>
              <a:defRPr/>
            </a:pPr>
            <a:r>
              <a:rPr lang="en-GB" sz="2400" b="1" dirty="0" smtClean="0">
                <a:solidFill>
                  <a:srgbClr val="FF0000"/>
                </a:solidFill>
                <a:cs typeface="Calibri"/>
              </a:rPr>
              <a:t>Open presentation to LHCC in Nov.</a:t>
            </a:r>
            <a:endParaRPr lang="en-US" sz="2000" dirty="0" smtClean="0">
              <a:solidFill>
                <a:schemeClr val="tx1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22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Summary on Technical Proposal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53728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20552" y="28228"/>
            <a:ext cx="8255000" cy="914400"/>
          </a:xfrm>
        </p:spPr>
        <p:txBody>
          <a:bodyPr/>
          <a:lstStyle/>
          <a:p>
            <a:r>
              <a:rPr lang="en-GB" dirty="0" smtClean="0"/>
              <a:t>CMS Today </a:t>
            </a:r>
            <a:endParaRPr lang="en-GB" dirty="0"/>
          </a:p>
        </p:txBody>
      </p:sp>
      <p:pic>
        <p:nvPicPr>
          <p:cNvPr id="8" name="Picture 7" descr="cms_120918_0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4648" y="1556792"/>
            <a:ext cx="7384380" cy="51655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0472" y="764704"/>
            <a:ext cx="72949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FF"/>
                </a:solidFill>
                <a:latin typeface="+mn-lt"/>
              </a:rPr>
              <a:t>Emphasis on electron and photon energy measurement, </a:t>
            </a:r>
          </a:p>
          <a:p>
            <a:r>
              <a:rPr lang="en-GB" dirty="0" smtClean="0">
                <a:solidFill>
                  <a:srgbClr val="0000FF"/>
                </a:solidFill>
                <a:latin typeface="+mn-lt"/>
              </a:rPr>
              <a:t>full silicon tracker providing high momentum resolution</a:t>
            </a:r>
            <a:endParaRPr lang="en-GB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19123" y="1412776"/>
            <a:ext cx="3486877" cy="646331"/>
          </a:xfrm>
          <a:prstGeom prst="rect">
            <a:avLst/>
          </a:prstGeom>
          <a:solidFill>
            <a:srgbClr val="FFC167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bg1"/>
                </a:solidFill>
                <a:latin typeface="+mj-lt"/>
              </a:rPr>
              <a:t>Tracking: </a:t>
            </a:r>
          </a:p>
          <a:p>
            <a:r>
              <a:rPr lang="en-GB" sz="1800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s</a:t>
            </a:r>
            <a:r>
              <a:rPr lang="en-GB" sz="1800" baseline="-25000" dirty="0" err="1" smtClean="0">
                <a:solidFill>
                  <a:schemeClr val="bg1"/>
                </a:solidFill>
                <a:latin typeface="+mj-lt"/>
              </a:rPr>
              <a:t>pT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/</a:t>
            </a:r>
            <a:r>
              <a:rPr lang="en-GB" sz="1800" dirty="0" err="1" smtClean="0">
                <a:solidFill>
                  <a:schemeClr val="bg1"/>
                </a:solidFill>
                <a:latin typeface="+mj-lt"/>
              </a:rPr>
              <a:t>p</a:t>
            </a:r>
            <a:r>
              <a:rPr lang="en-GB" sz="1800" baseline="30000" dirty="0" err="1" smtClean="0">
                <a:solidFill>
                  <a:schemeClr val="bg1"/>
                </a:solidFill>
                <a:latin typeface="+mj-lt"/>
              </a:rPr>
              <a:t>T</a:t>
            </a:r>
            <a:r>
              <a:rPr lang="en-GB" sz="1800" baseline="30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≈ 1.5* 10-</a:t>
            </a:r>
            <a:r>
              <a:rPr lang="en-GB" sz="1800" baseline="30000" dirty="0" smtClean="0">
                <a:solidFill>
                  <a:schemeClr val="bg1"/>
                </a:solidFill>
                <a:latin typeface="+mj-lt"/>
              </a:rPr>
              <a:t>4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1800" dirty="0" err="1" smtClean="0">
                <a:solidFill>
                  <a:schemeClr val="bg1"/>
                </a:solidFill>
              </a:rPr>
              <a:t>p</a:t>
            </a:r>
            <a:r>
              <a:rPr lang="en-GB" sz="1800" baseline="30000" dirty="0" err="1" smtClean="0">
                <a:solidFill>
                  <a:schemeClr val="bg1"/>
                </a:solidFill>
              </a:rPr>
              <a:t>T</a:t>
            </a:r>
            <a:r>
              <a:rPr lang="en-GB" sz="1800" baseline="30000" dirty="0" smtClean="0">
                <a:solidFill>
                  <a:schemeClr val="bg1"/>
                </a:solidFill>
              </a:rPr>
              <a:t> </a:t>
            </a:r>
            <a:r>
              <a:rPr lang="en-GB" sz="1800" dirty="0">
                <a:solidFill>
                  <a:schemeClr val="bg1"/>
                </a:solidFill>
              </a:rPr>
              <a:t>(</a:t>
            </a:r>
            <a:r>
              <a:rPr lang="en-GB" sz="1800" dirty="0" err="1" smtClean="0">
                <a:solidFill>
                  <a:schemeClr val="bg1"/>
                </a:solidFill>
              </a:rPr>
              <a:t>GeV</a:t>
            </a:r>
            <a:r>
              <a:rPr lang="en-GB" sz="1800" dirty="0" smtClean="0">
                <a:solidFill>
                  <a:schemeClr val="bg1"/>
                </a:solidFill>
              </a:rPr>
              <a:t>) ± 0.5%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    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7100" y="3124200"/>
            <a:ext cx="431800" cy="5969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-35644" y="4077072"/>
            <a:ext cx="3486877" cy="646331"/>
          </a:xfrm>
          <a:prstGeom prst="rect">
            <a:avLst/>
          </a:prstGeom>
          <a:solidFill>
            <a:srgbClr val="00D802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chemeClr val="bg1"/>
                </a:solidFill>
                <a:latin typeface="+mj-lt"/>
              </a:rPr>
              <a:t>ECAL energy deposit: </a:t>
            </a:r>
          </a:p>
          <a:p>
            <a:r>
              <a:rPr lang="en-GB" sz="1800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s</a:t>
            </a:r>
            <a:r>
              <a:rPr lang="en-GB" sz="1800" baseline="-25000" dirty="0" err="1" smtClean="0">
                <a:solidFill>
                  <a:schemeClr val="bg1"/>
                </a:solidFill>
                <a:latin typeface="+mj-lt"/>
              </a:rPr>
              <a:t>E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/E</a:t>
            </a:r>
            <a:r>
              <a:rPr lang="en-GB" sz="1800" baseline="30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≈ 2.9% /√E</a:t>
            </a:r>
            <a:r>
              <a:rPr lang="en-GB" sz="1800" baseline="30000" dirty="0" smtClean="0">
                <a:solidFill>
                  <a:schemeClr val="bg1"/>
                </a:solidFill>
              </a:rPr>
              <a:t> </a:t>
            </a:r>
            <a:r>
              <a:rPr lang="en-GB" sz="1800" dirty="0">
                <a:solidFill>
                  <a:schemeClr val="bg1"/>
                </a:solidFill>
              </a:rPr>
              <a:t>(</a:t>
            </a:r>
            <a:r>
              <a:rPr lang="en-GB" sz="1800" dirty="0" err="1" smtClean="0">
                <a:solidFill>
                  <a:schemeClr val="bg1"/>
                </a:solidFill>
              </a:rPr>
              <a:t>GeV</a:t>
            </a:r>
            <a:r>
              <a:rPr lang="en-GB" sz="1800" dirty="0" smtClean="0">
                <a:solidFill>
                  <a:schemeClr val="bg1"/>
                </a:solidFill>
              </a:rPr>
              <a:t>) ± 0.5%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    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44888" y="6204773"/>
            <a:ext cx="3486877" cy="646331"/>
          </a:xfrm>
          <a:prstGeom prst="rect">
            <a:avLst/>
          </a:prstGeom>
          <a:solidFill>
            <a:srgbClr val="C43AFF"/>
          </a:solidFill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j-lt"/>
              </a:rPr>
              <a:t>HCAL energy deposit: </a:t>
            </a:r>
          </a:p>
          <a:p>
            <a:r>
              <a:rPr lang="en-GB" sz="1800" dirty="0" err="1" smtClean="0">
                <a:latin typeface="Symbol" charset="2"/>
                <a:cs typeface="Symbol" charset="2"/>
              </a:rPr>
              <a:t>s</a:t>
            </a:r>
            <a:r>
              <a:rPr lang="en-GB" sz="1800" baseline="-25000" dirty="0" err="1" smtClean="0">
                <a:latin typeface="+mj-lt"/>
              </a:rPr>
              <a:t>E</a:t>
            </a:r>
            <a:r>
              <a:rPr lang="en-GB" sz="1800" dirty="0" smtClean="0">
                <a:latin typeface="+mj-lt"/>
              </a:rPr>
              <a:t>/E</a:t>
            </a:r>
            <a:r>
              <a:rPr lang="en-GB" sz="1800" baseline="30000" dirty="0" smtClean="0">
                <a:latin typeface="+mj-lt"/>
              </a:rPr>
              <a:t> </a:t>
            </a:r>
            <a:r>
              <a:rPr lang="en-GB" sz="1800" dirty="0" smtClean="0">
                <a:latin typeface="+mj-lt"/>
              </a:rPr>
              <a:t>≈ 120% /√E</a:t>
            </a:r>
            <a:r>
              <a:rPr lang="en-GB" sz="1800" baseline="30000" dirty="0" smtClean="0"/>
              <a:t> </a:t>
            </a:r>
            <a:r>
              <a:rPr lang="en-GB" sz="1800" dirty="0"/>
              <a:t>(</a:t>
            </a:r>
            <a:r>
              <a:rPr lang="en-GB" sz="1800" dirty="0" err="1" smtClean="0"/>
              <a:t>GeV</a:t>
            </a:r>
            <a:r>
              <a:rPr lang="en-GB" sz="1800" dirty="0" smtClean="0"/>
              <a:t>) ± 6.9%</a:t>
            </a:r>
            <a:r>
              <a:rPr lang="en-GB" sz="1800" dirty="0" smtClean="0">
                <a:latin typeface="+mj-lt"/>
              </a:rPr>
              <a:t>    </a:t>
            </a:r>
            <a:endParaRPr lang="en-GB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37177" y="4797152"/>
            <a:ext cx="3368824" cy="646331"/>
          </a:xfrm>
          <a:prstGeom prst="rect">
            <a:avLst/>
          </a:prstGeom>
          <a:solidFill>
            <a:srgbClr val="FFC167"/>
          </a:solidFill>
        </p:spPr>
        <p:txBody>
          <a:bodyPr wrap="square" rtlCol="0">
            <a:spAutoFit/>
          </a:bodyPr>
          <a:lstStyle/>
          <a:p>
            <a:r>
              <a:rPr lang="en-GB" sz="1800" dirty="0" err="1" smtClean="0">
                <a:solidFill>
                  <a:schemeClr val="bg1"/>
                </a:solidFill>
                <a:latin typeface="+mj-lt"/>
              </a:rPr>
              <a:t>Muons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 (tracker + </a:t>
            </a:r>
            <a:r>
              <a:rPr lang="en-GB" sz="1800" dirty="0" err="1" smtClean="0">
                <a:solidFill>
                  <a:schemeClr val="bg1"/>
                </a:solidFill>
                <a:latin typeface="+mj-lt"/>
              </a:rPr>
              <a:t>muon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 system): </a:t>
            </a:r>
          </a:p>
          <a:p>
            <a:r>
              <a:rPr lang="en-GB" sz="1800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s</a:t>
            </a:r>
            <a:r>
              <a:rPr lang="en-GB" sz="1800" baseline="-25000" dirty="0" err="1" smtClean="0">
                <a:solidFill>
                  <a:schemeClr val="bg1"/>
                </a:solidFill>
                <a:latin typeface="+mj-lt"/>
              </a:rPr>
              <a:t>pT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/</a:t>
            </a:r>
            <a:r>
              <a:rPr lang="en-GB" sz="1800" dirty="0" err="1" smtClean="0">
                <a:solidFill>
                  <a:schemeClr val="bg1"/>
                </a:solidFill>
                <a:latin typeface="+mj-lt"/>
              </a:rPr>
              <a:t>p</a:t>
            </a:r>
            <a:r>
              <a:rPr lang="en-GB" sz="1800" baseline="30000" dirty="0" err="1" smtClean="0">
                <a:solidFill>
                  <a:schemeClr val="bg1"/>
                </a:solidFill>
                <a:latin typeface="+mj-lt"/>
              </a:rPr>
              <a:t>T</a:t>
            </a:r>
            <a:r>
              <a:rPr lang="en-GB" sz="1800" baseline="300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≈ 5</a:t>
            </a:r>
            <a:r>
              <a:rPr lang="en-GB" sz="1800" dirty="0" smtClean="0">
                <a:solidFill>
                  <a:schemeClr val="bg1"/>
                </a:solidFill>
              </a:rPr>
              <a:t>% 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for 1 </a:t>
            </a:r>
            <a:r>
              <a:rPr lang="en-GB" sz="1800" dirty="0" err="1" smtClean="0">
                <a:solidFill>
                  <a:schemeClr val="bg1"/>
                </a:solidFill>
                <a:latin typeface="+mj-lt"/>
              </a:rPr>
              <a:t>TeV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GB" sz="1800" dirty="0" err="1" smtClean="0">
                <a:solidFill>
                  <a:schemeClr val="bg1"/>
                </a:solidFill>
                <a:latin typeface="+mj-lt"/>
              </a:rPr>
              <a:t>muons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    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68624" y="6027003"/>
            <a:ext cx="8442335" cy="830997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FF"/>
                </a:solidFill>
                <a:latin typeface="+mn-lt"/>
              </a:rPr>
              <a:t>Goal is to keep same performances at future high-luminosity LHC</a:t>
            </a:r>
          </a:p>
          <a:p>
            <a:r>
              <a:rPr lang="en-GB" dirty="0">
                <a:solidFill>
                  <a:srgbClr val="FFFFFF"/>
                </a:solidFill>
                <a:latin typeface="+mn-lt"/>
              </a:rPr>
              <a:t>d</a:t>
            </a:r>
            <a:r>
              <a:rPr lang="en-GB" dirty="0" smtClean="0">
                <a:solidFill>
                  <a:srgbClr val="FFFFFF"/>
                </a:solidFill>
                <a:latin typeface="+mn-lt"/>
              </a:rPr>
              <a:t>espite the much harsher conditions.  </a:t>
            </a:r>
            <a:endParaRPr lang="en-GB" dirty="0">
              <a:solidFill>
                <a:srgbClr val="FFFF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2308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Rectangle 273"/>
          <p:cNvSpPr/>
          <p:nvPr/>
        </p:nvSpPr>
        <p:spPr>
          <a:xfrm>
            <a:off x="326445" y="1406076"/>
            <a:ext cx="9304385" cy="5015311"/>
          </a:xfrm>
          <a:prstGeom prst="rect">
            <a:avLst/>
          </a:prstGeom>
          <a:solidFill>
            <a:srgbClr val="FFF9F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Broad-brush planning for Phase 2 </a:t>
            </a:r>
            <a:r>
              <a:rPr lang="en-US" sz="3600" dirty="0" smtClean="0">
                <a:solidFill>
                  <a:srgbClr val="000000"/>
                </a:solidFill>
              </a:rPr>
              <a:t>completion</a:t>
            </a:r>
            <a:endParaRPr lang="en-US" sz="3600" dirty="0">
              <a:solidFill>
                <a:srgbClr val="00000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8781962"/>
              </p:ext>
            </p:extLst>
          </p:nvPr>
        </p:nvGraphicFramePr>
        <p:xfrm>
          <a:off x="337701" y="1070281"/>
          <a:ext cx="9293124" cy="37084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774427"/>
                <a:gridCol w="774427"/>
                <a:gridCol w="774427"/>
                <a:gridCol w="774427"/>
                <a:gridCol w="774427"/>
                <a:gridCol w="774427"/>
                <a:gridCol w="774427"/>
                <a:gridCol w="774427"/>
                <a:gridCol w="774427"/>
                <a:gridCol w="774427"/>
                <a:gridCol w="774427"/>
                <a:gridCol w="77442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2016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2017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2018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2019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2020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2021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2022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2023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2024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2025</a:t>
                      </a:r>
                      <a:endParaRPr lang="en-US" dirty="0"/>
                    </a:p>
                  </a:txBody>
                  <a:tcPr marL="99060" marR="9906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272" name="Group 271"/>
          <p:cNvGrpSpPr/>
          <p:nvPr/>
        </p:nvGrpSpPr>
        <p:grpSpPr>
          <a:xfrm>
            <a:off x="326445" y="1349521"/>
            <a:ext cx="9305637" cy="5083822"/>
            <a:chOff x="311722" y="1266188"/>
            <a:chExt cx="8589819" cy="5083822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08599" y="1355463"/>
              <a:ext cx="0" cy="4958690"/>
            </a:xfrm>
            <a:prstGeom prst="line">
              <a:avLst/>
            </a:prstGeom>
            <a:ln w="1270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1" name="Group 270"/>
            <p:cNvGrpSpPr/>
            <p:nvPr/>
          </p:nvGrpSpPr>
          <p:grpSpPr>
            <a:xfrm>
              <a:off x="311722" y="1266188"/>
              <a:ext cx="8589819" cy="5083822"/>
              <a:chOff x="311722" y="1485543"/>
              <a:chExt cx="8589819" cy="5083822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1027544" y="1582420"/>
                <a:ext cx="0" cy="4986944"/>
              </a:xfrm>
              <a:prstGeom prst="line">
                <a:avLst/>
              </a:prstGeom>
              <a:ln w="12700" cmpd="sng">
                <a:solidFill>
                  <a:schemeClr val="bg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1745672" y="1582420"/>
                <a:ext cx="0" cy="4986944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2470940" y="1582420"/>
                <a:ext cx="0" cy="4986944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177308" y="1582420"/>
                <a:ext cx="0" cy="4986944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3883889" y="1582420"/>
                <a:ext cx="0" cy="4986944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11725" y="2308962"/>
                <a:ext cx="1788392" cy="369332"/>
              </a:xfrm>
              <a:prstGeom prst="rect">
                <a:avLst/>
              </a:prstGeom>
              <a:solidFill>
                <a:srgbClr val="ABCAFF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000000"/>
                    </a:solidFill>
                    <a:latin typeface="+mj-lt"/>
                  </a:rPr>
                  <a:t>Technology R&amp;D </a:t>
                </a: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11724" y="2909250"/>
                <a:ext cx="3221183" cy="646331"/>
              </a:xfrm>
              <a:prstGeom prst="rect">
                <a:avLst/>
              </a:prstGeom>
              <a:solidFill>
                <a:srgbClr val="ABCAFF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000000"/>
                    </a:solidFill>
                    <a:latin typeface="+mj-lt"/>
                  </a:rPr>
                  <a:t>Technical </a:t>
                </a:r>
                <a:r>
                  <a:rPr lang="en-US" sz="1800" dirty="0" smtClean="0">
                    <a:solidFill>
                      <a:srgbClr val="000000"/>
                    </a:solidFill>
                    <a:latin typeface="+mj-lt"/>
                  </a:rPr>
                  <a:t>Design</a:t>
                </a:r>
              </a:p>
              <a:p>
                <a:pPr algn="ctr"/>
                <a:r>
                  <a:rPr lang="en-US" sz="1800" dirty="0" smtClean="0">
                    <a:solidFill>
                      <a:srgbClr val="000000"/>
                    </a:solidFill>
                    <a:latin typeface="+mj-lt"/>
                  </a:rPr>
                  <a:t>Prototyping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flipH="1">
                <a:off x="311722" y="1720275"/>
                <a:ext cx="715821" cy="369332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000000"/>
                    </a:solidFill>
                    <a:latin typeface="+mj-lt"/>
                  </a:rPr>
                  <a:t>TP</a:t>
                </a:r>
                <a:endParaRPr lang="en-US" sz="1800" dirty="0">
                  <a:solidFill>
                    <a:srgbClr val="000000"/>
                  </a:solidFill>
                  <a:latin typeface="+mj-lt"/>
                </a:endParaRP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>
                <a:off x="4601811" y="1584390"/>
                <a:ext cx="0" cy="4949239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6026726" y="1574939"/>
                <a:ext cx="0" cy="495869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6744853" y="1574939"/>
                <a:ext cx="36641" cy="495869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7462833" y="1574939"/>
                <a:ext cx="0" cy="495869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>
                <a:off x="8901541" y="1485543"/>
                <a:ext cx="0" cy="508382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8176718" y="1574939"/>
                <a:ext cx="0" cy="4958690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6769949" y="5230313"/>
                <a:ext cx="1732351" cy="646331"/>
              </a:xfrm>
              <a:prstGeom prst="rect">
                <a:avLst/>
              </a:prstGeom>
              <a:solidFill>
                <a:srgbClr val="D0AFDA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000000"/>
                    </a:solidFill>
                    <a:latin typeface="+mn-lt"/>
                  </a:rPr>
                  <a:t>Installation </a:t>
                </a:r>
                <a:r>
                  <a:rPr lang="en-US" sz="1800" dirty="0">
                    <a:solidFill>
                      <a:srgbClr val="000000"/>
                    </a:solidFill>
                    <a:latin typeface="+mn-lt"/>
                  </a:rPr>
                  <a:t>C</a:t>
                </a:r>
                <a:r>
                  <a:rPr lang="en-US" sz="1800" dirty="0" smtClean="0">
                    <a:solidFill>
                      <a:srgbClr val="000000"/>
                    </a:solidFill>
                    <a:latin typeface="+mn-lt"/>
                  </a:rPr>
                  <a:t>ommissioning</a:t>
                </a:r>
                <a:endParaRPr lang="en-US" sz="1800" dirty="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895648" y="4650995"/>
                <a:ext cx="4292829" cy="369332"/>
              </a:xfrm>
              <a:prstGeom prst="rect">
                <a:avLst/>
              </a:prstGeom>
              <a:solidFill>
                <a:srgbClr val="D0AFDA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000000"/>
                    </a:solidFill>
                    <a:latin typeface="+mn-lt"/>
                  </a:rPr>
                  <a:t>Construction/Production</a:t>
                </a:r>
                <a:endParaRPr lang="en-US" sz="1800" dirty="0">
                  <a:solidFill>
                    <a:srgbClr val="000000"/>
                  </a:solidFill>
                  <a:latin typeface="+mn-lt"/>
                </a:endParaRPr>
              </a:p>
            </p:txBody>
          </p:sp>
          <p:cxnSp>
            <p:nvCxnSpPr>
              <p:cNvPr id="194" name="Straight Connector 193"/>
              <p:cNvCxnSpPr/>
              <p:nvPr/>
            </p:nvCxnSpPr>
            <p:spPr>
              <a:xfrm>
                <a:off x="323065" y="1574939"/>
                <a:ext cx="0" cy="4994425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Connector 195"/>
              <p:cNvCxnSpPr/>
              <p:nvPr/>
            </p:nvCxnSpPr>
            <p:spPr>
              <a:xfrm flipV="1">
                <a:off x="311725" y="6569364"/>
                <a:ext cx="8589816" cy="1"/>
              </a:xfrm>
              <a:prstGeom prst="line">
                <a:avLst/>
              </a:prstGeom>
              <a:ln w="12700" cmpd="sng"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xtBox 8"/>
              <p:cNvSpPr txBox="1"/>
              <p:nvPr/>
            </p:nvSpPr>
            <p:spPr>
              <a:xfrm>
                <a:off x="311725" y="5543253"/>
                <a:ext cx="3221182" cy="369332"/>
              </a:xfrm>
              <a:prstGeom prst="rect">
                <a:avLst/>
              </a:prstGeom>
              <a:solidFill>
                <a:srgbClr val="ABCAFF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000000"/>
                    </a:solidFill>
                    <a:latin typeface="+mj-lt"/>
                  </a:rPr>
                  <a:t>R&amp;D funds</a:t>
                </a:r>
                <a:endParaRPr lang="en-US" sz="1800" dirty="0">
                  <a:solidFill>
                    <a:srgbClr val="000000"/>
                  </a:solidFill>
                  <a:latin typeface="+mj-lt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459169" y="3787041"/>
                <a:ext cx="2419925" cy="646331"/>
              </a:xfrm>
              <a:prstGeom prst="rect">
                <a:avLst/>
              </a:prstGeom>
              <a:solidFill>
                <a:srgbClr val="D0AFDA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000000"/>
                    </a:solidFill>
                    <a:latin typeface="+mj-lt"/>
                  </a:rPr>
                  <a:t>Engineering</a:t>
                </a:r>
                <a:r>
                  <a:rPr lang="en-US" sz="1800" dirty="0" smtClean="0">
                    <a:latin typeface="+mj-lt"/>
                  </a:rPr>
                  <a:t> </a:t>
                </a:r>
                <a:r>
                  <a:rPr lang="en-US" sz="1800" dirty="0" smtClean="0">
                    <a:solidFill>
                      <a:srgbClr val="000000"/>
                    </a:solidFill>
                    <a:latin typeface="+mj-lt"/>
                  </a:rPr>
                  <a:t>Design </a:t>
                </a:r>
              </a:p>
              <a:p>
                <a:pPr algn="ctr"/>
                <a:r>
                  <a:rPr lang="en-US" sz="1800" dirty="0" smtClean="0">
                    <a:solidFill>
                      <a:srgbClr val="000000"/>
                    </a:solidFill>
                    <a:latin typeface="+mj-lt"/>
                  </a:rPr>
                  <a:t>Pre-series</a:t>
                </a:r>
                <a:endParaRPr lang="en-US" sz="1800" dirty="0">
                  <a:solidFill>
                    <a:srgbClr val="000000"/>
                  </a:solidFill>
                  <a:latin typeface="+mj-lt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817091" y="6038336"/>
                <a:ext cx="5685209" cy="369332"/>
              </a:xfrm>
              <a:prstGeom prst="rect">
                <a:avLst/>
              </a:prstGeom>
              <a:solidFill>
                <a:srgbClr val="D0AFDA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 smtClean="0">
                    <a:solidFill>
                      <a:srgbClr val="000000"/>
                    </a:solidFill>
                    <a:latin typeface="+mj-lt"/>
                  </a:rPr>
                  <a:t>CORE funds</a:t>
                </a:r>
                <a:endParaRPr lang="en-US" sz="1800" dirty="0">
                  <a:solidFill>
                    <a:srgbClr val="000000"/>
                  </a:solidFill>
                  <a:latin typeface="+mj-lt"/>
                </a:endParaRPr>
              </a:p>
            </p:txBody>
          </p:sp>
        </p:grpSp>
      </p:grpSp>
      <p:sp>
        <p:nvSpPr>
          <p:cNvPr id="277" name="TextBox 276"/>
          <p:cNvSpPr txBox="1"/>
          <p:nvPr/>
        </p:nvSpPr>
        <p:spPr>
          <a:xfrm flipH="1">
            <a:off x="3828344" y="1584253"/>
            <a:ext cx="1196663" cy="36933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LS2</a:t>
            </a:r>
            <a:endParaRPr lang="en-US" sz="1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78" name="TextBox 277"/>
          <p:cNvSpPr txBox="1"/>
          <p:nvPr/>
        </p:nvSpPr>
        <p:spPr>
          <a:xfrm flipH="1">
            <a:off x="7295669" y="1584253"/>
            <a:ext cx="1903901" cy="36933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LS3</a:t>
            </a:r>
            <a:endParaRPr lang="en-US" sz="1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39" name="TextBox 38"/>
          <p:cNvSpPr txBox="1"/>
          <p:nvPr/>
        </p:nvSpPr>
        <p:spPr>
          <a:xfrm flipH="1">
            <a:off x="2360712" y="1592906"/>
            <a:ext cx="720080" cy="369332"/>
          </a:xfrm>
          <a:prstGeom prst="rect">
            <a:avLst/>
          </a:prstGeom>
          <a:solidFill>
            <a:srgbClr val="E6E6E6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TDR</a:t>
            </a:r>
            <a:endParaRPr lang="en-US" sz="1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73415" y="2033576"/>
            <a:ext cx="4715100" cy="646331"/>
          </a:xfrm>
          <a:prstGeom prst="rect">
            <a:avLst/>
          </a:prstGeom>
          <a:solidFill>
            <a:srgbClr val="FFFFFF"/>
          </a:solidFill>
          <a:ln>
            <a:solidFill>
              <a:srgbClr val="B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BF0000"/>
                </a:solidFill>
                <a:latin typeface="+mj-lt"/>
              </a:rPr>
              <a:t>Target to optimize detector designs, validate technical solutions and consolidate costs</a:t>
            </a:r>
            <a:endParaRPr lang="en-US" sz="1800" dirty="0">
              <a:solidFill>
                <a:srgbClr val="BF0000"/>
              </a:solidFill>
              <a:latin typeface="+mj-lt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087833" y="1953585"/>
            <a:ext cx="185582" cy="79990"/>
          </a:xfrm>
          <a:prstGeom prst="straightConnector1">
            <a:avLst/>
          </a:prstGeom>
          <a:ln>
            <a:solidFill>
              <a:srgbClr val="B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449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&amp;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It is time to prepare for High-Luminosity operation in </a:t>
            </a:r>
            <a:r>
              <a:rPr lang="en-US" dirty="0" smtClean="0">
                <a:solidFill>
                  <a:srgbClr val="0000FF"/>
                </a:solidFill>
              </a:rPr>
              <a:t>≥ 2025</a:t>
            </a:r>
            <a:r>
              <a:rPr lang="en-US" dirty="0" smtClean="0"/>
              <a:t>. </a:t>
            </a:r>
            <a:r>
              <a:rPr lang="en-US" dirty="0"/>
              <a:t>E</a:t>
            </a:r>
            <a:r>
              <a:rPr lang="en-US" dirty="0" smtClean="0"/>
              <a:t>xpected </a:t>
            </a:r>
            <a:r>
              <a:rPr lang="en-US" dirty="0" smtClean="0"/>
              <a:t>to record up to </a:t>
            </a:r>
            <a:r>
              <a:rPr lang="en-US" dirty="0" smtClean="0">
                <a:solidFill>
                  <a:srgbClr val="0000FF"/>
                </a:solidFill>
              </a:rPr>
              <a:t>3000/</a:t>
            </a:r>
            <a:r>
              <a:rPr lang="en-US" dirty="0" err="1" smtClean="0">
                <a:solidFill>
                  <a:srgbClr val="0000FF"/>
                </a:solidFill>
              </a:rPr>
              <a:t>fb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of </a:t>
            </a:r>
            <a:r>
              <a:rPr lang="en-US" dirty="0" err="1" smtClean="0"/>
              <a:t>pp</a:t>
            </a:r>
            <a:r>
              <a:rPr lang="en-US" dirty="0" smtClean="0"/>
              <a:t> data.</a:t>
            </a:r>
          </a:p>
          <a:p>
            <a:endParaRPr lang="en-US" dirty="0"/>
          </a:p>
          <a:p>
            <a:r>
              <a:rPr lang="en-US" dirty="0" smtClean="0"/>
              <a:t>Ageing and radiation damage will require to rebuild the </a:t>
            </a:r>
            <a:r>
              <a:rPr lang="en-US" dirty="0" smtClean="0">
                <a:solidFill>
                  <a:srgbClr val="0000FF"/>
                </a:solidFill>
              </a:rPr>
              <a:t>inner tracker and forward detectors. </a:t>
            </a:r>
            <a:r>
              <a:rPr lang="en-US" dirty="0" smtClean="0"/>
              <a:t>New </a:t>
            </a:r>
            <a:r>
              <a:rPr lang="en-US" dirty="0" smtClean="0">
                <a:solidFill>
                  <a:srgbClr val="0000FF"/>
                </a:solidFill>
              </a:rPr>
              <a:t>trigger</a:t>
            </a:r>
            <a:r>
              <a:rPr lang="en-US" dirty="0" smtClean="0"/>
              <a:t> concepts implemented. Larger bandwidth require upgrade of electronics. </a:t>
            </a:r>
          </a:p>
          <a:p>
            <a:endParaRPr lang="en-US" dirty="0"/>
          </a:p>
          <a:p>
            <a:r>
              <a:rPr lang="en-US" dirty="0" smtClean="0"/>
              <a:t>New detectors designed to </a:t>
            </a:r>
            <a:r>
              <a:rPr lang="en-US" dirty="0" smtClean="0">
                <a:solidFill>
                  <a:srgbClr val="0000FF"/>
                </a:solidFill>
              </a:rPr>
              <a:t>cope with high rates, high pile-up and radiation </a:t>
            </a:r>
          </a:p>
          <a:p>
            <a:endParaRPr lang="en-US" dirty="0"/>
          </a:p>
          <a:p>
            <a:r>
              <a:rPr lang="en-US" dirty="0" smtClean="0"/>
              <a:t>The HL-LHC will allow thorough exploration of the </a:t>
            </a:r>
            <a:r>
              <a:rPr lang="en-US" dirty="0" err="1" smtClean="0"/>
              <a:t>TeV</a:t>
            </a:r>
            <a:r>
              <a:rPr lang="en-US" dirty="0" smtClean="0"/>
              <a:t> scale with a two-pronged approach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Precision SM, EWSB &amp; Higgs physics, rare processes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Direct searches for new physics, including low cross-sectio</a:t>
            </a:r>
            <a:r>
              <a:rPr lang="en-US" dirty="0" smtClean="0">
                <a:solidFill>
                  <a:srgbClr val="000090"/>
                </a:solidFill>
              </a:rPr>
              <a:t>n </a:t>
            </a:r>
          </a:p>
          <a:p>
            <a:pPr marL="0" indent="0" algn="ctr">
              <a:buNone/>
            </a:pPr>
            <a:r>
              <a:rPr lang="en-US" dirty="0">
                <a:solidFill>
                  <a:srgbClr val="FF0000"/>
                </a:solidFill>
              </a:rPr>
              <a:t>CMS is preparing a program of Upgrades aimed at fully exploiting the HL-LHC physics potential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F2E17D12-2A2D-E74F-A6BA-4ADB6A661B6B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990600" y="6416676"/>
            <a:ext cx="452649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Marcello Mannelli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550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Back-up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3568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TP Performance Studies Schedule</a:t>
            </a:r>
            <a:endParaRPr lang="en-GB" dirty="0"/>
          </a:p>
        </p:txBody>
      </p:sp>
      <p:pic>
        <p:nvPicPr>
          <p:cNvPr id="4" name="Picture 3" descr="Screen Shot 2014-08-05 at 11.35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584" y="908720"/>
            <a:ext cx="7693868" cy="602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72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Schedule of the Installations for Phase 1 Upgrades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44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55" y="816822"/>
            <a:ext cx="9306350" cy="2085714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 rot="5400000">
            <a:off x="4501344" y="2584441"/>
            <a:ext cx="368200" cy="597002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3256340">
            <a:off x="4075902" y="4123787"/>
            <a:ext cx="297288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0090"/>
                </a:solidFill>
                <a:latin typeface="+mn-lt"/>
              </a:rPr>
              <a:t>Pixel Installation</a:t>
            </a:r>
            <a:endParaRPr lang="en-US" sz="3200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7" name="Right Brace 6"/>
          <p:cNvSpPr/>
          <p:nvPr/>
        </p:nvSpPr>
        <p:spPr>
          <a:xfrm rot="5400000">
            <a:off x="2854466" y="2825743"/>
            <a:ext cx="184100" cy="298501"/>
          </a:xfrm>
          <a:prstGeom prst="rightBrac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3256340">
            <a:off x="2072100" y="4554449"/>
            <a:ext cx="4032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  <a:latin typeface="+mn-lt"/>
              </a:rPr>
              <a:t>HF Electronics Installation</a:t>
            </a:r>
            <a:endParaRPr lang="en-US" sz="2800" dirty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 rot="3256340">
            <a:off x="6522531" y="4401880"/>
            <a:ext cx="381904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  <a:latin typeface="+mj-lt"/>
              </a:rPr>
              <a:t>HCAL Barrel and </a:t>
            </a:r>
            <a:r>
              <a:rPr lang="en-US" sz="2800" dirty="0" err="1" smtClean="0">
                <a:solidFill>
                  <a:srgbClr val="000090"/>
                </a:solidFill>
                <a:latin typeface="+mj-lt"/>
              </a:rPr>
              <a:t>Endcap</a:t>
            </a:r>
            <a:endParaRPr lang="en-US" sz="2800" dirty="0" smtClean="0">
              <a:solidFill>
                <a:srgbClr val="000090"/>
              </a:solidFill>
              <a:latin typeface="+mj-lt"/>
            </a:endParaRPr>
          </a:p>
          <a:p>
            <a:r>
              <a:rPr lang="en-US" sz="2800" dirty="0" smtClean="0">
                <a:solidFill>
                  <a:srgbClr val="000090"/>
                </a:solidFill>
                <a:latin typeface="+mj-lt"/>
              </a:rPr>
              <a:t>Installation</a:t>
            </a:r>
            <a:endParaRPr lang="en-US" sz="2800" dirty="0">
              <a:solidFill>
                <a:srgbClr val="000090"/>
              </a:solidFill>
              <a:latin typeface="+mj-lt"/>
            </a:endParaRPr>
          </a:p>
        </p:txBody>
      </p:sp>
      <p:sp>
        <p:nvSpPr>
          <p:cNvPr id="10" name="Right Brace 9"/>
          <p:cNvSpPr/>
          <p:nvPr/>
        </p:nvSpPr>
        <p:spPr>
          <a:xfrm rot="5400000">
            <a:off x="7927686" y="1753846"/>
            <a:ext cx="368201" cy="2258192"/>
          </a:xfrm>
          <a:prstGeom prst="rightBrace">
            <a:avLst>
              <a:gd name="adj1" fmla="val 8333"/>
              <a:gd name="adj2" fmla="val 75694"/>
            </a:avLst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 rot="5400000">
            <a:off x="2558951" y="1712648"/>
            <a:ext cx="307469" cy="2131491"/>
          </a:xfrm>
          <a:prstGeom prst="rightBrace">
            <a:avLst>
              <a:gd name="adj1" fmla="val 8333"/>
              <a:gd name="adj2" fmla="val 85188"/>
            </a:avLst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3256340">
            <a:off x="888992" y="4207764"/>
            <a:ext cx="33663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  <a:latin typeface="+mn-lt"/>
              </a:rPr>
              <a:t>L1 Trigger Installation</a:t>
            </a:r>
            <a:br>
              <a:rPr lang="en-US" sz="2800" dirty="0" smtClean="0">
                <a:solidFill>
                  <a:srgbClr val="000090"/>
                </a:solidFill>
                <a:latin typeface="+mn-lt"/>
              </a:rPr>
            </a:br>
            <a:r>
              <a:rPr lang="en-US" sz="2800" dirty="0" smtClean="0">
                <a:solidFill>
                  <a:srgbClr val="000090"/>
                </a:solidFill>
                <a:latin typeface="+mn-lt"/>
              </a:rPr>
              <a:t>and Commissioning</a:t>
            </a:r>
            <a:endParaRPr lang="en-US" sz="2800" dirty="0">
              <a:solidFill>
                <a:srgbClr val="00009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047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1 &amp; 2 LHC </a:t>
            </a:r>
            <a:r>
              <a:rPr lang="en-US" dirty="0"/>
              <a:t>and HL-LHC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908720"/>
            <a:ext cx="9649072" cy="5832648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2000" dirty="0"/>
              <a:t>With </a:t>
            </a:r>
            <a:r>
              <a:rPr lang="en-US" sz="2000" dirty="0">
                <a:solidFill>
                  <a:srgbClr val="FF0000"/>
                </a:solidFill>
              </a:rPr>
              <a:t>~30fb</a:t>
            </a:r>
            <a:r>
              <a:rPr lang="en-US" sz="2000" baseline="30000" dirty="0">
                <a:solidFill>
                  <a:srgbClr val="FF0000"/>
                </a:solidFill>
              </a:rPr>
              <a:t>-</a:t>
            </a:r>
            <a:r>
              <a:rPr lang="en-US" sz="2000" baseline="30000" dirty="0"/>
              <a:t>1</a:t>
            </a:r>
            <a:r>
              <a:rPr lang="en-US" sz="2000" dirty="0"/>
              <a:t> at 6-7TeV no low hanging fruit for New Physics, and yet we know the picture is not complete</a:t>
            </a:r>
            <a:r>
              <a:rPr lang="en-US" sz="2000" dirty="0" smtClean="0"/>
              <a:t>…</a:t>
            </a:r>
          </a:p>
          <a:p>
            <a:pPr marL="68580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LHC Run 2, with </a:t>
            </a:r>
            <a:r>
              <a:rPr lang="en-US" sz="2000" dirty="0">
                <a:solidFill>
                  <a:srgbClr val="FF0000"/>
                </a:solidFill>
              </a:rPr>
              <a:t>300fb-1 at 13~14TeV </a:t>
            </a:r>
            <a:r>
              <a:rPr lang="en-US" sz="2000" dirty="0"/>
              <a:t>will open a new window for discovery</a:t>
            </a:r>
          </a:p>
          <a:p>
            <a:pPr marL="525780" indent="-457200"/>
            <a:r>
              <a:rPr lang="en-US" sz="2000" dirty="0"/>
              <a:t>Across a mass range crucial for </a:t>
            </a:r>
            <a:r>
              <a:rPr lang="en-US" sz="2000" dirty="0" smtClean="0"/>
              <a:t>Naturalness</a:t>
            </a:r>
          </a:p>
          <a:p>
            <a:pPr marL="68580" indent="0" algn="ctr"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And </a:t>
            </a:r>
            <a:r>
              <a:rPr lang="en-US" sz="2000" dirty="0">
                <a:solidFill>
                  <a:srgbClr val="FF0000"/>
                </a:solidFill>
              </a:rPr>
              <a:t>this is still only scratching the </a:t>
            </a:r>
            <a:r>
              <a:rPr lang="en-US" sz="2000" dirty="0" smtClean="0">
                <a:solidFill>
                  <a:srgbClr val="FF0000"/>
                </a:solidFill>
              </a:rPr>
              <a:t>surface</a:t>
            </a:r>
          </a:p>
          <a:p>
            <a:pPr marL="68580" indent="0">
              <a:buNone/>
            </a:pPr>
            <a:r>
              <a:rPr lang="en-US" sz="2000" dirty="0" smtClean="0"/>
              <a:t>HL-LHC, with </a:t>
            </a:r>
            <a:r>
              <a:rPr lang="en-US" sz="2000" dirty="0" smtClean="0">
                <a:solidFill>
                  <a:srgbClr val="FF0000"/>
                </a:solidFill>
              </a:rPr>
              <a:t>3’000fb</a:t>
            </a:r>
            <a:r>
              <a:rPr lang="en-US" sz="2000" baseline="30000" dirty="0" smtClean="0">
                <a:solidFill>
                  <a:srgbClr val="FF0000"/>
                </a:solidFill>
              </a:rPr>
              <a:t>-1 </a:t>
            </a:r>
            <a:r>
              <a:rPr lang="en-US" sz="2000" dirty="0" smtClean="0">
                <a:solidFill>
                  <a:srgbClr val="FF0000"/>
                </a:solidFill>
              </a:rPr>
              <a:t>at 13~14Tev </a:t>
            </a:r>
            <a:r>
              <a:rPr lang="en-US" sz="2000" dirty="0" smtClean="0"/>
              <a:t>will bring  high intensity frontier physics to the energy frontier</a:t>
            </a:r>
          </a:p>
          <a:p>
            <a:pPr algn="just"/>
            <a:r>
              <a:rPr lang="en-US" sz="2000" dirty="0" smtClean="0"/>
              <a:t>Precision SM, EWSB and Higgs physics</a:t>
            </a:r>
          </a:p>
          <a:p>
            <a:pPr algn="just"/>
            <a:r>
              <a:rPr lang="en-US" sz="2000" dirty="0" smtClean="0"/>
              <a:t>Further extend potential for discovery and characterization of new physics</a:t>
            </a:r>
          </a:p>
          <a:p>
            <a:pPr lvl="1" algn="just"/>
            <a:r>
              <a:rPr lang="en-US" sz="1800" dirty="0" smtClean="0">
                <a:solidFill>
                  <a:srgbClr val="0000FF"/>
                </a:solidFill>
              </a:rPr>
              <a:t>Extend mass reach by ~ 1TeV</a:t>
            </a:r>
          </a:p>
          <a:p>
            <a:pPr lvl="1" algn="just"/>
            <a:r>
              <a:rPr lang="en-US" sz="1800" dirty="0" smtClean="0">
                <a:solidFill>
                  <a:srgbClr val="0000FF"/>
                </a:solidFill>
              </a:rPr>
              <a:t>Open broad scope for rare, unusual processes</a:t>
            </a:r>
          </a:p>
          <a:p>
            <a:pPr marL="68580" indent="0" algn="ctr">
              <a:buNone/>
            </a:pPr>
            <a:r>
              <a:rPr lang="en-US" sz="2000" dirty="0">
                <a:solidFill>
                  <a:srgbClr val="FF0000"/>
                </a:solidFill>
              </a:rPr>
              <a:t>This is Very Challenging: it </a:t>
            </a:r>
            <a:r>
              <a:rPr lang="en-US" sz="2000" dirty="0" smtClean="0">
                <a:solidFill>
                  <a:srgbClr val="FF0000"/>
                </a:solidFill>
              </a:rPr>
              <a:t>requires</a:t>
            </a:r>
            <a:endParaRPr lang="en-US" sz="1400" dirty="0"/>
          </a:p>
          <a:p>
            <a:r>
              <a:rPr lang="en-US" sz="2000" dirty="0"/>
              <a:t>Precision measurements  of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Leptons (e, </a:t>
            </a:r>
            <a:r>
              <a:rPr lang="en-US" sz="1800" dirty="0">
                <a:solidFill>
                  <a:srgbClr val="0000FF"/>
                </a:solidFill>
                <a:latin typeface="Symbol" charset="2"/>
                <a:cs typeface="Symbol" charset="2"/>
              </a:rPr>
              <a:t>m, t), g</a:t>
            </a:r>
            <a:r>
              <a:rPr lang="en-US" sz="1800" dirty="0">
                <a:solidFill>
                  <a:srgbClr val="0000FF"/>
                </a:solidFill>
                <a:cs typeface="Symbol" charset="2"/>
              </a:rPr>
              <a:t>, Jets, b (c) quarks, </a:t>
            </a:r>
            <a:r>
              <a:rPr lang="en-US" sz="1800" dirty="0" smtClean="0">
                <a:solidFill>
                  <a:srgbClr val="0000FF"/>
                </a:solidFill>
                <a:cs typeface="Symbol" charset="2"/>
              </a:rPr>
              <a:t>MET</a:t>
            </a:r>
            <a:endParaRPr lang="en-US" sz="500" dirty="0">
              <a:cs typeface="Symbol" charset="2"/>
            </a:endParaRPr>
          </a:p>
          <a:p>
            <a:r>
              <a:rPr lang="en-US" sz="2000" dirty="0">
                <a:cs typeface="Symbol" charset="2"/>
              </a:rPr>
              <a:t>Reconstruction of complex event topologies to identify</a:t>
            </a:r>
          </a:p>
          <a:p>
            <a:pPr lvl="1"/>
            <a:r>
              <a:rPr lang="en-US" sz="1800" dirty="0">
                <a:solidFill>
                  <a:srgbClr val="0000FF"/>
                </a:solidFill>
                <a:cs typeface="Symbol" charset="2"/>
              </a:rPr>
              <a:t>W/Z, top, VBF, etc</a:t>
            </a:r>
            <a:r>
              <a:rPr lang="en-US" sz="1800" dirty="0" smtClean="0">
                <a:solidFill>
                  <a:srgbClr val="0000FF"/>
                </a:solidFill>
                <a:cs typeface="Symbol" charset="2"/>
              </a:rPr>
              <a:t>.</a:t>
            </a:r>
            <a:endParaRPr lang="en-US" sz="500" dirty="0">
              <a:cs typeface="Symbol" charset="2"/>
            </a:endParaRPr>
          </a:p>
          <a:p>
            <a:r>
              <a:rPr lang="en-US" sz="2000" dirty="0"/>
              <a:t>Over the full range from low to high 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endParaRPr lang="en-US" sz="2000" dirty="0"/>
          </a:p>
          <a:p>
            <a:pPr lvl="1"/>
            <a:r>
              <a:rPr lang="en-US" sz="1800" dirty="0">
                <a:solidFill>
                  <a:srgbClr val="0000FF"/>
                </a:solidFill>
              </a:rPr>
              <a:t>In a very high rate and high pile-up </a:t>
            </a:r>
            <a:r>
              <a:rPr lang="en-US" sz="1800" dirty="0" smtClean="0">
                <a:solidFill>
                  <a:srgbClr val="0000FF"/>
                </a:solidFill>
              </a:rPr>
              <a:t>environment</a:t>
            </a:r>
            <a:endParaRPr lang="en-US" sz="1800" dirty="0">
              <a:solidFill>
                <a:srgbClr val="0000FF"/>
              </a:solidFill>
              <a:cs typeface="Symbol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5334F9FA-98EE-1240-B594-F24D8844BD24}" type="datetime1">
              <a:rPr lang="en-US" smtClean="0"/>
              <a:t>07/08/14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041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idx="1"/>
          </p:nvPr>
        </p:nvSpPr>
        <p:spPr>
          <a:xfrm>
            <a:off x="56456" y="2620818"/>
            <a:ext cx="9849544" cy="423718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Higgs Discovery </a:t>
            </a:r>
            <a:r>
              <a:rPr lang="en-US" dirty="0" smtClean="0">
                <a:sym typeface="Symbol"/>
              </a:rPr>
              <a:t></a:t>
            </a:r>
            <a:r>
              <a:rPr lang="en-US" dirty="0" smtClean="0"/>
              <a:t> Hierarchy problem no longer hypothetical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Corrections to the Higgs mass appear to want to be at the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Planck scale</a:t>
            </a:r>
          </a:p>
          <a:p>
            <a:pPr lvl="1"/>
            <a:r>
              <a:rPr lang="en-US" dirty="0">
                <a:solidFill>
                  <a:srgbClr val="FF0000"/>
                </a:solidFill>
                <a:sym typeface="Symbol"/>
              </a:rPr>
              <a:t>Is the 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universe </a:t>
            </a:r>
            <a:r>
              <a:rPr lang="en-US" dirty="0">
                <a:solidFill>
                  <a:srgbClr val="FF0000"/>
                </a:solidFill>
                <a:sym typeface="Symbol"/>
              </a:rPr>
              <a:t>incredibly fine-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tuned?</a:t>
            </a:r>
          </a:p>
          <a:p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How do we resolve this issue? </a:t>
            </a:r>
          </a:p>
          <a:p>
            <a:pPr marL="788670" lvl="1" indent="-514350"/>
            <a:r>
              <a:rPr lang="en-US" dirty="0" smtClean="0">
                <a:solidFill>
                  <a:srgbClr val="FF0000"/>
                </a:solidFill>
                <a:sym typeface="Symbol"/>
              </a:rPr>
              <a:t>SM partners especially 3</a:t>
            </a:r>
            <a:r>
              <a:rPr lang="en-US" baseline="30000" dirty="0" smtClean="0">
                <a:solidFill>
                  <a:srgbClr val="FF0000"/>
                </a:solidFill>
                <a:sym typeface="Symbol"/>
              </a:rPr>
              <a:t>rd</a:t>
            </a:r>
            <a:r>
              <a:rPr lang="en-US" dirty="0" smtClean="0">
                <a:solidFill>
                  <a:srgbClr val="FF0000"/>
                </a:solidFill>
                <a:sym typeface="Symbol"/>
              </a:rPr>
              <a:t>  generation &amp; EWK Bosons  Naturalness </a:t>
            </a:r>
          </a:p>
          <a:p>
            <a:pPr marL="788670" lvl="1" indent="-514350"/>
            <a:r>
              <a:rPr lang="en-US" dirty="0" smtClean="0">
                <a:solidFill>
                  <a:srgbClr val="FF0000"/>
                </a:solidFill>
                <a:sym typeface="Symbol"/>
              </a:rPr>
              <a:t>New phenomena related to the true Planck scale being much lower</a:t>
            </a:r>
          </a:p>
          <a:p>
            <a:pPr marL="788670" lvl="1" indent="-514350"/>
            <a:r>
              <a:rPr lang="en-US" dirty="0" smtClean="0">
                <a:solidFill>
                  <a:srgbClr val="FF0000"/>
                </a:solidFill>
                <a:sym typeface="Symbol"/>
              </a:rPr>
              <a:t>…</a:t>
            </a:r>
          </a:p>
          <a:p>
            <a:pPr marL="788670" lvl="1" indent="-514350"/>
            <a:endParaRPr lang="en-US" dirty="0" smtClean="0">
              <a:sym typeface="Symbol"/>
            </a:endParaRPr>
          </a:p>
          <a:p>
            <a:r>
              <a:rPr lang="en-US" dirty="0" smtClean="0">
                <a:sym typeface="Symbol"/>
              </a:rPr>
              <a:t>These are experimentally testable at the LHC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Symbol"/>
              </a:rPr>
              <a:t>e.g. naturalness even fine-tuning a bit requires partners at the TeV scale </a:t>
            </a:r>
            <a:endParaRPr lang="en-US" sz="3000" dirty="0" smtClean="0">
              <a:solidFill>
                <a:srgbClr val="FF0000"/>
              </a:solidFill>
              <a:sym typeface="Symbol"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4528" y="-171400"/>
            <a:ext cx="9201472" cy="91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Post-discovery landscape</a:t>
            </a:r>
            <a:endParaRPr lang="en-US" sz="3600" dirty="0"/>
          </a:p>
        </p:txBody>
      </p:sp>
      <p:pic>
        <p:nvPicPr>
          <p:cNvPr id="9" name="Content Placeholder 5" descr="SUSY_quadratic_divergences.t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840917" y="1015990"/>
            <a:ext cx="5486121" cy="14886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Flowchart: Alternate Process 18"/>
          <p:cNvSpPr/>
          <p:nvPr/>
        </p:nvSpPr>
        <p:spPr bwMode="auto">
          <a:xfrm>
            <a:off x="6354127" y="998061"/>
            <a:ext cx="2971800" cy="1524000"/>
          </a:xfrm>
          <a:prstGeom prst="flowChartAlternateProcess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7287" tIns="53643" rIns="107287" bIns="53643" numCol="1" rtlCol="0" anchor="t" anchorCtr="0" compatLnSpc="1">
            <a:prstTxWarp prst="textNoShape">
              <a:avLst/>
            </a:prstTxWarp>
          </a:bodyPr>
          <a:lstStyle/>
          <a:p>
            <a:pPr defTabSz="1072866" eaLnBrk="0" hangingPunct="0"/>
            <a:endParaRPr lang="en-US" sz="1400">
              <a:solidFill>
                <a:prstClr val="white"/>
              </a:solidFill>
              <a:latin typeface="Book Antiqua" pitchFamily="18" charset="0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5797" y="519545"/>
            <a:ext cx="1432741" cy="200251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 bwMode="auto">
          <a:xfrm>
            <a:off x="8233405" y="1070071"/>
            <a:ext cx="737492" cy="276999"/>
          </a:xfrm>
          <a:prstGeom prst="rect">
            <a:avLst/>
          </a:prstGeom>
          <a:ln/>
          <a:ex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0" rIns="0" bIns="0" rtlCol="0">
            <a:spAutoFit/>
          </a:bodyPr>
          <a:lstStyle/>
          <a:p>
            <a:pPr marL="0" indent="0">
              <a:spcBef>
                <a:spcPts val="0"/>
              </a:spcBef>
              <a:buFontTx/>
              <a:buNone/>
            </a:pPr>
            <a:r>
              <a:rPr lang="en-US" sz="1800" kern="0" dirty="0" smtClean="0">
                <a:solidFill>
                  <a:srgbClr val="FF0000"/>
                </a:solidFill>
              </a:rPr>
              <a:t>SUSY?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ECFE5FFF-8B16-8342-8F57-84CCF0F1267A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990600" y="6416676"/>
            <a:ext cx="452649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Marcello Mannelli</a:t>
            </a:r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360150" y="5174734"/>
            <a:ext cx="3918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+mn-lt"/>
              </a:rPr>
              <a:t>Dark Matter…. Dark Energy…. ???</a:t>
            </a:r>
          </a:p>
        </p:txBody>
      </p:sp>
    </p:spTree>
    <p:extLst>
      <p:ext uri="{BB962C8B-B14F-4D97-AF65-F5344CB8AC3E}">
        <p14:creationId xmlns:p14="http://schemas.microsoft.com/office/powerpoint/2010/main" val="2577100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Phase I CMS 4 layer Inner Pixel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AFD7E1F1-07CA-ED4D-AA4D-20B49D9D3ED7}" type="datetime1">
              <a:rPr lang="en-US" smtClean="0"/>
              <a:t>07/08/14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990600" y="6416676"/>
            <a:ext cx="452649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Marcello Mannelli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47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69" y="1690286"/>
            <a:ext cx="9525177" cy="453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767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Phase I CMS HCAL Read-Out Upgrades</a:t>
            </a:r>
            <a:endParaRPr lang="en-GB" sz="3600" dirty="0"/>
          </a:p>
        </p:txBody>
      </p:sp>
      <p:pic>
        <p:nvPicPr>
          <p:cNvPr id="9" name="Picture 8" descr="Screen Shot 2014-07-30 at 15.57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472" y="923125"/>
            <a:ext cx="9361040" cy="590059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33120" y="76470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800000"/>
                </a:solidFill>
                <a:latin typeface="+mn-lt"/>
              </a:rPr>
              <a:t>VBF </a:t>
            </a:r>
            <a:r>
              <a:rPr lang="en-GB" dirty="0" smtClean="0">
                <a:solidFill>
                  <a:srgbClr val="800000"/>
                </a:solidFill>
                <a:latin typeface="+mn-lt"/>
                <a:sym typeface="Wingdings"/>
              </a:rPr>
              <a:t> </a:t>
            </a:r>
            <a:r>
              <a:rPr lang="en-GB" dirty="0" err="1" smtClean="0">
                <a:solidFill>
                  <a:srgbClr val="800000"/>
                </a:solidFill>
                <a:latin typeface="Symbol" charset="2"/>
                <a:cs typeface="Symbol" charset="2"/>
                <a:sym typeface="Wingdings"/>
              </a:rPr>
              <a:t>tt</a:t>
            </a:r>
            <a:endParaRPr lang="en-GB" dirty="0">
              <a:solidFill>
                <a:srgbClr val="800000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9405592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72279" y="805498"/>
            <a:ext cx="9782174" cy="3309302"/>
          </a:xfrm>
        </p:spPr>
        <p:txBody>
          <a:bodyPr>
            <a:noAutofit/>
          </a:bodyPr>
          <a:lstStyle/>
          <a:p>
            <a:pPr marL="342900" lvl="1" indent="-342900">
              <a:spcBef>
                <a:spcPts val="0"/>
              </a:spcBef>
              <a:defRPr/>
            </a:pPr>
            <a:r>
              <a:rPr lang="en-US" sz="2400" dirty="0" smtClean="0">
                <a:solidFill>
                  <a:srgbClr val="9B0101"/>
                </a:solidFill>
              </a:rPr>
              <a:t>Modern FPGAs and µTCA backplane technology for high bandwidth and processing power - new architecture for calorimeter with a full event in one processor</a:t>
            </a:r>
          </a:p>
          <a:p>
            <a:pPr marL="656100" lvl="2" indent="-342900">
              <a:spcBef>
                <a:spcPts val="0"/>
              </a:spcBef>
              <a:defRPr/>
            </a:pPr>
            <a:r>
              <a:rPr lang="en-US" sz="2000" dirty="0" smtClean="0"/>
              <a:t>This allows higher calorimeter granularity and earlier combination of </a:t>
            </a:r>
            <a:r>
              <a:rPr lang="en-US" sz="2000" dirty="0" err="1" smtClean="0"/>
              <a:t>muon</a:t>
            </a:r>
            <a:r>
              <a:rPr lang="en-US" sz="2000" dirty="0"/>
              <a:t> </a:t>
            </a:r>
            <a:r>
              <a:rPr lang="en-US" sz="2000" dirty="0" smtClean="0"/>
              <a:t>systems to provide better precision on trigger objects and more sophisticated selection algorithms</a:t>
            </a:r>
          </a:p>
          <a:p>
            <a:pPr marL="342900" lvl="1" indent="-342900">
              <a:spcBef>
                <a:spcPts val="0"/>
              </a:spcBef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e, </a:t>
            </a:r>
            <a:r>
              <a:rPr lang="en-US" sz="2400" dirty="0" smtClean="0">
                <a:solidFill>
                  <a:srgbClr val="000000"/>
                </a:solidFill>
                <a:latin typeface="Symbol" charset="2"/>
                <a:cs typeface="Symbol" charset="2"/>
              </a:rPr>
              <a:t>g </a:t>
            </a:r>
            <a:r>
              <a:rPr lang="en-US" sz="2400" dirty="0" smtClean="0">
                <a:solidFill>
                  <a:srgbClr val="000000"/>
                </a:solidFill>
              </a:rPr>
              <a:t>and µ isolation and jet finding with PU subtraction</a:t>
            </a:r>
          </a:p>
          <a:p>
            <a:pPr marL="342900" lvl="1" indent="-342900">
              <a:spcBef>
                <a:spcPts val="0"/>
              </a:spcBef>
              <a:defRPr/>
            </a:pPr>
            <a:r>
              <a:rPr lang="en-US" sz="2400" dirty="0" err="1" smtClean="0">
                <a:solidFill>
                  <a:srgbClr val="000000"/>
                </a:solidFill>
              </a:rPr>
              <a:t>τ</a:t>
            </a:r>
            <a:r>
              <a:rPr lang="en-US" sz="2400" dirty="0" smtClean="0">
                <a:solidFill>
                  <a:srgbClr val="000000"/>
                </a:solidFill>
              </a:rPr>
              <a:t> finding with narrower cone</a:t>
            </a:r>
          </a:p>
          <a:p>
            <a:pPr marL="342900" lvl="1" indent="-342900">
              <a:spcBef>
                <a:spcPts val="0"/>
              </a:spcBef>
              <a:defRPr/>
            </a:pPr>
            <a:r>
              <a:rPr lang="en-US" sz="2400" dirty="0" smtClean="0">
                <a:solidFill>
                  <a:srgbClr val="000000"/>
                </a:solidFill>
              </a:rPr>
              <a:t>new algorithms with correlated quantities (e.g. invariant mass</a:t>
            </a:r>
            <a:r>
              <a:rPr lang="en-US" sz="2400" dirty="0" smtClean="0">
                <a:solidFill>
                  <a:schemeClr val="bg1"/>
                </a:solidFill>
              </a:rPr>
              <a:t>…)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0395" y="4173954"/>
            <a:ext cx="3324023" cy="1845846"/>
          </a:xfrm>
          <a:prstGeom prst="rect">
            <a:avLst/>
          </a:prstGeom>
        </p:spPr>
      </p:pic>
      <p:pic>
        <p:nvPicPr>
          <p:cNvPr id="13" name="Picture 12" descr="demonstrator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7019" y="4114801"/>
            <a:ext cx="3306778" cy="19818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6509" y="6172200"/>
            <a:ext cx="43817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MP</a:t>
            </a:r>
            <a:r>
              <a:rPr lang="en-US" sz="1600" dirty="0"/>
              <a:t>7</a:t>
            </a:r>
            <a:r>
              <a:rPr lang="en-US" sz="1600" dirty="0" smtClean="0"/>
              <a:t> board </a:t>
            </a:r>
            <a:r>
              <a:rPr lang="en-US" sz="1600" dirty="0" err="1" smtClean="0"/>
              <a:t>Virtex</a:t>
            </a:r>
            <a:r>
              <a:rPr lang="en-US" sz="1600" dirty="0" smtClean="0"/>
              <a:t> 7 and 72 I/O links at 10Gpbs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104342" y="6172835"/>
            <a:ext cx="4741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Demonstrator of Calorimeter trigger in µTCA crate</a:t>
            </a:r>
            <a:endParaRPr lang="en-US" sz="160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8934929" cy="914400"/>
          </a:xfrm>
        </p:spPr>
        <p:txBody>
          <a:bodyPr/>
          <a:lstStyle/>
          <a:p>
            <a:r>
              <a:rPr lang="en-US" sz="3200" dirty="0"/>
              <a:t>Phase I </a:t>
            </a:r>
            <a:r>
              <a:rPr lang="en-US" sz="3200" dirty="0" smtClean="0"/>
              <a:t>CMS </a:t>
            </a:r>
            <a:r>
              <a:rPr lang="en-US" sz="3200" dirty="0"/>
              <a:t>Trigger Upgrades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F2F9A49C-26DE-F94B-AA11-93EDCE3652AD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990600" y="6416676"/>
            <a:ext cx="452649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Marcello Mannelli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646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28464" y="908720"/>
            <a:ext cx="9577064" cy="5832648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Challenges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5</a:t>
            </a:fld>
            <a:endParaRPr lang="en-GB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4" t="18277" r="24376" b="18277"/>
          <a:stretch>
            <a:fillRect/>
          </a:stretch>
        </p:blipFill>
        <p:spPr bwMode="auto">
          <a:xfrm>
            <a:off x="446188" y="1353264"/>
            <a:ext cx="4313138" cy="1859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66" t="17058" r="24382" b="17058"/>
          <a:stretch>
            <a:fillRect/>
          </a:stretch>
        </p:blipFill>
        <p:spPr bwMode="auto">
          <a:xfrm>
            <a:off x="4932462" y="1307258"/>
            <a:ext cx="4313138" cy="195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11" t="18277" r="23087" b="17058"/>
          <a:stretch>
            <a:fillRect/>
          </a:stretch>
        </p:blipFill>
        <p:spPr bwMode="auto">
          <a:xfrm>
            <a:off x="446188" y="3844195"/>
            <a:ext cx="4313138" cy="1868198"/>
          </a:xfrm>
          <a:prstGeom prst="rect">
            <a:avLst/>
          </a:prstGeom>
          <a:solidFill>
            <a:srgbClr val="FFEAB9"/>
          </a:solidFill>
          <a:ln>
            <a:noFill/>
          </a:ln>
          <a:extLst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4" t="14561" r="19608" b="14561"/>
          <a:stretch>
            <a:fillRect/>
          </a:stretch>
        </p:blipFill>
        <p:spPr bwMode="auto">
          <a:xfrm>
            <a:off x="4932462" y="3847481"/>
            <a:ext cx="4313138" cy="1861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8023459" y="1031218"/>
            <a:ext cx="612768" cy="369696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 smtClean="0">
                <a:solidFill>
                  <a:schemeClr val="accent2"/>
                </a:solidFill>
                <a:latin typeface="Helvetica" charset="0"/>
              </a:rPr>
              <a:t>10</a:t>
            </a:r>
            <a:r>
              <a:rPr lang="en-US" sz="1800" baseline="30000" dirty="0" smtClean="0">
                <a:solidFill>
                  <a:schemeClr val="accent2"/>
                </a:solidFill>
                <a:latin typeface="Helvetica" charset="0"/>
              </a:rPr>
              <a:t>33</a:t>
            </a:r>
            <a:endParaRPr lang="en-US" sz="2800" dirty="0" smtClean="0">
              <a:solidFill>
                <a:schemeClr val="accent2"/>
              </a:solidFill>
              <a:latin typeface="Helvetica" charset="0"/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8023459" y="3632236"/>
            <a:ext cx="612768" cy="369696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 smtClean="0">
                <a:solidFill>
                  <a:schemeClr val="accent2"/>
                </a:solidFill>
                <a:latin typeface="Helvetica" charset="0"/>
              </a:rPr>
              <a:t>10</a:t>
            </a:r>
            <a:r>
              <a:rPr lang="en-US" sz="1800" baseline="30000" dirty="0" smtClean="0">
                <a:solidFill>
                  <a:schemeClr val="accent2"/>
                </a:solidFill>
                <a:latin typeface="Helvetica" charset="0"/>
              </a:rPr>
              <a:t>35</a:t>
            </a:r>
            <a:endParaRPr lang="en-US" sz="2800" dirty="0" smtClean="0">
              <a:solidFill>
                <a:schemeClr val="accent2"/>
              </a:solidFill>
              <a:latin typeface="Helvetica" charset="0"/>
            </a:endParaRPr>
          </a:p>
        </p:txBody>
      </p:sp>
      <p:sp>
        <p:nvSpPr>
          <p:cNvPr id="14" name="Text Box 10"/>
          <p:cNvSpPr txBox="1">
            <a:spLocks noChangeArrowheads="1"/>
          </p:cNvSpPr>
          <p:nvPr/>
        </p:nvSpPr>
        <p:spPr bwMode="auto">
          <a:xfrm>
            <a:off x="2504729" y="1031218"/>
            <a:ext cx="1440160" cy="369696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defRPr/>
            </a:pPr>
            <a:r>
              <a:rPr lang="en-US" sz="1800" dirty="0">
                <a:solidFill>
                  <a:schemeClr val="accent2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rPr>
              <a:t>10</a:t>
            </a:r>
            <a:r>
              <a:rPr lang="en-US" sz="1800" baseline="30000" dirty="0">
                <a:solidFill>
                  <a:schemeClr val="accent2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rPr>
              <a:t>32 </a:t>
            </a:r>
            <a:r>
              <a:rPr lang="en-US" sz="1800" dirty="0">
                <a:solidFill>
                  <a:schemeClr val="accent2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rPr>
              <a:t>cm</a:t>
            </a:r>
            <a:r>
              <a:rPr lang="en-US" sz="1800" baseline="30000" dirty="0">
                <a:solidFill>
                  <a:schemeClr val="accent2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rPr>
              <a:t>-2</a:t>
            </a:r>
            <a:r>
              <a:rPr lang="en-US" sz="1800" dirty="0">
                <a:solidFill>
                  <a:schemeClr val="accent2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rPr>
              <a:t> s</a:t>
            </a:r>
            <a:r>
              <a:rPr lang="en-US" sz="1800" baseline="30000" dirty="0">
                <a:solidFill>
                  <a:schemeClr val="accent2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rPr>
              <a:t>-1 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3542277" y="3555010"/>
            <a:ext cx="612768" cy="369696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 smtClean="0">
                <a:solidFill>
                  <a:schemeClr val="accent2"/>
                </a:solidFill>
                <a:latin typeface="Helvetica" charset="0"/>
              </a:rPr>
              <a:t>10</a:t>
            </a:r>
            <a:r>
              <a:rPr lang="en-US" sz="1800" baseline="30000" dirty="0" smtClean="0">
                <a:solidFill>
                  <a:schemeClr val="accent2"/>
                </a:solidFill>
                <a:latin typeface="Helvetica" charset="0"/>
              </a:rPr>
              <a:t>34</a:t>
            </a:r>
            <a:endParaRPr lang="en-US" sz="2800" dirty="0" smtClean="0">
              <a:solidFill>
                <a:schemeClr val="accent2"/>
              </a:solidFill>
              <a:latin typeface="Helvetica" charset="0"/>
            </a:endParaRPr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951384" y="5760969"/>
            <a:ext cx="7962157" cy="707886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000" b="1" dirty="0" smtClean="0">
                <a:solidFill>
                  <a:srgbClr val="000090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HL-LHC presents increased challenges for Triggering, Tracking and Calorimetry, </a:t>
            </a:r>
            <a:r>
              <a:rPr lang="en-US" sz="2000" b="1" dirty="0">
                <a:solidFill>
                  <a:srgbClr val="000090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en-US" sz="2000" b="1" dirty="0" smtClean="0">
                <a:solidFill>
                  <a:srgbClr val="000090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in particular for low to medium P</a:t>
            </a:r>
            <a:r>
              <a:rPr lang="en-US" sz="2000" b="1" baseline="-25000" dirty="0" smtClean="0">
                <a:solidFill>
                  <a:srgbClr val="000090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T</a:t>
            </a:r>
            <a:r>
              <a:rPr lang="en-US" sz="2000" b="1" dirty="0" smtClean="0">
                <a:solidFill>
                  <a:srgbClr val="000090"/>
                </a:solidFill>
                <a:latin typeface="+mn-lt"/>
                <a:ea typeface="ＭＳ Ｐゴシック" pitchFamily="-111" charset="-128"/>
                <a:cs typeface="ＭＳ Ｐゴシック" pitchFamily="-111" charset="-128"/>
              </a:rPr>
              <a:t> objects </a:t>
            </a:r>
            <a:endParaRPr lang="en-US" sz="2000" b="1" dirty="0">
              <a:solidFill>
                <a:srgbClr val="000090"/>
              </a:solidFill>
              <a:latin typeface="+mn-lt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4079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Phase I CMS </a:t>
            </a:r>
            <a:r>
              <a:rPr lang="en-US" sz="3200" dirty="0" err="1" smtClean="0"/>
              <a:t>Calo</a:t>
            </a:r>
            <a:r>
              <a:rPr lang="en-US" sz="3200" dirty="0" smtClean="0"/>
              <a:t> Trigger Upgrade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CCC380D2-7513-E84B-AFD6-FE4ED8D24BBD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50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808" y="1226127"/>
            <a:ext cx="7833495" cy="389926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7890" y="5334061"/>
            <a:ext cx="9585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Layer 1 is optimized for backplane connectivity; Layer 2 for front-panel optical bandwidth</a:t>
            </a:r>
          </a:p>
          <a:p>
            <a:pPr algn="ctr"/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Access full granularity ECAL/HCAL Trigger Tower granularity for clustering, isolation etc.</a:t>
            </a:r>
          </a:p>
        </p:txBody>
      </p:sp>
    </p:spTree>
    <p:extLst>
      <p:ext uri="{BB962C8B-B14F-4D97-AF65-F5344CB8AC3E}">
        <p14:creationId xmlns:p14="http://schemas.microsoft.com/office/powerpoint/2010/main" val="30938896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Phase I CMS Muon Trigger Upgrade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819B80B6-58B8-9F40-81A1-D15C760C7420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51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811" y="1171166"/>
            <a:ext cx="3433704" cy="386265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035" y="1171166"/>
            <a:ext cx="3500111" cy="386265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V="1">
            <a:off x="4452697" y="3207327"/>
            <a:ext cx="875531" cy="11546"/>
          </a:xfrm>
          <a:prstGeom prst="straightConnector1">
            <a:avLst/>
          </a:prstGeom>
          <a:ln w="5715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2009" y="5328927"/>
            <a:ext cx="92773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The present muon trigger system has separate CSC, DT &amp; RPC muon track finders</a:t>
            </a:r>
          </a:p>
          <a:p>
            <a:pPr algn="ctr"/>
            <a:endParaRPr lang="en-US" sz="2000" dirty="0">
              <a:solidFill>
                <a:srgbClr val="000000"/>
              </a:solidFill>
              <a:latin typeface="+mn-lt"/>
            </a:endParaRP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Upgrade allows merging of CSC, DT &amp; RPC segments for combined muon track finding</a:t>
            </a: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=&gt; Improved robustness and efficiency</a:t>
            </a:r>
          </a:p>
        </p:txBody>
      </p:sp>
    </p:spTree>
    <p:extLst>
      <p:ext uri="{BB962C8B-B14F-4D97-AF65-F5344CB8AC3E}">
        <p14:creationId xmlns:p14="http://schemas.microsoft.com/office/powerpoint/2010/main" val="2863523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807208" y="30969"/>
            <a:ext cx="1085410" cy="365125"/>
          </a:xfrm>
        </p:spPr>
        <p:txBody>
          <a:bodyPr/>
          <a:lstStyle/>
          <a:p>
            <a:fld id="{1AD93096-5B34-4342-9326-69289CEAE4C2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Technical Proposal outline and content</a:t>
            </a:r>
            <a:endParaRPr lang="en-GB" sz="3600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15" y="818996"/>
            <a:ext cx="5267995" cy="57469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4887" y="756309"/>
            <a:ext cx="4681736" cy="61016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7166" y="696822"/>
            <a:ext cx="4652000" cy="616117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/>
          <a:srcRect r="43845"/>
          <a:stretch/>
        </p:blipFill>
        <p:spPr>
          <a:xfrm>
            <a:off x="6730400" y="1352201"/>
            <a:ext cx="3059904" cy="325747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/>
          <a:srcRect r="47942"/>
          <a:stretch/>
        </p:blipFill>
        <p:spPr>
          <a:xfrm>
            <a:off x="6803598" y="4804204"/>
            <a:ext cx="2986706" cy="9525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874527" y="1694200"/>
            <a:ext cx="5955608" cy="3173718"/>
          </a:xfrm>
          <a:solidFill>
            <a:srgbClr val="FFFFFF"/>
          </a:solidFill>
          <a:ln w="38100" cap="sq" cmpd="sng">
            <a:solidFill>
              <a:srgbClr val="000000"/>
            </a:solidFill>
            <a:miter lim="800000"/>
          </a:ln>
          <a:effectLst>
            <a:outerShdw blurRad="511175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Sub-systems</a:t>
            </a:r>
          </a:p>
          <a:p>
            <a:pPr marL="0" indent="-285750">
              <a:spcBef>
                <a:spcPts val="0"/>
              </a:spcBef>
              <a:buFont typeface="Lucida Grande"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Motivation of upgrades and main requirements</a:t>
            </a:r>
          </a:p>
          <a:p>
            <a:pPr marL="0" indent="-285750">
              <a:spcBef>
                <a:spcPts val="0"/>
              </a:spcBef>
              <a:buFont typeface="Lucida Grande"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Conceptual designs and technical solutions</a:t>
            </a:r>
          </a:p>
          <a:p>
            <a:pPr marL="0" indent="-285750">
              <a:spcBef>
                <a:spcPts val="0"/>
              </a:spcBef>
              <a:buFont typeface="Lucida Grande"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System level performance </a:t>
            </a:r>
          </a:p>
          <a:p>
            <a:pPr marL="0" indent="-285750">
              <a:spcBef>
                <a:spcPts val="0"/>
              </a:spcBef>
              <a:buFont typeface="Lucida Grande"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R&amp;D plans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And discussion of</a:t>
            </a:r>
          </a:p>
          <a:p>
            <a:pPr marL="0" indent="-285750">
              <a:spcBef>
                <a:spcPts val="0"/>
              </a:spcBef>
              <a:buFont typeface="Lucida Grande"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Radiation environment</a:t>
            </a:r>
          </a:p>
          <a:p>
            <a:pPr marL="0" indent="-285750">
              <a:spcBef>
                <a:spcPts val="0"/>
              </a:spcBef>
              <a:buFont typeface="Lucida Grande"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Data flow and Processing</a:t>
            </a:r>
          </a:p>
          <a:p>
            <a:pPr marL="0" indent="-285750">
              <a:spcBef>
                <a:spcPts val="0"/>
              </a:spcBef>
              <a:buFont typeface="Lucida Grande"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Infrastructure and logistics of work in LS3</a:t>
            </a:r>
          </a:p>
          <a:p>
            <a:pPr marL="0" indent="-285750">
              <a:spcBef>
                <a:spcPts val="0"/>
              </a:spcBef>
              <a:buFont typeface="Lucida Grande"/>
              <a:buChar char="-"/>
            </a:pPr>
            <a:r>
              <a:rPr lang="en-US" sz="1800" dirty="0">
                <a:solidFill>
                  <a:srgbClr val="000000"/>
                </a:solidFill>
              </a:rPr>
              <a:t>Cost estimates and </a:t>
            </a:r>
            <a:r>
              <a:rPr lang="en-US" sz="1800" dirty="0" smtClean="0">
                <a:solidFill>
                  <a:srgbClr val="000000"/>
                </a:solidFill>
              </a:rPr>
              <a:t>organization</a:t>
            </a:r>
            <a:endParaRPr lang="en-US" sz="1800" dirty="0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418398" y="5180551"/>
            <a:ext cx="7039532" cy="1107996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400" dirty="0">
                <a:solidFill>
                  <a:srgbClr val="0000FF"/>
                </a:solidFill>
                <a:latin typeface="+mj-lt"/>
              </a:rPr>
              <a:t>We are aiming at a 200 pages </a:t>
            </a:r>
            <a:r>
              <a:rPr lang="en-US" sz="2400" dirty="0" smtClean="0">
                <a:solidFill>
                  <a:srgbClr val="0000FF"/>
                </a:solidFill>
                <a:latin typeface="+mj-lt"/>
              </a:rPr>
              <a:t>document </a:t>
            </a:r>
          </a:p>
          <a:p>
            <a:pPr algn="ctr">
              <a:spcBef>
                <a:spcPts val="0"/>
              </a:spcBef>
            </a:pPr>
            <a:r>
              <a:rPr lang="en-US" sz="2400" dirty="0" smtClean="0">
                <a:solidFill>
                  <a:srgbClr val="0000FF"/>
                </a:solidFill>
                <a:latin typeface="+mj-lt"/>
              </a:rPr>
              <a:t>draft of sub-system chapters is available</a:t>
            </a:r>
          </a:p>
          <a:p>
            <a:pPr algn="ctr">
              <a:spcBef>
                <a:spcPts val="0"/>
              </a:spcBef>
            </a:pPr>
            <a:r>
              <a:rPr lang="en-US" sz="1800" dirty="0">
                <a:solidFill>
                  <a:srgbClr val="FF0000"/>
                </a:solidFill>
                <a:latin typeface="+mj-lt"/>
              </a:rPr>
              <a:t>https://</a:t>
            </a:r>
            <a:r>
              <a:rPr lang="en-US" sz="1800" dirty="0" err="1">
                <a:solidFill>
                  <a:srgbClr val="FF0000"/>
                </a:solidFill>
                <a:latin typeface="+mj-lt"/>
              </a:rPr>
              <a:t>cms-docdb.cern.ch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/</a:t>
            </a:r>
            <a:r>
              <a:rPr lang="en-US" sz="1800" dirty="0" err="1">
                <a:solidFill>
                  <a:srgbClr val="FF0000"/>
                </a:solidFill>
                <a:latin typeface="+mj-lt"/>
              </a:rPr>
              <a:t>cgi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-bin/</a:t>
            </a:r>
            <a:r>
              <a:rPr lang="en-US" sz="1800" dirty="0" err="1">
                <a:solidFill>
                  <a:srgbClr val="FF0000"/>
                </a:solidFill>
                <a:latin typeface="+mj-lt"/>
              </a:rPr>
              <a:t>DocDB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/</a:t>
            </a:r>
            <a:r>
              <a:rPr lang="en-US" sz="1800" dirty="0" err="1">
                <a:solidFill>
                  <a:srgbClr val="FF0000"/>
                </a:solidFill>
                <a:latin typeface="+mj-lt"/>
              </a:rPr>
              <a:t>ShowDocument?docid</a:t>
            </a:r>
            <a:r>
              <a:rPr lang="en-US" sz="1800" dirty="0">
                <a:solidFill>
                  <a:srgbClr val="FF0000"/>
                </a:solidFill>
                <a:latin typeface="+mj-lt"/>
              </a:rPr>
              <a:t>=12143</a:t>
            </a:r>
          </a:p>
        </p:txBody>
      </p:sp>
    </p:spTree>
    <p:extLst>
      <p:ext uri="{BB962C8B-B14F-4D97-AF65-F5344CB8AC3E}">
        <p14:creationId xmlns:p14="http://schemas.microsoft.com/office/powerpoint/2010/main" val="1729077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Technical Proposal outline and content</a:t>
            </a:r>
            <a:endParaRPr lang="en-US" sz="3600" dirty="0">
              <a:solidFill>
                <a:srgbClr val="000000"/>
              </a:solidFill>
            </a:endParaRPr>
          </a:p>
        </p:txBody>
      </p:sp>
      <p:pic>
        <p:nvPicPr>
          <p:cNvPr id="9" name="Picture 8" descr="phiperf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842"/>
          <a:stretch/>
        </p:blipFill>
        <p:spPr>
          <a:xfrm>
            <a:off x="63682" y="2798460"/>
            <a:ext cx="5399461" cy="3777333"/>
          </a:xfrm>
          <a:prstGeom prst="rect">
            <a:avLst/>
          </a:prstGeom>
        </p:spPr>
      </p:pic>
      <p:pic>
        <p:nvPicPr>
          <p:cNvPr id="10" name="Picture 9" descr="intro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2" y="732029"/>
            <a:ext cx="5694238" cy="1391173"/>
          </a:xfrm>
          <a:prstGeom prst="rect">
            <a:avLst/>
          </a:prstGeom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2011722" y="4774965"/>
            <a:ext cx="5567348" cy="1080645"/>
          </a:xfrm>
          <a:prstGeom prst="rect">
            <a:avLst/>
          </a:prstGeom>
          <a:solidFill>
            <a:srgbClr val="FFFFFF"/>
          </a:solidFill>
          <a:ln w="38100" cap="sq" cmpd="sng">
            <a:solidFill>
              <a:srgbClr val="000000"/>
            </a:solidFill>
            <a:miter lim="800000"/>
          </a:ln>
          <a:effectLst>
            <a:outerShdw blurRad="511175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Courier New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Physics performance</a:t>
            </a:r>
          </a:p>
          <a:p>
            <a:pPr marL="0" indent="0">
              <a:spcBef>
                <a:spcPts val="0"/>
              </a:spcBef>
              <a:buFont typeface="Courier New"/>
              <a:buNone/>
            </a:pPr>
            <a:r>
              <a:rPr lang="en-US" dirty="0" smtClean="0">
                <a:solidFill>
                  <a:srgbClr val="000000"/>
                </a:solidFill>
              </a:rPr>
              <a:t>Discuss selected analyses which demonstrate detector capability for HL-LHC physics program</a:t>
            </a:r>
          </a:p>
        </p:txBody>
      </p:sp>
      <p:pic>
        <p:nvPicPr>
          <p:cNvPr id="8" name="Picture 7" descr="ovl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231"/>
          <a:stretch/>
        </p:blipFill>
        <p:spPr>
          <a:xfrm>
            <a:off x="3840726" y="2482006"/>
            <a:ext cx="4343926" cy="1587500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317948" y="2999919"/>
            <a:ext cx="5465442" cy="1304748"/>
          </a:xfrm>
          <a:prstGeom prst="rect">
            <a:avLst/>
          </a:prstGeom>
          <a:solidFill>
            <a:srgbClr val="FFFFFF"/>
          </a:solidFill>
          <a:ln w="38100" cap="sq" cmpd="sng">
            <a:solidFill>
              <a:srgbClr val="000000"/>
            </a:solidFill>
            <a:miter lim="800000"/>
          </a:ln>
          <a:effectLst>
            <a:outerShdw blurRad="511175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457200" rtl="0" eaLnBrk="1" latinLnBrk="0" hangingPunct="1">
              <a:spcBef>
                <a:spcPts val="1500"/>
              </a:spcBef>
              <a:buFont typeface="Courier New"/>
              <a:buChar char="o"/>
              <a:defRPr sz="2000" kern="1200">
                <a:solidFill>
                  <a:srgbClr val="000090"/>
                </a:solidFill>
                <a:latin typeface="+mn-lt"/>
                <a:ea typeface="+mn-ea"/>
                <a:cs typeface="+mn-cs"/>
              </a:defRPr>
            </a:lvl1pPr>
            <a:lvl2pPr marL="548640" indent="-27432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22960" indent="-274320" algn="l" defTabSz="457200" rtl="0" eaLnBrk="1" latinLnBrk="0" hangingPunct="1">
              <a:spcBef>
                <a:spcPts val="300"/>
              </a:spcBef>
              <a:buFont typeface="Arial"/>
              <a:buChar char="•"/>
              <a:defRPr sz="1800" kern="120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3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3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Courier New"/>
              <a:buNone/>
            </a:pPr>
            <a:r>
              <a:rPr lang="en-US" b="1" dirty="0" smtClean="0">
                <a:solidFill>
                  <a:srgbClr val="FF0000"/>
                </a:solidFill>
              </a:rPr>
              <a:t>Overall Detector performance at high pile-up</a:t>
            </a:r>
          </a:p>
          <a:p>
            <a:pPr marL="0" indent="0">
              <a:spcBef>
                <a:spcPts val="0"/>
              </a:spcBef>
              <a:buFont typeface="Courier New"/>
              <a:buNone/>
            </a:pPr>
            <a:r>
              <a:rPr lang="en-US" dirty="0" smtClean="0">
                <a:solidFill>
                  <a:srgbClr val="000000"/>
                </a:solidFill>
              </a:rPr>
              <a:t>Show how well we measure electrons, </a:t>
            </a:r>
            <a:r>
              <a:rPr lang="en-US" dirty="0" err="1" smtClean="0">
                <a:solidFill>
                  <a:srgbClr val="000000"/>
                </a:solidFill>
              </a:rPr>
              <a:t>muons</a:t>
            </a:r>
            <a:r>
              <a:rPr lang="en-US" dirty="0" smtClean="0">
                <a:solidFill>
                  <a:srgbClr val="000000"/>
                </a:solidFill>
              </a:rPr>
              <a:t>, </a:t>
            </a:r>
            <a:r>
              <a:rPr lang="en-US" dirty="0" err="1" smtClean="0">
                <a:solidFill>
                  <a:srgbClr val="000000"/>
                </a:solidFill>
              </a:rPr>
              <a:t>taus</a:t>
            </a:r>
            <a:r>
              <a:rPr lang="en-US" dirty="0" smtClean="0">
                <a:solidFill>
                  <a:srgbClr val="000000"/>
                </a:solidFill>
              </a:rPr>
              <a:t>, jets, b-jets, missing ET (Tracking &amp; Trigger are presented in sub-system chapters)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72880" y="836712"/>
            <a:ext cx="5641454" cy="1142256"/>
          </a:xfrm>
          <a:solidFill>
            <a:srgbClr val="FFFFFF"/>
          </a:solidFill>
          <a:ln w="38100" cap="sq" cmpd="sng">
            <a:solidFill>
              <a:srgbClr val="000000"/>
            </a:solidFill>
            <a:miter lim="800000"/>
          </a:ln>
          <a:effectLst>
            <a:outerShdw blurRad="511175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The LHC physics program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Discuss the main HL-LHC program goals and present reach and benefit of collecting 3 ab</a:t>
            </a:r>
            <a:r>
              <a:rPr lang="en-US" sz="2000" baseline="30000" dirty="0" smtClean="0">
                <a:solidFill>
                  <a:srgbClr val="000000"/>
                </a:solidFill>
              </a:rPr>
              <a:t>-1</a:t>
            </a:r>
            <a:endParaRPr lang="en-US" sz="20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499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Phase II CMS Tracking Trigger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771" y="1062856"/>
            <a:ext cx="8934929" cy="5261456"/>
          </a:xfrm>
        </p:spPr>
        <p:txBody>
          <a:bodyPr>
            <a:noAutofit/>
          </a:bodyPr>
          <a:lstStyle/>
          <a:p>
            <a:r>
              <a:rPr lang="en-US" dirty="0"/>
              <a:t>Objective:</a:t>
            </a:r>
          </a:p>
          <a:p>
            <a:pPr lvl="1"/>
            <a:r>
              <a:rPr lang="en-US" dirty="0"/>
              <a:t>Reconstruct “all” tracks above 2 ÷ 2.5 </a:t>
            </a:r>
            <a:r>
              <a:rPr lang="en-US" dirty="0" err="1"/>
              <a:t>GeV</a:t>
            </a:r>
            <a:endParaRPr lang="en-US" dirty="0"/>
          </a:p>
          <a:p>
            <a:pPr lvl="1"/>
            <a:r>
              <a:rPr lang="en-US" dirty="0"/>
              <a:t>Identify </a:t>
            </a:r>
            <a:r>
              <a:rPr lang="en-US" dirty="0" smtClean="0"/>
              <a:t>origin </a:t>
            </a:r>
            <a:r>
              <a:rPr lang="en-US" dirty="0"/>
              <a:t>along </a:t>
            </a:r>
            <a:r>
              <a:rPr lang="en-US" dirty="0" smtClean="0"/>
              <a:t>beam </a:t>
            </a:r>
            <a:r>
              <a:rPr lang="en-US" dirty="0"/>
              <a:t>axis with ~ 1 mm </a:t>
            </a:r>
            <a:r>
              <a:rPr lang="en-US" dirty="0" smtClean="0"/>
              <a:t>precision</a:t>
            </a:r>
          </a:p>
          <a:p>
            <a:pPr lvl="1"/>
            <a:endParaRPr lang="en-US" sz="800" dirty="0" smtClean="0"/>
          </a:p>
          <a:p>
            <a:r>
              <a:rPr lang="en-US" sz="2800" dirty="0" smtClean="0"/>
              <a:t>Tracker </a:t>
            </a:r>
            <a:r>
              <a:rPr lang="en-US" sz="2800" dirty="0"/>
              <a:t>modules provide </a:t>
            </a:r>
            <a:r>
              <a:rPr lang="en-US" sz="2800" dirty="0" smtClean="0"/>
              <a:t>both 40MHz “Level-</a:t>
            </a:r>
            <a:r>
              <a:rPr lang="en-US" sz="2800" dirty="0"/>
              <a:t>1 data</a:t>
            </a:r>
            <a:r>
              <a:rPr lang="en-US" sz="2800" dirty="0" smtClean="0"/>
              <a:t>” </a:t>
            </a:r>
            <a:r>
              <a:rPr lang="en-US" sz="2800" dirty="0"/>
              <a:t>and </a:t>
            </a:r>
            <a:r>
              <a:rPr lang="en-US" sz="2800" dirty="0" smtClean="0"/>
              <a:t>100kHz “</a:t>
            </a:r>
            <a:r>
              <a:rPr lang="en-US" sz="2800" dirty="0"/>
              <a:t>readout data</a:t>
            </a:r>
            <a:r>
              <a:rPr lang="en-US" sz="2800" dirty="0" smtClean="0"/>
              <a:t>”</a:t>
            </a:r>
            <a:endParaRPr lang="en-US" sz="2800" dirty="0"/>
          </a:p>
          <a:p>
            <a:pPr lvl="1"/>
            <a:r>
              <a:rPr lang="en-US" sz="2400" dirty="0"/>
              <a:t>The whole tracker sends </a:t>
            </a:r>
            <a:r>
              <a:rPr lang="en-US" sz="2400" dirty="0" smtClean="0"/>
              <a:t>out data </a:t>
            </a:r>
            <a:r>
              <a:rPr lang="en-US" sz="2400" dirty="0"/>
              <a:t>at each </a:t>
            </a:r>
            <a:r>
              <a:rPr lang="en-US" sz="2400" dirty="0" smtClean="0"/>
              <a:t>BX</a:t>
            </a:r>
          </a:p>
          <a:p>
            <a:pPr lvl="1"/>
            <a:endParaRPr lang="en-US" sz="800" dirty="0"/>
          </a:p>
          <a:p>
            <a:r>
              <a:rPr lang="en-US" sz="2800" dirty="0"/>
              <a:t>Level-1 data require local rejection of low-</a:t>
            </a:r>
            <a:r>
              <a:rPr lang="en-US" sz="2800" dirty="0" err="1"/>
              <a:t>pT</a:t>
            </a:r>
            <a:r>
              <a:rPr lang="en-US" sz="2800" dirty="0"/>
              <a:t> tracks</a:t>
            </a:r>
          </a:p>
          <a:p>
            <a:pPr lvl="1"/>
            <a:r>
              <a:rPr lang="en-US" sz="2400" dirty="0"/>
              <a:t>R</a:t>
            </a:r>
            <a:r>
              <a:rPr lang="en-US" sz="2400" dirty="0" smtClean="0"/>
              <a:t>educe bandwidth, </a:t>
            </a:r>
            <a:r>
              <a:rPr lang="en-US" sz="2400" dirty="0"/>
              <a:t>and simplify track finding @ Level-1</a:t>
            </a:r>
          </a:p>
          <a:p>
            <a:pPr lvl="1"/>
            <a:r>
              <a:rPr lang="en-US" sz="2400" dirty="0"/>
              <a:t>Threshold of ~ 1÷2 </a:t>
            </a:r>
            <a:r>
              <a:rPr lang="en-US" sz="2400" dirty="0" err="1"/>
              <a:t>GeV</a:t>
            </a:r>
            <a:r>
              <a:rPr lang="en-US" sz="2400" dirty="0"/>
              <a:t> ⇒ data reduction of one order of magnitude or </a:t>
            </a:r>
            <a:r>
              <a:rPr lang="en-US" sz="2400" dirty="0" smtClean="0"/>
              <a:t>more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51BE37F8-DE36-A34F-A935-39D5ED7EF2BE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54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990600" y="6416676"/>
            <a:ext cx="452649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Marcello Mannelli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518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Phase II CMS Tracking Trigger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771" y="1048522"/>
            <a:ext cx="8934929" cy="5261456"/>
          </a:xfrm>
        </p:spPr>
        <p:txBody>
          <a:bodyPr>
            <a:noAutofit/>
          </a:bodyPr>
          <a:lstStyle/>
          <a:p>
            <a:r>
              <a:rPr lang="en-US" sz="2800" dirty="0" smtClean="0"/>
              <a:t>Design </a:t>
            </a:r>
            <a:r>
              <a:rPr lang="en-US" sz="2800" dirty="0"/>
              <a:t>modules with </a:t>
            </a:r>
            <a:r>
              <a:rPr lang="en-US" sz="2800" dirty="0" err="1"/>
              <a:t>p</a:t>
            </a:r>
            <a:r>
              <a:rPr lang="en-US" sz="2800" baseline="-25000" dirty="0" err="1"/>
              <a:t>T</a:t>
            </a:r>
            <a:r>
              <a:rPr lang="en-US" sz="2800" dirty="0"/>
              <a:t> </a:t>
            </a:r>
            <a:r>
              <a:rPr lang="en-US" sz="2800" dirty="0" smtClean="0"/>
              <a:t>discrimination: </a:t>
            </a:r>
            <a:r>
              <a:rPr lang="en-US" sz="2800" dirty="0" err="1" smtClean="0"/>
              <a:t>p</a:t>
            </a:r>
            <a:r>
              <a:rPr lang="en-US" sz="2800" baseline="-25000" dirty="0" err="1" smtClean="0"/>
              <a:t>T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modules</a:t>
            </a:r>
            <a:endParaRPr lang="en-US" sz="2800" dirty="0"/>
          </a:p>
          <a:p>
            <a:pPr lvl="1"/>
            <a:r>
              <a:rPr lang="en-US" sz="2400" dirty="0"/>
              <a:t>Correlate </a:t>
            </a:r>
            <a:r>
              <a:rPr lang="en-US" sz="2400" dirty="0" smtClean="0"/>
              <a:t>hits </a:t>
            </a:r>
            <a:r>
              <a:rPr lang="en-US" sz="2400" dirty="0"/>
              <a:t>in two closely-spaced </a:t>
            </a:r>
            <a:r>
              <a:rPr lang="en-US" sz="2400" dirty="0" smtClean="0"/>
              <a:t>sensors to provide vector (stub) in transverse plane: angle is a measure of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t</a:t>
            </a:r>
            <a:endParaRPr lang="en-US" sz="2400" dirty="0"/>
          </a:p>
          <a:p>
            <a:pPr lvl="1"/>
            <a:r>
              <a:rPr lang="en-US" sz="2400" dirty="0"/>
              <a:t>Exploit the strong magnetic field of </a:t>
            </a:r>
            <a:r>
              <a:rPr lang="en-US" sz="2400" dirty="0" smtClean="0"/>
              <a:t>CMS</a:t>
            </a:r>
          </a:p>
          <a:p>
            <a:pPr lvl="1"/>
            <a:endParaRPr lang="en-US" sz="2400" dirty="0"/>
          </a:p>
          <a:p>
            <a:r>
              <a:rPr lang="en-US" sz="2800" dirty="0"/>
              <a:t>Level-1 “stubs” are processed in the back-end</a:t>
            </a:r>
          </a:p>
          <a:p>
            <a:pPr lvl="1"/>
            <a:r>
              <a:rPr lang="en-US" sz="2400" dirty="0"/>
              <a:t>Form Level-1 tracks, </a:t>
            </a:r>
            <a:r>
              <a:rPr lang="en-US" sz="2400" dirty="0" err="1"/>
              <a:t>p</a:t>
            </a:r>
            <a:r>
              <a:rPr lang="en-US" sz="2400" baseline="-25000" dirty="0" err="1"/>
              <a:t>T</a:t>
            </a:r>
            <a:r>
              <a:rPr lang="en-US" sz="2400" dirty="0"/>
              <a:t> above 2÷2.5 </a:t>
            </a:r>
            <a:r>
              <a:rPr lang="en-US" sz="2400" dirty="0" err="1"/>
              <a:t>GeV</a:t>
            </a:r>
            <a:endParaRPr lang="en-US" sz="2400" dirty="0"/>
          </a:p>
          <a:p>
            <a:pPr lvl="1"/>
            <a:r>
              <a:rPr lang="en-US" sz="2400" dirty="0"/>
              <a:t>To be used to improve different trigger </a:t>
            </a:r>
            <a:r>
              <a:rPr lang="en-US" sz="2400" dirty="0" smtClean="0"/>
              <a:t>channels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510D7FCF-470F-C04C-87C2-303B922F0D1D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55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990600" y="6416676"/>
            <a:ext cx="452649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Marcello Mannelli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687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8696" y="1216805"/>
            <a:ext cx="3544813" cy="2487389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499" y="26008"/>
            <a:ext cx="9135533" cy="67823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R&amp;D on Tracker Modules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56</a:t>
            </a:fld>
            <a:endParaRPr lang="en-US"/>
          </a:p>
        </p:txBody>
      </p:sp>
      <p:pic>
        <p:nvPicPr>
          <p:cNvPr id="8" name="Picture 6" descr="C:\Temp\2S_module\2S_module_4,0mm_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0" b="13437"/>
          <a:stretch>
            <a:fillRect/>
          </a:stretch>
        </p:blipFill>
        <p:spPr bwMode="auto">
          <a:xfrm>
            <a:off x="195804" y="1288927"/>
            <a:ext cx="4132038" cy="23044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46549" y="3861232"/>
            <a:ext cx="1838965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3333CC"/>
                </a:solidFill>
                <a:latin typeface="+mj-lt"/>
              </a:rPr>
              <a:t>DC-DC conversion </a:t>
            </a:r>
          </a:p>
          <a:p>
            <a:r>
              <a:rPr lang="en-US" sz="1400" dirty="0" smtClean="0">
                <a:solidFill>
                  <a:srgbClr val="3333CC"/>
                </a:solidFill>
                <a:latin typeface="+mj-lt"/>
              </a:rPr>
              <a:t>based on pixel Phase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48740" y="2282502"/>
            <a:ext cx="1563273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3333CC"/>
                </a:solidFill>
                <a:latin typeface="+mj-lt"/>
              </a:rPr>
              <a:t>Concentrator ASIC</a:t>
            </a:r>
          </a:p>
          <a:p>
            <a:r>
              <a:rPr lang="en-US" sz="1400" dirty="0" smtClean="0">
                <a:solidFill>
                  <a:srgbClr val="3333CC"/>
                </a:solidFill>
                <a:latin typeface="+mj-lt"/>
              </a:rPr>
              <a:t>130 and/or 65 nm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1698" y="1292567"/>
            <a:ext cx="10227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4E5B6F"/>
                </a:solidFill>
              </a:rPr>
              <a:t>CBC ASIC </a:t>
            </a:r>
          </a:p>
          <a:p>
            <a:r>
              <a:rPr lang="en-US" sz="1400" dirty="0" smtClean="0">
                <a:solidFill>
                  <a:srgbClr val="4E5B6F"/>
                </a:solidFill>
              </a:rPr>
              <a:t>130 nm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90835" y="1304349"/>
            <a:ext cx="1537007" cy="7386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4E5B6F"/>
                </a:solidFill>
              </a:rPr>
              <a:t>CO2 cooling</a:t>
            </a:r>
          </a:p>
          <a:p>
            <a:r>
              <a:rPr lang="en-US" sz="1400" dirty="0" smtClean="0">
                <a:solidFill>
                  <a:srgbClr val="4E5B6F"/>
                </a:solidFill>
              </a:rPr>
              <a:t>(Pix Phase I)</a:t>
            </a:r>
          </a:p>
          <a:p>
            <a:r>
              <a:rPr lang="en-US" sz="1400" dirty="0" smtClean="0">
                <a:solidFill>
                  <a:srgbClr val="4E5B6F"/>
                </a:solidFill>
              </a:rPr>
              <a:t>100kW power </a:t>
            </a:r>
            <a:endParaRPr lang="en-US" sz="1400" dirty="0">
              <a:solidFill>
                <a:srgbClr val="4E5B6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05522" y="3918170"/>
            <a:ext cx="4137511" cy="58477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3333CC"/>
                </a:solidFill>
                <a:latin typeface="+mn-lt"/>
              </a:rPr>
              <a:t>GBT 65 nm &amp; Optical Link</a:t>
            </a:r>
          </a:p>
          <a:p>
            <a:pPr algn="ctr"/>
            <a:r>
              <a:rPr lang="en-US" sz="1600" dirty="0" smtClean="0">
                <a:solidFill>
                  <a:srgbClr val="3333CC"/>
                </a:solidFill>
                <a:latin typeface="+mn-lt"/>
              </a:rPr>
              <a:t>low power – compact packaging </a:t>
            </a:r>
            <a:r>
              <a:rPr lang="en-US" sz="1600" dirty="0" err="1" smtClean="0">
                <a:solidFill>
                  <a:srgbClr val="3333CC"/>
                </a:solidFill>
                <a:latin typeface="+mn-lt"/>
              </a:rPr>
              <a:t>wo</a:t>
            </a:r>
            <a:r>
              <a:rPr lang="en-US" sz="1600" dirty="0" smtClean="0">
                <a:solidFill>
                  <a:srgbClr val="3333CC"/>
                </a:solidFill>
                <a:latin typeface="+mn-lt"/>
              </a:rPr>
              <a:t> connector </a:t>
            </a:r>
            <a:endParaRPr lang="en-US" sz="160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3175" y="2226646"/>
            <a:ext cx="28691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Strip-Strip module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rot="18545178">
            <a:off x="6365059" y="1972298"/>
            <a:ext cx="2886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Pixel-Strip module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2489314" y="1582843"/>
            <a:ext cx="301521" cy="11340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2655359" y="2805723"/>
            <a:ext cx="1893381" cy="507445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1141942" y="2805722"/>
            <a:ext cx="5056754" cy="1207478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340840" y="1582081"/>
            <a:ext cx="515954" cy="113401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 descr="PSmodule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38"/>
          <a:stretch/>
        </p:blipFill>
        <p:spPr>
          <a:xfrm>
            <a:off x="4327843" y="5244976"/>
            <a:ext cx="4957850" cy="863922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368825" y="6108899"/>
            <a:ext cx="645462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3333CC"/>
                </a:solidFill>
                <a:latin typeface="+mn-lt"/>
              </a:rPr>
              <a:t>Flex </a:t>
            </a:r>
            <a:r>
              <a:rPr lang="en-US" sz="1600" dirty="0">
                <a:solidFill>
                  <a:srgbClr val="3333CC"/>
                </a:solidFill>
                <a:latin typeface="+mn-lt"/>
              </a:rPr>
              <a:t>hybrid </a:t>
            </a:r>
            <a:r>
              <a:rPr lang="en-US" sz="1600" dirty="0" smtClean="0">
                <a:solidFill>
                  <a:srgbClr val="3333CC"/>
                </a:solidFill>
                <a:latin typeface="+mn-lt"/>
              </a:rPr>
              <a:t>- Flip-Chip assembly - possibly TSV for inter-chip connection</a:t>
            </a:r>
            <a:endParaRPr lang="en-US" sz="1600" dirty="0">
              <a:solidFill>
                <a:srgbClr val="3333CC"/>
              </a:solidFill>
              <a:latin typeface="+mn-lt"/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1857887" y="3325280"/>
            <a:ext cx="0" cy="441476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6975613" y="3363380"/>
            <a:ext cx="0" cy="510808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62424" y="749824"/>
            <a:ext cx="84585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3333CC"/>
                </a:solidFill>
                <a:latin typeface="+mn-lt"/>
              </a:rPr>
              <a:t>Light module </a:t>
            </a:r>
            <a:r>
              <a:rPr lang="en-US" dirty="0" smtClean="0">
                <a:solidFill>
                  <a:srgbClr val="3333CC"/>
                </a:solidFill>
                <a:latin typeface="+mn-lt"/>
              </a:rPr>
              <a:t>assembly - validated </a:t>
            </a:r>
            <a:r>
              <a:rPr lang="en-US" dirty="0">
                <a:solidFill>
                  <a:srgbClr val="3333CC"/>
                </a:solidFill>
                <a:latin typeface="+mn-lt"/>
              </a:rPr>
              <a:t>with FEA -</a:t>
            </a:r>
            <a:r>
              <a:rPr lang="en-US" dirty="0" smtClean="0">
                <a:solidFill>
                  <a:srgbClr val="3333CC"/>
                </a:solidFill>
                <a:latin typeface="+mn-lt"/>
              </a:rPr>
              <a:t> building mock-up</a:t>
            </a:r>
            <a:endParaRPr lang="en-US" dirty="0">
              <a:solidFill>
                <a:srgbClr val="3333CC"/>
              </a:solidFill>
              <a:latin typeface="+mn-lt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5772282" y="2805723"/>
            <a:ext cx="487760" cy="137503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229802" y="1288927"/>
            <a:ext cx="14186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/>
                </a:solidFill>
              </a:rPr>
              <a:t>SSA/MPA ASIC </a:t>
            </a:r>
          </a:p>
          <a:p>
            <a:r>
              <a:rPr lang="en-US" sz="1400" dirty="0" smtClean="0">
                <a:solidFill>
                  <a:schemeClr val="bg2"/>
                </a:solidFill>
              </a:rPr>
              <a:t>65 nm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6957987" y="1695481"/>
            <a:ext cx="515954" cy="257431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724" y="4791364"/>
            <a:ext cx="2208008" cy="1478973"/>
          </a:xfrm>
          <a:prstGeom prst="rect">
            <a:avLst/>
          </a:prstGeom>
        </p:spPr>
      </p:pic>
      <p:cxnSp>
        <p:nvCxnSpPr>
          <p:cNvPr id="43" name="Straight Arrow Connector 42"/>
          <p:cNvCxnSpPr/>
          <p:nvPr/>
        </p:nvCxnSpPr>
        <p:spPr>
          <a:xfrm flipH="1" flipV="1">
            <a:off x="2270126" y="5449456"/>
            <a:ext cx="2057716" cy="1"/>
          </a:xfrm>
          <a:prstGeom prst="straightConnector1">
            <a:avLst/>
          </a:prstGeom>
          <a:ln w="9525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5943BD5D-A318-BD40-AB36-0FB06A2020B4}" type="datetime1">
              <a:rPr lang="en-US" smtClean="0"/>
              <a:t>07/08/14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990600" y="6416676"/>
            <a:ext cx="452649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Marcello Mannelli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1207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499" y="26008"/>
            <a:ext cx="9135533" cy="67823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R&amp;D on Tracker Modules</a:t>
            </a:r>
            <a:endParaRPr lang="en-US" sz="1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57</a:t>
            </a:fld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500" y="825444"/>
            <a:ext cx="8460124" cy="569240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8D1D22FF-68C9-3240-9269-8A849658CA9B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990600" y="6416676"/>
            <a:ext cx="452649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Marcello Mannelli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529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45450388"/>
              </p:ext>
            </p:extLst>
          </p:nvPr>
        </p:nvGraphicFramePr>
        <p:xfrm>
          <a:off x="200472" y="1700808"/>
          <a:ext cx="94107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82140"/>
                <a:gridCol w="2078300"/>
                <a:gridCol w="1685980"/>
                <a:gridCol w="1882140"/>
                <a:gridCol w="1882140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Reference</a:t>
                      </a:r>
                      <a:r>
                        <a:rPr lang="en-GB" baseline="0" dirty="0" smtClean="0"/>
                        <a:t> (Phase1 Geometry) 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Phase 1 @ LS4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Phase 2 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TTI studies</a:t>
                      </a:r>
                      <a:endParaRPr lang="en-GB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Pile-UP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140/200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Tracker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</a:t>
                      </a:r>
                      <a:r>
                        <a:rPr lang="en-GB" baseline="0" dirty="0" smtClean="0"/>
                        <a:t>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Pixel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HB/EB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1000 fb-1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1000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 fb-1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58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Preparation for FNAL workshop</a:t>
            </a:r>
            <a:endParaRPr lang="en-GB" sz="3600" dirty="0"/>
          </a:p>
        </p:txBody>
      </p:sp>
      <p:sp>
        <p:nvSpPr>
          <p:cNvPr id="11" name="Content Placeholder 10"/>
          <p:cNvSpPr>
            <a:spLocks noGrp="1"/>
          </p:cNvSpPr>
          <p:nvPr>
            <p:ph idx="13"/>
          </p:nvPr>
        </p:nvSpPr>
        <p:spPr>
          <a:xfrm>
            <a:off x="200472" y="4941168"/>
            <a:ext cx="9410700" cy="1447800"/>
          </a:xfrm>
        </p:spPr>
        <p:txBody>
          <a:bodyPr/>
          <a:lstStyle/>
          <a:p>
            <a:pPr marL="342900" indent="-342900"/>
            <a:r>
              <a:rPr lang="en-GB" sz="2400" dirty="0" smtClean="0"/>
              <a:t>2014 Technical Proposal Production Information </a:t>
            </a:r>
          </a:p>
          <a:p>
            <a:pPr marL="580644" lvl="1" indent="-342900"/>
            <a:r>
              <a:rPr lang="en-GB" sz="2000" dirty="0"/>
              <a:t> </a:t>
            </a:r>
            <a:r>
              <a:rPr lang="en-GB" sz="2000" dirty="0">
                <a:solidFill>
                  <a:schemeClr val="accent6"/>
                </a:solidFill>
              </a:rPr>
              <a:t>https://</a:t>
            </a:r>
            <a:r>
              <a:rPr lang="en-GB" sz="2000" dirty="0" err="1">
                <a:solidFill>
                  <a:schemeClr val="accent6"/>
                </a:solidFill>
              </a:rPr>
              <a:t>twiki.cern.ch</a:t>
            </a:r>
            <a:r>
              <a:rPr lang="en-GB" sz="2000" dirty="0">
                <a:solidFill>
                  <a:schemeClr val="accent6"/>
                </a:solidFill>
              </a:rPr>
              <a:t>/</a:t>
            </a:r>
            <a:r>
              <a:rPr lang="en-GB" sz="2000" dirty="0" err="1">
                <a:solidFill>
                  <a:schemeClr val="accent6"/>
                </a:solidFill>
              </a:rPr>
              <a:t>twiki</a:t>
            </a:r>
            <a:r>
              <a:rPr lang="en-GB" sz="2000" dirty="0">
                <a:solidFill>
                  <a:schemeClr val="accent6"/>
                </a:solidFill>
              </a:rPr>
              <a:t>/bin/view/CMS/HLTPSTudies2014Production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2480" y="1196752"/>
            <a:ext cx="9489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+mn-lt"/>
              </a:rPr>
              <a:t>Defined scenarios: to </a:t>
            </a:r>
            <a:r>
              <a:rPr lang="en-GB" dirty="0">
                <a:solidFill>
                  <a:schemeClr val="bg1"/>
                </a:solidFill>
                <a:latin typeface="+mn-lt"/>
              </a:rPr>
              <a:t>motivate the TP</a:t>
            </a:r>
          </a:p>
        </p:txBody>
      </p:sp>
    </p:spTree>
    <p:extLst>
      <p:ext uri="{BB962C8B-B14F-4D97-AF65-F5344CB8AC3E}">
        <p14:creationId xmlns:p14="http://schemas.microsoft.com/office/powerpoint/2010/main" val="3258335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Detector configuration - currently used for  TP Studies</a:t>
            </a:r>
            <a:endParaRPr lang="en-GB" sz="3200" dirty="0"/>
          </a:p>
        </p:txBody>
      </p:sp>
      <p:pic>
        <p:nvPicPr>
          <p:cNvPr id="9" name="Picture 8" descr="Extended2023Mu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21" y="1052736"/>
            <a:ext cx="8568952" cy="557739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440834" y="5373216"/>
            <a:ext cx="72008" cy="936104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512840" y="6457890"/>
            <a:ext cx="1389298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FFFF"/>
                </a:solidFill>
                <a:latin typeface="+mn-lt"/>
              </a:rPr>
              <a:t>EE Services</a:t>
            </a:r>
            <a:r>
              <a:rPr lang="en-GB" sz="2000" dirty="0" smtClean="0">
                <a:solidFill>
                  <a:schemeClr val="bg1"/>
                </a:solidFill>
                <a:latin typeface="+mn-lt"/>
              </a:rPr>
              <a:t> 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3512839" y="6309320"/>
            <a:ext cx="432049" cy="216024"/>
          </a:xfrm>
          <a:prstGeom prst="straightConnector1">
            <a:avLst/>
          </a:prstGeom>
          <a:ln w="28575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4736976" y="5445224"/>
            <a:ext cx="216024" cy="1008112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4232923" y="5013176"/>
            <a:ext cx="505329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M0</a:t>
            </a:r>
            <a:endParaRPr lang="en-GB" sz="1800" dirty="0"/>
          </a:p>
        </p:txBody>
      </p:sp>
      <p:sp>
        <p:nvSpPr>
          <p:cNvPr id="10" name="Rectangle 9"/>
          <p:cNvSpPr/>
          <p:nvPr/>
        </p:nvSpPr>
        <p:spPr>
          <a:xfrm flipH="1">
            <a:off x="4979290" y="4581128"/>
            <a:ext cx="117726" cy="936104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5169027" y="4509120"/>
            <a:ext cx="813481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Ge1/1</a:t>
            </a:r>
            <a:endParaRPr lang="en-GB" sz="1800" dirty="0"/>
          </a:p>
        </p:txBody>
      </p:sp>
      <p:sp>
        <p:nvSpPr>
          <p:cNvPr id="12" name="Rectangle 11"/>
          <p:cNvSpPr/>
          <p:nvPr/>
        </p:nvSpPr>
        <p:spPr>
          <a:xfrm>
            <a:off x="6753200" y="4149080"/>
            <a:ext cx="144016" cy="1520552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019841" y="4005064"/>
            <a:ext cx="813481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Ge2/1</a:t>
            </a:r>
            <a:endParaRPr lang="en-GB" sz="1800" dirty="0"/>
          </a:p>
        </p:txBody>
      </p:sp>
      <p:sp>
        <p:nvSpPr>
          <p:cNvPr id="14" name="Rectangle 13"/>
          <p:cNvSpPr/>
          <p:nvPr/>
        </p:nvSpPr>
        <p:spPr>
          <a:xfrm>
            <a:off x="8121353" y="3924672"/>
            <a:ext cx="144016" cy="1520552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8913440" y="3780656"/>
            <a:ext cx="144016" cy="1520552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761312" y="3356992"/>
            <a:ext cx="890350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RE 3/1</a:t>
            </a:r>
            <a:endParaRPr lang="en-GB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8815178" y="3284984"/>
            <a:ext cx="890350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800" dirty="0" smtClean="0"/>
              <a:t>RE 4/1</a:t>
            </a:r>
            <a:endParaRPr lang="en-GB" sz="1800" dirty="0"/>
          </a:p>
        </p:txBody>
      </p:sp>
      <p:sp>
        <p:nvSpPr>
          <p:cNvPr id="19" name="Rectangle 18"/>
          <p:cNvSpPr/>
          <p:nvPr/>
        </p:nvSpPr>
        <p:spPr>
          <a:xfrm>
            <a:off x="704530" y="6453336"/>
            <a:ext cx="2736304" cy="152400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200472" y="3717032"/>
            <a:ext cx="2592288" cy="3693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Extended Pixel</a:t>
            </a:r>
            <a:endParaRPr lang="en-GB" sz="1800" dirty="0"/>
          </a:p>
        </p:txBody>
      </p:sp>
      <p:cxnSp>
        <p:nvCxnSpPr>
          <p:cNvPr id="21" name="Straight Arrow Connector 20"/>
          <p:cNvCxnSpPr>
            <a:stCxn id="19" idx="1"/>
          </p:cNvCxnSpPr>
          <p:nvPr/>
        </p:nvCxnSpPr>
        <p:spPr>
          <a:xfrm flipH="1" flipV="1">
            <a:off x="272482" y="4149080"/>
            <a:ext cx="432049" cy="2380456"/>
          </a:xfrm>
          <a:prstGeom prst="straightConnector1">
            <a:avLst/>
          </a:prstGeom>
          <a:ln w="28575" cmpd="sng"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8862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CMS Upgrade Strategy - Overview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6FDF9E3E-748E-264F-A95D-8F616C294F29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6</a:t>
            </a:fld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344488" y="764704"/>
            <a:ext cx="9066212" cy="2376264"/>
            <a:chOff x="344488" y="764704"/>
            <a:chExt cx="9066212" cy="2376264"/>
          </a:xfrm>
        </p:grpSpPr>
        <p:grpSp>
          <p:nvGrpSpPr>
            <p:cNvPr id="6" name="Group 5"/>
            <p:cNvGrpSpPr/>
            <p:nvPr/>
          </p:nvGrpSpPr>
          <p:grpSpPr>
            <a:xfrm>
              <a:off x="344488" y="2679303"/>
              <a:ext cx="9066212" cy="461665"/>
              <a:chOff x="317985" y="467754"/>
              <a:chExt cx="8368811" cy="461665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457200" y="863600"/>
                <a:ext cx="8229596" cy="50800"/>
                <a:chOff x="457200" y="863600"/>
                <a:chExt cx="6172197" cy="50800"/>
              </a:xfrm>
            </p:grpSpPr>
            <p:grpSp>
              <p:nvGrpSpPr>
                <p:cNvPr id="9" name="Group 67"/>
                <p:cNvGrpSpPr/>
                <p:nvPr/>
              </p:nvGrpSpPr>
              <p:grpSpPr>
                <a:xfrm flipV="1">
                  <a:off x="457200" y="863600"/>
                  <a:ext cx="2057397" cy="50800"/>
                  <a:chOff x="192212" y="949233"/>
                  <a:chExt cx="1230226" cy="130267"/>
                </a:xfrm>
              </p:grpSpPr>
              <p:sp>
                <p:nvSpPr>
                  <p:cNvPr id="16" name="Rectangle 15"/>
                  <p:cNvSpPr/>
                  <p:nvPr/>
                </p:nvSpPr>
                <p:spPr>
                  <a:xfrm>
                    <a:off x="192212" y="949233"/>
                    <a:ext cx="453169" cy="130267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" name="Rectangle 16"/>
                  <p:cNvSpPr/>
                  <p:nvPr/>
                </p:nvSpPr>
                <p:spPr>
                  <a:xfrm>
                    <a:off x="651731" y="949233"/>
                    <a:ext cx="770707" cy="130267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solidFill>
                      <a:schemeClr val="accent4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0" name="Group 68"/>
                <p:cNvGrpSpPr/>
                <p:nvPr/>
              </p:nvGrpSpPr>
              <p:grpSpPr>
                <a:xfrm flipV="1">
                  <a:off x="2514600" y="863600"/>
                  <a:ext cx="2057397" cy="50800"/>
                  <a:chOff x="192212" y="949233"/>
                  <a:chExt cx="1230226" cy="130267"/>
                </a:xfrm>
              </p:grpSpPr>
              <p:sp>
                <p:nvSpPr>
                  <p:cNvPr id="14" name="Rectangle 13"/>
                  <p:cNvSpPr/>
                  <p:nvPr/>
                </p:nvSpPr>
                <p:spPr>
                  <a:xfrm>
                    <a:off x="192212" y="949233"/>
                    <a:ext cx="453169" cy="130267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" name="Rectangle 14"/>
                  <p:cNvSpPr/>
                  <p:nvPr/>
                </p:nvSpPr>
                <p:spPr>
                  <a:xfrm>
                    <a:off x="651731" y="949233"/>
                    <a:ext cx="770707" cy="130267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solidFill>
                      <a:schemeClr val="accent4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grpSp>
              <p:nvGrpSpPr>
                <p:cNvPr id="11" name="Group 61"/>
                <p:cNvGrpSpPr/>
                <p:nvPr/>
              </p:nvGrpSpPr>
              <p:grpSpPr>
                <a:xfrm flipV="1">
                  <a:off x="4572000" y="863600"/>
                  <a:ext cx="2057397" cy="50800"/>
                  <a:chOff x="192212" y="949233"/>
                  <a:chExt cx="1230226" cy="130267"/>
                </a:xfrm>
              </p:grpSpPr>
              <p:sp>
                <p:nvSpPr>
                  <p:cNvPr id="12" name="Rectangle 11"/>
                  <p:cNvSpPr/>
                  <p:nvPr/>
                </p:nvSpPr>
                <p:spPr>
                  <a:xfrm>
                    <a:off x="192212" y="949233"/>
                    <a:ext cx="453169" cy="130267"/>
                  </a:xfrm>
                  <a:prstGeom prst="rect">
                    <a:avLst/>
                  </a:prstGeom>
                  <a:solidFill>
                    <a:schemeClr val="accent1">
                      <a:lumMod val="60000"/>
                      <a:lumOff val="40000"/>
                    </a:schemeClr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" name="Rectangle 12"/>
                  <p:cNvSpPr/>
                  <p:nvPr/>
                </p:nvSpPr>
                <p:spPr>
                  <a:xfrm>
                    <a:off x="651731" y="949233"/>
                    <a:ext cx="770707" cy="130267"/>
                  </a:xfrm>
                  <a:prstGeom prst="rect">
                    <a:avLst/>
                  </a:prstGeom>
                  <a:solidFill>
                    <a:schemeClr val="accent4"/>
                  </a:solidFill>
                  <a:ln>
                    <a:solidFill>
                      <a:schemeClr val="accent4"/>
                    </a:solidFill>
                  </a:ln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</p:grpSp>
          <p:sp>
            <p:nvSpPr>
              <p:cNvPr id="8" name="TextBox 7"/>
              <p:cNvSpPr txBox="1"/>
              <p:nvPr/>
            </p:nvSpPr>
            <p:spPr>
              <a:xfrm>
                <a:off x="317985" y="467754"/>
                <a:ext cx="810920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000000"/>
                    </a:solidFill>
                  </a:rPr>
                  <a:t>  LS1	                            LS2                           LS3            </a:t>
                </a:r>
                <a:r>
                  <a:rPr lang="en-US" dirty="0" smtClean="0"/>
                  <a:t>	</a:t>
                </a:r>
                <a:endParaRPr lang="en-US" dirty="0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344488" y="764704"/>
              <a:ext cx="5184576" cy="1869230"/>
            </a:xfrm>
            <a:prstGeom prst="rect">
              <a:avLst/>
            </a:prstGeom>
            <a:solidFill>
              <a:srgbClr val="FFEAFF"/>
            </a:solidFill>
            <a:ln>
              <a:solidFill>
                <a:schemeClr val="tx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+mn-lt"/>
                </a:rPr>
                <a:t>Upgrades 2013/14 ongoing:</a:t>
              </a:r>
            </a:p>
            <a:p>
              <a:pPr indent="-285750">
                <a:lnSpc>
                  <a:spcPct val="120000"/>
                </a:lnSpc>
                <a:buFont typeface="Arial"/>
                <a:buChar char="•"/>
              </a:pPr>
              <a:r>
                <a:rPr lang="en-US" sz="1400" dirty="0" smtClean="0">
                  <a:solidFill>
                    <a:schemeClr val="bg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600" dirty="0" smtClean="0">
                  <a:solidFill>
                    <a:srgbClr val="404040"/>
                  </a:solidFill>
                  <a:latin typeface="+mj-lt"/>
                </a:rPr>
                <a:t>Completes muon coverage (ME4)</a:t>
              </a:r>
            </a:p>
            <a:p>
              <a:pPr indent="-285750">
                <a:lnSpc>
                  <a:spcPct val="120000"/>
                </a:lnSpc>
                <a:buFont typeface="Arial"/>
                <a:buChar char="•"/>
              </a:pPr>
              <a:r>
                <a:rPr lang="en-US" sz="1600" dirty="0" smtClean="0">
                  <a:solidFill>
                    <a:srgbClr val="404040"/>
                  </a:solidFill>
                  <a:latin typeface="+mj-lt"/>
                </a:rPr>
                <a:t> Improve muon trigger (ME1), DT electronics</a:t>
              </a:r>
            </a:p>
            <a:p>
              <a:pPr indent="-285750">
                <a:lnSpc>
                  <a:spcPct val="120000"/>
                </a:lnSpc>
                <a:buFont typeface="Arial"/>
                <a:buChar char="•"/>
              </a:pPr>
              <a:r>
                <a:rPr lang="en-US" sz="1600" dirty="0" smtClean="0">
                  <a:solidFill>
                    <a:srgbClr val="404040"/>
                  </a:solidFill>
                  <a:latin typeface="+mj-lt"/>
                </a:rPr>
                <a:t> Replace HCAL photo-detectors in forward (new  PMTs) </a:t>
              </a:r>
            </a:p>
            <a:p>
              <a:pPr>
                <a:lnSpc>
                  <a:spcPct val="120000"/>
                </a:lnSpc>
              </a:pPr>
              <a:r>
                <a:rPr lang="en-US" sz="1600" dirty="0">
                  <a:solidFill>
                    <a:srgbClr val="404040"/>
                  </a:solidFill>
                  <a:latin typeface="+mj-lt"/>
                </a:rPr>
                <a:t> </a:t>
              </a:r>
              <a:r>
                <a:rPr lang="en-US" sz="1600" dirty="0" smtClean="0">
                  <a:solidFill>
                    <a:srgbClr val="404040"/>
                  </a:solidFill>
                  <a:latin typeface="+mj-lt"/>
                </a:rPr>
                <a:t>       and </a:t>
              </a:r>
              <a:r>
                <a:rPr lang="en-US" sz="1600" dirty="0">
                  <a:solidFill>
                    <a:srgbClr val="404040"/>
                  </a:solidFill>
                  <a:latin typeface="+mj-lt"/>
                </a:rPr>
                <a:t>o</a:t>
              </a:r>
              <a:r>
                <a:rPr lang="en-US" sz="1600" dirty="0" smtClean="0">
                  <a:solidFill>
                    <a:srgbClr val="404040"/>
                  </a:solidFill>
                  <a:latin typeface="+mj-lt"/>
                </a:rPr>
                <a:t>uter (HPD → </a:t>
              </a:r>
              <a:r>
                <a:rPr lang="en-US" sz="1600" dirty="0" err="1" smtClean="0">
                  <a:solidFill>
                    <a:srgbClr val="404040"/>
                  </a:solidFill>
                  <a:latin typeface="+mj-lt"/>
                  <a:sym typeface="Wingdings"/>
                </a:rPr>
                <a:t>SiPM</a:t>
              </a:r>
              <a:r>
                <a:rPr lang="en-US" sz="1600" dirty="0" smtClean="0">
                  <a:solidFill>
                    <a:srgbClr val="404040"/>
                  </a:solidFill>
                  <a:latin typeface="+mj-lt"/>
                  <a:sym typeface="Wingdings"/>
                </a:rPr>
                <a:t>)</a:t>
              </a:r>
            </a:p>
            <a:p>
              <a:pPr indent="-285750">
                <a:lnSpc>
                  <a:spcPct val="120000"/>
                </a:lnSpc>
                <a:buFont typeface="Arial"/>
                <a:buChar char="•"/>
              </a:pPr>
              <a:r>
                <a:rPr lang="en-US" sz="1600" dirty="0" smtClean="0">
                  <a:solidFill>
                    <a:srgbClr val="404040"/>
                  </a:solidFill>
                  <a:latin typeface="+mj-lt"/>
                </a:rPr>
                <a:t> A lot of consolidation work </a:t>
              </a:r>
              <a:endParaRPr lang="en-US" sz="1600" dirty="0">
                <a:solidFill>
                  <a:srgbClr val="404040"/>
                </a:solidFill>
                <a:latin typeface="+mj-lt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1424608" y="2636912"/>
              <a:ext cx="0" cy="360040"/>
            </a:xfrm>
            <a:prstGeom prst="straightConnector1">
              <a:avLst/>
            </a:prstGeom>
            <a:ln w="38100" cmpd="sng">
              <a:solidFill>
                <a:srgbClr val="C43A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181758" y="1233819"/>
              <a:ext cx="3151474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90"/>
                  </a:solidFill>
                  <a:latin typeface="+mn-lt"/>
                </a:rPr>
                <a:t>Complete original detector</a:t>
              </a:r>
            </a:p>
            <a:p>
              <a:pPr algn="ctr"/>
              <a:r>
                <a:rPr lang="en-US" sz="2000" b="1" dirty="0" smtClean="0">
                  <a:solidFill>
                    <a:srgbClr val="000090"/>
                  </a:solidFill>
                  <a:latin typeface="+mn-lt"/>
                </a:rPr>
                <a:t>Address operational issues</a:t>
              </a:r>
            </a:p>
            <a:p>
              <a:pPr algn="ctr"/>
              <a:r>
                <a:rPr lang="en-US" sz="2000" b="1" dirty="0" smtClean="0">
                  <a:solidFill>
                    <a:srgbClr val="000090"/>
                  </a:solidFill>
                  <a:latin typeface="+mn-lt"/>
                </a:rPr>
                <a:t>Start </a:t>
              </a:r>
              <a:r>
                <a:rPr lang="en-US" sz="2000" b="1" dirty="0">
                  <a:solidFill>
                    <a:srgbClr val="000090"/>
                  </a:solidFill>
                  <a:latin typeface="+mn-lt"/>
                </a:rPr>
                <a:t>upgrade for high </a:t>
              </a:r>
              <a:r>
                <a:rPr lang="en-US" sz="2000" b="1" dirty="0" smtClean="0">
                  <a:solidFill>
                    <a:srgbClr val="000090"/>
                  </a:solidFill>
                  <a:latin typeface="+mn-lt"/>
                </a:rPr>
                <a:t>PU</a:t>
              </a:r>
              <a:endParaRPr lang="en-US" sz="2000" b="1" dirty="0">
                <a:solidFill>
                  <a:srgbClr val="000090"/>
                </a:solidFill>
                <a:latin typeface="+mn-lt"/>
              </a:endParaRPr>
            </a:p>
          </p:txBody>
        </p:sp>
        <p:sp>
          <p:nvSpPr>
            <p:cNvPr id="26" name="Left Arrow 25"/>
            <p:cNvSpPr/>
            <p:nvPr/>
          </p:nvSpPr>
          <p:spPr>
            <a:xfrm>
              <a:off x="5642384" y="1620061"/>
              <a:ext cx="534752" cy="292100"/>
            </a:xfrm>
            <a:prstGeom prst="leftArrow">
              <a:avLst/>
            </a:prstGeom>
            <a:noFill/>
            <a:ln w="28575" cmpd="sng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376936" y="3116311"/>
            <a:ext cx="5673080" cy="3741689"/>
            <a:chOff x="4376936" y="3116311"/>
            <a:chExt cx="5673080" cy="3741689"/>
          </a:xfrm>
        </p:grpSpPr>
        <p:sp>
          <p:nvSpPr>
            <p:cNvPr id="21" name="TextBox 20"/>
            <p:cNvSpPr txBox="1"/>
            <p:nvPr/>
          </p:nvSpPr>
          <p:spPr>
            <a:xfrm>
              <a:off x="5395089" y="3429000"/>
              <a:ext cx="4510911" cy="2185213"/>
            </a:xfrm>
            <a:prstGeom prst="rect">
              <a:avLst/>
            </a:prstGeom>
            <a:solidFill>
              <a:srgbClr val="FFEAB9"/>
            </a:solidFill>
            <a:ln>
              <a:solidFill>
                <a:schemeClr val="tx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+mn-lt"/>
                </a:rPr>
                <a:t>Phase 2 Upgrades: 2023-2025 (Technical Proposal in preparation)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Further </a:t>
              </a:r>
              <a:r>
                <a:rPr lang="en-US" sz="1600" dirty="0">
                  <a:solidFill>
                    <a:schemeClr val="bg1"/>
                  </a:solidFill>
                  <a:latin typeface="+mn-lt"/>
                </a:rPr>
                <a:t>Trigger/DAQ upgrade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Barrel ECAL Electronics upgrade</a:t>
              </a:r>
              <a:endParaRPr lang="en-US" sz="1600" dirty="0">
                <a:solidFill>
                  <a:schemeClr val="bg1"/>
                </a:solidFill>
                <a:latin typeface="+mn-lt"/>
              </a:endParaRP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Tracker replacement/ Track Trigger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End-Cap Calorimeter replacement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Tracker</a:t>
              </a:r>
              <a:r>
                <a:rPr lang="en-US" sz="1600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&amp; possible  End-Cap </a:t>
              </a:r>
              <a:r>
                <a:rPr lang="en-US" sz="1600" dirty="0" err="1" smtClean="0">
                  <a:solidFill>
                    <a:schemeClr val="bg1"/>
                  </a:solidFill>
                  <a:latin typeface="+mn-lt"/>
                </a:rPr>
                <a:t>Calo</a:t>
              </a:r>
              <a:r>
                <a:rPr lang="en-US" sz="1600" dirty="0">
                  <a:solidFill>
                    <a:schemeClr val="bg1"/>
                  </a:solidFill>
                  <a:latin typeface="+mn-lt"/>
                </a:rPr>
                <a:t>,</a:t>
              </a:r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n-US" sz="1600" dirty="0" err="1" smtClean="0">
                  <a:solidFill>
                    <a:schemeClr val="bg1"/>
                  </a:solidFill>
                  <a:latin typeface="+mn-lt"/>
                </a:rPr>
                <a:t>Muon</a:t>
              </a:r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 extension from |</a:t>
              </a:r>
              <a:r>
                <a:rPr lang="en-US" sz="1600" dirty="0" err="1" smtClean="0">
                  <a:solidFill>
                    <a:schemeClr val="bg1"/>
                  </a:solidFill>
                  <a:latin typeface="+mn-lt"/>
                </a:rPr>
                <a:t>η</a:t>
              </a:r>
              <a:r>
                <a:rPr lang="en-US" sz="1600" dirty="0" smtClean="0">
                  <a:solidFill>
                    <a:schemeClr val="bg1"/>
                  </a:solidFill>
                  <a:latin typeface="+mn-lt"/>
                </a:rPr>
                <a:t>| = 3 to |</a:t>
              </a:r>
              <a:r>
                <a:rPr lang="en-US" sz="1600" dirty="0" smtClean="0">
                  <a:solidFill>
                    <a:schemeClr val="bg1"/>
                  </a:solidFill>
                  <a:latin typeface="+mn-lt"/>
                  <a:cs typeface="Symbol" charset="2"/>
                </a:rPr>
                <a:t>h| ~ 4</a:t>
              </a:r>
              <a:endParaRPr lang="en-US" sz="1600" dirty="0" smtClean="0">
                <a:solidFill>
                  <a:schemeClr val="bg1"/>
                </a:solidFill>
                <a:latin typeface="+mn-lt"/>
              </a:endParaRPr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V="1">
              <a:off x="7031371" y="3116311"/>
              <a:ext cx="1719" cy="222892"/>
            </a:xfrm>
            <a:prstGeom prst="straightConnector1">
              <a:avLst/>
            </a:prstGeom>
            <a:ln w="28575" cmpd="sng">
              <a:solidFill>
                <a:srgbClr val="C43A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376936" y="6150114"/>
              <a:ext cx="567308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90"/>
                  </a:solidFill>
                  <a:latin typeface="+mn-lt"/>
                </a:rPr>
                <a:t>Maintain/Improve performance at extreme PU</a:t>
              </a:r>
            </a:p>
            <a:p>
              <a:pPr algn="ctr"/>
              <a:r>
                <a:rPr lang="en-US" sz="2000" b="1" dirty="0" smtClean="0">
                  <a:solidFill>
                    <a:srgbClr val="000090"/>
                  </a:solidFill>
                  <a:latin typeface="+mn-lt"/>
                </a:rPr>
                <a:t>Sustain rates and radiation doses</a:t>
              </a:r>
            </a:p>
          </p:txBody>
        </p:sp>
        <p:sp>
          <p:nvSpPr>
            <p:cNvPr id="30" name="Up Arrow 29"/>
            <p:cNvSpPr/>
            <p:nvPr/>
          </p:nvSpPr>
          <p:spPr>
            <a:xfrm>
              <a:off x="7545288" y="5661248"/>
              <a:ext cx="313477" cy="642322"/>
            </a:xfrm>
            <a:prstGeom prst="upArrow">
              <a:avLst/>
            </a:prstGeom>
            <a:noFill/>
            <a:ln w="28575" cmpd="sng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0" y="3339206"/>
            <a:ext cx="5241032" cy="3490690"/>
            <a:chOff x="0" y="3339206"/>
            <a:chExt cx="5241032" cy="3490690"/>
          </a:xfrm>
        </p:grpSpPr>
        <p:cxnSp>
          <p:nvCxnSpPr>
            <p:cNvPr id="19" name="Straight Arrow Connector 18"/>
            <p:cNvCxnSpPr/>
            <p:nvPr/>
          </p:nvCxnSpPr>
          <p:spPr>
            <a:xfrm flipV="1">
              <a:off x="2325157" y="3344292"/>
              <a:ext cx="2201333" cy="12700"/>
            </a:xfrm>
            <a:prstGeom prst="straightConnector1">
              <a:avLst/>
            </a:prstGeom>
            <a:ln w="12700" cmpd="sng">
              <a:solidFill>
                <a:srgbClr val="C43AFF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0" y="3789040"/>
              <a:ext cx="5241032" cy="169277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263B86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Phase 1 Upgrades</a:t>
              </a:r>
              <a:r>
                <a:rPr lang="en-US" sz="2000" dirty="0">
                  <a:solidFill>
                    <a:schemeClr val="bg1"/>
                  </a:solidFill>
                  <a:latin typeface="+mj-lt"/>
                </a:rPr>
                <a:t> </a:t>
              </a:r>
              <a:r>
                <a:rPr lang="en-US" sz="2000" dirty="0" smtClean="0">
                  <a:solidFill>
                    <a:schemeClr val="bg1"/>
                  </a:solidFill>
                  <a:latin typeface="+mj-lt"/>
                </a:rPr>
                <a:t>2018/19 (TDRs):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>
                  <a:solidFill>
                    <a:srgbClr val="404040"/>
                  </a:solidFill>
                  <a:latin typeface="+mj-lt"/>
                </a:rPr>
                <a:t>New Pixels, HCAL </a:t>
              </a:r>
              <a:r>
                <a:rPr lang="en-US" sz="1600" dirty="0" err="1" smtClean="0">
                  <a:solidFill>
                    <a:srgbClr val="404040"/>
                  </a:solidFill>
                  <a:latin typeface="+mj-lt"/>
                </a:rPr>
                <a:t>SiPMs</a:t>
              </a:r>
              <a:r>
                <a:rPr lang="en-US" sz="1600" dirty="0" smtClean="0">
                  <a:solidFill>
                    <a:srgbClr val="404040"/>
                  </a:solidFill>
                  <a:latin typeface="+mj-lt"/>
                </a:rPr>
                <a:t> and  electronics, and L1-Trigger</a:t>
              </a:r>
            </a:p>
            <a:p>
              <a:pPr marL="285750" indent="-285750">
                <a:buFont typeface="Arial"/>
                <a:buChar char="•"/>
              </a:pPr>
              <a:r>
                <a:rPr lang="en-US" sz="1600" dirty="0" smtClean="0">
                  <a:solidFill>
                    <a:srgbClr val="404040"/>
                  </a:solidFill>
                  <a:latin typeface="+mj-lt"/>
                </a:rPr>
                <a:t>Preparatory work during LS1:</a:t>
              </a:r>
            </a:p>
            <a:p>
              <a:pPr marL="742950" lvl="1" indent="-285750">
                <a:buFont typeface="Arial"/>
                <a:buChar char="•"/>
              </a:pPr>
              <a:r>
                <a:rPr lang="en-US" sz="1600" dirty="0" smtClean="0">
                  <a:solidFill>
                    <a:srgbClr val="404040"/>
                  </a:solidFill>
                  <a:latin typeface="+mj-lt"/>
                </a:rPr>
                <a:t>new beam pipe</a:t>
              </a:r>
            </a:p>
            <a:p>
              <a:pPr marL="742950" lvl="1" indent="-285750">
                <a:buFont typeface="Arial"/>
                <a:buChar char="•"/>
              </a:pPr>
              <a:r>
                <a:rPr lang="en-US" sz="1600" dirty="0" smtClean="0">
                  <a:solidFill>
                    <a:srgbClr val="404040"/>
                  </a:solidFill>
                  <a:latin typeface="+mj-lt"/>
                </a:rPr>
                <a:t>test slices of new systems (Pixel cooling, HCAL, L1-trigger)</a:t>
              </a:r>
              <a:endParaRPr lang="en-US" sz="1600" dirty="0">
                <a:solidFill>
                  <a:srgbClr val="404040"/>
                </a:solidFill>
                <a:latin typeface="+mj-lt"/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3224808" y="3339206"/>
              <a:ext cx="31158" cy="377826"/>
            </a:xfrm>
            <a:prstGeom prst="straightConnector1">
              <a:avLst/>
            </a:prstGeom>
            <a:ln w="28575" cmpd="sng">
              <a:solidFill>
                <a:srgbClr val="C43AFF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Up Arrow 30"/>
            <p:cNvSpPr/>
            <p:nvPr/>
          </p:nvSpPr>
          <p:spPr>
            <a:xfrm>
              <a:off x="2325157" y="5733256"/>
              <a:ext cx="251579" cy="432048"/>
            </a:xfrm>
            <a:prstGeom prst="upArrow">
              <a:avLst/>
            </a:prstGeom>
            <a:noFill/>
            <a:ln w="28575" cmpd="sng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44488" y="6122010"/>
              <a:ext cx="374441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90"/>
                  </a:solidFill>
                  <a:latin typeface="+mj-lt"/>
                </a:rPr>
                <a:t>Maintain/Improve </a:t>
              </a:r>
            </a:p>
            <a:p>
              <a:pPr algn="ctr"/>
              <a:r>
                <a:rPr lang="en-US" sz="2000" b="1" dirty="0" smtClean="0">
                  <a:solidFill>
                    <a:srgbClr val="000090"/>
                  </a:solidFill>
                  <a:latin typeface="+mj-lt"/>
                </a:rPr>
                <a:t>performance at high PU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71204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66457"/>
            <a:ext cx="833755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Phase 2 L1 Trigger Latency</a:t>
            </a:r>
            <a:br>
              <a:rPr lang="en-US" dirty="0" smtClean="0"/>
            </a:br>
            <a:r>
              <a:rPr lang="en-US" sz="2700" dirty="0"/>
              <a:t>(preliminary estimate)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08237"/>
            <a:ext cx="9906000" cy="5849379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000" dirty="0" smtClean="0"/>
              <a:t>Estimate L1 Track Trigger result available </a:t>
            </a:r>
            <a:r>
              <a:rPr lang="en-US" sz="2000" dirty="0"/>
              <a:t>5</a:t>
            </a:r>
            <a:r>
              <a:rPr lang="en-US" sz="2000" dirty="0" smtClean="0"/>
              <a:t> </a:t>
            </a:r>
            <a:r>
              <a:rPr lang="en-US" sz="2000" dirty="0" err="1" smtClean="0"/>
              <a:t>μs</a:t>
            </a:r>
            <a:r>
              <a:rPr lang="en-US" sz="2000" dirty="0" smtClean="0"/>
              <a:t> after interaction occurred.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L1 Track trigger is a “push” system, not region of interest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Regional processing involves (+2.5 </a:t>
            </a:r>
            <a:r>
              <a:rPr lang="en-US" sz="2000" dirty="0" err="1" smtClean="0"/>
              <a:t>μs</a:t>
            </a:r>
            <a:r>
              <a:rPr lang="en-US" sz="2000" dirty="0" smtClean="0"/>
              <a:t> ⇒ 7.5 </a:t>
            </a:r>
            <a:r>
              <a:rPr lang="en-US" sz="2000" dirty="0" err="1" smtClean="0"/>
              <a:t>μs</a:t>
            </a:r>
            <a:r>
              <a:rPr lang="en-US" sz="2000" dirty="0" smtClean="0"/>
              <a:t>) :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Using tracks to find primary vertex – </a:t>
            </a:r>
            <a:r>
              <a:rPr lang="en-US" sz="1800" dirty="0"/>
              <a:t>0.5  </a:t>
            </a:r>
            <a:r>
              <a:rPr lang="en-US" sz="1800" dirty="0" err="1"/>
              <a:t>μs</a:t>
            </a:r>
            <a:endParaRPr lang="en-US" sz="1800" dirty="0" smtClean="0"/>
          </a:p>
          <a:p>
            <a:pPr lvl="1">
              <a:lnSpc>
                <a:spcPct val="80000"/>
              </a:lnSpc>
            </a:pPr>
            <a:r>
              <a:rPr lang="en-US" sz="1800" dirty="0" smtClean="0"/>
              <a:t>Associating tracks with the primary </a:t>
            </a:r>
            <a:r>
              <a:rPr lang="en-US" sz="1800" dirty="0"/>
              <a:t>vertex – 0.5  </a:t>
            </a:r>
            <a:r>
              <a:rPr lang="en-US" sz="1800" dirty="0" err="1"/>
              <a:t>μs</a:t>
            </a:r>
            <a:endParaRPr lang="en-US" sz="1800" dirty="0" smtClean="0"/>
          </a:p>
          <a:p>
            <a:pPr lvl="1">
              <a:lnSpc>
                <a:spcPct val="80000"/>
              </a:lnSpc>
            </a:pPr>
            <a:r>
              <a:rPr lang="en-US" sz="1800" dirty="0" smtClean="0"/>
              <a:t>Associating tracks with calorimeter objects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Associating tracks with and fitting tracks with muon tracks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Defining track-correlated L1-objects and their </a:t>
            </a:r>
            <a:r>
              <a:rPr lang="en-US" sz="1800" dirty="0"/>
              <a:t>characteristics – 0.5  </a:t>
            </a:r>
            <a:r>
              <a:rPr lang="en-US" sz="1800" dirty="0" err="1"/>
              <a:t>μs</a:t>
            </a:r>
            <a:endParaRPr lang="en-US" sz="1800" dirty="0" smtClean="0"/>
          </a:p>
          <a:p>
            <a:pPr lvl="1">
              <a:lnSpc>
                <a:spcPct val="80000"/>
              </a:lnSpc>
            </a:pPr>
            <a:r>
              <a:rPr lang="en-US" sz="1800" dirty="0"/>
              <a:t>Using tracks to calculate isolation of calorimeter and muon objects – 0.5  </a:t>
            </a:r>
            <a:r>
              <a:rPr lang="en-US" sz="1800" dirty="0" err="1"/>
              <a:t>μs</a:t>
            </a:r>
            <a:r>
              <a:rPr lang="en-US" sz="1800" dirty="0"/>
              <a:t>.</a:t>
            </a: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2000" dirty="0" smtClean="0"/>
              <a:t>Global processing involves +(1 </a:t>
            </a:r>
            <a:r>
              <a:rPr lang="en-US" sz="2000" dirty="0" err="1" smtClean="0"/>
              <a:t>μs</a:t>
            </a:r>
            <a:r>
              <a:rPr lang="en-US" sz="2000" dirty="0" smtClean="0"/>
              <a:t> ⇒ 8.5 </a:t>
            </a:r>
            <a:r>
              <a:rPr lang="en-US" sz="2000" dirty="0" err="1" smtClean="0"/>
              <a:t>μs</a:t>
            </a:r>
            <a:r>
              <a:rPr lang="en-US" sz="2000" dirty="0" smtClean="0"/>
              <a:t>):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Global sums, kinematic calculations, correlations between trigger objects, trigger decision logic (incl. trigger rules)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Propagation back to detector front ends (+1 </a:t>
            </a:r>
            <a:r>
              <a:rPr lang="en-US" sz="2000" dirty="0" err="1"/>
              <a:t>μs</a:t>
            </a:r>
            <a:r>
              <a:rPr lang="en-US" sz="2000" dirty="0"/>
              <a:t> ⇒ </a:t>
            </a:r>
            <a:r>
              <a:rPr lang="en-US" sz="2000" dirty="0" smtClean="0"/>
              <a:t>9.5 </a:t>
            </a:r>
            <a:r>
              <a:rPr lang="en-US" sz="2000" dirty="0" err="1" smtClean="0"/>
              <a:t>μs</a:t>
            </a:r>
            <a:r>
              <a:rPr lang="en-US" sz="2000" dirty="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38 </a:t>
            </a:r>
            <a:r>
              <a:rPr lang="en-US" sz="1800" dirty="0" err="1" smtClean="0"/>
              <a:t>bx</a:t>
            </a:r>
            <a:r>
              <a:rPr lang="en-US" sz="1800" dirty="0" smtClean="0"/>
              <a:t> in present system (0.95 </a:t>
            </a:r>
            <a:r>
              <a:rPr lang="en-US" sz="1800" dirty="0" err="1" smtClean="0"/>
              <a:t>μs</a:t>
            </a:r>
            <a:r>
              <a:rPr lang="en-US" sz="1800" dirty="0" smtClean="0"/>
              <a:t>) 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Safety Factor of 30% </a:t>
            </a:r>
            <a:r>
              <a:rPr lang="en-US" sz="2000" dirty="0"/>
              <a:t>⇒ </a:t>
            </a:r>
            <a:r>
              <a:rPr lang="en-US" sz="2000" dirty="0" smtClean="0"/>
              <a:t>12.5 </a:t>
            </a:r>
            <a:r>
              <a:rPr lang="en-US" sz="2000" dirty="0" err="1" smtClean="0"/>
              <a:t>μs</a:t>
            </a:r>
            <a:endParaRPr lang="en-US" sz="2000" dirty="0" smtClean="0"/>
          </a:p>
          <a:p>
            <a:pPr lvl="1">
              <a:lnSpc>
                <a:spcPct val="80000"/>
              </a:lnSpc>
            </a:pPr>
            <a:r>
              <a:rPr lang="en-US" sz="1800" dirty="0" smtClean="0"/>
              <a:t>NB: Original Trig. TDR Latency: 127 </a:t>
            </a:r>
            <a:r>
              <a:rPr lang="en-US" sz="1800" dirty="0" err="1" smtClean="0"/>
              <a:t>bx</a:t>
            </a:r>
            <a:r>
              <a:rPr lang="en-US" sz="1800" dirty="0" smtClean="0"/>
              <a:t>, Run 1: 157 </a:t>
            </a:r>
            <a:r>
              <a:rPr lang="en-US" sz="1800" dirty="0" err="1" smtClean="0"/>
              <a:t>bx</a:t>
            </a:r>
            <a:r>
              <a:rPr lang="en-US" sz="1800" dirty="0" smtClean="0"/>
              <a:t> (+ 0.8 </a:t>
            </a:r>
            <a:r>
              <a:rPr lang="en-US" sz="1800" dirty="0" err="1" smtClean="0"/>
              <a:t>μs</a:t>
            </a:r>
            <a:r>
              <a:rPr lang="en-US" sz="1800" dirty="0" smtClean="0"/>
              <a:t>), </a:t>
            </a:r>
            <a:r>
              <a:rPr lang="en-US" sz="1800" dirty="0" err="1" smtClean="0"/>
              <a:t>req’d</a:t>
            </a:r>
            <a:r>
              <a:rPr lang="en-US" sz="1800" dirty="0" smtClean="0"/>
              <a:t>: 168 </a:t>
            </a:r>
            <a:r>
              <a:rPr lang="en-US" sz="1800" dirty="0" err="1" smtClean="0"/>
              <a:t>bx</a:t>
            </a:r>
            <a:endParaRPr lang="en-US" sz="1800" dirty="0" smtClean="0"/>
          </a:p>
          <a:p>
            <a:pPr lvl="2">
              <a:lnSpc>
                <a:spcPct val="80000"/>
              </a:lnSpc>
            </a:pPr>
            <a:r>
              <a:rPr lang="en-US" sz="1600" dirty="0" smtClean="0"/>
              <a:t>Phase 1 may go longer (e.g. use up to 164 </a:t>
            </a:r>
            <a:r>
              <a:rPr lang="en-US" sz="1600" dirty="0" err="1" smtClean="0"/>
              <a:t>bx</a:t>
            </a:r>
            <a:r>
              <a:rPr lang="en-US" sz="1600" dirty="0" smtClean="0"/>
              <a:t>)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Safety factor could be absorbed completely by Track Trigger</a:t>
            </a:r>
          </a:p>
          <a:p>
            <a:pPr>
              <a:lnSpc>
                <a:spcPct val="80000"/>
              </a:lnSpc>
            </a:pPr>
            <a:r>
              <a:rPr lang="en-US" sz="2000" dirty="0" smtClean="0"/>
              <a:t>Set 12.5 </a:t>
            </a:r>
            <a:r>
              <a:rPr lang="en-US" sz="2000" dirty="0" err="1" smtClean="0"/>
              <a:t>μs</a:t>
            </a:r>
            <a:r>
              <a:rPr lang="en-US" sz="2000" dirty="0" smtClean="0"/>
              <a:t> as minimum design latency</a:t>
            </a:r>
          </a:p>
          <a:p>
            <a:pPr lvl="1">
              <a:lnSpc>
                <a:spcPct val="80000"/>
              </a:lnSpc>
            </a:pPr>
            <a:r>
              <a:rPr lang="en-US" sz="1800" dirty="0" smtClean="0"/>
              <a:t>Once 6 </a:t>
            </a:r>
            <a:r>
              <a:rPr lang="en-US" sz="1800" dirty="0" err="1" smtClean="0"/>
              <a:t>μs</a:t>
            </a:r>
            <a:r>
              <a:rPr lang="en-US" sz="1800" dirty="0" smtClean="0"/>
              <a:t> exceeded, 12.5 </a:t>
            </a:r>
            <a:r>
              <a:rPr lang="en-US" sz="1800" dirty="0" err="1" smtClean="0"/>
              <a:t>μs</a:t>
            </a:r>
            <a:r>
              <a:rPr lang="en-US" sz="1800" dirty="0" smtClean="0"/>
              <a:t> is the next point where consequences</a:t>
            </a:r>
          </a:p>
          <a:p>
            <a:pPr>
              <a:lnSpc>
                <a:spcPct val="80000"/>
              </a:lnSpc>
            </a:pPr>
            <a:endParaRPr lang="en-US" sz="2000" dirty="0"/>
          </a:p>
        </p:txBody>
      </p:sp>
      <p:grpSp>
        <p:nvGrpSpPr>
          <p:cNvPr id="6" name="Group 5"/>
          <p:cNvGrpSpPr/>
          <p:nvPr/>
        </p:nvGrpSpPr>
        <p:grpSpPr>
          <a:xfrm>
            <a:off x="7647857" y="2464339"/>
            <a:ext cx="1078352" cy="441681"/>
            <a:chOff x="7473543" y="2626215"/>
            <a:chExt cx="1078352" cy="441681"/>
          </a:xfrm>
        </p:grpSpPr>
        <p:sp>
          <p:nvSpPr>
            <p:cNvPr id="4" name="Right Brace 3"/>
            <p:cNvSpPr/>
            <p:nvPr/>
          </p:nvSpPr>
          <p:spPr bwMode="auto">
            <a:xfrm>
              <a:off x="7473543" y="2626215"/>
              <a:ext cx="219810" cy="441681"/>
            </a:xfrm>
            <a:prstGeom prst="rightBrac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415" tIns="34208" rIns="68415" bIns="34208" numCol="1" rtlCol="0" anchor="t" anchorCtr="0" compatLnSpc="1">
              <a:prstTxWarp prst="textNoShape">
                <a:avLst/>
              </a:prstTxWarp>
            </a:bodyPr>
            <a:lstStyle/>
            <a:p>
              <a:pPr defTabSz="684154"/>
              <a:endParaRPr lang="en-US" sz="180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694970" y="2642542"/>
              <a:ext cx="856925" cy="346083"/>
            </a:xfrm>
            <a:prstGeom prst="rect">
              <a:avLst/>
            </a:prstGeom>
            <a:noFill/>
          </p:spPr>
          <p:txBody>
            <a:bodyPr wrap="none" lIns="68415" tIns="34208" rIns="68415" bIns="34208" rtlCol="0">
              <a:spAutoFit/>
            </a:bodyPr>
            <a:lstStyle/>
            <a:p>
              <a:r>
                <a:rPr lang="en-US" sz="1800" b="1" dirty="0">
                  <a:solidFill>
                    <a:srgbClr val="FF0000"/>
                  </a:solidFill>
                </a:rPr>
                <a:t>0.5  </a:t>
              </a:r>
              <a:r>
                <a:rPr lang="en-US" sz="1800" b="1" dirty="0" err="1">
                  <a:solidFill>
                    <a:srgbClr val="FF0000"/>
                  </a:solidFill>
                </a:rPr>
                <a:t>μs</a:t>
              </a:r>
              <a:endParaRPr lang="en-US" sz="18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2165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xmlns:p14="http://schemas.microsoft.com/office/powerpoint/2010/main" spd="slow" advClick="0"/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EE </a:t>
            </a:r>
            <a:r>
              <a:rPr lang="en-US" sz="3600" dirty="0" err="1" smtClean="0">
                <a:solidFill>
                  <a:srgbClr val="000000"/>
                </a:solidFill>
              </a:rPr>
              <a:t>Shashlik</a:t>
            </a:r>
            <a:r>
              <a:rPr lang="en-US" sz="3600" dirty="0" smtClean="0">
                <a:solidFill>
                  <a:srgbClr val="000000"/>
                </a:solidFill>
              </a:rPr>
              <a:t> beam tests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764704"/>
            <a:ext cx="515798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9700" indent="-342900">
              <a:buFont typeface="Courier New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First test of a 4x4 modules prototype</a:t>
            </a:r>
          </a:p>
          <a:p>
            <a:pPr marL="540000" lvl="1" indent="-198000"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364 LYSO crystals (final configuration)</a:t>
            </a:r>
          </a:p>
          <a:p>
            <a:pPr marL="540000" lvl="1" indent="-198000">
              <a:buFont typeface="Arial"/>
              <a:buChar char="•"/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WLS readout at both ends with </a:t>
            </a:r>
            <a:r>
              <a:rPr lang="en-US" sz="1800" dirty="0" err="1" smtClean="0">
                <a:solidFill>
                  <a:srgbClr val="000000"/>
                </a:solidFill>
                <a:latin typeface="+mn-lt"/>
              </a:rPr>
              <a:t>SiPMs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 </a:t>
            </a:r>
          </a:p>
          <a:p>
            <a:pPr marL="540000" lvl="1" indent="-198000"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  <a:latin typeface="+mn-lt"/>
              </a:rPr>
              <a:t>L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aser calibration in central fiber </a:t>
            </a:r>
          </a:p>
        </p:txBody>
      </p:sp>
      <p:pic>
        <p:nvPicPr>
          <p:cNvPr id="10" name="Picture 9" descr="ShashlikwFiber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804" y="2067428"/>
            <a:ext cx="2458585" cy="1648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519" y="4259446"/>
            <a:ext cx="4008856" cy="17694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3666" y="2067429"/>
            <a:ext cx="2631516" cy="16480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t="10623"/>
          <a:stretch/>
        </p:blipFill>
        <p:spPr>
          <a:xfrm>
            <a:off x="7477669" y="2067428"/>
            <a:ext cx="2425608" cy="16353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067428"/>
            <a:ext cx="2674607" cy="16353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2240" y="3753743"/>
            <a:ext cx="22621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09700" indent="-342900">
              <a:buFont typeface="Courier New"/>
              <a:buChar char="o"/>
            </a:pPr>
            <a:r>
              <a:rPr lang="en-US" sz="2000" dirty="0">
                <a:solidFill>
                  <a:srgbClr val="0000FF"/>
                </a:solidFill>
                <a:latin typeface="+mj-lt"/>
              </a:rPr>
              <a:t>120 </a:t>
            </a:r>
            <a:r>
              <a:rPr lang="en-US" sz="2000" dirty="0" err="1">
                <a:solidFill>
                  <a:srgbClr val="0000FF"/>
                </a:solidFill>
                <a:latin typeface="+mj-lt"/>
              </a:rPr>
              <a:t>GeV</a:t>
            </a:r>
            <a:r>
              <a:rPr lang="en-US" sz="2000" dirty="0">
                <a:solidFill>
                  <a:srgbClr val="0000FF"/>
                </a:solidFill>
                <a:latin typeface="+mj-lt"/>
              </a:rPr>
              <a:t> p</a:t>
            </a: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rotons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32112" y="6043748"/>
            <a:ext cx="42239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    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  Downstream and upstream signals</a:t>
            </a:r>
          </a:p>
          <a:p>
            <a:pPr marL="209700" indent="-342900">
              <a:buFont typeface="Courier New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Analysis </a:t>
            </a:r>
            <a:r>
              <a:rPr lang="en-US" sz="2000" dirty="0">
                <a:solidFill>
                  <a:srgbClr val="0000FF"/>
                </a:solidFill>
                <a:latin typeface="+mj-lt"/>
              </a:rPr>
              <a:t>of data in progress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025008" y="764704"/>
            <a:ext cx="4988194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9700" indent="-342900">
              <a:buFont typeface="Courier New"/>
              <a:buChar char="o"/>
            </a:pP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First test of a CeF</a:t>
            </a:r>
            <a:r>
              <a:rPr lang="en-US" sz="2200" baseline="-25000" dirty="0" smtClean="0">
                <a:solidFill>
                  <a:srgbClr val="0000FF"/>
                </a:solidFill>
                <a:latin typeface="+mj-lt"/>
              </a:rPr>
              <a:t>3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 modules</a:t>
            </a:r>
          </a:p>
          <a:p>
            <a:pPr marL="540000" lvl="1" indent="-198000">
              <a:buFont typeface="Arial"/>
              <a:buChar char="•"/>
            </a:pPr>
            <a:r>
              <a:rPr lang="pl-PL" sz="2000" dirty="0">
                <a:solidFill>
                  <a:schemeClr val="bg1"/>
                </a:solidFill>
                <a:latin typeface="+mj-lt"/>
              </a:rPr>
              <a:t>10 x (3.1 mm W + 10 mm CeF</a:t>
            </a:r>
            <a:r>
              <a:rPr lang="pl-PL" sz="2000" baseline="-25000" dirty="0">
                <a:solidFill>
                  <a:schemeClr val="bg1"/>
                </a:solidFill>
                <a:latin typeface="+mj-lt"/>
              </a:rPr>
              <a:t>3</a:t>
            </a:r>
            <a:r>
              <a:rPr lang="pl-PL" sz="2000" dirty="0" smtClean="0">
                <a:solidFill>
                  <a:schemeClr val="bg1"/>
                </a:solidFill>
                <a:latin typeface="+mj-lt"/>
              </a:rPr>
              <a:t>)</a:t>
            </a:r>
          </a:p>
          <a:p>
            <a:pPr marL="540000" lvl="1" indent="-198000">
              <a:buFont typeface="Arial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Scintillating fibers readout with </a:t>
            </a:r>
            <a:r>
              <a:rPr lang="en-US" sz="2000" dirty="0" smtClean="0">
                <a:solidFill>
                  <a:schemeClr val="bg1"/>
                </a:solidFill>
              </a:rPr>
              <a:t>PMTs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17558" y="4097280"/>
            <a:ext cx="2332721" cy="206593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5195901" y="3708473"/>
            <a:ext cx="45747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9700" indent="-342900">
              <a:buFont typeface="Courier New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~500 MeV electrons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04650" y="4094834"/>
            <a:ext cx="2523582" cy="198607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955389" y="6057392"/>
            <a:ext cx="4947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latin typeface="+mj-lt"/>
              </a:rPr>
              <a:t> 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Raw signal (left) and correlation (right)</a:t>
            </a:r>
          </a:p>
          <a:p>
            <a:pPr marL="209700" indent="-342900">
              <a:buFont typeface="Courier New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Analysis </a:t>
            </a:r>
            <a:r>
              <a:rPr lang="en-US" sz="2000" dirty="0">
                <a:solidFill>
                  <a:srgbClr val="0000FF"/>
                </a:solidFill>
                <a:latin typeface="+mj-lt"/>
              </a:rPr>
              <a:t>of data in progress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26200" y="4992431"/>
            <a:ext cx="6125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dirty="0"/>
              <a:t> </a:t>
            </a:r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371279" y="5414205"/>
            <a:ext cx="414503" cy="152857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6024357" y="5188855"/>
            <a:ext cx="357776" cy="0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783901" y="5174213"/>
            <a:ext cx="612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 e</a:t>
            </a:r>
          </a:p>
        </p:txBody>
      </p:sp>
    </p:spTree>
    <p:extLst>
      <p:ext uri="{BB962C8B-B14F-4D97-AF65-F5344CB8AC3E}">
        <p14:creationId xmlns:p14="http://schemas.microsoft.com/office/powerpoint/2010/main" val="36871266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6435" y="890538"/>
            <a:ext cx="588467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HE re-build </a:t>
            </a:r>
          </a:p>
          <a:p>
            <a:pPr marL="511200" lvl="1" indent="-2340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Higher granularity in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(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η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φ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) x 2 &amp; longitudinal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&amp; extension towards EE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Shashlik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(resolution) </a:t>
            </a:r>
          </a:p>
          <a:p>
            <a:pPr marL="511200" lvl="1" indent="-2340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Scintillating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tiles in brass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with finger WLS to reduce light path (80%)</a:t>
            </a:r>
          </a:p>
          <a:p>
            <a:pPr marL="511200" lvl="1" indent="-2340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Investigating new plastic and liquid </a:t>
            </a:r>
          </a:p>
          <a:p>
            <a:pPr marL="277200" lvl="1"/>
            <a:r>
              <a:rPr lang="en-US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  scintillators or radiation tolerant scintillating </a:t>
            </a:r>
          </a:p>
          <a:p>
            <a:pPr marL="277200" lvl="1"/>
            <a:r>
              <a:rPr lang="en-US" sz="20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  fibers quartz/glass/crystals doped with Ce3 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277200" lvl="1"/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   for innermost region</a:t>
            </a:r>
            <a:endParaRPr lang="en-US" sz="2000" dirty="0" smtClean="0">
              <a:solidFill>
                <a:srgbClr val="000000"/>
              </a:solidFill>
              <a:latin typeface="+mj-lt"/>
              <a:sym typeface="Wingding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HE re-build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0" name="Picture 9" descr="Screen Shot 2013-07-10 at 11.57.15 PM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49" b="4728"/>
          <a:stretch/>
        </p:blipFill>
        <p:spPr>
          <a:xfrm>
            <a:off x="5617807" y="764295"/>
            <a:ext cx="4239766" cy="349429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0956" y="3821308"/>
            <a:ext cx="98320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j-lt"/>
              </a:rPr>
              <a:t>Irradiation tests</a:t>
            </a:r>
          </a:p>
          <a:p>
            <a:pPr marL="573750" indent="-28575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MIP signal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in green, blue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and liquid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-scintillator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tiles (Jun. - Jul.) </a:t>
            </a:r>
          </a:p>
          <a:p>
            <a:pPr marL="742950" lvl="1" indent="-1764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square </a:t>
            </a:r>
            <a:r>
              <a:rPr lang="en-US" sz="2000" dirty="0">
                <a:solidFill>
                  <a:srgbClr val="0000FF"/>
                </a:solidFill>
                <a:latin typeface="+mj-lt"/>
              </a:rPr>
              <a:t>and finger </a:t>
            </a: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tiles</a:t>
            </a:r>
            <a:r>
              <a:rPr lang="en-US" sz="2000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equipped </a:t>
            </a:r>
            <a:r>
              <a:rPr lang="en-US" sz="2000" dirty="0">
                <a:solidFill>
                  <a:srgbClr val="0000FF"/>
                </a:solidFill>
                <a:latin typeface="+mj-lt"/>
              </a:rPr>
              <a:t>with red/orange WLS </a:t>
            </a: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fibers</a:t>
            </a:r>
          </a:p>
          <a:p>
            <a:pPr marL="558000" indent="-270000">
              <a:buFont typeface="Lucida Grande"/>
              <a:buChar char="-"/>
            </a:pP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Intend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to test total doses from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50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krad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to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100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Mrad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, with dose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rates varying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from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2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krad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US" sz="2000" dirty="0" err="1">
                <a:solidFill>
                  <a:srgbClr val="000000"/>
                </a:solidFill>
                <a:latin typeface="+mj-lt"/>
              </a:rPr>
              <a:t>hr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 to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5 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Mrad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/</a:t>
            </a:r>
            <a:r>
              <a:rPr lang="en-US" sz="2000" dirty="0" err="1" smtClean="0">
                <a:solidFill>
                  <a:srgbClr val="000000"/>
                </a:solidFill>
                <a:latin typeface="+mj-lt"/>
              </a:rPr>
              <a:t>hr</a:t>
            </a: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741600" lvl="1" indent="-1764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Two facilities in US: Ann </a:t>
            </a:r>
            <a:r>
              <a:rPr lang="en-US" sz="2000" dirty="0">
                <a:solidFill>
                  <a:srgbClr val="0000FF"/>
                </a:solidFill>
                <a:latin typeface="+mj-lt"/>
              </a:rPr>
              <a:t>Arbor (</a:t>
            </a:r>
            <a:r>
              <a:rPr lang="en-US" sz="2000" dirty="0" err="1" smtClean="0">
                <a:solidFill>
                  <a:srgbClr val="0000FF"/>
                </a:solidFill>
                <a:latin typeface="+mj-lt"/>
              </a:rPr>
              <a:t>γ</a:t>
            </a: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) and Maryland </a:t>
            </a:r>
            <a:r>
              <a:rPr lang="en-US" sz="2000" dirty="0">
                <a:solidFill>
                  <a:srgbClr val="0000FF"/>
                </a:solidFill>
                <a:latin typeface="+mj-lt"/>
              </a:rPr>
              <a:t>(</a:t>
            </a:r>
            <a:r>
              <a:rPr lang="en-US" sz="2000" dirty="0" err="1" smtClean="0">
                <a:solidFill>
                  <a:srgbClr val="0000FF"/>
                </a:solidFill>
                <a:latin typeface="+mj-lt"/>
              </a:rPr>
              <a:t>γ</a:t>
            </a:r>
            <a:r>
              <a:rPr lang="en-US" sz="2000" dirty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and neutrons)</a:t>
            </a:r>
          </a:p>
          <a:p>
            <a:pPr marL="741600" lvl="1" indent="-1764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And cross check in </a:t>
            </a:r>
            <a:r>
              <a:rPr lang="en-US" sz="2000" dirty="0" err="1" smtClean="0">
                <a:solidFill>
                  <a:srgbClr val="0000FF"/>
                </a:solidFill>
                <a:latin typeface="+mj-lt"/>
              </a:rPr>
              <a:t>Dubna</a:t>
            </a: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 (neutrons) and Kharkov (</a:t>
            </a:r>
            <a:r>
              <a:rPr lang="en-US" sz="2000" dirty="0" err="1" smtClean="0">
                <a:solidFill>
                  <a:srgbClr val="0000FF"/>
                </a:solidFill>
                <a:latin typeface="+mj-lt"/>
              </a:rPr>
              <a:t>γ</a:t>
            </a:r>
            <a:r>
              <a:rPr lang="en-US" sz="2000" dirty="0">
                <a:solidFill>
                  <a:srgbClr val="0000FF"/>
                </a:solidFill>
                <a:latin typeface="+mj-lt"/>
              </a:rPr>
              <a:t>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22260" y="811333"/>
            <a:ext cx="892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Current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751044" y="922932"/>
            <a:ext cx="616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New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62314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00"/>
                </a:solidFill>
              </a:rPr>
              <a:t>High Granularity Calorimeter (HGCAL)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6434" y="737683"/>
            <a:ext cx="6955378" cy="2923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0000">
              <a:buFont typeface="Courier New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3D measurement of the shower topology</a:t>
            </a:r>
          </a:p>
          <a:p>
            <a:pPr marL="507600" lvl="1" indent="-248400">
              <a:buFont typeface="Lucida Grande"/>
              <a:buChar char="-"/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25 mm Moliere radius (shower narrower before max)</a:t>
            </a:r>
          </a:p>
          <a:p>
            <a:pPr marL="511200" lvl="1" indent="-234000">
              <a:buFont typeface="Lucida Grande"/>
              <a:buChar char="-"/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Expected e/</a:t>
            </a:r>
            <a:r>
              <a:rPr lang="en-US" sz="1800" dirty="0" err="1" smtClean="0">
                <a:solidFill>
                  <a:srgbClr val="000000"/>
                </a:solidFill>
                <a:latin typeface="+mj-lt"/>
              </a:rPr>
              <a:t>γ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resolution </a:t>
            </a:r>
            <a:r>
              <a:rPr lang="en-US" sz="1800" dirty="0" smtClean="0">
                <a:solidFill>
                  <a:srgbClr val="BF0000"/>
                </a:solidFill>
                <a:latin typeface="+mj-lt"/>
              </a:rPr>
              <a:t>∼ </a:t>
            </a:r>
            <a:r>
              <a:rPr lang="fr-FR" sz="1800" dirty="0" smtClean="0">
                <a:solidFill>
                  <a:srgbClr val="BF0000"/>
                </a:solidFill>
                <a:latin typeface="+mj-lt"/>
              </a:rPr>
              <a:t>20</a:t>
            </a:r>
            <a:r>
              <a:rPr lang="fr-FR" sz="1800" dirty="0">
                <a:solidFill>
                  <a:srgbClr val="BF0000"/>
                </a:solidFill>
                <a:latin typeface="+mj-lt"/>
              </a:rPr>
              <a:t>%/</a:t>
            </a:r>
            <a:r>
              <a:rPr lang="fr-FR" sz="1800" dirty="0" err="1">
                <a:solidFill>
                  <a:srgbClr val="BF0000"/>
                </a:solidFill>
                <a:latin typeface="+mj-lt"/>
              </a:rPr>
              <a:t>sqrt</a:t>
            </a:r>
            <a:r>
              <a:rPr lang="fr-FR" sz="1800" dirty="0">
                <a:solidFill>
                  <a:srgbClr val="BF0000"/>
                </a:solidFill>
                <a:latin typeface="+mj-lt"/>
              </a:rPr>
              <a:t>(E) + </a:t>
            </a:r>
            <a:r>
              <a:rPr lang="fr-FR" sz="1800" dirty="0" smtClean="0">
                <a:solidFill>
                  <a:srgbClr val="BF0000"/>
                </a:solidFill>
                <a:latin typeface="+mj-lt"/>
              </a:rPr>
              <a:t>≤ 1</a:t>
            </a:r>
            <a:r>
              <a:rPr lang="fr-FR" sz="1800" dirty="0">
                <a:solidFill>
                  <a:srgbClr val="BF0000"/>
                </a:solidFill>
                <a:latin typeface="+mj-lt"/>
              </a:rPr>
              <a:t>%</a:t>
            </a:r>
            <a:endParaRPr lang="en-US" sz="1800" dirty="0">
              <a:solidFill>
                <a:srgbClr val="BF0000"/>
              </a:solidFill>
              <a:latin typeface="+mj-lt"/>
              <a:sym typeface="Wingdings"/>
            </a:endParaRPr>
          </a:p>
          <a:p>
            <a:pPr marL="162900" indent="-342900">
              <a:buFont typeface="Courier New"/>
              <a:buChar char="o"/>
            </a:pPr>
            <a:r>
              <a:rPr lang="en-US" sz="2000" dirty="0" smtClean="0">
                <a:solidFill>
                  <a:srgbClr val="0000FF"/>
                </a:solidFill>
                <a:latin typeface="+mj-lt"/>
              </a:rPr>
              <a:t>Studies and R&amp;D</a:t>
            </a:r>
            <a:endParaRPr lang="en-US" sz="2000" dirty="0">
              <a:solidFill>
                <a:srgbClr val="0000FF"/>
              </a:solidFill>
              <a:latin typeface="+mj-lt"/>
            </a:endParaRPr>
          </a:p>
          <a:p>
            <a:pPr marL="620100" lvl="1" indent="-342900">
              <a:buFont typeface="Lucida Grande"/>
              <a:buChar char="-"/>
            </a:pPr>
            <a:r>
              <a:rPr lang="en-US" sz="1800" dirty="0" smtClean="0">
                <a:solidFill>
                  <a:srgbClr val="000000"/>
                </a:solidFill>
                <a:latin typeface="+mj-lt"/>
                <a:sym typeface="Wingdings"/>
              </a:rPr>
              <a:t>Many common R&amp;D areas with Tracker</a:t>
            </a:r>
          </a:p>
          <a:p>
            <a:pPr marL="860400" lvl="2" indent="-234000">
              <a:buFont typeface="Arial"/>
              <a:buChar char="•"/>
            </a:pPr>
            <a:r>
              <a:rPr lang="en-US" sz="1800" dirty="0" smtClean="0">
                <a:solidFill>
                  <a:srgbClr val="BF0000"/>
                </a:solidFill>
                <a:latin typeface="+mj-lt"/>
                <a:sym typeface="Wingdings"/>
              </a:rPr>
              <a:t>Si sensors (similar </a:t>
            </a:r>
            <a:r>
              <a:rPr lang="en-US" sz="1800" dirty="0" err="1" smtClean="0">
                <a:solidFill>
                  <a:srgbClr val="BF0000"/>
                </a:solidFill>
                <a:latin typeface="+mj-lt"/>
                <a:sym typeface="Wingdings"/>
              </a:rPr>
              <a:t>fluence</a:t>
            </a:r>
            <a:r>
              <a:rPr lang="en-US" sz="1800" dirty="0" smtClean="0">
                <a:solidFill>
                  <a:srgbClr val="BF0000"/>
                </a:solidFill>
                <a:latin typeface="+mj-lt"/>
                <a:sym typeface="Wingdings"/>
              </a:rPr>
              <a:t> as in innermost pixel layer)</a:t>
            </a:r>
          </a:p>
          <a:p>
            <a:pPr marL="860400" lvl="2" indent="-234000">
              <a:buFont typeface="Arial"/>
              <a:buChar char="•"/>
            </a:pPr>
            <a:r>
              <a:rPr lang="en-US" sz="1800" dirty="0" smtClean="0">
                <a:solidFill>
                  <a:srgbClr val="BF0000"/>
                </a:solidFill>
                <a:latin typeface="+mj-lt"/>
                <a:sym typeface="Wingdings"/>
              </a:rPr>
              <a:t>Readout and cooling concepts</a:t>
            </a:r>
          </a:p>
          <a:p>
            <a:pPr marL="633600" lvl="1" indent="-356400">
              <a:buFont typeface="Lucida Grande"/>
              <a:buChar char="-"/>
            </a:pPr>
            <a:r>
              <a:rPr lang="en-US" sz="1800" dirty="0" smtClean="0">
                <a:solidFill>
                  <a:srgbClr val="000000"/>
                </a:solidFill>
                <a:latin typeface="+mj-lt"/>
                <a:sym typeface="Wingdings"/>
              </a:rPr>
              <a:t>Engineering studies</a:t>
            </a:r>
          </a:p>
          <a:p>
            <a:pPr marL="860400" lvl="2" indent="-234000">
              <a:buFont typeface="Arial"/>
              <a:buChar char="•"/>
            </a:pPr>
            <a:r>
              <a:rPr lang="en-US" sz="1800" dirty="0" smtClean="0">
                <a:solidFill>
                  <a:srgbClr val="BF0000"/>
                </a:solidFill>
                <a:latin typeface="+mn-lt"/>
                <a:sym typeface="Wingdings"/>
              </a:rPr>
              <a:t>Module design and thermal properties</a:t>
            </a:r>
          </a:p>
          <a:p>
            <a:pPr marL="860400" lvl="2" indent="-234000">
              <a:buFont typeface="Arial"/>
              <a:buChar char="•"/>
            </a:pPr>
            <a:r>
              <a:rPr lang="en-US" sz="1800" dirty="0" smtClean="0">
                <a:solidFill>
                  <a:srgbClr val="BF0000"/>
                </a:solidFill>
                <a:latin typeface="+mn-lt"/>
                <a:sym typeface="Wingdings"/>
              </a:rPr>
              <a:t>Mechanical design, thermal shield and services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86652" y="752436"/>
            <a:ext cx="3694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Tiling of 8</a:t>
            </a:r>
            <a:r>
              <a:rPr lang="en-US" sz="1600" dirty="0">
                <a:solidFill>
                  <a:srgbClr val="000000"/>
                </a:solidFill>
                <a:latin typeface="+mn-lt"/>
              </a:rPr>
              <a:t>” hexagonal Si-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sensors modules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12" name="Picture 11" descr="Petal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393" y="1136988"/>
            <a:ext cx="2999317" cy="25527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2529" y="3880225"/>
            <a:ext cx="4715893" cy="280048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151076" y="6436461"/>
            <a:ext cx="1525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VBF 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Jet no PU</a:t>
            </a:r>
            <a:endParaRPr lang="en-US" sz="18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6496" y="6519446"/>
            <a:ext cx="46250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Simulation of energy deposit containment 150 </a:t>
            </a:r>
            <a:r>
              <a:rPr lang="en-US" sz="1600" dirty="0" err="1" smtClean="0">
                <a:solidFill>
                  <a:srgbClr val="000000"/>
                </a:solidFill>
                <a:latin typeface="+mn-lt"/>
              </a:rPr>
              <a:t>GeV</a:t>
            </a:r>
            <a:r>
              <a:rPr lang="en-US" sz="1600" dirty="0" smtClean="0">
                <a:solidFill>
                  <a:srgbClr val="000000"/>
                </a:solidFill>
                <a:latin typeface="+mn-lt"/>
              </a:rPr>
              <a:t> e</a:t>
            </a:r>
            <a:endParaRPr lang="en-US" sz="1600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98723" y="3759178"/>
            <a:ext cx="4178322" cy="2878589"/>
            <a:chOff x="1117092" y="3712145"/>
            <a:chExt cx="2833891" cy="287858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17092" y="3712145"/>
              <a:ext cx="2833891" cy="2878589"/>
            </a:xfrm>
            <a:prstGeom prst="rect">
              <a:avLst/>
            </a:prstGeom>
          </p:spPr>
        </p:pic>
        <p:cxnSp>
          <p:nvCxnSpPr>
            <p:cNvPr id="17" name="Straight Connector 16"/>
            <p:cNvCxnSpPr/>
            <p:nvPr/>
          </p:nvCxnSpPr>
          <p:spPr>
            <a:xfrm>
              <a:off x="1469860" y="5056048"/>
              <a:ext cx="2363535" cy="0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1505137" y="4771787"/>
              <a:ext cx="8899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Moliere radius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05309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47650" y="836712"/>
            <a:ext cx="9410700" cy="5716488"/>
          </a:xfrm>
          <a:noFill/>
        </p:spPr>
        <p:txBody>
          <a:bodyPr>
            <a:noAutofit/>
          </a:bodyPr>
          <a:lstStyle/>
          <a:p>
            <a:pPr marL="720" indent="0">
              <a:spcBef>
                <a:spcPts val="0"/>
              </a:spcBef>
              <a:buNone/>
            </a:pPr>
            <a:r>
              <a:rPr lang="en-US" sz="2000" dirty="0" smtClean="0"/>
              <a:t>At the L1-trigger specification review, sub-systems were asked to confirm ability to operate at 200 PU and limitations in latency and L1 accept rates </a:t>
            </a:r>
          </a:p>
          <a:p>
            <a:pPr marL="720" indent="0">
              <a:spcBef>
                <a:spcPts val="0"/>
              </a:spcBef>
              <a:buNone/>
            </a:pPr>
            <a:endParaRPr lang="en-US" sz="1100" dirty="0"/>
          </a:p>
          <a:p>
            <a:pPr marL="720" indent="0">
              <a:spcBef>
                <a:spcPts val="0"/>
              </a:spcBef>
              <a:buNone/>
            </a:pPr>
            <a:endParaRPr lang="en-US" sz="1100" dirty="0" smtClean="0"/>
          </a:p>
          <a:p>
            <a:pPr marL="720" indent="0">
              <a:spcBef>
                <a:spcPts val="0"/>
              </a:spcBef>
              <a:buNone/>
            </a:pPr>
            <a:endParaRPr lang="en-US" sz="1100" dirty="0"/>
          </a:p>
          <a:p>
            <a:pPr marL="720" indent="0">
              <a:spcBef>
                <a:spcPts val="0"/>
              </a:spcBef>
              <a:buNone/>
            </a:pPr>
            <a:endParaRPr lang="en-US" sz="1100" dirty="0" smtClean="0"/>
          </a:p>
          <a:p>
            <a:pPr marL="720" indent="0">
              <a:spcBef>
                <a:spcPts val="0"/>
              </a:spcBef>
              <a:buNone/>
            </a:pPr>
            <a:endParaRPr lang="en-US" sz="1200" dirty="0"/>
          </a:p>
          <a:p>
            <a:pPr marL="720" indent="0">
              <a:spcBef>
                <a:spcPts val="0"/>
              </a:spcBef>
              <a:buNone/>
            </a:pPr>
            <a:endParaRPr lang="en-US" sz="1200" dirty="0" smtClean="0"/>
          </a:p>
          <a:p>
            <a:pPr marL="720" indent="0">
              <a:spcBef>
                <a:spcPts val="0"/>
              </a:spcBef>
              <a:buNone/>
            </a:pPr>
            <a:endParaRPr lang="en-US" sz="1200" dirty="0"/>
          </a:p>
          <a:p>
            <a:pPr marL="720" indent="0">
              <a:spcBef>
                <a:spcPts val="0"/>
              </a:spcBef>
              <a:buNone/>
            </a:pPr>
            <a:endParaRPr lang="en-US" sz="1200" dirty="0" smtClean="0"/>
          </a:p>
          <a:p>
            <a:pPr marL="720" indent="0">
              <a:spcBef>
                <a:spcPts val="0"/>
              </a:spcBef>
              <a:buNone/>
            </a:pPr>
            <a:endParaRPr lang="en-US" sz="1200" dirty="0"/>
          </a:p>
          <a:p>
            <a:pPr marL="720" indent="0">
              <a:spcBef>
                <a:spcPts val="0"/>
              </a:spcBef>
              <a:buNone/>
            </a:pPr>
            <a:endParaRPr lang="en-US" sz="1200" dirty="0" smtClean="0"/>
          </a:p>
          <a:p>
            <a:pPr marL="720" indent="0">
              <a:spcBef>
                <a:spcPts val="0"/>
              </a:spcBef>
              <a:buNone/>
            </a:pPr>
            <a:endParaRPr lang="en-US" sz="1200" dirty="0"/>
          </a:p>
          <a:p>
            <a:pPr marL="720" indent="0">
              <a:spcBef>
                <a:spcPts val="0"/>
              </a:spcBef>
              <a:buNone/>
            </a:pPr>
            <a:endParaRPr lang="en-US" sz="1200" dirty="0" smtClean="0"/>
          </a:p>
          <a:p>
            <a:pPr marL="720" indent="0">
              <a:spcBef>
                <a:spcPts val="0"/>
              </a:spcBef>
              <a:buNone/>
            </a:pPr>
            <a:endParaRPr lang="en-US" sz="1200" dirty="0"/>
          </a:p>
          <a:p>
            <a:pPr marL="720" indent="0">
              <a:spcBef>
                <a:spcPts val="0"/>
              </a:spcBef>
              <a:buNone/>
            </a:pPr>
            <a:endParaRPr lang="en-US" sz="1200" dirty="0" smtClean="0"/>
          </a:p>
          <a:p>
            <a:pPr marL="720" indent="0">
              <a:spcBef>
                <a:spcPts val="0"/>
              </a:spcBef>
              <a:buNone/>
            </a:pPr>
            <a:endParaRPr lang="en-US" sz="1200" dirty="0"/>
          </a:p>
          <a:p>
            <a:pPr marL="720" indent="0">
              <a:spcBef>
                <a:spcPts val="0"/>
              </a:spcBef>
              <a:buNone/>
            </a:pPr>
            <a:endParaRPr lang="en-US" sz="1200" dirty="0" smtClean="0"/>
          </a:p>
          <a:p>
            <a:pPr marL="720" indent="0">
              <a:spcBef>
                <a:spcPts val="0"/>
              </a:spcBef>
              <a:buNone/>
            </a:pPr>
            <a:endParaRPr lang="en-US" sz="1200" dirty="0" smtClean="0"/>
          </a:p>
          <a:p>
            <a:pPr>
              <a:spcBef>
                <a:spcPts val="0"/>
              </a:spcBef>
            </a:pPr>
            <a:endParaRPr lang="en-US" sz="1800" dirty="0" smtClean="0"/>
          </a:p>
          <a:p>
            <a:pPr>
              <a:spcBef>
                <a:spcPts val="0"/>
              </a:spcBef>
            </a:pPr>
            <a:r>
              <a:rPr lang="en-US" sz="1800" dirty="0" smtClean="0">
                <a:solidFill>
                  <a:srgbClr val="0000FF"/>
                </a:solidFill>
              </a:rPr>
              <a:t>IN CSC readout, correlation between pre-trigger and L1 accept were not taken into account in the preliminary estimate resulting in a x3 difference in filling of the switch capacitors that store chamber hits</a:t>
            </a:r>
          </a:p>
          <a:p>
            <a:pPr marL="372420" lvl="1" indent="-342900">
              <a:spcBef>
                <a:spcPts val="0"/>
              </a:spcBef>
              <a:buFont typeface="Wingdings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</a:rPr>
              <a:t>The readout of the inner rings need replacement for trigger purpose </a:t>
            </a:r>
          </a:p>
          <a:p>
            <a:pPr marL="372420" lvl="1" indent="-342900">
              <a:spcBef>
                <a:spcPts val="0"/>
              </a:spcBef>
              <a:buFont typeface="Wingdings" charset="2"/>
              <a:buChar char="Ø"/>
            </a:pPr>
            <a:r>
              <a:rPr lang="en-US" sz="1800" b="1" dirty="0" smtClean="0">
                <a:solidFill>
                  <a:srgbClr val="FF0000"/>
                </a:solidFill>
              </a:rPr>
              <a:t>Implications: technical (replace CFEB with DCFEB as for ME1/1…), logistics of work in LS &amp; cost are being investigated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811" y="1484784"/>
            <a:ext cx="4198709" cy="3168352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 flipV="1">
            <a:off x="776536" y="2636912"/>
            <a:ext cx="3672876" cy="3313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indent="-273600">
              <a:spcBef>
                <a:spcPts val="0"/>
              </a:spcBef>
            </a:pPr>
            <a:r>
              <a:rPr lang="en-US" sz="3200" dirty="0" err="1">
                <a:solidFill>
                  <a:srgbClr val="000000"/>
                </a:solidFill>
              </a:rPr>
              <a:t>Muon</a:t>
            </a:r>
            <a:r>
              <a:rPr lang="en-US" sz="3200" dirty="0">
                <a:solidFill>
                  <a:srgbClr val="000000"/>
                </a:solidFill>
              </a:rPr>
              <a:t> </a:t>
            </a:r>
            <a:r>
              <a:rPr lang="en-US" sz="3200" dirty="0" smtClean="0">
                <a:solidFill>
                  <a:srgbClr val="000000"/>
                </a:solidFill>
              </a:rPr>
              <a:t>upgrade: CSC readout</a:t>
            </a:r>
            <a:endParaRPr lang="en-US" sz="32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84914" y="1520118"/>
            <a:ext cx="4483092" cy="312272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3800872" y="2564904"/>
            <a:ext cx="191421" cy="154604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376936" y="2708920"/>
            <a:ext cx="1844528" cy="58834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864422" y="1627494"/>
            <a:ext cx="17982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L1 review</a:t>
            </a:r>
          </a:p>
          <a:p>
            <a:r>
              <a:rPr lang="en-US" dirty="0" smtClean="0"/>
              <a:t>10</a:t>
            </a:r>
            <a:r>
              <a:rPr lang="en-US" baseline="30000" dirty="0" smtClean="0"/>
              <a:t>35 </a:t>
            </a:r>
            <a:r>
              <a:rPr lang="en-US" dirty="0" smtClean="0"/>
              <a:t>Hz/cm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3031020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CFEBs are the </a:t>
            </a:r>
            <a:r>
              <a:rPr lang="en-US" sz="2000" u="sng" dirty="0" smtClean="0"/>
              <a:t>C</a:t>
            </a:r>
            <a:r>
              <a:rPr lang="en-US" sz="2000" dirty="0" smtClean="0"/>
              <a:t>athode </a:t>
            </a:r>
            <a:r>
              <a:rPr lang="en-US" sz="2000" u="sng" dirty="0" smtClean="0"/>
              <a:t>F</a:t>
            </a:r>
            <a:r>
              <a:rPr lang="en-US" sz="2000" dirty="0" smtClean="0"/>
              <a:t>ront-</a:t>
            </a:r>
            <a:r>
              <a:rPr lang="en-US" sz="2000" u="sng" dirty="0" smtClean="0"/>
              <a:t>E</a:t>
            </a:r>
            <a:r>
              <a:rPr lang="en-US" sz="2000" dirty="0" smtClean="0"/>
              <a:t>nd </a:t>
            </a:r>
            <a:r>
              <a:rPr lang="en-US" sz="2000" u="sng" dirty="0" smtClean="0"/>
              <a:t>B</a:t>
            </a:r>
            <a:r>
              <a:rPr lang="en-US" sz="2000" dirty="0" smtClean="0"/>
              <a:t>oards for CSC</a:t>
            </a:r>
          </a:p>
          <a:p>
            <a:pPr>
              <a:spcBef>
                <a:spcPts val="0"/>
              </a:spcBef>
            </a:pPr>
            <a:r>
              <a:rPr lang="en-US" sz="2000" dirty="0" smtClean="0"/>
              <a:t>CFEBs were replaced by high-rate Digital-CFEB boards in ME1/1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DCFEBs flash-digitize every strip at 20 MHz, and have a long memory buffer for data storage, and optical data output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65</a:t>
            </a:fld>
            <a:endParaRPr lang="en-US" dirty="0">
              <a:solidFill>
                <a:srgbClr val="3333CC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New development: CFEBs in Phase 2</a:t>
            </a:r>
            <a:endParaRPr lang="en-US" sz="3600" dirty="0"/>
          </a:p>
        </p:txBody>
      </p:sp>
      <p:pic>
        <p:nvPicPr>
          <p:cNvPr id="5" name="Picture 4" descr="cf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70" y="2431132"/>
            <a:ext cx="3894073" cy="1588804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68657" y="4192128"/>
            <a:ext cx="9802366" cy="2343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Pct val="95000"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Originally thought not necessary,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based on uncorrelated pre-trigger*L1A coincidences</a:t>
            </a:r>
          </a:p>
          <a:p>
            <a:pPr marL="0" marR="0" lvl="1" indent="-34290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Pct val="90000"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4"/>
              </a:rPr>
              <a:t>DAQ rate estimate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based on Run 1 (2012) data ~3x expected (i.e.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signif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correlation)</a:t>
            </a:r>
          </a:p>
          <a:p>
            <a:pPr marL="0" marR="0" lvl="1" indent="-34290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Pct val="90000"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Discussed at length in engineering </a:t>
            </a:r>
          </a:p>
          <a:p>
            <a:pPr marL="0" marR="0" lvl="1" indent="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Pct val="90000"/>
              <a:tabLst/>
              <a:defRPr/>
            </a:pPr>
            <a:r>
              <a:rPr lang="en-US" sz="2000" dirty="0" smtClean="0">
                <a:solidFill>
                  <a:srgbClr val="000090"/>
                </a:solidFill>
              </a:rPr>
              <a:t>Ba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</a:rPr>
              <a:t>sic conclusion:</a:t>
            </a:r>
          </a:p>
          <a:p>
            <a:pPr marL="0" marR="0" lvl="1" indent="-34290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Pct val="90000"/>
              <a:buFont typeface="Arial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108 inner chambers ME2/1, 3/1, 4/1 will need CFEB replacement for Phase 2</a:t>
            </a:r>
          </a:p>
          <a:p>
            <a:pPr marL="0" marR="0" lvl="1" indent="-342900" algn="l" defTabSz="914400" rtl="0" eaLnBrk="0" fontAlgn="base" latinLnBrk="0" hangingPunct="0">
              <a:lnSpc>
                <a:spcPct val="100000"/>
              </a:lnSpc>
              <a:spcAft>
                <a:spcPct val="0"/>
              </a:spcAft>
              <a:buClrTx/>
              <a:buSzPct val="90000"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B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360 outer chambers do not</a:t>
            </a:r>
          </a:p>
        </p:txBody>
      </p:sp>
      <p:pic>
        <p:nvPicPr>
          <p:cNvPr id="7" name="Picture 6" descr="DCFEB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92139" y="2291744"/>
            <a:ext cx="3034623" cy="18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74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2480" y="1124744"/>
            <a:ext cx="9289032" cy="523630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Implications for the CSC group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There are enough preamp “Buckeye” ASICs to build DCFEBs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There are not enough comparator (trigger) ASICs</a:t>
            </a:r>
          </a:p>
          <a:p>
            <a:pPr lvl="2">
              <a:buFont typeface="Arial"/>
              <a:buChar char="•"/>
            </a:pPr>
            <a:r>
              <a:rPr lang="en-US" sz="1800" dirty="0" smtClean="0">
                <a:solidFill>
                  <a:srgbClr val="BF0000"/>
                </a:solidFill>
              </a:rPr>
              <a:t>Discuss with CERN microelectronics group about adapting old CERN design</a:t>
            </a:r>
          </a:p>
          <a:p>
            <a:pPr lvl="2">
              <a:buFont typeface="Arial"/>
              <a:buChar char="•"/>
            </a:pPr>
            <a:r>
              <a:rPr lang="en-US" sz="1800" dirty="0" smtClean="0">
                <a:solidFill>
                  <a:srgbClr val="BF0000"/>
                </a:solidFill>
              </a:rPr>
              <a:t>Possibility to implement “digital comparator” logic in DCFEB FPGA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Other elements of the DAQ system (DMB, DDU) will also need replacement  for high rate - go to fast optical technology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Working on more detailed costing</a:t>
            </a:r>
          </a:p>
          <a:p>
            <a:r>
              <a:rPr lang="en-US" sz="2400" dirty="0" smtClean="0"/>
              <a:t>Implications for Technical Coordination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~6.5 </a:t>
            </a:r>
            <a:r>
              <a:rPr lang="en-US" sz="2000" dirty="0" err="1" smtClean="0">
                <a:solidFill>
                  <a:srgbClr val="0000FF"/>
                </a:solidFill>
              </a:rPr>
              <a:t>mos</a:t>
            </a:r>
            <a:r>
              <a:rPr lang="en-US" sz="2000" dirty="0" smtClean="0">
                <a:solidFill>
                  <a:srgbClr val="0000FF"/>
                </a:solidFill>
              </a:rPr>
              <a:t> access needed: 4.25 </a:t>
            </a:r>
            <a:r>
              <a:rPr lang="en-US" sz="2000" dirty="0" err="1" smtClean="0">
                <a:solidFill>
                  <a:srgbClr val="0000FF"/>
                </a:solidFill>
              </a:rPr>
              <a:t>mos</a:t>
            </a:r>
            <a:r>
              <a:rPr lang="en-US" sz="2000" dirty="0" smtClean="0">
                <a:solidFill>
                  <a:srgbClr val="0000FF"/>
                </a:solidFill>
              </a:rPr>
              <a:t> for YE2; 2.2 </a:t>
            </a:r>
            <a:r>
              <a:rPr lang="en-US" sz="2000" dirty="0" err="1" smtClean="0">
                <a:solidFill>
                  <a:srgbClr val="0000FF"/>
                </a:solidFill>
              </a:rPr>
              <a:t>mos</a:t>
            </a:r>
            <a:r>
              <a:rPr lang="en-US" sz="2000" dirty="0" smtClean="0">
                <a:solidFill>
                  <a:srgbClr val="0000FF"/>
                </a:solidFill>
              </a:rPr>
              <a:t> for YE3 to install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22 full working days crane usage, not including RE4 removal/reinstall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Assumes the YE4 push-back system on both sides (very helpful)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Space at SX5 for 54 chambers needed for efficient refurbishing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LS2 might be best time for installation</a:t>
            </a:r>
          </a:p>
          <a:p>
            <a:pPr lvl="1"/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CFEBs in Phase 2: some details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245600" y="6492877"/>
            <a:ext cx="6604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2361B80-7FDC-4C61-82D3-9CAEF404214D}" type="slidenum">
              <a:rPr lang="en-US" smtClean="0">
                <a:solidFill>
                  <a:srgbClr val="3333CC"/>
                </a:solidFill>
              </a:rPr>
              <a:pPr>
                <a:defRPr/>
              </a:pPr>
              <a:t>66</a:t>
            </a:fld>
            <a:endParaRPr lang="en-US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803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00472" y="908720"/>
            <a:ext cx="9433048" cy="5832648"/>
          </a:xfrm>
          <a:noFill/>
        </p:spPr>
        <p:txBody>
          <a:bodyPr>
            <a:noAutofit/>
          </a:bodyPr>
          <a:lstStyle/>
          <a:p>
            <a:pPr indent="-273600">
              <a:spcBef>
                <a:spcPts val="0"/>
              </a:spcBef>
            </a:pPr>
            <a:r>
              <a:rPr lang="en-US" sz="2000" dirty="0" smtClean="0"/>
              <a:t>A lot of work in progress presented at </a:t>
            </a:r>
            <a:r>
              <a:rPr lang="en-US" sz="2000" dirty="0" err="1" smtClean="0"/>
              <a:t>Fermilab</a:t>
            </a:r>
            <a:r>
              <a:rPr lang="en-US" sz="2000" dirty="0" smtClean="0"/>
              <a:t> workshop, TP studies meetings, CMS Weeks:    </a:t>
            </a:r>
            <a:r>
              <a:rPr lang="en-US" sz="1800" dirty="0" smtClean="0">
                <a:hlinkClick r:id="rId2"/>
              </a:rPr>
              <a:t>https</a:t>
            </a:r>
            <a:r>
              <a:rPr lang="en-US" sz="1800" dirty="0">
                <a:hlinkClick r:id="rId2"/>
              </a:rPr>
              <a:t>://indico.cern.ch/event/305314</a:t>
            </a:r>
            <a:r>
              <a:rPr lang="en-US" sz="1800" dirty="0" smtClean="0">
                <a:hlinkClick r:id="rId2"/>
              </a:rPr>
              <a:t>/</a:t>
            </a:r>
            <a:r>
              <a:rPr lang="en-US" sz="1800" dirty="0" smtClean="0"/>
              <a:t> </a:t>
            </a:r>
            <a:r>
              <a:rPr lang="en-US" sz="1800" dirty="0"/>
              <a:t>; </a:t>
            </a:r>
            <a:r>
              <a:rPr lang="en-US" sz="1800" dirty="0">
                <a:hlinkClick r:id="rId3"/>
              </a:rPr>
              <a:t>https://indico.cern.ch/category/5353</a:t>
            </a:r>
            <a:r>
              <a:rPr lang="en-US" sz="1800" dirty="0" smtClean="0">
                <a:hlinkClick r:id="rId3"/>
              </a:rPr>
              <a:t>/</a:t>
            </a:r>
            <a:endParaRPr lang="en-US" sz="1800" dirty="0" smtClean="0"/>
          </a:p>
          <a:p>
            <a:pPr lvl="1" indent="-273600">
              <a:spcBef>
                <a:spcPts val="0"/>
              </a:spcBef>
            </a:pPr>
            <a:r>
              <a:rPr lang="en-US" sz="2000" dirty="0" smtClean="0">
                <a:solidFill>
                  <a:srgbClr val="B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To understand aging, and high PU effects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and tune reconstruction</a:t>
            </a:r>
            <a:r>
              <a:rPr lang="en-US" sz="2000" dirty="0" smtClean="0">
                <a:solidFill>
                  <a:srgbClr val="BF0000"/>
                </a:solidFill>
              </a:rPr>
              <a:t>:</a:t>
            </a:r>
          </a:p>
          <a:p>
            <a:pPr marL="892260" lvl="2" indent="-342900">
              <a:spcBef>
                <a:spcPts val="0"/>
              </a:spcBef>
              <a:buFont typeface="Arial"/>
              <a:buChar char="•"/>
            </a:pPr>
            <a:r>
              <a:rPr lang="en-US" sz="1800" dirty="0">
                <a:solidFill>
                  <a:srgbClr val="2D2DB9"/>
                </a:solidFill>
              </a:rPr>
              <a:t>b</a:t>
            </a:r>
            <a:r>
              <a:rPr lang="en-US" sz="1800" dirty="0" smtClean="0">
                <a:solidFill>
                  <a:srgbClr val="2D2DB9"/>
                </a:solidFill>
              </a:rPr>
              <a:t>-tagging:</a:t>
            </a:r>
            <a:r>
              <a:rPr lang="en-US" sz="1800" dirty="0" smtClean="0">
                <a:solidFill>
                  <a:srgbClr val="2D2DB9"/>
                </a:solidFill>
                <a:sym typeface="Wingdings"/>
              </a:rPr>
              <a:t> primary vertex ID…</a:t>
            </a:r>
          </a:p>
          <a:p>
            <a:pPr marL="892260" lvl="2" indent="-342900">
              <a:spcBef>
                <a:spcPts val="0"/>
              </a:spcBef>
              <a:buFont typeface="Arial"/>
              <a:buChar char="•"/>
            </a:pPr>
            <a:r>
              <a:rPr lang="en-US" sz="1800" dirty="0" err="1" smtClean="0">
                <a:solidFill>
                  <a:srgbClr val="2D2DB9"/>
                </a:solidFill>
              </a:rPr>
              <a:t>τ</a:t>
            </a:r>
            <a:r>
              <a:rPr lang="en-US" sz="1800" dirty="0" smtClean="0">
                <a:solidFill>
                  <a:srgbClr val="2D2DB9"/>
                </a:solidFill>
              </a:rPr>
              <a:t>-id: primary vertex ID, track vertex association, anti-µ/e discriminators, charge isolation…</a:t>
            </a:r>
            <a:endParaRPr lang="en-US" sz="1800" dirty="0" smtClean="0">
              <a:solidFill>
                <a:srgbClr val="2D2DB9"/>
              </a:solidFill>
              <a:sym typeface="Wingdings"/>
            </a:endParaRPr>
          </a:p>
          <a:p>
            <a:pPr marL="892260" lvl="2" indent="-342900">
              <a:spcBef>
                <a:spcPts val="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2D2DB9"/>
                </a:solidFill>
                <a:sym typeface="Wingdings"/>
              </a:rPr>
              <a:t>Jet/MET: neutrals weighting </a:t>
            </a:r>
            <a:r>
              <a:rPr lang="en-US" sz="1800" dirty="0">
                <a:solidFill>
                  <a:srgbClr val="2D2DB9"/>
                </a:solidFill>
                <a:sym typeface="Wingdings"/>
              </a:rPr>
              <a:t>before jet </a:t>
            </a:r>
            <a:r>
              <a:rPr lang="en-US" sz="1800" dirty="0" smtClean="0">
                <a:solidFill>
                  <a:srgbClr val="2D2DB9"/>
                </a:solidFill>
                <a:sym typeface="Wingdings"/>
              </a:rPr>
              <a:t>clustering, according to topology with respect to primary vertex and PU tracks…</a:t>
            </a:r>
          </a:p>
          <a:p>
            <a:pPr marL="892260" lvl="2" indent="-342900">
              <a:spcBef>
                <a:spcPts val="0"/>
              </a:spcBef>
              <a:buFont typeface="Arial"/>
              <a:buChar char="•"/>
            </a:pPr>
            <a:r>
              <a:rPr lang="en-US" sz="1800" dirty="0" smtClean="0">
                <a:solidFill>
                  <a:srgbClr val="2D2DB9"/>
                </a:solidFill>
              </a:rPr>
              <a:t>Global Event Description:</a:t>
            </a:r>
            <a:r>
              <a:rPr lang="en-US" sz="1800" dirty="0" smtClean="0">
                <a:solidFill>
                  <a:srgbClr val="2D2DB9"/>
                </a:solidFill>
                <a:sym typeface="Wingdings"/>
              </a:rPr>
              <a:t> extending 2D topology including timing information in </a:t>
            </a:r>
            <a:r>
              <a:rPr lang="en-US" sz="1800" dirty="0" err="1" smtClean="0">
                <a:solidFill>
                  <a:srgbClr val="2D2DB9"/>
                </a:solidFill>
                <a:sym typeface="Wingdings"/>
              </a:rPr>
              <a:t>RecHit</a:t>
            </a:r>
            <a:r>
              <a:rPr lang="en-US" sz="1800" dirty="0" smtClean="0">
                <a:solidFill>
                  <a:srgbClr val="2D2DB9"/>
                </a:solidFill>
                <a:sym typeface="Wingdings"/>
              </a:rPr>
              <a:t> weights…</a:t>
            </a:r>
          </a:p>
          <a:p>
            <a:pPr marL="343620" indent="-342900">
              <a:spcBef>
                <a:spcPts val="0"/>
              </a:spcBef>
            </a:pPr>
            <a:r>
              <a:rPr lang="en-US" sz="2000" dirty="0" smtClean="0">
                <a:sym typeface="Wingdings"/>
              </a:rPr>
              <a:t>First results with </a:t>
            </a: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new samples </a:t>
            </a:r>
            <a:r>
              <a:rPr lang="en-US" sz="2000" dirty="0" smtClean="0">
                <a:sym typeface="Wingdings"/>
              </a:rPr>
              <a:t>presented last 2 weeks </a:t>
            </a:r>
          </a:p>
          <a:p>
            <a:pPr marL="343620" indent="-342900">
              <a:spcBef>
                <a:spcPts val="0"/>
              </a:spcBef>
            </a:pPr>
            <a:r>
              <a:rPr lang="en-US" sz="2000" dirty="0" smtClean="0"/>
              <a:t>On going software implementation and tuning</a:t>
            </a:r>
          </a:p>
          <a:p>
            <a:pPr lvl="2" indent="-273600">
              <a:spcBef>
                <a:spcPts val="0"/>
              </a:spcBef>
            </a:pPr>
            <a:r>
              <a:rPr lang="en-US" sz="1800" dirty="0" smtClean="0">
                <a:solidFill>
                  <a:srgbClr val="FF0000"/>
                </a:solidFill>
              </a:rPr>
              <a:t>New </a:t>
            </a:r>
            <a:r>
              <a:rPr lang="en-US" sz="1800" dirty="0" err="1">
                <a:solidFill>
                  <a:srgbClr val="FF0000"/>
                </a:solidFill>
              </a:rPr>
              <a:t>Endcap</a:t>
            </a:r>
            <a:r>
              <a:rPr lang="en-US" sz="1800" dirty="0">
                <a:solidFill>
                  <a:srgbClr val="FF0000"/>
                </a:solidFill>
              </a:rPr>
              <a:t> Calorimeter clustering: </a:t>
            </a:r>
          </a:p>
          <a:p>
            <a:pPr marL="1098000" lvl="3" indent="-273600">
              <a:spcBef>
                <a:spcPts val="0"/>
              </a:spcBef>
            </a:pPr>
            <a:r>
              <a:rPr lang="en-US" sz="1800" dirty="0"/>
              <a:t>with finer transverse granularity for EE </a:t>
            </a:r>
            <a:r>
              <a:rPr lang="en-US" sz="1800" dirty="0" err="1"/>
              <a:t>Shashlik</a:t>
            </a:r>
            <a:r>
              <a:rPr lang="en-US" sz="1800" dirty="0"/>
              <a:t> and HE re-build</a:t>
            </a:r>
          </a:p>
          <a:p>
            <a:pPr marL="1098000" lvl="3" indent="-273600">
              <a:spcBef>
                <a:spcPts val="0"/>
              </a:spcBef>
            </a:pPr>
            <a:r>
              <a:rPr lang="en-US" sz="1800" dirty="0"/>
              <a:t>with </a:t>
            </a:r>
            <a:r>
              <a:rPr lang="en-US" sz="1800" dirty="0" err="1"/>
              <a:t>RecHit</a:t>
            </a:r>
            <a:r>
              <a:rPr lang="en-US" sz="1800" dirty="0"/>
              <a:t> seeding for </a:t>
            </a:r>
            <a:r>
              <a:rPr lang="en-US" sz="1800" dirty="0" err="1"/>
              <a:t>HGCal</a:t>
            </a:r>
            <a:r>
              <a:rPr lang="en-US" sz="1800" dirty="0"/>
              <a:t> (Pandora/Arbor based)  </a:t>
            </a:r>
          </a:p>
          <a:p>
            <a:pPr lvl="2" indent="-273600">
              <a:spcBef>
                <a:spcPts val="0"/>
              </a:spcBef>
            </a:pPr>
            <a:r>
              <a:rPr lang="en-US" sz="1800" dirty="0">
                <a:solidFill>
                  <a:srgbClr val="FF0000"/>
                </a:solidFill>
              </a:rPr>
              <a:t>Tracker extension link to forward hadron </a:t>
            </a:r>
            <a:r>
              <a:rPr lang="en-US" sz="1800" dirty="0" err="1">
                <a:solidFill>
                  <a:srgbClr val="FF0000"/>
                </a:solidFill>
              </a:rPr>
              <a:t>calo</a:t>
            </a:r>
            <a:r>
              <a:rPr lang="en-US" sz="1800" dirty="0">
                <a:solidFill>
                  <a:srgbClr val="FF0000"/>
                </a:solidFill>
              </a:rPr>
              <a:t>. (HF) from 2.4 ≤ </a:t>
            </a:r>
            <a:r>
              <a:rPr lang="en-US" sz="1800" dirty="0" err="1">
                <a:solidFill>
                  <a:srgbClr val="FF0000"/>
                </a:solidFill>
              </a:rPr>
              <a:t>η</a:t>
            </a:r>
            <a:r>
              <a:rPr lang="en-US" sz="1800" dirty="0">
                <a:solidFill>
                  <a:srgbClr val="FF0000"/>
                </a:solidFill>
              </a:rPr>
              <a:t> ≤ </a:t>
            </a:r>
            <a:r>
              <a:rPr lang="en-US" sz="1800" dirty="0" smtClean="0">
                <a:solidFill>
                  <a:srgbClr val="FF0000"/>
                </a:solidFill>
              </a:rPr>
              <a:t>4</a:t>
            </a:r>
            <a:endParaRPr lang="en-US" sz="2000" b="1" dirty="0" smtClean="0">
              <a:solidFill>
                <a:srgbClr val="FF0000"/>
              </a:solidFill>
            </a:endParaRPr>
          </a:p>
          <a:p>
            <a:pPr marL="343620" indent="-342900">
              <a:spcBef>
                <a:spcPts val="0"/>
              </a:spcBef>
              <a:buFont typeface="Wingdings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</a:rPr>
              <a:t>Schedule extremely tight; we aim to have green light for TP Performance Studies on Sep 17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th </a:t>
            </a:r>
            <a:r>
              <a:rPr lang="en-US" sz="2000" b="1" dirty="0" smtClean="0">
                <a:solidFill>
                  <a:srgbClr val="0000FF"/>
                </a:solidFill>
              </a:rPr>
              <a:t>for LHCC internal presentation; </a:t>
            </a:r>
            <a:r>
              <a:rPr lang="en-US" sz="2000" b="1" dirty="0">
                <a:solidFill>
                  <a:srgbClr val="0000FF"/>
                </a:solidFill>
              </a:rPr>
              <a:t>f</a:t>
            </a:r>
            <a:r>
              <a:rPr lang="en-US" sz="2000" b="1" dirty="0" smtClean="0">
                <a:solidFill>
                  <a:srgbClr val="0000FF"/>
                </a:solidFill>
              </a:rPr>
              <a:t>inal approval talks during first 2 weeks of October.</a:t>
            </a:r>
          </a:p>
          <a:p>
            <a:pPr marL="343620" indent="-342900">
              <a:spcBef>
                <a:spcPts val="0"/>
              </a:spcBef>
              <a:buFont typeface="Wingdings" charset="2"/>
              <a:buChar char="Ø"/>
            </a:pPr>
            <a:r>
              <a:rPr lang="en-US" sz="2000" b="1" dirty="0" smtClean="0">
                <a:solidFill>
                  <a:srgbClr val="0000FF"/>
                </a:solidFill>
              </a:rPr>
              <a:t>Technical Proposal public by mid of October.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Status of simulation studies for the TP</a:t>
            </a:r>
          </a:p>
        </p:txBody>
      </p:sp>
    </p:spTree>
    <p:extLst>
      <p:ext uri="{BB962C8B-B14F-4D97-AF65-F5344CB8AC3E}">
        <p14:creationId xmlns:p14="http://schemas.microsoft.com/office/powerpoint/2010/main" val="3205343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000000"/>
                </a:solidFill>
              </a:rPr>
              <a:t>Physics studies can now start with new MC samples </a:t>
            </a:r>
            <a:endParaRPr lang="en-US" sz="32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9906000" cy="471215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US" sz="2000" dirty="0" smtClean="0"/>
              <a:t>For the TP we will study benchmarks demonstrating upgrades performance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68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8669100"/>
              </p:ext>
            </p:extLst>
          </p:nvPr>
        </p:nvGraphicFramePr>
        <p:xfrm>
          <a:off x="148729" y="1124744"/>
          <a:ext cx="9757271" cy="5787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2275"/>
                <a:gridCol w="2043564"/>
                <a:gridCol w="1454453"/>
                <a:gridCol w="2135818"/>
                <a:gridCol w="1308804"/>
                <a:gridCol w="952357"/>
              </a:tblGrid>
              <a:tr h="65112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Phys.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Signal</a:t>
                      </a:r>
                      <a:endParaRPr lang="en-US" sz="1600" dirty="0"/>
                    </a:p>
                  </a:txBody>
                  <a:tcPr marL="99060" marR="99060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Tracker &amp; extension</a:t>
                      </a:r>
                      <a:endParaRPr lang="en-US" sz="1600" dirty="0"/>
                    </a:p>
                  </a:txBody>
                  <a:tcPr marL="99060" marR="99060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EM </a:t>
                      </a:r>
                      <a:r>
                        <a:rPr lang="en-US" sz="1600" dirty="0" err="1" smtClean="0"/>
                        <a:t>Endcap</a:t>
                      </a:r>
                      <a:r>
                        <a:rPr lang="en-US" sz="1600" dirty="0" smtClean="0"/>
                        <a:t> calorimeter</a:t>
                      </a:r>
                      <a:endParaRPr lang="en-US" sz="1600" dirty="0"/>
                    </a:p>
                  </a:txBody>
                  <a:tcPr marL="99060" marR="99060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Had. </a:t>
                      </a:r>
                      <a:r>
                        <a:rPr lang="en-US" sz="1600" dirty="0" err="1" smtClean="0"/>
                        <a:t>Endcap</a:t>
                      </a:r>
                      <a:r>
                        <a:rPr lang="en-US" sz="1600" dirty="0" smtClean="0"/>
                        <a:t> calorimeter</a:t>
                      </a:r>
                      <a:endParaRPr lang="en-US" sz="1600" dirty="0"/>
                    </a:p>
                  </a:txBody>
                  <a:tcPr marL="99060" marR="99060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Fwd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muons</a:t>
                      </a:r>
                      <a:endParaRPr lang="en-US" sz="1600" baseline="0" dirty="0" smtClean="0"/>
                    </a:p>
                    <a:p>
                      <a:r>
                        <a:rPr lang="en-US" sz="1600" baseline="0" dirty="0" smtClean="0"/>
                        <a:t>&amp; extension</a:t>
                      </a:r>
                      <a:endParaRPr lang="en-US" sz="1600" dirty="0"/>
                    </a:p>
                  </a:txBody>
                  <a:tcPr marL="99060" marR="99060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Trigger</a:t>
                      </a:r>
                      <a:endParaRPr lang="en-US" sz="1600" dirty="0"/>
                    </a:p>
                  </a:txBody>
                  <a:tcPr marL="99060" marR="99060">
                    <a:solidFill>
                      <a:srgbClr val="0000FF"/>
                    </a:solidFill>
                  </a:tcPr>
                </a:tc>
              </a:tr>
              <a:tr h="21347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 </a:t>
                      </a:r>
                      <a:r>
                        <a:rPr lang="en-US" sz="1600" baseline="-25000" dirty="0" err="1" smtClean="0"/>
                        <a:t>s,d</a:t>
                      </a:r>
                      <a:r>
                        <a:rPr lang="en-US" sz="1600" dirty="0" smtClean="0"/>
                        <a:t> </a:t>
                      </a:r>
                      <a:r>
                        <a:rPr lang="en-US" sz="1600" dirty="0" smtClean="0">
                          <a:sym typeface="Wingdings"/>
                        </a:rPr>
                        <a:t> </a:t>
                      </a:r>
                      <a:r>
                        <a:rPr lang="en-US" sz="1600" dirty="0" smtClean="0">
                          <a:latin typeface="Symbol" charset="2"/>
                          <a:cs typeface="Symbol" charset="2"/>
                          <a:sym typeface="Wingdings"/>
                        </a:rPr>
                        <a:t>mm</a:t>
                      </a:r>
                      <a:endParaRPr lang="en-US" sz="1600" dirty="0">
                        <a:latin typeface="Symbol" charset="2"/>
                        <a:cs typeface="Symbol" charset="2"/>
                      </a:endParaRPr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-25000" dirty="0" smtClean="0"/>
                        <a:t> </a:t>
                      </a:r>
                      <a:r>
                        <a:rPr lang="en-US" sz="1600" dirty="0" smtClean="0"/>
                        <a:t>Res.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t</a:t>
                      </a:r>
                      <a:r>
                        <a:rPr lang="en-US" sz="1600" baseline="-25000" dirty="0" smtClean="0"/>
                        <a:t> </a:t>
                      </a:r>
                      <a:r>
                        <a:rPr lang="en-US" sz="1600" dirty="0" smtClean="0"/>
                        <a:t>Res.</a:t>
                      </a:r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1347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ym typeface="Wingdings"/>
                        </a:rPr>
                        <a:t>H  </a:t>
                      </a:r>
                      <a:r>
                        <a:rPr lang="en-US" sz="1600" dirty="0" err="1" smtClean="0">
                          <a:sym typeface="Wingdings"/>
                        </a:rPr>
                        <a:t>γγ</a:t>
                      </a:r>
                      <a:r>
                        <a:rPr lang="en-US" sz="1600" dirty="0" smtClean="0">
                          <a:sym typeface="Wingdings"/>
                        </a:rPr>
                        <a:t> 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Res.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Tim.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801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</a:t>
                      </a:r>
                      <a:r>
                        <a:rPr lang="en-US" sz="1600" dirty="0" smtClean="0">
                          <a:sym typeface="Wingdings"/>
                        </a:rPr>
                        <a:t> 4e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Res.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r>
                        <a:rPr lang="en-US" sz="1600" baseline="0" dirty="0" smtClean="0"/>
                        <a:t> Res.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 </a:t>
                      </a:r>
                      <a:r>
                        <a:rPr lang="en-US" sz="1600" dirty="0" smtClean="0">
                          <a:sym typeface="Wingdings"/>
                        </a:rPr>
                        <a:t> 4µ</a:t>
                      </a:r>
                      <a:endParaRPr lang="en-US" sz="1600" dirty="0" smtClean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 Res.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7312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 </a:t>
                      </a:r>
                      <a:r>
                        <a:rPr lang="en-US" sz="1600" dirty="0" smtClean="0">
                          <a:sym typeface="Wingdings"/>
                        </a:rPr>
                        <a:t> µµ</a:t>
                      </a:r>
                      <a:endParaRPr lang="en-US" sz="1600" dirty="0" smtClean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 Res.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1179">
                <a:tc>
                  <a:txBody>
                    <a:bodyPr/>
                    <a:lstStyle/>
                    <a:p>
                      <a:pPr marL="0" marR="0" lvl="2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VBF</a:t>
                      </a:r>
                      <a:r>
                        <a:rPr lang="en-US" sz="1600" baseline="0" dirty="0" smtClean="0"/>
                        <a:t> H </a:t>
                      </a:r>
                      <a:r>
                        <a:rPr lang="en-US" sz="1600" baseline="0" dirty="0" smtClean="0">
                          <a:sym typeface="Wingdings"/>
                        </a:rPr>
                        <a:t> </a:t>
                      </a:r>
                      <a:r>
                        <a:rPr lang="en-US" sz="1600" dirty="0" err="1" smtClean="0">
                          <a:sym typeface="Wingdings"/>
                        </a:rPr>
                        <a:t>ττ</a:t>
                      </a:r>
                      <a:r>
                        <a:rPr lang="en-US" sz="1600" dirty="0" smtClean="0">
                          <a:sym typeface="Wingdings"/>
                        </a:rPr>
                        <a:t>/ZZ</a:t>
                      </a:r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</a:t>
                      </a:r>
                      <a:r>
                        <a:rPr lang="en-US" sz="1600" baseline="0" dirty="0" smtClean="0"/>
                        <a:t> MET PU </a:t>
                      </a:r>
                      <a:r>
                        <a:rPr lang="en-US" sz="1600" dirty="0" smtClean="0"/>
                        <a:t>Acc. Res.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Jet MET PU Acc. Res.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5989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ym typeface="Wingdings"/>
                        </a:rPr>
                        <a:t>VBS WW, WZ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 MET PU Acc. Res.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 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 MET PU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Acc.</a:t>
                      </a:r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9156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VVV (3 l)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 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82037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HH </a:t>
                      </a:r>
                      <a:r>
                        <a:rPr lang="en-US" sz="1600" dirty="0" smtClean="0">
                          <a:sym typeface="Wingdings"/>
                        </a:rPr>
                        <a:t> </a:t>
                      </a:r>
                      <a:r>
                        <a:rPr lang="en-US" sz="1600" dirty="0" err="1" smtClean="0">
                          <a:sym typeface="Wingdings"/>
                        </a:rPr>
                        <a:t>bbγγ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 PU Acc. Res. 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 Res. Tim.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 PU</a:t>
                      </a:r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0748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HH </a:t>
                      </a:r>
                      <a:r>
                        <a:rPr lang="en-US" sz="1600" dirty="0" smtClean="0">
                          <a:sym typeface="Wingdings"/>
                        </a:rPr>
                        <a:t> </a:t>
                      </a:r>
                      <a:r>
                        <a:rPr lang="en-US" sz="1600" dirty="0" err="1" smtClean="0">
                          <a:sym typeface="Wingdings"/>
                        </a:rPr>
                        <a:t>bbττ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 PU Acc. Res.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 PU Acc. Res.</a:t>
                      </a:r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4528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SYSY stop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 MET</a:t>
                      </a:r>
                      <a:r>
                        <a:rPr lang="en-US" sz="1600" baseline="0" dirty="0" smtClean="0"/>
                        <a:t> PU </a:t>
                      </a:r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 MET</a:t>
                      </a:r>
                      <a:r>
                        <a:rPr lang="en-US" sz="1600" baseline="0" dirty="0" smtClean="0"/>
                        <a:t> PU 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 (</a:t>
                      </a:r>
                      <a:r>
                        <a:rPr lang="en-US" sz="1600" dirty="0" err="1" smtClean="0"/>
                        <a:t>bgd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16520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VBF DM/SUSY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 MET PU 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Jet MET PU 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EWKino</a:t>
                      </a:r>
                      <a:r>
                        <a:rPr lang="en-US" sz="1600" baseline="0" dirty="0" smtClean="0"/>
                        <a:t> WZ/WH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MET PU 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Z’ (properties)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MET</a:t>
                      </a:r>
                      <a:r>
                        <a:rPr lang="en-US" sz="1600" baseline="0" dirty="0" smtClean="0"/>
                        <a:t> PU 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MET</a:t>
                      </a:r>
                      <a:r>
                        <a:rPr lang="en-US" sz="1600" baseline="0" dirty="0" smtClean="0"/>
                        <a:t> PU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HSCP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 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 Tim.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Acc.</a:t>
                      </a:r>
                      <a:endParaRPr lang="en-US" sz="1600" dirty="0"/>
                    </a:p>
                  </a:txBody>
                  <a:tcPr marL="99060" marR="9906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7466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 dirty="0">
                <a:solidFill>
                  <a:schemeClr val="bg1"/>
                </a:solidFill>
              </a:rPr>
              <a:t>TP Cadilines</a:t>
            </a:r>
          </a:p>
        </p:txBody>
      </p:sp>
      <p:graphicFrame>
        <p:nvGraphicFramePr>
          <p:cNvPr id="52" name="Table 52"/>
          <p:cNvGraphicFramePr/>
          <p:nvPr>
            <p:extLst>
              <p:ext uri="{D42A27DB-BD31-4B8C-83A1-F6EECF244321}">
                <p14:modId xmlns:p14="http://schemas.microsoft.com/office/powerpoint/2010/main" val="2411191116"/>
              </p:ext>
            </p:extLst>
          </p:nvPr>
        </p:nvGraphicFramePr>
        <p:xfrm>
          <a:off x="560512" y="332656"/>
          <a:ext cx="8928994" cy="6223644"/>
        </p:xfrm>
        <a:graphic>
          <a:graphicData uri="http://schemas.openxmlformats.org/drawingml/2006/table">
            <a:tbl>
              <a:tblPr firstRow="1" firstCol="1" bandRow="1"/>
              <a:tblGrid>
                <a:gridCol w="1576029"/>
                <a:gridCol w="1666129"/>
                <a:gridCol w="2325022"/>
                <a:gridCol w="1602590"/>
                <a:gridCol w="1759224"/>
              </a:tblGrid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tx1"/>
                          </a:solidFill>
                        </a:rPr>
                        <a:t>Cadiline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9B010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tx1"/>
                          </a:solidFill>
                        </a:rPr>
                        <a:t>Title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9B010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tx1"/>
                          </a:solidFill>
                        </a:rPr>
                        <a:t>Contact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9B010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tx1"/>
                          </a:solidFill>
                        </a:rPr>
                        <a:t>Pre-approval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9B0101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tx1"/>
                          </a:solidFill>
                        </a:rPr>
                        <a:t>Approval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9B0101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FTR-14-002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Tracker 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Duccio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Abbaneo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June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19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July 9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FTR-14-003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Calorimetry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Jeremy Mans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June 27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July 28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FTR-14-004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Muons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Jay Hauser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June 27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July 23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FTR-14-005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Bril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David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Stickland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June 27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July 16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FTR-14-006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Trigger/HLT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Wesley Smith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June 27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July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16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FTR-14-007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DAQ/Trig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Contr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Frans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Mejers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June 27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July 16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FTR -14-008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Soft &amp; Comp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M.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800" baseline="0" dirty="0" err="1" smtClean="0">
                          <a:solidFill>
                            <a:schemeClr val="bg1"/>
                          </a:solidFill>
                        </a:rPr>
                        <a:t>Girone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&amp; D. Lange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June 27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July 23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CCFFCC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bg1"/>
                          </a:solidFill>
                        </a:rPr>
                        <a:t>FTR-14-010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bg1"/>
                          </a:solidFill>
                        </a:rPr>
                        <a:t>JetMET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bg1"/>
                          </a:solidFill>
                        </a:rPr>
                        <a:t>Zhenbin Wu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bg1"/>
                          </a:solidFill>
                        </a:rPr>
                        <a:t>FTR-14-</a:t>
                      </a:r>
                      <a:r>
                        <a:rPr sz="18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chemeClr val="bg1"/>
                          </a:solidFill>
                        </a:rPr>
                        <a:t>E/Gamma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Roberto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Salerno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bg1"/>
                          </a:solidFill>
                        </a:rPr>
                        <a:t>FTR-14-</a:t>
                      </a:r>
                      <a:r>
                        <a:rPr sz="18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chemeClr val="bg1"/>
                          </a:solidFill>
                        </a:rPr>
                        <a:t>Muon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Cesare</a:t>
                      </a:r>
                      <a:r>
                        <a:rPr lang="en-US" sz="1800" baseline="0" smtClean="0">
                          <a:solidFill>
                            <a:schemeClr val="bg1"/>
                          </a:solidFill>
                        </a:rPr>
                        <a:t> Calabria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bg1"/>
                          </a:solidFill>
                        </a:rPr>
                        <a:t>FTR-14-</a:t>
                      </a:r>
                      <a:r>
                        <a:rPr sz="18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chemeClr val="bg1"/>
                          </a:solidFill>
                        </a:rPr>
                        <a:t>Tau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err="1" smtClean="0">
                          <a:solidFill>
                            <a:schemeClr val="bg1"/>
                          </a:solidFill>
                        </a:rPr>
                        <a:t>Pavel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800" baseline="0" dirty="0" err="1" smtClean="0">
                          <a:solidFill>
                            <a:schemeClr val="bg1"/>
                          </a:solidFill>
                        </a:rPr>
                        <a:t>Jez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bg1"/>
                          </a:solidFill>
                        </a:rPr>
                        <a:t>FTR-14-</a:t>
                      </a:r>
                      <a:r>
                        <a:rPr sz="18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chemeClr val="bg1"/>
                          </a:solidFill>
                        </a:rPr>
                        <a:t>Btag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Meenakshi</a:t>
                      </a:r>
                      <a:r>
                        <a:rPr lang="en-US" kern="12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kern="12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Narain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bg1"/>
                          </a:solidFill>
                        </a:rPr>
                        <a:t>FTR-14-001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chemeClr val="bg1"/>
                          </a:solidFill>
                        </a:rPr>
                        <a:t>Higgs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Paolo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800" baseline="0" dirty="0" err="1" smtClean="0">
                          <a:solidFill>
                            <a:schemeClr val="bg1"/>
                          </a:solidFill>
                        </a:rPr>
                        <a:t>Giacomelli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SUS</a:t>
                      </a:r>
                      <a:r>
                        <a:rPr sz="1800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r>
                        <a:rPr sz="1800" dirty="0">
                          <a:solidFill>
                            <a:schemeClr val="bg1"/>
                          </a:solidFill>
                        </a:rPr>
                        <a:t>14-</a:t>
                      </a:r>
                      <a:r>
                        <a:rPr sz="18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chemeClr val="bg1"/>
                          </a:solidFill>
                        </a:rPr>
                        <a:t>SUSY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Ken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800" baseline="0" dirty="0" err="1" smtClean="0">
                          <a:solidFill>
                            <a:schemeClr val="bg1"/>
                          </a:solidFill>
                        </a:rPr>
                        <a:t>Hatakeyama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EXO</a:t>
                      </a:r>
                      <a:r>
                        <a:rPr sz="1800" dirty="0" smtClean="0">
                          <a:solidFill>
                            <a:schemeClr val="bg1"/>
                          </a:solidFill>
                        </a:rPr>
                        <a:t>-</a:t>
                      </a:r>
                      <a:r>
                        <a:rPr sz="1800" dirty="0">
                          <a:solidFill>
                            <a:schemeClr val="bg1"/>
                          </a:solidFill>
                        </a:rPr>
                        <a:t>14-</a:t>
                      </a:r>
                      <a:r>
                        <a:rPr sz="1800" dirty="0" smtClean="0">
                          <a:solidFill>
                            <a:schemeClr val="bg1"/>
                          </a:solidFill>
                        </a:rPr>
                        <a:t>0</a:t>
                      </a: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07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chemeClr val="bg1"/>
                          </a:solidFill>
                        </a:rPr>
                        <a:t>EXO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Kerstin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800" baseline="0" dirty="0" err="1" smtClean="0">
                          <a:solidFill>
                            <a:schemeClr val="bg1"/>
                          </a:solidFill>
                        </a:rPr>
                        <a:t>Hoefner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</a:tr>
              <a:tr h="27124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bg1"/>
                          </a:solidFill>
                        </a:rPr>
                        <a:t>FTR-14</a:t>
                      </a:r>
                      <a:r>
                        <a:rPr sz="1800">
                          <a:solidFill>
                            <a:schemeClr val="bg1"/>
                          </a:solidFill>
                        </a:rPr>
                        <a:t>-</a:t>
                      </a:r>
                      <a:r>
                        <a:rPr sz="1800" smtClean="0">
                          <a:solidFill>
                            <a:schemeClr val="bg1"/>
                          </a:solidFill>
                        </a:rPr>
                        <a:t>0</a:t>
                      </a:r>
                      <a:r>
                        <a:rPr lang="en-US" sz="1800" smtClean="0">
                          <a:solidFill>
                            <a:schemeClr val="bg1"/>
                          </a:solidFill>
                        </a:rPr>
                        <a:t>15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chemeClr val="bg1"/>
                          </a:solidFill>
                        </a:rPr>
                        <a:t>BPH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dirty="0" smtClean="0">
                          <a:solidFill>
                            <a:schemeClr val="bg1"/>
                          </a:solidFill>
                        </a:rPr>
                        <a:t>Mario</a:t>
                      </a:r>
                      <a:r>
                        <a:rPr lang="en-US" sz="18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800" baseline="0" dirty="0" err="1" smtClean="0">
                          <a:solidFill>
                            <a:schemeClr val="bg1"/>
                          </a:solidFill>
                        </a:rPr>
                        <a:t>Galanti</a:t>
                      </a: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</a:tr>
              <a:tr h="340605"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bg1"/>
                          </a:solidFill>
                        </a:rPr>
                        <a:t>SMP-14-008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>
                          <a:solidFill>
                            <a:schemeClr val="bg1"/>
                          </a:solidFill>
                        </a:rPr>
                        <a:t>SMP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1800" dirty="0">
                          <a:solidFill>
                            <a:schemeClr val="bg1"/>
                          </a:solidFill>
                        </a:rPr>
                        <a:t>Matt Herndon</a:t>
                      </a: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/>
                      </a:pPr>
                      <a:endParaRPr sz="1800" dirty="0">
                        <a:solidFill>
                          <a:schemeClr val="bg1"/>
                        </a:solidFill>
                      </a:endParaRPr>
                    </a:p>
                  </a:txBody>
                  <a:tcPr marL="38695" marR="38695" marT="35719" marB="35719" anchor="ctr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53" name="Shape 53"/>
          <p:cNvSpPr>
            <a:spLocks noGrp="1"/>
          </p:cNvSpPr>
          <p:nvPr>
            <p:ph type="sldNum" sz="quarter" idx="4294967295"/>
          </p:nvPr>
        </p:nvSpPr>
        <p:spPr>
          <a:xfrm>
            <a:off x="4942511" y="6595437"/>
            <a:ext cx="92717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300">
                <a:solidFill>
                  <a:srgbClr val="4C4946"/>
                </a:solidFill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fld id="{86CB4B4D-7CA3-9044-876B-883B54F8677D}" type="slidenum">
              <a:rPr>
                <a:solidFill>
                  <a:srgbClr val="4C4946"/>
                </a:solidFill>
              </a:rPr>
              <a:t>69</a:t>
            </a:fld>
            <a:endParaRPr>
              <a:solidFill>
                <a:srgbClr val="4C4946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en-US" sz="3600" dirty="0" smtClean="0">
                <a:solidFill>
                  <a:srgbClr val="000000"/>
                </a:solidFill>
              </a:rPr>
              <a:t>CMS Phase 1 Upgrade Strategy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1052737"/>
            <a:ext cx="7848871" cy="5544616"/>
          </a:xfrm>
        </p:spPr>
        <p:txBody>
          <a:bodyPr>
            <a:noAutofit/>
          </a:bodyPr>
          <a:lstStyle/>
          <a:p>
            <a:pPr marL="403380" indent="-342900">
              <a:spcBef>
                <a:spcPts val="0"/>
              </a:spcBef>
            </a:pPr>
            <a:r>
              <a:rPr lang="en-US" sz="2400" dirty="0" smtClean="0"/>
              <a:t>Upgrade goals are to provide strong physics performance for luminosities up to twice the original design (2 x 1034) and manage radiation-damage effects up to 500 fb</a:t>
            </a:r>
            <a:r>
              <a:rPr lang="en-US" sz="2400" baseline="30000" dirty="0" smtClean="0"/>
              <a:t>-1</a:t>
            </a:r>
            <a:endParaRPr lang="en-US" sz="2400" dirty="0" smtClean="0"/>
          </a:p>
          <a:p>
            <a:pPr marL="403380" indent="-342900">
              <a:spcBef>
                <a:spcPts val="0"/>
              </a:spcBef>
            </a:pPr>
            <a:r>
              <a:rPr lang="en-US" sz="2400" dirty="0" smtClean="0">
                <a:solidFill>
                  <a:srgbClr val="000090"/>
                </a:solidFill>
              </a:rPr>
              <a:t>Upgrades planned to three subsystems of CMS</a:t>
            </a:r>
          </a:p>
          <a:p>
            <a:pPr marL="677700" lvl="1" indent="-342900">
              <a:spcBef>
                <a:spcPts val="0"/>
              </a:spcBef>
            </a:pPr>
            <a:endParaRPr lang="en-US" sz="2000" dirty="0" smtClean="0">
              <a:solidFill>
                <a:srgbClr val="000090"/>
              </a:solidFill>
            </a:endParaRPr>
          </a:p>
          <a:p>
            <a:pPr marL="677700" lvl="1" indent="-342900"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Pixel tracker </a:t>
            </a:r>
            <a:r>
              <a:rPr lang="en-US" sz="2000" dirty="0" smtClean="0">
                <a:solidFill>
                  <a:srgbClr val="000090"/>
                </a:solidFill>
              </a:rPr>
              <a:t>: four-layer barrel and 3 forward-disk pixel tracker with new readout chip (ROC) capable of higher hit rate</a:t>
            </a:r>
          </a:p>
          <a:p>
            <a:pPr marL="677700" lvl="1" indent="-342900">
              <a:spcBef>
                <a:spcPts val="0"/>
              </a:spcBef>
            </a:pPr>
            <a:endParaRPr lang="en-US" sz="2000" dirty="0" smtClean="0">
              <a:solidFill>
                <a:srgbClr val="000090"/>
              </a:solidFill>
            </a:endParaRPr>
          </a:p>
          <a:p>
            <a:pPr marL="677700" lvl="1" indent="-342900"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Hadron calorimeter </a:t>
            </a:r>
            <a:r>
              <a:rPr lang="en-US" sz="2000" dirty="0" smtClean="0">
                <a:solidFill>
                  <a:srgbClr val="000090"/>
                </a:solidFill>
              </a:rPr>
              <a:t>: Installation of </a:t>
            </a:r>
            <a:r>
              <a:rPr lang="en-US" sz="2000" dirty="0" err="1" smtClean="0">
                <a:solidFill>
                  <a:srgbClr val="000090"/>
                </a:solidFill>
              </a:rPr>
              <a:t>SiPM</a:t>
            </a:r>
            <a:r>
              <a:rPr lang="en-US" sz="2000" dirty="0" smtClean="0">
                <a:solidFill>
                  <a:srgbClr val="000090"/>
                </a:solidFill>
              </a:rPr>
              <a:t> devices into barrel/</a:t>
            </a:r>
            <a:r>
              <a:rPr lang="en-US" sz="2000" dirty="0" err="1" smtClean="0">
                <a:solidFill>
                  <a:srgbClr val="000090"/>
                </a:solidFill>
              </a:rPr>
              <a:t>endcap</a:t>
            </a:r>
            <a:r>
              <a:rPr lang="en-US" sz="2000" dirty="0" smtClean="0">
                <a:solidFill>
                  <a:srgbClr val="000090"/>
                </a:solidFill>
              </a:rPr>
              <a:t> calorimeters and new electronics in the forward calorimeter allowing timing-based background rejection</a:t>
            </a:r>
          </a:p>
          <a:p>
            <a:pPr marL="677700" lvl="1" indent="-342900">
              <a:spcBef>
                <a:spcPts val="0"/>
              </a:spcBef>
            </a:pPr>
            <a:endParaRPr lang="en-US" sz="2000" dirty="0" smtClean="0">
              <a:solidFill>
                <a:srgbClr val="000090"/>
              </a:solidFill>
            </a:endParaRPr>
          </a:p>
          <a:p>
            <a:pPr marL="677700" lvl="1" indent="-342900">
              <a:spcBef>
                <a:spcPts val="0"/>
              </a:spcBef>
            </a:pPr>
            <a:r>
              <a:rPr lang="en-US" sz="2000" dirty="0" smtClean="0">
                <a:solidFill>
                  <a:srgbClr val="FF0000"/>
                </a:solidFill>
              </a:rPr>
              <a:t>Trigger </a:t>
            </a:r>
            <a:r>
              <a:rPr lang="en-US" sz="2000" dirty="0" smtClean="0">
                <a:solidFill>
                  <a:srgbClr val="000090"/>
                </a:solidFill>
              </a:rPr>
              <a:t>: upgrade to the </a:t>
            </a:r>
            <a:r>
              <a:rPr lang="en-US" sz="2000" dirty="0" err="1" smtClean="0">
                <a:solidFill>
                  <a:srgbClr val="000090"/>
                </a:solidFill>
              </a:rPr>
              <a:t>muon</a:t>
            </a:r>
            <a:r>
              <a:rPr lang="en-US" sz="2000" dirty="0" smtClean="0">
                <a:solidFill>
                  <a:srgbClr val="000090"/>
                </a:solidFill>
              </a:rPr>
              <a:t> and calorimeter Level-1 trigger systems and global trigger processor to handle higher luminosities without loss of efficiency for key physics channels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FP-PixelUpgrade201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4218" y="840377"/>
            <a:ext cx="1404390" cy="187764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25598" y="4995090"/>
            <a:ext cx="1433011" cy="18367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FP-HCALUpgrade2012fina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18414" y="2886892"/>
            <a:ext cx="1440195" cy="1927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293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00472" y="1124744"/>
            <a:ext cx="4629151" cy="5562600"/>
          </a:xfrm>
          <a:noFill/>
        </p:spPr>
        <p:txBody>
          <a:bodyPr>
            <a:noAutofit/>
          </a:bodyPr>
          <a:lstStyle/>
          <a:p>
            <a:r>
              <a:rPr lang="en-US" sz="2000" dirty="0"/>
              <a:t>G</a:t>
            </a:r>
            <a:r>
              <a:rPr lang="en-US" sz="2000" dirty="0" smtClean="0"/>
              <a:t>ather the </a:t>
            </a:r>
            <a:r>
              <a:rPr lang="en-US" sz="2000" dirty="0"/>
              <a:t>theory, accelerator and experiments communities to discuss the </a:t>
            </a:r>
            <a:r>
              <a:rPr lang="en-US" sz="2000" dirty="0" smtClean="0"/>
              <a:t>the LHC future</a:t>
            </a:r>
            <a:endParaRPr lang="en-US" sz="2000" dirty="0"/>
          </a:p>
          <a:p>
            <a:r>
              <a:rPr lang="en-US" sz="2000" dirty="0"/>
              <a:t>F</a:t>
            </a:r>
            <a:r>
              <a:rPr lang="en-US" sz="2000" dirty="0" smtClean="0"/>
              <a:t>irst </a:t>
            </a:r>
            <a:r>
              <a:rPr lang="en-US" sz="2000" dirty="0"/>
              <a:t>workshop in 2013 </a:t>
            </a:r>
            <a:r>
              <a:rPr lang="en-US" sz="2000" dirty="0" smtClean="0"/>
              <a:t>focused on physics goals, experiments scope, and to identify technology R&amp;D synergies</a:t>
            </a:r>
          </a:p>
          <a:p>
            <a:r>
              <a:rPr lang="en-US" sz="2000" dirty="0" smtClean="0"/>
              <a:t>Emphasis in 2014 on </a:t>
            </a:r>
            <a:r>
              <a:rPr lang="en-US" sz="2000" dirty="0"/>
              <a:t>the progress developing </a:t>
            </a:r>
            <a:r>
              <a:rPr lang="en-US" sz="2000" dirty="0" smtClean="0"/>
              <a:t>theory tools and concepts, accelerator technologies and physics </a:t>
            </a:r>
            <a:r>
              <a:rPr lang="en-US" sz="2000" dirty="0"/>
              <a:t>simulations and the common </a:t>
            </a:r>
            <a:r>
              <a:rPr lang="en-US" sz="2000" dirty="0" smtClean="0"/>
              <a:t>experimental techniques</a:t>
            </a:r>
          </a:p>
          <a:p>
            <a:r>
              <a:rPr lang="en-US" sz="2000" dirty="0" smtClean="0"/>
              <a:t>Preparatory Groups are in place and open to CMS-wide contributions  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We invite </a:t>
            </a:r>
            <a:r>
              <a:rPr lang="en-US" sz="2000" dirty="0">
                <a:solidFill>
                  <a:srgbClr val="FF0000"/>
                </a:solidFill>
              </a:rPr>
              <a:t>you to register </a:t>
            </a:r>
            <a:r>
              <a:rPr lang="en-US" sz="2000" dirty="0" smtClean="0">
                <a:solidFill>
                  <a:srgbClr val="FF0000"/>
                </a:solidFill>
              </a:rPr>
              <a:t>early at:</a:t>
            </a:r>
            <a:r>
              <a:rPr lang="en-US" sz="2000" dirty="0">
                <a:solidFill>
                  <a:srgbClr val="FF0000"/>
                </a:solidFill>
              </a:rPr>
              <a:t> </a:t>
            </a:r>
            <a:r>
              <a:rPr lang="en-US" sz="2000" u="sng" dirty="0">
                <a:hlinkClick r:id="rId2"/>
              </a:rPr>
              <a:t>https://indico.cern.ch/event/315626/ </a:t>
            </a:r>
            <a:endParaRPr lang="en-US" sz="2000" dirty="0" smtClean="0"/>
          </a:p>
          <a:p>
            <a:pPr lvl="0">
              <a:spcBef>
                <a:spcPct val="0"/>
              </a:spcBef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lvl="0">
              <a:spcBef>
                <a:spcPct val="0"/>
              </a:spcBef>
              <a:defRPr/>
            </a:pP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Announcements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2" descr="b334f972-9435-45bd-a477-5539ec62dad0@exchan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339" y="199481"/>
            <a:ext cx="4716661" cy="666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29711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Cost review process for the TP</a:t>
            </a:r>
            <a:endParaRPr lang="en-US" sz="3600" dirty="0">
              <a:solidFill>
                <a:schemeClr val="bg1"/>
              </a:solidFill>
            </a:endParaRPr>
          </a:p>
        </p:txBody>
      </p:sp>
      <p:graphicFrame>
        <p:nvGraphicFramePr>
          <p:cNvPr id="38" name="Chart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5889749"/>
              </p:ext>
            </p:extLst>
          </p:nvPr>
        </p:nvGraphicFramePr>
        <p:xfrm>
          <a:off x="416496" y="2636912"/>
          <a:ext cx="8942917" cy="3949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TextBox 38"/>
          <p:cNvSpPr txBox="1"/>
          <p:nvPr/>
        </p:nvSpPr>
        <p:spPr>
          <a:xfrm>
            <a:off x="344488" y="1052736"/>
            <a:ext cx="92014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90"/>
                </a:solidFill>
                <a:latin typeface="+mn-lt"/>
              </a:rPr>
              <a:t>Phase 2 preliminary estimate in Oct. 2013 RRB document was ~269 MCHF </a:t>
            </a:r>
          </a:p>
          <a:p>
            <a:pPr marL="342900" indent="-342900">
              <a:buFont typeface="Courier New"/>
              <a:buChar char="o"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Profile below is updated according to current HL-LHC schedule</a:t>
            </a:r>
          </a:p>
          <a:p>
            <a:pPr marL="342900" indent="-342900">
              <a:buFont typeface="Courier New"/>
              <a:buChar char="o"/>
            </a:pPr>
            <a:r>
              <a:rPr lang="en-US" sz="2000" b="1" dirty="0">
                <a:solidFill>
                  <a:srgbClr val="0000FF"/>
                </a:solidFill>
                <a:latin typeface="+mn-lt"/>
              </a:rPr>
              <a:t>Estimates are being updated and reviewed for  the TP</a:t>
            </a:r>
          </a:p>
          <a:p>
            <a:pPr marL="342900" indent="-342900">
              <a:buFont typeface="Courier New"/>
              <a:buChar char="o"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And will be consolidated for the TDRs with final design choices…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37176" y="2636912"/>
            <a:ext cx="3228994" cy="400110"/>
          </a:xfrm>
          <a:prstGeom prst="rect">
            <a:avLst/>
          </a:prstGeom>
          <a:solidFill>
            <a:srgbClr val="FFFAB6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Update of profile at Apr. RRB</a:t>
            </a:r>
            <a:endParaRPr lang="en-US" sz="20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13171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Phase I CMS 4 layer Inner Pixel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521190D9-A9E5-A240-BA95-86DFF28B43D1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6760252" cy="51146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1399" y="4463167"/>
            <a:ext cx="3743105" cy="2387565"/>
          </a:xfrm>
          <a:prstGeom prst="rect">
            <a:avLst/>
          </a:prstGeom>
        </p:spPr>
      </p:pic>
      <p:pic>
        <p:nvPicPr>
          <p:cNvPr id="8" name="Picture 7" descr="FP-PixelUpgrade2012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9224" y="908720"/>
            <a:ext cx="2537651" cy="3392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992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Phase I CMS 4 layer Inner Pixel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640917" y="6416676"/>
            <a:ext cx="2311400" cy="365125"/>
          </a:xfrm>
          <a:prstGeom prst="rect">
            <a:avLst/>
          </a:prstGeom>
        </p:spPr>
        <p:txBody>
          <a:bodyPr/>
          <a:lstStyle/>
          <a:p>
            <a:fld id="{2CD86D6D-3886-044A-9038-B3D2CCCC512F}" type="datetime1">
              <a:rPr lang="en-US" smtClean="0"/>
              <a:t>07/08/14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76D24-1C10-7F46-81DA-8C959901AACB}" type="slidenum">
              <a:rPr lang="en-GB" smtClean="0"/>
              <a:t>9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0" y="4077072"/>
            <a:ext cx="3505507" cy="26683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2920" y="4005064"/>
            <a:ext cx="5562154" cy="27574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6670" y="1700808"/>
            <a:ext cx="5489330" cy="227921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464" y="1340768"/>
            <a:ext cx="4027862" cy="24976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92760" y="836712"/>
            <a:ext cx="46009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Minimize Material within Tracking Volume:</a:t>
            </a:r>
          </a:p>
          <a:p>
            <a:pPr algn="ctr"/>
            <a:r>
              <a:rPr lang="en-US" sz="1800" dirty="0">
                <a:solidFill>
                  <a:srgbClr val="FF0000"/>
                </a:solidFill>
                <a:latin typeface="+mn-lt"/>
              </a:rPr>
              <a:t>Optimize Performance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of 4 </a:t>
            </a:r>
            <a:r>
              <a:rPr lang="en-US" sz="1800" dirty="0">
                <a:solidFill>
                  <a:srgbClr val="FF0000"/>
                </a:solidFill>
                <a:latin typeface="+mn-lt"/>
              </a:rPr>
              <a:t>Pixel Layer </a:t>
            </a:r>
            <a:r>
              <a:rPr lang="en-US" sz="1800" dirty="0" smtClean="0">
                <a:solidFill>
                  <a:srgbClr val="FF0000"/>
                </a:solidFill>
                <a:latin typeface="+mn-lt"/>
              </a:rPr>
              <a:t>System</a:t>
            </a:r>
            <a:endParaRPr lang="en-US" sz="18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990600" y="6416676"/>
            <a:ext cx="4526492" cy="365125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Marcello Mannelli</a:t>
            </a:r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8337376" y="1412776"/>
            <a:ext cx="13361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FF0000"/>
                </a:solidFill>
                <a:latin typeface="+mn-lt"/>
              </a:rPr>
              <a:t>Tt</a:t>
            </a:r>
            <a:r>
              <a:rPr lang="en-GB" sz="2000" dirty="0" smtClean="0">
                <a:solidFill>
                  <a:srgbClr val="FF0000"/>
                </a:solidFill>
                <a:latin typeface="+mn-lt"/>
              </a:rPr>
              <a:t> samples</a:t>
            </a:r>
            <a:endParaRPr lang="en-GB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01272" y="3717032"/>
            <a:ext cx="12525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en-GB" sz="2000" dirty="0" smtClean="0">
                <a:solidFill>
                  <a:srgbClr val="FF0000"/>
                </a:solidFill>
                <a:latin typeface="+mn-lt"/>
              </a:rPr>
              <a:t> samples</a:t>
            </a:r>
            <a:endParaRPr lang="en-GB" sz="2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65035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4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0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8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9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41846</TotalTime>
  <Words>7900</Words>
  <Application>Microsoft Macintosh PowerPoint</Application>
  <PresentationFormat>A4 Paper (210x297 mm)</PresentationFormat>
  <Paragraphs>1254</Paragraphs>
  <Slides>71</Slides>
  <Notes>14</Notes>
  <HiddenSlides>8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71</vt:i4>
      </vt:variant>
    </vt:vector>
  </HeadingPairs>
  <TitlesOfParts>
    <vt:vector size="74" baseType="lpstr">
      <vt:lpstr>3_IntroducingPowerPoint2007</vt:lpstr>
      <vt:lpstr>4_IntroducingPowerPoint2007</vt:lpstr>
      <vt:lpstr>Office Theme</vt:lpstr>
      <vt:lpstr>PowerPoint Presentation</vt:lpstr>
      <vt:lpstr>Run 1: LHC Performance</vt:lpstr>
      <vt:lpstr>LHC projected performance </vt:lpstr>
      <vt:lpstr>CMS Today </vt:lpstr>
      <vt:lpstr>HL-LHC Challenges</vt:lpstr>
      <vt:lpstr>CMS Upgrade Strategy - Overview</vt:lpstr>
      <vt:lpstr>CMS Phase 1 Upgrade Strategy</vt:lpstr>
      <vt:lpstr>Phase I CMS 4 layer Inner Pixel</vt:lpstr>
      <vt:lpstr>Phase I CMS 4 layer Inner Pixel</vt:lpstr>
      <vt:lpstr>Phase I CMS HCAL Read-Out Upgrades</vt:lpstr>
      <vt:lpstr>Phase I CMS HCAL Read-Out Upgrades</vt:lpstr>
      <vt:lpstr>Trigger Upgrade Strategy and Architecture</vt:lpstr>
      <vt:lpstr>CMS GE1-1 Muon Trigger Upgrade</vt:lpstr>
      <vt:lpstr>CMS Phase 2 Upgrades  </vt:lpstr>
      <vt:lpstr>Upgrades deadlines and milestones in 2014</vt:lpstr>
      <vt:lpstr>CMS Phase 2 Upgrade Strategy : Technical proposal </vt:lpstr>
      <vt:lpstr>Status of the Technical Proposal Approval Process</vt:lpstr>
      <vt:lpstr>Simulation studies for the Technical Proposal</vt:lpstr>
      <vt:lpstr>CMS Phase 2 Trigger Scenario</vt:lpstr>
      <vt:lpstr>Phase 2 Trigger Impact on Existing Subsystems</vt:lpstr>
      <vt:lpstr>Track Trigger Performances</vt:lpstr>
      <vt:lpstr>Performance Studies: L1 Menu Studies </vt:lpstr>
      <vt:lpstr>L1 Trigger Menu at 140 PU with L1 Tracking Trigger</vt:lpstr>
      <vt:lpstr>Phase 2 Tracker &amp; Track Trigger</vt:lpstr>
      <vt:lpstr>Phase 2 Tracker conceptual design</vt:lpstr>
      <vt:lpstr>Tracking Performance</vt:lpstr>
      <vt:lpstr>Radiation @ HL-LHC</vt:lpstr>
      <vt:lpstr>ECAL resolution vs aging</vt:lpstr>
      <vt:lpstr>Two Scenarios for Forward Calorimetry</vt:lpstr>
      <vt:lpstr>Scenario 1 : Shashlik ECAL</vt:lpstr>
      <vt:lpstr>Two Scenarios for Forward Calorimetry</vt:lpstr>
      <vt:lpstr>Scenario 2: High Granularity Calorimeter (HGCAL)</vt:lpstr>
      <vt:lpstr>Endcap Calorimetry  development</vt:lpstr>
      <vt:lpstr>Toward a technical solution for  End-cap Calorimetry</vt:lpstr>
      <vt:lpstr>New forward Muon Detectors</vt:lpstr>
      <vt:lpstr>Physics Motivations for the Technical Proposal</vt:lpstr>
      <vt:lpstr>Few Preliminary Object Performance Results</vt:lpstr>
      <vt:lpstr>Physics studies foreseen in Technical Proposal </vt:lpstr>
      <vt:lpstr>Summary on Technical Proposal</vt:lpstr>
      <vt:lpstr>Broad-brush planning for Phase 2 completion</vt:lpstr>
      <vt:lpstr>Summary &amp; Conclusions</vt:lpstr>
      <vt:lpstr>Back-up slides</vt:lpstr>
      <vt:lpstr>TP Performance Studies Schedule</vt:lpstr>
      <vt:lpstr>Schedule of the Installations for Phase 1 Upgrades</vt:lpstr>
      <vt:lpstr>Run 1 &amp; 2 LHC and HL-LHC</vt:lpstr>
      <vt:lpstr>Post-discovery landscape</vt:lpstr>
      <vt:lpstr>Phase I CMS 4 layer Inner Pixel</vt:lpstr>
      <vt:lpstr>Phase I CMS HCAL Read-Out Upgrades</vt:lpstr>
      <vt:lpstr>Phase I CMS Trigger Upgrades</vt:lpstr>
      <vt:lpstr>Phase I CMS Calo Trigger Upgrade</vt:lpstr>
      <vt:lpstr>Phase I CMS Muon Trigger Upgrade</vt:lpstr>
      <vt:lpstr>Technical Proposal outline and content</vt:lpstr>
      <vt:lpstr>Technical Proposal outline and content</vt:lpstr>
      <vt:lpstr>Phase II CMS Tracking Trigger</vt:lpstr>
      <vt:lpstr>Phase II CMS Tracking Trigger</vt:lpstr>
      <vt:lpstr>R&amp;D on Tracker Modules</vt:lpstr>
      <vt:lpstr>R&amp;D on Tracker Modules</vt:lpstr>
      <vt:lpstr>Preparation for FNAL workshop</vt:lpstr>
      <vt:lpstr>Detector configuration - currently used for  TP Studies</vt:lpstr>
      <vt:lpstr>Phase 2 L1 Trigger Latency (preliminary estimate)</vt:lpstr>
      <vt:lpstr>EE Shashlik beam tests</vt:lpstr>
      <vt:lpstr>HE re-build</vt:lpstr>
      <vt:lpstr>High Granularity Calorimeter (HGCAL)</vt:lpstr>
      <vt:lpstr>Muon upgrade: CSC readout</vt:lpstr>
      <vt:lpstr>New development: CFEBs in Phase 2</vt:lpstr>
      <vt:lpstr>CFEBs in Phase 2: some details</vt:lpstr>
      <vt:lpstr>Status of simulation studies for the TP</vt:lpstr>
      <vt:lpstr>Physics studies can now start with new MC samples </vt:lpstr>
      <vt:lpstr>TP Cadilines</vt:lpstr>
      <vt:lpstr>Announcements</vt:lpstr>
      <vt:lpstr>Cost review process for the TP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New Physics  At the LHC</dc:title>
  <dc:creator>JRI</dc:creator>
  <cp:lastModifiedBy>CERN User</cp:lastModifiedBy>
  <cp:revision>2939</cp:revision>
  <cp:lastPrinted>2014-08-07T05:46:25Z</cp:lastPrinted>
  <dcterms:created xsi:type="dcterms:W3CDTF">2012-07-23T13:35:26Z</dcterms:created>
  <dcterms:modified xsi:type="dcterms:W3CDTF">2014-08-07T09:31:19Z</dcterms:modified>
</cp:coreProperties>
</file>