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1"/>
  </p:notesMasterIdLst>
  <p:handoutMasterIdLst>
    <p:handoutMasterId r:id="rId32"/>
  </p:handoutMasterIdLst>
  <p:sldIdLst>
    <p:sldId id="268" r:id="rId2"/>
    <p:sldId id="274" r:id="rId3"/>
    <p:sldId id="262" r:id="rId4"/>
    <p:sldId id="260" r:id="rId5"/>
    <p:sldId id="263" r:id="rId6"/>
    <p:sldId id="269" r:id="rId7"/>
    <p:sldId id="261" r:id="rId8"/>
    <p:sldId id="267" r:id="rId9"/>
    <p:sldId id="278" r:id="rId10"/>
    <p:sldId id="256" r:id="rId11"/>
    <p:sldId id="257" r:id="rId12"/>
    <p:sldId id="258" r:id="rId13"/>
    <p:sldId id="272" r:id="rId14"/>
    <p:sldId id="264" r:id="rId15"/>
    <p:sldId id="265" r:id="rId16"/>
    <p:sldId id="284" r:id="rId17"/>
    <p:sldId id="279" r:id="rId18"/>
    <p:sldId id="281" r:id="rId19"/>
    <p:sldId id="280" r:id="rId20"/>
    <p:sldId id="282" r:id="rId21"/>
    <p:sldId id="270" r:id="rId22"/>
    <p:sldId id="283" r:id="rId23"/>
    <p:sldId id="271" r:id="rId24"/>
    <p:sldId id="276" r:id="rId25"/>
    <p:sldId id="273" r:id="rId26"/>
    <p:sldId id="275" r:id="rId27"/>
    <p:sldId id="277" r:id="rId28"/>
    <p:sldId id="285" r:id="rId29"/>
    <p:sldId id="286" r:id="rId30"/>
  </p:sldIdLst>
  <p:sldSz cx="9144000" cy="6858000" type="screen4x3"/>
  <p:notesSz cx="9942513" cy="681196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580" y="-11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7419" cy="3404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32778" y="0"/>
            <a:ext cx="4307417" cy="3404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1A8D7F-CCAE-45FC-9121-6ABEE740350F}" type="datetimeFigureOut">
              <a:rPr lang="fr-FR" smtClean="0"/>
              <a:t>06/08/2014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470441"/>
            <a:ext cx="4307419" cy="3404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32778" y="6470441"/>
            <a:ext cx="4307417" cy="3404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60D7C0-8192-426E-A7ED-1D03B824021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92162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8423" cy="3405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31791" y="0"/>
            <a:ext cx="4308423" cy="3405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0E98C2-3C09-47B3-B3D5-AE156D406497}" type="datetimeFigureOut">
              <a:rPr lang="fr-FR" smtClean="0"/>
              <a:t>06/08/2014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68663" y="511175"/>
            <a:ext cx="3405187" cy="25542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4252" y="3235683"/>
            <a:ext cx="7954010" cy="306538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470183"/>
            <a:ext cx="4308423" cy="34059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31791" y="6470183"/>
            <a:ext cx="4308423" cy="34059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736259-7560-4134-AF5C-CD9FF8BBD00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152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752475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06/08/2014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Nicolas  Chritin EN/MME</a:t>
            </a:r>
            <a:endParaRPr lang="fr-FR" dirty="0"/>
          </a:p>
        </p:txBody>
      </p:sp>
      <p:sp>
        <p:nvSpPr>
          <p:cNvPr id="12" name="Title Placeholder 1"/>
          <p:cNvSpPr txBox="1">
            <a:spLocks/>
          </p:cNvSpPr>
          <p:nvPr userDrawn="1"/>
        </p:nvSpPr>
        <p:spPr>
          <a:xfrm>
            <a:off x="1043608" y="116632"/>
            <a:ext cx="7239000" cy="179107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b="1" kern="1200">
                <a:ln w="12700">
                  <a:solidFill>
                    <a:schemeClr val="tx2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Beam Gas Vertex</a:t>
            </a:r>
            <a:br>
              <a:rPr lang="en-US" dirty="0" smtClean="0"/>
            </a:br>
            <a:r>
              <a:rPr lang="en-US" dirty="0" smtClean="0"/>
              <a:t>Detectors installation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3"/>
          </p:nvPr>
        </p:nvSpPr>
        <p:spPr>
          <a:xfrm>
            <a:off x="1043608" y="1935249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735"/>
          <a:stretch/>
        </p:blipFill>
        <p:spPr>
          <a:xfrm>
            <a:off x="8450666" y="747688"/>
            <a:ext cx="567966" cy="528960"/>
          </a:xfrm>
          <a:prstGeom prst="rect">
            <a:avLst/>
          </a:prstGeom>
        </p:spPr>
      </p:pic>
      <p:pic>
        <p:nvPicPr>
          <p:cNvPr id="17" name="Picture 16" descr="2014-04-09_CERN_60years_ENdept_75dpi.png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67"/>
          <a:stretch/>
        </p:blipFill>
        <p:spPr>
          <a:xfrm>
            <a:off x="7796213" y="120724"/>
            <a:ext cx="1137938" cy="432000"/>
          </a:xfrm>
          <a:prstGeom prst="rect">
            <a:avLst/>
          </a:prstGeom>
        </p:spPr>
      </p:pic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7632" y="6381328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F742AACA-CF1B-4E9B-A844-B053AC5B26D3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06/08/2014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Nicolas  Chritin EN/MME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2AACA-CF1B-4E9B-A844-B053AC5B26D3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06/08/2014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Nicolas  Chritin EN/MME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2AACA-CF1B-4E9B-A844-B053AC5B26D3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06/08/2014</a:t>
            </a:r>
            <a:endParaRPr lang="fr-F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42AACA-CF1B-4E9B-A844-B053AC5B26D3}" type="slidenum">
              <a:rPr lang="fr-FR" smtClean="0"/>
              <a:t>‹#›</a:t>
            </a:fld>
            <a:endParaRPr lang="fr-FR"/>
          </a:p>
        </p:txBody>
      </p:sp>
      <p:sp>
        <p:nvSpPr>
          <p:cNvPr id="8" name="Title Placeholder 1"/>
          <p:cNvSpPr txBox="1">
            <a:spLocks/>
          </p:cNvSpPr>
          <p:nvPr userDrawn="1"/>
        </p:nvSpPr>
        <p:spPr>
          <a:xfrm>
            <a:off x="539552" y="23529"/>
            <a:ext cx="4680520" cy="49492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b="1" kern="1200">
                <a:ln w="12700">
                  <a:solidFill>
                    <a:schemeClr val="tx2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 smtClean="0"/>
              <a:t>Beam Gas Vertex: detectors installation</a:t>
            </a:r>
            <a:endParaRPr lang="en-US" sz="1600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39552" y="-171400"/>
            <a:ext cx="7239000" cy="1143000"/>
          </a:xfrm>
        </p:spPr>
        <p:txBody>
          <a:bodyPr>
            <a:noAutofit/>
          </a:bodyPr>
          <a:lstStyle>
            <a:lvl1pPr algn="l">
              <a:defRPr sz="28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1259680" y="6553200"/>
            <a:ext cx="7162800" cy="228600"/>
          </a:xfrm>
        </p:spPr>
        <p:txBody>
          <a:bodyPr/>
          <a:lstStyle/>
          <a:p>
            <a:r>
              <a:rPr lang="fr-FR" smtClean="0"/>
              <a:t>Nicolas  Chritin EN/MME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06/08/2014</a:t>
            </a:r>
            <a:endParaRPr lang="fr-FR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42AACA-CF1B-4E9B-A844-B053AC5B26D3}" type="slidenum">
              <a:rPr lang="fr-FR" smtClean="0"/>
              <a:t>‹#›</a:t>
            </a:fld>
            <a:endParaRPr lang="fr-FR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Nicolas  Chritin EN/MME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06/08/2014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Nicolas  Chritin EN/MME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2AACA-CF1B-4E9B-A844-B053AC5B26D3}" type="slidenum">
              <a:rPr lang="fr-FR" smtClean="0"/>
              <a:t>‹#›</a:t>
            </a:fld>
            <a:endParaRPr lang="fr-F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841248"/>
            <a:ext cx="3730752" cy="4389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841248"/>
            <a:ext cx="3730752" cy="4389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41248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841248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06/08/2014</a:t>
            </a:r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Nicolas  Chritin EN/MME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2AACA-CF1B-4E9B-A844-B053AC5B26D3}" type="slidenum">
              <a:rPr lang="fr-FR" smtClean="0"/>
              <a:t>‹#›</a:t>
            </a:fld>
            <a:endParaRPr lang="fr-FR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380744"/>
            <a:ext cx="3730752" cy="38404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380743"/>
            <a:ext cx="3730752" cy="38404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06/08/2014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Nicolas  Chritin EN/MME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2AACA-CF1B-4E9B-A844-B053AC5B26D3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06/08/2014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42AACA-CF1B-4E9B-A844-B053AC5B26D3}" type="slidenum">
              <a:rPr lang="fr-FR" smtClean="0"/>
              <a:t>‹#›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Nicolas  Chritin EN/MME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smtClean="0"/>
              <a:t>06/08/2014</a:t>
            </a:r>
            <a:endParaRPr lang="fr-F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742AACA-CF1B-4E9B-A844-B053AC5B26D3}" type="slidenum">
              <a:rPr lang="fr-FR" smtClean="0"/>
              <a:t>‹#›</a:t>
            </a:fld>
            <a:endParaRPr lang="fr-FR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 smtClean="0"/>
              <a:t>Nicolas  Chritin EN/MME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06/08/2014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Nicolas  Chritin EN/MME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2AACA-CF1B-4E9B-A844-B053AC5B26D3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52000">
                <a:schemeClr val="accent6">
                  <a:lumMod val="7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9592" y="22555"/>
            <a:ext cx="7239000" cy="179107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 smtClean="0"/>
              <a:t>Beam Gas Vertex</a:t>
            </a:r>
            <a:br>
              <a:rPr lang="en-US" dirty="0" smtClean="0"/>
            </a:br>
            <a:r>
              <a:rPr lang="en-US" dirty="0" smtClean="0"/>
              <a:t>Detectors installation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3568" y="1916832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59680" y="6553200"/>
            <a:ext cx="7162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fr-CH" dirty="0" smtClean="0"/>
              <a:t>Nicolas  </a:t>
            </a:r>
            <a:r>
              <a:rPr lang="fr-CH" dirty="0" err="1" smtClean="0"/>
              <a:t>Chritin</a:t>
            </a:r>
            <a:r>
              <a:rPr lang="fr-CH" dirty="0" smtClean="0"/>
              <a:t> EN/MME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7632" y="6381328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F742AACA-CF1B-4E9B-A844-B053AC5B26D3}" type="slidenum">
              <a:rPr lang="fr-FR" smtClean="0"/>
              <a:t>‹#›</a:t>
            </a:fld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198682" y="4821116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06/08/2014</a:t>
            </a:r>
            <a:endParaRPr lang="fr-FR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735"/>
          <a:stretch/>
        </p:blipFill>
        <p:spPr>
          <a:xfrm>
            <a:off x="8450666" y="747688"/>
            <a:ext cx="567966" cy="528960"/>
          </a:xfrm>
          <a:prstGeom prst="rect">
            <a:avLst/>
          </a:prstGeom>
        </p:spPr>
      </p:pic>
      <p:pic>
        <p:nvPicPr>
          <p:cNvPr id="15" name="Picture 14" descr="2014-04-09_CERN_60years_ENdept_75dpi.png"/>
          <p:cNvPicPr>
            <a:picLocks noChangeAspect="1"/>
          </p:cNvPicPr>
          <p:nvPr userDrawn="1"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67"/>
          <a:stretch/>
        </p:blipFill>
        <p:spPr>
          <a:xfrm>
            <a:off x="7796213" y="120724"/>
            <a:ext cx="1137938" cy="432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</p:bldLst>
  </p:timing>
  <p:hf hdr="0" ftr="0"/>
  <p:txStyles>
    <p:titleStyle>
      <a:lvl1pPr algn="l" defTabSz="914400" rtl="0" eaLnBrk="1" latinLnBrk="0" hangingPunct="1">
        <a:spcBef>
          <a:spcPct val="0"/>
        </a:spcBef>
        <a:buNone/>
        <a:defRPr sz="5400" b="1" kern="1200">
          <a:ln w="12700">
            <a:solidFill>
              <a:schemeClr val="tx2"/>
            </a:solidFill>
          </a:ln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˃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endParaRPr lang="fr-CH" dirty="0" smtClean="0"/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r>
              <a:rPr lang="fr-CH" dirty="0" smtClean="0"/>
              <a:t>EDMS </a:t>
            </a:r>
            <a:r>
              <a:rPr lang="fr-FR" b="1" dirty="0" smtClean="0"/>
              <a:t>1404529</a:t>
            </a:r>
          </a:p>
          <a:p>
            <a:pPr marL="0" indent="0">
              <a:buNone/>
            </a:pPr>
            <a:endParaRPr lang="fr-CH" b="1" dirty="0"/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r>
              <a:rPr lang="fr-CH" dirty="0" smtClean="0"/>
              <a:t>Nicolas </a:t>
            </a:r>
            <a:r>
              <a:rPr lang="fr-CH" dirty="0" err="1" smtClean="0"/>
              <a:t>Chritin</a:t>
            </a:r>
            <a:r>
              <a:rPr lang="fr-CH" dirty="0" smtClean="0"/>
              <a:t>    </a:t>
            </a:r>
            <a:r>
              <a:rPr lang="fr-CH" b="1" dirty="0" smtClean="0"/>
              <a:t>EN/MME</a:t>
            </a:r>
            <a:endParaRPr lang="fr-FR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06/08/2014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742AACA-CF1B-4E9B-A844-B053AC5B26D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3015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15" t="12500" r="9922" b="11000"/>
          <a:stretch/>
        </p:blipFill>
        <p:spPr bwMode="auto">
          <a:xfrm>
            <a:off x="683568" y="1019997"/>
            <a:ext cx="4769868" cy="5076322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Oval 3"/>
          <p:cNvSpPr/>
          <p:nvPr/>
        </p:nvSpPr>
        <p:spPr>
          <a:xfrm rot="851619">
            <a:off x="1358181" y="3709587"/>
            <a:ext cx="2448272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06/08/2014</a:t>
            </a:r>
            <a:endParaRPr lang="fr-F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42AACA-CF1B-4E9B-A844-B053AC5B26D3}" type="slidenum">
              <a:rPr lang="fr-FR" smtClean="0"/>
              <a:t>10</a:t>
            </a:fld>
            <a:endParaRPr lang="fr-FR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Installation: </a:t>
            </a:r>
            <a:r>
              <a:rPr lang="fr-CH" dirty="0" err="1" smtClean="0"/>
              <a:t>step</a:t>
            </a:r>
            <a:r>
              <a:rPr lang="fr-CH" dirty="0" smtClean="0"/>
              <a:t> #1</a:t>
            </a:r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Nicolas  Chritin EN/MME</a:t>
            </a:r>
            <a:endParaRPr lang="fr-FR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85" t="36750" r="4453" b="21500"/>
          <a:stretch/>
        </p:blipFill>
        <p:spPr bwMode="auto">
          <a:xfrm>
            <a:off x="4302348" y="4293381"/>
            <a:ext cx="4536504" cy="1875238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2" name="Content Placeholder 4"/>
          <p:cNvSpPr txBox="1">
            <a:spLocks/>
          </p:cNvSpPr>
          <p:nvPr/>
        </p:nvSpPr>
        <p:spPr>
          <a:xfrm>
            <a:off x="5724128" y="1340768"/>
            <a:ext cx="2808312" cy="2448272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˃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&gt;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100" dirty="0"/>
              <a:t>Vacuum </a:t>
            </a:r>
            <a:r>
              <a:rPr lang="fr-CH" sz="2100" dirty="0" err="1"/>
              <a:t>chamber</a:t>
            </a:r>
            <a:r>
              <a:rPr lang="fr-CH" sz="2100" dirty="0"/>
              <a:t> </a:t>
            </a:r>
            <a:r>
              <a:rPr lang="fr-CH" sz="2100" dirty="0" err="1"/>
              <a:t>reinforcement</a:t>
            </a:r>
            <a:r>
              <a:rPr lang="fr-CH" sz="2100" dirty="0"/>
              <a:t>  support to </a:t>
            </a:r>
            <a:r>
              <a:rPr lang="fr-CH" sz="2100" dirty="0" err="1"/>
              <a:t>be</a:t>
            </a:r>
            <a:r>
              <a:rPr lang="fr-CH" sz="2100" dirty="0"/>
              <a:t> </a:t>
            </a:r>
            <a:r>
              <a:rPr lang="fr-CH" sz="2100" dirty="0" err="1"/>
              <a:t>removed</a:t>
            </a:r>
            <a:endParaRPr lang="fr-FR" sz="2100" dirty="0"/>
          </a:p>
          <a:p>
            <a:r>
              <a:rPr lang="fr-CH" sz="2000" dirty="0" smtClean="0"/>
              <a:t>H marks on the frame at the </a:t>
            </a:r>
            <a:r>
              <a:rPr lang="fr-CH" sz="2000" dirty="0" err="1" smtClean="0"/>
              <a:t>beams</a:t>
            </a:r>
            <a:r>
              <a:rPr lang="fr-CH" sz="2000" dirty="0" smtClean="0"/>
              <a:t> </a:t>
            </a:r>
            <a:r>
              <a:rPr lang="fr-CH" sz="2000" dirty="0" err="1" smtClean="0"/>
              <a:t>level</a:t>
            </a:r>
            <a:endParaRPr lang="fr-CH" sz="2000" dirty="0" smtClean="0"/>
          </a:p>
          <a:p>
            <a:r>
              <a:rPr lang="fr-CH" sz="2000" dirty="0" smtClean="0"/>
              <a:t>4 vertical </a:t>
            </a:r>
            <a:r>
              <a:rPr lang="fr-CH" sz="2000" dirty="0" err="1" smtClean="0"/>
              <a:t>adjustment</a:t>
            </a:r>
            <a:r>
              <a:rPr lang="fr-CH" sz="2000" dirty="0" smtClean="0"/>
              <a:t> </a:t>
            </a:r>
            <a:r>
              <a:rPr lang="fr-CH" sz="2000" dirty="0" err="1" smtClean="0"/>
              <a:t>screws</a:t>
            </a:r>
            <a:endParaRPr lang="fr-CH" sz="2000" dirty="0" smtClean="0"/>
          </a:p>
          <a:p>
            <a:r>
              <a:rPr lang="fr-CH" sz="2000" dirty="0" smtClean="0"/>
              <a:t>Longitudinal </a:t>
            </a:r>
            <a:r>
              <a:rPr lang="fr-CH" sz="2000" dirty="0" err="1" smtClean="0"/>
              <a:t>floor</a:t>
            </a:r>
            <a:r>
              <a:rPr lang="fr-CH" sz="2000" dirty="0" smtClean="0"/>
              <a:t> </a:t>
            </a:r>
            <a:r>
              <a:rPr lang="fr-CH" sz="2000" dirty="0" err="1" smtClean="0"/>
              <a:t>marking</a:t>
            </a:r>
            <a:r>
              <a:rPr lang="fr-CH" sz="2000" dirty="0" smtClean="0"/>
              <a:t> essential</a:t>
            </a:r>
            <a:endParaRPr lang="fr-FR" sz="2000" dirty="0"/>
          </a:p>
        </p:txBody>
      </p:sp>
      <p:sp>
        <p:nvSpPr>
          <p:cNvPr id="10" name="Oval 9"/>
          <p:cNvSpPr/>
          <p:nvPr/>
        </p:nvSpPr>
        <p:spPr>
          <a:xfrm>
            <a:off x="3347864" y="5589240"/>
            <a:ext cx="360040" cy="376972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299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609" t="20197" r="9531" b="20885"/>
          <a:stretch/>
        </p:blipFill>
        <p:spPr bwMode="auto">
          <a:xfrm>
            <a:off x="4355976" y="3887252"/>
            <a:ext cx="3960439" cy="2362946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87" t="7320" r="16797" b="9000"/>
          <a:stretch/>
        </p:blipFill>
        <p:spPr bwMode="auto">
          <a:xfrm>
            <a:off x="639019" y="1268760"/>
            <a:ext cx="3527142" cy="4981437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687" t="39437" r="13282" b="30282"/>
          <a:stretch/>
        </p:blipFill>
        <p:spPr bwMode="auto">
          <a:xfrm>
            <a:off x="4355975" y="1558985"/>
            <a:ext cx="3960439" cy="2200493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06/08/2014</a:t>
            </a:r>
            <a:endParaRPr lang="fr-F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42AACA-CF1B-4E9B-A844-B053AC5B26D3}" type="slidenum">
              <a:rPr lang="fr-FR" smtClean="0"/>
              <a:t>11</a:t>
            </a:fld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Installation: </a:t>
            </a:r>
            <a:r>
              <a:rPr lang="fr-CH" dirty="0" err="1" smtClean="0"/>
              <a:t>step</a:t>
            </a:r>
            <a:r>
              <a:rPr lang="fr-CH" dirty="0" smtClean="0"/>
              <a:t> #1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Nicolas  Chritin EN/MME</a:t>
            </a:r>
            <a:endParaRPr lang="fr-FR" dirty="0"/>
          </a:p>
        </p:txBody>
      </p:sp>
      <p:sp>
        <p:nvSpPr>
          <p:cNvPr id="7" name="TextBox 6"/>
          <p:cNvSpPr txBox="1"/>
          <p:nvPr/>
        </p:nvSpPr>
        <p:spPr>
          <a:xfrm>
            <a:off x="5076056" y="5445224"/>
            <a:ext cx="289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smtClean="0">
                <a:solidFill>
                  <a:srgbClr val="FF0000"/>
                </a:solidFill>
              </a:rPr>
              <a:t>Final position: 5mm gap </a:t>
            </a:r>
            <a:r>
              <a:rPr lang="fr-CH" sz="1600" dirty="0" err="1" smtClean="0">
                <a:solidFill>
                  <a:srgbClr val="FF0000"/>
                </a:solidFill>
              </a:rPr>
              <a:t>with</a:t>
            </a:r>
            <a:endParaRPr lang="fr-CH" sz="1600" dirty="0" smtClean="0">
              <a:solidFill>
                <a:srgbClr val="FF0000"/>
              </a:solidFill>
            </a:endParaRPr>
          </a:p>
          <a:p>
            <a:r>
              <a:rPr lang="fr-CH" sz="1600" dirty="0" smtClean="0">
                <a:solidFill>
                  <a:srgbClr val="FF0000"/>
                </a:solidFill>
              </a:rPr>
              <a:t>the vacuum </a:t>
            </a:r>
            <a:r>
              <a:rPr lang="fr-CH" sz="1600" dirty="0" err="1" smtClean="0">
                <a:solidFill>
                  <a:srgbClr val="FF0000"/>
                </a:solidFill>
              </a:rPr>
              <a:t>chambers</a:t>
            </a:r>
            <a:endParaRPr lang="fr-FR" sz="16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42613" y="3174703"/>
            <a:ext cx="289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smtClean="0">
                <a:solidFill>
                  <a:srgbClr val="FF0000"/>
                </a:solidFill>
              </a:rPr>
              <a:t>Protection plate </a:t>
            </a:r>
            <a:r>
              <a:rPr lang="fr-CH" sz="1600" dirty="0" err="1" smtClean="0">
                <a:solidFill>
                  <a:srgbClr val="FF0000"/>
                </a:solidFill>
              </a:rPr>
              <a:t>can</a:t>
            </a:r>
            <a:r>
              <a:rPr lang="fr-CH" sz="1600" dirty="0" smtClean="0">
                <a:solidFill>
                  <a:srgbClr val="FF0000"/>
                </a:solidFill>
              </a:rPr>
              <a:t> </a:t>
            </a:r>
            <a:r>
              <a:rPr lang="fr-CH" sz="1600" dirty="0" err="1" smtClean="0">
                <a:solidFill>
                  <a:srgbClr val="FF0000"/>
                </a:solidFill>
              </a:rPr>
              <a:t>be</a:t>
            </a:r>
            <a:r>
              <a:rPr lang="fr-CH" sz="1600" dirty="0" smtClean="0">
                <a:solidFill>
                  <a:srgbClr val="FF0000"/>
                </a:solidFill>
              </a:rPr>
              <a:t> </a:t>
            </a:r>
            <a:r>
              <a:rPr lang="fr-CH" sz="1600" dirty="0" err="1" smtClean="0">
                <a:solidFill>
                  <a:srgbClr val="FF0000"/>
                </a:solidFill>
              </a:rPr>
              <a:t>helpful</a:t>
            </a:r>
            <a:r>
              <a:rPr lang="fr-CH" sz="1600" dirty="0" smtClean="0">
                <a:solidFill>
                  <a:srgbClr val="FF0000"/>
                </a:solidFill>
              </a:rPr>
              <a:t> to </a:t>
            </a:r>
            <a:r>
              <a:rPr lang="fr-CH" sz="1600" dirty="0" err="1" smtClean="0">
                <a:solidFill>
                  <a:srgbClr val="FF0000"/>
                </a:solidFill>
              </a:rPr>
              <a:t>pre-align</a:t>
            </a:r>
            <a:r>
              <a:rPr lang="fr-CH" sz="1600" dirty="0" smtClean="0">
                <a:solidFill>
                  <a:srgbClr val="FF0000"/>
                </a:solidFill>
              </a:rPr>
              <a:t> the frame (+/-2mm)</a:t>
            </a:r>
            <a:endParaRPr lang="fr-FR" sz="1600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>
            <a:stCxn id="13" idx="2"/>
          </p:cNvCxnSpPr>
          <p:nvPr/>
        </p:nvCxnSpPr>
        <p:spPr>
          <a:xfrm flipH="1">
            <a:off x="5148064" y="1242145"/>
            <a:ext cx="1065791" cy="132275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339884" y="872813"/>
            <a:ext cx="17479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2 </a:t>
            </a:r>
            <a:r>
              <a:rPr lang="fr-CH" dirty="0" err="1" smtClean="0"/>
              <a:t>lateral</a:t>
            </a:r>
            <a:r>
              <a:rPr lang="fr-CH" dirty="0" smtClean="0"/>
              <a:t> </a:t>
            </a:r>
            <a:r>
              <a:rPr lang="fr-CH" dirty="0" err="1" smtClean="0"/>
              <a:t>beams</a:t>
            </a:r>
            <a:endParaRPr lang="fr-FR" dirty="0"/>
          </a:p>
        </p:txBody>
      </p:sp>
      <p:cxnSp>
        <p:nvCxnSpPr>
          <p:cNvPr id="15" name="Straight Arrow Connector 14"/>
          <p:cNvCxnSpPr>
            <a:stCxn id="13" idx="2"/>
          </p:cNvCxnSpPr>
          <p:nvPr/>
        </p:nvCxnSpPr>
        <p:spPr>
          <a:xfrm>
            <a:off x="6213855" y="1242145"/>
            <a:ext cx="1382481" cy="141708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7598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07" t="7320" r="12073" b="8750"/>
          <a:stretch/>
        </p:blipFill>
        <p:spPr bwMode="auto">
          <a:xfrm>
            <a:off x="3995936" y="836712"/>
            <a:ext cx="4371975" cy="5328593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84784"/>
            <a:ext cx="3456384" cy="378395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06/08/2014</a:t>
            </a:r>
            <a:endParaRPr lang="fr-F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42AACA-CF1B-4E9B-A844-B053AC5B26D3}" type="slidenum">
              <a:rPr lang="fr-FR" smtClean="0"/>
              <a:t>12</a:t>
            </a:fld>
            <a:endParaRPr lang="fr-F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Installation: </a:t>
            </a:r>
            <a:r>
              <a:rPr lang="fr-CH" dirty="0" err="1" smtClean="0"/>
              <a:t>step</a:t>
            </a:r>
            <a:r>
              <a:rPr lang="fr-CH" dirty="0" smtClean="0"/>
              <a:t> #2</a:t>
            </a:r>
            <a:endParaRPr lang="fr-FR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Nicolas  Chritin EN/MME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0271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06/08/2014</a:t>
            </a:r>
            <a:endParaRPr lang="fr-FR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42AACA-CF1B-4E9B-A844-B053AC5B26D3}" type="slidenum">
              <a:rPr lang="fr-FR" smtClean="0"/>
              <a:t>13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Installation: </a:t>
            </a:r>
            <a:r>
              <a:rPr lang="fr-CH" dirty="0" err="1"/>
              <a:t>s</a:t>
            </a:r>
            <a:r>
              <a:rPr lang="fr-CH" dirty="0" err="1" smtClean="0"/>
              <a:t>tep</a:t>
            </a:r>
            <a:r>
              <a:rPr lang="fr-CH" dirty="0" smtClean="0"/>
              <a:t> #3</a:t>
            </a:r>
            <a:endParaRPr lang="fr-FR" dirty="0"/>
          </a:p>
        </p:txBody>
      </p:sp>
      <p:sp>
        <p:nvSpPr>
          <p:cNvPr id="5120" name="Footer Placeholder 511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Nicolas  Chritin EN/MME</a:t>
            </a:r>
            <a:endParaRPr lang="fr-F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97" t="10500" r="14375" b="10000"/>
          <a:stretch/>
        </p:blipFill>
        <p:spPr bwMode="auto">
          <a:xfrm>
            <a:off x="2123728" y="1484784"/>
            <a:ext cx="4536504" cy="472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>
            <a:stCxn id="8" idx="3"/>
          </p:cNvCxnSpPr>
          <p:nvPr/>
        </p:nvCxnSpPr>
        <p:spPr>
          <a:xfrm flipV="1">
            <a:off x="1161009" y="4365104"/>
            <a:ext cx="1826815" cy="93309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28961" y="511353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#1</a:t>
            </a:r>
            <a:endParaRPr lang="fr-FR" dirty="0"/>
          </a:p>
        </p:txBody>
      </p:sp>
      <p:cxnSp>
        <p:nvCxnSpPr>
          <p:cNvPr id="12" name="Straight Arrow Connector 11"/>
          <p:cNvCxnSpPr>
            <a:stCxn id="13" idx="1"/>
          </p:cNvCxnSpPr>
          <p:nvPr/>
        </p:nvCxnSpPr>
        <p:spPr>
          <a:xfrm flipH="1" flipV="1">
            <a:off x="5796136" y="4293096"/>
            <a:ext cx="1396305" cy="55399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192441" y="466242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#4</a:t>
            </a:r>
            <a:endParaRPr lang="fr-FR" dirty="0"/>
          </a:p>
        </p:txBody>
      </p:sp>
      <p:cxnSp>
        <p:nvCxnSpPr>
          <p:cNvPr id="14" name="Straight Arrow Connector 13"/>
          <p:cNvCxnSpPr>
            <a:stCxn id="15" idx="1"/>
          </p:cNvCxnSpPr>
          <p:nvPr/>
        </p:nvCxnSpPr>
        <p:spPr>
          <a:xfrm flipH="1">
            <a:off x="5680273" y="1597442"/>
            <a:ext cx="1512168" cy="111147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192441" y="141277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#3</a:t>
            </a:r>
            <a:endParaRPr lang="fr-FR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1161009" y="2101498"/>
            <a:ext cx="1538783" cy="60742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28961" y="191683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#2</a:t>
            </a:r>
            <a:endParaRPr lang="fr-FR" dirty="0"/>
          </a:p>
        </p:txBody>
      </p:sp>
      <p:sp>
        <p:nvSpPr>
          <p:cNvPr id="26" name="Oval 25"/>
          <p:cNvSpPr/>
          <p:nvPr/>
        </p:nvSpPr>
        <p:spPr>
          <a:xfrm>
            <a:off x="2771800" y="3154685"/>
            <a:ext cx="648072" cy="288032"/>
          </a:xfrm>
          <a:prstGeom prst="ellipse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Oval 28"/>
          <p:cNvSpPr/>
          <p:nvPr/>
        </p:nvSpPr>
        <p:spPr>
          <a:xfrm rot="2989736">
            <a:off x="2539553" y="3010668"/>
            <a:ext cx="387374" cy="288032"/>
          </a:xfrm>
          <a:prstGeom prst="ellipse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Oval 29"/>
          <p:cNvSpPr/>
          <p:nvPr/>
        </p:nvSpPr>
        <p:spPr>
          <a:xfrm rot="4203727">
            <a:off x="5503839" y="3394679"/>
            <a:ext cx="648072" cy="288032"/>
          </a:xfrm>
          <a:prstGeom prst="ellipse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Oval 30"/>
          <p:cNvSpPr/>
          <p:nvPr/>
        </p:nvSpPr>
        <p:spPr>
          <a:xfrm>
            <a:off x="5148064" y="3163069"/>
            <a:ext cx="648072" cy="288032"/>
          </a:xfrm>
          <a:prstGeom prst="ellipse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21" name="Rectangle 5120"/>
          <p:cNvSpPr/>
          <p:nvPr/>
        </p:nvSpPr>
        <p:spPr>
          <a:xfrm>
            <a:off x="2704114" y="1043444"/>
            <a:ext cx="33757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dirty="0"/>
              <a:t>2MA </a:t>
            </a:r>
            <a:r>
              <a:rPr lang="fr-CH" dirty="0" err="1"/>
              <a:t>assembly</a:t>
            </a:r>
            <a:r>
              <a:rPr lang="fr-CH" dirty="0"/>
              <a:t> </a:t>
            </a:r>
            <a:r>
              <a:rPr lang="fr-CH" dirty="0" err="1"/>
              <a:t>sequence</a:t>
            </a:r>
            <a:r>
              <a:rPr lang="fr-CH" dirty="0"/>
              <a:t> </a:t>
            </a:r>
            <a:r>
              <a:rPr lang="fr-CH" dirty="0" err="1"/>
              <a:t>proposal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35102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06/08/2014</a:t>
            </a:r>
            <a:endParaRPr lang="fr-F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42AACA-CF1B-4E9B-A844-B053AC5B26D3}" type="slidenum">
              <a:rPr lang="fr-FR" smtClean="0"/>
              <a:t>14</a:t>
            </a:fld>
            <a:endParaRPr lang="fr-FR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Installation </a:t>
            </a:r>
            <a:r>
              <a:rPr lang="fr-CH" dirty="0" err="1" smtClean="0"/>
              <a:t>step</a:t>
            </a:r>
            <a:r>
              <a:rPr lang="fr-CH" dirty="0" smtClean="0"/>
              <a:t> #3</a:t>
            </a:r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Nicolas  Chritin EN/MME</a:t>
            </a:r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2771800" y="1052736"/>
            <a:ext cx="9172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dirty="0"/>
              <a:t>2MA #1</a:t>
            </a:r>
            <a:endParaRPr lang="fr-FR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66" t="19999" r="13867" b="8751"/>
          <a:stretch/>
        </p:blipFill>
        <p:spPr bwMode="auto">
          <a:xfrm>
            <a:off x="827584" y="1422068"/>
            <a:ext cx="3095206" cy="4969768"/>
          </a:xfrm>
          <a:prstGeom prst="rect">
            <a:avLst/>
          </a:prstGeom>
          <a:ln w="31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69" t="7751" r="2187" b="10999"/>
          <a:stretch/>
        </p:blipFill>
        <p:spPr bwMode="auto">
          <a:xfrm>
            <a:off x="4211960" y="1422068"/>
            <a:ext cx="4645506" cy="4313685"/>
          </a:xfrm>
          <a:prstGeom prst="rect">
            <a:avLst/>
          </a:prstGeom>
          <a:ln w="31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12" name="Straight Arrow Connector 11"/>
          <p:cNvCxnSpPr>
            <a:stCxn id="13" idx="1"/>
          </p:cNvCxnSpPr>
          <p:nvPr/>
        </p:nvCxnSpPr>
        <p:spPr>
          <a:xfrm flipH="1" flipV="1">
            <a:off x="2555776" y="5087888"/>
            <a:ext cx="1944216" cy="112198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499992" y="6025208"/>
            <a:ext cx="1656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Jack / </a:t>
            </a:r>
            <a:r>
              <a:rPr lang="fr-CH" dirty="0" err="1" smtClean="0"/>
              <a:t>useful</a:t>
            </a:r>
            <a:r>
              <a:rPr lang="fr-CH" dirty="0" smtClean="0"/>
              <a:t>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4355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4868" y="1556792"/>
            <a:ext cx="4710037" cy="4410768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06/08/2014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42AACA-CF1B-4E9B-A844-B053AC5B26D3}" type="slidenum">
              <a:rPr lang="fr-FR" smtClean="0"/>
              <a:t>15</a:t>
            </a:fld>
            <a:endParaRPr lang="fr-FR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Installation </a:t>
            </a:r>
            <a:r>
              <a:rPr lang="fr-CH" dirty="0" err="1"/>
              <a:t>step</a:t>
            </a:r>
            <a:r>
              <a:rPr lang="fr-CH" dirty="0"/>
              <a:t> #</a:t>
            </a:r>
            <a:r>
              <a:rPr lang="fr-CH" dirty="0" smtClean="0"/>
              <a:t>3</a:t>
            </a:r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Nicolas  Chritin EN/MME</a:t>
            </a:r>
            <a:endParaRPr lang="fr-FR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82" t="9414" r="7561" b="17006"/>
          <a:stretch/>
        </p:blipFill>
        <p:spPr bwMode="auto">
          <a:xfrm>
            <a:off x="594382" y="1844824"/>
            <a:ext cx="3128962" cy="338455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2771800" y="1052736"/>
            <a:ext cx="9172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dirty="0"/>
              <a:t>2MA #1</a:t>
            </a:r>
            <a:endParaRPr lang="fr-FR" dirty="0"/>
          </a:p>
        </p:txBody>
      </p:sp>
      <p:sp>
        <p:nvSpPr>
          <p:cNvPr id="10" name="Oval 9"/>
          <p:cNvSpPr/>
          <p:nvPr/>
        </p:nvSpPr>
        <p:spPr>
          <a:xfrm>
            <a:off x="6219444" y="3294102"/>
            <a:ext cx="360040" cy="376972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Oval 10"/>
          <p:cNvSpPr/>
          <p:nvPr/>
        </p:nvSpPr>
        <p:spPr>
          <a:xfrm>
            <a:off x="5076056" y="5013176"/>
            <a:ext cx="360040" cy="376972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Oval 11"/>
          <p:cNvSpPr/>
          <p:nvPr/>
        </p:nvSpPr>
        <p:spPr>
          <a:xfrm>
            <a:off x="7308304" y="5010615"/>
            <a:ext cx="360040" cy="376972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899591" y="5589240"/>
            <a:ext cx="2330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2MA down by 15mm</a:t>
            </a:r>
            <a:endParaRPr lang="fr-FR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987824" y="5589240"/>
            <a:ext cx="0" cy="43204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5142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06/08/2014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42AACA-CF1B-4E9B-A844-B053AC5B26D3}" type="slidenum">
              <a:rPr lang="fr-FR" smtClean="0"/>
              <a:t>16</a:t>
            </a:fld>
            <a:endParaRPr lang="fr-FR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Installation </a:t>
            </a:r>
            <a:r>
              <a:rPr lang="fr-CH" dirty="0" err="1"/>
              <a:t>step</a:t>
            </a:r>
            <a:r>
              <a:rPr lang="fr-CH" dirty="0"/>
              <a:t> #</a:t>
            </a:r>
            <a:r>
              <a:rPr lang="fr-CH" dirty="0" smtClean="0"/>
              <a:t>3</a:t>
            </a:r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Nicolas  Chritin EN/MME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2771800" y="1052736"/>
            <a:ext cx="18838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dirty="0"/>
              <a:t>2MA #</a:t>
            </a:r>
            <a:r>
              <a:rPr lang="fr-CH" dirty="0" smtClean="0"/>
              <a:t>1/#2/#3/#4</a:t>
            </a:r>
            <a:endParaRPr lang="fr-FR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55852"/>
            <a:ext cx="4752528" cy="438964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grpSp>
        <p:nvGrpSpPr>
          <p:cNvPr id="12" name="Group 11"/>
          <p:cNvGrpSpPr/>
          <p:nvPr/>
        </p:nvGrpSpPr>
        <p:grpSpPr>
          <a:xfrm>
            <a:off x="5780595" y="2328813"/>
            <a:ext cx="2276609" cy="3445331"/>
            <a:chOff x="5809959" y="1639850"/>
            <a:chExt cx="2276609" cy="3445331"/>
          </a:xfrm>
        </p:grpSpPr>
        <p:pic>
          <p:nvPicPr>
            <p:cNvPr id="11266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906" t="9210" r="15547" b="15500"/>
            <a:stretch/>
          </p:blipFill>
          <p:spPr bwMode="auto">
            <a:xfrm>
              <a:off x="5809959" y="1639850"/>
              <a:ext cx="2276609" cy="3445331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1" name="Oval 10"/>
            <p:cNvSpPr/>
            <p:nvPr/>
          </p:nvSpPr>
          <p:spPr>
            <a:xfrm>
              <a:off x="7153200" y="2148793"/>
              <a:ext cx="79200" cy="36004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14" name="Straight Arrow Connector 13"/>
          <p:cNvCxnSpPr/>
          <p:nvPr/>
        </p:nvCxnSpPr>
        <p:spPr>
          <a:xfrm flipH="1">
            <a:off x="7452320" y="1865820"/>
            <a:ext cx="720080" cy="11311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884368" y="1496488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Ball unit</a:t>
            </a:r>
            <a:endParaRPr lang="fr-FR" dirty="0"/>
          </a:p>
        </p:txBody>
      </p:sp>
      <p:pic>
        <p:nvPicPr>
          <p:cNvPr id="11268" name="Picture 4" descr="Ball unit : High - Steel body, stainless ball - 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2087716"/>
            <a:ext cx="908100" cy="9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1" name="Straight Arrow Connector 20"/>
          <p:cNvCxnSpPr>
            <a:endCxn id="11" idx="1"/>
          </p:cNvCxnSpPr>
          <p:nvPr/>
        </p:nvCxnSpPr>
        <p:spPr>
          <a:xfrm>
            <a:off x="6199523" y="1697924"/>
            <a:ext cx="935912" cy="119255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911491" y="132859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Spring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7548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06/08/2014</a:t>
            </a:r>
            <a:endParaRPr lang="fr-F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42AACA-CF1B-4E9B-A844-B053AC5B26D3}" type="slidenum">
              <a:rPr lang="fr-FR" smtClean="0"/>
              <a:t>17</a:t>
            </a:fld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Installation </a:t>
            </a:r>
            <a:r>
              <a:rPr lang="fr-CH" dirty="0" err="1"/>
              <a:t>step</a:t>
            </a:r>
            <a:r>
              <a:rPr lang="fr-CH" dirty="0"/>
              <a:t> #3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Nicolas  Chritin EN/MME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2771800" y="1052736"/>
            <a:ext cx="9172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dirty="0"/>
              <a:t>2MA </a:t>
            </a:r>
            <a:r>
              <a:rPr lang="fr-CH" dirty="0" smtClean="0"/>
              <a:t>#2</a:t>
            </a:r>
            <a:endParaRPr lang="fr-FR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66" t="20000" r="5000" b="15000"/>
          <a:stretch/>
        </p:blipFill>
        <p:spPr bwMode="auto">
          <a:xfrm>
            <a:off x="827584" y="1692213"/>
            <a:ext cx="3162394" cy="4216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69" t="7500" r="5078" b="14250"/>
          <a:stretch/>
        </p:blipFill>
        <p:spPr bwMode="auto">
          <a:xfrm>
            <a:off x="4930874" y="1237402"/>
            <a:ext cx="3141934" cy="3949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Oval 10"/>
          <p:cNvSpPr/>
          <p:nvPr/>
        </p:nvSpPr>
        <p:spPr>
          <a:xfrm>
            <a:off x="1547664" y="4509120"/>
            <a:ext cx="360040" cy="376972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70294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06/08/2014</a:t>
            </a:r>
            <a:endParaRPr lang="fr-F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42AACA-CF1B-4E9B-A844-B053AC5B26D3}" type="slidenum">
              <a:rPr lang="fr-FR" smtClean="0"/>
              <a:t>18</a:t>
            </a:fld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Installation </a:t>
            </a:r>
            <a:r>
              <a:rPr lang="fr-CH" dirty="0" err="1"/>
              <a:t>step</a:t>
            </a:r>
            <a:r>
              <a:rPr lang="fr-CH" dirty="0"/>
              <a:t> #3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Nicolas  Chritin EN/MME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2771800" y="1052736"/>
            <a:ext cx="9172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dirty="0"/>
              <a:t>2MA </a:t>
            </a:r>
            <a:r>
              <a:rPr lang="fr-CH" dirty="0" smtClean="0"/>
              <a:t>#2</a:t>
            </a:r>
            <a:endParaRPr lang="fr-FR" dirty="0"/>
          </a:p>
        </p:txBody>
      </p:sp>
      <p:grpSp>
        <p:nvGrpSpPr>
          <p:cNvPr id="4" name="Group 3"/>
          <p:cNvGrpSpPr/>
          <p:nvPr/>
        </p:nvGrpSpPr>
        <p:grpSpPr>
          <a:xfrm>
            <a:off x="2575880" y="1422068"/>
            <a:ext cx="5454377" cy="4958525"/>
            <a:chOff x="1979712" y="1403761"/>
            <a:chExt cx="5454377" cy="4958525"/>
          </a:xfrm>
        </p:grpSpPr>
        <p:pic>
          <p:nvPicPr>
            <p:cNvPr id="8194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344" t="15750" r="5312" b="19250"/>
            <a:stretch/>
          </p:blipFill>
          <p:spPr bwMode="auto">
            <a:xfrm>
              <a:off x="1979712" y="1403761"/>
              <a:ext cx="5454377" cy="49585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0" name="Oval 9"/>
            <p:cNvSpPr/>
            <p:nvPr/>
          </p:nvSpPr>
          <p:spPr>
            <a:xfrm>
              <a:off x="2555776" y="4509120"/>
              <a:ext cx="360040" cy="376972"/>
            </a:xfrm>
            <a:prstGeom prst="ellipse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Oval 10"/>
            <p:cNvSpPr/>
            <p:nvPr/>
          </p:nvSpPr>
          <p:spPr>
            <a:xfrm>
              <a:off x="4369348" y="4869561"/>
              <a:ext cx="360040" cy="376972"/>
            </a:xfrm>
            <a:prstGeom prst="ellipse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Oval 11"/>
            <p:cNvSpPr/>
            <p:nvPr/>
          </p:nvSpPr>
          <p:spPr>
            <a:xfrm>
              <a:off x="6228184" y="4509120"/>
              <a:ext cx="360040" cy="376972"/>
            </a:xfrm>
            <a:prstGeom prst="ellipse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431101" y="4158095"/>
            <a:ext cx="2330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2MA up by 15mm</a:t>
            </a:r>
            <a:endParaRPr lang="fr-FR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2298138" y="4146635"/>
            <a:ext cx="0" cy="38079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04587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06/08/2014</a:t>
            </a:r>
            <a:endParaRPr lang="fr-F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42AACA-CF1B-4E9B-A844-B053AC5B26D3}" type="slidenum">
              <a:rPr lang="fr-FR" smtClean="0"/>
              <a:t>19</a:t>
            </a:fld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Installation </a:t>
            </a:r>
            <a:r>
              <a:rPr lang="fr-CH" dirty="0" err="1"/>
              <a:t>step</a:t>
            </a:r>
            <a:r>
              <a:rPr lang="fr-CH" dirty="0"/>
              <a:t> #3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Nicolas  Chritin EN/MME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2771800" y="1052736"/>
            <a:ext cx="9172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dirty="0"/>
              <a:t>2MA </a:t>
            </a:r>
            <a:r>
              <a:rPr lang="fr-CH" dirty="0" smtClean="0"/>
              <a:t>#3</a:t>
            </a:r>
            <a:endParaRPr lang="fr-FR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96" t="13000" r="12579" b="10000"/>
          <a:stretch/>
        </p:blipFill>
        <p:spPr bwMode="auto">
          <a:xfrm>
            <a:off x="5436096" y="1507792"/>
            <a:ext cx="2857500" cy="4400549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18" t="8000" r="8750" b="10500"/>
          <a:stretch/>
        </p:blipFill>
        <p:spPr bwMode="auto">
          <a:xfrm>
            <a:off x="827584" y="1758282"/>
            <a:ext cx="3248301" cy="4235784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7495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idx="13"/>
          </p:nvPr>
        </p:nvSpPr>
        <p:spPr>
          <a:xfrm>
            <a:off x="1043608" y="1935249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Where we are today</a:t>
            </a:r>
          </a:p>
          <a:p>
            <a:pPr lvl="0"/>
            <a:r>
              <a:rPr lang="en-US" dirty="0" smtClean="0"/>
              <a:t>Where we want to go</a:t>
            </a:r>
          </a:p>
          <a:p>
            <a:pPr lvl="0"/>
            <a:r>
              <a:rPr lang="en-US" dirty="0" smtClean="0"/>
              <a:t>What we need to install</a:t>
            </a:r>
          </a:p>
          <a:p>
            <a:pPr lvl="1"/>
            <a:r>
              <a:rPr lang="en-US" dirty="0" smtClean="0"/>
              <a:t>Frame</a:t>
            </a:r>
          </a:p>
          <a:p>
            <a:pPr lvl="1"/>
            <a:r>
              <a:rPr lang="en-US" dirty="0" smtClean="0"/>
              <a:t>Intermediate table</a:t>
            </a:r>
          </a:p>
          <a:p>
            <a:pPr lvl="1"/>
            <a:r>
              <a:rPr lang="en-US" dirty="0" smtClean="0"/>
              <a:t>2 Modules Assembly</a:t>
            </a:r>
          </a:p>
          <a:p>
            <a:r>
              <a:rPr lang="fr-CH" dirty="0" smtClean="0"/>
              <a:t>Installation </a:t>
            </a:r>
            <a:r>
              <a:rPr lang="fr-CH" dirty="0" err="1" smtClean="0"/>
              <a:t>steps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Questions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06/08/2014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742AACA-CF1B-4E9B-A844-B053AC5B26D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175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06/08/2014</a:t>
            </a:r>
            <a:endParaRPr lang="fr-F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42AACA-CF1B-4E9B-A844-B053AC5B26D3}" type="slidenum">
              <a:rPr lang="fr-FR" smtClean="0"/>
              <a:t>20</a:t>
            </a:fld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Installation </a:t>
            </a:r>
            <a:r>
              <a:rPr lang="fr-CH" dirty="0" err="1"/>
              <a:t>step</a:t>
            </a:r>
            <a:r>
              <a:rPr lang="fr-CH" dirty="0"/>
              <a:t> #3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Nicolas  Chritin EN/MME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2771800" y="1052736"/>
            <a:ext cx="9172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dirty="0"/>
              <a:t>2MA </a:t>
            </a:r>
            <a:r>
              <a:rPr lang="fr-CH" dirty="0" smtClean="0"/>
              <a:t>#3</a:t>
            </a:r>
            <a:endParaRPr lang="fr-FR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78" t="6250" r="2344" b="10500"/>
          <a:stretch/>
        </p:blipFill>
        <p:spPr bwMode="auto">
          <a:xfrm>
            <a:off x="1525031" y="1443412"/>
            <a:ext cx="5135201" cy="4844254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Oval 8"/>
          <p:cNvSpPr/>
          <p:nvPr/>
        </p:nvSpPr>
        <p:spPr>
          <a:xfrm>
            <a:off x="2267744" y="3645024"/>
            <a:ext cx="360040" cy="376972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Oval 9"/>
          <p:cNvSpPr/>
          <p:nvPr/>
        </p:nvSpPr>
        <p:spPr>
          <a:xfrm>
            <a:off x="3912611" y="3933056"/>
            <a:ext cx="360040" cy="376972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Oval 10"/>
          <p:cNvSpPr/>
          <p:nvPr/>
        </p:nvSpPr>
        <p:spPr>
          <a:xfrm>
            <a:off x="5580112" y="3677053"/>
            <a:ext cx="360040" cy="376972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TextBox 11"/>
          <p:cNvSpPr txBox="1"/>
          <p:nvPr/>
        </p:nvSpPr>
        <p:spPr>
          <a:xfrm>
            <a:off x="6813173" y="3660770"/>
            <a:ext cx="2330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2MA up by 15mm</a:t>
            </a:r>
            <a:endParaRPr lang="fr-FR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8680210" y="3649310"/>
            <a:ext cx="0" cy="38079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04194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Installation </a:t>
            </a:r>
            <a:r>
              <a:rPr lang="fr-CH" dirty="0" err="1"/>
              <a:t>step</a:t>
            </a:r>
            <a:r>
              <a:rPr lang="fr-CH" dirty="0"/>
              <a:t> #3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06/08/2014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42AACA-CF1B-4E9B-A844-B053AC5B26D3}" type="slidenum">
              <a:rPr lang="fr-FR" smtClean="0"/>
              <a:t>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dirty="0" smtClean="0"/>
              <a:t>Nicolas  Chritin EN/MME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2771800" y="1052736"/>
            <a:ext cx="9172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dirty="0"/>
              <a:t>2MA </a:t>
            </a:r>
            <a:r>
              <a:rPr lang="fr-CH" dirty="0" smtClean="0"/>
              <a:t>#4</a:t>
            </a:r>
            <a:endParaRPr lang="fr-FR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672" t="23250" r="5781" b="12000"/>
          <a:stretch/>
        </p:blipFill>
        <p:spPr bwMode="auto">
          <a:xfrm>
            <a:off x="863798" y="1628800"/>
            <a:ext cx="3564186" cy="4638813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66" t="15750" r="6250" b="9750"/>
          <a:stretch/>
        </p:blipFill>
        <p:spPr bwMode="auto">
          <a:xfrm>
            <a:off x="4932040" y="1951965"/>
            <a:ext cx="3111077" cy="381523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12" name="Straight Arrow Connector 11"/>
          <p:cNvCxnSpPr>
            <a:stCxn id="13" idx="2"/>
          </p:cNvCxnSpPr>
          <p:nvPr/>
        </p:nvCxnSpPr>
        <p:spPr>
          <a:xfrm>
            <a:off x="6638654" y="1628799"/>
            <a:ext cx="453626" cy="151216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940151" y="982468"/>
            <a:ext cx="13970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Window</a:t>
            </a:r>
            <a:r>
              <a:rPr lang="fr-CH" dirty="0" smtClean="0"/>
              <a:t> protection</a:t>
            </a:r>
            <a:endParaRPr lang="fr-FR" dirty="0"/>
          </a:p>
        </p:txBody>
      </p:sp>
      <p:cxnSp>
        <p:nvCxnSpPr>
          <p:cNvPr id="19" name="Straight Arrow Connector 18"/>
          <p:cNvCxnSpPr>
            <a:stCxn id="20" idx="0"/>
          </p:cNvCxnSpPr>
          <p:nvPr/>
        </p:nvCxnSpPr>
        <p:spPr>
          <a:xfrm flipV="1">
            <a:off x="6696236" y="5301208"/>
            <a:ext cx="302361" cy="64807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868144" y="5949280"/>
            <a:ext cx="1656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Jack / </a:t>
            </a:r>
            <a:r>
              <a:rPr lang="fr-CH" dirty="0" err="1" smtClean="0"/>
              <a:t>needed</a:t>
            </a:r>
            <a:r>
              <a:rPr lang="fr-CH" dirty="0" smtClean="0"/>
              <a:t>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97477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Installation </a:t>
            </a:r>
            <a:r>
              <a:rPr lang="fr-CH" dirty="0" err="1"/>
              <a:t>step</a:t>
            </a:r>
            <a:r>
              <a:rPr lang="fr-CH" dirty="0"/>
              <a:t> #3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06/08/2014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42AACA-CF1B-4E9B-A844-B053AC5B26D3}" type="slidenum">
              <a:rPr lang="fr-FR" smtClean="0"/>
              <a:t>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Nicolas  Chritin EN/MME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2771800" y="1052736"/>
            <a:ext cx="9172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dirty="0"/>
              <a:t>2MA </a:t>
            </a:r>
            <a:r>
              <a:rPr lang="fr-CH" dirty="0" smtClean="0"/>
              <a:t>#4</a:t>
            </a:r>
            <a:endParaRPr lang="fr-FR" dirty="0"/>
          </a:p>
        </p:txBody>
      </p:sp>
      <p:grpSp>
        <p:nvGrpSpPr>
          <p:cNvPr id="3" name="Group 2"/>
          <p:cNvGrpSpPr/>
          <p:nvPr/>
        </p:nvGrpSpPr>
        <p:grpSpPr>
          <a:xfrm>
            <a:off x="3131840" y="1451536"/>
            <a:ext cx="4464496" cy="4907887"/>
            <a:chOff x="2555776" y="1436727"/>
            <a:chExt cx="4464496" cy="4907887"/>
          </a:xfrm>
        </p:grpSpPr>
        <p:pic>
          <p:nvPicPr>
            <p:cNvPr id="18434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236" t="12000" r="6951" b="7750"/>
            <a:stretch/>
          </p:blipFill>
          <p:spPr bwMode="auto">
            <a:xfrm>
              <a:off x="2555776" y="1436727"/>
              <a:ext cx="4464496" cy="4907887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0" name="Oval 9"/>
            <p:cNvSpPr/>
            <p:nvPr/>
          </p:nvSpPr>
          <p:spPr>
            <a:xfrm>
              <a:off x="4651808" y="3573016"/>
              <a:ext cx="360040" cy="376972"/>
            </a:xfrm>
            <a:prstGeom prst="ellipse">
              <a:avLst/>
            </a:prstGeom>
            <a:noFill/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Oval 10"/>
            <p:cNvSpPr/>
            <p:nvPr/>
          </p:nvSpPr>
          <p:spPr>
            <a:xfrm>
              <a:off x="3215362" y="5805264"/>
              <a:ext cx="360040" cy="376972"/>
            </a:xfrm>
            <a:prstGeom prst="ellipse">
              <a:avLst/>
            </a:prstGeom>
            <a:noFill/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Oval 11"/>
            <p:cNvSpPr/>
            <p:nvPr/>
          </p:nvSpPr>
          <p:spPr>
            <a:xfrm>
              <a:off x="6084168" y="5808215"/>
              <a:ext cx="360040" cy="376972"/>
            </a:xfrm>
            <a:prstGeom prst="ellipse">
              <a:avLst/>
            </a:prstGeom>
            <a:noFill/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469573" y="5453692"/>
            <a:ext cx="2330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2MA down by 15mm</a:t>
            </a:r>
            <a:endParaRPr lang="fr-FR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557806" y="5453692"/>
            <a:ext cx="0" cy="43204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8936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Installation </a:t>
            </a:r>
            <a:r>
              <a:rPr lang="fr-CH" dirty="0" err="1" smtClean="0"/>
              <a:t>step</a:t>
            </a:r>
            <a:r>
              <a:rPr lang="fr-CH" dirty="0" smtClean="0"/>
              <a:t> #4: final </a:t>
            </a:r>
            <a:r>
              <a:rPr lang="fr-CH" dirty="0" err="1" smtClean="0"/>
              <a:t>adjustments</a:t>
            </a:r>
            <a:r>
              <a:rPr lang="fr-CH" dirty="0" smtClean="0"/>
              <a:t>: 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06/08/2014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42AACA-CF1B-4E9B-A844-B053AC5B26D3}" type="slidenum">
              <a:rPr lang="fr-FR" smtClean="0"/>
              <a:t>23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Nicolas  Chritin EN/MME</a:t>
            </a:r>
            <a:endParaRPr lang="fr-FR" dirty="0"/>
          </a:p>
        </p:txBody>
      </p:sp>
      <p:sp>
        <p:nvSpPr>
          <p:cNvPr id="8" name="Content Placeholder 4"/>
          <p:cNvSpPr txBox="1">
            <a:spLocks/>
          </p:cNvSpPr>
          <p:nvPr/>
        </p:nvSpPr>
        <p:spPr>
          <a:xfrm>
            <a:off x="2555776" y="3501008"/>
            <a:ext cx="4752528" cy="178178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˃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&gt;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3200" dirty="0" err="1" smtClean="0"/>
              <a:t>Make</a:t>
            </a:r>
            <a:r>
              <a:rPr lang="fr-CH" sz="3200" dirty="0" smtClean="0"/>
              <a:t> all connections</a:t>
            </a:r>
          </a:p>
          <a:p>
            <a:r>
              <a:rPr lang="fr-CH" sz="3200" dirty="0" err="1" smtClean="0"/>
              <a:t>Perfom</a:t>
            </a:r>
            <a:r>
              <a:rPr lang="fr-CH" sz="3200" dirty="0" smtClean="0"/>
              <a:t> all tests</a:t>
            </a:r>
          </a:p>
          <a:p>
            <a:r>
              <a:rPr lang="fr-CH" sz="3200" dirty="0" err="1" smtClean="0"/>
              <a:t>Other</a:t>
            </a:r>
            <a:r>
              <a:rPr lang="fr-CH" sz="3200" dirty="0" smtClean="0"/>
              <a:t>?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417668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Installation </a:t>
            </a:r>
            <a:r>
              <a:rPr lang="fr-CH" dirty="0" err="1" smtClean="0"/>
              <a:t>step</a:t>
            </a:r>
            <a:r>
              <a:rPr lang="fr-CH" dirty="0" smtClean="0"/>
              <a:t> #4: final </a:t>
            </a:r>
            <a:r>
              <a:rPr lang="fr-CH" dirty="0" err="1" smtClean="0"/>
              <a:t>adjustments</a:t>
            </a:r>
            <a:r>
              <a:rPr lang="fr-CH" dirty="0" smtClean="0"/>
              <a:t>:</a:t>
            </a: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09" t="7250" r="9610" b="10000"/>
          <a:stretch/>
        </p:blipFill>
        <p:spPr bwMode="auto">
          <a:xfrm>
            <a:off x="539552" y="1187226"/>
            <a:ext cx="3524700" cy="4985793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06/08/2014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42AACA-CF1B-4E9B-A844-B053AC5B26D3}" type="slidenum">
              <a:rPr lang="fr-FR" smtClean="0"/>
              <a:t>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Nicolas  Chritin EN/MME</a:t>
            </a:r>
            <a:endParaRPr lang="fr-FR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250" t="28749" r="7109" b="14001"/>
          <a:stretch/>
        </p:blipFill>
        <p:spPr bwMode="auto">
          <a:xfrm>
            <a:off x="4139952" y="2149788"/>
            <a:ext cx="4866528" cy="4023231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Content Placeholder 4"/>
          <p:cNvSpPr txBox="1">
            <a:spLocks/>
          </p:cNvSpPr>
          <p:nvPr/>
        </p:nvSpPr>
        <p:spPr>
          <a:xfrm>
            <a:off x="4391472" y="1202671"/>
            <a:ext cx="4752528" cy="178178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˃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&gt;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 smtClean="0"/>
              <a:t>Use </a:t>
            </a:r>
            <a:r>
              <a:rPr lang="fr-CH" sz="2000" dirty="0" err="1" smtClean="0"/>
              <a:t>screws</a:t>
            </a:r>
            <a:r>
              <a:rPr lang="fr-CH" sz="2000" dirty="0" smtClean="0"/>
              <a:t> and </a:t>
            </a:r>
            <a:r>
              <a:rPr lang="fr-CH" sz="2000" dirty="0" err="1" smtClean="0"/>
              <a:t>targets</a:t>
            </a:r>
            <a:endParaRPr lang="fr-CH" sz="2000" dirty="0" smtClean="0"/>
          </a:p>
          <a:p>
            <a:r>
              <a:rPr lang="fr-CH" sz="2000" dirty="0" smtClean="0"/>
              <a:t>Use of 0.3mm </a:t>
            </a:r>
            <a:r>
              <a:rPr lang="fr-CH" sz="2000" dirty="0" err="1" smtClean="0"/>
              <a:t>shims</a:t>
            </a:r>
            <a:r>
              <a:rPr lang="fr-CH" sz="2000" dirty="0" smtClean="0"/>
              <a:t>??</a:t>
            </a:r>
            <a:endParaRPr lang="fr-FR" sz="2000" dirty="0"/>
          </a:p>
        </p:txBody>
      </p:sp>
      <p:sp>
        <p:nvSpPr>
          <p:cNvPr id="10" name="Oval 9"/>
          <p:cNvSpPr/>
          <p:nvPr/>
        </p:nvSpPr>
        <p:spPr>
          <a:xfrm>
            <a:off x="3273971" y="3289622"/>
            <a:ext cx="360040" cy="376972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Oval 10"/>
          <p:cNvSpPr/>
          <p:nvPr/>
        </p:nvSpPr>
        <p:spPr>
          <a:xfrm>
            <a:off x="3620902" y="2585917"/>
            <a:ext cx="360040" cy="376972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Oval 11"/>
          <p:cNvSpPr/>
          <p:nvPr/>
        </p:nvSpPr>
        <p:spPr>
          <a:xfrm>
            <a:off x="611560" y="2618495"/>
            <a:ext cx="360040" cy="376972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val 12"/>
          <p:cNvSpPr/>
          <p:nvPr/>
        </p:nvSpPr>
        <p:spPr>
          <a:xfrm>
            <a:off x="971600" y="3270572"/>
            <a:ext cx="360040" cy="376972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Oval 13"/>
          <p:cNvSpPr/>
          <p:nvPr/>
        </p:nvSpPr>
        <p:spPr>
          <a:xfrm>
            <a:off x="3624486" y="4437112"/>
            <a:ext cx="360040" cy="376972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Oval 14"/>
          <p:cNvSpPr/>
          <p:nvPr/>
        </p:nvSpPr>
        <p:spPr>
          <a:xfrm>
            <a:off x="611560" y="4365104"/>
            <a:ext cx="360040" cy="376972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val 15"/>
          <p:cNvSpPr/>
          <p:nvPr/>
        </p:nvSpPr>
        <p:spPr>
          <a:xfrm>
            <a:off x="3273971" y="5301208"/>
            <a:ext cx="360040" cy="376972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Oval 16"/>
          <p:cNvSpPr/>
          <p:nvPr/>
        </p:nvSpPr>
        <p:spPr>
          <a:xfrm>
            <a:off x="971600" y="5301208"/>
            <a:ext cx="360040" cy="376972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6542334" y="2618495"/>
            <a:ext cx="691580" cy="684657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 flipV="1">
            <a:off x="5972894" y="2710447"/>
            <a:ext cx="569440" cy="570039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7092280" y="1916832"/>
            <a:ext cx="72008" cy="70166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28843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06/08/2014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42AACA-CF1B-4E9B-A844-B053AC5B26D3}" type="slidenum">
              <a:rPr lang="fr-FR" smtClean="0"/>
              <a:t>25</a:t>
            </a:fld>
            <a:endParaRPr lang="fr-F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Installation: all 2MA fixing</a:t>
            </a:r>
            <a:endParaRPr lang="fr-FR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Nicolas  Chritin EN/MME</a:t>
            </a:r>
            <a:endParaRPr lang="fr-FR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53" t="8000" r="2709" b="9000"/>
          <a:stretch/>
        </p:blipFill>
        <p:spPr bwMode="auto">
          <a:xfrm>
            <a:off x="539552" y="1402454"/>
            <a:ext cx="5200650" cy="474345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4" name="Oval 13"/>
          <p:cNvSpPr/>
          <p:nvPr/>
        </p:nvSpPr>
        <p:spPr>
          <a:xfrm>
            <a:off x="2339752" y="1772816"/>
            <a:ext cx="504056" cy="504056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val 15"/>
          <p:cNvSpPr/>
          <p:nvPr/>
        </p:nvSpPr>
        <p:spPr>
          <a:xfrm>
            <a:off x="1898998" y="4437112"/>
            <a:ext cx="504056" cy="504056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Oval 16"/>
          <p:cNvSpPr/>
          <p:nvPr/>
        </p:nvSpPr>
        <p:spPr>
          <a:xfrm>
            <a:off x="1898998" y="5445224"/>
            <a:ext cx="504056" cy="504056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Content Placeholder 4"/>
          <p:cNvSpPr txBox="1">
            <a:spLocks/>
          </p:cNvSpPr>
          <p:nvPr/>
        </p:nvSpPr>
        <p:spPr>
          <a:xfrm>
            <a:off x="6001840" y="2276872"/>
            <a:ext cx="2962647" cy="1781783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˃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&gt;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 err="1" smtClean="0"/>
              <a:t>Definitively</a:t>
            </a:r>
            <a:r>
              <a:rPr lang="fr-CH" sz="2000" dirty="0" smtClean="0"/>
              <a:t> </a:t>
            </a:r>
            <a:r>
              <a:rPr lang="fr-CH" sz="2000" dirty="0" err="1" smtClean="0"/>
              <a:t>fix</a:t>
            </a:r>
            <a:r>
              <a:rPr lang="fr-CH" sz="2000" dirty="0" smtClean="0"/>
              <a:t> </a:t>
            </a:r>
            <a:r>
              <a:rPr lang="fr-CH" sz="2000" dirty="0" err="1" smtClean="0"/>
              <a:t>each</a:t>
            </a:r>
            <a:r>
              <a:rPr lang="fr-CH" sz="2000" dirty="0" smtClean="0"/>
              <a:t> 2MA onto </a:t>
            </a:r>
            <a:r>
              <a:rPr lang="fr-CH" sz="2000" dirty="0" err="1" smtClean="0"/>
              <a:t>its</a:t>
            </a:r>
            <a:r>
              <a:rPr lang="fr-CH" sz="2000" dirty="0" smtClean="0"/>
              <a:t>  </a:t>
            </a:r>
            <a:r>
              <a:rPr lang="fr-CH" sz="2000" dirty="0" err="1" smtClean="0"/>
              <a:t>intermediate</a:t>
            </a:r>
            <a:r>
              <a:rPr lang="fr-CH" sz="2000" dirty="0" smtClean="0"/>
              <a:t> plate:</a:t>
            </a:r>
            <a:r>
              <a:rPr lang="fr-CH" sz="2000" dirty="0"/>
              <a:t> </a:t>
            </a:r>
            <a:r>
              <a:rPr lang="fr-CH" sz="2000" dirty="0" smtClean="0"/>
              <a:t>4x </a:t>
            </a:r>
            <a:r>
              <a:rPr lang="fr-CH" sz="2000" dirty="0" err="1" smtClean="0"/>
              <a:t>screws</a:t>
            </a:r>
            <a:r>
              <a:rPr lang="fr-CH" sz="2000" dirty="0" smtClean="0"/>
              <a:t> / 2MA</a:t>
            </a:r>
          </a:p>
          <a:p>
            <a:r>
              <a:rPr lang="fr-CH" sz="2000" dirty="0" err="1" smtClean="0"/>
              <a:t>Remove</a:t>
            </a:r>
            <a:r>
              <a:rPr lang="fr-CH" sz="2000" dirty="0" smtClean="0"/>
              <a:t> all vacuum </a:t>
            </a:r>
            <a:r>
              <a:rPr lang="fr-CH" sz="2000" dirty="0" err="1" smtClean="0"/>
              <a:t>chamber</a:t>
            </a:r>
            <a:r>
              <a:rPr lang="fr-CH" sz="2000" dirty="0" smtClean="0"/>
              <a:t> protections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374065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06/08/2014</a:t>
            </a:r>
            <a:endParaRPr lang="fr-FR"/>
          </a:p>
        </p:txBody>
      </p:sp>
      <p:sp>
        <p:nvSpPr>
          <p:cNvPr id="5" name="Content Placeholder 4"/>
          <p:cNvSpPr>
            <a:spLocks noGrp="1"/>
          </p:cNvSpPr>
          <p:nvPr>
            <p:ph idx="13"/>
          </p:nvPr>
        </p:nvSpPr>
        <p:spPr>
          <a:xfrm>
            <a:off x="2555776" y="3501008"/>
            <a:ext cx="4752528" cy="1781783"/>
          </a:xfrm>
        </p:spPr>
        <p:txBody>
          <a:bodyPr>
            <a:normAutofit/>
          </a:bodyPr>
          <a:lstStyle/>
          <a:p>
            <a:r>
              <a:rPr lang="fr-CH" sz="3200" dirty="0" smtClean="0"/>
              <a:t>Questions?</a:t>
            </a:r>
            <a:endParaRPr lang="fr-FR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742AACA-CF1B-4E9B-A844-B053AC5B26D3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3320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06/08/2014</a:t>
            </a:r>
            <a:endParaRPr lang="fr-F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42AACA-CF1B-4E9B-A844-B053AC5B26D3}" type="slidenum">
              <a:rPr lang="fr-FR" smtClean="0"/>
              <a:t>27</a:t>
            </a:fld>
            <a:endParaRPr lang="fr-FR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Additionnal</a:t>
            </a:r>
            <a:r>
              <a:rPr lang="fr-CH" dirty="0" smtClean="0"/>
              <a:t> slides:</a:t>
            </a:r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68" t="16667" r="6029" b="11333"/>
          <a:stretch/>
        </p:blipFill>
        <p:spPr bwMode="auto">
          <a:xfrm>
            <a:off x="1403648" y="1556792"/>
            <a:ext cx="6128703" cy="4626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Nicolas  Chritin EN/MME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514086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06/08/2014</a:t>
            </a:r>
            <a:endParaRPr lang="fr-F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42AACA-CF1B-4E9B-A844-B053AC5B26D3}" type="slidenum">
              <a:rPr lang="fr-FR" smtClean="0"/>
              <a:t>28</a:t>
            </a:fld>
            <a:endParaRPr lang="fr-FR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Additionnal</a:t>
            </a:r>
            <a:r>
              <a:rPr lang="fr-CH" dirty="0" smtClean="0"/>
              <a:t> slides:</a:t>
            </a:r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Nicolas  Chritin EN/MME</a:t>
            </a: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78" t="7469" r="3126" b="8864"/>
          <a:stretch/>
        </p:blipFill>
        <p:spPr bwMode="auto">
          <a:xfrm>
            <a:off x="827584" y="1096886"/>
            <a:ext cx="6984776" cy="5233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 rot="16200000">
            <a:off x="6839383" y="3069830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LHCBGVDA0001</a:t>
            </a:r>
            <a:br>
              <a:rPr lang="fr-CH" dirty="0"/>
            </a:br>
            <a:r>
              <a:rPr lang="fr-CH" dirty="0"/>
              <a:t>ST0546008_01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243997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06/08/2014</a:t>
            </a:r>
            <a:endParaRPr lang="fr-F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42AACA-CF1B-4E9B-A844-B053AC5B26D3}" type="slidenum">
              <a:rPr lang="fr-FR" smtClean="0"/>
              <a:t>29</a:t>
            </a:fld>
            <a:endParaRPr lang="fr-FR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Additionnal</a:t>
            </a:r>
            <a:r>
              <a:rPr lang="fr-CH" dirty="0" smtClean="0"/>
              <a:t> slides:</a:t>
            </a:r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Nicolas  Chritin EN/MME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15" t="17500" r="2500" b="17000"/>
          <a:stretch/>
        </p:blipFill>
        <p:spPr bwMode="auto">
          <a:xfrm>
            <a:off x="1403648" y="3110081"/>
            <a:ext cx="5831792" cy="3061983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33" t="29250" r="2266" b="26001"/>
          <a:stretch/>
        </p:blipFill>
        <p:spPr bwMode="auto">
          <a:xfrm>
            <a:off x="1420713" y="1128440"/>
            <a:ext cx="5814727" cy="1806959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4399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06/08/2014</a:t>
            </a:r>
            <a:endParaRPr lang="fr-F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42AACA-CF1B-4E9B-A844-B053AC5B26D3}" type="slidenum">
              <a:rPr lang="fr-FR" smtClean="0"/>
              <a:t>3</a:t>
            </a:fld>
            <a:endParaRPr lang="fr-FR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Where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are </a:t>
            </a:r>
            <a:r>
              <a:rPr lang="fr-CH" dirty="0" err="1" smtClean="0"/>
              <a:t>today</a:t>
            </a:r>
            <a:r>
              <a:rPr lang="fr-CH" dirty="0" smtClean="0"/>
              <a:t>:</a:t>
            </a:r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Nicolas  Chritin EN/MME</a:t>
            </a:r>
            <a:endParaRPr lang="fr-FR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12" t="28665" r="16147" b="14334"/>
          <a:stretch/>
        </p:blipFill>
        <p:spPr bwMode="auto">
          <a:xfrm>
            <a:off x="2267744" y="1155864"/>
            <a:ext cx="6007894" cy="3749452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8" name="Picture 2" descr="https://twiki.cern.ch/twiki/pub/BGV/Installation/IMG_778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37" t="23715" r="26216" b="11081"/>
          <a:stretch/>
        </p:blipFill>
        <p:spPr bwMode="auto">
          <a:xfrm>
            <a:off x="447919" y="3429000"/>
            <a:ext cx="3288638" cy="2981164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699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Where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want</a:t>
            </a:r>
            <a:r>
              <a:rPr lang="fr-CH" dirty="0" smtClean="0"/>
              <a:t> to go</a:t>
            </a:r>
            <a:endParaRPr lang="fr-FR" dirty="0"/>
          </a:p>
        </p:txBody>
      </p:sp>
      <p:pic>
        <p:nvPicPr>
          <p:cNvPr id="3076" name="Picture 4"/>
          <p:cNvPicPr>
            <a:picLocks noGrp="1" noChangeAspect="1" noChangeArrowheads="1"/>
          </p:cNvPicPr>
          <p:nvPr>
            <p:ph idx="4294967295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36" t="19413" r="6019" b="9476"/>
          <a:stretch/>
        </p:blipFill>
        <p:spPr bwMode="auto">
          <a:xfrm>
            <a:off x="1691680" y="942975"/>
            <a:ext cx="6553200" cy="3448050"/>
          </a:xfrm>
          <a:prstGeom prst="rect">
            <a:avLst/>
          </a:prstGeom>
          <a:noFill/>
          <a:ln w="3175" cmpd="sng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94" t="8250" r="2362" b="9250"/>
          <a:stretch/>
        </p:blipFill>
        <p:spPr bwMode="auto">
          <a:xfrm>
            <a:off x="21145499" y="942975"/>
            <a:ext cx="14573251" cy="942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785" t="51110" r="6016" b="19264"/>
          <a:stretch/>
        </p:blipFill>
        <p:spPr bwMode="auto">
          <a:xfrm>
            <a:off x="539552" y="4509120"/>
            <a:ext cx="7016460" cy="1845539"/>
          </a:xfrm>
          <a:prstGeom prst="rect">
            <a:avLst/>
          </a:prstGeom>
          <a:noFill/>
          <a:ln w="3175" cmpd="sng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06/08/2014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42AACA-CF1B-4E9B-A844-B053AC5B26D3}" type="slidenum">
              <a:rPr lang="fr-FR" smtClean="0"/>
              <a:t>4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Nicolas  Chritin EN/MME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7842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What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need</a:t>
            </a:r>
            <a:r>
              <a:rPr lang="fr-CH" dirty="0" smtClean="0"/>
              <a:t> to </a:t>
            </a:r>
            <a:r>
              <a:rPr lang="fr-CH" dirty="0" err="1" smtClean="0"/>
              <a:t>install</a:t>
            </a:r>
            <a:r>
              <a:rPr lang="fr-CH" dirty="0" smtClean="0"/>
              <a:t>:</a:t>
            </a:r>
            <a:endParaRPr lang="fr-FR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296" t="9414" r="12346" b="9599"/>
          <a:stretch/>
        </p:blipFill>
        <p:spPr bwMode="auto">
          <a:xfrm>
            <a:off x="827584" y="1245493"/>
            <a:ext cx="2736850" cy="4233863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67" t="16000" r="9270" b="22667"/>
          <a:stretch/>
        </p:blipFill>
        <p:spPr bwMode="auto">
          <a:xfrm>
            <a:off x="4355976" y="468408"/>
            <a:ext cx="3024336" cy="3040863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6676" y="5448005"/>
            <a:ext cx="2592288" cy="92333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algn="ctr"/>
          </a:lstStyle>
          <a:p>
            <a:r>
              <a:rPr lang="fr-CH" dirty="0" smtClean="0"/>
              <a:t>Frame (1x)</a:t>
            </a:r>
            <a:endParaRPr lang="fr-CH" dirty="0"/>
          </a:p>
          <a:p>
            <a:r>
              <a:rPr lang="fr-CH" dirty="0"/>
              <a:t>Mass= </a:t>
            </a:r>
            <a:r>
              <a:rPr lang="fr-CH" dirty="0" smtClean="0"/>
              <a:t>150Kg</a:t>
            </a:r>
          </a:p>
          <a:p>
            <a:r>
              <a:rPr lang="fr-CH" dirty="0" smtClean="0"/>
              <a:t>L= 770, W=800, H= 1760</a:t>
            </a:r>
            <a:endParaRPr lang="fr-FR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96" t="27000" r="8437" b="23000"/>
          <a:stretch/>
        </p:blipFill>
        <p:spPr bwMode="auto">
          <a:xfrm>
            <a:off x="3740038" y="3513835"/>
            <a:ext cx="3962400" cy="28575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5580112" y="5805264"/>
            <a:ext cx="2414736" cy="92333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dirty="0" err="1" smtClean="0"/>
              <a:t>Intermediate</a:t>
            </a:r>
            <a:r>
              <a:rPr lang="fr-CH" dirty="0" smtClean="0"/>
              <a:t> plate (4x) / Mass= </a:t>
            </a:r>
            <a:r>
              <a:rPr lang="fr-CH" dirty="0" smtClean="0"/>
              <a:t>12Kg</a:t>
            </a:r>
          </a:p>
          <a:p>
            <a:pPr algn="ctr"/>
            <a:r>
              <a:rPr lang="fr-CH" dirty="0" smtClean="0"/>
              <a:t>L= 500</a:t>
            </a:r>
            <a:r>
              <a:rPr lang="fr-CH" smtClean="0"/>
              <a:t>, W= </a:t>
            </a:r>
            <a:r>
              <a:rPr lang="fr-CH" dirty="0" smtClean="0"/>
              <a:t>900</a:t>
            </a:r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6588224" y="2439095"/>
            <a:ext cx="2341240" cy="92333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algn="ctr"/>
          </a:lstStyle>
          <a:p>
            <a:r>
              <a:rPr lang="fr-CH" dirty="0"/>
              <a:t>2 Modules </a:t>
            </a:r>
            <a:r>
              <a:rPr lang="fr-CH" dirty="0" err="1"/>
              <a:t>Assembly</a:t>
            </a:r>
            <a:r>
              <a:rPr lang="fr-CH" dirty="0"/>
              <a:t/>
            </a:r>
            <a:br>
              <a:rPr lang="fr-CH" dirty="0"/>
            </a:br>
            <a:r>
              <a:rPr lang="fr-CH" dirty="0"/>
              <a:t>(2MA</a:t>
            </a:r>
            <a:r>
              <a:rPr lang="fr-CH" dirty="0" smtClean="0"/>
              <a:t>) (4x)</a:t>
            </a:r>
            <a:endParaRPr lang="fr-CH" dirty="0"/>
          </a:p>
          <a:p>
            <a:r>
              <a:rPr lang="fr-CH" dirty="0"/>
              <a:t>Mass= 25Kg</a:t>
            </a:r>
            <a:endParaRPr lang="fr-FR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06/08/2014</a:t>
            </a:r>
            <a:endParaRPr lang="fr-F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42AACA-CF1B-4E9B-A844-B053AC5B26D3}" type="slidenum">
              <a:rPr lang="fr-FR" smtClean="0"/>
              <a:t>5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dirty="0" smtClean="0"/>
              <a:t>Nicolas  Chritin EN/MME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2962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375" t="11000" r="11718" b="9750"/>
          <a:stretch/>
        </p:blipFill>
        <p:spPr bwMode="auto">
          <a:xfrm>
            <a:off x="467543" y="1055912"/>
            <a:ext cx="4720499" cy="489019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24128" y="1583879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50 Kg</a:t>
            </a:r>
            <a:br>
              <a:rPr lang="fr-CH" dirty="0" smtClean="0"/>
            </a:br>
            <a:r>
              <a:rPr lang="fr-CH" dirty="0" smtClean="0"/>
              <a:t>(2x)</a:t>
            </a:r>
            <a:endParaRPr lang="fr-FR" dirty="0"/>
          </a:p>
        </p:txBody>
      </p:sp>
      <p:cxnSp>
        <p:nvCxnSpPr>
          <p:cNvPr id="5" name="Straight Arrow Connector 4"/>
          <p:cNvCxnSpPr>
            <a:stCxn id="3" idx="1"/>
          </p:cNvCxnSpPr>
          <p:nvPr/>
        </p:nvCxnSpPr>
        <p:spPr>
          <a:xfrm flipH="1">
            <a:off x="4499992" y="1907045"/>
            <a:ext cx="1224136" cy="72986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431625" y="3778303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/>
              <a:t>1</a:t>
            </a:r>
            <a:r>
              <a:rPr lang="fr-CH" dirty="0" smtClean="0"/>
              <a:t>0 Kg</a:t>
            </a:r>
            <a:br>
              <a:rPr lang="fr-CH" dirty="0" smtClean="0"/>
            </a:br>
            <a:r>
              <a:rPr lang="fr-CH" dirty="0" smtClean="0"/>
              <a:t>(4x)</a:t>
            </a:r>
            <a:endParaRPr lang="fr-FR" dirty="0"/>
          </a:p>
        </p:txBody>
      </p:sp>
      <p:cxnSp>
        <p:nvCxnSpPr>
          <p:cNvPr id="13" name="Straight Arrow Connector 12"/>
          <p:cNvCxnSpPr>
            <a:stCxn id="12" idx="1"/>
          </p:cNvCxnSpPr>
          <p:nvPr/>
        </p:nvCxnSpPr>
        <p:spPr>
          <a:xfrm flipH="1">
            <a:off x="3347864" y="4101469"/>
            <a:ext cx="2083761" cy="32316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2451156">
            <a:off x="2639758" y="3147796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>
                <a:solidFill>
                  <a:srgbClr val="FF0000"/>
                </a:solidFill>
              </a:rPr>
              <a:t>Beams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8" name="Left-Right Arrow 17"/>
          <p:cNvSpPr/>
          <p:nvPr/>
        </p:nvSpPr>
        <p:spPr>
          <a:xfrm rot="2457668">
            <a:off x="2120017" y="3427411"/>
            <a:ext cx="1735616" cy="147193"/>
          </a:xfrm>
          <a:prstGeom prst="left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Frame: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06/08/2014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42AACA-CF1B-4E9B-A844-B053AC5B26D3}" type="slidenum">
              <a:rPr lang="fr-FR" smtClean="0"/>
              <a:t>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Nicolas  Chritin EN/MME</a:t>
            </a:r>
            <a:endParaRPr lang="fr-FR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28" t="33250" r="2343" b="33500"/>
          <a:stretch/>
        </p:blipFill>
        <p:spPr bwMode="auto">
          <a:xfrm rot="5400000">
            <a:off x="4581135" y="3065099"/>
            <a:ext cx="6016649" cy="1426407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5" name="Circular Arrow 14"/>
          <p:cNvSpPr/>
          <p:nvPr/>
        </p:nvSpPr>
        <p:spPr>
          <a:xfrm>
            <a:off x="5364088" y="1755121"/>
            <a:ext cx="2592288" cy="1933478"/>
          </a:xfrm>
          <a:prstGeom prst="circularArrow">
            <a:avLst>
              <a:gd name="adj1" fmla="val 5027"/>
              <a:gd name="adj2" fmla="val 2075127"/>
              <a:gd name="adj3" fmla="val 20544575"/>
              <a:gd name="adj4" fmla="val 17426811"/>
              <a:gd name="adj5" fmla="val 8530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87825" y="5950217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=&gt; </a:t>
            </a:r>
            <a:r>
              <a:rPr lang="fr-CH" dirty="0" err="1" smtClean="0"/>
              <a:t>Load</a:t>
            </a:r>
            <a:r>
              <a:rPr lang="fr-CH" dirty="0" smtClean="0"/>
              <a:t>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supported</a:t>
            </a:r>
            <a:r>
              <a:rPr lang="fr-CH" dirty="0" smtClean="0"/>
              <a:t>= 150Kg</a:t>
            </a:r>
          </a:p>
          <a:p>
            <a:pPr marL="285750" indent="-285750">
              <a:buFontTx/>
              <a:buChar char="-"/>
            </a:pP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228527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66" t="8000" r="14609" b="10000"/>
          <a:stretch/>
        </p:blipFill>
        <p:spPr bwMode="auto">
          <a:xfrm>
            <a:off x="1619672" y="1052984"/>
            <a:ext cx="3769005" cy="5328592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796136" y="3212976"/>
            <a:ext cx="334786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Symbol"/>
              <a:buChar char="Þ"/>
            </a:pPr>
            <a:r>
              <a:rPr lang="fr-CH" dirty="0" smtClean="0"/>
              <a:t>Longitudinal position and </a:t>
            </a:r>
            <a:r>
              <a:rPr lang="fr-CH" dirty="0" err="1" smtClean="0"/>
              <a:t>perpendicularity</a:t>
            </a:r>
            <a:r>
              <a:rPr lang="fr-CH" dirty="0" smtClean="0"/>
              <a:t> /</a:t>
            </a:r>
            <a:r>
              <a:rPr lang="fr-CH" dirty="0" err="1" smtClean="0"/>
              <a:t>beams</a:t>
            </a:r>
            <a:endParaRPr lang="fr-CH" dirty="0" smtClean="0"/>
          </a:p>
          <a:p>
            <a:pPr marL="285750" indent="-285750">
              <a:buFont typeface="Symbol"/>
              <a:buChar char="Þ"/>
            </a:pPr>
            <a:endParaRPr lang="fr-CH" dirty="0" smtClean="0"/>
          </a:p>
          <a:p>
            <a:pPr marL="285750" indent="-285750">
              <a:buFontTx/>
              <a:buChar char="-"/>
            </a:pPr>
            <a:r>
              <a:rPr lang="fr-CH" dirty="0" smtClean="0"/>
              <a:t>3 points for </a:t>
            </a:r>
            <a:r>
              <a:rPr lang="fr-CH" dirty="0" err="1" smtClean="0"/>
              <a:t>adjustment</a:t>
            </a:r>
            <a:endParaRPr lang="fr-CH" dirty="0" smtClean="0"/>
          </a:p>
          <a:p>
            <a:pPr marL="285750" indent="-285750">
              <a:buFontTx/>
              <a:buChar char="-"/>
            </a:pPr>
            <a:r>
              <a:rPr lang="fr-CH" dirty="0" err="1" smtClean="0"/>
              <a:t>Fourth</a:t>
            </a:r>
            <a:r>
              <a:rPr lang="fr-CH" dirty="0" smtClean="0"/>
              <a:t> for </a:t>
            </a:r>
            <a:r>
              <a:rPr lang="fr-CH" dirty="0" err="1" smtClean="0"/>
              <a:t>stability</a:t>
            </a:r>
            <a:r>
              <a:rPr lang="fr-CH" dirty="0" smtClean="0"/>
              <a:t> </a:t>
            </a:r>
            <a:r>
              <a:rPr lang="fr-CH" dirty="0" err="1" smtClean="0"/>
              <a:t>only</a:t>
            </a:r>
            <a:endParaRPr lang="fr-CH" dirty="0" smtClean="0"/>
          </a:p>
          <a:p>
            <a:pPr marL="285750" indent="-285750">
              <a:buFontTx/>
              <a:buChar char="-"/>
            </a:pPr>
            <a:r>
              <a:rPr lang="fr-CH" dirty="0" smtClean="0"/>
              <a:t>Z= +/-20mm</a:t>
            </a:r>
          </a:p>
          <a:p>
            <a:pPr marL="285750" indent="-285750">
              <a:buFontTx/>
              <a:buChar char="-"/>
            </a:pPr>
            <a:r>
              <a:rPr lang="fr-CH" dirty="0" smtClean="0"/>
              <a:t>X and Y= +/-15mm</a:t>
            </a:r>
          </a:p>
          <a:p>
            <a:pPr marL="285750" indent="-285750">
              <a:buFontTx/>
              <a:buChar char="-"/>
            </a:pPr>
            <a:r>
              <a:rPr lang="fr-CH" dirty="0" err="1" smtClean="0"/>
              <a:t>Metrology</a:t>
            </a:r>
            <a:endParaRPr lang="fr-CH" dirty="0" smtClean="0"/>
          </a:p>
          <a:p>
            <a:pPr marL="285750" indent="-285750">
              <a:buFontTx/>
              <a:buChar char="-"/>
            </a:pPr>
            <a:endParaRPr lang="fr-CH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I</a:t>
            </a:r>
            <a:r>
              <a:rPr lang="fr-CH" dirty="0" err="1" smtClean="0"/>
              <a:t>ntermediate</a:t>
            </a:r>
            <a:r>
              <a:rPr lang="fr-CH" dirty="0" smtClean="0"/>
              <a:t> plates:</a:t>
            </a:r>
            <a:endParaRPr lang="fr-FR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06/08/2014</a:t>
            </a:r>
            <a:endParaRPr lang="fr-F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42AACA-CF1B-4E9B-A844-B053AC5B26D3}" type="slidenum">
              <a:rPr lang="fr-FR" smtClean="0"/>
              <a:t>7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Nicolas  Chritin EN/MME</a:t>
            </a:r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5724128" y="1063785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err="1" smtClean="0"/>
              <a:t>Sphere</a:t>
            </a:r>
            <a:r>
              <a:rPr lang="fr-CH" dirty="0" smtClean="0"/>
              <a:t> in H slot</a:t>
            </a:r>
            <a:endParaRPr lang="fr-FR" dirty="0"/>
          </a:p>
        </p:txBody>
      </p:sp>
      <p:cxnSp>
        <p:nvCxnSpPr>
          <p:cNvPr id="11" name="Straight Arrow Connector 10"/>
          <p:cNvCxnSpPr>
            <a:stCxn id="10" idx="1"/>
          </p:cNvCxnSpPr>
          <p:nvPr/>
        </p:nvCxnSpPr>
        <p:spPr>
          <a:xfrm flipH="1">
            <a:off x="4211960" y="1248451"/>
            <a:ext cx="1512168" cy="38034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796136" y="2348880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err="1" smtClean="0"/>
              <a:t>Sphere</a:t>
            </a:r>
            <a:r>
              <a:rPr lang="fr-CH" dirty="0" smtClean="0"/>
              <a:t> in </a:t>
            </a:r>
            <a:r>
              <a:rPr lang="fr-CH" dirty="0" err="1" smtClean="0"/>
              <a:t>adjusted</a:t>
            </a:r>
            <a:r>
              <a:rPr lang="fr-CH" dirty="0" smtClean="0"/>
              <a:t> </a:t>
            </a:r>
            <a:r>
              <a:rPr lang="fr-CH" dirty="0" err="1" smtClean="0"/>
              <a:t>hole</a:t>
            </a:r>
            <a:endParaRPr lang="fr-FR" dirty="0"/>
          </a:p>
        </p:txBody>
      </p:sp>
      <p:cxnSp>
        <p:nvCxnSpPr>
          <p:cNvPr id="16" name="Straight Arrow Connector 15"/>
          <p:cNvCxnSpPr>
            <a:stCxn id="15" idx="1"/>
          </p:cNvCxnSpPr>
          <p:nvPr/>
        </p:nvCxnSpPr>
        <p:spPr>
          <a:xfrm flipH="1" flipV="1">
            <a:off x="3275856" y="1916832"/>
            <a:ext cx="2520280" cy="75521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580112" y="5589240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err="1" smtClean="0"/>
              <a:t>Sphere</a:t>
            </a:r>
            <a:r>
              <a:rPr lang="fr-CH" dirty="0" smtClean="0"/>
              <a:t> in large </a:t>
            </a:r>
            <a:r>
              <a:rPr lang="fr-CH" dirty="0" err="1" smtClean="0"/>
              <a:t>hole</a:t>
            </a:r>
            <a:endParaRPr lang="fr-FR" dirty="0"/>
          </a:p>
        </p:txBody>
      </p:sp>
      <p:cxnSp>
        <p:nvCxnSpPr>
          <p:cNvPr id="18" name="Straight Arrow Connector 17"/>
          <p:cNvCxnSpPr>
            <a:stCxn id="17" idx="1"/>
          </p:cNvCxnSpPr>
          <p:nvPr/>
        </p:nvCxnSpPr>
        <p:spPr>
          <a:xfrm flipH="1" flipV="1">
            <a:off x="3275856" y="5634164"/>
            <a:ext cx="2304256" cy="13974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76" t="16183" r="23084" b="72130"/>
          <a:stretch/>
        </p:blipFill>
        <p:spPr bwMode="auto">
          <a:xfrm>
            <a:off x="778782" y="2650837"/>
            <a:ext cx="1681779" cy="1734711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218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281" t="10000" r="6094" b="9750"/>
          <a:stretch/>
        </p:blipFill>
        <p:spPr bwMode="auto">
          <a:xfrm>
            <a:off x="611560" y="1052736"/>
            <a:ext cx="5238124" cy="5126335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01" t="34599" r="14507" b="15031"/>
          <a:stretch/>
        </p:blipFill>
        <p:spPr bwMode="auto">
          <a:xfrm>
            <a:off x="6156176" y="764704"/>
            <a:ext cx="1836420" cy="1643751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06/08/2014</a:t>
            </a:r>
            <a:endParaRPr lang="fr-F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42AACA-CF1B-4E9B-A844-B053AC5B26D3}" type="slidenum">
              <a:rPr lang="fr-FR" smtClean="0"/>
              <a:t>8</a:t>
            </a:fld>
            <a:endParaRPr lang="fr-F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2 Modules </a:t>
            </a:r>
            <a:r>
              <a:rPr lang="fr-CH" dirty="0" err="1" smtClean="0"/>
              <a:t>assembly</a:t>
            </a:r>
            <a:r>
              <a:rPr lang="fr-CH" dirty="0" smtClean="0"/>
              <a:t>:</a:t>
            </a:r>
            <a:endParaRPr lang="fr-FR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Nicolas  Chritin EN/MME</a:t>
            </a:r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6012160" y="4797152"/>
            <a:ext cx="272623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Symbol"/>
              <a:buChar char="Þ"/>
            </a:pPr>
            <a:r>
              <a:rPr lang="fr-CH" dirty="0" err="1" smtClean="0"/>
              <a:t>Pre-assembled</a:t>
            </a:r>
            <a:r>
              <a:rPr lang="fr-CH" dirty="0" smtClean="0"/>
              <a:t> in </a:t>
            </a:r>
            <a:r>
              <a:rPr lang="fr-CH" dirty="0" err="1" smtClean="0"/>
              <a:t>lab</a:t>
            </a:r>
            <a:r>
              <a:rPr lang="fr-CH" dirty="0" smtClean="0"/>
              <a:t> </a:t>
            </a:r>
            <a:r>
              <a:rPr lang="fr-CH" u="sng" dirty="0" err="1" smtClean="0"/>
              <a:t>without</a:t>
            </a:r>
            <a:r>
              <a:rPr lang="fr-CH" dirty="0" smtClean="0"/>
              <a:t> </a:t>
            </a:r>
            <a:r>
              <a:rPr lang="fr-CH" dirty="0" err="1" smtClean="0"/>
              <a:t>hydraulic</a:t>
            </a:r>
            <a:r>
              <a:rPr lang="fr-CH" dirty="0" smtClean="0"/>
              <a:t> connections</a:t>
            </a:r>
          </a:p>
          <a:p>
            <a:pPr marL="285750" indent="-285750">
              <a:buFont typeface="Symbol"/>
              <a:buChar char="Þ"/>
            </a:pPr>
            <a:r>
              <a:rPr lang="fr-CH" dirty="0" err="1" smtClean="0"/>
              <a:t>Dedicated</a:t>
            </a:r>
            <a:r>
              <a:rPr lang="fr-CH" dirty="0" smtClean="0"/>
              <a:t> </a:t>
            </a:r>
            <a:r>
              <a:rPr lang="fr-CH" dirty="0" err="1" smtClean="0"/>
              <a:t>adjustment</a:t>
            </a:r>
            <a:r>
              <a:rPr lang="fr-CH" dirty="0" smtClean="0"/>
              <a:t> table </a:t>
            </a:r>
            <a:r>
              <a:rPr lang="fr-CH" dirty="0" err="1" smtClean="0"/>
              <a:t>included</a:t>
            </a:r>
            <a:endParaRPr lang="fr-CH" dirty="0" smtClean="0"/>
          </a:p>
          <a:p>
            <a:pPr marL="285750" indent="-285750">
              <a:buFont typeface="Symbol"/>
              <a:buChar char="Þ"/>
            </a:pPr>
            <a:r>
              <a:rPr lang="fr-CH" dirty="0" err="1" smtClean="0"/>
              <a:t>Metrology</a:t>
            </a:r>
            <a:endParaRPr lang="fr-CH" dirty="0" smtClean="0"/>
          </a:p>
          <a:p>
            <a:pPr marL="285750" indent="-285750">
              <a:buFontTx/>
              <a:buChar char="-"/>
            </a:pPr>
            <a:endParaRPr lang="fr-CH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94" t="9209" r="5547" b="14250"/>
          <a:stretch/>
        </p:blipFill>
        <p:spPr bwMode="auto">
          <a:xfrm>
            <a:off x="7164288" y="2492896"/>
            <a:ext cx="1827334" cy="1871085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283968" y="4075549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>
                <a:solidFill>
                  <a:srgbClr val="FF0000"/>
                </a:solidFill>
              </a:rPr>
              <a:t>Yellow surfaces </a:t>
            </a:r>
            <a:r>
              <a:rPr lang="fr-CH" dirty="0" err="1" smtClean="0">
                <a:solidFill>
                  <a:srgbClr val="FF0000"/>
                </a:solidFill>
              </a:rPr>
              <a:t>adjusted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err="1" smtClean="0">
                <a:solidFill>
                  <a:srgbClr val="FF0000"/>
                </a:solidFill>
              </a:rPr>
              <a:t>together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>
            <a:stCxn id="12" idx="3"/>
          </p:cNvCxnSpPr>
          <p:nvPr/>
        </p:nvCxnSpPr>
        <p:spPr>
          <a:xfrm flipV="1">
            <a:off x="6444208" y="4021109"/>
            <a:ext cx="1224136" cy="37760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392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What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need</a:t>
            </a:r>
            <a:r>
              <a:rPr lang="fr-CH" dirty="0" smtClean="0"/>
              <a:t> to </a:t>
            </a:r>
            <a:r>
              <a:rPr lang="fr-CH" dirty="0" err="1" smtClean="0"/>
              <a:t>install</a:t>
            </a:r>
            <a:r>
              <a:rPr lang="fr-CH" dirty="0" smtClean="0"/>
              <a:t>: </a:t>
            </a:r>
            <a:r>
              <a:rPr lang="fr-CH" dirty="0" err="1" smtClean="0"/>
              <a:t>Steps</a:t>
            </a:r>
            <a:endParaRPr lang="fr-FR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296" t="9414" r="12346" b="9599"/>
          <a:stretch/>
        </p:blipFill>
        <p:spPr bwMode="auto">
          <a:xfrm>
            <a:off x="322982" y="1412559"/>
            <a:ext cx="2736850" cy="4233863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67" t="16000" r="9270" b="22667"/>
          <a:stretch/>
        </p:blipFill>
        <p:spPr bwMode="auto">
          <a:xfrm>
            <a:off x="5292080" y="620688"/>
            <a:ext cx="3024336" cy="3040863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96" t="27000" r="8437" b="23000"/>
          <a:stretch/>
        </p:blipFill>
        <p:spPr bwMode="auto">
          <a:xfrm>
            <a:off x="3796444" y="3789040"/>
            <a:ext cx="3962400" cy="28575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06/08/2014</a:t>
            </a:r>
            <a:endParaRPr lang="fr-F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42AACA-CF1B-4E9B-A844-B053AC5B26D3}" type="slidenum">
              <a:rPr lang="fr-FR" smtClean="0"/>
              <a:t>9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Nicolas  Chritin EN/MME</a:t>
            </a:r>
            <a:endParaRPr lang="fr-FR" dirty="0"/>
          </a:p>
        </p:txBody>
      </p:sp>
      <p:sp>
        <p:nvSpPr>
          <p:cNvPr id="13" name="TextBox 12"/>
          <p:cNvSpPr txBox="1"/>
          <p:nvPr/>
        </p:nvSpPr>
        <p:spPr>
          <a:xfrm>
            <a:off x="3023825" y="2574412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err="1" smtClean="0"/>
              <a:t>Steps</a:t>
            </a:r>
            <a:endParaRPr lang="fr-FR" dirty="0"/>
          </a:p>
        </p:txBody>
      </p:sp>
      <p:sp>
        <p:nvSpPr>
          <p:cNvPr id="15" name="TextBox 14"/>
          <p:cNvSpPr txBox="1"/>
          <p:nvPr/>
        </p:nvSpPr>
        <p:spPr>
          <a:xfrm>
            <a:off x="2742245" y="220508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#1</a:t>
            </a:r>
            <a:endParaRPr lang="fr-FR" dirty="0"/>
          </a:p>
        </p:txBody>
      </p:sp>
      <p:sp>
        <p:nvSpPr>
          <p:cNvPr id="16" name="TextBox 15"/>
          <p:cNvSpPr txBox="1"/>
          <p:nvPr/>
        </p:nvSpPr>
        <p:spPr>
          <a:xfrm>
            <a:off x="3923928" y="3476885"/>
            <a:ext cx="92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#2</a:t>
            </a:r>
            <a:endParaRPr lang="fr-FR" dirty="0"/>
          </a:p>
        </p:txBody>
      </p:sp>
      <p:sp>
        <p:nvSpPr>
          <p:cNvPr id="17" name="TextBox 16"/>
          <p:cNvSpPr txBox="1"/>
          <p:nvPr/>
        </p:nvSpPr>
        <p:spPr>
          <a:xfrm>
            <a:off x="4554088" y="2139373"/>
            <a:ext cx="775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#3</a:t>
            </a:r>
            <a:endParaRPr lang="fr-FR" dirty="0"/>
          </a:p>
        </p:txBody>
      </p:sp>
      <p:sp>
        <p:nvSpPr>
          <p:cNvPr id="8" name="Circular Arrow 7"/>
          <p:cNvSpPr/>
          <p:nvPr/>
        </p:nvSpPr>
        <p:spPr>
          <a:xfrm rot="5400000" flipH="1">
            <a:off x="3137830" y="1850816"/>
            <a:ext cx="1932231" cy="1944215"/>
          </a:xfrm>
          <a:prstGeom prst="circularArrow">
            <a:avLst>
              <a:gd name="adj1" fmla="val 4250"/>
              <a:gd name="adj2" fmla="val 1142319"/>
              <a:gd name="adj3" fmla="val 20269360"/>
              <a:gd name="adj4" fmla="val 3007653"/>
              <a:gd name="adj5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82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rmal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Thermal</Template>
  <TotalTime>1359</TotalTime>
  <Words>548</Words>
  <Application>Microsoft Office PowerPoint</Application>
  <PresentationFormat>On-screen Show (4:3)</PresentationFormat>
  <Paragraphs>195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Thermal</vt:lpstr>
      <vt:lpstr>PowerPoint Presentation</vt:lpstr>
      <vt:lpstr>PowerPoint Presentation</vt:lpstr>
      <vt:lpstr>Where we are today:</vt:lpstr>
      <vt:lpstr>Where we want to go</vt:lpstr>
      <vt:lpstr>What we need to install:</vt:lpstr>
      <vt:lpstr>Frame:</vt:lpstr>
      <vt:lpstr>Intermediate plates:</vt:lpstr>
      <vt:lpstr>2 Modules assembly:</vt:lpstr>
      <vt:lpstr>What we need to install: Steps</vt:lpstr>
      <vt:lpstr>Installation: step #1</vt:lpstr>
      <vt:lpstr>Installation: step #1</vt:lpstr>
      <vt:lpstr>Installation: step #2</vt:lpstr>
      <vt:lpstr>Installation: step #3</vt:lpstr>
      <vt:lpstr>Installation step #3</vt:lpstr>
      <vt:lpstr>Installation step #3</vt:lpstr>
      <vt:lpstr>Installation step #3</vt:lpstr>
      <vt:lpstr>Installation step #3</vt:lpstr>
      <vt:lpstr>Installation step #3</vt:lpstr>
      <vt:lpstr>Installation step #3</vt:lpstr>
      <vt:lpstr>Installation step #3</vt:lpstr>
      <vt:lpstr>Installation step #3</vt:lpstr>
      <vt:lpstr>Installation step #3</vt:lpstr>
      <vt:lpstr>Installation step #4: final adjustments: </vt:lpstr>
      <vt:lpstr>Installation step #4: final adjustments:</vt:lpstr>
      <vt:lpstr>Installation: all 2MA fixing</vt:lpstr>
      <vt:lpstr>PowerPoint Presentation</vt:lpstr>
      <vt:lpstr>Additionnal slides:</vt:lpstr>
      <vt:lpstr>Additionnal slides:</vt:lpstr>
      <vt:lpstr>Additionnal slides: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Nicolas Sebastien Chritin</dc:creator>
  <cp:lastModifiedBy>Nicolas Sebastien Chritin</cp:lastModifiedBy>
  <cp:revision>65</cp:revision>
  <cp:lastPrinted>2014-08-05T13:53:30Z</cp:lastPrinted>
  <dcterms:created xsi:type="dcterms:W3CDTF">2014-07-29T06:30:12Z</dcterms:created>
  <dcterms:modified xsi:type="dcterms:W3CDTF">2014-08-06T06:35:50Z</dcterms:modified>
</cp:coreProperties>
</file>