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303" r:id="rId3"/>
    <p:sldId id="296" r:id="rId4"/>
    <p:sldId id="262" r:id="rId5"/>
    <p:sldId id="263" r:id="rId6"/>
    <p:sldId id="264" r:id="rId7"/>
    <p:sldId id="257" r:id="rId8"/>
    <p:sldId id="265" r:id="rId9"/>
    <p:sldId id="316" r:id="rId10"/>
    <p:sldId id="266" r:id="rId11"/>
    <p:sldId id="328" r:id="rId12"/>
    <p:sldId id="325" r:id="rId13"/>
    <p:sldId id="326" r:id="rId14"/>
    <p:sldId id="327" r:id="rId15"/>
    <p:sldId id="305" r:id="rId16"/>
    <p:sldId id="312" r:id="rId17"/>
    <p:sldId id="269" r:id="rId18"/>
    <p:sldId id="275" r:id="rId19"/>
    <p:sldId id="317" r:id="rId20"/>
    <p:sldId id="270" r:id="rId21"/>
    <p:sldId id="301" r:id="rId22"/>
    <p:sldId id="320" r:id="rId23"/>
    <p:sldId id="274" r:id="rId24"/>
    <p:sldId id="302" r:id="rId25"/>
    <p:sldId id="319" r:id="rId26"/>
    <p:sldId id="300" r:id="rId27"/>
    <p:sldId id="271" r:id="rId28"/>
    <p:sldId id="32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27" autoAdjust="0"/>
  </p:normalViewPr>
  <p:slideViewPr>
    <p:cSldViewPr snapToGrid="0" snapToObjects="1">
      <p:cViewPr varScale="1">
        <p:scale>
          <a:sx n="84" d="100"/>
          <a:sy n="84" d="100"/>
        </p:scale>
        <p:origin x="-14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ECBE1-FE4D-43EF-882D-7EBF43E16E8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A2CBC-07AD-4867-BF1D-34C7F10DD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3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Timing: XXX </a:t>
            </a:r>
            <a:r>
              <a:rPr lang="en-US" dirty="0" err="1" smtClean="0"/>
              <a:t>mins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A2CBC-07AD-4867-BF1D-34C7F10DD8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69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A2CBC-07AD-4867-BF1D-34C7F10DD8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3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723600" y="6234651"/>
            <a:ext cx="5000400" cy="533350"/>
          </a:xfrm>
        </p:spPr>
        <p:txBody>
          <a:bodyPr anchor="ctr"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8" name="Footer Placeholder 1"/>
          <p:cNvSpPr txBox="1">
            <a:spLocks/>
          </p:cNvSpPr>
          <p:nvPr userDrawn="1"/>
        </p:nvSpPr>
        <p:spPr>
          <a:xfrm>
            <a:off x="5768713" y="6156000"/>
            <a:ext cx="3360843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 smtClean="0"/>
              <a:t>Why SCADA Security is NOT like Computer Centre Security</a:t>
            </a:r>
            <a:br>
              <a:rPr lang="en-GB" dirty="0" smtClean="0"/>
            </a:br>
            <a:r>
              <a:rPr lang="en-US" b="1" dirty="0" smtClean="0"/>
              <a:t>Dr. Stefan.Lueders@cern.ch</a:t>
            </a:r>
          </a:p>
          <a:p>
            <a:pPr algn="r"/>
            <a:r>
              <a:rPr lang="en-US" dirty="0" err="1" smtClean="0"/>
              <a:t>Openlab</a:t>
            </a:r>
            <a:r>
              <a:rPr lang="en-US" dirty="0" smtClean="0"/>
              <a:t> Summer Student</a:t>
            </a:r>
            <a:r>
              <a:rPr lang="en-US" baseline="0" dirty="0" smtClean="0"/>
              <a:t> Lectures,</a:t>
            </a:r>
            <a:r>
              <a:rPr lang="en-US" dirty="0" smtClean="0"/>
              <a:t> </a:t>
            </a:r>
            <a:r>
              <a:rPr lang="en-US" dirty="0" smtClean="0"/>
              <a:t>August 28th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8/19/2014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24000" y="6156000"/>
            <a:ext cx="3261556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Industrial control systems and the role of corporate IT</a:t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b="1" dirty="0" smtClean="0"/>
              <a:t>Stefan.Lueders@cern.ch</a:t>
            </a:r>
          </a:p>
          <a:p>
            <a:pPr algn="r"/>
            <a:r>
              <a:rPr lang="en-US" dirty="0" err="1" smtClean="0"/>
              <a:t>Openlab</a:t>
            </a:r>
            <a:r>
              <a:rPr lang="en-US" dirty="0" smtClean="0"/>
              <a:t> Summer Student Lectures, September 3rd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png"/><Relationship Id="rId5" Type="http://schemas.openxmlformats.org/officeDocument/2006/relationships/image" Target="../media/image32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hyperlink" Target="//upload.wikimedia.org/wikipedia/commons/9/9b/Step7_communicating_with_plc.svg" TargetMode="External"/><Relationship Id="rId7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png"/><Relationship Id="rId5" Type="http://schemas.openxmlformats.org/officeDocument/2006/relationships/hyperlink" Target="//upload.wikimedia.org/wikipedia/commons/1/16/Stuxnet_modifying_plc.svg" TargetMode="External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0.gif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5" Type="http://schemas.openxmlformats.org/officeDocument/2006/relationships/image" Target="../media/image69.png"/><Relationship Id="rId10" Type="http://schemas.openxmlformats.org/officeDocument/2006/relationships/image" Target="../media/image73.png"/><Relationship Id="rId4" Type="http://schemas.openxmlformats.org/officeDocument/2006/relationships/image" Target="../media/image68.png"/><Relationship Id="rId9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6.jpeg"/><Relationship Id="rId4" Type="http://schemas.openxmlformats.org/officeDocument/2006/relationships/image" Target="../media/image9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reality</a:t>
            </a:r>
            <a:endParaRPr lang="en-US" dirty="0"/>
          </a:p>
        </p:txBody>
      </p:sp>
      <p:grpSp>
        <p:nvGrpSpPr>
          <p:cNvPr id="18" name="Group 9"/>
          <p:cNvGrpSpPr>
            <a:grpSpLocks noChangeAspect="1"/>
          </p:cNvGrpSpPr>
          <p:nvPr/>
        </p:nvGrpSpPr>
        <p:grpSpPr bwMode="auto">
          <a:xfrm>
            <a:off x="4060459" y="79510"/>
            <a:ext cx="5033042" cy="855863"/>
            <a:chOff x="796521" y="2698008"/>
            <a:chExt cx="7637012" cy="1299234"/>
          </a:xfrm>
        </p:grpSpPr>
        <p:pic>
          <p:nvPicPr>
            <p:cNvPr id="19" name="Picture 15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b="61883"/>
            <a:stretch/>
          </p:blipFill>
          <p:spPr bwMode="auto">
            <a:xfrm>
              <a:off x="796521" y="2698008"/>
              <a:ext cx="7392558" cy="129923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92184" y="3115593"/>
              <a:ext cx="3741349" cy="76146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2" name="Group 21"/>
          <p:cNvGrpSpPr/>
          <p:nvPr/>
        </p:nvGrpSpPr>
        <p:grpSpPr>
          <a:xfrm>
            <a:off x="116053" y="1015665"/>
            <a:ext cx="4541317" cy="846483"/>
            <a:chOff x="814508" y="4399924"/>
            <a:chExt cx="5795884" cy="104730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8" t="32594" r="27152" b="54402"/>
            <a:stretch/>
          </p:blipFill>
          <p:spPr bwMode="auto">
            <a:xfrm>
              <a:off x="814508" y="4399924"/>
              <a:ext cx="5786077" cy="8682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" t="10843" r="71907" b="79144"/>
            <a:stretch/>
          </p:blipFill>
          <p:spPr bwMode="auto">
            <a:xfrm>
              <a:off x="4382022" y="4778722"/>
              <a:ext cx="2228370" cy="6685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Group 13"/>
          <p:cNvGrpSpPr>
            <a:grpSpLocks noChangeAspect="1"/>
          </p:cNvGrpSpPr>
          <p:nvPr/>
        </p:nvGrpSpPr>
        <p:grpSpPr bwMode="auto">
          <a:xfrm>
            <a:off x="3585536" y="2934073"/>
            <a:ext cx="5447726" cy="531291"/>
            <a:chOff x="6580571" y="7846224"/>
            <a:chExt cx="6592817" cy="642983"/>
          </a:xfrm>
        </p:grpSpPr>
        <p:pic>
          <p:nvPicPr>
            <p:cNvPr id="26" name="Picture 26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b="82911"/>
            <a:stretch/>
          </p:blipFill>
          <p:spPr bwMode="auto">
            <a:xfrm>
              <a:off x="6580571" y="7929415"/>
              <a:ext cx="5680949" cy="55979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8" name="Picture 2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447678" y="7846224"/>
              <a:ext cx="2725710" cy="47849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9" name="Group 19"/>
          <p:cNvGrpSpPr>
            <a:grpSpLocks noChangeAspect="1"/>
          </p:cNvGrpSpPr>
          <p:nvPr/>
        </p:nvGrpSpPr>
        <p:grpSpPr bwMode="auto">
          <a:xfrm>
            <a:off x="947105" y="2132885"/>
            <a:ext cx="5549323" cy="674260"/>
            <a:chOff x="2400097" y="2284259"/>
            <a:chExt cx="6553953" cy="796301"/>
          </a:xfrm>
        </p:grpSpPr>
        <p:pic>
          <p:nvPicPr>
            <p:cNvPr id="30" name="Picture 24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b="82510"/>
            <a:stretch/>
          </p:blipFill>
          <p:spPr bwMode="auto">
            <a:xfrm>
              <a:off x="2400097" y="2466976"/>
              <a:ext cx="6553953" cy="6135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96848" y="2284259"/>
              <a:ext cx="1600121" cy="2542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" name="Group 1"/>
          <p:cNvGrpSpPr/>
          <p:nvPr/>
        </p:nvGrpSpPr>
        <p:grpSpPr>
          <a:xfrm>
            <a:off x="4811413" y="1208225"/>
            <a:ext cx="4282088" cy="1018478"/>
            <a:chOff x="550107" y="2720898"/>
            <a:chExt cx="3547729" cy="706244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3" t="30391" r="38238" b="60435"/>
            <a:stretch/>
          </p:blipFill>
          <p:spPr bwMode="auto">
            <a:xfrm>
              <a:off x="550107" y="2720898"/>
              <a:ext cx="3456898" cy="5426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8" t="6715" r="73093" b="85537"/>
            <a:stretch/>
          </p:blipFill>
          <p:spPr bwMode="auto">
            <a:xfrm>
              <a:off x="2610829" y="2914186"/>
              <a:ext cx="1487007" cy="5129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3" name="Picture 2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34523" y="3633222"/>
            <a:ext cx="3397875" cy="24740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4" name="Group 23"/>
          <p:cNvGrpSpPr/>
          <p:nvPr/>
        </p:nvGrpSpPr>
        <p:grpSpPr>
          <a:xfrm>
            <a:off x="94932" y="3725676"/>
            <a:ext cx="4319679" cy="2381595"/>
            <a:chOff x="616289" y="3403167"/>
            <a:chExt cx="6604529" cy="3498220"/>
          </a:xfrm>
        </p:grpSpPr>
        <p:pic>
          <p:nvPicPr>
            <p:cNvPr id="27" name="Picture 26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" t="34762" r="36187" b="4074"/>
            <a:stretch/>
          </p:blipFill>
          <p:spPr bwMode="auto">
            <a:xfrm>
              <a:off x="616289" y="3403167"/>
              <a:ext cx="5191538" cy="34982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0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" t="15135" r="88046" b="78459"/>
            <a:stretch/>
          </p:blipFill>
          <p:spPr bwMode="auto">
            <a:xfrm>
              <a:off x="5293582" y="3722095"/>
              <a:ext cx="1927236" cy="8104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87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6200" y="238369"/>
            <a:ext cx="5069572" cy="2956956"/>
            <a:chOff x="5562600" y="3075709"/>
            <a:chExt cx="5069572" cy="2956956"/>
          </a:xfrm>
        </p:grpSpPr>
        <p:grpSp>
          <p:nvGrpSpPr>
            <p:cNvPr id="25" name="Group 24"/>
            <p:cNvGrpSpPr/>
            <p:nvPr/>
          </p:nvGrpSpPr>
          <p:grpSpPr>
            <a:xfrm>
              <a:off x="5562600" y="3075709"/>
              <a:ext cx="5069572" cy="2956956"/>
              <a:chOff x="5562600" y="3075709"/>
              <a:chExt cx="5069572" cy="2956956"/>
            </a:xfrm>
          </p:grpSpPr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562600" y="3075709"/>
                <a:ext cx="4838700" cy="295695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700477" y="3286745"/>
                <a:ext cx="1931695" cy="54925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5613850" y="4724400"/>
              <a:ext cx="4673150" cy="60960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61359" y="327772"/>
            <a:ext cx="5254041" cy="5334000"/>
            <a:chOff x="-2133600" y="838200"/>
            <a:chExt cx="5254041" cy="533400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133600" y="1143000"/>
              <a:ext cx="5086351" cy="5029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838200"/>
              <a:ext cx="2434641" cy="495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-2082350" y="2571749"/>
              <a:ext cx="4825550" cy="781051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-2095500" y="4752975"/>
              <a:ext cx="4825550" cy="657225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74061" y="1716847"/>
            <a:ext cx="5000625" cy="4255937"/>
            <a:chOff x="2971800" y="1722784"/>
            <a:chExt cx="5381625" cy="4742953"/>
          </a:xfrm>
        </p:grpSpPr>
        <p:grpSp>
          <p:nvGrpSpPr>
            <p:cNvPr id="14" name="Group 13"/>
            <p:cNvGrpSpPr/>
            <p:nvPr/>
          </p:nvGrpSpPr>
          <p:grpSpPr>
            <a:xfrm>
              <a:off x="2971800" y="1722784"/>
              <a:ext cx="5381625" cy="4742953"/>
              <a:chOff x="3571875" y="2267447"/>
              <a:chExt cx="5381625" cy="4742953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571875" y="2438400"/>
                <a:ext cx="5238750" cy="4572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6"/>
              <p:cNvPicPr>
                <a:picLocks noChangeAspect="1" noChangeArrowheads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315075" y="2267447"/>
                <a:ext cx="2638425" cy="34190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48000" y="5638800"/>
              <a:ext cx="5029200" cy="762000"/>
            </a:xfrm>
            <a:prstGeom prst="rect">
              <a:avLst/>
            </a:prstGeom>
            <a:solidFill>
              <a:srgbClr val="FFC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23052" y="2658041"/>
            <a:ext cx="5943600" cy="1844082"/>
            <a:chOff x="-3200400" y="4807708"/>
            <a:chExt cx="5943600" cy="1844082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00400" y="5334000"/>
              <a:ext cx="5924550" cy="1317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475" y="4807708"/>
              <a:ext cx="2012725" cy="9834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Natanz</a:t>
            </a:r>
            <a:r>
              <a:rPr lang="en-US" dirty="0" smtClean="0"/>
              <a:t>, we have a problem…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6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Workings of </a:t>
            </a:r>
            <a:r>
              <a:rPr lang="en-US" dirty="0" err="1"/>
              <a:t>Stuxnet</a:t>
            </a:r>
            <a:r>
              <a:rPr lang="en-US" dirty="0"/>
              <a:t> (I)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52780" y="115998"/>
            <a:ext cx="4721485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SzPct val="75000"/>
            </a:pPr>
            <a:r>
              <a:rPr lang="en-US" sz="2400" b="1" u="sng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PC-Level:</a:t>
            </a: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Infiltration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infected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USB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stick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into plant by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malicious act</a:t>
            </a:r>
            <a:b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 through social engineering. </a:t>
            </a: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Compromizing</a:t>
            </a: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Windows PCs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4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(!) zero-day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exploits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(worth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&gt;$100k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4-5 evolutions starting 6/2009</a:t>
            </a: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Infected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100.000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PCs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(60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 Iran,10% Indonesia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Hiding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using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“rootkit”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techno &amp; 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two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stolen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certificates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Infecting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other hosts and</a:t>
            </a:r>
            <a:b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establishing connection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home”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379" y="70081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23420" y="108766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803" y="47373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539" y="145245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129347" y="5382265"/>
            <a:ext cx="8926829" cy="63477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So far, nothing new: A standard, but expensive virus!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4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allAtOnce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379" y="70081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Workings of </a:t>
            </a:r>
            <a:r>
              <a:rPr lang="en-US" dirty="0" err="1"/>
              <a:t>Stuxnet</a:t>
            </a:r>
            <a:r>
              <a:rPr lang="en-US" dirty="0"/>
              <a:t> (</a:t>
            </a:r>
            <a:r>
              <a:rPr lang="en-US" dirty="0" smtClean="0"/>
              <a:t>II)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52780" y="115998"/>
            <a:ext cx="5401159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PLC Level: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Checking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local configuration for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Siemens PCS7/STEP7/WINCC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If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found, </a:t>
            </a: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copying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into local STEP7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project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folder (to propagate further). </a:t>
            </a: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Replacing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S7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communication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DLLs</a:t>
            </a:r>
            <a:b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used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exchanging data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PLC</a:t>
            </a: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129347" y="5263563"/>
            <a:ext cx="8926829" cy="82219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err="1">
                <a:solidFill>
                  <a:srgbClr val="000000"/>
                </a:solidFill>
              </a:rPr>
              <a:t>Stuxnet</a:t>
            </a:r>
            <a:r>
              <a:rPr lang="en-US" sz="2400" b="1" dirty="0">
                <a:solidFill>
                  <a:srgbClr val="000000"/>
                </a:solidFill>
              </a:rPr>
              <a:t> is now </a:t>
            </a:r>
            <a:r>
              <a:rPr lang="en-US" sz="2400" b="1" dirty="0" smtClean="0">
                <a:solidFill>
                  <a:srgbClr val="000000"/>
                </a:solidFill>
              </a:rPr>
              <a:t>the “Man </a:t>
            </a:r>
            <a:r>
              <a:rPr lang="en-US" sz="2400" b="1" dirty="0">
                <a:solidFill>
                  <a:srgbClr val="000000"/>
                </a:solidFill>
              </a:rPr>
              <a:t>in the Middle”</a:t>
            </a:r>
            <a:br>
              <a:rPr lang="en-US" sz="2400" b="1" dirty="0">
                <a:solidFill>
                  <a:srgbClr val="000000"/>
                </a:solidFill>
              </a:rPr>
            </a:br>
            <a:r>
              <a:rPr lang="en-US" sz="2400" b="1" dirty="0">
                <a:solidFill>
                  <a:srgbClr val="000000"/>
                </a:solidFill>
              </a:rPr>
              <a:t>controlling the communication between SCADA &amp; PLC.</a:t>
            </a:r>
          </a:p>
        </p:txBody>
      </p:sp>
      <p:pic>
        <p:nvPicPr>
          <p:cNvPr id="17" name="Picture 2" descr="File:Step7 communicating with plc.sv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044" y="2843585"/>
            <a:ext cx="3675717" cy="195809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8" name="Group 17"/>
          <p:cNvGrpSpPr/>
          <p:nvPr/>
        </p:nvGrpSpPr>
        <p:grpSpPr>
          <a:xfrm>
            <a:off x="917045" y="2843584"/>
            <a:ext cx="3675716" cy="1958093"/>
            <a:chOff x="5468284" y="4114800"/>
            <a:chExt cx="3675716" cy="1958093"/>
          </a:xfrm>
        </p:grpSpPr>
        <p:pic>
          <p:nvPicPr>
            <p:cNvPr id="19" name="Picture 4" descr="File:Stuxnet modifying plc.sv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8284" y="4114800"/>
              <a:ext cx="3675716" cy="19580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0" name="Oval 19"/>
            <p:cNvSpPr/>
            <p:nvPr/>
          </p:nvSpPr>
          <p:spPr bwMode="auto">
            <a:xfrm>
              <a:off x="6134243" y="4167893"/>
              <a:ext cx="1485757" cy="1585208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pic>
        <p:nvPicPr>
          <p:cNvPr id="26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23420" y="108766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803" y="47373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539" y="145245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798" y="309488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9212" y="2896677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9211" y="2152440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12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allAtOnce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Workings of </a:t>
            </a:r>
            <a:r>
              <a:rPr lang="en-US" dirty="0" err="1"/>
              <a:t>Stuxnet</a:t>
            </a:r>
            <a:r>
              <a:rPr lang="en-US" dirty="0"/>
              <a:t> (</a:t>
            </a:r>
            <a:r>
              <a:rPr lang="en-US" dirty="0" smtClean="0"/>
              <a:t>III)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52780" y="115998"/>
            <a:ext cx="489140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 Level: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Fingerprinting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connected PLCs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"/>
            </a:pP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If right PLC configuration, </a:t>
            </a:r>
            <a:b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downloading/replacing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code</a:t>
            </a:r>
            <a:b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(between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17 and 32 FBs &amp; </a:t>
            </a: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DBs)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379" y="70081"/>
            <a:ext cx="41338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9" descr="http://us.cdn4.123rf.com/168nwm/monner/monner0903/monner09030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23420" y="108766"/>
            <a:ext cx="1157255" cy="105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803" y="473731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539" y="145245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798" y="309488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9213" y="2155253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9212" y="2896677"/>
            <a:ext cx="359761" cy="32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8" descr="\\cern.ch\dfs\Users\s\slueders\Desktop\warning-bio-hazard-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2047" y="3744867"/>
            <a:ext cx="851850" cy="7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09633" y="2054991"/>
            <a:ext cx="4339207" cy="2675025"/>
            <a:chOff x="4419600" y="1326858"/>
            <a:chExt cx="6248206" cy="4975807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1326858"/>
              <a:ext cx="6248206" cy="4975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Oval 24"/>
            <p:cNvSpPr/>
            <p:nvPr/>
          </p:nvSpPr>
          <p:spPr bwMode="auto">
            <a:xfrm>
              <a:off x="5223456" y="5488310"/>
              <a:ext cx="1485757" cy="219606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240332" y="5916969"/>
              <a:ext cx="1485757" cy="219606"/>
            </a:xfrm>
            <a:prstGeom prst="ellipse">
              <a:avLst/>
            </a:prstGeom>
            <a:solidFill>
              <a:srgbClr val="C00000">
                <a:alpha val="25000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sp>
        <p:nvSpPr>
          <p:cNvPr id="28" name="AutoShape 19"/>
          <p:cNvSpPr>
            <a:spLocks noChangeArrowheads="1"/>
          </p:cNvSpPr>
          <p:nvPr/>
        </p:nvSpPr>
        <p:spPr bwMode="auto">
          <a:xfrm>
            <a:off x="129347" y="4815564"/>
            <a:ext cx="8926829" cy="1293243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GAME OVER: </a:t>
            </a:r>
            <a:r>
              <a:rPr lang="en-US" sz="2400" b="1" dirty="0" smtClean="0">
                <a:solidFill>
                  <a:srgbClr val="FF0000"/>
                </a:solidFill>
              </a:rPr>
              <a:t>varying rotational </a:t>
            </a:r>
            <a:r>
              <a:rPr lang="en-US" sz="2400" b="1" dirty="0">
                <a:solidFill>
                  <a:srgbClr val="FF0000"/>
                </a:solidFill>
              </a:rPr>
              <a:t>speed </a:t>
            </a:r>
            <a:r>
              <a:rPr lang="en-US" sz="2400" b="1" dirty="0">
                <a:solidFill>
                  <a:srgbClr val="000000"/>
                </a:solidFill>
              </a:rPr>
              <a:t>of </a:t>
            </a:r>
            <a:r>
              <a:rPr lang="en-US" sz="2400" b="1" dirty="0" smtClean="0">
                <a:solidFill>
                  <a:srgbClr val="000000"/>
                </a:solidFill>
              </a:rPr>
              <a:t>centrifuges </a:t>
            </a:r>
            <a:r>
              <a:rPr lang="en-US" sz="2400" b="1" dirty="0" smtClean="0">
                <a:solidFill>
                  <a:srgbClr val="FF0000"/>
                </a:solidFill>
              </a:rPr>
              <a:t>wearing </a:t>
            </a:r>
            <a:r>
              <a:rPr lang="en-US" sz="2400" b="1" dirty="0">
                <a:solidFill>
                  <a:srgbClr val="FF0000"/>
                </a:solidFill>
              </a:rPr>
              <a:t>them out </a:t>
            </a:r>
            <a:r>
              <a:rPr lang="en-US" sz="2400" b="1" dirty="0">
                <a:solidFill>
                  <a:srgbClr val="000000"/>
                </a:solidFill>
              </a:rPr>
              <a:t>and </a:t>
            </a:r>
            <a:r>
              <a:rPr lang="en-US" sz="2400" b="1" dirty="0" smtClean="0">
                <a:solidFill>
                  <a:srgbClr val="000000"/>
                </a:solidFill>
              </a:rPr>
              <a:t>inhibiting Uranium enrichment.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“Man </a:t>
            </a:r>
            <a:r>
              <a:rPr lang="en-US" sz="2400" b="1" dirty="0">
                <a:solidFill>
                  <a:srgbClr val="000000"/>
                </a:solidFill>
              </a:rPr>
              <a:t>in the </a:t>
            </a:r>
            <a:r>
              <a:rPr lang="en-US" sz="2400" b="1" dirty="0" smtClean="0">
                <a:solidFill>
                  <a:srgbClr val="000000"/>
                </a:solidFill>
              </a:rPr>
              <a:t>Middle” made </a:t>
            </a:r>
            <a:r>
              <a:rPr lang="en-US" sz="2400" b="1" dirty="0" smtClean="0">
                <a:solidFill>
                  <a:srgbClr val="FF0000"/>
                </a:solidFill>
              </a:rPr>
              <a:t>SCADA displays look fine</a:t>
            </a:r>
            <a:r>
              <a:rPr lang="en-US" sz="2400" b="1" dirty="0" smtClean="0">
                <a:solidFill>
                  <a:srgbClr val="000000"/>
                </a:solidFill>
              </a:rPr>
              <a:t>.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3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allAtOnce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23600" y="6234651"/>
            <a:ext cx="5208474" cy="533350"/>
          </a:xfrm>
        </p:spPr>
        <p:txBody>
          <a:bodyPr>
            <a:normAutofit/>
          </a:bodyPr>
          <a:lstStyle/>
          <a:p>
            <a:r>
              <a:rPr lang="en-US" dirty="0" smtClean="0"/>
              <a:t>Cyber: Old Game, </a:t>
            </a:r>
            <a:r>
              <a:rPr lang="en-US" smtClean="0"/>
              <a:t>New Tools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04" y="86171"/>
            <a:ext cx="3484199" cy="4316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85012" y="99883"/>
            <a:ext cx="5214933" cy="872456"/>
            <a:chOff x="-4443893" y="5903324"/>
            <a:chExt cx="5575421" cy="75080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4443893" y="5903324"/>
              <a:ext cx="2149719" cy="5145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5607"/>
            <a:stretch/>
          </p:blipFill>
          <p:spPr bwMode="auto">
            <a:xfrm>
              <a:off x="-3369034" y="6194853"/>
              <a:ext cx="4500562" cy="459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39744" y="1022624"/>
            <a:ext cx="5129465" cy="999390"/>
            <a:chOff x="-83595" y="1933711"/>
            <a:chExt cx="6657745" cy="1595021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6" t="61047" r="18010" b="21759"/>
            <a:stretch/>
          </p:blipFill>
          <p:spPr bwMode="auto">
            <a:xfrm>
              <a:off x="-83595" y="1933711"/>
              <a:ext cx="4940835" cy="15214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 descr="uk-tech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651" y="3185831"/>
              <a:ext cx="4762499" cy="34290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189886" y="2086627"/>
            <a:ext cx="4967896" cy="842029"/>
            <a:chOff x="215069" y="3968932"/>
            <a:chExt cx="5690667" cy="1165001"/>
          </a:xfrm>
        </p:grpSpPr>
        <p:pic>
          <p:nvPicPr>
            <p:cNvPr id="20" name="Picture 1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4" t="45188" r="51541" b="40840"/>
            <a:stretch/>
          </p:blipFill>
          <p:spPr bwMode="auto">
            <a:xfrm>
              <a:off x="215069" y="3968932"/>
              <a:ext cx="4303060" cy="91000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7" t="14250" r="47066" b="66755"/>
            <a:stretch/>
          </p:blipFill>
          <p:spPr bwMode="auto">
            <a:xfrm>
              <a:off x="3130519" y="4402671"/>
              <a:ext cx="2775217" cy="7312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8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8" t="22967" r="35385" b="23989"/>
          <a:stretch/>
        </p:blipFill>
        <p:spPr bwMode="auto">
          <a:xfrm>
            <a:off x="85012" y="2990128"/>
            <a:ext cx="4007535" cy="302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1509477" y="4530850"/>
            <a:ext cx="7519461" cy="1484665"/>
            <a:chOff x="3032446" y="6018245"/>
            <a:chExt cx="3918857" cy="590025"/>
          </a:xfrm>
        </p:grpSpPr>
        <p:pic>
          <p:nvPicPr>
            <p:cNvPr id="30" name="Picture 29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32446" y="6018245"/>
              <a:ext cx="3918857" cy="5900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30"/>
            <p:cNvSpPr/>
            <p:nvPr/>
          </p:nvSpPr>
          <p:spPr bwMode="auto">
            <a:xfrm>
              <a:off x="3032446" y="6018245"/>
              <a:ext cx="3918857" cy="587829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Times New Roman" pitchFamily="18" charset="0"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sym typeface="Wingdings 2" pitchFamily="18" charset="2"/>
              </a:endParaRPr>
            </a:p>
          </p:txBody>
        </p:sp>
      </p:grpSp>
      <p:pic>
        <p:nvPicPr>
          <p:cNvPr id="32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3" t="1534" r="73011" b="93438"/>
          <a:stretch/>
        </p:blipFill>
        <p:spPr bwMode="auto">
          <a:xfrm>
            <a:off x="3378979" y="3363046"/>
            <a:ext cx="1890229" cy="3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5012" y="2415490"/>
            <a:ext cx="8566532" cy="1409227"/>
            <a:chOff x="437989" y="1849123"/>
            <a:chExt cx="5824498" cy="958152"/>
          </a:xfrm>
        </p:grpSpPr>
        <p:grpSp>
          <p:nvGrpSpPr>
            <p:cNvPr id="2" name="Group 1"/>
            <p:cNvGrpSpPr/>
            <p:nvPr/>
          </p:nvGrpSpPr>
          <p:grpSpPr>
            <a:xfrm>
              <a:off x="875979" y="2022014"/>
              <a:ext cx="5386508" cy="785261"/>
              <a:chOff x="875979" y="2022014"/>
              <a:chExt cx="5386508" cy="785261"/>
            </a:xfrm>
          </p:grpSpPr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1" t="26865" r="27652" b="63045"/>
              <a:stretch/>
            </p:blipFill>
            <p:spPr bwMode="auto">
              <a:xfrm>
                <a:off x="875979" y="2022014"/>
                <a:ext cx="5386508" cy="61361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23"/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2" t="92547" r="26942" b="3867"/>
              <a:stretch/>
            </p:blipFill>
            <p:spPr bwMode="auto">
              <a:xfrm>
                <a:off x="875979" y="2589222"/>
                <a:ext cx="5386508" cy="21805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" name="Picture 22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1" t="7643" r="74284" b="88188"/>
            <a:stretch/>
          </p:blipFill>
          <p:spPr bwMode="auto">
            <a:xfrm>
              <a:off x="437989" y="1849123"/>
              <a:ext cx="1859066" cy="2535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4625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92863" y="6234651"/>
            <a:ext cx="5208475" cy="533350"/>
          </a:xfrm>
        </p:spPr>
        <p:txBody>
          <a:bodyPr>
            <a:no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1026" name="Picture 2" descr="\\CERN\dfs\Services\security\Misc\BigStockPhotos\bigstock--d-rendering-of-a-diamond-on-a-17083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51" y="3158138"/>
            <a:ext cx="4732549" cy="299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\dfs\Services\security\Misc\BigStockPhotos\bigstock-Red-ripe-cherries-in-a-white-b-283401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7" y="0"/>
            <a:ext cx="3167435" cy="316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\dfs\Services\security\Misc\BigStockPhotos\bigstock-Sand-Castle-on-the-Beach-319308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77" y="-1"/>
            <a:ext cx="4641923" cy="315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\dfs\Services\security\Misc\BigStockPhotos\bigstock-View-of-storm-seascape-388119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" y="3158137"/>
            <a:ext cx="4492343" cy="299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52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Lack of Patching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00" y="1675154"/>
            <a:ext cx="3382577" cy="253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61070" y="1107897"/>
            <a:ext cx="5758262" cy="1193682"/>
            <a:chOff x="2352675" y="3019425"/>
            <a:chExt cx="5429250" cy="1125497"/>
          </a:xfrm>
        </p:grpSpPr>
        <p:pic>
          <p:nvPicPr>
            <p:cNvPr id="6" name="Picture 1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562"/>
            <a:stretch/>
          </p:blipFill>
          <p:spPr bwMode="auto">
            <a:xfrm>
              <a:off x="2352675" y="3374216"/>
              <a:ext cx="4819382" cy="77070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07" y="3019425"/>
              <a:ext cx="2352718" cy="45838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8" name="Group 7"/>
          <p:cNvGrpSpPr>
            <a:grpSpLocks noChangeAspect="1"/>
          </p:cNvGrpSpPr>
          <p:nvPr/>
        </p:nvGrpSpPr>
        <p:grpSpPr bwMode="auto">
          <a:xfrm>
            <a:off x="46104" y="103646"/>
            <a:ext cx="4402951" cy="875450"/>
            <a:chOff x="314325" y="3305176"/>
            <a:chExt cx="5006347" cy="995236"/>
          </a:xfrm>
        </p:grpSpPr>
        <p:pic>
          <p:nvPicPr>
            <p:cNvPr id="9" name="Picture 16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2406"/>
            <a:stretch/>
          </p:blipFill>
          <p:spPr bwMode="auto">
            <a:xfrm>
              <a:off x="314325" y="3305176"/>
              <a:ext cx="4876963" cy="91201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182" y="3691337"/>
              <a:ext cx="2142490" cy="6090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8264"/>
            <a:ext cx="5862314" cy="333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 descr="http://www.testequipmentconnection.com/images/products/Lecroy_Wavesurfe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82" y="5003180"/>
            <a:ext cx="1312264" cy="107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4539015" y="103646"/>
            <a:ext cx="4642396" cy="1004251"/>
            <a:chOff x="4107084" y="1219199"/>
            <a:chExt cx="4642396" cy="1004251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76" t="40317" r="12856" b="45368"/>
            <a:stretch/>
          </p:blipFill>
          <p:spPr bwMode="auto">
            <a:xfrm>
              <a:off x="4107084" y="1219199"/>
              <a:ext cx="3419707" cy="5724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78" t="14340" r="42361" b="75970"/>
            <a:stretch/>
          </p:blipFill>
          <p:spPr bwMode="auto">
            <a:xfrm>
              <a:off x="6685121" y="1505414"/>
              <a:ext cx="2064359" cy="718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190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 of Patching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45002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23479" y="1895708"/>
            <a:ext cx="425661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Safety!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Needs </a:t>
            </a: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eavy compliance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testing (vendor &amp; utility)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Potential loss of warranties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 certification (e.g. SIL)</a:t>
            </a:r>
          </a:p>
          <a:p>
            <a:pPr algn="r">
              <a:buSzPct val="75000"/>
            </a:pP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Availability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Rare maintenance windows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endParaRPr lang="en-US" sz="24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Legacy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Old or embedded devices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9" y="1895708"/>
            <a:ext cx="482978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Integrity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S/W d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evelopment live-cycles</a:t>
            </a:r>
            <a:endParaRPr lang="en-US" sz="2400" dirty="0">
              <a:ln w="1905"/>
              <a:solidFill>
                <a:srgbClr val="0055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Thorough regression testing</a:t>
            </a:r>
            <a:endParaRPr lang="en-US" sz="2400" dirty="0">
              <a:ln w="1905"/>
              <a:solidFill>
                <a:srgbClr val="0055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Nightly 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builds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Full configuration </a:t>
            </a: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</a:t>
            </a:r>
          </a:p>
          <a:p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Availability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Redundancy &amp; virtualization</a:t>
            </a:r>
          </a:p>
          <a:p>
            <a:pPr>
              <a:buSzPct val="75000"/>
            </a:pPr>
            <a:endParaRPr lang="en-US" sz="24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Exceptions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“One-offs”; stand-alone systems</a:t>
            </a:r>
          </a:p>
        </p:txBody>
      </p:sp>
    </p:spTree>
    <p:extLst>
      <p:ext uri="{BB962C8B-B14F-4D97-AF65-F5344CB8AC3E}">
        <p14:creationId xmlns:p14="http://schemas.microsoft.com/office/powerpoint/2010/main" val="202985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 of Patching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45002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23479" y="1895708"/>
            <a:ext cx="425661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Safety!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Needs </a:t>
            </a: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eavy compliance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testing (vendor &amp; utility)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Potential loss of warranties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 certification (e.g. SIL)</a:t>
            </a:r>
          </a:p>
          <a:p>
            <a:pPr algn="r">
              <a:buSzPct val="75000"/>
            </a:pP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Availability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Rare maintenance windows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endParaRPr lang="en-US" sz="24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Legacy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Old or embedded devices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9" y="1895708"/>
            <a:ext cx="482978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Integrity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S/W d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evelopment live-cycles</a:t>
            </a:r>
            <a:endParaRPr lang="en-US" sz="2400" dirty="0">
              <a:ln w="1905"/>
              <a:solidFill>
                <a:srgbClr val="0055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Thorough regression testing</a:t>
            </a:r>
            <a:endParaRPr lang="en-US" sz="2400" dirty="0">
              <a:ln w="1905"/>
              <a:solidFill>
                <a:srgbClr val="0055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Nightly 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builds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Full configuration </a:t>
            </a: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management</a:t>
            </a:r>
          </a:p>
          <a:p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Availability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Redundancy &amp; virtualization</a:t>
            </a:r>
          </a:p>
          <a:p>
            <a:pPr>
              <a:buSzPct val="75000"/>
            </a:pPr>
            <a:endParaRPr lang="en-US" sz="24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Exceptions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“One-offs”; stand-alone systems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70408" y="2579076"/>
            <a:ext cx="9274175" cy="3271038"/>
            <a:chOff x="-38813" y="2963279"/>
            <a:chExt cx="9274175" cy="3271038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 rot="20165137">
              <a:off x="-38813" y="2963279"/>
              <a:ext cx="9274175" cy="2009517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sz="2800" b="1" dirty="0">
                  <a:solidFill>
                    <a:srgbClr val="FF0000"/>
                  </a:solidFill>
                </a:rPr>
                <a:t>S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ecurity at CERN has been delegated.</a:t>
              </a:r>
            </a:p>
            <a:p>
              <a:pPr algn="r"/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We (work hard to) 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enable &amp; assist 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our people</a:t>
              </a:r>
              <a:r>
                <a:rPr lang="en-US" sz="2800" dirty="0" smtClean="0">
                  <a:solidFill>
                    <a:srgbClr val="FF0000"/>
                  </a:solidFill>
                </a:rPr>
                <a:t/>
              </a:r>
              <a:br>
                <a:rPr lang="en-US" sz="2800" dirty="0" smtClean="0">
                  <a:solidFill>
                    <a:srgbClr val="FF0000"/>
                  </a:solidFill>
                </a:rPr>
              </a:b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to fully assume 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that responsibility!</a:t>
              </a:r>
            </a:p>
            <a:p>
              <a:pPr algn="r"/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They decide </a:t>
              </a:r>
              <a:r>
                <a:rPr lang="en-US" sz="28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when 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to install </a:t>
              </a:r>
              <a:r>
                <a:rPr lang="en-US" sz="28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what 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and</a:t>
              </a:r>
              <a:r>
                <a:rPr lang="en-US" sz="28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 where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</a:p>
          </p:txBody>
        </p:sp>
        <p:pic>
          <p:nvPicPr>
            <p:cNvPr id="11" name="Picture 15" descr="http://www.testequipmentconnection.com/images/products/Lecroy_Wavesurfer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7" r="-1"/>
            <a:stretch/>
          </p:blipFill>
          <p:spPr bwMode="auto">
            <a:xfrm rot="20149928">
              <a:off x="323457" y="4772963"/>
              <a:ext cx="1770370" cy="1461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540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66995"/>
            <a:ext cx="4281080" cy="279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053" y="166995"/>
            <a:ext cx="4285406" cy="279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433" y="3129802"/>
            <a:ext cx="893939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SzPct val="75000"/>
            </a:pPr>
            <a:r>
              <a:rPr lang="en-GB" sz="4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Why SCADA Security</a:t>
            </a:r>
            <a:br>
              <a:rPr lang="en-GB" sz="4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4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 NOT like</a:t>
            </a:r>
            <a:br>
              <a:rPr lang="en-GB" sz="4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4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Computer Centre Security</a:t>
            </a:r>
          </a:p>
          <a:p>
            <a:pPr algn="ctr">
              <a:buSzPct val="75000"/>
            </a:pPr>
            <a:endParaRPr lang="en-GB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SzPct val="75000"/>
            </a:pPr>
            <a:r>
              <a:rPr lang="en-GB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Finding </a:t>
            </a:r>
            <a:r>
              <a:rPr lang="en-GB" sz="2400" b="1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vuln’s</a:t>
            </a:r>
            <a:r>
              <a:rPr lang="en-GB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is easy ─ finding solutions is the challenge!</a:t>
            </a:r>
            <a:endParaRPr lang="en-GB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588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Lack of Access Controls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351913" y="98773"/>
            <a:ext cx="4792087" cy="1196408"/>
            <a:chOff x="3557707" y="2363663"/>
            <a:chExt cx="4587368" cy="1145297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2" t="24318" r="34085" b="66827"/>
            <a:stretch/>
          </p:blipFill>
          <p:spPr bwMode="auto">
            <a:xfrm>
              <a:off x="3557707" y="2363663"/>
              <a:ext cx="4587368" cy="6792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4" t="12053" r="78901" b="81837"/>
            <a:stretch/>
          </p:blipFill>
          <p:spPr bwMode="auto">
            <a:xfrm>
              <a:off x="5958936" y="2706802"/>
              <a:ext cx="2133600" cy="8021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 noChangeAspect="1"/>
          </p:cNvGrpSpPr>
          <p:nvPr/>
        </p:nvGrpSpPr>
        <p:grpSpPr bwMode="auto">
          <a:xfrm>
            <a:off x="152933" y="98773"/>
            <a:ext cx="4045687" cy="2644012"/>
            <a:chOff x="3347025" y="4999274"/>
            <a:chExt cx="6594643" cy="4310097"/>
          </a:xfrm>
        </p:grpSpPr>
        <p:pic>
          <p:nvPicPr>
            <p:cNvPr id="8" name="Picture 1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025" y="5242783"/>
              <a:ext cx="6127945" cy="4066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Picture 1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4930" y="4999274"/>
              <a:ext cx="3256738" cy="79951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1" name="Picture 2" descr="Picture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688" y="3783607"/>
            <a:ext cx="5281428" cy="217920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620" y="2102156"/>
            <a:ext cx="4877727" cy="1281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2" descr="Kein Hack, wenn man es genau besieht: Die Botschaften an mobilen Verkehrsdisplays lassen sich kinderleicht ändern, wenn sie unzureichend geschützt sin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7" y="2824347"/>
            <a:ext cx="3480047" cy="2867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40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 of Access Control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36254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090228" y="1895496"/>
            <a:ext cx="488986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Safety!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Access always to be guaranteed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Shared accounts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Encryption too “heavy”</a:t>
            </a:r>
          </a:p>
          <a:p>
            <a:pPr algn="r"/>
            <a:endParaRPr lang="en-US" sz="2400" b="1" u="sng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Legacy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Default passwords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Undocumented backdoors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Impossible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IdM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integration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ACLs,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iptables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etc.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8" y="1893993"/>
            <a:ext cx="5689699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Split of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AuthN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&amp;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AuthZ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SSO, LDAP &amp; AD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Kerberos, x509 &amp; 2-factor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AuthN</a:t>
            </a:r>
            <a:endParaRPr lang="en-US" sz="240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endParaRPr lang="en-US" sz="2400" b="1" u="sng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Laziness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 still deal with people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Password vs. Phishing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Complexity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WLCG: a network of computer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centres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01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 of Access Control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36254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090228" y="1895496"/>
            <a:ext cx="488986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Safety!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Access always to be guaranteed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Shared accounts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Encryption too “heavy”</a:t>
            </a:r>
          </a:p>
          <a:p>
            <a:pPr algn="r"/>
            <a:endParaRPr lang="en-US" sz="2400" b="1" u="sng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Legacy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Default passwords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Undocumented backdoors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Impossible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IdM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integration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ACLs,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iptables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etc.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8" y="1893993"/>
            <a:ext cx="5689699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Split of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AuthN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&amp;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AuthZ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SSO, LDAP &amp; AD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Kerberos, x509 &amp; 2-factor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AuthN</a:t>
            </a:r>
            <a:endParaRPr lang="en-US" sz="2400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endParaRPr lang="en-US" sz="2400" b="1" u="sng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Laziness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 still dealing with people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Password vs. Phishing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Complexity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WLCG: a network of computer </a:t>
            </a:r>
            <a:r>
              <a:rPr lang="en-US" sz="2400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centres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72" y="2604574"/>
            <a:ext cx="9274175" cy="3302516"/>
            <a:chOff x="2772" y="2728753"/>
            <a:chExt cx="9274175" cy="3302516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 rot="20165137">
              <a:off x="2772" y="2728753"/>
              <a:ext cx="9274175" cy="1978487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sz="2800" b="1" dirty="0" smtClean="0">
                  <a:solidFill>
                    <a:srgbClr val="FF0000"/>
                  </a:solidFill>
                </a:rPr>
                <a:t>CERN strives to bring IT to the plant floor.</a:t>
              </a:r>
              <a:br>
                <a:rPr lang="en-US" sz="2800" b="1" dirty="0" smtClean="0">
                  <a:solidFill>
                    <a:srgbClr val="FF0000"/>
                  </a:solidFill>
                </a:rPr>
              </a:b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CERN IT provides 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general services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</a:p>
            <a:p>
              <a:pPr algn="r"/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CERN CERT provides 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general protections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</a:p>
            <a:p>
              <a:pPr algn="r"/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CERN controls experts run the show.  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53456">
              <a:off x="466511" y="4302288"/>
              <a:ext cx="1780161" cy="172898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5974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Lack of Robustness</a:t>
            </a:r>
            <a:endParaRPr lang="en-GB" dirty="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49101" y="27071"/>
            <a:ext cx="7876248" cy="1434611"/>
            <a:chOff x="2921000" y="3931765"/>
            <a:chExt cx="7016093" cy="1277770"/>
          </a:xfrm>
        </p:grpSpPr>
        <p:pic>
          <p:nvPicPr>
            <p:cNvPr id="6" name="Picture 1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884"/>
            <a:stretch/>
          </p:blipFill>
          <p:spPr bwMode="auto">
            <a:xfrm>
              <a:off x="2921000" y="4045573"/>
              <a:ext cx="5355315" cy="116396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7279" y="3931765"/>
              <a:ext cx="2719814" cy="5384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4" name="Picture 3" descr="Picture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61" y="3861101"/>
            <a:ext cx="4577443" cy="2384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461507" y="1521555"/>
            <a:ext cx="8489187" cy="746308"/>
            <a:chOff x="631232" y="2338861"/>
            <a:chExt cx="8489187" cy="74630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1" t="32842" r="25115" b="62392"/>
            <a:stretch/>
          </p:blipFill>
          <p:spPr bwMode="auto">
            <a:xfrm>
              <a:off x="1011940" y="2578426"/>
              <a:ext cx="8108479" cy="5067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5" t="13270" r="69282" b="82943"/>
            <a:stretch/>
          </p:blipFill>
          <p:spPr bwMode="auto">
            <a:xfrm>
              <a:off x="631232" y="2338861"/>
              <a:ext cx="2690975" cy="373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4613961" y="2349189"/>
            <a:ext cx="4413215" cy="1498941"/>
            <a:chOff x="3427142" y="2564780"/>
            <a:chExt cx="5493834" cy="1865972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2" t="46030" r="40051" b="32233"/>
            <a:stretch/>
          </p:blipFill>
          <p:spPr bwMode="auto">
            <a:xfrm>
              <a:off x="3427142" y="2564780"/>
              <a:ext cx="5493834" cy="14347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8" t="39388" r="40010" b="15426"/>
            <a:stretch/>
          </p:blipFill>
          <p:spPr bwMode="auto">
            <a:xfrm>
              <a:off x="7627434" y="3694771"/>
              <a:ext cx="1293542" cy="7359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3" t="1602" r="1159" b="1424"/>
          <a:stretch/>
        </p:blipFill>
        <p:spPr bwMode="auto">
          <a:xfrm>
            <a:off x="49101" y="3136048"/>
            <a:ext cx="4455259" cy="2861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01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Problem of Robustness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36254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33748" y="1844414"/>
            <a:ext cx="5146345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Robustness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Use-cases </a:t>
            </a:r>
            <a:r>
              <a:rPr lang="en-US" sz="2400" b="1" i="1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abuse-cases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always compliant to standards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certification (yet?)</a:t>
            </a:r>
          </a:p>
          <a:p>
            <a:pPr algn="r">
              <a:buSzPct val="75000"/>
            </a:pP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integral part…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…or through obscurity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Low priority, low knowledge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Unwillingness to share incidents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laws; too many guidelines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9" y="1844414"/>
            <a:ext cx="3743717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Robustness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(Externally sponsored)</a:t>
            </a:r>
            <a:b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penetration </a:t>
            </a: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testing &amp;</a:t>
            </a:r>
            <a:b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vulnerability scanning</a:t>
            </a:r>
          </a:p>
          <a:p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Decades of experience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 knowledge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CSIRT: Protection,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detection &amp; response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Responsible 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disclosure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01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Problem of Robustness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96" y="136254"/>
            <a:ext cx="2518597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9" y="136254"/>
            <a:ext cx="2521142" cy="16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33748" y="1844414"/>
            <a:ext cx="5146345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Robustness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Use-cases </a:t>
            </a:r>
            <a:r>
              <a:rPr lang="en-US" sz="2400" b="1" i="1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</a:t>
            </a: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abuse-cases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always compliant to standards</a:t>
            </a:r>
          </a:p>
          <a:p>
            <a:pPr marL="268288" lvl="0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certification (yet?)</a:t>
            </a:r>
          </a:p>
          <a:p>
            <a:pPr algn="r">
              <a:buSzPct val="75000"/>
            </a:pP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integral part…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…or through obscurity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Low priority, low knowledge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Unwillingness to share incidents</a:t>
            </a:r>
          </a:p>
          <a:p>
            <a:pPr marL="268288" indent="-268288" algn="r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 laws; too many guidelines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54482" y="424179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endParaRPr lang="en-US" sz="28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239" y="1844414"/>
            <a:ext cx="3743717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Robustness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(Externally sponsored)</a:t>
            </a:r>
            <a:b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penetration </a:t>
            </a: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testing &amp;</a:t>
            </a:r>
            <a:b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vulnerability scanning</a:t>
            </a:r>
          </a:p>
          <a:p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Security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Decades of experience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&amp; knowledge</a:t>
            </a: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CSIRT: Protection,</a:t>
            </a:r>
            <a:b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detection &amp; response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Responsible 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disclosure</a:t>
            </a:r>
            <a:endParaRPr lang="en-US" sz="24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51206" y="2667559"/>
            <a:ext cx="9283836" cy="3170855"/>
            <a:chOff x="-51206" y="2780449"/>
            <a:chExt cx="9283836" cy="3170855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 rot="20165137">
              <a:off x="-51206" y="2780449"/>
              <a:ext cx="9283836" cy="191572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sz="2800" b="1" dirty="0" smtClean="0">
                  <a:solidFill>
                    <a:srgbClr val="FF0000"/>
                  </a:solidFill>
                </a:rPr>
                <a:t>Asset inventories are key to CERN:</a:t>
              </a:r>
              <a:br>
                <a:rPr lang="en-US" sz="2800" b="1" dirty="0" smtClean="0">
                  <a:solidFill>
                    <a:srgbClr val="FF0000"/>
                  </a:solidFill>
                </a:rPr>
              </a:br>
              <a:r>
                <a:rPr lang="en-US" sz="2800" dirty="0">
                  <a:solidFill>
                    <a:schemeClr val="accent6">
                      <a:lumMod val="50000"/>
                    </a:schemeClr>
                  </a:solidFill>
                </a:rPr>
                <a:t>D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evices, websites, S/W, dependencies.</a:t>
              </a:r>
            </a:p>
            <a:p>
              <a:pPr algn="r"/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CERT </a:t>
              </a:r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pen tests everything</a:t>
              </a:r>
              <a:r>
                <a:rPr lang="en-US" sz="1400" dirty="0" smtClean="0">
                  <a:solidFill>
                    <a:schemeClr val="accent6">
                      <a:lumMod val="50000"/>
                    </a:schemeClr>
                  </a:solidFill>
                </a:rPr>
                <a:t>(we can get hands on).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/>
              </a:r>
              <a:b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(IPv6 </a:t>
              </a:r>
              <a:r>
                <a:rPr lang="en-US" sz="2800" dirty="0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</a:rPr>
                <a:t>s our next nightmare.)</a:t>
              </a:r>
              <a:endParaRPr lang="en-US" sz="2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22690">
              <a:off x="386221" y="4184953"/>
              <a:ext cx="2588492" cy="1766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61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SmartMeters</a:t>
            </a:r>
            <a:r>
              <a:rPr lang="en-GB" dirty="0" smtClean="0"/>
              <a:t>: Nothing learned!</a:t>
            </a:r>
            <a:endParaRPr lang="en-GB" dirty="0"/>
          </a:p>
        </p:txBody>
      </p:sp>
      <p:pic>
        <p:nvPicPr>
          <p:cNvPr id="9" name="Picture 8" descr="http://1.bp.blogspot.com/_9XZeMkfhUGQ/Sxk3BWWIFbI/AAAAAAAAACY/Aa4A45oOYu8/s320/72smart+met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38"/>
          <a:stretch/>
        </p:blipFill>
        <p:spPr bwMode="auto">
          <a:xfrm>
            <a:off x="34580" y="69157"/>
            <a:ext cx="2727832" cy="3682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http://blog.beliefnet.com/moviemom/wargam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061" y="3805377"/>
            <a:ext cx="3078561" cy="2187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149256" y="177723"/>
            <a:ext cx="583236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Confidentiality: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lvl="0" indent="-268288">
              <a:buSzPct val="75000"/>
              <a:buFont typeface="Wingdings 3" pitchFamily="18" charset="2"/>
              <a:buChar char="u"/>
            </a:pPr>
            <a:r>
              <a:rPr lang="en-GB" sz="2400" dirty="0" smtClean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Customer </a:t>
            </a:r>
            <a:r>
              <a:rPr lang="en-GB" sz="2400" dirty="0">
                <a:ln w="1905"/>
                <a:solidFill>
                  <a:srgbClr val="0055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data available to others</a:t>
            </a:r>
          </a:p>
          <a:p>
            <a:pPr>
              <a:buSzPct val="75000"/>
            </a:pPr>
            <a:endParaRPr lang="en-US" sz="2400" b="1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Integrity: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Manipulation of reading data</a:t>
            </a: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US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Misuse of meter as an attack platform</a:t>
            </a:r>
          </a:p>
          <a:p>
            <a:pPr>
              <a:buSzPct val="75000"/>
            </a:pPr>
            <a:endParaRPr lang="en-US" sz="2400" b="1" u="sng" dirty="0" smtClean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SzPct val="75000"/>
            </a:pPr>
            <a:r>
              <a:rPr lang="en-US" sz="2400" b="1" u="sng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Availability:</a:t>
            </a:r>
            <a:endParaRPr lang="en-US" sz="2400" b="1" u="sng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68288" indent="-268288">
              <a:buSzPct val="75000"/>
              <a:buFont typeface="Wingdings 3" pitchFamily="18" charset="2"/>
              <a:buChar char="u"/>
            </a:pPr>
            <a:r>
              <a:rPr lang="en-GB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Data </a:t>
            </a:r>
            <a:r>
              <a:rPr lang="en-GB" sz="24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available in a timely manner</a:t>
            </a:r>
            <a:r>
              <a:rPr lang="en-US" sz="24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</a:t>
            </a:r>
          </a:p>
        </p:txBody>
      </p:sp>
      <p:grpSp>
        <p:nvGrpSpPr>
          <p:cNvPr id="15" name="Group 6"/>
          <p:cNvGrpSpPr>
            <a:grpSpLocks noChangeAspect="1"/>
          </p:cNvGrpSpPr>
          <p:nvPr/>
        </p:nvGrpSpPr>
        <p:grpSpPr bwMode="auto">
          <a:xfrm>
            <a:off x="244928" y="3904408"/>
            <a:ext cx="5211942" cy="2012298"/>
            <a:chOff x="-134126" y="4067175"/>
            <a:chExt cx="5182376" cy="2001393"/>
          </a:xfrm>
        </p:grpSpPr>
        <p:pic>
          <p:nvPicPr>
            <p:cNvPr id="16" name="Picture 9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8888"/>
            <a:stretch/>
          </p:blipFill>
          <p:spPr bwMode="auto">
            <a:xfrm>
              <a:off x="-134126" y="4067175"/>
              <a:ext cx="4962872" cy="20013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342" y="4506294"/>
              <a:ext cx="1914908" cy="5520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4616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41415" y="5426795"/>
            <a:ext cx="7140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2400"/>
              </a:spcBef>
            </a:pPr>
            <a:r>
              <a:rPr lang="en-GB" sz="20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P.S</a:t>
            </a:r>
            <a:r>
              <a:rPr lang="en-GB" sz="20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Why </a:t>
            </a:r>
            <a:r>
              <a:rPr lang="en-GB" sz="20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I have to do due diligence (and bear the costs)</a:t>
            </a:r>
            <a:br>
              <a:rPr lang="en-GB" sz="20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20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instead vendors shipping </a:t>
            </a:r>
            <a:r>
              <a:rPr lang="en-GB" sz="20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out insecure </a:t>
            </a:r>
            <a:r>
              <a:rPr lang="en-GB" sz="200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applications/devices?</a:t>
            </a:r>
            <a:endParaRPr lang="en-GB" sz="200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542" y="144295"/>
            <a:ext cx="6159455" cy="1153058"/>
            <a:chOff x="76197" y="1270832"/>
            <a:chExt cx="6159455" cy="1153058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76197" y="1371599"/>
              <a:ext cx="6159455" cy="1052291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>
                <a:lnSpc>
                  <a:spcPct val="150000"/>
                </a:lnSpc>
              </a:pP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CS 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are (still) not designed to be secure.</a:t>
              </a:r>
              <a:b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They </a:t>
              </a:r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fulfil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use-cases </a:t>
              </a:r>
              <a:r>
                <a:rPr lang="en-GB" sz="2000" i="1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and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</a:t>
              </a:r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abuse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cases.</a:t>
              </a:r>
            </a:p>
            <a:p>
              <a:pPr algn="r">
                <a:lnSpc>
                  <a:spcPct val="150000"/>
                </a:lnSpc>
              </a:pPr>
              <a:endParaRPr lang="en-US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pic>
          <p:nvPicPr>
            <p:cNvPr id="7" name="Picture 6" descr="Cherries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543" y="1270832"/>
              <a:ext cx="1098511" cy="109136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8" name="Group 7"/>
          <p:cNvGrpSpPr/>
          <p:nvPr/>
        </p:nvGrpSpPr>
        <p:grpSpPr>
          <a:xfrm>
            <a:off x="349595" y="1371581"/>
            <a:ext cx="6270036" cy="1059004"/>
            <a:chOff x="264398" y="2438400"/>
            <a:chExt cx="6270036" cy="1059004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264398" y="2438400"/>
              <a:ext cx="6270036" cy="1059004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Defence-in-Depth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is the key.</a:t>
              </a:r>
              <a:b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Make secur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ity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part as functional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ity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 usabil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ity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</a:t>
              </a:r>
              <a:b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availabil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ity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 maintainabil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ity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 performance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!</a:t>
              </a:r>
              <a:endParaRPr lang="en-US" sz="200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950" y="2518678"/>
              <a:ext cx="983909" cy="900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706083" y="3643266"/>
            <a:ext cx="8375428" cy="1077226"/>
            <a:chOff x="616511" y="4572000"/>
            <a:chExt cx="8375428" cy="1077226"/>
          </a:xfrm>
        </p:grpSpPr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>
              <a:off x="616511" y="4572000"/>
              <a:ext cx="8375428" cy="1077226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Hack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the box</a:t>
              </a:r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!</a:t>
              </a:r>
            </a:p>
            <a:p>
              <a:pPr algn="r"/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 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Buy any PCS 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on </a:t>
              </a:r>
              <a:r>
                <a:rPr lang="en-GB" sz="2000" dirty="0" err="1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ebay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and throw 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your favourite pen suite at it.</a:t>
              </a:r>
              <a:b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Push </a:t>
              </a: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vendors &amp; start responsible disclosure</a:t>
              </a:r>
            </a:p>
            <a:p>
              <a:pPr algn="r"/>
              <a:endParaRPr lang="en-US" dirty="0" smtClean="0">
                <a:solidFill>
                  <a:srgbClr val="FF0000"/>
                </a:solidFill>
                <a:sym typeface="Wingdings" pitchFamily="2" charset="2"/>
              </a:endParaRPr>
            </a:p>
          </p:txBody>
        </p:sp>
        <p:pic>
          <p:nvPicPr>
            <p:cNvPr id="13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24703" y="4580357"/>
              <a:ext cx="890954" cy="97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532059" y="2508023"/>
            <a:ext cx="8032196" cy="1056038"/>
            <a:chOff x="416943" y="3505200"/>
            <a:chExt cx="8032196" cy="1056038"/>
          </a:xfrm>
        </p:grpSpPr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416943" y="3505200"/>
              <a:ext cx="8032196" cy="1056038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Align Control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System Cyber-Security </a:t>
              </a:r>
              <a:r>
                <a:rPr lang="en-GB" sz="20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with </a:t>
              </a:r>
              <a: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IT security!</a:t>
              </a:r>
              <a:br>
                <a:rPr lang="en-GB" sz="2000" dirty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Patch procedures, access protection, robustness,</a:t>
              </a:r>
              <a:b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</a:br>
              <a:r>
                <a:rPr lang="en-GB" sz="2000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certification &amp; documentation need significant improvement</a:t>
              </a:r>
              <a:r>
                <a:rPr lang="en-GB" sz="2000" dirty="0" smtClean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.</a:t>
              </a:r>
              <a:r>
                <a:rPr lang="en-US" sz="2000" dirty="0" smtClean="0">
                  <a:solidFill>
                    <a:schemeClr val="tx2"/>
                  </a:solidFill>
                </a:rPr>
                <a:t> 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pic>
          <p:nvPicPr>
            <p:cNvPr id="16" name="Picture 15" descr="http://upload.wikimedia.org/wikipedia/commons/0/02/Nordsee_Wellen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857" y="3531063"/>
              <a:ext cx="1113695" cy="9891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4088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2879" y="2528047"/>
            <a:ext cx="2221121" cy="363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472" y="1678107"/>
            <a:ext cx="2305210" cy="37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12330" cy="3700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330" y="722300"/>
            <a:ext cx="2305210" cy="377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59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92863" y="6234651"/>
            <a:ext cx="5208475" cy="533350"/>
          </a:xfrm>
        </p:spPr>
        <p:txBody>
          <a:bodyPr>
            <a:no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1026" name="Picture 2" descr="\\CERN\dfs\Services\security\Misc\BigStockPhotos\bigstock--d-rendering-of-a-diamond-on-a-17083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51" y="3158138"/>
            <a:ext cx="4732549" cy="299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\dfs\Services\security\Misc\BigStockPhotos\bigstock-Red-ripe-cherries-in-a-white-b-283401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7" y="0"/>
            <a:ext cx="3167435" cy="316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\dfs\Services\security\Misc\BigStockPhotos\bigstock-Sand-Castle-on-the-Beach-319308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77" y="-1"/>
            <a:ext cx="4641923" cy="315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\dfs\Services\security\Misc\BigStockPhotos\bigstock-View-of-storm-seascape-388119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" y="3158137"/>
            <a:ext cx="4492343" cy="299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25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in a Nutshell</a:t>
            </a:r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28" y="3187313"/>
            <a:ext cx="37242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28" y="982275"/>
            <a:ext cx="37242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6040" y="371395"/>
            <a:ext cx="4710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</a:pPr>
            <a:r>
              <a:rPr lang="fr-FR" sz="2400" b="1" u="sng" dirty="0" err="1">
                <a:solidFill>
                  <a:schemeClr val="tx2"/>
                </a:solidFill>
              </a:rPr>
              <a:t>Process</a:t>
            </a:r>
            <a:r>
              <a:rPr lang="fr-FR" sz="2400" b="1" u="sng" dirty="0">
                <a:solidFill>
                  <a:schemeClr val="tx2"/>
                </a:solidFill>
              </a:rPr>
              <a:t> Control System (PCS)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237616" y="386763"/>
            <a:ext cx="3505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</a:pPr>
            <a:r>
              <a:rPr lang="fr-FR" sz="2400" b="1" u="sng" dirty="0" err="1">
                <a:solidFill>
                  <a:schemeClr val="tx2"/>
                </a:solidFill>
              </a:rPr>
              <a:t>Safety</a:t>
            </a:r>
            <a:r>
              <a:rPr lang="fr-FR" sz="2400" b="1" u="sng" dirty="0">
                <a:solidFill>
                  <a:schemeClr val="tx2"/>
                </a:solidFill>
              </a:rPr>
              <a:t> System</a:t>
            </a:r>
            <a:endParaRPr lang="en-US" sz="2400" b="1" u="sng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141" y="953700"/>
            <a:ext cx="37052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35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(R)Evolution of Control Systems</a:t>
            </a:r>
            <a:endParaRPr lang="en-US" dirty="0"/>
          </a:p>
        </p:txBody>
      </p:sp>
      <p:pic>
        <p:nvPicPr>
          <p:cNvPr id="3" name="Picture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693" y="3197091"/>
            <a:ext cx="2176844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" y="3197092"/>
            <a:ext cx="8120444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8" y="1963795"/>
            <a:ext cx="8142732" cy="3833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94" y="359022"/>
            <a:ext cx="6954012" cy="5438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10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(R)Evolution of Control Systems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7" y="370391"/>
            <a:ext cx="7986713" cy="542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074" y="303524"/>
            <a:ext cx="6909435" cy="549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88" y="303525"/>
            <a:ext cx="7830693" cy="549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073" y="303525"/>
            <a:ext cx="6909435" cy="549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5778393" y="6156000"/>
            <a:ext cx="3360843" cy="701999"/>
          </a:xfrm>
        </p:spPr>
        <p:txBody>
          <a:bodyPr/>
          <a:lstStyle/>
          <a:p>
            <a:pPr algn="r"/>
            <a:r>
              <a:rPr lang="en-US" dirty="0" smtClean="0"/>
              <a:t>Industrial control systems and the role of corporate IT</a:t>
            </a:r>
            <a:br>
              <a:rPr lang="en-US" dirty="0" smtClean="0"/>
            </a:br>
            <a:r>
              <a:rPr lang="en-US" b="1" dirty="0" smtClean="0"/>
              <a:t>Dr. Stefan.Lueders@cern.ch</a:t>
            </a:r>
          </a:p>
          <a:p>
            <a:pPr algn="r"/>
            <a:r>
              <a:rPr lang="en-US" dirty="0" smtClean="0"/>
              <a:t>Cyber </a:t>
            </a:r>
            <a:r>
              <a:rPr lang="en-US" dirty="0" err="1" smtClean="0"/>
              <a:t>Defence</a:t>
            </a:r>
            <a:r>
              <a:rPr lang="en-US" dirty="0" smtClean="0"/>
              <a:t> Summit, March 4th-5th 2013,  Muscat (OMAN)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44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92863" y="6234651"/>
            <a:ext cx="5208475" cy="533350"/>
          </a:xfrm>
        </p:spPr>
        <p:txBody>
          <a:bodyPr>
            <a:noAutofit/>
          </a:bodyPr>
          <a:lstStyle/>
          <a:p>
            <a:r>
              <a:rPr lang="en-US" dirty="0" smtClean="0"/>
              <a:t>Typical Control Systems &amp; Devices</a:t>
            </a:r>
            <a:endParaRPr lang="en-US" dirty="0"/>
          </a:p>
        </p:txBody>
      </p:sp>
      <p:pic>
        <p:nvPicPr>
          <p:cNvPr id="2050" name="Picture 2" descr="\\cern.ch\dfs\Users\s\slueders\Desktop\IMG_016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" t="10500" r="3424" b="3563"/>
          <a:stretch/>
        </p:blipFill>
        <p:spPr bwMode="auto">
          <a:xfrm>
            <a:off x="4529627" y="3087576"/>
            <a:ext cx="4634703" cy="309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\\cern.ch\dfs\Users\s\slueders\Public\Detector Safety System\DSS Prototyp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5" t="54975" r="57721" b="12286"/>
          <a:stretch/>
        </p:blipFill>
        <p:spPr bwMode="auto">
          <a:xfrm rot="5400000">
            <a:off x="721026" y="-721028"/>
            <a:ext cx="3087576" cy="452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CS CMS S1 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627" y="-1"/>
            <a:ext cx="4614373" cy="308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\\cern.ch\dfs\Users\s\slueders\Public\Detector Safety System\DSS CMS S2 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8" r="5794" b="19664"/>
          <a:stretch/>
        </p:blipFill>
        <p:spPr bwMode="auto">
          <a:xfrm>
            <a:off x="0" y="3087576"/>
            <a:ext cx="4529627" cy="309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(Cyber-</a:t>
            </a:r>
            <a:r>
              <a:rPr lang="en-US" dirty="0" smtClean="0"/>
              <a:t>)Infrastructures</a:t>
            </a:r>
            <a:endParaRPr lang="en-US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-3762" y="7337"/>
            <a:ext cx="4680247" cy="4159930"/>
            <a:chOff x="1530" y="960"/>
            <a:chExt cx="3589" cy="3190"/>
          </a:xfrm>
        </p:grpSpPr>
        <p:pic>
          <p:nvPicPr>
            <p:cNvPr id="4" name="Picture 5" descr="Super-Versailles Control Room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" y="960"/>
              <a:ext cx="3589" cy="3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532" y="960"/>
              <a:ext cx="2464" cy="260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chemeClr val="tx2"/>
                  </a:solidFill>
                </a:rPr>
                <a:t>COBB County Electric, Georgia</a:t>
              </a:r>
            </a:p>
          </p:txBody>
        </p:sp>
      </p:grpSp>
      <p:grpSp>
        <p:nvGrpSpPr>
          <p:cNvPr id="6" name="Group 7"/>
          <p:cNvGrpSpPr>
            <a:grpSpLocks noChangeAspect="1"/>
          </p:cNvGrpSpPr>
          <p:nvPr/>
        </p:nvGrpSpPr>
        <p:grpSpPr bwMode="auto">
          <a:xfrm>
            <a:off x="4464050" y="-747"/>
            <a:ext cx="4679950" cy="3327400"/>
            <a:chOff x="2976" y="1632"/>
            <a:chExt cx="2948" cy="2096"/>
          </a:xfrm>
        </p:grpSpPr>
        <p:pic>
          <p:nvPicPr>
            <p:cNvPr id="7" name="Picture 8" descr="Super-Versailles Control Roo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1632"/>
              <a:ext cx="2948" cy="2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3224" y="1637"/>
              <a:ext cx="2700" cy="212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algn="r" eaLnBrk="1" hangingPunct="1"/>
              <a:r>
                <a:rPr lang="en-US" sz="1600" dirty="0">
                  <a:solidFill>
                    <a:schemeClr val="tx2"/>
                  </a:solidFill>
                </a:rPr>
                <a:t>Middle European Raw Oil, Czech Republic</a:t>
              </a:r>
            </a:p>
          </p:txBody>
        </p:sp>
      </p:grpSp>
      <p:grpSp>
        <p:nvGrpSpPr>
          <p:cNvPr id="10" name="Group 11"/>
          <p:cNvGrpSpPr>
            <a:grpSpLocks noChangeAspect="1"/>
          </p:cNvGrpSpPr>
          <p:nvPr/>
        </p:nvGrpSpPr>
        <p:grpSpPr bwMode="auto">
          <a:xfrm>
            <a:off x="-4005" y="3156344"/>
            <a:ext cx="4687796" cy="2999658"/>
            <a:chOff x="2490" y="2219"/>
            <a:chExt cx="3510" cy="2246"/>
          </a:xfrm>
        </p:grpSpPr>
        <p:pic>
          <p:nvPicPr>
            <p:cNvPr id="11" name="Picture 12" descr="Super-Versailles Control Room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11" b="18312"/>
            <a:stretch/>
          </p:blipFill>
          <p:spPr bwMode="auto">
            <a:xfrm>
              <a:off x="2496" y="2219"/>
              <a:ext cx="3504" cy="2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490" y="4211"/>
              <a:ext cx="2736" cy="253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chemeClr val="tx2"/>
                  </a:solidFill>
                </a:rPr>
                <a:t>Athens Water Supply &amp; Sewage</a:t>
              </a:r>
            </a:p>
          </p:txBody>
        </p:sp>
      </p:grpSp>
      <p:grpSp>
        <p:nvGrpSpPr>
          <p:cNvPr id="23" name="Group 27"/>
          <p:cNvGrpSpPr>
            <a:grpSpLocks noChangeAspect="1"/>
          </p:cNvGrpSpPr>
          <p:nvPr/>
        </p:nvGrpSpPr>
        <p:grpSpPr bwMode="auto">
          <a:xfrm>
            <a:off x="4464000" y="3156903"/>
            <a:ext cx="4680000" cy="3001224"/>
            <a:chOff x="4283727" y="3373510"/>
            <a:chExt cx="4680672" cy="3002321"/>
          </a:xfrm>
        </p:grpSpPr>
        <p:pic>
          <p:nvPicPr>
            <p:cNvPr id="24" name="Picture 27" descr="http://mediaarchive.cern.ch/MediaArchive/Photo/Public/2008/0809002/0809002_02/0809002_02-A4-at-144-dpi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727" y="3373510"/>
              <a:ext cx="4680672" cy="3000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6681913" y="6037153"/>
              <a:ext cx="2282486" cy="338678"/>
            </a:xfrm>
            <a:prstGeom prst="rect">
              <a:avLst/>
            </a:prstGeom>
            <a:solidFill>
              <a:schemeClr val="bg1">
                <a:alpha val="8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algn="r" eaLnBrk="1" hangingPunct="1"/>
              <a:r>
                <a:rPr lang="en-US" sz="1600" dirty="0">
                  <a:solidFill>
                    <a:schemeClr val="tx2"/>
                  </a:solidFill>
                </a:rPr>
                <a:t>CERN Control Centre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73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92863" y="6234651"/>
            <a:ext cx="5208475" cy="533350"/>
          </a:xfrm>
        </p:spPr>
        <p:txBody>
          <a:bodyPr>
            <a:no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1027" name="Picture 3" descr="\\CERN\dfs\Services\security\Misc\BigStockPhotos\bigstock-Red-ripe-cherries-in-a-white-b-283401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17" y="0"/>
            <a:ext cx="3167435" cy="316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\dfs\Services\security\Misc\BigStockPhotos\bigstock-Sand-Castle-on-the-Beach-319308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77" y="-1"/>
            <a:ext cx="4641923" cy="315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\dfs\Services\security\Misc\BigStockPhotos\bigstock-View-of-storm-seascape-388119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" y="3158137"/>
            <a:ext cx="4492343" cy="299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40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4134</TotalTime>
  <Words>577</Words>
  <Application>Microsoft Office PowerPoint</Application>
  <PresentationFormat>On-screen Show (4:3)</PresentationFormat>
  <Paragraphs>199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CERN(4-3)</vt:lpstr>
      <vt:lpstr>PowerPoint Presentation</vt:lpstr>
      <vt:lpstr>PowerPoint Presentation</vt:lpstr>
      <vt:lpstr>Overview</vt:lpstr>
      <vt:lpstr>Control System in a Nutshell</vt:lpstr>
      <vt:lpstr>(R)Evolution of Control Systems</vt:lpstr>
      <vt:lpstr>(R)Evolution of Control Systems</vt:lpstr>
      <vt:lpstr>Typical Control Systems &amp; Devices</vt:lpstr>
      <vt:lpstr>Critical (Cyber-)Infrastructures</vt:lpstr>
      <vt:lpstr>Overview</vt:lpstr>
      <vt:lpstr>Enter reality</vt:lpstr>
      <vt:lpstr>Natanz, we have a problem…</vt:lpstr>
      <vt:lpstr>The Workings of Stuxnet (I)</vt:lpstr>
      <vt:lpstr>The Workings of Stuxnet (II)</vt:lpstr>
      <vt:lpstr>The Workings of Stuxnet (III)</vt:lpstr>
      <vt:lpstr>Cyber: Old Game, New Tools</vt:lpstr>
      <vt:lpstr>Overview</vt:lpstr>
      <vt:lpstr>The Lack of Patching</vt:lpstr>
      <vt:lpstr>The Problem of Patching</vt:lpstr>
      <vt:lpstr>The Problem of Patching</vt:lpstr>
      <vt:lpstr>The Lack of Access Controls</vt:lpstr>
      <vt:lpstr>The Problem of Access Control</vt:lpstr>
      <vt:lpstr>The Problem of Access Control</vt:lpstr>
      <vt:lpstr>The Lack of Robustness</vt:lpstr>
      <vt:lpstr>The Problem of Robustness</vt:lpstr>
      <vt:lpstr>The Problem of Robustness</vt:lpstr>
      <vt:lpstr>SmartMeters: Nothing learned!</vt:lpstr>
      <vt:lpstr>Summary</vt:lpstr>
      <vt:lpstr>Literature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Dr. Stefan Lueders</cp:lastModifiedBy>
  <cp:revision>150</cp:revision>
  <dcterms:created xsi:type="dcterms:W3CDTF">2012-11-30T11:04:26Z</dcterms:created>
  <dcterms:modified xsi:type="dcterms:W3CDTF">2014-08-19T13:24:11Z</dcterms:modified>
</cp:coreProperties>
</file>