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  <p:sldMasterId id="2147483661" r:id="rId2"/>
  </p:sldMasterIdLst>
  <p:notesMasterIdLst>
    <p:notesMasterId r:id="rId25"/>
  </p:notesMasterIdLst>
  <p:sldIdLst>
    <p:sldId id="283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4" r:id="rId18"/>
    <p:sldId id="276" r:id="rId19"/>
    <p:sldId id="277" r:id="rId20"/>
    <p:sldId id="278" r:id="rId21"/>
    <p:sldId id="282" r:id="rId22"/>
    <p:sldId id="280" r:id="rId23"/>
    <p:sldId id="285" r:id="rId2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00" autoAdjust="0"/>
  </p:normalViewPr>
  <p:slideViewPr>
    <p:cSldViewPr snapToGrid="0" snapToObjects="1">
      <p:cViewPr varScale="1">
        <p:scale>
          <a:sx n="122" d="100"/>
          <a:sy n="122" d="100"/>
        </p:scale>
        <p:origin x="-48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621629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Have been harvesting; now accepting data via push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" name="Shape 2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1"/>
                </a:solidFill>
              </a:rPr>
              <a:t>We use many different tools to make this happen, including python of course!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Arvo"/>
                <a:ea typeface="Arvo"/>
                <a:cs typeface="Arvo"/>
                <a:sym typeface="Arvo"/>
              </a:rPr>
              <a:t>quality, consistency, availability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3" name="Shape 3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mtClean="0"/>
              <a:t>SHARE</a:t>
            </a:r>
            <a:r>
              <a:rPr lang="en-US" baseline="0" smtClean="0"/>
              <a:t> is b</a:t>
            </a:r>
            <a:r>
              <a:rPr lang="en-US" smtClean="0"/>
              <a:t>eing </a:t>
            </a:r>
            <a:r>
              <a:rPr lang="en-US" dirty="0" smtClean="0"/>
              <a:t>built as part of the Open Science Framework, created</a:t>
            </a:r>
            <a:r>
              <a:rPr lang="en-US" baseline="0" dirty="0" smtClean="0"/>
              <a:t> by the Center for Open Science. </a:t>
            </a: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9" name="Shape 3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3600" dirty="0" smtClean="0">
                <a:solidFill>
                  <a:srgbClr val="000000"/>
                </a:solidFill>
              </a:rPr>
              <a:t>Open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3600" dirty="0" smtClean="0">
                <a:solidFill>
                  <a:srgbClr val="000000"/>
                </a:solidFill>
              </a:rPr>
              <a:t>Collect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3600" dirty="0" smtClean="0">
                <a:solidFill>
                  <a:srgbClr val="000000"/>
                </a:solidFill>
              </a:rPr>
              <a:t>Identify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3600" dirty="0" smtClean="0">
                <a:solidFill>
                  <a:srgbClr val="000000"/>
                </a:solidFill>
              </a:rPr>
              <a:t>Connect</a:t>
            </a:r>
          </a:p>
          <a:p>
            <a:pPr marL="609600" lvl="1" indent="0" rtl="0">
              <a:spcBef>
                <a:spcPts val="0"/>
              </a:spcBef>
              <a:buClr>
                <a:schemeClr val="dk1"/>
              </a:buClr>
              <a:buSzPct val="100000"/>
              <a:buFont typeface="Arvo"/>
              <a:buNone/>
            </a:pPr>
            <a:endParaRPr lang="en" sz="1200" dirty="0">
              <a:solidFill>
                <a:schemeClr val="dk1"/>
              </a:solidFill>
              <a:latin typeface="Arvo"/>
              <a:ea typeface="Arvo"/>
              <a:cs typeface="Arvo"/>
              <a:sym typeface="Arvo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656667" y="1461908"/>
            <a:ext cx="40302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0" y="4406309"/>
            <a:ext cx="8686800" cy="5195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/>
          <a:lstStyle/>
          <a:p>
            <a:fld id="{9DB4F7BF-6EE6-0046-BE98-379B3B3FC385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39557-426F-2444-AEDC-759F19FA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32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rot="10800000" flipH="1">
            <a:off x="0" y="3093234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 rtl="0"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 rt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62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 rtl="0"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 rtl="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 rtl="0"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 rtl="0"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Relationship Id="rId10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enterforopenscience/share" TargetMode="External"/><Relationship Id="rId4" Type="http://schemas.openxmlformats.org/officeDocument/2006/relationships/hyperlink" Target="https://osf.io/wur56/wiki/home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png"/><Relationship Id="rId12" Type="http://schemas.microsoft.com/office/2007/relationships/hdphoto" Target="../media/hdphoto2.wdp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share-research.org" TargetMode="External"/><Relationship Id="rId3" Type="http://schemas.openxmlformats.org/officeDocument/2006/relationships/hyperlink" Target="http://www.facebook.com/SHARE.research" TargetMode="External"/><Relationship Id="rId4" Type="http://schemas.openxmlformats.org/officeDocument/2006/relationships/hyperlink" Target="http://www.twitter.com/share_research" TargetMode="External"/><Relationship Id="rId5" Type="http://schemas.openxmlformats.org/officeDocument/2006/relationships/hyperlink" Target="mailto:SHARE@ARL.org" TargetMode="External"/><Relationship Id="rId6" Type="http://schemas.openxmlformats.org/officeDocument/2006/relationships/hyperlink" Target="mailto:tyler.walters@vt.edu" TargetMode="External"/><Relationship Id="rId7" Type="http://schemas.openxmlformats.org/officeDocument/2006/relationships/image" Target="../media/image60.jpg"/><Relationship Id="rId8" Type="http://schemas.openxmlformats.org/officeDocument/2006/relationships/image" Target="../media/image61.png"/><Relationship Id="rId9" Type="http://schemas.openxmlformats.org/officeDocument/2006/relationships/image" Target="../media/image62.png"/><Relationship Id="rId10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gif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2.png"/><Relationship Id="rId21" Type="http://schemas.openxmlformats.org/officeDocument/2006/relationships/image" Target="../media/image14.gif"/><Relationship Id="rId22" Type="http://schemas.openxmlformats.org/officeDocument/2006/relationships/image" Target="../media/image33.jpg"/><Relationship Id="rId23" Type="http://schemas.openxmlformats.org/officeDocument/2006/relationships/image" Target="../media/image34.png"/><Relationship Id="rId24" Type="http://schemas.openxmlformats.org/officeDocument/2006/relationships/image" Target="../media/image35.png"/><Relationship Id="rId25" Type="http://schemas.openxmlformats.org/officeDocument/2006/relationships/image" Target="../media/image36.png"/><Relationship Id="rId26" Type="http://schemas.openxmlformats.org/officeDocument/2006/relationships/image" Target="../media/image37.png"/><Relationship Id="rId27" Type="http://schemas.openxmlformats.org/officeDocument/2006/relationships/image" Target="../media/image38.png"/><Relationship Id="rId28" Type="http://schemas.openxmlformats.org/officeDocument/2006/relationships/image" Target="../media/image39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30" Type="http://schemas.openxmlformats.org/officeDocument/2006/relationships/image" Target="../media/image41.png"/><Relationship Id="rId31" Type="http://schemas.openxmlformats.org/officeDocument/2006/relationships/image" Target="../media/image42.gif"/><Relationship Id="rId32" Type="http://schemas.openxmlformats.org/officeDocument/2006/relationships/image" Target="../media/image43.jpg"/><Relationship Id="rId9" Type="http://schemas.openxmlformats.org/officeDocument/2006/relationships/image" Target="../media/image23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33" Type="http://schemas.openxmlformats.org/officeDocument/2006/relationships/image" Target="../media/image44.gif"/><Relationship Id="rId10" Type="http://schemas.openxmlformats.org/officeDocument/2006/relationships/image" Target="../media/image24.png"/><Relationship Id="rId11" Type="http://schemas.openxmlformats.org/officeDocument/2006/relationships/image" Target="../media/image17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16.png"/><Relationship Id="rId15" Type="http://schemas.openxmlformats.org/officeDocument/2006/relationships/image" Target="../media/image27.png"/><Relationship Id="rId16" Type="http://schemas.openxmlformats.org/officeDocument/2006/relationships/image" Target="../media/image28.png"/><Relationship Id="rId17" Type="http://schemas.openxmlformats.org/officeDocument/2006/relationships/image" Target="../media/image29.png"/><Relationship Id="rId18" Type="http://schemas.openxmlformats.org/officeDocument/2006/relationships/image" Target="../media/image30.png"/><Relationship Id="rId19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1" y="1859594"/>
            <a:ext cx="91440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800" dirty="0" smtClean="0"/>
              <a:t>Open Science and the value of documenting, notifying, and sharing</a:t>
            </a:r>
            <a:r>
              <a:rPr lang="en" sz="3800" dirty="0" smtClean="0"/>
              <a:t> </a:t>
            </a:r>
            <a:endParaRPr lang="en" sz="3800" dirty="0"/>
          </a:p>
        </p:txBody>
      </p: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119277" y="2944103"/>
            <a:ext cx="8875627" cy="211966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 lang="en-US" sz="2400" dirty="0" smtClean="0"/>
          </a:p>
          <a:p>
            <a:pPr rtl="0">
              <a:spcBef>
                <a:spcPts val="0"/>
              </a:spcBef>
              <a:buNone/>
            </a:pPr>
            <a:r>
              <a:rPr lang="en-US" sz="2400" dirty="0" smtClean="0"/>
              <a:t>Tyler Walters, SHARE Director</a:t>
            </a:r>
          </a:p>
          <a:p>
            <a:pPr rtl="0">
              <a:spcBef>
                <a:spcPts val="0"/>
              </a:spcBef>
              <a:buNone/>
            </a:pPr>
            <a:endParaRPr lang="en-US" sz="800" dirty="0" smtClean="0"/>
          </a:p>
          <a:p>
            <a:pPr rtl="0">
              <a:spcBef>
                <a:spcPts val="0"/>
              </a:spcBef>
              <a:buNone/>
            </a:pPr>
            <a:r>
              <a:rPr lang="en-US" sz="2400" dirty="0" smtClean="0"/>
              <a:t>Dean, University Libraries, Virginia Tech</a:t>
            </a:r>
          </a:p>
          <a:p>
            <a:pPr rtl="0">
              <a:spcBef>
                <a:spcPts val="0"/>
              </a:spcBef>
              <a:buNone/>
            </a:pPr>
            <a:endParaRPr sz="1400" dirty="0"/>
          </a:p>
          <a:p>
            <a:pPr>
              <a:spcBef>
                <a:spcPts val="0"/>
              </a:spcBef>
              <a:buNone/>
            </a:pPr>
            <a:r>
              <a:rPr lang="en-US" sz="2000" dirty="0" smtClean="0"/>
              <a:t>CERN Workshop on Innovations (OAI9), June 18, 2015</a:t>
            </a:r>
          </a:p>
          <a:p>
            <a:pPr>
              <a:spcBef>
                <a:spcPts val="0"/>
              </a:spcBef>
              <a:buNone/>
            </a:pPr>
            <a:endParaRPr lang="en" sz="2400" b="1" dirty="0"/>
          </a:p>
        </p:txBody>
      </p:sp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6273" y="-289986"/>
            <a:ext cx="3691473" cy="2339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991372"/>
      </p:ext>
    </p:extLst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dirty="0"/>
              <a:t>osf.io/share/registration</a:t>
            </a:r>
          </a:p>
        </p:txBody>
      </p:sp>
      <p:pic>
        <p:nvPicPr>
          <p:cNvPr id="227" name="Shape 2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810" y="1063375"/>
            <a:ext cx="631437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457200" y="7089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title: string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description: string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contributors: array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anyOf: $person, $organization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...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otherProperties: array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shareProperties: object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457200" y="7089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otherProperties: object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name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    description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	properties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	uri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osf.io/share/docs</a:t>
            </a:r>
          </a:p>
        </p:txBody>
      </p:sp>
      <p:pic>
        <p:nvPicPr>
          <p:cNvPr id="243" name="Shape 2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810" y="1063375"/>
            <a:ext cx="631437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381000" y="535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b="0"/>
              <a:t>http://osf.io/share</a:t>
            </a:r>
          </a:p>
        </p:txBody>
      </p:sp>
      <p:pic>
        <p:nvPicPr>
          <p:cNvPr id="249" name="Shape 249"/>
          <p:cNvPicPr preferRelativeResize="0"/>
          <p:nvPr/>
        </p:nvPicPr>
        <p:blipFill rotWithShape="1">
          <a:blip r:embed="rId3">
            <a:alphaModFix/>
          </a:blip>
          <a:srcRect t="2717" b="19846"/>
          <a:stretch/>
        </p:blipFill>
        <p:spPr>
          <a:xfrm>
            <a:off x="1307420" y="956000"/>
            <a:ext cx="6956774" cy="4341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5726" y="1049700"/>
            <a:ext cx="12988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1,023,951</a:t>
            </a:r>
          </a:p>
          <a:p>
            <a:pPr algn="ctr"/>
            <a:r>
              <a:rPr lang="en-US" dirty="0" smtClean="0"/>
              <a:t> </a:t>
            </a:r>
            <a:r>
              <a:rPr lang="en-US" dirty="0" smtClean="0"/>
              <a:t>research release events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 since </a:t>
            </a:r>
            <a:endParaRPr lang="en-US" dirty="0" smtClean="0"/>
          </a:p>
          <a:p>
            <a:pPr algn="ctr"/>
            <a:r>
              <a:rPr lang="en-US" dirty="0" smtClean="0"/>
              <a:t>16 </a:t>
            </a:r>
            <a:r>
              <a:rPr lang="en-US" dirty="0" smtClean="0"/>
              <a:t>June 2015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42 </a:t>
            </a:r>
            <a:r>
              <a:rPr lang="en-US" dirty="0" smtClean="0"/>
              <a:t>content providers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Technology Focus</a:t>
            </a:r>
          </a:p>
        </p:txBody>
      </p:sp>
      <p:sp>
        <p:nvSpPr>
          <p:cNvPr id="273" name="Shape 273"/>
          <p:cNvSpPr txBox="1"/>
          <p:nvPr/>
        </p:nvSpPr>
        <p:spPr>
          <a:xfrm>
            <a:off x="220675" y="1124200"/>
            <a:ext cx="6543299" cy="201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42545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vo"/>
              <a:buChar char="●"/>
            </a:pPr>
            <a:r>
              <a:rPr lang="en" sz="310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rPr>
              <a:t>Modularity</a:t>
            </a:r>
          </a:p>
          <a:p>
            <a:pPr marL="457200" lvl="0" indent="-42545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vo"/>
              <a:buChar char="●"/>
            </a:pPr>
            <a:r>
              <a:rPr lang="en" sz="310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rPr>
              <a:t>Reliability</a:t>
            </a:r>
          </a:p>
          <a:p>
            <a:pPr marL="457200" lvl="0" indent="-42545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vo"/>
              <a:buChar char="●"/>
            </a:pPr>
            <a:r>
              <a:rPr lang="en" sz="310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rPr>
              <a:t>Flexibility</a:t>
            </a:r>
          </a:p>
          <a:p>
            <a:pPr marL="457200" lvl="0" indent="-42545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vo"/>
              <a:buChar char="●"/>
            </a:pPr>
            <a:r>
              <a:rPr lang="en" sz="3100">
                <a:solidFill>
                  <a:srgbClr val="000000"/>
                </a:solidFill>
                <a:latin typeface="Arvo"/>
                <a:ea typeface="Arvo"/>
                <a:cs typeface="Arvo"/>
                <a:sym typeface="Arvo"/>
              </a:rPr>
              <a:t>Scalability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Shape 2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412" y="3529921"/>
            <a:ext cx="1507775" cy="1507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Shape 2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0022" y="1794371"/>
            <a:ext cx="1507775" cy="15599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Shape 280"/>
          <p:cNvPicPr preferRelativeResize="0"/>
          <p:nvPr/>
        </p:nvPicPr>
        <p:blipFill rotWithShape="1">
          <a:blip r:embed="rId5">
            <a:alphaModFix/>
          </a:blip>
          <a:srcRect t="20685"/>
          <a:stretch/>
        </p:blipFill>
        <p:spPr>
          <a:xfrm>
            <a:off x="3094475" y="3672477"/>
            <a:ext cx="2332925" cy="1222674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pic>
      <p:grpSp>
        <p:nvGrpSpPr>
          <p:cNvPr id="281" name="Shape 281"/>
          <p:cNvGrpSpPr/>
          <p:nvPr/>
        </p:nvGrpSpPr>
        <p:grpSpPr>
          <a:xfrm>
            <a:off x="6326442" y="3425751"/>
            <a:ext cx="912053" cy="1485094"/>
            <a:chOff x="7044875" y="1964350"/>
            <a:chExt cx="1507774" cy="2455107"/>
          </a:xfrm>
        </p:grpSpPr>
        <p:grpSp>
          <p:nvGrpSpPr>
            <p:cNvPr id="282" name="Shape 282"/>
            <p:cNvGrpSpPr/>
            <p:nvPr/>
          </p:nvGrpSpPr>
          <p:grpSpPr>
            <a:xfrm>
              <a:off x="7044875" y="1966837"/>
              <a:ext cx="1504950" cy="2452620"/>
              <a:chOff x="7010400" y="1556750"/>
              <a:chExt cx="1504950" cy="2452620"/>
            </a:xfrm>
          </p:grpSpPr>
          <p:pic>
            <p:nvPicPr>
              <p:cNvPr id="283" name="Shape 283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7010400" y="3269150"/>
                <a:ext cx="1504950" cy="74022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4" name="Shape 284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7010400" y="1556750"/>
                <a:ext cx="1504950" cy="17430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85" name="Shape 285"/>
            <p:cNvSpPr/>
            <p:nvPr/>
          </p:nvSpPr>
          <p:spPr>
            <a:xfrm>
              <a:off x="7047550" y="1964350"/>
              <a:ext cx="1505099" cy="2452499"/>
            </a:xfrm>
            <a:prstGeom prst="rect">
              <a:avLst/>
            </a:prstGeom>
            <a:noFill/>
            <a:ln w="19050" cap="flat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pic>
        <p:nvPicPr>
          <p:cNvPr id="286" name="Shape 28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5150" y="2115612"/>
            <a:ext cx="1362900" cy="136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Shape 287"/>
          <p:cNvPicPr preferRelativeResize="0"/>
          <p:nvPr/>
        </p:nvPicPr>
        <p:blipFill rotWithShape="1">
          <a:blip r:embed="rId9">
            <a:alphaModFix/>
          </a:blip>
          <a:srcRect l="19443" r="21760"/>
          <a:stretch/>
        </p:blipFill>
        <p:spPr>
          <a:xfrm>
            <a:off x="7376575" y="2801584"/>
            <a:ext cx="1860999" cy="2236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Shape 28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430250" y="1693950"/>
            <a:ext cx="1118599" cy="111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Shape 28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781959" y="2195384"/>
            <a:ext cx="2915074" cy="776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Shape 29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097301" y="120074"/>
            <a:ext cx="1861000" cy="1246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Shape 29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96575" y="549374"/>
            <a:ext cx="3128824" cy="927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Shape 29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3931007" y="810450"/>
            <a:ext cx="2560689" cy="927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we’ve learned</a:t>
            </a:r>
          </a:p>
        </p:txBody>
      </p:sp>
      <p:sp>
        <p:nvSpPr>
          <p:cNvPr id="304" name="Shape 30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Metadata is </a:t>
            </a:r>
            <a:r>
              <a:rPr lang="en-US" dirty="0" smtClean="0"/>
              <a:t>applied</a:t>
            </a:r>
            <a:r>
              <a:rPr lang="en" dirty="0" smtClean="0"/>
              <a:t> </a:t>
            </a:r>
            <a:r>
              <a:rPr lang="en" dirty="0"/>
              <a:t>inconsistently across the research </a:t>
            </a:r>
            <a:r>
              <a:rPr lang="en" dirty="0" smtClean="0"/>
              <a:t>ecosystem</a:t>
            </a:r>
            <a:r>
              <a:rPr lang="en-US" dirty="0" smtClean="0"/>
              <a:t> </a:t>
            </a:r>
            <a:r>
              <a:rPr lang="en-US" sz="2000" dirty="0" smtClean="0"/>
              <a:t>(quality and consistency)</a:t>
            </a:r>
            <a:endParaRPr lang="en" sz="2000" dirty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Providers are unsure of their rights to share </a:t>
            </a:r>
            <a:r>
              <a:rPr lang="en" dirty="0" smtClean="0"/>
              <a:t>metadata</a:t>
            </a:r>
            <a:r>
              <a:rPr lang="en-US" dirty="0" smtClean="0"/>
              <a:t> </a:t>
            </a:r>
            <a:r>
              <a:rPr lang="en-US" sz="2000" dirty="0" smtClean="0"/>
              <a:t>(availability) </a:t>
            </a:r>
            <a:endParaRPr lang="en" sz="2000" dirty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Solutions will involve improvements to workflow, policy, and technical infrastructure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Where we’re going</a:t>
            </a:r>
          </a:p>
        </p:txBody>
      </p:sp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Analyze stakeholders’ current processes through which research passes from conception to completion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Promote and reward policies that encourage data sharing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Deploy multiple strategies to enhance metadata in </a:t>
            </a:r>
            <a:r>
              <a:rPr lang="en-US" dirty="0" smtClean="0"/>
              <a:t>the </a:t>
            </a:r>
            <a:r>
              <a:rPr lang="en" dirty="0" smtClean="0"/>
              <a:t>open </a:t>
            </a:r>
            <a:r>
              <a:rPr lang="en" dirty="0"/>
              <a:t>data set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/>
          <p:nvPr/>
        </p:nvSpPr>
        <p:spPr>
          <a:xfrm>
            <a:off x="5522536" y="789170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6" name="Shape 316"/>
          <p:cNvSpPr/>
          <p:nvPr/>
        </p:nvSpPr>
        <p:spPr>
          <a:xfrm>
            <a:off x="2208020" y="789170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317" name="Shape 3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1605" y="2292201"/>
            <a:ext cx="2084642" cy="130811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Shape 318"/>
          <p:cNvSpPr txBox="1"/>
          <p:nvPr/>
        </p:nvSpPr>
        <p:spPr>
          <a:xfrm>
            <a:off x="970875" y="1310475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Providers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6858225" y="1310475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Consumers</a:t>
            </a:r>
          </a:p>
        </p:txBody>
      </p:sp>
      <p:sp>
        <p:nvSpPr>
          <p:cNvPr id="320" name="Shape 320"/>
          <p:cNvSpPr/>
          <p:nvPr/>
        </p:nvSpPr>
        <p:spPr>
          <a:xfrm>
            <a:off x="1402799" y="1739384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1" name="Shape 321"/>
          <p:cNvSpPr/>
          <p:nvPr/>
        </p:nvSpPr>
        <p:spPr>
          <a:xfrm>
            <a:off x="1402799" y="2251733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2" name="Shape 322"/>
          <p:cNvSpPr/>
          <p:nvPr/>
        </p:nvSpPr>
        <p:spPr>
          <a:xfrm>
            <a:off x="1402799" y="2808807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1402799" y="3365881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/>
          <p:nvPr/>
        </p:nvSpPr>
        <p:spPr>
          <a:xfrm>
            <a:off x="1402799" y="3922955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5" name="Shape 325"/>
          <p:cNvSpPr/>
          <p:nvPr/>
        </p:nvSpPr>
        <p:spPr>
          <a:xfrm>
            <a:off x="7316903" y="1717022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6" name="Shape 326"/>
          <p:cNvSpPr/>
          <p:nvPr/>
        </p:nvSpPr>
        <p:spPr>
          <a:xfrm>
            <a:off x="7316903" y="2229371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7" name="Shape 327"/>
          <p:cNvSpPr/>
          <p:nvPr/>
        </p:nvSpPr>
        <p:spPr>
          <a:xfrm>
            <a:off x="7316903" y="2786445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8" name="Shape 328"/>
          <p:cNvSpPr/>
          <p:nvPr/>
        </p:nvSpPr>
        <p:spPr>
          <a:xfrm>
            <a:off x="7316903" y="3343519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9" name="Shape 329"/>
          <p:cNvSpPr/>
          <p:nvPr/>
        </p:nvSpPr>
        <p:spPr>
          <a:xfrm>
            <a:off x="7316903" y="3900592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30" name="Shape 330"/>
          <p:cNvCxnSpPr>
            <a:stCxn id="320" idx="3"/>
          </p:cNvCxnSpPr>
          <p:nvPr/>
        </p:nvCxnSpPr>
        <p:spPr>
          <a:xfrm>
            <a:off x="1850999" y="1963484"/>
            <a:ext cx="1974000" cy="6711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331" name="Shape 331"/>
          <p:cNvCxnSpPr/>
          <p:nvPr/>
        </p:nvCxnSpPr>
        <p:spPr>
          <a:xfrm rot="10800000" flipH="1">
            <a:off x="1850948" y="2963282"/>
            <a:ext cx="1899299" cy="69599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332" name="Shape 332"/>
          <p:cNvCxnSpPr>
            <a:stCxn id="323" idx="3"/>
          </p:cNvCxnSpPr>
          <p:nvPr/>
        </p:nvCxnSpPr>
        <p:spPr>
          <a:xfrm rot="10800000" flipH="1">
            <a:off x="1850999" y="3112681"/>
            <a:ext cx="1929000" cy="4773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lgDashDot"/>
            <a:round/>
            <a:headEnd type="none" w="lg" len="lg"/>
            <a:tailEnd type="triangle" w="lg" len="lg"/>
          </a:ln>
        </p:spPr>
      </p:cxnSp>
      <p:cxnSp>
        <p:nvCxnSpPr>
          <p:cNvPr id="333" name="Shape 333"/>
          <p:cNvCxnSpPr>
            <a:stCxn id="325" idx="1"/>
          </p:cNvCxnSpPr>
          <p:nvPr/>
        </p:nvCxnSpPr>
        <p:spPr>
          <a:xfrm flipH="1">
            <a:off x="5341403" y="1941122"/>
            <a:ext cx="1975500" cy="671100"/>
          </a:xfrm>
          <a:prstGeom prst="straightConnector1">
            <a:avLst/>
          </a:prstGeom>
          <a:noFill/>
          <a:ln w="28575" cap="flat">
            <a:solidFill>
              <a:srgbClr val="FF9900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334" name="Shape 334"/>
          <p:cNvCxnSpPr>
            <a:stCxn id="326" idx="1"/>
          </p:cNvCxnSpPr>
          <p:nvPr/>
        </p:nvCxnSpPr>
        <p:spPr>
          <a:xfrm flipH="1">
            <a:off x="5416103" y="2453471"/>
            <a:ext cx="1900800" cy="315600"/>
          </a:xfrm>
          <a:prstGeom prst="straightConnector1">
            <a:avLst/>
          </a:prstGeom>
          <a:noFill/>
          <a:ln w="28575" cap="flat">
            <a:solidFill>
              <a:srgbClr val="FF9900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335" name="Shape 335"/>
          <p:cNvCxnSpPr/>
          <p:nvPr/>
        </p:nvCxnSpPr>
        <p:spPr>
          <a:xfrm rot="10800000">
            <a:off x="5446103" y="2955919"/>
            <a:ext cx="1870800" cy="54600"/>
          </a:xfrm>
          <a:prstGeom prst="straightConnector1">
            <a:avLst/>
          </a:prstGeom>
          <a:noFill/>
          <a:ln w="28575" cap="flat">
            <a:solidFill>
              <a:srgbClr val="FF9900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336" name="Shape 336"/>
          <p:cNvCxnSpPr>
            <a:stCxn id="328" idx="1"/>
          </p:cNvCxnSpPr>
          <p:nvPr/>
        </p:nvCxnSpPr>
        <p:spPr>
          <a:xfrm rot="10800000">
            <a:off x="5438603" y="3120319"/>
            <a:ext cx="1878300" cy="447300"/>
          </a:xfrm>
          <a:prstGeom prst="straightConnector1">
            <a:avLst/>
          </a:prstGeom>
          <a:noFill/>
          <a:ln w="28575" cap="flat">
            <a:solidFill>
              <a:srgbClr val="FF9900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337" name="Shape 337"/>
          <p:cNvCxnSpPr>
            <a:stCxn id="329" idx="1"/>
          </p:cNvCxnSpPr>
          <p:nvPr/>
        </p:nvCxnSpPr>
        <p:spPr>
          <a:xfrm rot="10800000">
            <a:off x="5386403" y="3269692"/>
            <a:ext cx="1930500" cy="855000"/>
          </a:xfrm>
          <a:prstGeom prst="straightConnector1">
            <a:avLst/>
          </a:prstGeom>
          <a:noFill/>
          <a:ln w="28575" cap="flat">
            <a:solidFill>
              <a:srgbClr val="FF9900"/>
            </a:solidFill>
            <a:prstDash val="solid"/>
            <a:round/>
            <a:headEnd type="triangle" w="lg" len="lg"/>
            <a:tailEnd type="none" w="lg" len="lg"/>
          </a:ln>
        </p:spPr>
      </p:cxnSp>
      <p:sp>
        <p:nvSpPr>
          <p:cNvPr id="338" name="Shape 338"/>
          <p:cNvSpPr/>
          <p:nvPr/>
        </p:nvSpPr>
        <p:spPr>
          <a:xfrm>
            <a:off x="1852453" y="2429183"/>
            <a:ext cx="1882702" cy="373762"/>
          </a:xfrm>
          <a:custGeom>
            <a:avLst/>
            <a:gdLst/>
            <a:ahLst/>
            <a:cxnLst/>
            <a:rect l="0" t="0" r="0" b="0"/>
            <a:pathLst>
              <a:path w="91349" h="18135" extrusionOk="0">
                <a:moveTo>
                  <a:pt x="0" y="1989"/>
                </a:moveTo>
                <a:cubicBezTo>
                  <a:pt x="1914" y="1031"/>
                  <a:pt x="4111" y="-437"/>
                  <a:pt x="6162" y="177"/>
                </a:cubicBezTo>
                <a:cubicBezTo>
                  <a:pt x="9354" y="1134"/>
                  <a:pt x="9928" y="6256"/>
                  <a:pt x="13050" y="7427"/>
                </a:cubicBezTo>
                <a:cubicBezTo>
                  <a:pt x="18109" y="9325"/>
                  <a:pt x="24165" y="2111"/>
                  <a:pt x="28999" y="4527"/>
                </a:cubicBezTo>
                <a:cubicBezTo>
                  <a:pt x="31550" y="5801"/>
                  <a:pt x="33102" y="8983"/>
                  <a:pt x="35887" y="9602"/>
                </a:cubicBezTo>
                <a:cubicBezTo>
                  <a:pt x="41068" y="10753"/>
                  <a:pt x="46485" y="4525"/>
                  <a:pt x="51474" y="6339"/>
                </a:cubicBezTo>
                <a:cubicBezTo>
                  <a:pt x="57243" y="8436"/>
                  <a:pt x="60259" y="18082"/>
                  <a:pt x="66337" y="17214"/>
                </a:cubicBezTo>
                <a:cubicBezTo>
                  <a:pt x="69645" y="16741"/>
                  <a:pt x="74867" y="12275"/>
                  <a:pt x="72862" y="9602"/>
                </a:cubicBezTo>
                <a:cubicBezTo>
                  <a:pt x="71620" y="7947"/>
                  <a:pt x="71791" y="14737"/>
                  <a:pt x="73587" y="15764"/>
                </a:cubicBezTo>
                <a:cubicBezTo>
                  <a:pt x="78765" y="18723"/>
                  <a:pt x="85384" y="17939"/>
                  <a:pt x="91349" y="17939"/>
                </a:cubicBezTo>
              </a:path>
            </a:pathLst>
          </a:cu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sp>
      <p:cxnSp>
        <p:nvCxnSpPr>
          <p:cNvPr id="339" name="Shape 339"/>
          <p:cNvCxnSpPr>
            <a:stCxn id="324" idx="3"/>
          </p:cNvCxnSpPr>
          <p:nvPr/>
        </p:nvCxnSpPr>
        <p:spPr>
          <a:xfrm rot="10800000" flipH="1">
            <a:off x="1850999" y="3306755"/>
            <a:ext cx="1944000" cy="840300"/>
          </a:xfrm>
          <a:prstGeom prst="curvedConnector3">
            <a:avLst>
              <a:gd name="adj1" fmla="val 50000"/>
            </a:avLst>
          </a:pr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340" name="Shape 340"/>
          <p:cNvSpPr txBox="1"/>
          <p:nvPr/>
        </p:nvSpPr>
        <p:spPr>
          <a:xfrm>
            <a:off x="3495587" y="1503850"/>
            <a:ext cx="2152799" cy="84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3600">
                <a:latin typeface="Arvo"/>
                <a:ea typeface="Arvo"/>
                <a:cs typeface="Arvo"/>
                <a:sym typeface="Arvo"/>
              </a:rPr>
              <a:t>Enhance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SHARE?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SHARE is creating an open data set about research activities across their life cycle. This comprehensive inventory of research will be widely accessible, discoverable, and reusable.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150" y="3491012"/>
            <a:ext cx="2552700" cy="11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400" y="3163087"/>
            <a:ext cx="3074275" cy="1808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title"/>
          </p:nvPr>
        </p:nvSpPr>
        <p:spPr>
          <a:xfrm>
            <a:off x="457200" y="128545"/>
            <a:ext cx="8229600" cy="6612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 smtClean="0"/>
              <a:t>Enhancement</a:t>
            </a:r>
            <a:r>
              <a:rPr lang="en-US" dirty="0" smtClean="0"/>
              <a:t> – the challenge</a:t>
            </a:r>
            <a:endParaRPr lang="en" dirty="0"/>
          </a:p>
        </p:txBody>
      </p:sp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457200" y="690458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US" sz="2800" dirty="0" smtClean="0">
                <a:solidFill>
                  <a:srgbClr val="000000"/>
                </a:solidFill>
              </a:rPr>
              <a:t>Software Techniques for: 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Identifying conflicts and duplication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Normalizing metadata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Inferring metadata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Improving metadata supplied to SHARE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Professional </a:t>
            </a:r>
            <a:r>
              <a:rPr lang="en-US" sz="2400" dirty="0" err="1" smtClean="0">
                <a:solidFill>
                  <a:srgbClr val="000000"/>
                </a:solidFill>
              </a:rPr>
              <a:t>curation</a:t>
            </a:r>
            <a:r>
              <a:rPr lang="en-US" sz="2400" dirty="0" smtClean="0">
                <a:solidFill>
                  <a:srgbClr val="000000"/>
                </a:solidFill>
              </a:rPr>
              <a:t> of metadata</a:t>
            </a:r>
          </a:p>
          <a:p>
            <a:pPr marL="457200" lvl="0" indent="-457200" rtl="0">
              <a:lnSpc>
                <a:spcPct val="15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Crowdsourcing abilities </a:t>
            </a:r>
            <a:endParaRPr lang="en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10813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hape 3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SHARE is a Community Project</a:t>
            </a:r>
          </a:p>
        </p:txBody>
      </p:sp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Opportunities for participation: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b="1"/>
              <a:t>Infrastructure</a:t>
            </a:r>
            <a:r>
              <a:rPr lang="en"/>
              <a:t> </a:t>
            </a:r>
            <a:r>
              <a:rPr lang="en" sz="2400" u="sng">
                <a:solidFill>
                  <a:schemeClr val="hlink"/>
                </a:solidFill>
                <a:hlinkClick r:id="rId3"/>
              </a:rPr>
              <a:t>https://github.com/centerforopenscience/share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https://osf.io/wur56/wiki/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b="1"/>
              <a:t>Policy/Workflow</a:t>
            </a:r>
          </a:p>
          <a:p>
            <a:pPr marL="457200" indent="0" rtl="0">
              <a:spcBef>
                <a:spcPts val="0"/>
              </a:spcBef>
              <a:buNone/>
            </a:pPr>
            <a:r>
              <a:rPr lang="en" sz="2400"/>
              <a:t>SHARE Working Group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 sz="2400"/>
              <a:t>Standards, identifiers, behaviors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17141" y="535603"/>
            <a:ext cx="54081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ndalus"/>
                <a:cs typeface="Andalus"/>
                <a:hlinkClick r:id="rId2"/>
              </a:rPr>
              <a:t>http://share-research.org</a:t>
            </a:r>
            <a:endParaRPr lang="en-US" sz="2800" b="1" dirty="0">
              <a:latin typeface="Andalus"/>
              <a:cs typeface="Andalu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17141" y="1700169"/>
            <a:ext cx="64452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  <a:hlinkClick r:id="rId3"/>
              </a:rPr>
              <a:t>www.facebook.com/SHARE.research</a:t>
            </a:r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17141" y="2885428"/>
            <a:ext cx="6627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  <a:hlinkClick r:id="rId4"/>
              </a:rPr>
              <a:t>www.twitter.com/share_research</a:t>
            </a:r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17140" y="3826665"/>
            <a:ext cx="682685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  <a:hlinkClick r:id="rId5"/>
              </a:rPr>
              <a:t>SHARE@ARL.org</a:t>
            </a:r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</a:t>
            </a:r>
          </a:p>
          <a:p>
            <a:endParaRPr lang="en-US" sz="1200" b="1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  <a:hlinkClick r:id="rId6"/>
              </a:rPr>
              <a:t>tyler.walters@vt.edu</a:t>
            </a:r>
            <a:r>
              <a:rPr lang="en-US" sz="28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28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3" name="Picture 2" descr="facebook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62" y="1495426"/>
            <a:ext cx="1174459" cy="880844"/>
          </a:xfrm>
          <a:prstGeom prst="rect">
            <a:avLst/>
          </a:prstGeom>
        </p:spPr>
      </p:pic>
      <p:pic>
        <p:nvPicPr>
          <p:cNvPr id="9" name="Picture 8" descr="twitter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962" y="2753694"/>
            <a:ext cx="1174459" cy="880844"/>
          </a:xfrm>
          <a:prstGeom prst="rect">
            <a:avLst/>
          </a:prstGeom>
        </p:spPr>
      </p:pic>
      <p:pic>
        <p:nvPicPr>
          <p:cNvPr id="10" name="Picture 9" descr="email icon.jpg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556" b="96000" l="1778" r="96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05" y="3951337"/>
            <a:ext cx="1315558" cy="992000"/>
          </a:xfrm>
          <a:prstGeom prst="rect">
            <a:avLst/>
          </a:prstGeom>
        </p:spPr>
      </p:pic>
      <p:pic>
        <p:nvPicPr>
          <p:cNvPr id="11" name="Picture 10" descr="web icon.jp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483" b="98507" l="11554" r="892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22" y="260118"/>
            <a:ext cx="1724544" cy="103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72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209775" y="254125"/>
            <a:ext cx="8651699" cy="4671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 b="1" dirty="0"/>
              <a:t>Founded by Academic Leaders, Built with Open Technology</a:t>
            </a:r>
          </a:p>
          <a:p>
            <a:pPr rtl="0">
              <a:spcBef>
                <a:spcPts val="0"/>
              </a:spcBef>
              <a:buNone/>
            </a:pPr>
            <a:endParaRPr sz="3600" i="1" dirty="0"/>
          </a:p>
          <a:p>
            <a:pPr rtl="0">
              <a:spcBef>
                <a:spcPts val="0"/>
              </a:spcBef>
              <a:buNone/>
            </a:pPr>
            <a:endParaRPr sz="2400" dirty="0"/>
          </a:p>
          <a:p>
            <a:pPr rtl="0">
              <a:spcBef>
                <a:spcPts val="0"/>
              </a:spcBef>
              <a:buNone/>
            </a:pPr>
            <a:endParaRPr sz="2400" dirty="0"/>
          </a:p>
          <a:p>
            <a:pPr algn="ctr" rtl="0">
              <a:spcBef>
                <a:spcPts val="0"/>
              </a:spcBef>
              <a:buNone/>
            </a:pPr>
            <a:endParaRPr sz="2400" dirty="0"/>
          </a:p>
          <a:p>
            <a:pPr algn="ctr" rtl="0">
              <a:spcBef>
                <a:spcPts val="0"/>
              </a:spcBef>
              <a:buNone/>
            </a:pPr>
            <a:endParaRPr lang="en-US" sz="1600" dirty="0" smtClean="0"/>
          </a:p>
          <a:p>
            <a:pPr algn="ctr" rtl="0">
              <a:spcBef>
                <a:spcPts val="0"/>
              </a:spcBef>
              <a:buNone/>
            </a:pPr>
            <a:r>
              <a:rPr lang="en" sz="2400" dirty="0" smtClean="0"/>
              <a:t>Research </a:t>
            </a:r>
            <a:r>
              <a:rPr lang="en" sz="2400" dirty="0"/>
              <a:t>universities are long-lived and are mission-driven to generate, make accessible, and preserve over time new knowledge and understanding.</a:t>
            </a:r>
          </a:p>
          <a:p>
            <a:pPr algn="r">
              <a:spcBef>
                <a:spcPts val="0"/>
              </a:spcBef>
              <a:buNone/>
            </a:pPr>
            <a:endParaRPr sz="1800" dirty="0"/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662" y="1957150"/>
            <a:ext cx="1949374" cy="116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0037" y="1897587"/>
            <a:ext cx="2147924" cy="128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26294" y="1957150"/>
            <a:ext cx="1949368" cy="116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85412" y="1957144"/>
            <a:ext cx="2147924" cy="12887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Stakeholders/beneficiaries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209125" y="1063375"/>
            <a:ext cx="56174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Researchers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Higher ed administration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Libraries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Repositories</a:t>
            </a:r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Research </a:t>
            </a:r>
            <a:r>
              <a:rPr lang="en" dirty="0" smtClean="0"/>
              <a:t>funders</a:t>
            </a:r>
            <a:endParaRPr lang="en-US" dirty="0" smtClean="0"/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-US" dirty="0" smtClean="0"/>
              <a:t>The Public / communities</a:t>
            </a:r>
            <a:endParaRPr lang="en" dirty="0"/>
          </a:p>
        </p:txBody>
      </p:sp>
      <p:sp>
        <p:nvSpPr>
          <p:cNvPr id="79" name="Shape 79"/>
          <p:cNvSpPr/>
          <p:nvPr/>
        </p:nvSpPr>
        <p:spPr>
          <a:xfrm>
            <a:off x="4988462" y="864450"/>
            <a:ext cx="3701699" cy="4061400"/>
          </a:xfrm>
          <a:prstGeom prst="ellipse">
            <a:avLst/>
          </a:prstGeom>
          <a:noFill/>
          <a:ln w="19050" cap="flat">
            <a:solidFill>
              <a:srgbClr val="666666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5012" y="373250"/>
            <a:ext cx="1019300" cy="1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9625" y="2213875"/>
            <a:ext cx="892599" cy="89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72400" y="3785125"/>
            <a:ext cx="729413" cy="71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78905" y="3785125"/>
            <a:ext cx="1019299" cy="71483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96400" y="2213875"/>
            <a:ext cx="892599" cy="89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40275" y="1778975"/>
            <a:ext cx="1798073" cy="1762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457200" y="21430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Open data allows for innovation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5522536" y="762195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2208020" y="762195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1605" y="2265226"/>
            <a:ext cx="2084642" cy="130811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2133506" y="778477"/>
            <a:ext cx="1427099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Gather 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5418508" y="764950"/>
            <a:ext cx="1516500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Notify</a:t>
            </a:r>
          </a:p>
        </p:txBody>
      </p:sp>
      <p:sp>
        <p:nvSpPr>
          <p:cNvPr id="100" name="Shape 100"/>
          <p:cNvSpPr txBox="1"/>
          <p:nvPr/>
        </p:nvSpPr>
        <p:spPr>
          <a:xfrm>
            <a:off x="970875" y="1283500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Providers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6858225" y="1283500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Consumers</a:t>
            </a:r>
          </a:p>
        </p:txBody>
      </p:sp>
      <p:sp>
        <p:nvSpPr>
          <p:cNvPr id="102" name="Shape 102"/>
          <p:cNvSpPr/>
          <p:nvPr/>
        </p:nvSpPr>
        <p:spPr>
          <a:xfrm>
            <a:off x="1402799" y="1712409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1402799" y="2224758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1402799" y="2781832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1402799" y="3338906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1402799" y="3895980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7316903" y="1690047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7316903" y="2202396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9" name="Shape 109"/>
          <p:cNvSpPr/>
          <p:nvPr/>
        </p:nvSpPr>
        <p:spPr>
          <a:xfrm>
            <a:off x="7316903" y="2759470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/>
          <p:nvPr/>
        </p:nvSpPr>
        <p:spPr>
          <a:xfrm>
            <a:off x="7316903" y="3316544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7316903" y="3873617"/>
            <a:ext cx="448199" cy="448199"/>
          </a:xfrm>
          <a:prstGeom prst="rect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12" name="Shape 112"/>
          <p:cNvCxnSpPr>
            <a:stCxn id="107" idx="1"/>
          </p:cNvCxnSpPr>
          <p:nvPr/>
        </p:nvCxnSpPr>
        <p:spPr>
          <a:xfrm flipH="1">
            <a:off x="5341403" y="1914147"/>
            <a:ext cx="1975500" cy="6711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13" name="Shape 113"/>
          <p:cNvCxnSpPr>
            <a:stCxn id="108" idx="1"/>
          </p:cNvCxnSpPr>
          <p:nvPr/>
        </p:nvCxnSpPr>
        <p:spPr>
          <a:xfrm flipH="1">
            <a:off x="5416103" y="2426496"/>
            <a:ext cx="1900800" cy="315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14" name="Shape 114"/>
          <p:cNvCxnSpPr/>
          <p:nvPr/>
        </p:nvCxnSpPr>
        <p:spPr>
          <a:xfrm rot="10800000">
            <a:off x="5446103" y="2928944"/>
            <a:ext cx="1870800" cy="546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15" name="Shape 115"/>
          <p:cNvCxnSpPr>
            <a:stCxn id="110" idx="1"/>
          </p:cNvCxnSpPr>
          <p:nvPr/>
        </p:nvCxnSpPr>
        <p:spPr>
          <a:xfrm rot="10800000">
            <a:off x="5438603" y="3093344"/>
            <a:ext cx="1878300" cy="4473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16" name="Shape 116"/>
          <p:cNvCxnSpPr>
            <a:stCxn id="111" idx="1"/>
          </p:cNvCxnSpPr>
          <p:nvPr/>
        </p:nvCxnSpPr>
        <p:spPr>
          <a:xfrm rot="10800000">
            <a:off x="5386403" y="3242717"/>
            <a:ext cx="1930500" cy="855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17" name="Shape 117"/>
          <p:cNvCxnSpPr>
            <a:stCxn id="102" idx="3"/>
          </p:cNvCxnSpPr>
          <p:nvPr/>
        </p:nvCxnSpPr>
        <p:spPr>
          <a:xfrm>
            <a:off x="1850999" y="1936509"/>
            <a:ext cx="1928100" cy="632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" name="Shape 118"/>
          <p:cNvCxnSpPr>
            <a:stCxn id="103" idx="3"/>
          </p:cNvCxnSpPr>
          <p:nvPr/>
        </p:nvCxnSpPr>
        <p:spPr>
          <a:xfrm>
            <a:off x="1850999" y="2448858"/>
            <a:ext cx="1865400" cy="308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9" name="Shape 119"/>
          <p:cNvCxnSpPr>
            <a:stCxn id="104" idx="3"/>
          </p:cNvCxnSpPr>
          <p:nvPr/>
        </p:nvCxnSpPr>
        <p:spPr>
          <a:xfrm>
            <a:off x="1850999" y="3005932"/>
            <a:ext cx="1865400" cy="117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" name="Shape 120"/>
          <p:cNvCxnSpPr>
            <a:stCxn id="105" idx="3"/>
          </p:cNvCxnSpPr>
          <p:nvPr/>
        </p:nvCxnSpPr>
        <p:spPr>
          <a:xfrm rot="10800000" flipH="1">
            <a:off x="1850999" y="3179006"/>
            <a:ext cx="1919100" cy="384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" name="Shape 121"/>
          <p:cNvCxnSpPr>
            <a:stCxn id="106" idx="3"/>
          </p:cNvCxnSpPr>
          <p:nvPr/>
        </p:nvCxnSpPr>
        <p:spPr>
          <a:xfrm rot="10800000" flipH="1">
            <a:off x="1850999" y="3358680"/>
            <a:ext cx="1946100" cy="7614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2208020" y="772470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5522536" y="772470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41605" y="2275501"/>
            <a:ext cx="2084642" cy="130811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x="5418508" y="775225"/>
            <a:ext cx="1516500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Notify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970875" y="1293775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Providers</a:t>
            </a:r>
          </a:p>
        </p:txBody>
      </p:sp>
      <p:sp>
        <p:nvSpPr>
          <p:cNvPr id="131" name="Shape 131"/>
          <p:cNvSpPr txBox="1"/>
          <p:nvPr/>
        </p:nvSpPr>
        <p:spPr>
          <a:xfrm>
            <a:off x="6858225" y="1293775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Consumers</a:t>
            </a:r>
          </a:p>
        </p:txBody>
      </p:sp>
      <p:sp>
        <p:nvSpPr>
          <p:cNvPr id="132" name="Shape 132"/>
          <p:cNvSpPr/>
          <p:nvPr/>
        </p:nvSpPr>
        <p:spPr>
          <a:xfrm>
            <a:off x="1402799" y="1722684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1402799" y="2235033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1402799" y="2792107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1402799" y="3349181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1402799" y="3906255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7316903" y="1700322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7316903" y="2212671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/>
          <p:nvPr/>
        </p:nvSpPr>
        <p:spPr>
          <a:xfrm>
            <a:off x="7316903" y="2769745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/>
          <p:nvPr/>
        </p:nvSpPr>
        <p:spPr>
          <a:xfrm>
            <a:off x="7316903" y="3326819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7316903" y="3883892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42" name="Shape 142"/>
          <p:cNvCxnSpPr>
            <a:stCxn id="137" idx="1"/>
          </p:cNvCxnSpPr>
          <p:nvPr/>
        </p:nvCxnSpPr>
        <p:spPr>
          <a:xfrm flipH="1">
            <a:off x="5341403" y="1924422"/>
            <a:ext cx="1975500" cy="6711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43" name="Shape 143"/>
          <p:cNvCxnSpPr>
            <a:stCxn id="138" idx="1"/>
          </p:cNvCxnSpPr>
          <p:nvPr/>
        </p:nvCxnSpPr>
        <p:spPr>
          <a:xfrm flipH="1">
            <a:off x="5416103" y="2436771"/>
            <a:ext cx="1900800" cy="3156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44" name="Shape 144"/>
          <p:cNvCxnSpPr/>
          <p:nvPr/>
        </p:nvCxnSpPr>
        <p:spPr>
          <a:xfrm rot="10800000">
            <a:off x="5446103" y="2939219"/>
            <a:ext cx="1870800" cy="546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45" name="Shape 145"/>
          <p:cNvCxnSpPr>
            <a:stCxn id="140" idx="1"/>
          </p:cNvCxnSpPr>
          <p:nvPr/>
        </p:nvCxnSpPr>
        <p:spPr>
          <a:xfrm rot="10800000">
            <a:off x="5438603" y="3103619"/>
            <a:ext cx="1878300" cy="4473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46" name="Shape 146"/>
          <p:cNvCxnSpPr>
            <a:stCxn id="141" idx="1"/>
          </p:cNvCxnSpPr>
          <p:nvPr/>
        </p:nvCxnSpPr>
        <p:spPr>
          <a:xfrm rot="10800000">
            <a:off x="5386403" y="3252992"/>
            <a:ext cx="1930500" cy="8550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47" name="Shape 147"/>
          <p:cNvCxnSpPr>
            <a:stCxn id="132" idx="3"/>
          </p:cNvCxnSpPr>
          <p:nvPr/>
        </p:nvCxnSpPr>
        <p:spPr>
          <a:xfrm>
            <a:off x="1850999" y="1946784"/>
            <a:ext cx="1974000" cy="6711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48" name="Shape 148"/>
          <p:cNvCxnSpPr/>
          <p:nvPr/>
        </p:nvCxnSpPr>
        <p:spPr>
          <a:xfrm rot="10800000" flipH="1">
            <a:off x="1850948" y="2946582"/>
            <a:ext cx="1899299" cy="69599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49" name="Shape 149"/>
          <p:cNvCxnSpPr>
            <a:stCxn id="135" idx="3"/>
          </p:cNvCxnSpPr>
          <p:nvPr/>
        </p:nvCxnSpPr>
        <p:spPr>
          <a:xfrm rot="10800000" flipH="1">
            <a:off x="1850999" y="3095981"/>
            <a:ext cx="1929000" cy="4773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lgDashDot"/>
            <a:round/>
            <a:headEnd type="none" w="lg" len="lg"/>
            <a:tailEnd type="triangle" w="lg" len="lg"/>
          </a:ln>
        </p:spPr>
      </p:cxnSp>
      <p:sp>
        <p:nvSpPr>
          <p:cNvPr id="150" name="Shape 150"/>
          <p:cNvSpPr/>
          <p:nvPr/>
        </p:nvSpPr>
        <p:spPr>
          <a:xfrm>
            <a:off x="1852453" y="2412483"/>
            <a:ext cx="1882702" cy="373762"/>
          </a:xfrm>
          <a:custGeom>
            <a:avLst/>
            <a:gdLst/>
            <a:ahLst/>
            <a:cxnLst/>
            <a:rect l="0" t="0" r="0" b="0"/>
            <a:pathLst>
              <a:path w="91349" h="18135" extrusionOk="0">
                <a:moveTo>
                  <a:pt x="0" y="1989"/>
                </a:moveTo>
                <a:cubicBezTo>
                  <a:pt x="1914" y="1031"/>
                  <a:pt x="4111" y="-437"/>
                  <a:pt x="6162" y="177"/>
                </a:cubicBezTo>
                <a:cubicBezTo>
                  <a:pt x="9354" y="1134"/>
                  <a:pt x="9928" y="6256"/>
                  <a:pt x="13050" y="7427"/>
                </a:cubicBezTo>
                <a:cubicBezTo>
                  <a:pt x="18109" y="9325"/>
                  <a:pt x="24165" y="2111"/>
                  <a:pt x="28999" y="4527"/>
                </a:cubicBezTo>
                <a:cubicBezTo>
                  <a:pt x="31550" y="5801"/>
                  <a:pt x="33102" y="8983"/>
                  <a:pt x="35887" y="9602"/>
                </a:cubicBezTo>
                <a:cubicBezTo>
                  <a:pt x="41068" y="10753"/>
                  <a:pt x="46485" y="4525"/>
                  <a:pt x="51474" y="6339"/>
                </a:cubicBezTo>
                <a:cubicBezTo>
                  <a:pt x="57243" y="8436"/>
                  <a:pt x="60259" y="18082"/>
                  <a:pt x="66337" y="17214"/>
                </a:cubicBezTo>
                <a:cubicBezTo>
                  <a:pt x="69645" y="16741"/>
                  <a:pt x="74867" y="12275"/>
                  <a:pt x="72862" y="9602"/>
                </a:cubicBezTo>
                <a:cubicBezTo>
                  <a:pt x="71620" y="7947"/>
                  <a:pt x="71791" y="14737"/>
                  <a:pt x="73587" y="15764"/>
                </a:cubicBezTo>
                <a:cubicBezTo>
                  <a:pt x="78765" y="18723"/>
                  <a:pt x="85384" y="17939"/>
                  <a:pt x="91349" y="17939"/>
                </a:cubicBezTo>
              </a:path>
            </a:pathLst>
          </a:cu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sp>
      <p:cxnSp>
        <p:nvCxnSpPr>
          <p:cNvPr id="151" name="Shape 151"/>
          <p:cNvCxnSpPr>
            <a:stCxn id="136" idx="3"/>
          </p:cNvCxnSpPr>
          <p:nvPr/>
        </p:nvCxnSpPr>
        <p:spPr>
          <a:xfrm rot="10800000" flipH="1">
            <a:off x="1850999" y="3290055"/>
            <a:ext cx="1944000" cy="840300"/>
          </a:xfrm>
          <a:prstGeom prst="curvedConnector3">
            <a:avLst>
              <a:gd name="adj1" fmla="val 50000"/>
            </a:avLst>
          </a:pr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52" name="Shape 152"/>
          <p:cNvSpPr txBox="1"/>
          <p:nvPr/>
        </p:nvSpPr>
        <p:spPr>
          <a:xfrm>
            <a:off x="2133506" y="788752"/>
            <a:ext cx="1427099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Gather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2238008" y="782795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5552523" y="782795"/>
            <a:ext cx="1314900" cy="38402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1592" y="2285826"/>
            <a:ext cx="2084642" cy="130811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x="5448495" y="785550"/>
            <a:ext cx="1516500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Notify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x="1000862" y="1304100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Providers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6888213" y="1304100"/>
            <a:ext cx="1314900" cy="26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>
                <a:latin typeface="Arvo"/>
                <a:ea typeface="Arvo"/>
                <a:cs typeface="Arvo"/>
                <a:sym typeface="Arvo"/>
              </a:rPr>
              <a:t>Consumers</a:t>
            </a:r>
          </a:p>
        </p:txBody>
      </p:sp>
      <p:sp>
        <p:nvSpPr>
          <p:cNvPr id="163" name="Shape 163"/>
          <p:cNvSpPr/>
          <p:nvPr/>
        </p:nvSpPr>
        <p:spPr>
          <a:xfrm>
            <a:off x="1432787" y="1733009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1432787" y="2245358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1432787" y="2802432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7346890" y="1710647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7346890" y="2222996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8" name="Shape 168"/>
          <p:cNvSpPr/>
          <p:nvPr/>
        </p:nvSpPr>
        <p:spPr>
          <a:xfrm>
            <a:off x="7346890" y="2780070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9" name="Shape 169"/>
          <p:cNvSpPr/>
          <p:nvPr/>
        </p:nvSpPr>
        <p:spPr>
          <a:xfrm>
            <a:off x="7346890" y="3337144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7346890" y="3894217"/>
            <a:ext cx="448199" cy="448199"/>
          </a:xfrm>
          <a:prstGeom prst="rect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71" name="Shape 171"/>
          <p:cNvCxnSpPr>
            <a:stCxn id="166" idx="1"/>
          </p:cNvCxnSpPr>
          <p:nvPr/>
        </p:nvCxnSpPr>
        <p:spPr>
          <a:xfrm flipH="1">
            <a:off x="5371390" y="1934747"/>
            <a:ext cx="1975500" cy="6711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72" name="Shape 172"/>
          <p:cNvCxnSpPr>
            <a:stCxn id="167" idx="1"/>
          </p:cNvCxnSpPr>
          <p:nvPr/>
        </p:nvCxnSpPr>
        <p:spPr>
          <a:xfrm flipH="1">
            <a:off x="5446090" y="2447096"/>
            <a:ext cx="1900800" cy="3156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73" name="Shape 173"/>
          <p:cNvCxnSpPr/>
          <p:nvPr/>
        </p:nvCxnSpPr>
        <p:spPr>
          <a:xfrm rot="10800000">
            <a:off x="5476090" y="2949544"/>
            <a:ext cx="1870800" cy="546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74" name="Shape 174"/>
          <p:cNvCxnSpPr>
            <a:stCxn id="169" idx="1"/>
          </p:cNvCxnSpPr>
          <p:nvPr/>
        </p:nvCxnSpPr>
        <p:spPr>
          <a:xfrm rot="10800000">
            <a:off x="5468590" y="3113944"/>
            <a:ext cx="1878300" cy="4473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75" name="Shape 175"/>
          <p:cNvCxnSpPr>
            <a:stCxn id="170" idx="1"/>
          </p:cNvCxnSpPr>
          <p:nvPr/>
        </p:nvCxnSpPr>
        <p:spPr>
          <a:xfrm rot="10800000">
            <a:off x="5416390" y="3263317"/>
            <a:ext cx="1930500" cy="8550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solid"/>
            <a:round/>
            <a:headEnd type="triangle" w="lg" len="lg"/>
            <a:tailEnd type="none" w="lg" len="lg"/>
          </a:ln>
        </p:spPr>
      </p:cxnSp>
      <p:cxnSp>
        <p:nvCxnSpPr>
          <p:cNvPr id="176" name="Shape 176"/>
          <p:cNvCxnSpPr>
            <a:stCxn id="163" idx="3"/>
          </p:cNvCxnSpPr>
          <p:nvPr/>
        </p:nvCxnSpPr>
        <p:spPr>
          <a:xfrm>
            <a:off x="1880987" y="1957109"/>
            <a:ext cx="1974000" cy="671100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77" name="Shape 177"/>
          <p:cNvCxnSpPr/>
          <p:nvPr/>
        </p:nvCxnSpPr>
        <p:spPr>
          <a:xfrm rot="10800000" flipH="1">
            <a:off x="1880936" y="2956907"/>
            <a:ext cx="1899299" cy="69599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78" name="Shape 178"/>
          <p:cNvCxnSpPr/>
          <p:nvPr/>
        </p:nvCxnSpPr>
        <p:spPr>
          <a:xfrm rot="10800000" flipH="1">
            <a:off x="1880987" y="3106306"/>
            <a:ext cx="1929000" cy="477299"/>
          </a:xfrm>
          <a:prstGeom prst="straightConnector1">
            <a:avLst/>
          </a:prstGeom>
          <a:noFill/>
          <a:ln w="19050" cap="flat">
            <a:solidFill>
              <a:srgbClr val="666666"/>
            </a:solidFill>
            <a:prstDash val="lgDashDot"/>
            <a:round/>
            <a:headEnd type="none" w="lg" len="lg"/>
            <a:tailEnd type="triangle" w="lg" len="lg"/>
          </a:ln>
        </p:spPr>
      </p:cxnSp>
      <p:sp>
        <p:nvSpPr>
          <p:cNvPr id="179" name="Shape 179"/>
          <p:cNvSpPr/>
          <p:nvPr/>
        </p:nvSpPr>
        <p:spPr>
          <a:xfrm>
            <a:off x="1882440" y="2422808"/>
            <a:ext cx="1882702" cy="373762"/>
          </a:xfrm>
          <a:custGeom>
            <a:avLst/>
            <a:gdLst/>
            <a:ahLst/>
            <a:cxnLst/>
            <a:rect l="0" t="0" r="0" b="0"/>
            <a:pathLst>
              <a:path w="91349" h="18135" extrusionOk="0">
                <a:moveTo>
                  <a:pt x="0" y="1989"/>
                </a:moveTo>
                <a:cubicBezTo>
                  <a:pt x="1914" y="1031"/>
                  <a:pt x="4111" y="-437"/>
                  <a:pt x="6162" y="177"/>
                </a:cubicBezTo>
                <a:cubicBezTo>
                  <a:pt x="9354" y="1134"/>
                  <a:pt x="9928" y="6256"/>
                  <a:pt x="13050" y="7427"/>
                </a:cubicBezTo>
                <a:cubicBezTo>
                  <a:pt x="18109" y="9325"/>
                  <a:pt x="24165" y="2111"/>
                  <a:pt x="28999" y="4527"/>
                </a:cubicBezTo>
                <a:cubicBezTo>
                  <a:pt x="31550" y="5801"/>
                  <a:pt x="33102" y="8983"/>
                  <a:pt x="35887" y="9602"/>
                </a:cubicBezTo>
                <a:cubicBezTo>
                  <a:pt x="41068" y="10753"/>
                  <a:pt x="46485" y="4525"/>
                  <a:pt x="51474" y="6339"/>
                </a:cubicBezTo>
                <a:cubicBezTo>
                  <a:pt x="57243" y="8436"/>
                  <a:pt x="60259" y="18082"/>
                  <a:pt x="66337" y="17214"/>
                </a:cubicBezTo>
                <a:cubicBezTo>
                  <a:pt x="69645" y="16741"/>
                  <a:pt x="74867" y="12275"/>
                  <a:pt x="72862" y="9602"/>
                </a:cubicBezTo>
                <a:cubicBezTo>
                  <a:pt x="71620" y="7947"/>
                  <a:pt x="71791" y="14737"/>
                  <a:pt x="73587" y="15764"/>
                </a:cubicBezTo>
                <a:cubicBezTo>
                  <a:pt x="78765" y="18723"/>
                  <a:pt x="85384" y="17939"/>
                  <a:pt x="91349" y="17939"/>
                </a:cubicBezTo>
              </a:path>
            </a:pathLst>
          </a:cu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sp>
      <p:cxnSp>
        <p:nvCxnSpPr>
          <p:cNvPr id="180" name="Shape 180"/>
          <p:cNvCxnSpPr/>
          <p:nvPr/>
        </p:nvCxnSpPr>
        <p:spPr>
          <a:xfrm rot="10800000" flipH="1">
            <a:off x="1880987" y="3300380"/>
            <a:ext cx="1944000" cy="840299"/>
          </a:xfrm>
          <a:prstGeom prst="curvedConnector3">
            <a:avLst>
              <a:gd name="adj1" fmla="val 50000"/>
            </a:avLst>
          </a:prstGeom>
          <a:noFill/>
          <a:ln w="19050" cap="flat">
            <a:solidFill>
              <a:srgbClr val="666666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81" name="Shape 181"/>
          <p:cNvSpPr txBox="1"/>
          <p:nvPr/>
        </p:nvSpPr>
        <p:spPr>
          <a:xfrm>
            <a:off x="2163494" y="799077"/>
            <a:ext cx="1427099" cy="567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800">
                <a:latin typeface="Arvo"/>
                <a:ea typeface="Arvo"/>
                <a:cs typeface="Arvo"/>
                <a:sym typeface="Arvo"/>
              </a:rPr>
              <a:t>Gather </a:t>
            </a:r>
          </a:p>
        </p:txBody>
      </p:sp>
      <p:pic>
        <p:nvPicPr>
          <p:cNvPr id="182" name="Shape 1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0562" y="2304646"/>
            <a:ext cx="440377" cy="31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Shape 1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70013" y="2839644"/>
            <a:ext cx="373749" cy="37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Shape 1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54337" y="4061698"/>
            <a:ext cx="1022799" cy="242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Shape 18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40887" y="3339925"/>
            <a:ext cx="902874" cy="58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Shape 18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470000" y="1760312"/>
            <a:ext cx="373774" cy="373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3675" y="2939475"/>
            <a:ext cx="1142999" cy="1143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Shape 192"/>
          <p:cNvPicPr preferRelativeResize="0"/>
          <p:nvPr/>
        </p:nvPicPr>
        <p:blipFill rotWithShape="1">
          <a:blip r:embed="rId4">
            <a:alphaModFix/>
          </a:blip>
          <a:srcRect t="25100" b="23262"/>
          <a:stretch/>
        </p:blipFill>
        <p:spPr>
          <a:xfrm>
            <a:off x="4234025" y="1361587"/>
            <a:ext cx="1904000" cy="491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Shape 19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01300" y="87265"/>
            <a:ext cx="1640625" cy="53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24012" y="4260575"/>
            <a:ext cx="838200" cy="8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Shape 19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356325" y="170937"/>
            <a:ext cx="2733675" cy="40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Shape 19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53750" y="4578125"/>
            <a:ext cx="31623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54325" y="4057500"/>
            <a:ext cx="2802350" cy="91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Shape 198"/>
          <p:cNvPicPr preferRelativeResize="0"/>
          <p:nvPr/>
        </p:nvPicPr>
        <p:blipFill rotWithShape="1">
          <a:blip r:embed="rId10">
            <a:alphaModFix/>
          </a:blip>
          <a:srcRect l="17286" r="18164"/>
          <a:stretch/>
        </p:blipFill>
        <p:spPr>
          <a:xfrm>
            <a:off x="153750" y="2194062"/>
            <a:ext cx="1143000" cy="17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Shape 19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194325" y="2956938"/>
            <a:ext cx="1640625" cy="10575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84127" y="4260578"/>
            <a:ext cx="1535151" cy="67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Shape 20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926550" y="2177475"/>
            <a:ext cx="20193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6448425" y="1541720"/>
            <a:ext cx="2466975" cy="584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Shape 203"/>
          <p:cNvPicPr preferRelativeResize="0"/>
          <p:nvPr/>
        </p:nvPicPr>
        <p:blipFill rotWithShape="1">
          <a:blip r:embed="rId15">
            <a:alphaModFix/>
          </a:blip>
          <a:srcRect r="37895"/>
          <a:stretch/>
        </p:blipFill>
        <p:spPr>
          <a:xfrm>
            <a:off x="5465848" y="728825"/>
            <a:ext cx="1243774" cy="468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Shape 204"/>
          <p:cNvPicPr preferRelativeResize="0"/>
          <p:nvPr/>
        </p:nvPicPr>
        <p:blipFill rotWithShape="1">
          <a:blip r:embed="rId16">
            <a:alphaModFix/>
          </a:blip>
          <a:srcRect t="16561" b="18440"/>
          <a:stretch/>
        </p:blipFill>
        <p:spPr>
          <a:xfrm>
            <a:off x="2559475" y="3532873"/>
            <a:ext cx="2002750" cy="67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Shape 205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4098825" y="2017674"/>
            <a:ext cx="2019300" cy="727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Shape 206"/>
          <p:cNvPicPr preferRelativeResize="0"/>
          <p:nvPr/>
        </p:nvPicPr>
        <p:blipFill>
          <a:blip r:embed="rId18">
            <a:alphaModFix/>
          </a:blip>
          <a:stretch>
            <a:fillRect/>
          </a:stretch>
        </p:blipFill>
        <p:spPr>
          <a:xfrm>
            <a:off x="2818267" y="2922037"/>
            <a:ext cx="2403158" cy="58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Shape 207"/>
          <p:cNvPicPr preferRelativeResize="0"/>
          <p:nvPr/>
        </p:nvPicPr>
        <p:blipFill>
          <a:blip r:embed="rId19">
            <a:alphaModFix/>
          </a:blip>
          <a:stretch>
            <a:fillRect/>
          </a:stretch>
        </p:blipFill>
        <p:spPr>
          <a:xfrm>
            <a:off x="6934825" y="769723"/>
            <a:ext cx="2002748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2596603" y="4240675"/>
            <a:ext cx="932636" cy="50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>
          <a:blip r:embed="rId21">
            <a:alphaModFix/>
          </a:blip>
          <a:stretch>
            <a:fillRect/>
          </a:stretch>
        </p:blipFill>
        <p:spPr>
          <a:xfrm>
            <a:off x="1415616" y="3407024"/>
            <a:ext cx="845849" cy="60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/>
          <p:cNvPicPr preferRelativeResize="0"/>
          <p:nvPr/>
        </p:nvPicPr>
        <p:blipFill>
          <a:blip r:embed="rId22">
            <a:alphaModFix/>
          </a:blip>
          <a:stretch>
            <a:fillRect/>
          </a:stretch>
        </p:blipFill>
        <p:spPr>
          <a:xfrm>
            <a:off x="72724" y="4079821"/>
            <a:ext cx="2148374" cy="431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Shape 211"/>
          <p:cNvPicPr preferRelativeResize="0"/>
          <p:nvPr/>
        </p:nvPicPr>
        <p:blipFill rotWithShape="1">
          <a:blip r:embed="rId23">
            <a:alphaModFix/>
          </a:blip>
          <a:srcRect t="26989" b="29437"/>
          <a:stretch/>
        </p:blipFill>
        <p:spPr>
          <a:xfrm>
            <a:off x="4561312" y="3346462"/>
            <a:ext cx="1669221" cy="72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Shape 212"/>
          <p:cNvPicPr preferRelativeResize="0"/>
          <p:nvPr/>
        </p:nvPicPr>
        <p:blipFill rotWithShape="1">
          <a:blip r:embed="rId24">
            <a:alphaModFix/>
          </a:blip>
          <a:srcRect t="11762" b="14907"/>
          <a:stretch/>
        </p:blipFill>
        <p:spPr>
          <a:xfrm>
            <a:off x="145525" y="1268598"/>
            <a:ext cx="2002750" cy="73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Shape 213"/>
          <p:cNvPicPr preferRelativeResize="0"/>
          <p:nvPr/>
        </p:nvPicPr>
        <p:blipFill>
          <a:blip r:embed="rId25">
            <a:alphaModFix/>
          </a:blip>
          <a:stretch>
            <a:fillRect/>
          </a:stretch>
        </p:blipFill>
        <p:spPr>
          <a:xfrm>
            <a:off x="72725" y="105687"/>
            <a:ext cx="2579793" cy="49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Shape 214"/>
          <p:cNvPicPr preferRelativeResize="0"/>
          <p:nvPr/>
        </p:nvPicPr>
        <p:blipFill>
          <a:blip r:embed="rId26">
            <a:alphaModFix/>
          </a:blip>
          <a:stretch>
            <a:fillRect/>
          </a:stretch>
        </p:blipFill>
        <p:spPr>
          <a:xfrm>
            <a:off x="2780649" y="1498698"/>
            <a:ext cx="1143000" cy="60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>
          <a:blip r:embed="rId27">
            <a:alphaModFix/>
          </a:blip>
          <a:stretch>
            <a:fillRect/>
          </a:stretch>
        </p:blipFill>
        <p:spPr>
          <a:xfrm>
            <a:off x="1267056" y="2803006"/>
            <a:ext cx="1143000" cy="490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Shape 216"/>
          <p:cNvPicPr preferRelativeResize="0"/>
          <p:nvPr/>
        </p:nvPicPr>
        <p:blipFill>
          <a:blip r:embed="rId28">
            <a:alphaModFix/>
          </a:blip>
          <a:stretch>
            <a:fillRect/>
          </a:stretch>
        </p:blipFill>
        <p:spPr>
          <a:xfrm>
            <a:off x="1392825" y="2107662"/>
            <a:ext cx="1328236" cy="53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>
          <a:blip r:embed="rId29">
            <a:alphaModFix/>
          </a:blip>
          <a:stretch>
            <a:fillRect/>
          </a:stretch>
        </p:blipFill>
        <p:spPr>
          <a:xfrm>
            <a:off x="72725" y="820713"/>
            <a:ext cx="2250841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>
          <a:blip r:embed="rId30">
            <a:alphaModFix/>
          </a:blip>
          <a:stretch>
            <a:fillRect/>
          </a:stretch>
        </p:blipFill>
        <p:spPr>
          <a:xfrm>
            <a:off x="2835336" y="2175867"/>
            <a:ext cx="838198" cy="841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Shape 219"/>
          <p:cNvPicPr preferRelativeResize="0"/>
          <p:nvPr/>
        </p:nvPicPr>
        <p:blipFill>
          <a:blip r:embed="rId31">
            <a:alphaModFix/>
          </a:blip>
          <a:stretch>
            <a:fillRect/>
          </a:stretch>
        </p:blipFill>
        <p:spPr>
          <a:xfrm>
            <a:off x="2702773" y="23877"/>
            <a:ext cx="1328224" cy="653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32">
            <a:alphaModFix/>
          </a:blip>
          <a:stretch>
            <a:fillRect/>
          </a:stretch>
        </p:blipFill>
        <p:spPr>
          <a:xfrm>
            <a:off x="2499481" y="820727"/>
            <a:ext cx="1029772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33">
            <a:alphaModFix/>
          </a:blip>
          <a:stretch>
            <a:fillRect/>
          </a:stretch>
        </p:blipFill>
        <p:spPr>
          <a:xfrm>
            <a:off x="3966740" y="730415"/>
            <a:ext cx="106161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370</Words>
  <Application>Microsoft Macintosh PowerPoint</Application>
  <PresentationFormat>On-screen Show (16:9)</PresentationFormat>
  <Paragraphs>104</Paragraphs>
  <Slides>22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simple-light</vt:lpstr>
      <vt:lpstr>modern</vt:lpstr>
      <vt:lpstr>Open Science and the value of documenting, notifying, and sharing </vt:lpstr>
      <vt:lpstr>What is SHARE?</vt:lpstr>
      <vt:lpstr>PowerPoint Presentation</vt:lpstr>
      <vt:lpstr>Stakeholders/beneficiaries</vt:lpstr>
      <vt:lpstr>Open data allows for innovation</vt:lpstr>
      <vt:lpstr>PowerPoint Presentation</vt:lpstr>
      <vt:lpstr>PowerPoint Presentation</vt:lpstr>
      <vt:lpstr>PowerPoint Presentation</vt:lpstr>
      <vt:lpstr>PowerPoint Presentation</vt:lpstr>
      <vt:lpstr>osf.io/share/registration</vt:lpstr>
      <vt:lpstr>PowerPoint Presentation</vt:lpstr>
      <vt:lpstr>PowerPoint Presentation</vt:lpstr>
      <vt:lpstr>osf.io/share/docs</vt:lpstr>
      <vt:lpstr>http://osf.io/share</vt:lpstr>
      <vt:lpstr>Technology Focus</vt:lpstr>
      <vt:lpstr>PowerPoint Presentation</vt:lpstr>
      <vt:lpstr>What we’ve learned</vt:lpstr>
      <vt:lpstr>Where we’re going</vt:lpstr>
      <vt:lpstr>PowerPoint Presentation</vt:lpstr>
      <vt:lpstr>Enhancement – the challenge</vt:lpstr>
      <vt:lpstr>SHARE is a Community Project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SHARE UPDATE</dc:title>
  <cp:lastModifiedBy>Tyler Walters</cp:lastModifiedBy>
  <cp:revision>18</cp:revision>
  <dcterms:modified xsi:type="dcterms:W3CDTF">2015-06-16T19:09:04Z</dcterms:modified>
</cp:coreProperties>
</file>