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6" r:id="rId1"/>
  </p:sldMasterIdLst>
  <p:notesMasterIdLst>
    <p:notesMasterId r:id="rId65"/>
  </p:notesMasterIdLst>
  <p:handoutMasterIdLst>
    <p:handoutMasterId r:id="rId66"/>
  </p:handoutMasterIdLst>
  <p:sldIdLst>
    <p:sldId id="270" r:id="rId2"/>
    <p:sldId id="355" r:id="rId3"/>
    <p:sldId id="271" r:id="rId4"/>
    <p:sldId id="281" r:id="rId5"/>
    <p:sldId id="273" r:id="rId6"/>
    <p:sldId id="272" r:id="rId7"/>
    <p:sldId id="358" r:id="rId8"/>
    <p:sldId id="275" r:id="rId9"/>
    <p:sldId id="274" r:id="rId10"/>
    <p:sldId id="276" r:id="rId11"/>
    <p:sldId id="278" r:id="rId12"/>
    <p:sldId id="356" r:id="rId13"/>
    <p:sldId id="280" r:id="rId14"/>
    <p:sldId id="282" r:id="rId15"/>
    <p:sldId id="288" r:id="rId16"/>
    <p:sldId id="283" r:id="rId17"/>
    <p:sldId id="284" r:id="rId18"/>
    <p:sldId id="285" r:id="rId19"/>
    <p:sldId id="286" r:id="rId20"/>
    <p:sldId id="351" r:id="rId21"/>
    <p:sldId id="289" r:id="rId22"/>
    <p:sldId id="290" r:id="rId23"/>
    <p:sldId id="294" r:id="rId24"/>
    <p:sldId id="295" r:id="rId25"/>
    <p:sldId id="296" r:id="rId26"/>
    <p:sldId id="297" r:id="rId27"/>
    <p:sldId id="302" r:id="rId28"/>
    <p:sldId id="312" r:id="rId29"/>
    <p:sldId id="313" r:id="rId30"/>
    <p:sldId id="314" r:id="rId31"/>
    <p:sldId id="315" r:id="rId32"/>
    <p:sldId id="316" r:id="rId33"/>
    <p:sldId id="319" r:id="rId34"/>
    <p:sldId id="352" r:id="rId35"/>
    <p:sldId id="354" r:id="rId36"/>
    <p:sldId id="304" r:id="rId37"/>
    <p:sldId id="305" r:id="rId38"/>
    <p:sldId id="310" r:id="rId39"/>
    <p:sldId id="308" r:id="rId40"/>
    <p:sldId id="323" r:id="rId41"/>
    <p:sldId id="324" r:id="rId42"/>
    <p:sldId id="325" r:id="rId43"/>
    <p:sldId id="328" r:id="rId44"/>
    <p:sldId id="336" r:id="rId45"/>
    <p:sldId id="337" r:id="rId46"/>
    <p:sldId id="329" r:id="rId47"/>
    <p:sldId id="330" r:id="rId48"/>
    <p:sldId id="350" r:id="rId49"/>
    <p:sldId id="331" r:id="rId50"/>
    <p:sldId id="332" r:id="rId51"/>
    <p:sldId id="333" r:id="rId52"/>
    <p:sldId id="335" r:id="rId53"/>
    <p:sldId id="334" r:id="rId54"/>
    <p:sldId id="348" r:id="rId55"/>
    <p:sldId id="349" r:id="rId56"/>
    <p:sldId id="340" r:id="rId57"/>
    <p:sldId id="341" r:id="rId58"/>
    <p:sldId id="342" r:id="rId59"/>
    <p:sldId id="343" r:id="rId60"/>
    <p:sldId id="344" r:id="rId61"/>
    <p:sldId id="345" r:id="rId62"/>
    <p:sldId id="346" r:id="rId63"/>
    <p:sldId id="347" r:id="rId64"/>
  </p:sldIdLst>
  <p:sldSz cx="9144000" cy="6858000" type="screen4x3"/>
  <p:notesSz cx="6858000" cy="9144000"/>
  <p:defaultTextStyle>
    <a:defPPr>
      <a:defRPr lang="en-US"/>
    </a:defPPr>
    <a:lvl1pPr marL="0" algn="l" defTabSz="456798" rtl="0" eaLnBrk="1" latinLnBrk="0" hangingPunct="1">
      <a:defRPr sz="1800" kern="1200">
        <a:solidFill>
          <a:schemeClr val="tx1"/>
        </a:solidFill>
        <a:latin typeface="+mn-lt"/>
        <a:ea typeface="+mn-ea"/>
        <a:cs typeface="+mn-cs"/>
      </a:defRPr>
    </a:lvl1pPr>
    <a:lvl2pPr marL="456798" algn="l" defTabSz="456798" rtl="0" eaLnBrk="1" latinLnBrk="0" hangingPunct="1">
      <a:defRPr sz="1800" kern="1200">
        <a:solidFill>
          <a:schemeClr val="tx1"/>
        </a:solidFill>
        <a:latin typeface="+mn-lt"/>
        <a:ea typeface="+mn-ea"/>
        <a:cs typeface="+mn-cs"/>
      </a:defRPr>
    </a:lvl2pPr>
    <a:lvl3pPr marL="913603" algn="l" defTabSz="456798" rtl="0" eaLnBrk="1" latinLnBrk="0" hangingPunct="1">
      <a:defRPr sz="1800" kern="1200">
        <a:solidFill>
          <a:schemeClr val="tx1"/>
        </a:solidFill>
        <a:latin typeface="+mn-lt"/>
        <a:ea typeface="+mn-ea"/>
        <a:cs typeface="+mn-cs"/>
      </a:defRPr>
    </a:lvl3pPr>
    <a:lvl4pPr marL="1370410" algn="l" defTabSz="456798" rtl="0" eaLnBrk="1" latinLnBrk="0" hangingPunct="1">
      <a:defRPr sz="1800" kern="1200">
        <a:solidFill>
          <a:schemeClr val="tx1"/>
        </a:solidFill>
        <a:latin typeface="+mn-lt"/>
        <a:ea typeface="+mn-ea"/>
        <a:cs typeface="+mn-cs"/>
      </a:defRPr>
    </a:lvl4pPr>
    <a:lvl5pPr marL="1827211" algn="l" defTabSz="456798" rtl="0" eaLnBrk="1" latinLnBrk="0" hangingPunct="1">
      <a:defRPr sz="1800" kern="1200">
        <a:solidFill>
          <a:schemeClr val="tx1"/>
        </a:solidFill>
        <a:latin typeface="+mn-lt"/>
        <a:ea typeface="+mn-ea"/>
        <a:cs typeface="+mn-cs"/>
      </a:defRPr>
    </a:lvl5pPr>
    <a:lvl6pPr marL="2284011" algn="l" defTabSz="456798" rtl="0" eaLnBrk="1" latinLnBrk="0" hangingPunct="1">
      <a:defRPr sz="1800" kern="1200">
        <a:solidFill>
          <a:schemeClr val="tx1"/>
        </a:solidFill>
        <a:latin typeface="+mn-lt"/>
        <a:ea typeface="+mn-ea"/>
        <a:cs typeface="+mn-cs"/>
      </a:defRPr>
    </a:lvl6pPr>
    <a:lvl7pPr marL="2740817" algn="l" defTabSz="456798" rtl="0" eaLnBrk="1" latinLnBrk="0" hangingPunct="1">
      <a:defRPr sz="1800" kern="1200">
        <a:solidFill>
          <a:schemeClr val="tx1"/>
        </a:solidFill>
        <a:latin typeface="+mn-lt"/>
        <a:ea typeface="+mn-ea"/>
        <a:cs typeface="+mn-cs"/>
      </a:defRPr>
    </a:lvl7pPr>
    <a:lvl8pPr marL="3197614" algn="l" defTabSz="456798" rtl="0" eaLnBrk="1" latinLnBrk="0" hangingPunct="1">
      <a:defRPr sz="1800" kern="1200">
        <a:solidFill>
          <a:schemeClr val="tx1"/>
        </a:solidFill>
        <a:latin typeface="+mn-lt"/>
        <a:ea typeface="+mn-ea"/>
        <a:cs typeface="+mn-cs"/>
      </a:defRPr>
    </a:lvl8pPr>
    <a:lvl9pPr marL="3654421" algn="l" defTabSz="456798"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5">
          <p15:clr>
            <a:srgbClr val="A4A3A4"/>
          </p15:clr>
        </p15:guide>
        <p15:guide id="2" orient="horz" pos="2675">
          <p15:clr>
            <a:srgbClr val="A4A3A4"/>
          </p15:clr>
        </p15:guide>
        <p15:guide id="3" orient="horz" pos="838">
          <p15:clr>
            <a:srgbClr val="A4A3A4"/>
          </p15:clr>
        </p15:guide>
        <p15:guide id="4" orient="horz" pos="1073">
          <p15:clr>
            <a:srgbClr val="A4A3A4"/>
          </p15:clr>
        </p15:guide>
        <p15:guide id="5" pos="1458">
          <p15:clr>
            <a:srgbClr val="A4A3A4"/>
          </p15:clr>
        </p15:guide>
        <p15:guide id="6" pos="288">
          <p15:clr>
            <a:srgbClr val="A4A3A4"/>
          </p15:clr>
        </p15:guide>
        <p15:guide id="7" pos="5471">
          <p15:clr>
            <a:srgbClr val="A4A3A4"/>
          </p15:clr>
        </p15:guide>
        <p15:guide id="8" pos="4288">
          <p15:clr>
            <a:srgbClr val="A4A3A4"/>
          </p15:clr>
        </p15:guide>
        <p15:guide id="9" pos="4133">
          <p15:clr>
            <a:srgbClr val="A4A3A4"/>
          </p15:clr>
        </p15:guide>
        <p15:guide id="10" pos="2965">
          <p15:clr>
            <a:srgbClr val="A4A3A4"/>
          </p15:clr>
        </p15:guide>
        <p15:guide id="11" pos="2794">
          <p15:clr>
            <a:srgbClr val="A4A3A4"/>
          </p15:clr>
        </p15:guide>
        <p15:guide id="12" pos="161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j"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0F65E3"/>
    <a:srgbClr val="F16517"/>
    <a:srgbClr val="1448F2"/>
    <a:srgbClr val="FF99FF"/>
    <a:srgbClr val="FFCCFF"/>
    <a:srgbClr val="092FA7"/>
    <a:srgbClr val="0D57C3"/>
    <a:srgbClr val="3220A0"/>
    <a:srgbClr val="E2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588" autoAdjust="0"/>
  </p:normalViewPr>
  <p:slideViewPr>
    <p:cSldViewPr snapToGrid="0" snapToObjects="1" showGuides="1">
      <p:cViewPr varScale="1">
        <p:scale>
          <a:sx n="80" d="100"/>
          <a:sy n="80" d="100"/>
        </p:scale>
        <p:origin x="1550" y="48"/>
      </p:cViewPr>
      <p:guideLst>
        <p:guide orient="horz" pos="3205"/>
        <p:guide orient="horz" pos="2675"/>
        <p:guide orient="horz" pos="838"/>
        <p:guide orient="horz" pos="1073"/>
        <p:guide pos="1458"/>
        <p:guide pos="288"/>
        <p:guide pos="5471"/>
        <p:guide pos="4288"/>
        <p:guide pos="4133"/>
        <p:guide pos="2965"/>
        <p:guide pos="2794"/>
        <p:guide pos="1618"/>
      </p:guideLst>
    </p:cSldViewPr>
  </p:slideViewPr>
  <p:outlineViewPr>
    <p:cViewPr>
      <p:scale>
        <a:sx n="33" d="100"/>
        <a:sy n="33" d="100"/>
      </p:scale>
      <p:origin x="0" y="35275"/>
    </p:cViewPr>
  </p:outlineViewPr>
  <p:notesTextViewPr>
    <p:cViewPr>
      <p:scale>
        <a:sx n="100" d="100"/>
        <a:sy n="100" d="100"/>
      </p:scale>
      <p:origin x="0" y="0"/>
    </p:cViewPr>
  </p:notesTextViewPr>
  <p:sorterViewPr>
    <p:cViewPr>
      <p:scale>
        <a:sx n="66" d="100"/>
        <a:sy n="66" d="100"/>
      </p:scale>
      <p:origin x="0" y="4360"/>
    </p:cViewPr>
  </p:sorterViewPr>
  <p:notesViewPr>
    <p:cSldViewPr snapToGrid="0" snapToObjects="1">
      <p:cViewPr varScale="1">
        <p:scale>
          <a:sx n="66" d="100"/>
          <a:sy n="66" d="100"/>
        </p:scale>
        <p:origin x="-1651" y="-91"/>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6CAE14-0CFC-954A-867A-86976FA55C19}" type="datetimeFigureOut">
              <a:rPr lang="en-US" smtClean="0"/>
              <a:pPr/>
              <a:t>6/19/2015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5721B2-F33F-1341-87D1-F972E65F8368}" type="slidenum">
              <a:rPr lang="en-US" smtClean="0"/>
              <a:pPr/>
              <a:t>‹#›</a:t>
            </a:fld>
            <a:endParaRPr lang="en-US"/>
          </a:p>
        </p:txBody>
      </p:sp>
    </p:spTree>
    <p:extLst>
      <p:ext uri="{BB962C8B-B14F-4D97-AF65-F5344CB8AC3E}">
        <p14:creationId xmlns:p14="http://schemas.microsoft.com/office/powerpoint/2010/main" val="41202831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EFBDCF-A8B3-ED4E-9C83-D6B32D1DD1EC}" type="datetimeFigureOut">
              <a:rPr lang="en-US" smtClean="0"/>
              <a:pPr/>
              <a:t>6/19/2015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9CFBF8-53BA-6B4D-8A56-50002B085A3F}" type="slidenum">
              <a:rPr lang="en-US" smtClean="0"/>
              <a:pPr/>
              <a:t>‹#›</a:t>
            </a:fld>
            <a:endParaRPr lang="en-US"/>
          </a:p>
        </p:txBody>
      </p:sp>
    </p:spTree>
    <p:extLst>
      <p:ext uri="{BB962C8B-B14F-4D97-AF65-F5344CB8AC3E}">
        <p14:creationId xmlns:p14="http://schemas.microsoft.com/office/powerpoint/2010/main" val="2245446428"/>
      </p:ext>
    </p:extLst>
  </p:cSld>
  <p:clrMap bg1="lt1" tx1="dk1" bg2="lt2" tx2="dk2" accent1="accent1" accent2="accent2" accent3="accent3" accent4="accent4" accent5="accent5" accent6="accent6" hlink="hlink" folHlink="folHlink"/>
  <p:hf hdr="0" ftr="0" dt="0"/>
  <p:notesStyle>
    <a:lvl1pPr marL="0" algn="l" defTabSz="456798" rtl="0" eaLnBrk="1" latinLnBrk="0" hangingPunct="1">
      <a:defRPr sz="1200" kern="1200">
        <a:solidFill>
          <a:schemeClr val="tx1"/>
        </a:solidFill>
        <a:latin typeface="+mn-lt"/>
        <a:ea typeface="+mn-ea"/>
        <a:cs typeface="+mn-cs"/>
      </a:defRPr>
    </a:lvl1pPr>
    <a:lvl2pPr marL="456798" algn="l" defTabSz="456798" rtl="0" eaLnBrk="1" latinLnBrk="0" hangingPunct="1">
      <a:defRPr sz="1200" kern="1200">
        <a:solidFill>
          <a:schemeClr val="tx1"/>
        </a:solidFill>
        <a:latin typeface="+mn-lt"/>
        <a:ea typeface="+mn-ea"/>
        <a:cs typeface="+mn-cs"/>
      </a:defRPr>
    </a:lvl2pPr>
    <a:lvl3pPr marL="913603" algn="l" defTabSz="456798" rtl="0" eaLnBrk="1" latinLnBrk="0" hangingPunct="1">
      <a:defRPr sz="1200" kern="1200">
        <a:solidFill>
          <a:schemeClr val="tx1"/>
        </a:solidFill>
        <a:latin typeface="+mn-lt"/>
        <a:ea typeface="+mn-ea"/>
        <a:cs typeface="+mn-cs"/>
      </a:defRPr>
    </a:lvl3pPr>
    <a:lvl4pPr marL="1370410" algn="l" defTabSz="456798" rtl="0" eaLnBrk="1" latinLnBrk="0" hangingPunct="1">
      <a:defRPr sz="1200" kern="1200">
        <a:solidFill>
          <a:schemeClr val="tx1"/>
        </a:solidFill>
        <a:latin typeface="+mn-lt"/>
        <a:ea typeface="+mn-ea"/>
        <a:cs typeface="+mn-cs"/>
      </a:defRPr>
    </a:lvl4pPr>
    <a:lvl5pPr marL="1827211" algn="l" defTabSz="456798" rtl="0" eaLnBrk="1" latinLnBrk="0" hangingPunct="1">
      <a:defRPr sz="1200" kern="1200">
        <a:solidFill>
          <a:schemeClr val="tx1"/>
        </a:solidFill>
        <a:latin typeface="+mn-lt"/>
        <a:ea typeface="+mn-ea"/>
        <a:cs typeface="+mn-cs"/>
      </a:defRPr>
    </a:lvl5pPr>
    <a:lvl6pPr marL="2284011" algn="l" defTabSz="456798" rtl="0" eaLnBrk="1" latinLnBrk="0" hangingPunct="1">
      <a:defRPr sz="1200" kern="1200">
        <a:solidFill>
          <a:schemeClr val="tx1"/>
        </a:solidFill>
        <a:latin typeface="+mn-lt"/>
        <a:ea typeface="+mn-ea"/>
        <a:cs typeface="+mn-cs"/>
      </a:defRPr>
    </a:lvl6pPr>
    <a:lvl7pPr marL="2740817" algn="l" defTabSz="456798" rtl="0" eaLnBrk="1" latinLnBrk="0" hangingPunct="1">
      <a:defRPr sz="1200" kern="1200">
        <a:solidFill>
          <a:schemeClr val="tx1"/>
        </a:solidFill>
        <a:latin typeface="+mn-lt"/>
        <a:ea typeface="+mn-ea"/>
        <a:cs typeface="+mn-cs"/>
      </a:defRPr>
    </a:lvl7pPr>
    <a:lvl8pPr marL="3197614" algn="l" defTabSz="456798" rtl="0" eaLnBrk="1" latinLnBrk="0" hangingPunct="1">
      <a:defRPr sz="1200" kern="1200">
        <a:solidFill>
          <a:schemeClr val="tx1"/>
        </a:solidFill>
        <a:latin typeface="+mn-lt"/>
        <a:ea typeface="+mn-ea"/>
        <a:cs typeface="+mn-cs"/>
      </a:defRPr>
    </a:lvl8pPr>
    <a:lvl9pPr marL="3654421" algn="l" defTabSz="45679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1143000" y="685800"/>
            <a:ext cx="4572000" cy="3429000"/>
          </a:xfrm>
          <a:ln/>
        </p:spPr>
      </p:sp>
      <p:sp>
        <p:nvSpPr>
          <p:cNvPr id="48131" name="Notes Placeholder 2"/>
          <p:cNvSpPr>
            <a:spLocks noGrp="1"/>
          </p:cNvSpPr>
          <p:nvPr>
            <p:ph type="body" idx="1"/>
          </p:nvPr>
        </p:nvSpPr>
        <p:spPr>
          <a:noFill/>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r>
              <a:rPr lang="en-GB"/>
              <a:t>There are so many different ways of accessing information</a:t>
            </a:r>
          </a:p>
        </p:txBody>
      </p:sp>
      <p:sp>
        <p:nvSpPr>
          <p:cNvPr id="48132" name="Slide Number Placeholder 3"/>
          <p:cNvSpPr>
            <a:spLocks noGrp="1"/>
          </p:cNvSpPr>
          <p:nvPr>
            <p:ph type="sldNum" sz="quarter" idx="5"/>
          </p:nvPr>
        </p:nvSpPr>
        <p:spPr>
          <a:noFill/>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8005A90-74ED-D948-A193-6FD1135030E2}" type="slidenum">
              <a:rPr lang="en-GB"/>
              <a:pPr eaLnBrk="1" hangingPunct="1"/>
              <a:t>16</a:t>
            </a:fld>
            <a:endParaRPr lang="en-GB"/>
          </a:p>
        </p:txBody>
      </p:sp>
    </p:spTree>
    <p:extLst>
      <p:ext uri="{BB962C8B-B14F-4D97-AF65-F5344CB8AC3E}">
        <p14:creationId xmlns:p14="http://schemas.microsoft.com/office/powerpoint/2010/main" val="2026015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9CFBF8-53BA-6B4D-8A56-50002B085A3F}" type="slidenum">
              <a:rPr lang="en-US" smtClean="0"/>
              <a:pPr/>
              <a:t>18</a:t>
            </a:fld>
            <a:endParaRPr lang="en-US"/>
          </a:p>
        </p:txBody>
      </p:sp>
    </p:spTree>
    <p:extLst>
      <p:ext uri="{BB962C8B-B14F-4D97-AF65-F5344CB8AC3E}">
        <p14:creationId xmlns:p14="http://schemas.microsoft.com/office/powerpoint/2010/main" val="3350718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Orcid</a:t>
            </a:r>
            <a:r>
              <a:rPr lang="en-GB" dirty="0" smtClean="0"/>
              <a:t> enables machine readable connections</a:t>
            </a:r>
            <a:r>
              <a:rPr lang="en-GB" baseline="0" dirty="0" smtClean="0"/>
              <a:t> between identifiers for organisations, works/objects and people</a:t>
            </a:r>
          </a:p>
          <a:p>
            <a:r>
              <a:rPr lang="en-GB" baseline="0" dirty="0" smtClean="0"/>
              <a:t>Ensures adoption and use of research information standards</a:t>
            </a:r>
          </a:p>
          <a:p>
            <a:r>
              <a:rPr lang="en-GB" baseline="0" dirty="0" smtClean="0"/>
              <a:t>ORCID record includes funder name, grant number, source, date</a:t>
            </a:r>
            <a:endParaRPr lang="en-GB" dirty="0"/>
          </a:p>
        </p:txBody>
      </p:sp>
      <p:sp>
        <p:nvSpPr>
          <p:cNvPr id="4" name="Slide Number Placeholder 3"/>
          <p:cNvSpPr>
            <a:spLocks noGrp="1"/>
          </p:cNvSpPr>
          <p:nvPr>
            <p:ph type="sldNum" sz="quarter" idx="10"/>
          </p:nvPr>
        </p:nvSpPr>
        <p:spPr/>
        <p:txBody>
          <a:bodyPr/>
          <a:lstStyle/>
          <a:p>
            <a:fld id="{A49CFBF8-53BA-6B4D-8A56-50002B085A3F}" type="slidenum">
              <a:rPr lang="en-US" smtClean="0"/>
              <a:pPr/>
              <a:t>36</a:t>
            </a:fld>
            <a:endParaRPr lang="en-US"/>
          </a:p>
        </p:txBody>
      </p:sp>
    </p:spTree>
    <p:extLst>
      <p:ext uri="{BB962C8B-B14F-4D97-AF65-F5344CB8AC3E}">
        <p14:creationId xmlns:p14="http://schemas.microsoft.com/office/powerpoint/2010/main" val="3716850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9CFBF8-53BA-6B4D-8A56-50002B085A3F}" type="slidenum">
              <a:rPr lang="en-US" smtClean="0"/>
              <a:pPr/>
              <a:t>44</a:t>
            </a:fld>
            <a:endParaRPr lang="en-US"/>
          </a:p>
        </p:txBody>
      </p:sp>
    </p:spTree>
    <p:extLst>
      <p:ext uri="{BB962C8B-B14F-4D97-AF65-F5344CB8AC3E}">
        <p14:creationId xmlns:p14="http://schemas.microsoft.com/office/powerpoint/2010/main" val="149766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Shape 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 name="Shape 31"/>
          <p:cNvSpPr txBox="1">
            <a:spLocks noGrp="1"/>
          </p:cNvSpPr>
          <p:nvPr>
            <p:ph type="body" idx="1"/>
          </p:nvPr>
        </p:nvSpPr>
        <p:spPr>
          <a:xfrm>
            <a:off x="685801" y="4343400"/>
            <a:ext cx="5486399" cy="4114800"/>
          </a:xfrm>
          <a:prstGeom prst="rect">
            <a:avLst/>
          </a:prstGeom>
        </p:spPr>
        <p:txBody>
          <a:bodyPr lIns="91420" tIns="91420" rIns="91420" bIns="91420" anchor="t" anchorCtr="0">
            <a:noAutofit/>
          </a:bodyPr>
          <a:lstStyle/>
          <a:p>
            <a:pPr marL="168244" indent="-168244">
              <a:buFont typeface="Arial"/>
              <a:buChar char="•"/>
            </a:pPr>
            <a:endParaRPr b="1" dirty="0"/>
          </a:p>
        </p:txBody>
      </p:sp>
    </p:spTree>
    <p:extLst>
      <p:ext uri="{BB962C8B-B14F-4D97-AF65-F5344CB8AC3E}">
        <p14:creationId xmlns:p14="http://schemas.microsoft.com/office/powerpoint/2010/main" val="291215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9CFBF8-53BA-6B4D-8A56-50002B085A3F}" type="slidenum">
              <a:rPr lang="en-US" smtClean="0"/>
              <a:pPr/>
              <a:t>59</a:t>
            </a:fld>
            <a:endParaRPr lang="en-US"/>
          </a:p>
        </p:txBody>
      </p:sp>
    </p:spTree>
    <p:extLst>
      <p:ext uri="{BB962C8B-B14F-4D97-AF65-F5344CB8AC3E}">
        <p14:creationId xmlns:p14="http://schemas.microsoft.com/office/powerpoint/2010/main" val="3745126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9CFBF8-53BA-6B4D-8A56-50002B085A3F}" type="slidenum">
              <a:rPr lang="en-US" smtClean="0">
                <a:solidFill>
                  <a:prstClr val="black"/>
                </a:solidFill>
              </a:rPr>
              <a:pPr/>
              <a:t>62</a:t>
            </a:fld>
            <a:endParaRPr lang="en-US" dirty="0">
              <a:solidFill>
                <a:prstClr val="black"/>
              </a:solidFill>
            </a:endParaRPr>
          </a:p>
        </p:txBody>
      </p:sp>
    </p:spTree>
    <p:extLst>
      <p:ext uri="{BB962C8B-B14F-4D97-AF65-F5344CB8AC3E}">
        <p14:creationId xmlns:p14="http://schemas.microsoft.com/office/powerpoint/2010/main" val="4278887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1"/>
          <p:cNvSpPr>
            <a:spLocks noChangeArrowheads="1"/>
          </p:cNvSpPr>
          <p:nvPr userDrawn="1"/>
        </p:nvSpPr>
        <p:spPr bwMode="auto">
          <a:xfrm>
            <a:off x="0" y="0"/>
            <a:ext cx="9144000" cy="6858000"/>
          </a:xfrm>
          <a:prstGeom prst="rect">
            <a:avLst/>
          </a:prstGeom>
          <a:solidFill>
            <a:schemeClr val="bg1"/>
          </a:solidFill>
          <a:ln w="9525">
            <a:solidFill>
              <a:srgbClr val="FFFFFF"/>
            </a:solidFill>
            <a:round/>
            <a:headEnd/>
            <a:tailEnd/>
          </a:ln>
        </p:spPr>
        <p:txBody>
          <a:bodyPr lIns="91359" tIns="45680" rIns="91359" bIns="45680"/>
          <a:lstStyle/>
          <a:p>
            <a:endParaRPr lang="en-US"/>
          </a:p>
        </p:txBody>
      </p:sp>
      <p:sp>
        <p:nvSpPr>
          <p:cNvPr id="13" name="Rectangle 12"/>
          <p:cNvSpPr/>
          <p:nvPr userDrawn="1"/>
        </p:nvSpPr>
        <p:spPr>
          <a:xfrm>
            <a:off x="0" y="1861792"/>
            <a:ext cx="9144000" cy="3078525"/>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a:endParaRPr lang="en-US" b="0" cap="none" spc="0" dirty="0">
              <a:ln>
                <a:noFill/>
              </a:ln>
              <a:solidFill>
                <a:schemeClr val="tx1"/>
              </a:solidFill>
              <a:effectLst/>
            </a:endParaRPr>
          </a:p>
        </p:txBody>
      </p:sp>
      <p:sp>
        <p:nvSpPr>
          <p:cNvPr id="14" name="Rectangle 13"/>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359" tIns="45680" rIns="91359" bIns="45680" numCol="1" rtlCol="0" anchor="t" anchorCtr="0" compatLnSpc="1">
            <a:prstTxWarp prst="textNoShape">
              <a:avLst/>
            </a:prstTxWarp>
          </a:bodyPr>
          <a:lstStyle/>
          <a:p>
            <a:pPr marL="0" marR="0" indent="0" algn="ctr" defTabSz="913603"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charset="0"/>
            </a:endParaRPr>
          </a:p>
        </p:txBody>
      </p:sp>
      <p:sp>
        <p:nvSpPr>
          <p:cNvPr id="2" name="Title 1"/>
          <p:cNvSpPr>
            <a:spLocks noGrp="1"/>
          </p:cNvSpPr>
          <p:nvPr>
            <p:ph type="ctrTitle" hasCustomPrompt="1"/>
          </p:nvPr>
        </p:nvSpPr>
        <p:spPr>
          <a:xfrm>
            <a:off x="457200" y="2161543"/>
            <a:ext cx="8229600" cy="832886"/>
          </a:xfrm>
        </p:spPr>
        <p:txBody>
          <a:bodyPr anchor="b" anchorCtr="0">
            <a:normAutofit/>
          </a:bodyPr>
          <a:lstStyle>
            <a:lvl1pPr algn="ctr">
              <a:tabLst/>
              <a:defRPr sz="3600" b="1" baseline="0">
                <a:solidFill>
                  <a:schemeClr val="bg1"/>
                </a:solidFill>
              </a:defRPr>
            </a:lvl1pPr>
          </a:lstStyle>
          <a:p>
            <a:r>
              <a:rPr lang="en-US" dirty="0" smtClean="0"/>
              <a:t>Master Title Style: Option 1</a:t>
            </a:r>
            <a:endParaRPr lang="en-US" dirty="0"/>
          </a:p>
        </p:txBody>
      </p:sp>
      <p:sp>
        <p:nvSpPr>
          <p:cNvPr id="3" name="Subtitle 2"/>
          <p:cNvSpPr>
            <a:spLocks noGrp="1"/>
          </p:cNvSpPr>
          <p:nvPr>
            <p:ph type="subTitle" idx="1"/>
          </p:nvPr>
        </p:nvSpPr>
        <p:spPr>
          <a:xfrm>
            <a:off x="457200" y="2892831"/>
            <a:ext cx="8229600" cy="764771"/>
          </a:xfrm>
        </p:spPr>
        <p:txBody>
          <a:bodyPr>
            <a:normAutofit/>
          </a:bodyPr>
          <a:lstStyle>
            <a:lvl1pPr marL="0" indent="0" algn="ctr">
              <a:buNone/>
              <a:defRPr sz="2800" b="0">
                <a:solidFill>
                  <a:schemeClr val="bg1"/>
                </a:solidFill>
              </a:defRPr>
            </a:lvl1pPr>
            <a:lvl2pPr marL="456798" indent="0" algn="ctr">
              <a:buNone/>
              <a:defRPr>
                <a:solidFill>
                  <a:schemeClr val="tx1">
                    <a:tint val="75000"/>
                  </a:schemeClr>
                </a:solidFill>
              </a:defRPr>
            </a:lvl2pPr>
            <a:lvl3pPr marL="913603" indent="0" algn="ctr">
              <a:buNone/>
              <a:defRPr>
                <a:solidFill>
                  <a:schemeClr val="tx1">
                    <a:tint val="75000"/>
                  </a:schemeClr>
                </a:solidFill>
              </a:defRPr>
            </a:lvl3pPr>
            <a:lvl4pPr marL="1370410" indent="0" algn="ctr">
              <a:buNone/>
              <a:defRPr>
                <a:solidFill>
                  <a:schemeClr val="tx1">
                    <a:tint val="75000"/>
                  </a:schemeClr>
                </a:solidFill>
              </a:defRPr>
            </a:lvl4pPr>
            <a:lvl5pPr marL="1827211" indent="0" algn="ctr">
              <a:buNone/>
              <a:defRPr>
                <a:solidFill>
                  <a:schemeClr val="tx1">
                    <a:tint val="75000"/>
                  </a:schemeClr>
                </a:solidFill>
              </a:defRPr>
            </a:lvl5pPr>
            <a:lvl6pPr marL="2284011" indent="0" algn="ctr">
              <a:buNone/>
              <a:defRPr>
                <a:solidFill>
                  <a:schemeClr val="tx1">
                    <a:tint val="75000"/>
                  </a:schemeClr>
                </a:solidFill>
              </a:defRPr>
            </a:lvl6pPr>
            <a:lvl7pPr marL="2740817" indent="0" algn="ctr">
              <a:buNone/>
              <a:defRPr>
                <a:solidFill>
                  <a:schemeClr val="tx1">
                    <a:tint val="75000"/>
                  </a:schemeClr>
                </a:solidFill>
              </a:defRPr>
            </a:lvl7pPr>
            <a:lvl8pPr marL="3197614" indent="0" algn="ctr">
              <a:buNone/>
              <a:defRPr>
                <a:solidFill>
                  <a:schemeClr val="tx1">
                    <a:tint val="75000"/>
                  </a:schemeClr>
                </a:solidFill>
              </a:defRPr>
            </a:lvl8pPr>
            <a:lvl9pPr marL="3654421" indent="0" algn="ctr">
              <a:buNone/>
              <a:defRPr>
                <a:solidFill>
                  <a:schemeClr val="tx1">
                    <a:tint val="75000"/>
                  </a:schemeClr>
                </a:solidFill>
              </a:defRPr>
            </a:lvl9pPr>
          </a:lstStyle>
          <a:p>
            <a:r>
              <a:rPr lang="en-US" dirty="0" smtClean="0"/>
              <a:t>Click to edit Master subtitle style</a:t>
            </a:r>
          </a:p>
        </p:txBody>
      </p:sp>
      <p:pic>
        <p:nvPicPr>
          <p:cNvPr id="20" name="Picture 19" descr="openaccess_white.ai"/>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960232" y="6498166"/>
            <a:ext cx="866268" cy="272840"/>
          </a:xfrm>
          <a:prstGeom prst="rect">
            <a:avLst/>
          </a:prstGeom>
        </p:spPr>
      </p:pic>
      <p:sp>
        <p:nvSpPr>
          <p:cNvPr id="11" name="Text Placeholder 10"/>
          <p:cNvSpPr>
            <a:spLocks noGrp="1"/>
          </p:cNvSpPr>
          <p:nvPr>
            <p:ph type="body" sz="quarter" idx="10" hasCustomPrompt="1"/>
          </p:nvPr>
        </p:nvSpPr>
        <p:spPr>
          <a:xfrm>
            <a:off x="455613" y="3551238"/>
            <a:ext cx="8229600" cy="660400"/>
          </a:xfrm>
        </p:spPr>
        <p:txBody>
          <a:bodyPr>
            <a:normAutofit/>
          </a:bodyPr>
          <a:lstStyle>
            <a:lvl1pPr algn="ctr">
              <a:buNone/>
              <a:defRPr sz="26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Presenter </a:t>
            </a:r>
            <a:r>
              <a:rPr lang="en-US" dirty="0" err="1" smtClean="0"/>
              <a:t>Name(s</a:t>
            </a:r>
            <a:r>
              <a:rPr lang="en-US" dirty="0" smtClean="0"/>
              <a:t>)</a:t>
            </a:r>
          </a:p>
        </p:txBody>
      </p:sp>
      <p:sp>
        <p:nvSpPr>
          <p:cNvPr id="18" name="Text Placeholder 17"/>
          <p:cNvSpPr>
            <a:spLocks noGrp="1"/>
          </p:cNvSpPr>
          <p:nvPr>
            <p:ph type="body" sz="quarter" idx="12" hasCustomPrompt="1"/>
          </p:nvPr>
        </p:nvSpPr>
        <p:spPr>
          <a:xfrm>
            <a:off x="2251076" y="4127500"/>
            <a:ext cx="4632832" cy="914400"/>
          </a:xfrm>
        </p:spPr>
        <p:txBody>
          <a:bodyPr>
            <a:normAutofit/>
          </a:bodyPr>
          <a:lstStyle>
            <a:lvl1pPr algn="ctr">
              <a:buNone/>
              <a:defRPr sz="2400">
                <a:solidFill>
                  <a:srgbClr val="FFFFFF"/>
                </a:solidFill>
              </a:defRPr>
            </a:lvl1pPr>
          </a:lstStyle>
          <a:p>
            <a:pPr lvl="0"/>
            <a:r>
              <a:rPr lang="en-US" dirty="0" smtClean="0"/>
              <a:t>Date</a:t>
            </a:r>
            <a:endParaRPr lang="en-US" dirty="0"/>
          </a:p>
        </p:txBody>
      </p:sp>
      <p:pic>
        <p:nvPicPr>
          <p:cNvPr id="10" name="Picture 9" descr="PLOS_logo.eps"/>
          <p:cNvPicPr>
            <a:picLocks noChangeAspect="1"/>
          </p:cNvPicPr>
          <p:nvPr userDrawn="1"/>
        </p:nvPicPr>
        <p:blipFill>
          <a:blip r:embed="rId3"/>
          <a:stretch>
            <a:fillRect/>
          </a:stretch>
        </p:blipFill>
        <p:spPr>
          <a:xfrm>
            <a:off x="152402" y="6286500"/>
            <a:ext cx="3834387" cy="1150316"/>
          </a:xfrm>
          <a:prstGeom prst="rect">
            <a:avLst/>
          </a:prstGeom>
        </p:spPr>
      </p:pic>
    </p:spTree>
    <p:extLst>
      <p:ext uri="{BB962C8B-B14F-4D97-AF65-F5344CB8AC3E}">
        <p14:creationId xmlns:p14="http://schemas.microsoft.com/office/powerpoint/2010/main" val="3866864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Slide Number Placeholder 8"/>
          <p:cNvSpPr>
            <a:spLocks noGrp="1"/>
          </p:cNvSpPr>
          <p:nvPr>
            <p:ph type="sldNum" sz="quarter" idx="12"/>
          </p:nvPr>
        </p:nvSpPr>
        <p:spPr>
          <a:xfrm>
            <a:off x="8062414" y="6400817"/>
            <a:ext cx="660900" cy="365125"/>
          </a:xfrm>
        </p:spPr>
        <p:txBody>
          <a:bodyPr/>
          <a:lstStyle>
            <a:lvl1pPr>
              <a:defRPr sz="2400"/>
            </a:lvl1pPr>
          </a:lstStyle>
          <a:p>
            <a:fld id="{0B3491D9-1A07-DD4F-B66E-B8A1D1BB0437}" type="slidenum">
              <a:rPr lang="en-US" smtClean="0"/>
              <a:pPr/>
              <a:t>‹#›</a:t>
            </a:fld>
            <a:endParaRPr lang="en-US"/>
          </a:p>
        </p:txBody>
      </p:sp>
    </p:spTree>
    <p:extLst>
      <p:ext uri="{BB962C8B-B14F-4D97-AF65-F5344CB8AC3E}">
        <p14:creationId xmlns:p14="http://schemas.microsoft.com/office/powerpoint/2010/main" val="9778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2948" y="2783737"/>
            <a:ext cx="8228013" cy="731413"/>
          </a:xfrm>
        </p:spPr>
        <p:txBody>
          <a:bodyPr>
            <a:noAutofit/>
          </a:bodyPr>
          <a:lstStyle>
            <a:lvl1pPr algn="ctr">
              <a:defRPr sz="5000"/>
            </a:lvl1pPr>
          </a:lstStyle>
          <a:p>
            <a:r>
              <a:rPr lang="en-US" dirty="0" smtClean="0"/>
              <a:t>Click to edit Master title style</a:t>
            </a:r>
            <a:endParaRPr lang="en-US" dirty="0"/>
          </a:p>
        </p:txBody>
      </p:sp>
      <p:sp>
        <p:nvSpPr>
          <p:cNvPr id="4" name="Slide Number Placeholder 8"/>
          <p:cNvSpPr>
            <a:spLocks noGrp="1"/>
          </p:cNvSpPr>
          <p:nvPr>
            <p:ph type="sldNum" sz="quarter" idx="12"/>
          </p:nvPr>
        </p:nvSpPr>
        <p:spPr>
          <a:xfrm>
            <a:off x="8062414" y="6400817"/>
            <a:ext cx="660900" cy="365125"/>
          </a:xfrm>
        </p:spPr>
        <p:txBody>
          <a:bodyPr/>
          <a:lstStyle>
            <a:lvl1pPr>
              <a:defRPr sz="2400"/>
            </a:lvl1pPr>
          </a:lstStyle>
          <a:p>
            <a:fld id="{9E481E8B-532F-B848-A9EE-102EE976F46E}" type="slidenum">
              <a:rPr lang="en-US" smtClean="0"/>
              <a:pPr/>
              <a:t>‹#›</a:t>
            </a:fld>
            <a:endParaRPr lang="en-US" dirty="0"/>
          </a:p>
        </p:txBody>
      </p:sp>
    </p:spTree>
    <p:extLst>
      <p:ext uri="{BB962C8B-B14F-4D97-AF65-F5344CB8AC3E}">
        <p14:creationId xmlns:p14="http://schemas.microsoft.com/office/powerpoint/2010/main" val="977874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2948" y="2783737"/>
            <a:ext cx="8228013" cy="731413"/>
          </a:xfrm>
        </p:spPr>
        <p:txBody>
          <a:bodyPr>
            <a:noAutofit/>
          </a:bodyPr>
          <a:lstStyle>
            <a:lvl1pPr algn="ctr">
              <a:defRPr sz="5000">
                <a:solidFill>
                  <a:srgbClr val="FFFFFF"/>
                </a:solidFill>
              </a:defRPr>
            </a:lvl1pPr>
          </a:lstStyle>
          <a:p>
            <a:r>
              <a:rPr lang="en-US" dirty="0" smtClean="0"/>
              <a:t>Click to edit Master title style</a:t>
            </a:r>
            <a:endParaRPr lang="en-US" dirty="0"/>
          </a:p>
        </p:txBody>
      </p:sp>
      <p:sp>
        <p:nvSpPr>
          <p:cNvPr id="4" name="Slide Number Placeholder 8"/>
          <p:cNvSpPr>
            <a:spLocks noGrp="1"/>
          </p:cNvSpPr>
          <p:nvPr>
            <p:ph type="sldNum" sz="quarter" idx="12"/>
          </p:nvPr>
        </p:nvSpPr>
        <p:spPr>
          <a:xfrm>
            <a:off x="8062414" y="6400817"/>
            <a:ext cx="660900" cy="365125"/>
          </a:xfrm>
        </p:spPr>
        <p:txBody>
          <a:bodyPr/>
          <a:lstStyle>
            <a:lvl1pPr>
              <a:defRPr sz="2400">
                <a:solidFill>
                  <a:srgbClr val="FFFFFF"/>
                </a:solidFill>
              </a:defRPr>
            </a:lvl1pPr>
          </a:lstStyle>
          <a:p>
            <a:fld id="{BE1569AE-4038-454E-8715-258E318802A6}" type="slidenum">
              <a:rPr lang="en-US" smtClean="0"/>
              <a:pPr/>
              <a:t>‹#›</a:t>
            </a:fld>
            <a:endParaRPr lang="en-US" dirty="0"/>
          </a:p>
        </p:txBody>
      </p:sp>
    </p:spTree>
    <p:extLst>
      <p:ext uri="{BB962C8B-B14F-4D97-AF65-F5344CB8AC3E}">
        <p14:creationId xmlns:p14="http://schemas.microsoft.com/office/powerpoint/2010/main" val="9778747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8"/>
          <p:cNvSpPr>
            <a:spLocks noGrp="1"/>
          </p:cNvSpPr>
          <p:nvPr>
            <p:ph type="sldNum" sz="quarter" idx="12"/>
          </p:nvPr>
        </p:nvSpPr>
        <p:spPr>
          <a:xfrm>
            <a:off x="8062414" y="6400817"/>
            <a:ext cx="660900" cy="365125"/>
          </a:xfrm>
        </p:spPr>
        <p:txBody>
          <a:bodyPr/>
          <a:lstStyle>
            <a:lvl1pPr>
              <a:defRPr sz="2400"/>
            </a:lvl1pPr>
          </a:lstStyle>
          <a:p>
            <a:fld id="{C9569191-18A4-CF48-8FBD-2727F8A634A9}" type="slidenum">
              <a:rPr lang="en-US" smtClean="0"/>
              <a:pPr/>
              <a:t>‹#›</a:t>
            </a:fld>
            <a:endParaRPr lang="en-US" dirty="0"/>
          </a:p>
        </p:txBody>
      </p:sp>
    </p:spTree>
    <p:extLst>
      <p:ext uri="{BB962C8B-B14F-4D97-AF65-F5344CB8AC3E}">
        <p14:creationId xmlns:p14="http://schemas.microsoft.com/office/powerpoint/2010/main" val="2586970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4" name="Slide Number Placeholder 8"/>
          <p:cNvSpPr>
            <a:spLocks noGrp="1"/>
          </p:cNvSpPr>
          <p:nvPr>
            <p:ph type="sldNum" sz="quarter" idx="12"/>
          </p:nvPr>
        </p:nvSpPr>
        <p:spPr>
          <a:xfrm>
            <a:off x="8062414" y="6400817"/>
            <a:ext cx="660900" cy="365125"/>
          </a:xfrm>
        </p:spPr>
        <p:txBody>
          <a:bodyPr/>
          <a:lstStyle>
            <a:lvl1pPr>
              <a:defRPr sz="2400">
                <a:solidFill>
                  <a:srgbClr val="FFFFFF"/>
                </a:solidFill>
              </a:defRPr>
            </a:lvl1pPr>
          </a:lstStyle>
          <a:p>
            <a:fld id="{432D627B-67F8-3A41-AF2E-9A6847974B57}" type="slidenum">
              <a:rPr lang="en-US" smtClean="0"/>
              <a:pPr/>
              <a:t>‹#›</a:t>
            </a:fld>
            <a:endParaRPr lang="en-US" dirty="0"/>
          </a:p>
        </p:txBody>
      </p:sp>
    </p:spTree>
    <p:extLst>
      <p:ext uri="{BB962C8B-B14F-4D97-AF65-F5344CB8AC3E}">
        <p14:creationId xmlns:p14="http://schemas.microsoft.com/office/powerpoint/2010/main" val="97787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1"/>
          <p:cNvSpPr>
            <a:spLocks noChangeArrowheads="1"/>
          </p:cNvSpPr>
          <p:nvPr userDrawn="1"/>
        </p:nvSpPr>
        <p:spPr bwMode="auto">
          <a:xfrm>
            <a:off x="0" y="0"/>
            <a:ext cx="9144000" cy="6858000"/>
          </a:xfrm>
          <a:prstGeom prst="rect">
            <a:avLst/>
          </a:prstGeom>
          <a:solidFill>
            <a:schemeClr val="bg1"/>
          </a:solidFill>
          <a:ln w="9525">
            <a:solidFill>
              <a:srgbClr val="FFFFFF"/>
            </a:solidFill>
            <a:round/>
            <a:headEnd/>
            <a:tailEnd/>
          </a:ln>
        </p:spPr>
        <p:txBody>
          <a:bodyPr lIns="91369" tIns="45685" rIns="91369" bIns="45685"/>
          <a:lstStyle/>
          <a:p>
            <a:pPr defTabSz="456846"/>
            <a:endParaRPr lang="en-US" dirty="0">
              <a:solidFill>
                <a:prstClr val="black"/>
              </a:solidFill>
            </a:endParaRPr>
          </a:p>
        </p:txBody>
      </p:sp>
      <p:sp>
        <p:nvSpPr>
          <p:cNvPr id="13" name="Rectangle 12"/>
          <p:cNvSpPr/>
          <p:nvPr userDrawn="1"/>
        </p:nvSpPr>
        <p:spPr>
          <a:xfrm>
            <a:off x="0" y="1333505"/>
            <a:ext cx="9144000" cy="4302125"/>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369" tIns="45685" rIns="91369" bIns="45685" rtlCol="0" anchor="ctr"/>
          <a:lstStyle/>
          <a:p>
            <a:pPr algn="ctr" defTabSz="456846"/>
            <a:endParaRPr lang="en-US" dirty="0">
              <a:solidFill>
                <a:prstClr val="black"/>
              </a:solidFill>
            </a:endParaRPr>
          </a:p>
        </p:txBody>
      </p:sp>
      <p:sp>
        <p:nvSpPr>
          <p:cNvPr id="14" name="Rectangle 13"/>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369" tIns="45685" rIns="91369" bIns="45685" numCol="1" rtlCol="0" anchor="t" anchorCtr="0" compatLnSpc="1">
            <a:prstTxWarp prst="textNoShape">
              <a:avLst/>
            </a:prstTxWarp>
          </a:bodyPr>
          <a:lstStyle/>
          <a:p>
            <a:pPr algn="ctr" defTabSz="913696" eaLnBrk="0" fontAlgn="base" hangingPunct="0">
              <a:spcBef>
                <a:spcPct val="0"/>
              </a:spcBef>
              <a:spcAft>
                <a:spcPct val="0"/>
              </a:spcAft>
            </a:pPr>
            <a:endParaRPr lang="en-US" sz="1600" dirty="0" smtClean="0">
              <a:solidFill>
                <a:prstClr val="black"/>
              </a:solidFill>
              <a:latin typeface="Times" charset="0"/>
            </a:endParaRPr>
          </a:p>
        </p:txBody>
      </p:sp>
      <p:sp>
        <p:nvSpPr>
          <p:cNvPr id="2" name="Title 1"/>
          <p:cNvSpPr>
            <a:spLocks noGrp="1"/>
          </p:cNvSpPr>
          <p:nvPr>
            <p:ph type="ctrTitle" hasCustomPrompt="1"/>
          </p:nvPr>
        </p:nvSpPr>
        <p:spPr>
          <a:xfrm>
            <a:off x="0" y="2606045"/>
            <a:ext cx="9144000" cy="832886"/>
          </a:xfrm>
        </p:spPr>
        <p:txBody>
          <a:bodyPr anchor="b" anchorCtr="0">
            <a:noAutofit/>
          </a:bodyPr>
          <a:lstStyle>
            <a:lvl1pPr algn="ctr">
              <a:tabLst/>
              <a:defRPr sz="14500" b="1" baseline="0">
                <a:solidFill>
                  <a:schemeClr val="bg1"/>
                </a:solidFill>
                <a:latin typeface="Calibri"/>
                <a:cs typeface="Calibri"/>
              </a:defRPr>
            </a:lvl1pPr>
          </a:lstStyle>
          <a:p>
            <a:r>
              <a:rPr lang="en-US" dirty="0" smtClean="0"/>
              <a:t>Master Title </a:t>
            </a:r>
            <a:r>
              <a:rPr lang="en-US" dirty="0" err="1" smtClean="0"/>
              <a:t>Stle</a:t>
            </a:r>
            <a:r>
              <a:rPr lang="en-US" dirty="0" smtClean="0"/>
              <a:t>: Option Option 1</a:t>
            </a:r>
            <a:endParaRPr lang="en-US" dirty="0"/>
          </a:p>
        </p:txBody>
      </p:sp>
      <p:sp>
        <p:nvSpPr>
          <p:cNvPr id="3" name="Subtitle 2"/>
          <p:cNvSpPr>
            <a:spLocks noGrp="1"/>
          </p:cNvSpPr>
          <p:nvPr>
            <p:ph type="subTitle" idx="1"/>
          </p:nvPr>
        </p:nvSpPr>
        <p:spPr>
          <a:xfrm>
            <a:off x="-15874" y="3305582"/>
            <a:ext cx="9159875" cy="764771"/>
          </a:xfrm>
        </p:spPr>
        <p:txBody>
          <a:bodyPr>
            <a:normAutofit/>
          </a:bodyPr>
          <a:lstStyle>
            <a:lvl1pPr marL="0" indent="0" algn="ctr">
              <a:buNone/>
              <a:defRPr sz="3600" b="0" i="1">
                <a:solidFill>
                  <a:schemeClr val="bg1"/>
                </a:solidFill>
                <a:latin typeface="Calibri"/>
                <a:cs typeface="Calibri"/>
              </a:defRPr>
            </a:lvl1pPr>
            <a:lvl2pPr marL="456846" indent="0" algn="ctr">
              <a:buNone/>
              <a:defRPr>
                <a:solidFill>
                  <a:schemeClr val="tx1">
                    <a:tint val="75000"/>
                  </a:schemeClr>
                </a:solidFill>
              </a:defRPr>
            </a:lvl2pPr>
            <a:lvl3pPr marL="913696" indent="0" algn="ctr">
              <a:buNone/>
              <a:defRPr>
                <a:solidFill>
                  <a:schemeClr val="tx1">
                    <a:tint val="75000"/>
                  </a:schemeClr>
                </a:solidFill>
              </a:defRPr>
            </a:lvl3pPr>
            <a:lvl4pPr marL="1370550" indent="0" algn="ctr">
              <a:buNone/>
              <a:defRPr>
                <a:solidFill>
                  <a:schemeClr val="tx1">
                    <a:tint val="75000"/>
                  </a:schemeClr>
                </a:solidFill>
              </a:defRPr>
            </a:lvl4pPr>
            <a:lvl5pPr marL="1827398" indent="0" algn="ctr">
              <a:buNone/>
              <a:defRPr>
                <a:solidFill>
                  <a:schemeClr val="tx1">
                    <a:tint val="75000"/>
                  </a:schemeClr>
                </a:solidFill>
              </a:defRPr>
            </a:lvl5pPr>
            <a:lvl6pPr marL="2284245" indent="0" algn="ctr">
              <a:buNone/>
              <a:defRPr>
                <a:solidFill>
                  <a:schemeClr val="tx1">
                    <a:tint val="75000"/>
                  </a:schemeClr>
                </a:solidFill>
              </a:defRPr>
            </a:lvl6pPr>
            <a:lvl7pPr marL="2741098" indent="0" algn="ctr">
              <a:buNone/>
              <a:defRPr>
                <a:solidFill>
                  <a:schemeClr val="tx1">
                    <a:tint val="75000"/>
                  </a:schemeClr>
                </a:solidFill>
              </a:defRPr>
            </a:lvl7pPr>
            <a:lvl8pPr marL="3197941" indent="0" algn="ctr">
              <a:buNone/>
              <a:defRPr>
                <a:solidFill>
                  <a:schemeClr val="tx1">
                    <a:tint val="75000"/>
                  </a:schemeClr>
                </a:solidFill>
              </a:defRPr>
            </a:lvl8pPr>
            <a:lvl9pPr marL="3654795" indent="0" algn="ctr">
              <a:buNone/>
              <a:defRPr>
                <a:solidFill>
                  <a:schemeClr val="tx1">
                    <a:tint val="75000"/>
                  </a:schemeClr>
                </a:solidFill>
              </a:defRPr>
            </a:lvl9pPr>
          </a:lstStyle>
          <a:p>
            <a:r>
              <a:rPr lang="en-US" dirty="0" smtClean="0"/>
              <a:t>Click to edit Master subtitle style</a:t>
            </a:r>
          </a:p>
        </p:txBody>
      </p:sp>
      <p:pic>
        <p:nvPicPr>
          <p:cNvPr id="20" name="Picture 19" descr="openaccess_white.ai"/>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960233" y="6498168"/>
            <a:ext cx="866267" cy="272840"/>
          </a:xfrm>
          <a:prstGeom prst="rect">
            <a:avLst/>
          </a:prstGeom>
        </p:spPr>
      </p:pic>
      <p:sp>
        <p:nvSpPr>
          <p:cNvPr id="11" name="Text Placeholder 10"/>
          <p:cNvSpPr>
            <a:spLocks noGrp="1"/>
          </p:cNvSpPr>
          <p:nvPr>
            <p:ph type="body" sz="quarter" idx="10" hasCustomPrompt="1"/>
          </p:nvPr>
        </p:nvSpPr>
        <p:spPr>
          <a:xfrm>
            <a:off x="0" y="4614866"/>
            <a:ext cx="9144000" cy="660400"/>
          </a:xfrm>
        </p:spPr>
        <p:txBody>
          <a:bodyPr>
            <a:normAutofit/>
          </a:bodyPr>
          <a:lstStyle>
            <a:lvl1pPr algn="ctr">
              <a:buNone/>
              <a:defRPr sz="2800">
                <a:solidFill>
                  <a:schemeClr val="bg1"/>
                </a:solidFill>
                <a:latin typeface=""/>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Presenter </a:t>
            </a:r>
            <a:r>
              <a:rPr lang="en-US" dirty="0" err="1" smtClean="0"/>
              <a:t>Name(s</a:t>
            </a:r>
            <a:r>
              <a:rPr lang="en-US" dirty="0" smtClean="0"/>
              <a:t>)</a:t>
            </a:r>
          </a:p>
        </p:txBody>
      </p:sp>
      <p:sp>
        <p:nvSpPr>
          <p:cNvPr id="18" name="Text Placeholder 17"/>
          <p:cNvSpPr>
            <a:spLocks noGrp="1"/>
          </p:cNvSpPr>
          <p:nvPr>
            <p:ph type="body" sz="quarter" idx="12" hasCustomPrompt="1"/>
          </p:nvPr>
        </p:nvSpPr>
        <p:spPr>
          <a:xfrm>
            <a:off x="1" y="5095875"/>
            <a:ext cx="9334499" cy="914400"/>
          </a:xfrm>
        </p:spPr>
        <p:txBody>
          <a:bodyPr>
            <a:normAutofit/>
          </a:bodyPr>
          <a:lstStyle>
            <a:lvl1pPr algn="ctr">
              <a:buNone/>
              <a:defRPr sz="2400">
                <a:solidFill>
                  <a:srgbClr val="FFFFFF"/>
                </a:solidFill>
                <a:latin typeface=""/>
              </a:defRPr>
            </a:lvl1pPr>
          </a:lstStyle>
          <a:p>
            <a:pPr lvl="0"/>
            <a:r>
              <a:rPr lang="en-US" dirty="0" smtClean="0"/>
              <a:t>Date</a:t>
            </a:r>
            <a:endParaRPr lang="en-US" dirty="0"/>
          </a:p>
        </p:txBody>
      </p:sp>
      <p:pic>
        <p:nvPicPr>
          <p:cNvPr id="10" name="Picture 9" descr="PLOS_logo.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52405" y="6286503"/>
            <a:ext cx="3834385" cy="1150316"/>
          </a:xfrm>
          <a:prstGeom prst="rect">
            <a:avLst/>
          </a:prstGeom>
        </p:spPr>
      </p:pic>
    </p:spTree>
    <p:extLst>
      <p:ext uri="{BB962C8B-B14F-4D97-AF65-F5344CB8AC3E}">
        <p14:creationId xmlns:p14="http://schemas.microsoft.com/office/powerpoint/2010/main" val="864417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White">
    <p:spTree>
      <p:nvGrpSpPr>
        <p:cNvPr id="1" name=""/>
        <p:cNvGrpSpPr/>
        <p:nvPr/>
      </p:nvGrpSpPr>
      <p:grpSpPr>
        <a:xfrm>
          <a:off x="0" y="0"/>
          <a:ext cx="0" cy="0"/>
          <a:chOff x="0" y="0"/>
          <a:chExt cx="0" cy="0"/>
        </a:xfrm>
      </p:grpSpPr>
      <p:sp>
        <p:nvSpPr>
          <p:cNvPr id="7" name="Rectangle 1"/>
          <p:cNvSpPr>
            <a:spLocks noChangeArrowheads="1"/>
          </p:cNvSpPr>
          <p:nvPr userDrawn="1"/>
        </p:nvSpPr>
        <p:spPr bwMode="auto">
          <a:xfrm>
            <a:off x="0" y="0"/>
            <a:ext cx="9144000" cy="6858000"/>
          </a:xfrm>
          <a:prstGeom prst="rect">
            <a:avLst/>
          </a:prstGeom>
          <a:solidFill>
            <a:schemeClr val="bg1"/>
          </a:solidFill>
          <a:ln w="9525">
            <a:solidFill>
              <a:srgbClr val="FFFFFF"/>
            </a:solidFill>
            <a:round/>
            <a:headEnd/>
            <a:tailEnd/>
          </a:ln>
        </p:spPr>
        <p:txBody>
          <a:bodyPr lIns="91369" tIns="45685" rIns="91369" bIns="45685"/>
          <a:lstStyle/>
          <a:p>
            <a:pPr defTabSz="456846"/>
            <a:endParaRPr lang="en-US" dirty="0">
              <a:solidFill>
                <a:prstClr val="black"/>
              </a:solidFill>
            </a:endParaRPr>
          </a:p>
        </p:txBody>
      </p:sp>
      <p:sp>
        <p:nvSpPr>
          <p:cNvPr id="14" name="Rectangle 13"/>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369" tIns="45685" rIns="91369" bIns="45685" numCol="1" rtlCol="0" anchor="t" anchorCtr="0" compatLnSpc="1">
            <a:prstTxWarp prst="textNoShape">
              <a:avLst/>
            </a:prstTxWarp>
          </a:bodyPr>
          <a:lstStyle/>
          <a:p>
            <a:pPr algn="ctr" defTabSz="913696" eaLnBrk="0" fontAlgn="base" hangingPunct="0">
              <a:spcBef>
                <a:spcPct val="0"/>
              </a:spcBef>
              <a:spcAft>
                <a:spcPct val="0"/>
              </a:spcAft>
            </a:pPr>
            <a:endParaRPr lang="en-US" sz="1600" dirty="0" smtClean="0">
              <a:solidFill>
                <a:prstClr val="black"/>
              </a:solidFill>
              <a:latin typeface="Times" charset="0"/>
            </a:endParaRPr>
          </a:p>
        </p:txBody>
      </p:sp>
      <p:pic>
        <p:nvPicPr>
          <p:cNvPr id="20" name="Picture 19" descr="openaccess_white.ai"/>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960233" y="6498168"/>
            <a:ext cx="866267" cy="272840"/>
          </a:xfrm>
          <a:prstGeom prst="rect">
            <a:avLst/>
          </a:prstGeom>
        </p:spPr>
      </p:pic>
      <p:pic>
        <p:nvPicPr>
          <p:cNvPr id="21" name="Picture 20" descr="PLOS_logo.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52405" y="6286503"/>
            <a:ext cx="3834385" cy="1150316"/>
          </a:xfrm>
          <a:prstGeom prst="rect">
            <a:avLst/>
          </a:prstGeom>
        </p:spPr>
      </p:pic>
      <p:sp>
        <p:nvSpPr>
          <p:cNvPr id="22" name="Title 1"/>
          <p:cNvSpPr>
            <a:spLocks noGrp="1"/>
          </p:cNvSpPr>
          <p:nvPr>
            <p:ph type="ctrTitle" hasCustomPrompt="1"/>
          </p:nvPr>
        </p:nvSpPr>
        <p:spPr>
          <a:xfrm>
            <a:off x="457200" y="2161547"/>
            <a:ext cx="8229600" cy="832886"/>
          </a:xfrm>
        </p:spPr>
        <p:txBody>
          <a:bodyPr anchor="b" anchorCtr="0">
            <a:normAutofit/>
          </a:bodyPr>
          <a:lstStyle>
            <a:lvl1pPr algn="ctr">
              <a:tabLst/>
              <a:defRPr sz="3600" b="1" baseline="0">
                <a:solidFill>
                  <a:schemeClr val="accent1"/>
                </a:solidFill>
              </a:defRPr>
            </a:lvl1pPr>
          </a:lstStyle>
          <a:p>
            <a:r>
              <a:rPr lang="en-US" dirty="0" smtClean="0"/>
              <a:t>Master Title Style: Option 2</a:t>
            </a:r>
            <a:endParaRPr lang="en-US" dirty="0"/>
          </a:p>
        </p:txBody>
      </p:sp>
      <p:sp>
        <p:nvSpPr>
          <p:cNvPr id="23" name="Subtitle 2"/>
          <p:cNvSpPr>
            <a:spLocks noGrp="1"/>
          </p:cNvSpPr>
          <p:nvPr>
            <p:ph type="subTitle" idx="1"/>
          </p:nvPr>
        </p:nvSpPr>
        <p:spPr>
          <a:xfrm>
            <a:off x="457200" y="2892833"/>
            <a:ext cx="8229600" cy="764771"/>
          </a:xfrm>
        </p:spPr>
        <p:txBody>
          <a:bodyPr>
            <a:normAutofit/>
          </a:bodyPr>
          <a:lstStyle>
            <a:lvl1pPr marL="0" indent="0" algn="ctr">
              <a:buNone/>
              <a:defRPr sz="2800" b="0">
                <a:solidFill>
                  <a:schemeClr val="accent1"/>
                </a:solidFill>
              </a:defRPr>
            </a:lvl1pPr>
            <a:lvl2pPr marL="456846" indent="0" algn="ctr">
              <a:buNone/>
              <a:defRPr>
                <a:solidFill>
                  <a:schemeClr val="tx1">
                    <a:tint val="75000"/>
                  </a:schemeClr>
                </a:solidFill>
              </a:defRPr>
            </a:lvl2pPr>
            <a:lvl3pPr marL="913696" indent="0" algn="ctr">
              <a:buNone/>
              <a:defRPr>
                <a:solidFill>
                  <a:schemeClr val="tx1">
                    <a:tint val="75000"/>
                  </a:schemeClr>
                </a:solidFill>
              </a:defRPr>
            </a:lvl3pPr>
            <a:lvl4pPr marL="1370550" indent="0" algn="ctr">
              <a:buNone/>
              <a:defRPr>
                <a:solidFill>
                  <a:schemeClr val="tx1">
                    <a:tint val="75000"/>
                  </a:schemeClr>
                </a:solidFill>
              </a:defRPr>
            </a:lvl4pPr>
            <a:lvl5pPr marL="1827398" indent="0" algn="ctr">
              <a:buNone/>
              <a:defRPr>
                <a:solidFill>
                  <a:schemeClr val="tx1">
                    <a:tint val="75000"/>
                  </a:schemeClr>
                </a:solidFill>
              </a:defRPr>
            </a:lvl5pPr>
            <a:lvl6pPr marL="2284245" indent="0" algn="ctr">
              <a:buNone/>
              <a:defRPr>
                <a:solidFill>
                  <a:schemeClr val="tx1">
                    <a:tint val="75000"/>
                  </a:schemeClr>
                </a:solidFill>
              </a:defRPr>
            </a:lvl6pPr>
            <a:lvl7pPr marL="2741098" indent="0" algn="ctr">
              <a:buNone/>
              <a:defRPr>
                <a:solidFill>
                  <a:schemeClr val="tx1">
                    <a:tint val="75000"/>
                  </a:schemeClr>
                </a:solidFill>
              </a:defRPr>
            </a:lvl7pPr>
            <a:lvl8pPr marL="3197941" indent="0" algn="ctr">
              <a:buNone/>
              <a:defRPr>
                <a:solidFill>
                  <a:schemeClr val="tx1">
                    <a:tint val="75000"/>
                  </a:schemeClr>
                </a:solidFill>
              </a:defRPr>
            </a:lvl8pPr>
            <a:lvl9pPr marL="3654795" indent="0" algn="ctr">
              <a:buNone/>
              <a:defRPr>
                <a:solidFill>
                  <a:schemeClr val="tx1">
                    <a:tint val="75000"/>
                  </a:schemeClr>
                </a:solidFill>
              </a:defRPr>
            </a:lvl9pPr>
          </a:lstStyle>
          <a:p>
            <a:r>
              <a:rPr lang="en-US" dirty="0" smtClean="0"/>
              <a:t>Click to edit Master subtitle style</a:t>
            </a:r>
          </a:p>
        </p:txBody>
      </p:sp>
      <p:sp>
        <p:nvSpPr>
          <p:cNvPr id="24" name="Text Placeholder 10"/>
          <p:cNvSpPr>
            <a:spLocks noGrp="1"/>
          </p:cNvSpPr>
          <p:nvPr>
            <p:ph type="body" sz="quarter" idx="10" hasCustomPrompt="1"/>
          </p:nvPr>
        </p:nvSpPr>
        <p:spPr>
          <a:xfrm>
            <a:off x="455615" y="3551240"/>
            <a:ext cx="8229600" cy="660400"/>
          </a:xfrm>
        </p:spPr>
        <p:txBody>
          <a:bodyPr>
            <a:normAutofit/>
          </a:bodyPr>
          <a:lstStyle>
            <a:lvl1pPr algn="ctr">
              <a:buNone/>
              <a:defRPr sz="260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Presenter </a:t>
            </a:r>
            <a:r>
              <a:rPr lang="en-US" dirty="0" err="1" smtClean="0"/>
              <a:t>Name(s</a:t>
            </a:r>
            <a:r>
              <a:rPr lang="en-US" dirty="0" smtClean="0"/>
              <a:t>)</a:t>
            </a:r>
          </a:p>
        </p:txBody>
      </p:sp>
      <p:sp>
        <p:nvSpPr>
          <p:cNvPr id="25" name="Text Placeholder 17"/>
          <p:cNvSpPr>
            <a:spLocks noGrp="1"/>
          </p:cNvSpPr>
          <p:nvPr>
            <p:ph type="body" sz="quarter" idx="12" hasCustomPrompt="1"/>
          </p:nvPr>
        </p:nvSpPr>
        <p:spPr>
          <a:xfrm>
            <a:off x="2251076" y="4127500"/>
            <a:ext cx="4632833" cy="914400"/>
          </a:xfrm>
        </p:spPr>
        <p:txBody>
          <a:bodyPr>
            <a:normAutofit/>
          </a:bodyPr>
          <a:lstStyle>
            <a:lvl1pPr algn="ctr">
              <a:buNone/>
              <a:defRPr sz="2400">
                <a:solidFill>
                  <a:schemeClr val="accent1"/>
                </a:solidFill>
              </a:defRPr>
            </a:lvl1pPr>
          </a:lstStyle>
          <a:p>
            <a:pPr lvl="0"/>
            <a:r>
              <a:rPr lang="en-US" dirty="0" smtClean="0"/>
              <a:t>Date</a:t>
            </a:r>
            <a:endParaRPr lang="en-US" dirty="0"/>
          </a:p>
        </p:txBody>
      </p:sp>
    </p:spTree>
    <p:extLst>
      <p:ext uri="{BB962C8B-B14F-4D97-AF65-F5344CB8AC3E}">
        <p14:creationId xmlns:p14="http://schemas.microsoft.com/office/powerpoint/2010/main" val="232117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9" name="Rectangle 1"/>
          <p:cNvSpPr>
            <a:spLocks noChangeArrowheads="1"/>
          </p:cNvSpPr>
          <p:nvPr userDrawn="1"/>
        </p:nvSpPr>
        <p:spPr bwMode="auto">
          <a:xfrm>
            <a:off x="0" y="1157419"/>
            <a:ext cx="9144000" cy="5700599"/>
          </a:xfrm>
          <a:prstGeom prst="rect">
            <a:avLst/>
          </a:prstGeom>
          <a:solidFill>
            <a:schemeClr val="bg1"/>
          </a:solidFill>
          <a:ln w="9525">
            <a:solidFill>
              <a:srgbClr val="FFFFFF"/>
            </a:solidFill>
            <a:round/>
            <a:headEnd/>
            <a:tailEnd/>
          </a:ln>
        </p:spPr>
        <p:txBody>
          <a:bodyPr lIns="91369" tIns="45685" rIns="91369" bIns="45685"/>
          <a:lstStyle/>
          <a:p>
            <a:pPr defTabSz="456846"/>
            <a:endParaRPr lang="en-US" dirty="0">
              <a:solidFill>
                <a:prstClr val="black"/>
              </a:solidFill>
            </a:endParaRPr>
          </a:p>
        </p:txBody>
      </p:sp>
      <p:sp>
        <p:nvSpPr>
          <p:cNvPr id="11" name="Rectangle 10"/>
          <p:cNvSpPr/>
          <p:nvPr userDrawn="1"/>
        </p:nvSpPr>
        <p:spPr>
          <a:xfrm>
            <a:off x="0" y="1317628"/>
            <a:ext cx="9144000" cy="4254500"/>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369" tIns="45685" rIns="91369" bIns="45685" rtlCol="0" anchor="ctr"/>
          <a:lstStyle/>
          <a:p>
            <a:pPr algn="ctr" defTabSz="456846"/>
            <a:endParaRPr lang="en-US" dirty="0">
              <a:solidFill>
                <a:prstClr val="black"/>
              </a:solidFill>
            </a:endParaRPr>
          </a:p>
        </p:txBody>
      </p:sp>
      <p:sp>
        <p:nvSpPr>
          <p:cNvPr id="10" name="Title 1"/>
          <p:cNvSpPr>
            <a:spLocks noGrp="1"/>
          </p:cNvSpPr>
          <p:nvPr>
            <p:ph type="ctrTitle" hasCustomPrompt="1"/>
          </p:nvPr>
        </p:nvSpPr>
        <p:spPr>
          <a:xfrm>
            <a:off x="0" y="2644146"/>
            <a:ext cx="9144000" cy="832886"/>
          </a:xfrm>
        </p:spPr>
        <p:txBody>
          <a:bodyPr anchor="b" anchorCtr="0">
            <a:noAutofit/>
          </a:bodyPr>
          <a:lstStyle>
            <a:lvl1pPr algn="ctr">
              <a:tabLst/>
              <a:defRPr sz="16000" b="1" i="0">
                <a:solidFill>
                  <a:schemeClr val="bg1"/>
                </a:solidFill>
                <a:latin typeface="Calibri"/>
                <a:cs typeface="Calibri"/>
              </a:defRPr>
            </a:lvl1pPr>
          </a:lstStyle>
          <a:p>
            <a:r>
              <a:rPr lang="en-US" dirty="0" smtClean="0"/>
              <a:t>Title</a:t>
            </a:r>
            <a:endParaRPr lang="en-US" dirty="0"/>
          </a:p>
        </p:txBody>
      </p:sp>
      <p:sp>
        <p:nvSpPr>
          <p:cNvPr id="15" name="Subtitle 2"/>
          <p:cNvSpPr>
            <a:spLocks noGrp="1"/>
          </p:cNvSpPr>
          <p:nvPr>
            <p:ph type="subTitle" idx="1"/>
          </p:nvPr>
        </p:nvSpPr>
        <p:spPr>
          <a:xfrm>
            <a:off x="0" y="3388129"/>
            <a:ext cx="9144000" cy="952500"/>
          </a:xfrm>
        </p:spPr>
        <p:txBody>
          <a:bodyPr>
            <a:normAutofit/>
          </a:bodyPr>
          <a:lstStyle>
            <a:lvl1pPr marL="0" indent="0" algn="ctr">
              <a:buNone/>
              <a:defRPr sz="3200" b="0" i="1">
                <a:solidFill>
                  <a:schemeClr val="bg1"/>
                </a:solidFill>
                <a:latin typeface="Calibri"/>
                <a:cs typeface="Calibri"/>
              </a:defRPr>
            </a:lvl1pPr>
            <a:lvl2pPr marL="456846" indent="0" algn="ctr">
              <a:buNone/>
              <a:defRPr>
                <a:solidFill>
                  <a:schemeClr val="tx1">
                    <a:tint val="75000"/>
                  </a:schemeClr>
                </a:solidFill>
              </a:defRPr>
            </a:lvl2pPr>
            <a:lvl3pPr marL="913696" indent="0" algn="ctr">
              <a:buNone/>
              <a:defRPr>
                <a:solidFill>
                  <a:schemeClr val="tx1">
                    <a:tint val="75000"/>
                  </a:schemeClr>
                </a:solidFill>
              </a:defRPr>
            </a:lvl3pPr>
            <a:lvl4pPr marL="1370550" indent="0" algn="ctr">
              <a:buNone/>
              <a:defRPr>
                <a:solidFill>
                  <a:schemeClr val="tx1">
                    <a:tint val="75000"/>
                  </a:schemeClr>
                </a:solidFill>
              </a:defRPr>
            </a:lvl4pPr>
            <a:lvl5pPr marL="1827398" indent="0" algn="ctr">
              <a:buNone/>
              <a:defRPr>
                <a:solidFill>
                  <a:schemeClr val="tx1">
                    <a:tint val="75000"/>
                  </a:schemeClr>
                </a:solidFill>
              </a:defRPr>
            </a:lvl5pPr>
            <a:lvl6pPr marL="2284245" indent="0" algn="ctr">
              <a:buNone/>
              <a:defRPr>
                <a:solidFill>
                  <a:schemeClr val="tx1">
                    <a:tint val="75000"/>
                  </a:schemeClr>
                </a:solidFill>
              </a:defRPr>
            </a:lvl6pPr>
            <a:lvl7pPr marL="2741098" indent="0" algn="ctr">
              <a:buNone/>
              <a:defRPr>
                <a:solidFill>
                  <a:schemeClr val="tx1">
                    <a:tint val="75000"/>
                  </a:schemeClr>
                </a:solidFill>
              </a:defRPr>
            </a:lvl7pPr>
            <a:lvl8pPr marL="3197941" indent="0" algn="ctr">
              <a:buNone/>
              <a:defRPr>
                <a:solidFill>
                  <a:schemeClr val="tx1">
                    <a:tint val="75000"/>
                  </a:schemeClr>
                </a:solidFill>
              </a:defRPr>
            </a:lvl8pPr>
            <a:lvl9pPr marL="3654795" indent="0" algn="ctr">
              <a:buNone/>
              <a:defRPr>
                <a:solidFill>
                  <a:schemeClr val="tx1">
                    <a:tint val="75000"/>
                  </a:schemeClr>
                </a:solidFill>
              </a:defRPr>
            </a:lvl9pPr>
          </a:lstStyle>
          <a:p>
            <a:r>
              <a:rPr lang="en-US" dirty="0" smtClean="0"/>
              <a:t>Click to edit Master subtitle style</a:t>
            </a:r>
          </a:p>
        </p:txBody>
      </p:sp>
      <p:grpSp>
        <p:nvGrpSpPr>
          <p:cNvPr id="12" name="Group 11"/>
          <p:cNvGrpSpPr/>
          <p:nvPr userDrawn="1"/>
        </p:nvGrpSpPr>
        <p:grpSpPr>
          <a:xfrm>
            <a:off x="0" y="6286503"/>
            <a:ext cx="9144000" cy="1150316"/>
            <a:chOff x="0" y="6286500"/>
            <a:chExt cx="9144000" cy="1150316"/>
          </a:xfrm>
        </p:grpSpPr>
        <p:sp>
          <p:nvSpPr>
            <p:cNvPr id="13" name="Rectangle 12"/>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3696" eaLnBrk="0" fontAlgn="base" hangingPunct="0">
                <a:spcBef>
                  <a:spcPct val="0"/>
                </a:spcBef>
                <a:spcAft>
                  <a:spcPct val="0"/>
                </a:spcAft>
              </a:pPr>
              <a:endParaRPr lang="en-US" sz="1600" dirty="0" smtClean="0">
                <a:solidFill>
                  <a:prstClr val="black"/>
                </a:solidFill>
                <a:latin typeface="Times" charset="0"/>
              </a:endParaRPr>
            </a:p>
          </p:txBody>
        </p:sp>
        <p:pic>
          <p:nvPicPr>
            <p:cNvPr id="14" name="Picture 13" descr="PLOS_logo.eps"/>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2400" y="6286500"/>
              <a:ext cx="3834387" cy="1150316"/>
            </a:xfrm>
            <a:prstGeom prst="rect">
              <a:avLst/>
            </a:prstGeom>
          </p:spPr>
        </p:pic>
      </p:grpSp>
    </p:spTree>
    <p:extLst>
      <p:ext uri="{BB962C8B-B14F-4D97-AF65-F5344CB8AC3E}">
        <p14:creationId xmlns:p14="http://schemas.microsoft.com/office/powerpoint/2010/main" val="42160428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57216" y="1698643"/>
            <a:ext cx="3978275" cy="3395663"/>
          </a:xfrm>
        </p:spPr>
        <p:txBody>
          <a:bodyPr>
            <a:normAutofit/>
          </a:bodyPr>
          <a:lstStyle>
            <a:lvl1pPr marL="0" marR="0" indent="0" algn="l" defTabSz="456846" rtl="0" eaLnBrk="1" fontAlgn="auto" latinLnBrk="0" hangingPunct="1">
              <a:lnSpc>
                <a:spcPct val="100000"/>
              </a:lnSpc>
              <a:spcBef>
                <a:spcPct val="20000"/>
              </a:spcBef>
              <a:spcAft>
                <a:spcPts val="0"/>
              </a:spcAft>
              <a:buClrTx/>
              <a:buSzTx/>
              <a:buFont typeface="Arial"/>
              <a:buNone/>
              <a:tabLst/>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marL="0" marR="0" lvl="0" indent="0" algn="l" defTabSz="456846" rtl="0" eaLnBrk="1" fontAlgn="auto" latinLnBrk="0" hangingPunct="1">
              <a:lnSpc>
                <a:spcPct val="100000"/>
              </a:lnSpc>
              <a:spcBef>
                <a:spcPct val="20000"/>
              </a:spcBef>
              <a:spcAft>
                <a:spcPts val="0"/>
              </a:spcAft>
              <a:buClrTx/>
              <a:buSzTx/>
              <a:buFont typeface="Arial"/>
              <a:buNone/>
              <a:tabLst/>
              <a:defRPr/>
            </a:pPr>
            <a:r>
              <a:rPr lang="en-US" dirty="0" smtClean="0"/>
              <a:t>Click to edit content</a:t>
            </a:r>
          </a:p>
        </p:txBody>
      </p:sp>
      <p:sp>
        <p:nvSpPr>
          <p:cNvPr id="4" name="Content Placeholder 3"/>
          <p:cNvSpPr>
            <a:spLocks noGrp="1"/>
          </p:cNvSpPr>
          <p:nvPr>
            <p:ph sz="half" idx="2" hasCustomPrompt="1"/>
          </p:nvPr>
        </p:nvSpPr>
        <p:spPr>
          <a:xfrm>
            <a:off x="4700603" y="1698643"/>
            <a:ext cx="3986213" cy="3395663"/>
          </a:xfrm>
        </p:spPr>
        <p:txBody>
          <a:bodyPr>
            <a:normAutofit/>
          </a:bodyPr>
          <a:lstStyle>
            <a:lvl1pPr marL="0" indent="0">
              <a:buNone/>
              <a:defRPr sz="2400" baseline="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content</a:t>
            </a:r>
            <a:endParaRPr lang="en-US" dirty="0"/>
          </a:p>
        </p:txBody>
      </p:sp>
      <p:sp>
        <p:nvSpPr>
          <p:cNvPr id="7" name="Slide Number Placeholder 6"/>
          <p:cNvSpPr>
            <a:spLocks noGrp="1"/>
          </p:cNvSpPr>
          <p:nvPr>
            <p:ph type="sldNum" sz="quarter" idx="12"/>
          </p:nvPr>
        </p:nvSpPr>
        <p:spPr/>
        <p:txBody>
          <a:bodyPr/>
          <a:lstStyle/>
          <a:p>
            <a:fld id="{0B3491D9-1A07-DD4F-B66E-B8A1D1BB0437}" type="slidenum">
              <a:rPr lang="en-US" smtClean="0">
                <a:solidFill>
                  <a:prstClr val="white"/>
                </a:solidFill>
              </a:rPr>
              <a:pPr/>
              <a:t>‹#›</a:t>
            </a:fld>
            <a:endParaRPr lang="en-US" dirty="0">
              <a:solidFill>
                <a:prstClr val="white"/>
              </a:solidFill>
            </a:endParaRPr>
          </a:p>
        </p:txBody>
      </p:sp>
      <p:sp>
        <p:nvSpPr>
          <p:cNvPr id="8" name="Text Placeholder 3"/>
          <p:cNvSpPr>
            <a:spLocks noGrp="1"/>
          </p:cNvSpPr>
          <p:nvPr>
            <p:ph type="body" sz="half" idx="17"/>
          </p:nvPr>
        </p:nvSpPr>
        <p:spPr>
          <a:xfrm>
            <a:off x="457215" y="5444111"/>
            <a:ext cx="3978275" cy="804862"/>
          </a:xfrm>
        </p:spPr>
        <p:txBody>
          <a:bodyPr>
            <a:normAutofit/>
          </a:bodyPr>
          <a:lstStyle>
            <a:lvl1pPr marL="0" indent="0">
              <a:buNone/>
              <a:defRPr sz="16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dirty="0" smtClean="0"/>
              <a:t>Click to edit Master text styles</a:t>
            </a:r>
          </a:p>
        </p:txBody>
      </p:sp>
      <p:sp>
        <p:nvSpPr>
          <p:cNvPr id="10" name="Text Placeholder 24"/>
          <p:cNvSpPr>
            <a:spLocks noGrp="1"/>
          </p:cNvSpPr>
          <p:nvPr>
            <p:ph type="body" sz="quarter" idx="21" hasCustomPrompt="1"/>
          </p:nvPr>
        </p:nvSpPr>
        <p:spPr>
          <a:xfrm>
            <a:off x="457215" y="5097162"/>
            <a:ext cx="3978275" cy="332862"/>
          </a:xfrm>
        </p:spPr>
        <p:txBody>
          <a:bodyPr>
            <a:noAutofit/>
          </a:bodyPr>
          <a:lstStyle>
            <a:lvl1pPr marL="0" indent="0">
              <a:buNone/>
              <a:defRPr sz="2400" b="1" i="0">
                <a:solidFill>
                  <a:schemeClr val="accent1"/>
                </a:solidFill>
                <a:latin typeface="Calibri"/>
                <a:cs typeface="Calibri"/>
              </a:defRPr>
            </a:lvl1pPr>
          </a:lstStyle>
          <a:p>
            <a:r>
              <a:rPr lang="en-US" dirty="0" smtClean="0"/>
              <a:t>Click to edit Master title style</a:t>
            </a:r>
            <a:endParaRPr lang="en-US" dirty="0"/>
          </a:p>
        </p:txBody>
      </p:sp>
      <p:sp>
        <p:nvSpPr>
          <p:cNvPr id="11" name="Text Placeholder 3"/>
          <p:cNvSpPr>
            <a:spLocks noGrp="1"/>
          </p:cNvSpPr>
          <p:nvPr>
            <p:ph type="body" sz="half" idx="22"/>
          </p:nvPr>
        </p:nvSpPr>
        <p:spPr>
          <a:xfrm>
            <a:off x="4700603" y="5444111"/>
            <a:ext cx="3978275" cy="804862"/>
          </a:xfrm>
        </p:spPr>
        <p:txBody>
          <a:bodyPr>
            <a:normAutofit/>
          </a:bodyPr>
          <a:lstStyle>
            <a:lvl1pPr marL="0" indent="0">
              <a:buNone/>
              <a:defRPr sz="16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dirty="0" smtClean="0"/>
              <a:t>Click to edit Master text styles</a:t>
            </a:r>
          </a:p>
        </p:txBody>
      </p:sp>
      <p:sp>
        <p:nvSpPr>
          <p:cNvPr id="12" name="Text Placeholder 24"/>
          <p:cNvSpPr>
            <a:spLocks noGrp="1"/>
          </p:cNvSpPr>
          <p:nvPr>
            <p:ph type="body" sz="quarter" idx="23" hasCustomPrompt="1"/>
          </p:nvPr>
        </p:nvSpPr>
        <p:spPr>
          <a:xfrm>
            <a:off x="4700603" y="5097162"/>
            <a:ext cx="3978275" cy="332862"/>
          </a:xfrm>
        </p:spPr>
        <p:txBody>
          <a:bodyPr>
            <a:noAutofit/>
          </a:bodyPr>
          <a:lstStyle>
            <a:lvl1pPr marL="0" indent="0">
              <a:buNone/>
              <a:defRPr sz="2400" b="1" i="0">
                <a:solidFill>
                  <a:schemeClr val="accent1"/>
                </a:solidFill>
                <a:latin typeface="Calibri"/>
                <a:cs typeface="Calibri"/>
              </a:defRPr>
            </a:lvl1pPr>
          </a:lstStyle>
          <a:p>
            <a:r>
              <a:rPr lang="en-US" dirty="0" smtClean="0"/>
              <a:t>Click to edit Master title style</a:t>
            </a:r>
            <a:endParaRPr lang="en-US" dirty="0"/>
          </a:p>
        </p:txBody>
      </p:sp>
      <p:sp>
        <p:nvSpPr>
          <p:cNvPr id="13" name="Title Placeholder 1"/>
          <p:cNvSpPr>
            <a:spLocks noGrp="1"/>
          </p:cNvSpPr>
          <p:nvPr>
            <p:ph type="title"/>
          </p:nvPr>
        </p:nvSpPr>
        <p:spPr>
          <a:xfrm>
            <a:off x="457200" y="374217"/>
            <a:ext cx="8305800" cy="731413"/>
          </a:xfrm>
          <a:prstGeom prst="rect">
            <a:avLst/>
          </a:prstGeom>
          <a:ln>
            <a:solidFill>
              <a:schemeClr val="bg1">
                <a:alpha val="0"/>
              </a:schemeClr>
            </a:solidFill>
          </a:ln>
        </p:spPr>
        <p:txBody>
          <a:bodyPr vert="horz" lIns="0" tIns="45685" rIns="0" bIns="45685" rtlCol="0" anchor="b"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961697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Content Placeholder 3"/>
          <p:cNvSpPr>
            <a:spLocks noGrp="1"/>
          </p:cNvSpPr>
          <p:nvPr>
            <p:ph sz="half" idx="2"/>
          </p:nvPr>
        </p:nvSpPr>
        <p:spPr>
          <a:xfrm>
            <a:off x="457216" y="1551771"/>
            <a:ext cx="3978275" cy="3951288"/>
          </a:xfrm>
        </p:spPr>
        <p:txBody>
          <a:bodyPr/>
          <a:lstStyle>
            <a:lvl1pPr>
              <a:defRPr sz="2400"/>
            </a:lvl1pPr>
            <a:lvl2pPr>
              <a:defRPr sz="2000"/>
            </a:lvl2pPr>
            <a:lvl3pPr>
              <a:defRPr sz="18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Content Placeholder 5"/>
          <p:cNvSpPr>
            <a:spLocks noGrp="1"/>
          </p:cNvSpPr>
          <p:nvPr>
            <p:ph sz="quarter" idx="4"/>
          </p:nvPr>
        </p:nvSpPr>
        <p:spPr>
          <a:xfrm>
            <a:off x="4700603" y="1551771"/>
            <a:ext cx="3986213" cy="3951288"/>
          </a:xfrm>
        </p:spPr>
        <p:txBody>
          <a:bodyPr/>
          <a:lstStyle>
            <a:lvl1pPr>
              <a:defRPr sz="2400"/>
            </a:lvl1pPr>
            <a:lvl2pPr>
              <a:defRPr sz="2000"/>
            </a:lvl2pPr>
            <a:lvl3pPr>
              <a:defRPr sz="18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9" name="Slide Number Placeholder 8"/>
          <p:cNvSpPr>
            <a:spLocks noGrp="1"/>
          </p:cNvSpPr>
          <p:nvPr>
            <p:ph type="sldNum" sz="quarter" idx="12"/>
          </p:nvPr>
        </p:nvSpPr>
        <p:spPr/>
        <p:txBody>
          <a:bodyPr/>
          <a:lstStyle/>
          <a:p>
            <a:fld id="{0B3491D9-1A07-DD4F-B66E-B8A1D1BB0437}"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18495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7" name="Rectangle 1"/>
          <p:cNvSpPr>
            <a:spLocks noChangeArrowheads="1"/>
          </p:cNvSpPr>
          <p:nvPr userDrawn="1"/>
        </p:nvSpPr>
        <p:spPr bwMode="auto">
          <a:xfrm>
            <a:off x="0" y="0"/>
            <a:ext cx="9144000" cy="6858000"/>
          </a:xfrm>
          <a:prstGeom prst="rect">
            <a:avLst/>
          </a:prstGeom>
          <a:solidFill>
            <a:schemeClr val="bg1"/>
          </a:solidFill>
          <a:ln w="9525">
            <a:solidFill>
              <a:srgbClr val="FFFFFF"/>
            </a:solidFill>
            <a:round/>
            <a:headEnd/>
            <a:tailEnd/>
          </a:ln>
        </p:spPr>
        <p:txBody>
          <a:bodyPr lIns="91359" tIns="45680" rIns="91359" bIns="45680"/>
          <a:lstStyle/>
          <a:p>
            <a:endParaRPr lang="en-US"/>
          </a:p>
        </p:txBody>
      </p:sp>
      <p:sp>
        <p:nvSpPr>
          <p:cNvPr id="14" name="Rectangle 13"/>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359" tIns="45680" rIns="91359" bIns="45680" numCol="1" rtlCol="0" anchor="t" anchorCtr="0" compatLnSpc="1">
            <a:prstTxWarp prst="textNoShape">
              <a:avLst/>
            </a:prstTxWarp>
          </a:bodyPr>
          <a:lstStyle/>
          <a:p>
            <a:pPr marL="0" marR="0" indent="0" algn="ctr" defTabSz="913603"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charset="0"/>
            </a:endParaRPr>
          </a:p>
        </p:txBody>
      </p:sp>
      <p:pic>
        <p:nvPicPr>
          <p:cNvPr id="20" name="Picture 19" descr="openaccess_white.ai"/>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960232" y="6498166"/>
            <a:ext cx="866268" cy="272840"/>
          </a:xfrm>
          <a:prstGeom prst="rect">
            <a:avLst/>
          </a:prstGeom>
        </p:spPr>
      </p:pic>
      <p:pic>
        <p:nvPicPr>
          <p:cNvPr id="21" name="Picture 20" descr="PLOS_logo.eps"/>
          <p:cNvPicPr>
            <a:picLocks noChangeAspect="1"/>
          </p:cNvPicPr>
          <p:nvPr userDrawn="1"/>
        </p:nvPicPr>
        <p:blipFill>
          <a:blip r:embed="rId3"/>
          <a:stretch>
            <a:fillRect/>
          </a:stretch>
        </p:blipFill>
        <p:spPr>
          <a:xfrm>
            <a:off x="152402" y="6286500"/>
            <a:ext cx="3834387" cy="1150316"/>
          </a:xfrm>
          <a:prstGeom prst="rect">
            <a:avLst/>
          </a:prstGeom>
        </p:spPr>
      </p:pic>
      <p:sp>
        <p:nvSpPr>
          <p:cNvPr id="22" name="Title 1"/>
          <p:cNvSpPr>
            <a:spLocks noGrp="1"/>
          </p:cNvSpPr>
          <p:nvPr>
            <p:ph type="ctrTitle" hasCustomPrompt="1"/>
          </p:nvPr>
        </p:nvSpPr>
        <p:spPr>
          <a:xfrm>
            <a:off x="457200" y="2161543"/>
            <a:ext cx="8229600" cy="832886"/>
          </a:xfrm>
        </p:spPr>
        <p:txBody>
          <a:bodyPr anchor="b" anchorCtr="0">
            <a:normAutofit/>
          </a:bodyPr>
          <a:lstStyle>
            <a:lvl1pPr algn="ctr">
              <a:tabLst/>
              <a:defRPr sz="3600" b="1" baseline="0">
                <a:solidFill>
                  <a:schemeClr val="accent1"/>
                </a:solidFill>
              </a:defRPr>
            </a:lvl1pPr>
          </a:lstStyle>
          <a:p>
            <a:r>
              <a:rPr lang="en-US" dirty="0" smtClean="0"/>
              <a:t>Master Title Style: Option 2</a:t>
            </a:r>
            <a:endParaRPr lang="en-US" dirty="0"/>
          </a:p>
        </p:txBody>
      </p:sp>
      <p:sp>
        <p:nvSpPr>
          <p:cNvPr id="23" name="Subtitle 2"/>
          <p:cNvSpPr>
            <a:spLocks noGrp="1"/>
          </p:cNvSpPr>
          <p:nvPr>
            <p:ph type="subTitle" idx="1"/>
          </p:nvPr>
        </p:nvSpPr>
        <p:spPr>
          <a:xfrm>
            <a:off x="457200" y="2892831"/>
            <a:ext cx="8229600" cy="764771"/>
          </a:xfrm>
        </p:spPr>
        <p:txBody>
          <a:bodyPr>
            <a:normAutofit/>
          </a:bodyPr>
          <a:lstStyle>
            <a:lvl1pPr marL="0" indent="0" algn="ctr">
              <a:buNone/>
              <a:defRPr sz="2800" b="0">
                <a:solidFill>
                  <a:schemeClr val="accent1"/>
                </a:solidFill>
              </a:defRPr>
            </a:lvl1pPr>
            <a:lvl2pPr marL="456798" indent="0" algn="ctr">
              <a:buNone/>
              <a:defRPr>
                <a:solidFill>
                  <a:schemeClr val="tx1">
                    <a:tint val="75000"/>
                  </a:schemeClr>
                </a:solidFill>
              </a:defRPr>
            </a:lvl2pPr>
            <a:lvl3pPr marL="913603" indent="0" algn="ctr">
              <a:buNone/>
              <a:defRPr>
                <a:solidFill>
                  <a:schemeClr val="tx1">
                    <a:tint val="75000"/>
                  </a:schemeClr>
                </a:solidFill>
              </a:defRPr>
            </a:lvl3pPr>
            <a:lvl4pPr marL="1370410" indent="0" algn="ctr">
              <a:buNone/>
              <a:defRPr>
                <a:solidFill>
                  <a:schemeClr val="tx1">
                    <a:tint val="75000"/>
                  </a:schemeClr>
                </a:solidFill>
              </a:defRPr>
            </a:lvl4pPr>
            <a:lvl5pPr marL="1827211" indent="0" algn="ctr">
              <a:buNone/>
              <a:defRPr>
                <a:solidFill>
                  <a:schemeClr val="tx1">
                    <a:tint val="75000"/>
                  </a:schemeClr>
                </a:solidFill>
              </a:defRPr>
            </a:lvl5pPr>
            <a:lvl6pPr marL="2284011" indent="0" algn="ctr">
              <a:buNone/>
              <a:defRPr>
                <a:solidFill>
                  <a:schemeClr val="tx1">
                    <a:tint val="75000"/>
                  </a:schemeClr>
                </a:solidFill>
              </a:defRPr>
            </a:lvl6pPr>
            <a:lvl7pPr marL="2740817" indent="0" algn="ctr">
              <a:buNone/>
              <a:defRPr>
                <a:solidFill>
                  <a:schemeClr val="tx1">
                    <a:tint val="75000"/>
                  </a:schemeClr>
                </a:solidFill>
              </a:defRPr>
            </a:lvl7pPr>
            <a:lvl8pPr marL="3197614" indent="0" algn="ctr">
              <a:buNone/>
              <a:defRPr>
                <a:solidFill>
                  <a:schemeClr val="tx1">
                    <a:tint val="75000"/>
                  </a:schemeClr>
                </a:solidFill>
              </a:defRPr>
            </a:lvl8pPr>
            <a:lvl9pPr marL="3654421" indent="0" algn="ctr">
              <a:buNone/>
              <a:defRPr>
                <a:solidFill>
                  <a:schemeClr val="tx1">
                    <a:tint val="75000"/>
                  </a:schemeClr>
                </a:solidFill>
              </a:defRPr>
            </a:lvl9pPr>
          </a:lstStyle>
          <a:p>
            <a:r>
              <a:rPr lang="en-US" dirty="0" smtClean="0"/>
              <a:t>Click to edit Master subtitle style</a:t>
            </a:r>
          </a:p>
        </p:txBody>
      </p:sp>
      <p:sp>
        <p:nvSpPr>
          <p:cNvPr id="24" name="Text Placeholder 10"/>
          <p:cNvSpPr>
            <a:spLocks noGrp="1"/>
          </p:cNvSpPr>
          <p:nvPr>
            <p:ph type="body" sz="quarter" idx="10" hasCustomPrompt="1"/>
          </p:nvPr>
        </p:nvSpPr>
        <p:spPr>
          <a:xfrm>
            <a:off x="455613" y="3551238"/>
            <a:ext cx="8229600" cy="660400"/>
          </a:xfrm>
        </p:spPr>
        <p:txBody>
          <a:bodyPr>
            <a:normAutofit/>
          </a:bodyPr>
          <a:lstStyle>
            <a:lvl1pPr algn="ctr">
              <a:buNone/>
              <a:defRPr sz="260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Presenter </a:t>
            </a:r>
            <a:r>
              <a:rPr lang="en-US" dirty="0" err="1" smtClean="0"/>
              <a:t>Name(s</a:t>
            </a:r>
            <a:r>
              <a:rPr lang="en-US" dirty="0" smtClean="0"/>
              <a:t>)</a:t>
            </a:r>
          </a:p>
        </p:txBody>
      </p:sp>
      <p:sp>
        <p:nvSpPr>
          <p:cNvPr id="25" name="Text Placeholder 17"/>
          <p:cNvSpPr>
            <a:spLocks noGrp="1"/>
          </p:cNvSpPr>
          <p:nvPr>
            <p:ph type="body" sz="quarter" idx="12" hasCustomPrompt="1"/>
          </p:nvPr>
        </p:nvSpPr>
        <p:spPr>
          <a:xfrm>
            <a:off x="2251076" y="4127500"/>
            <a:ext cx="4632832" cy="914400"/>
          </a:xfrm>
        </p:spPr>
        <p:txBody>
          <a:bodyPr>
            <a:normAutofit/>
          </a:bodyPr>
          <a:lstStyle>
            <a:lvl1pPr algn="ctr">
              <a:buNone/>
              <a:defRPr sz="2400">
                <a:solidFill>
                  <a:schemeClr val="accent1"/>
                </a:solidFill>
              </a:defRPr>
            </a:lvl1pPr>
          </a:lstStyle>
          <a:p>
            <a:pPr lvl="0"/>
            <a:r>
              <a:rPr lang="en-US" dirty="0" smtClean="0"/>
              <a:t>Date</a:t>
            </a:r>
            <a:endParaRPr lang="en-US" dirty="0"/>
          </a:p>
        </p:txBody>
      </p:sp>
    </p:spTree>
    <p:extLst>
      <p:ext uri="{BB962C8B-B14F-4D97-AF65-F5344CB8AC3E}">
        <p14:creationId xmlns:p14="http://schemas.microsoft.com/office/powerpoint/2010/main" val="2453402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5239" y="5090451"/>
            <a:ext cx="5486400" cy="311252"/>
          </a:xfrm>
        </p:spPr>
        <p:txBody>
          <a:bodyPr anchor="t" anchorCtr="0">
            <a:noAutofit/>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1" y="1470027"/>
            <a:ext cx="8228015" cy="3387976"/>
          </a:xfrm>
        </p:spPr>
        <p:txBody>
          <a:bodyPr/>
          <a:lstStyle>
            <a:lvl1pPr marL="0" indent="0">
              <a:buNone/>
              <a:defRPr sz="3200"/>
            </a:lvl1pPr>
            <a:lvl2pPr marL="456846" indent="0">
              <a:buNone/>
              <a:defRPr sz="2800"/>
            </a:lvl2pPr>
            <a:lvl3pPr marL="913696" indent="0">
              <a:buNone/>
              <a:defRPr sz="2400"/>
            </a:lvl3pPr>
            <a:lvl4pPr marL="1370550" indent="0">
              <a:buNone/>
              <a:defRPr sz="2000"/>
            </a:lvl4pPr>
            <a:lvl5pPr marL="1827398" indent="0">
              <a:buNone/>
              <a:defRPr sz="2000"/>
            </a:lvl5pPr>
            <a:lvl6pPr marL="2284245" indent="0">
              <a:buNone/>
              <a:defRPr sz="2000"/>
            </a:lvl6pPr>
            <a:lvl7pPr marL="2741098" indent="0">
              <a:buNone/>
              <a:defRPr sz="2000"/>
            </a:lvl7pPr>
            <a:lvl8pPr marL="3197941" indent="0">
              <a:buNone/>
              <a:defRPr sz="2000"/>
            </a:lvl8pPr>
            <a:lvl9pPr marL="3654795"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65239" y="5406220"/>
            <a:ext cx="5486400" cy="804862"/>
          </a:xfrm>
        </p:spPr>
        <p:txBody>
          <a:bodyPr>
            <a:normAutofit/>
          </a:bodyPr>
          <a:lstStyle>
            <a:lvl1pPr marL="0" indent="0">
              <a:buNone/>
              <a:defRPr sz="18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0B3491D9-1A07-DD4F-B66E-B8A1D1BB0437}" type="slidenum">
              <a:rPr lang="en-US" smtClean="0">
                <a:solidFill>
                  <a:prstClr val="white"/>
                </a:solidFill>
              </a:rPr>
              <a:pPr/>
              <a:t>‹#›</a:t>
            </a:fld>
            <a:endParaRPr lang="en-US" dirty="0">
              <a:solidFill>
                <a:prstClr val="white"/>
              </a:solidFill>
            </a:endParaRPr>
          </a:p>
        </p:txBody>
      </p:sp>
      <p:sp>
        <p:nvSpPr>
          <p:cNvPr id="10" name="Text Placeholder 9"/>
          <p:cNvSpPr>
            <a:spLocks noGrp="1"/>
          </p:cNvSpPr>
          <p:nvPr>
            <p:ph type="body" sz="quarter" idx="14" hasCustomPrompt="1"/>
          </p:nvPr>
        </p:nvSpPr>
        <p:spPr>
          <a:xfrm>
            <a:off x="457201" y="600075"/>
            <a:ext cx="8228015" cy="514350"/>
          </a:xfrm>
        </p:spPr>
        <p:txBody>
          <a:bodyPr anchor="b">
            <a:normAutofit/>
          </a:bodyPr>
          <a:lstStyle>
            <a:lvl1pPr marL="0" indent="0">
              <a:buNone/>
              <a:defRPr sz="3200" b="1" baseline="0">
                <a:solidFill>
                  <a:schemeClr val="accent1"/>
                </a:solidFill>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12705394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mparison 4 Item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4" name="Content Placeholder 3"/>
          <p:cNvSpPr>
            <a:spLocks noGrp="1"/>
          </p:cNvSpPr>
          <p:nvPr>
            <p:ph sz="half" idx="2"/>
          </p:nvPr>
        </p:nvSpPr>
        <p:spPr>
          <a:xfrm>
            <a:off x="457204" y="1710331"/>
            <a:ext cx="1863585"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p:txBody>
      </p:sp>
      <p:sp>
        <p:nvSpPr>
          <p:cNvPr id="9" name="Slide Number Placeholder 8"/>
          <p:cNvSpPr>
            <a:spLocks noGrp="1"/>
          </p:cNvSpPr>
          <p:nvPr>
            <p:ph type="sldNum" sz="quarter" idx="12"/>
          </p:nvPr>
        </p:nvSpPr>
        <p:spPr/>
        <p:txBody>
          <a:bodyPr/>
          <a:lstStyle/>
          <a:p>
            <a:fld id="{0B3491D9-1A07-DD4F-B66E-B8A1D1BB0437}" type="slidenum">
              <a:rPr lang="en-US" smtClean="0">
                <a:solidFill>
                  <a:prstClr val="white"/>
                </a:solidFill>
              </a:rPr>
              <a:pPr/>
              <a:t>‹#›</a:t>
            </a:fld>
            <a:endParaRPr lang="en-US" dirty="0">
              <a:solidFill>
                <a:prstClr val="white"/>
              </a:solidFill>
            </a:endParaRPr>
          </a:p>
        </p:txBody>
      </p:sp>
      <p:sp>
        <p:nvSpPr>
          <p:cNvPr id="10" name="Content Placeholder 3"/>
          <p:cNvSpPr>
            <a:spLocks noGrp="1"/>
          </p:cNvSpPr>
          <p:nvPr>
            <p:ph sz="half" idx="14"/>
          </p:nvPr>
        </p:nvSpPr>
        <p:spPr>
          <a:xfrm>
            <a:off x="2578679" y="1710331"/>
            <a:ext cx="1863585"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p:txBody>
      </p:sp>
      <p:sp>
        <p:nvSpPr>
          <p:cNvPr id="12" name="Content Placeholder 3"/>
          <p:cNvSpPr>
            <a:spLocks noGrp="1"/>
          </p:cNvSpPr>
          <p:nvPr>
            <p:ph sz="half" idx="15"/>
          </p:nvPr>
        </p:nvSpPr>
        <p:spPr>
          <a:xfrm>
            <a:off x="4700154" y="1710331"/>
            <a:ext cx="1863585"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p:txBody>
      </p:sp>
      <p:sp>
        <p:nvSpPr>
          <p:cNvPr id="13" name="Content Placeholder 3"/>
          <p:cNvSpPr>
            <a:spLocks noGrp="1"/>
          </p:cNvSpPr>
          <p:nvPr>
            <p:ph sz="half" idx="16"/>
          </p:nvPr>
        </p:nvSpPr>
        <p:spPr>
          <a:xfrm>
            <a:off x="6821629" y="1710331"/>
            <a:ext cx="1863585"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p:txBody>
      </p:sp>
      <p:sp>
        <p:nvSpPr>
          <p:cNvPr id="15" name="Text Placeholder 3"/>
          <p:cNvSpPr>
            <a:spLocks noGrp="1"/>
          </p:cNvSpPr>
          <p:nvPr>
            <p:ph type="body" sz="half" idx="17"/>
          </p:nvPr>
        </p:nvSpPr>
        <p:spPr>
          <a:xfrm>
            <a:off x="449262" y="5028429"/>
            <a:ext cx="1855548" cy="804862"/>
          </a:xfrm>
        </p:spPr>
        <p:txBody>
          <a:bodyPr>
            <a:normAutofit/>
          </a:bodyPr>
          <a:lstStyle>
            <a:lvl1pPr marL="0" indent="0">
              <a:buNone/>
              <a:defRPr sz="16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smtClean="0"/>
              <a:t>Click to edit Master text styles</a:t>
            </a:r>
          </a:p>
        </p:txBody>
      </p:sp>
      <p:sp>
        <p:nvSpPr>
          <p:cNvPr id="19" name="Text Placeholder 3"/>
          <p:cNvSpPr>
            <a:spLocks noGrp="1"/>
          </p:cNvSpPr>
          <p:nvPr>
            <p:ph type="body" sz="half" idx="18"/>
          </p:nvPr>
        </p:nvSpPr>
        <p:spPr>
          <a:xfrm>
            <a:off x="2580095" y="5028429"/>
            <a:ext cx="1855548" cy="804862"/>
          </a:xfrm>
        </p:spPr>
        <p:txBody>
          <a:bodyPr>
            <a:normAutofit/>
          </a:bodyPr>
          <a:lstStyle>
            <a:lvl1pPr marL="0" indent="0">
              <a:buNone/>
              <a:defRPr sz="16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smtClean="0"/>
              <a:t>Click to edit Master text styles</a:t>
            </a:r>
          </a:p>
        </p:txBody>
      </p:sp>
      <p:sp>
        <p:nvSpPr>
          <p:cNvPr id="21" name="Text Placeholder 3"/>
          <p:cNvSpPr>
            <a:spLocks noGrp="1"/>
          </p:cNvSpPr>
          <p:nvPr>
            <p:ph type="body" sz="half" idx="19"/>
          </p:nvPr>
        </p:nvSpPr>
        <p:spPr>
          <a:xfrm>
            <a:off x="4701114" y="5028429"/>
            <a:ext cx="1855548" cy="804862"/>
          </a:xfrm>
        </p:spPr>
        <p:txBody>
          <a:bodyPr>
            <a:normAutofit/>
          </a:bodyPr>
          <a:lstStyle>
            <a:lvl1pPr marL="0" indent="0">
              <a:buNone/>
              <a:defRPr sz="16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smtClean="0"/>
              <a:t>Click to edit Master text styles</a:t>
            </a:r>
          </a:p>
        </p:txBody>
      </p:sp>
      <p:sp>
        <p:nvSpPr>
          <p:cNvPr id="23" name="Text Placeholder 3"/>
          <p:cNvSpPr>
            <a:spLocks noGrp="1"/>
          </p:cNvSpPr>
          <p:nvPr>
            <p:ph type="body" sz="half" idx="20"/>
          </p:nvPr>
        </p:nvSpPr>
        <p:spPr>
          <a:xfrm>
            <a:off x="6821629" y="5028429"/>
            <a:ext cx="1855548" cy="804862"/>
          </a:xfrm>
        </p:spPr>
        <p:txBody>
          <a:bodyPr>
            <a:normAutofit/>
          </a:bodyPr>
          <a:lstStyle>
            <a:lvl1pPr marL="0" indent="0">
              <a:buNone/>
              <a:defRPr sz="1600"/>
            </a:lvl1pPr>
            <a:lvl2pPr marL="456846" indent="0">
              <a:buNone/>
              <a:defRPr sz="1200"/>
            </a:lvl2pPr>
            <a:lvl3pPr marL="913696" indent="0">
              <a:buNone/>
              <a:defRPr sz="1000"/>
            </a:lvl3pPr>
            <a:lvl4pPr marL="1370550" indent="0">
              <a:buNone/>
              <a:defRPr sz="900"/>
            </a:lvl4pPr>
            <a:lvl5pPr marL="1827398" indent="0">
              <a:buNone/>
              <a:defRPr sz="900"/>
            </a:lvl5pPr>
            <a:lvl6pPr marL="2284245" indent="0">
              <a:buNone/>
              <a:defRPr sz="900"/>
            </a:lvl6pPr>
            <a:lvl7pPr marL="2741098" indent="0">
              <a:buNone/>
              <a:defRPr sz="900"/>
            </a:lvl7pPr>
            <a:lvl8pPr marL="3197941" indent="0">
              <a:buNone/>
              <a:defRPr sz="900"/>
            </a:lvl8pPr>
            <a:lvl9pPr marL="3654795" indent="0">
              <a:buNone/>
              <a:defRPr sz="900"/>
            </a:lvl9pPr>
          </a:lstStyle>
          <a:p>
            <a:pPr lvl="0"/>
            <a:r>
              <a:rPr lang="en-US" smtClean="0"/>
              <a:t>Click to edit Master text styles</a:t>
            </a:r>
          </a:p>
        </p:txBody>
      </p:sp>
      <p:sp>
        <p:nvSpPr>
          <p:cNvPr id="25" name="Text Placeholder 24"/>
          <p:cNvSpPr>
            <a:spLocks noGrp="1"/>
          </p:cNvSpPr>
          <p:nvPr>
            <p:ph type="body" sz="quarter" idx="21" hasCustomPrompt="1"/>
          </p:nvPr>
        </p:nvSpPr>
        <p:spPr>
          <a:xfrm>
            <a:off x="457204" y="4462465"/>
            <a:ext cx="1863585"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26" name="Text Placeholder 24"/>
          <p:cNvSpPr>
            <a:spLocks noGrp="1"/>
          </p:cNvSpPr>
          <p:nvPr>
            <p:ph type="body" sz="quarter" idx="22" hasCustomPrompt="1"/>
          </p:nvPr>
        </p:nvSpPr>
        <p:spPr>
          <a:xfrm>
            <a:off x="2580098" y="4462465"/>
            <a:ext cx="1863585"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27" name="Text Placeholder 24"/>
          <p:cNvSpPr>
            <a:spLocks noGrp="1"/>
          </p:cNvSpPr>
          <p:nvPr>
            <p:ph type="body" sz="quarter" idx="23" hasCustomPrompt="1"/>
          </p:nvPr>
        </p:nvSpPr>
        <p:spPr>
          <a:xfrm>
            <a:off x="4701116" y="4462465"/>
            <a:ext cx="1863585"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28" name="Text Placeholder 24"/>
          <p:cNvSpPr>
            <a:spLocks noGrp="1"/>
          </p:cNvSpPr>
          <p:nvPr>
            <p:ph type="body" sz="quarter" idx="24" hasCustomPrompt="1"/>
          </p:nvPr>
        </p:nvSpPr>
        <p:spPr>
          <a:xfrm>
            <a:off x="6821629" y="4462465"/>
            <a:ext cx="1863585"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9344189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ab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91D9-1A07-DD4F-B66E-B8A1D1BB0437}" type="slidenum">
              <a:rPr lang="en-US" smtClean="0">
                <a:solidFill>
                  <a:prstClr val="white"/>
                </a:solidFill>
              </a:rPr>
              <a:pPr/>
              <a:t>‹#›</a:t>
            </a:fld>
            <a:endParaRPr lang="en-US" dirty="0">
              <a:solidFill>
                <a:prstClr val="white"/>
              </a:solidFill>
            </a:endParaRPr>
          </a:p>
        </p:txBody>
      </p:sp>
      <p:sp>
        <p:nvSpPr>
          <p:cNvPr id="8" name="Table Placeholder 7"/>
          <p:cNvSpPr>
            <a:spLocks noGrp="1"/>
          </p:cNvSpPr>
          <p:nvPr>
            <p:ph type="tbl" sz="quarter" idx="13"/>
          </p:nvPr>
        </p:nvSpPr>
        <p:spPr>
          <a:xfrm>
            <a:off x="457201" y="1476375"/>
            <a:ext cx="8228015" cy="4367214"/>
          </a:xfrm>
        </p:spPr>
        <p:txBody>
          <a:bodyPr/>
          <a:lstStyle>
            <a:lvl1pPr marL="0" indent="0">
              <a:buNone/>
              <a:defRPr/>
            </a:lvl1pPr>
          </a:lstStyle>
          <a:p>
            <a:r>
              <a:rPr lang="en-US" dirty="0" smtClean="0"/>
              <a:t>Click icon to add table</a:t>
            </a:r>
            <a:endParaRPr lang="en-US" dirty="0"/>
          </a:p>
        </p:txBody>
      </p:sp>
      <p:sp>
        <p:nvSpPr>
          <p:cNvPr id="9" name="Title 1"/>
          <p:cNvSpPr>
            <a:spLocks noGrp="1"/>
          </p:cNvSpPr>
          <p:nvPr>
            <p:ph type="title"/>
          </p:nvPr>
        </p:nvSpPr>
        <p:spPr>
          <a:xfrm>
            <a:off x="457200" y="374217"/>
            <a:ext cx="8305800" cy="731413"/>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291895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74E7A6DE-61C9-4D08-8C27-50A71C955C34}" type="slidenum">
              <a:rPr lang="en-US" smtClean="0"/>
              <a:pPr/>
              <a:t>‹#›</a:t>
            </a:fld>
            <a:endParaRPr lang="en-US" dirty="0"/>
          </a:p>
        </p:txBody>
      </p:sp>
    </p:spTree>
    <p:extLst>
      <p:ext uri="{BB962C8B-B14F-4D97-AF65-F5344CB8AC3E}">
        <p14:creationId xmlns:p14="http://schemas.microsoft.com/office/powerpoint/2010/main" val="3367953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1"/>
          <p:cNvSpPr>
            <a:spLocks noChangeArrowheads="1"/>
          </p:cNvSpPr>
          <p:nvPr userDrawn="1"/>
        </p:nvSpPr>
        <p:spPr bwMode="auto">
          <a:xfrm>
            <a:off x="0" y="1157416"/>
            <a:ext cx="9144000" cy="5700599"/>
          </a:xfrm>
          <a:prstGeom prst="rect">
            <a:avLst/>
          </a:prstGeom>
          <a:solidFill>
            <a:schemeClr val="bg1"/>
          </a:solidFill>
          <a:ln w="9525">
            <a:solidFill>
              <a:srgbClr val="FFFFFF"/>
            </a:solidFill>
            <a:round/>
            <a:headEnd/>
            <a:tailEnd/>
          </a:ln>
        </p:spPr>
        <p:txBody>
          <a:bodyPr lIns="91359" tIns="45680" rIns="91359" bIns="45680"/>
          <a:lstStyle/>
          <a:p>
            <a:endParaRPr lang="en-US"/>
          </a:p>
        </p:txBody>
      </p:sp>
      <p:sp>
        <p:nvSpPr>
          <p:cNvPr id="11" name="Rectangle 10"/>
          <p:cNvSpPr/>
          <p:nvPr userDrawn="1"/>
        </p:nvSpPr>
        <p:spPr>
          <a:xfrm>
            <a:off x="0" y="1861792"/>
            <a:ext cx="9144000" cy="3078525"/>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a:endParaRPr lang="en-US" b="0" cap="none" spc="0" dirty="0">
              <a:ln>
                <a:noFill/>
              </a:ln>
              <a:solidFill>
                <a:schemeClr val="tx1"/>
              </a:solidFill>
              <a:effectLst/>
            </a:endParaRPr>
          </a:p>
        </p:txBody>
      </p:sp>
      <p:sp>
        <p:nvSpPr>
          <p:cNvPr id="10" name="Title 1"/>
          <p:cNvSpPr>
            <a:spLocks noGrp="1"/>
          </p:cNvSpPr>
          <p:nvPr>
            <p:ph type="ctrTitle" hasCustomPrompt="1"/>
          </p:nvPr>
        </p:nvSpPr>
        <p:spPr>
          <a:xfrm>
            <a:off x="469900" y="2644143"/>
            <a:ext cx="8229600" cy="832886"/>
          </a:xfrm>
        </p:spPr>
        <p:txBody>
          <a:bodyPr anchor="b" anchorCtr="0">
            <a:normAutofit/>
          </a:bodyPr>
          <a:lstStyle>
            <a:lvl1pPr algn="ctr">
              <a:tabLst/>
              <a:defRPr sz="3200" b="1" i="0">
                <a:solidFill>
                  <a:schemeClr val="bg1"/>
                </a:solidFill>
              </a:defRPr>
            </a:lvl1pPr>
          </a:lstStyle>
          <a:p>
            <a:r>
              <a:rPr lang="en-US" dirty="0" smtClean="0"/>
              <a:t>This is a Section Title</a:t>
            </a:r>
            <a:endParaRPr lang="en-US" dirty="0"/>
          </a:p>
        </p:txBody>
      </p:sp>
      <p:sp>
        <p:nvSpPr>
          <p:cNvPr id="15" name="Subtitle 2"/>
          <p:cNvSpPr>
            <a:spLocks noGrp="1"/>
          </p:cNvSpPr>
          <p:nvPr>
            <p:ph type="subTitle" idx="1"/>
          </p:nvPr>
        </p:nvSpPr>
        <p:spPr>
          <a:xfrm>
            <a:off x="469900" y="3388129"/>
            <a:ext cx="8229600" cy="952500"/>
          </a:xfrm>
        </p:spPr>
        <p:txBody>
          <a:bodyPr>
            <a:normAutofit/>
          </a:bodyPr>
          <a:lstStyle>
            <a:lvl1pPr marL="0" indent="0" algn="ctr">
              <a:buNone/>
              <a:defRPr sz="2400" b="0">
                <a:solidFill>
                  <a:schemeClr val="bg1"/>
                </a:solidFill>
              </a:defRPr>
            </a:lvl1pPr>
            <a:lvl2pPr marL="456798" indent="0" algn="ctr">
              <a:buNone/>
              <a:defRPr>
                <a:solidFill>
                  <a:schemeClr val="tx1">
                    <a:tint val="75000"/>
                  </a:schemeClr>
                </a:solidFill>
              </a:defRPr>
            </a:lvl2pPr>
            <a:lvl3pPr marL="913603" indent="0" algn="ctr">
              <a:buNone/>
              <a:defRPr>
                <a:solidFill>
                  <a:schemeClr val="tx1">
                    <a:tint val="75000"/>
                  </a:schemeClr>
                </a:solidFill>
              </a:defRPr>
            </a:lvl3pPr>
            <a:lvl4pPr marL="1370410" indent="0" algn="ctr">
              <a:buNone/>
              <a:defRPr>
                <a:solidFill>
                  <a:schemeClr val="tx1">
                    <a:tint val="75000"/>
                  </a:schemeClr>
                </a:solidFill>
              </a:defRPr>
            </a:lvl4pPr>
            <a:lvl5pPr marL="1827211" indent="0" algn="ctr">
              <a:buNone/>
              <a:defRPr>
                <a:solidFill>
                  <a:schemeClr val="tx1">
                    <a:tint val="75000"/>
                  </a:schemeClr>
                </a:solidFill>
              </a:defRPr>
            </a:lvl5pPr>
            <a:lvl6pPr marL="2284011" indent="0" algn="ctr">
              <a:buNone/>
              <a:defRPr>
                <a:solidFill>
                  <a:schemeClr val="tx1">
                    <a:tint val="75000"/>
                  </a:schemeClr>
                </a:solidFill>
              </a:defRPr>
            </a:lvl6pPr>
            <a:lvl7pPr marL="2740817" indent="0" algn="ctr">
              <a:buNone/>
              <a:defRPr>
                <a:solidFill>
                  <a:schemeClr val="tx1">
                    <a:tint val="75000"/>
                  </a:schemeClr>
                </a:solidFill>
              </a:defRPr>
            </a:lvl7pPr>
            <a:lvl8pPr marL="3197614" indent="0" algn="ctr">
              <a:buNone/>
              <a:defRPr>
                <a:solidFill>
                  <a:schemeClr val="tx1">
                    <a:tint val="75000"/>
                  </a:schemeClr>
                </a:solidFill>
              </a:defRPr>
            </a:lvl8pPr>
            <a:lvl9pPr marL="3654421" indent="0" algn="ctr">
              <a:buNone/>
              <a:defRPr>
                <a:solidFill>
                  <a:schemeClr val="tx1">
                    <a:tint val="75000"/>
                  </a:schemeClr>
                </a:solidFill>
              </a:defRPr>
            </a:lvl9pPr>
          </a:lstStyle>
          <a:p>
            <a:r>
              <a:rPr lang="en-US" dirty="0" smtClean="0"/>
              <a:t>Click to edit Master subtitle style</a:t>
            </a:r>
          </a:p>
        </p:txBody>
      </p:sp>
      <p:grpSp>
        <p:nvGrpSpPr>
          <p:cNvPr id="12" name="Group 11"/>
          <p:cNvGrpSpPr/>
          <p:nvPr userDrawn="1"/>
        </p:nvGrpSpPr>
        <p:grpSpPr>
          <a:xfrm>
            <a:off x="0" y="6286500"/>
            <a:ext cx="9144000" cy="1150316"/>
            <a:chOff x="0" y="6286500"/>
            <a:chExt cx="9144000" cy="1150316"/>
          </a:xfrm>
        </p:grpSpPr>
        <p:sp>
          <p:nvSpPr>
            <p:cNvPr id="13" name="Rectangle 12"/>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3603"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charset="0"/>
              </a:endParaRPr>
            </a:p>
          </p:txBody>
        </p:sp>
        <p:pic>
          <p:nvPicPr>
            <p:cNvPr id="14" name="Picture 13" descr="PLOS_logo.eps"/>
            <p:cNvPicPr>
              <a:picLocks noChangeAspect="1"/>
            </p:cNvPicPr>
            <p:nvPr userDrawn="1"/>
          </p:nvPicPr>
          <p:blipFill>
            <a:blip r:embed="rId2"/>
            <a:stretch>
              <a:fillRect/>
            </a:stretch>
          </p:blipFill>
          <p:spPr>
            <a:xfrm>
              <a:off x="152400" y="6286500"/>
              <a:ext cx="3834387" cy="1150316"/>
            </a:xfrm>
            <a:prstGeom prst="rect">
              <a:avLst/>
            </a:prstGeom>
          </p:spPr>
        </p:pic>
      </p:grpSp>
    </p:spTree>
    <p:extLst>
      <p:ext uri="{BB962C8B-B14F-4D97-AF65-F5344CB8AC3E}">
        <p14:creationId xmlns:p14="http://schemas.microsoft.com/office/powerpoint/2010/main" val="133401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17" y="374214"/>
            <a:ext cx="8228013" cy="731413"/>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17" y="1249909"/>
            <a:ext cx="8228013" cy="448531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z="2400"/>
            </a:lvl1pPr>
          </a:lstStyle>
          <a:p>
            <a:fld id="{0B3491D9-1A07-DD4F-B66E-B8A1D1BB0437}" type="slidenum">
              <a:rPr lang="en-US" smtClean="0"/>
              <a:pPr/>
              <a:t>‹#›</a:t>
            </a:fld>
            <a:endParaRPr lang="en-US" dirty="0"/>
          </a:p>
        </p:txBody>
      </p:sp>
    </p:spTree>
    <p:extLst>
      <p:ext uri="{BB962C8B-B14F-4D97-AF65-F5344CB8AC3E}">
        <p14:creationId xmlns:p14="http://schemas.microsoft.com/office/powerpoint/2010/main" val="506035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57217" y="1698642"/>
            <a:ext cx="3978275" cy="3395663"/>
          </a:xfrm>
        </p:spPr>
        <p:txBody>
          <a:bodyPr>
            <a:normAutofit/>
          </a:bodyPr>
          <a:lstStyle>
            <a:lvl1pPr marL="0" marR="0" indent="0" algn="l" defTabSz="456798" rtl="0" eaLnBrk="1" fontAlgn="auto" latinLnBrk="0" hangingPunct="1">
              <a:lnSpc>
                <a:spcPct val="100000"/>
              </a:lnSpc>
              <a:spcBef>
                <a:spcPct val="20000"/>
              </a:spcBef>
              <a:spcAft>
                <a:spcPts val="0"/>
              </a:spcAft>
              <a:buClrTx/>
              <a:buSzTx/>
              <a:buFont typeface="Arial"/>
              <a:buNone/>
              <a:tabLst/>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marL="0" marR="0" lvl="0" indent="0" algn="l" defTabSz="456798" rtl="0" eaLnBrk="1" fontAlgn="auto" latinLnBrk="0" hangingPunct="1">
              <a:lnSpc>
                <a:spcPct val="100000"/>
              </a:lnSpc>
              <a:spcBef>
                <a:spcPct val="20000"/>
              </a:spcBef>
              <a:spcAft>
                <a:spcPts val="0"/>
              </a:spcAft>
              <a:buClrTx/>
              <a:buSzTx/>
              <a:buFont typeface="Arial"/>
              <a:buNone/>
              <a:tabLst/>
              <a:defRPr/>
            </a:pPr>
            <a:r>
              <a:rPr lang="en-US" dirty="0" smtClean="0"/>
              <a:t>Click to edit content</a:t>
            </a:r>
          </a:p>
        </p:txBody>
      </p:sp>
      <p:sp>
        <p:nvSpPr>
          <p:cNvPr id="4" name="Content Placeholder 3"/>
          <p:cNvSpPr>
            <a:spLocks noGrp="1"/>
          </p:cNvSpPr>
          <p:nvPr>
            <p:ph sz="half" idx="2" hasCustomPrompt="1"/>
          </p:nvPr>
        </p:nvSpPr>
        <p:spPr>
          <a:xfrm>
            <a:off x="4700588" y="1698642"/>
            <a:ext cx="3986212" cy="3395663"/>
          </a:xfrm>
        </p:spPr>
        <p:txBody>
          <a:bodyPr>
            <a:normAutofit/>
          </a:bodyPr>
          <a:lstStyle>
            <a:lvl1pPr marL="0" indent="0">
              <a:buNone/>
              <a:defRPr sz="2400" baseline="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content</a:t>
            </a:r>
            <a:endParaRPr lang="en-US" dirty="0"/>
          </a:p>
        </p:txBody>
      </p:sp>
      <p:sp>
        <p:nvSpPr>
          <p:cNvPr id="7" name="Slide Number Placeholder 6"/>
          <p:cNvSpPr>
            <a:spLocks noGrp="1"/>
          </p:cNvSpPr>
          <p:nvPr>
            <p:ph type="sldNum" sz="quarter" idx="12"/>
          </p:nvPr>
        </p:nvSpPr>
        <p:spPr/>
        <p:txBody>
          <a:bodyPr/>
          <a:lstStyle>
            <a:lvl1pPr>
              <a:defRPr sz="2400"/>
            </a:lvl1pPr>
          </a:lstStyle>
          <a:p>
            <a:fld id="{0B3491D9-1A07-DD4F-B66E-B8A1D1BB0437}" type="slidenum">
              <a:rPr lang="en-US" smtClean="0"/>
              <a:pPr/>
              <a:t>‹#›</a:t>
            </a:fld>
            <a:endParaRPr lang="en-US" dirty="0"/>
          </a:p>
        </p:txBody>
      </p:sp>
      <p:sp>
        <p:nvSpPr>
          <p:cNvPr id="8" name="Text Placeholder 3"/>
          <p:cNvSpPr>
            <a:spLocks noGrp="1"/>
          </p:cNvSpPr>
          <p:nvPr>
            <p:ph type="body" sz="half" idx="17"/>
          </p:nvPr>
        </p:nvSpPr>
        <p:spPr>
          <a:xfrm>
            <a:off x="457216" y="5444108"/>
            <a:ext cx="3978275" cy="804862"/>
          </a:xfrm>
        </p:spPr>
        <p:txBody>
          <a:bodyPr>
            <a:normAutofit/>
          </a:bodyPr>
          <a:lstStyle>
            <a:lvl1pPr marL="0" indent="0">
              <a:buNone/>
              <a:defRPr sz="16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10" name="Text Placeholder 24"/>
          <p:cNvSpPr>
            <a:spLocks noGrp="1"/>
          </p:cNvSpPr>
          <p:nvPr>
            <p:ph type="body" sz="quarter" idx="21" hasCustomPrompt="1"/>
          </p:nvPr>
        </p:nvSpPr>
        <p:spPr>
          <a:xfrm>
            <a:off x="457216" y="5097162"/>
            <a:ext cx="3978275" cy="332862"/>
          </a:xfrm>
        </p:spPr>
        <p:txBody>
          <a:bodyPr>
            <a:noAutofit/>
          </a:bodyPr>
          <a:lstStyle>
            <a:lvl1pPr marL="0" indent="0">
              <a:buNone/>
              <a:defRPr sz="2000" b="1" i="0">
                <a:solidFill>
                  <a:schemeClr val="accent1"/>
                </a:solidFill>
                <a:latin typeface="+mj-lt"/>
              </a:defRPr>
            </a:lvl1pPr>
          </a:lstStyle>
          <a:p>
            <a:r>
              <a:rPr lang="en-US" dirty="0" smtClean="0"/>
              <a:t>Click to edit Master title style</a:t>
            </a:r>
            <a:endParaRPr lang="en-US" dirty="0"/>
          </a:p>
        </p:txBody>
      </p:sp>
      <p:sp>
        <p:nvSpPr>
          <p:cNvPr id="11" name="Text Placeholder 3"/>
          <p:cNvSpPr>
            <a:spLocks noGrp="1"/>
          </p:cNvSpPr>
          <p:nvPr>
            <p:ph type="body" sz="half" idx="22"/>
          </p:nvPr>
        </p:nvSpPr>
        <p:spPr>
          <a:xfrm>
            <a:off x="4700605" y="5444108"/>
            <a:ext cx="3978275" cy="804862"/>
          </a:xfrm>
        </p:spPr>
        <p:txBody>
          <a:bodyPr>
            <a:normAutofit/>
          </a:bodyPr>
          <a:lstStyle>
            <a:lvl1pPr marL="0" indent="0">
              <a:buNone/>
              <a:defRPr sz="16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12" name="Text Placeholder 24"/>
          <p:cNvSpPr>
            <a:spLocks noGrp="1"/>
          </p:cNvSpPr>
          <p:nvPr>
            <p:ph type="body" sz="quarter" idx="23" hasCustomPrompt="1"/>
          </p:nvPr>
        </p:nvSpPr>
        <p:spPr>
          <a:xfrm>
            <a:off x="4700605" y="5097162"/>
            <a:ext cx="3978275" cy="332862"/>
          </a:xfrm>
        </p:spPr>
        <p:txBody>
          <a:bodyPr>
            <a:noAutofit/>
          </a:bodyPr>
          <a:lstStyle>
            <a:lvl1pPr marL="0" indent="0">
              <a:buNone/>
              <a:defRPr sz="2000" b="1" i="0">
                <a:solidFill>
                  <a:schemeClr val="accent1"/>
                </a:solidFill>
                <a:latin typeface="+mj-lt"/>
              </a:defRPr>
            </a:lvl1pPr>
          </a:lstStyle>
          <a:p>
            <a:r>
              <a:rPr lang="en-US" dirty="0" smtClean="0"/>
              <a:t>Click to edit Master title style</a:t>
            </a:r>
            <a:endParaRPr lang="en-US" dirty="0"/>
          </a:p>
        </p:txBody>
      </p:sp>
      <p:sp>
        <p:nvSpPr>
          <p:cNvPr id="13" name="Title Placeholder 1"/>
          <p:cNvSpPr>
            <a:spLocks noGrp="1"/>
          </p:cNvSpPr>
          <p:nvPr>
            <p:ph type="title"/>
          </p:nvPr>
        </p:nvSpPr>
        <p:spPr>
          <a:xfrm>
            <a:off x="457200" y="374214"/>
            <a:ext cx="8305800" cy="731413"/>
          </a:xfrm>
          <a:prstGeom prst="rect">
            <a:avLst/>
          </a:prstGeom>
          <a:ln>
            <a:solidFill>
              <a:schemeClr val="bg1">
                <a:alpha val="0"/>
              </a:schemeClr>
            </a:solidFill>
          </a:ln>
        </p:spPr>
        <p:txBody>
          <a:bodyPr vert="horz" lIns="0" tIns="45680" rIns="0" bIns="45680" rtlCol="0" anchor="b" anchorCtr="0">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322895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Content Placeholder 3"/>
          <p:cNvSpPr>
            <a:spLocks noGrp="1"/>
          </p:cNvSpPr>
          <p:nvPr>
            <p:ph sz="half" idx="2"/>
          </p:nvPr>
        </p:nvSpPr>
        <p:spPr>
          <a:xfrm>
            <a:off x="457217" y="1551771"/>
            <a:ext cx="3978275" cy="3951288"/>
          </a:xfrm>
        </p:spPr>
        <p:txBody>
          <a:bodyPr/>
          <a:lstStyle>
            <a:lvl1pPr>
              <a:defRPr sz="2400"/>
            </a:lvl1pPr>
            <a:lvl2pPr>
              <a:defRPr sz="2000"/>
            </a:lvl2pPr>
            <a:lvl3pPr>
              <a:defRPr sz="18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Content Placeholder 5"/>
          <p:cNvSpPr>
            <a:spLocks noGrp="1"/>
          </p:cNvSpPr>
          <p:nvPr>
            <p:ph sz="quarter" idx="4"/>
          </p:nvPr>
        </p:nvSpPr>
        <p:spPr>
          <a:xfrm>
            <a:off x="4700588" y="1551771"/>
            <a:ext cx="3986212" cy="3951288"/>
          </a:xfrm>
        </p:spPr>
        <p:txBody>
          <a:bodyPr/>
          <a:lstStyle>
            <a:lvl1pPr>
              <a:defRPr sz="2400"/>
            </a:lvl1pPr>
            <a:lvl2pPr>
              <a:defRPr sz="2000"/>
            </a:lvl2pPr>
            <a:lvl3pPr>
              <a:defRPr sz="18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Slide Number Placeholder 8"/>
          <p:cNvSpPr>
            <a:spLocks noGrp="1"/>
          </p:cNvSpPr>
          <p:nvPr>
            <p:ph type="sldNum" sz="quarter" idx="12"/>
          </p:nvPr>
        </p:nvSpPr>
        <p:spPr/>
        <p:txBody>
          <a:bodyPr/>
          <a:lstStyle>
            <a:lvl1pPr>
              <a:defRPr sz="2400"/>
            </a:lvl1pPr>
          </a:lstStyle>
          <a:p>
            <a:fld id="{0B3491D9-1A07-DD4F-B66E-B8A1D1BB0437}" type="slidenum">
              <a:rPr lang="en-US" smtClean="0"/>
              <a:pPr/>
              <a:t>‹#›</a:t>
            </a:fld>
            <a:endParaRPr lang="en-US"/>
          </a:p>
        </p:txBody>
      </p:sp>
    </p:spTree>
    <p:extLst>
      <p:ext uri="{BB962C8B-B14F-4D97-AF65-F5344CB8AC3E}">
        <p14:creationId xmlns:p14="http://schemas.microsoft.com/office/powerpoint/2010/main" val="418500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5238" y="5090448"/>
            <a:ext cx="5486400" cy="311252"/>
          </a:xfrm>
        </p:spPr>
        <p:txBody>
          <a:bodyPr anchor="t" anchorCtr="0">
            <a:noAutofit/>
          </a:bodyPr>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57217" y="1470025"/>
            <a:ext cx="8228013" cy="3387976"/>
          </a:xfrm>
        </p:spPr>
        <p:txBody>
          <a:bodyPr/>
          <a:lstStyle>
            <a:lvl1pPr marL="0" indent="0">
              <a:buNone/>
              <a:defRPr sz="3200"/>
            </a:lvl1pPr>
            <a:lvl2pPr marL="456798" indent="0">
              <a:buNone/>
              <a:defRPr sz="2800"/>
            </a:lvl2pPr>
            <a:lvl3pPr marL="913603" indent="0">
              <a:buNone/>
              <a:defRPr sz="2400"/>
            </a:lvl3pPr>
            <a:lvl4pPr marL="1370410" indent="0">
              <a:buNone/>
              <a:defRPr sz="2000"/>
            </a:lvl4pPr>
            <a:lvl5pPr marL="1827211" indent="0">
              <a:buNone/>
              <a:defRPr sz="2000"/>
            </a:lvl5pPr>
            <a:lvl6pPr marL="2284011" indent="0">
              <a:buNone/>
              <a:defRPr sz="2000"/>
            </a:lvl6pPr>
            <a:lvl7pPr marL="2740817" indent="0">
              <a:buNone/>
              <a:defRPr sz="2000"/>
            </a:lvl7pPr>
            <a:lvl8pPr marL="3197614" indent="0">
              <a:buNone/>
              <a:defRPr sz="2000"/>
            </a:lvl8pPr>
            <a:lvl9pPr marL="3654421" indent="0">
              <a:buNone/>
              <a:defRPr sz="2000"/>
            </a:lvl9pPr>
          </a:lstStyle>
          <a:p>
            <a:endParaRPr lang="en-US" dirty="0"/>
          </a:p>
        </p:txBody>
      </p:sp>
      <p:sp>
        <p:nvSpPr>
          <p:cNvPr id="4" name="Text Placeholder 3"/>
          <p:cNvSpPr>
            <a:spLocks noGrp="1"/>
          </p:cNvSpPr>
          <p:nvPr>
            <p:ph type="body" sz="half" idx="2"/>
          </p:nvPr>
        </p:nvSpPr>
        <p:spPr>
          <a:xfrm>
            <a:off x="465238" y="5406216"/>
            <a:ext cx="5486400" cy="804862"/>
          </a:xfrm>
        </p:spPr>
        <p:txBody>
          <a:bodyPr>
            <a:normAutofit/>
          </a:bodyPr>
          <a:lstStyle>
            <a:lvl1pPr marL="0" indent="0">
              <a:buNone/>
              <a:defRPr sz="18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10" name="Text Placeholder 9"/>
          <p:cNvSpPr>
            <a:spLocks noGrp="1"/>
          </p:cNvSpPr>
          <p:nvPr>
            <p:ph type="body" sz="quarter" idx="14" hasCustomPrompt="1"/>
          </p:nvPr>
        </p:nvSpPr>
        <p:spPr>
          <a:xfrm>
            <a:off x="457217" y="600075"/>
            <a:ext cx="8228013" cy="514350"/>
          </a:xfrm>
        </p:spPr>
        <p:txBody>
          <a:bodyPr anchor="b">
            <a:normAutofit/>
          </a:bodyPr>
          <a:lstStyle>
            <a:lvl1pPr marL="0" indent="0">
              <a:buNone/>
              <a:defRPr sz="3200" b="1" baseline="0">
                <a:solidFill>
                  <a:schemeClr val="accent1"/>
                </a:solidFill>
              </a:defRPr>
            </a:lvl1pPr>
          </a:lstStyle>
          <a:p>
            <a:pPr lvl="0"/>
            <a:r>
              <a:rPr lang="en-US" dirty="0" smtClean="0"/>
              <a:t>Click to edit Master title style</a:t>
            </a:r>
            <a:endParaRPr lang="en-US" dirty="0"/>
          </a:p>
        </p:txBody>
      </p:sp>
      <p:sp>
        <p:nvSpPr>
          <p:cNvPr id="8" name="Slide Number Placeholder 8"/>
          <p:cNvSpPr>
            <a:spLocks noGrp="1"/>
          </p:cNvSpPr>
          <p:nvPr>
            <p:ph type="sldNum" sz="quarter" idx="12"/>
          </p:nvPr>
        </p:nvSpPr>
        <p:spPr>
          <a:xfrm>
            <a:off x="8062414" y="6400817"/>
            <a:ext cx="660900" cy="365125"/>
          </a:xfrm>
        </p:spPr>
        <p:txBody>
          <a:bodyPr/>
          <a:lstStyle>
            <a:lvl1pPr>
              <a:defRPr sz="2400"/>
            </a:lvl1pPr>
          </a:lstStyle>
          <a:p>
            <a:fld id="{0B3491D9-1A07-DD4F-B66E-B8A1D1BB0437}" type="slidenum">
              <a:rPr lang="en-US" smtClean="0"/>
              <a:pPr/>
              <a:t>‹#›</a:t>
            </a:fld>
            <a:endParaRPr lang="en-US"/>
          </a:p>
        </p:txBody>
      </p:sp>
    </p:spTree>
    <p:extLst>
      <p:ext uri="{BB962C8B-B14F-4D97-AF65-F5344CB8AC3E}">
        <p14:creationId xmlns:p14="http://schemas.microsoft.com/office/powerpoint/2010/main" val="1407575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4 Item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Content Placeholder 3"/>
          <p:cNvSpPr>
            <a:spLocks noGrp="1"/>
          </p:cNvSpPr>
          <p:nvPr>
            <p:ph sz="half" idx="2"/>
          </p:nvPr>
        </p:nvSpPr>
        <p:spPr>
          <a:xfrm>
            <a:off x="457217" y="1710328"/>
            <a:ext cx="1863587"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endParaRPr lang="en-US" dirty="0"/>
          </a:p>
        </p:txBody>
      </p:sp>
      <p:sp>
        <p:nvSpPr>
          <p:cNvPr id="10" name="Content Placeholder 3"/>
          <p:cNvSpPr>
            <a:spLocks noGrp="1"/>
          </p:cNvSpPr>
          <p:nvPr>
            <p:ph sz="half" idx="14"/>
          </p:nvPr>
        </p:nvSpPr>
        <p:spPr>
          <a:xfrm>
            <a:off x="2578692" y="1710328"/>
            <a:ext cx="1863587"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endParaRPr lang="en-US" dirty="0"/>
          </a:p>
        </p:txBody>
      </p:sp>
      <p:sp>
        <p:nvSpPr>
          <p:cNvPr id="12" name="Content Placeholder 3"/>
          <p:cNvSpPr>
            <a:spLocks noGrp="1"/>
          </p:cNvSpPr>
          <p:nvPr>
            <p:ph sz="half" idx="15"/>
          </p:nvPr>
        </p:nvSpPr>
        <p:spPr>
          <a:xfrm>
            <a:off x="4700167" y="1710328"/>
            <a:ext cx="1863587"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endParaRPr lang="en-US" dirty="0"/>
          </a:p>
        </p:txBody>
      </p:sp>
      <p:sp>
        <p:nvSpPr>
          <p:cNvPr id="13" name="Content Placeholder 3"/>
          <p:cNvSpPr>
            <a:spLocks noGrp="1"/>
          </p:cNvSpPr>
          <p:nvPr>
            <p:ph sz="half" idx="16"/>
          </p:nvPr>
        </p:nvSpPr>
        <p:spPr>
          <a:xfrm>
            <a:off x="6821643" y="1710328"/>
            <a:ext cx="1863587" cy="2536235"/>
          </a:xfrm>
        </p:spPr>
        <p:txBody>
          <a:bodyPr>
            <a:normAutofit/>
          </a:bodyPr>
          <a:lstStyle>
            <a:lvl1pPr marL="0" indent="0">
              <a:buNone/>
              <a:defRPr sz="24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endParaRPr lang="en-US" dirty="0"/>
          </a:p>
        </p:txBody>
      </p:sp>
      <p:sp>
        <p:nvSpPr>
          <p:cNvPr id="15" name="Text Placeholder 3"/>
          <p:cNvSpPr>
            <a:spLocks noGrp="1"/>
          </p:cNvSpPr>
          <p:nvPr>
            <p:ph type="body" sz="half" idx="17"/>
          </p:nvPr>
        </p:nvSpPr>
        <p:spPr>
          <a:xfrm>
            <a:off x="449272" y="5028429"/>
            <a:ext cx="1855549" cy="804862"/>
          </a:xfrm>
        </p:spPr>
        <p:txBody>
          <a:bodyPr>
            <a:normAutofit/>
          </a:bodyPr>
          <a:lstStyle>
            <a:lvl1pPr marL="0" indent="0">
              <a:buNone/>
              <a:defRPr sz="16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19" name="Text Placeholder 3"/>
          <p:cNvSpPr>
            <a:spLocks noGrp="1"/>
          </p:cNvSpPr>
          <p:nvPr>
            <p:ph type="body" sz="half" idx="18"/>
          </p:nvPr>
        </p:nvSpPr>
        <p:spPr>
          <a:xfrm>
            <a:off x="2580110" y="5028429"/>
            <a:ext cx="1855549" cy="804862"/>
          </a:xfrm>
        </p:spPr>
        <p:txBody>
          <a:bodyPr>
            <a:normAutofit/>
          </a:bodyPr>
          <a:lstStyle>
            <a:lvl1pPr marL="0" indent="0">
              <a:buNone/>
              <a:defRPr sz="16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21" name="Text Placeholder 3"/>
          <p:cNvSpPr>
            <a:spLocks noGrp="1"/>
          </p:cNvSpPr>
          <p:nvPr>
            <p:ph type="body" sz="half" idx="19"/>
          </p:nvPr>
        </p:nvSpPr>
        <p:spPr>
          <a:xfrm>
            <a:off x="4701128" y="5028429"/>
            <a:ext cx="1855549" cy="804862"/>
          </a:xfrm>
        </p:spPr>
        <p:txBody>
          <a:bodyPr>
            <a:normAutofit/>
          </a:bodyPr>
          <a:lstStyle>
            <a:lvl1pPr marL="0" indent="0">
              <a:buNone/>
              <a:defRPr sz="16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23" name="Text Placeholder 3"/>
          <p:cNvSpPr>
            <a:spLocks noGrp="1"/>
          </p:cNvSpPr>
          <p:nvPr>
            <p:ph type="body" sz="half" idx="20"/>
          </p:nvPr>
        </p:nvSpPr>
        <p:spPr>
          <a:xfrm>
            <a:off x="6821643" y="5028429"/>
            <a:ext cx="1855549" cy="804862"/>
          </a:xfrm>
        </p:spPr>
        <p:txBody>
          <a:bodyPr>
            <a:normAutofit/>
          </a:bodyPr>
          <a:lstStyle>
            <a:lvl1pPr marL="0" indent="0">
              <a:buNone/>
              <a:defRPr sz="1600"/>
            </a:lvl1pPr>
            <a:lvl2pPr marL="456798" indent="0">
              <a:buNone/>
              <a:defRPr sz="1200"/>
            </a:lvl2pPr>
            <a:lvl3pPr marL="913603" indent="0">
              <a:buNone/>
              <a:defRPr sz="1000"/>
            </a:lvl3pPr>
            <a:lvl4pPr marL="1370410" indent="0">
              <a:buNone/>
              <a:defRPr sz="900"/>
            </a:lvl4pPr>
            <a:lvl5pPr marL="1827211" indent="0">
              <a:buNone/>
              <a:defRPr sz="900"/>
            </a:lvl5pPr>
            <a:lvl6pPr marL="2284011" indent="0">
              <a:buNone/>
              <a:defRPr sz="900"/>
            </a:lvl6pPr>
            <a:lvl7pPr marL="2740817" indent="0">
              <a:buNone/>
              <a:defRPr sz="900"/>
            </a:lvl7pPr>
            <a:lvl8pPr marL="3197614" indent="0">
              <a:buNone/>
              <a:defRPr sz="900"/>
            </a:lvl8pPr>
            <a:lvl9pPr marL="3654421" indent="0">
              <a:buNone/>
              <a:defRPr sz="900"/>
            </a:lvl9pPr>
          </a:lstStyle>
          <a:p>
            <a:pPr lvl="0"/>
            <a:r>
              <a:rPr lang="en-US" dirty="0" smtClean="0"/>
              <a:t>Click to edit Master text styles</a:t>
            </a:r>
          </a:p>
        </p:txBody>
      </p:sp>
      <p:sp>
        <p:nvSpPr>
          <p:cNvPr id="25" name="Text Placeholder 24"/>
          <p:cNvSpPr>
            <a:spLocks noGrp="1"/>
          </p:cNvSpPr>
          <p:nvPr>
            <p:ph type="body" sz="quarter" idx="21" hasCustomPrompt="1"/>
          </p:nvPr>
        </p:nvSpPr>
        <p:spPr>
          <a:xfrm>
            <a:off x="457217" y="4462463"/>
            <a:ext cx="1863587"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26" name="Text Placeholder 24"/>
          <p:cNvSpPr>
            <a:spLocks noGrp="1"/>
          </p:cNvSpPr>
          <p:nvPr>
            <p:ph type="body" sz="quarter" idx="22" hasCustomPrompt="1"/>
          </p:nvPr>
        </p:nvSpPr>
        <p:spPr>
          <a:xfrm>
            <a:off x="2580110" y="4462463"/>
            <a:ext cx="1863587"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27" name="Text Placeholder 24"/>
          <p:cNvSpPr>
            <a:spLocks noGrp="1"/>
          </p:cNvSpPr>
          <p:nvPr>
            <p:ph type="body" sz="quarter" idx="23" hasCustomPrompt="1"/>
          </p:nvPr>
        </p:nvSpPr>
        <p:spPr>
          <a:xfrm>
            <a:off x="4701128" y="4462463"/>
            <a:ext cx="1863587"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28" name="Text Placeholder 24"/>
          <p:cNvSpPr>
            <a:spLocks noGrp="1"/>
          </p:cNvSpPr>
          <p:nvPr>
            <p:ph type="body" sz="quarter" idx="24" hasCustomPrompt="1"/>
          </p:nvPr>
        </p:nvSpPr>
        <p:spPr>
          <a:xfrm>
            <a:off x="6821643" y="4462463"/>
            <a:ext cx="1863587" cy="485780"/>
          </a:xfrm>
        </p:spPr>
        <p:txBody>
          <a:bodyPr>
            <a:noAutofit/>
          </a:bodyPr>
          <a:lstStyle>
            <a:lvl1pPr marL="0" indent="0">
              <a:buNone/>
              <a:defRPr sz="1800" b="1" i="0">
                <a:solidFill>
                  <a:schemeClr val="accent1"/>
                </a:solidFill>
                <a:latin typeface="+mj-lt"/>
              </a:defRPr>
            </a:lvl1pPr>
          </a:lstStyle>
          <a:p>
            <a:r>
              <a:rPr lang="en-US" dirty="0" smtClean="0"/>
              <a:t>Click to edit Master title style</a:t>
            </a:r>
            <a:endParaRPr lang="en-US" dirty="0"/>
          </a:p>
        </p:txBody>
      </p:sp>
      <p:sp>
        <p:nvSpPr>
          <p:cNvPr id="16" name="Slide Number Placeholder 8"/>
          <p:cNvSpPr>
            <a:spLocks noGrp="1"/>
          </p:cNvSpPr>
          <p:nvPr>
            <p:ph type="sldNum" sz="quarter" idx="12"/>
          </p:nvPr>
        </p:nvSpPr>
        <p:spPr>
          <a:xfrm>
            <a:off x="8062414" y="6400817"/>
            <a:ext cx="660900" cy="365125"/>
          </a:xfrm>
        </p:spPr>
        <p:txBody>
          <a:bodyPr/>
          <a:lstStyle>
            <a:lvl1pPr>
              <a:defRPr sz="2400"/>
            </a:lvl1pPr>
          </a:lstStyle>
          <a:p>
            <a:fld id="{0B3491D9-1A07-DD4F-B66E-B8A1D1BB0437}" type="slidenum">
              <a:rPr lang="en-US" smtClean="0"/>
              <a:pPr/>
              <a:t>‹#›</a:t>
            </a:fld>
            <a:endParaRPr lang="en-US"/>
          </a:p>
        </p:txBody>
      </p:sp>
    </p:spTree>
    <p:extLst>
      <p:ext uri="{BB962C8B-B14F-4D97-AF65-F5344CB8AC3E}">
        <p14:creationId xmlns:p14="http://schemas.microsoft.com/office/powerpoint/2010/main" val="272379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able Placeholder 7"/>
          <p:cNvSpPr>
            <a:spLocks noGrp="1"/>
          </p:cNvSpPr>
          <p:nvPr>
            <p:ph type="tbl" sz="quarter" idx="13"/>
          </p:nvPr>
        </p:nvSpPr>
        <p:spPr>
          <a:xfrm>
            <a:off x="457217" y="1476375"/>
            <a:ext cx="8228013" cy="4367214"/>
          </a:xfrm>
        </p:spPr>
        <p:txBody>
          <a:bodyPr/>
          <a:lstStyle>
            <a:lvl1pPr marL="0" indent="0">
              <a:buNone/>
              <a:defRPr/>
            </a:lvl1pPr>
          </a:lstStyle>
          <a:p>
            <a:endParaRPr lang="en-US" dirty="0"/>
          </a:p>
        </p:txBody>
      </p:sp>
      <p:sp>
        <p:nvSpPr>
          <p:cNvPr id="9" name="Title 1"/>
          <p:cNvSpPr>
            <a:spLocks noGrp="1"/>
          </p:cNvSpPr>
          <p:nvPr>
            <p:ph type="title"/>
          </p:nvPr>
        </p:nvSpPr>
        <p:spPr>
          <a:xfrm>
            <a:off x="457200" y="374214"/>
            <a:ext cx="8305800" cy="731413"/>
          </a:xfrm>
        </p:spPr>
        <p:txBody>
          <a:bodyPr/>
          <a:lstStyle/>
          <a:p>
            <a:r>
              <a:rPr lang="en-US" dirty="0" smtClean="0"/>
              <a:t>Click to edit Master title style</a:t>
            </a:r>
            <a:endParaRPr lang="en-US" dirty="0"/>
          </a:p>
        </p:txBody>
      </p:sp>
      <p:sp>
        <p:nvSpPr>
          <p:cNvPr id="5" name="Slide Number Placeholder 8"/>
          <p:cNvSpPr>
            <a:spLocks noGrp="1"/>
          </p:cNvSpPr>
          <p:nvPr>
            <p:ph type="sldNum" sz="quarter" idx="12"/>
          </p:nvPr>
        </p:nvSpPr>
        <p:spPr>
          <a:xfrm>
            <a:off x="8062414" y="6400817"/>
            <a:ext cx="660900" cy="365125"/>
          </a:xfrm>
        </p:spPr>
        <p:txBody>
          <a:bodyPr/>
          <a:lstStyle>
            <a:lvl1pPr>
              <a:defRPr sz="2400"/>
            </a:lvl1pPr>
          </a:lstStyle>
          <a:p>
            <a:fld id="{0B3491D9-1A07-DD4F-B66E-B8A1D1BB0437}" type="slidenum">
              <a:rPr lang="en-US" smtClean="0"/>
              <a:pPr/>
              <a:t>‹#›</a:t>
            </a:fld>
            <a:endParaRPr lang="en-US"/>
          </a:p>
        </p:txBody>
      </p:sp>
    </p:spTree>
    <p:extLst>
      <p:ext uri="{BB962C8B-B14F-4D97-AF65-F5344CB8AC3E}">
        <p14:creationId xmlns:p14="http://schemas.microsoft.com/office/powerpoint/2010/main" val="4106472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74214"/>
            <a:ext cx="8305800" cy="731413"/>
          </a:xfrm>
          <a:prstGeom prst="rect">
            <a:avLst/>
          </a:prstGeom>
          <a:ln>
            <a:solidFill>
              <a:schemeClr val="bg1">
                <a:alpha val="0"/>
              </a:schemeClr>
            </a:solidFill>
          </a:ln>
        </p:spPr>
        <p:txBody>
          <a:bodyPr vert="horz" lIns="0" tIns="45680" rIns="0" bIns="4568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49909"/>
            <a:ext cx="8305800" cy="4485319"/>
          </a:xfrm>
          <a:prstGeom prst="rect">
            <a:avLst/>
          </a:prstGeom>
          <a:ln>
            <a:solidFill>
              <a:schemeClr val="bg1">
                <a:alpha val="0"/>
              </a:schemeClr>
            </a:solidFill>
          </a:ln>
        </p:spPr>
        <p:txBody>
          <a:bodyPr vert="horz" lIns="0" tIns="45680" rIns="0" bIns="4568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062414" y="6400817"/>
            <a:ext cx="660900" cy="365125"/>
          </a:xfrm>
          <a:prstGeom prst="rect">
            <a:avLst/>
          </a:prstGeom>
        </p:spPr>
        <p:txBody>
          <a:bodyPr vert="horz" lIns="0" tIns="45680" rIns="0" bIns="45680" rtlCol="0" anchor="ctr"/>
          <a:lstStyle>
            <a:lvl1pPr algn="r">
              <a:defRPr sz="800">
                <a:solidFill>
                  <a:schemeClr val="bg1"/>
                </a:solidFill>
              </a:defRPr>
            </a:lvl1pPr>
          </a:lstStyle>
          <a:p>
            <a:fld id="{0B3491D9-1A07-DD4F-B66E-B8A1D1BB0437}" type="slidenum">
              <a:rPr lang="en-US" smtClean="0"/>
              <a:pPr/>
              <a:t>‹#›</a:t>
            </a:fld>
            <a:endParaRPr lang="en-US" dirty="0"/>
          </a:p>
        </p:txBody>
      </p:sp>
      <p:grpSp>
        <p:nvGrpSpPr>
          <p:cNvPr id="9" name="Group 8"/>
          <p:cNvGrpSpPr/>
          <p:nvPr/>
        </p:nvGrpSpPr>
        <p:grpSpPr>
          <a:xfrm>
            <a:off x="0" y="6286500"/>
            <a:ext cx="9144000" cy="1150316"/>
            <a:chOff x="0" y="6286500"/>
            <a:chExt cx="9144000" cy="1150316"/>
          </a:xfrm>
        </p:grpSpPr>
        <p:sp>
          <p:nvSpPr>
            <p:cNvPr id="8" name="Rectangle 7"/>
            <p:cNvSpPr/>
            <p:nvPr userDrawn="1"/>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3603"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charset="0"/>
              </a:endParaRPr>
            </a:p>
          </p:txBody>
        </p:sp>
        <p:pic>
          <p:nvPicPr>
            <p:cNvPr id="7" name="Picture 6" descr="PLOS_logo.eps"/>
            <p:cNvPicPr>
              <a:picLocks noChangeAspect="1"/>
            </p:cNvPicPr>
            <p:nvPr userDrawn="1"/>
          </p:nvPicPr>
          <p:blipFill>
            <a:blip r:embed="rId25"/>
            <a:stretch>
              <a:fillRect/>
            </a:stretch>
          </p:blipFill>
          <p:spPr>
            <a:xfrm>
              <a:off x="152400" y="6286500"/>
              <a:ext cx="3834387" cy="1150316"/>
            </a:xfrm>
            <a:prstGeom prst="rect">
              <a:avLst/>
            </a:prstGeom>
          </p:spPr>
        </p:pic>
      </p:grpSp>
    </p:spTree>
    <p:extLst>
      <p:ext uri="{BB962C8B-B14F-4D97-AF65-F5344CB8AC3E}">
        <p14:creationId xmlns:p14="http://schemas.microsoft.com/office/powerpoint/2010/main" val="1823794930"/>
      </p:ext>
    </p:extLst>
  </p:cSld>
  <p:clrMap bg1="lt1" tx1="dk1" bg2="lt2" tx2="dk2" accent1="accent1" accent2="accent2" accent3="accent3" accent4="accent4" accent5="accent5" accent6="accent6" hlink="hlink" folHlink="folHlink"/>
  <p:sldLayoutIdLst>
    <p:sldLayoutId id="2147483887" r:id="rId1"/>
    <p:sldLayoutId id="2147483898" r:id="rId2"/>
    <p:sldLayoutId id="2147483889" r:id="rId3"/>
    <p:sldLayoutId id="2147483888" r:id="rId4"/>
    <p:sldLayoutId id="2147483890" r:id="rId5"/>
    <p:sldLayoutId id="2147483891" r:id="rId6"/>
    <p:sldLayoutId id="2147483895" r:id="rId7"/>
    <p:sldLayoutId id="2147483896" r:id="rId8"/>
    <p:sldLayoutId id="2147483897" r:id="rId9"/>
    <p:sldLayoutId id="2147483892" r:id="rId10"/>
    <p:sldLayoutId id="2147483899" r:id="rId11"/>
    <p:sldLayoutId id="2147483900" r:id="rId12"/>
    <p:sldLayoutId id="2147483893" r:id="rId13"/>
    <p:sldLayoutId id="2147483901" r:id="rId14"/>
    <p:sldLayoutId id="2147484042" r:id="rId15"/>
    <p:sldLayoutId id="2147484043" r:id="rId16"/>
    <p:sldLayoutId id="2147484044" r:id="rId17"/>
    <p:sldLayoutId id="2147484046" r:id="rId18"/>
    <p:sldLayoutId id="2147484047" r:id="rId19"/>
    <p:sldLayoutId id="2147484048" r:id="rId20"/>
    <p:sldLayoutId id="2147484049" r:id="rId21"/>
    <p:sldLayoutId id="2147484050" r:id="rId22"/>
    <p:sldLayoutId id="2147484052" r:id="rId23"/>
  </p:sldLayoutIdLst>
  <p:timing>
    <p:tnLst>
      <p:par>
        <p:cTn id="1" dur="indefinite" restart="never" nodeType="tmRoot"/>
      </p:par>
    </p:tnLst>
  </p:timing>
  <p:hf sldNum="0" hdr="0" ftr="0" dt="0"/>
  <p:txStyles>
    <p:titleStyle>
      <a:lvl1pPr algn="l" defTabSz="456798" rtl="0" eaLnBrk="1" latinLnBrk="0" hangingPunct="1">
        <a:spcBef>
          <a:spcPct val="0"/>
        </a:spcBef>
        <a:buNone/>
        <a:defRPr sz="3200" b="1" i="0" kern="1200">
          <a:solidFill>
            <a:schemeClr val="accent1"/>
          </a:solidFill>
          <a:latin typeface="+mj-lt"/>
          <a:ea typeface="+mj-ea"/>
          <a:cs typeface="+mj-cs"/>
        </a:defRPr>
      </a:lvl1pPr>
    </p:titleStyle>
    <p:bodyStyle>
      <a:lvl1pPr marL="345774" indent="-345774" algn="l" defTabSz="456798" rtl="0" eaLnBrk="1" latinLnBrk="0" hangingPunct="1">
        <a:spcBef>
          <a:spcPct val="20000"/>
        </a:spcBef>
        <a:buFont typeface="Arial"/>
        <a:buChar char="•"/>
        <a:defRPr sz="2800" kern="1200">
          <a:solidFill>
            <a:schemeClr val="tx2"/>
          </a:solidFill>
          <a:latin typeface="+mn-lt"/>
          <a:ea typeface="+mn-ea"/>
          <a:cs typeface="+mn-cs"/>
        </a:defRPr>
      </a:lvl1pPr>
      <a:lvl2pPr marL="742304" indent="-285504" algn="l" defTabSz="456798" rtl="0" eaLnBrk="1" latinLnBrk="0" hangingPunct="1">
        <a:spcBef>
          <a:spcPct val="20000"/>
        </a:spcBef>
        <a:buFont typeface="Arial"/>
        <a:buChar char="–"/>
        <a:defRPr sz="2400" kern="1200">
          <a:solidFill>
            <a:schemeClr val="tx2"/>
          </a:solidFill>
          <a:latin typeface="+mn-lt"/>
          <a:ea typeface="+mn-ea"/>
          <a:cs typeface="+mn-cs"/>
        </a:defRPr>
      </a:lvl2pPr>
      <a:lvl3pPr marL="1142004" indent="-228399" algn="l" defTabSz="456798" rtl="0" eaLnBrk="1" latinLnBrk="0" hangingPunct="1">
        <a:spcBef>
          <a:spcPct val="20000"/>
        </a:spcBef>
        <a:buFont typeface="Arial"/>
        <a:buChar char="•"/>
        <a:defRPr sz="2000" kern="1200">
          <a:solidFill>
            <a:schemeClr val="tx2"/>
          </a:solidFill>
          <a:latin typeface="+mn-lt"/>
          <a:ea typeface="+mn-ea"/>
          <a:cs typeface="+mn-cs"/>
        </a:defRPr>
      </a:lvl3pPr>
      <a:lvl4pPr marL="1598807" indent="-228399" algn="l" defTabSz="456798" rtl="0" eaLnBrk="1" latinLnBrk="0" hangingPunct="1">
        <a:spcBef>
          <a:spcPct val="20000"/>
        </a:spcBef>
        <a:buFont typeface="Arial"/>
        <a:buChar char="–"/>
        <a:defRPr sz="1800" kern="1200">
          <a:solidFill>
            <a:schemeClr val="tx2"/>
          </a:solidFill>
          <a:latin typeface="+mn-lt"/>
          <a:ea typeface="+mn-ea"/>
          <a:cs typeface="+mn-cs"/>
        </a:defRPr>
      </a:lvl4pPr>
      <a:lvl5pPr marL="2055615" indent="-228399" algn="l" defTabSz="456798" rtl="0" eaLnBrk="1" latinLnBrk="0" hangingPunct="1">
        <a:spcBef>
          <a:spcPct val="20000"/>
        </a:spcBef>
        <a:buFont typeface="Arial"/>
        <a:buChar char="»"/>
        <a:defRPr sz="1400" kern="1200">
          <a:solidFill>
            <a:schemeClr val="tx2"/>
          </a:solidFill>
          <a:latin typeface="+mn-lt"/>
          <a:ea typeface="+mn-ea"/>
          <a:cs typeface="+mn-cs"/>
        </a:defRPr>
      </a:lvl5pPr>
      <a:lvl6pPr marL="2512416" indent="-228399" algn="l" defTabSz="456798" rtl="0" eaLnBrk="1" latinLnBrk="0" hangingPunct="1">
        <a:spcBef>
          <a:spcPct val="20000"/>
        </a:spcBef>
        <a:buFont typeface="Arial"/>
        <a:buChar char="•"/>
        <a:defRPr sz="2000" kern="1200">
          <a:solidFill>
            <a:schemeClr val="tx1"/>
          </a:solidFill>
          <a:latin typeface="+mn-lt"/>
          <a:ea typeface="+mn-ea"/>
          <a:cs typeface="+mn-cs"/>
        </a:defRPr>
      </a:lvl6pPr>
      <a:lvl7pPr marL="2969216" indent="-228399" algn="l" defTabSz="456798" rtl="0" eaLnBrk="1" latinLnBrk="0" hangingPunct="1">
        <a:spcBef>
          <a:spcPct val="20000"/>
        </a:spcBef>
        <a:buFont typeface="Arial"/>
        <a:buChar char="•"/>
        <a:defRPr sz="2000" kern="1200">
          <a:solidFill>
            <a:schemeClr val="tx1"/>
          </a:solidFill>
          <a:latin typeface="+mn-lt"/>
          <a:ea typeface="+mn-ea"/>
          <a:cs typeface="+mn-cs"/>
        </a:defRPr>
      </a:lvl7pPr>
      <a:lvl8pPr marL="3426021" indent="-228399" algn="l" defTabSz="456798" rtl="0" eaLnBrk="1" latinLnBrk="0" hangingPunct="1">
        <a:spcBef>
          <a:spcPct val="20000"/>
        </a:spcBef>
        <a:buFont typeface="Arial"/>
        <a:buChar char="•"/>
        <a:defRPr sz="2000" kern="1200">
          <a:solidFill>
            <a:schemeClr val="tx1"/>
          </a:solidFill>
          <a:latin typeface="+mn-lt"/>
          <a:ea typeface="+mn-ea"/>
          <a:cs typeface="+mn-cs"/>
        </a:defRPr>
      </a:lvl8pPr>
      <a:lvl9pPr marL="3882818" indent="-228399" algn="l" defTabSz="45679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798" rtl="0" eaLnBrk="1" latinLnBrk="0" hangingPunct="1">
        <a:defRPr sz="1800" kern="1200">
          <a:solidFill>
            <a:schemeClr val="tx1"/>
          </a:solidFill>
          <a:latin typeface="+mn-lt"/>
          <a:ea typeface="+mn-ea"/>
          <a:cs typeface="+mn-cs"/>
        </a:defRPr>
      </a:lvl1pPr>
      <a:lvl2pPr marL="456798" algn="l" defTabSz="456798" rtl="0" eaLnBrk="1" latinLnBrk="0" hangingPunct="1">
        <a:defRPr sz="1800" kern="1200">
          <a:solidFill>
            <a:schemeClr val="tx1"/>
          </a:solidFill>
          <a:latin typeface="+mn-lt"/>
          <a:ea typeface="+mn-ea"/>
          <a:cs typeface="+mn-cs"/>
        </a:defRPr>
      </a:lvl2pPr>
      <a:lvl3pPr marL="913603" algn="l" defTabSz="456798" rtl="0" eaLnBrk="1" latinLnBrk="0" hangingPunct="1">
        <a:defRPr sz="1800" kern="1200">
          <a:solidFill>
            <a:schemeClr val="tx1"/>
          </a:solidFill>
          <a:latin typeface="+mn-lt"/>
          <a:ea typeface="+mn-ea"/>
          <a:cs typeface="+mn-cs"/>
        </a:defRPr>
      </a:lvl3pPr>
      <a:lvl4pPr marL="1370410" algn="l" defTabSz="456798" rtl="0" eaLnBrk="1" latinLnBrk="0" hangingPunct="1">
        <a:defRPr sz="1800" kern="1200">
          <a:solidFill>
            <a:schemeClr val="tx1"/>
          </a:solidFill>
          <a:latin typeface="+mn-lt"/>
          <a:ea typeface="+mn-ea"/>
          <a:cs typeface="+mn-cs"/>
        </a:defRPr>
      </a:lvl4pPr>
      <a:lvl5pPr marL="1827211" algn="l" defTabSz="456798" rtl="0" eaLnBrk="1" latinLnBrk="0" hangingPunct="1">
        <a:defRPr sz="1800" kern="1200">
          <a:solidFill>
            <a:schemeClr val="tx1"/>
          </a:solidFill>
          <a:latin typeface="+mn-lt"/>
          <a:ea typeface="+mn-ea"/>
          <a:cs typeface="+mn-cs"/>
        </a:defRPr>
      </a:lvl5pPr>
      <a:lvl6pPr marL="2284011" algn="l" defTabSz="456798" rtl="0" eaLnBrk="1" latinLnBrk="0" hangingPunct="1">
        <a:defRPr sz="1800" kern="1200">
          <a:solidFill>
            <a:schemeClr val="tx1"/>
          </a:solidFill>
          <a:latin typeface="+mn-lt"/>
          <a:ea typeface="+mn-ea"/>
          <a:cs typeface="+mn-cs"/>
        </a:defRPr>
      </a:lvl6pPr>
      <a:lvl7pPr marL="2740817" algn="l" defTabSz="456798" rtl="0" eaLnBrk="1" latinLnBrk="0" hangingPunct="1">
        <a:defRPr sz="1800" kern="1200">
          <a:solidFill>
            <a:schemeClr val="tx1"/>
          </a:solidFill>
          <a:latin typeface="+mn-lt"/>
          <a:ea typeface="+mn-ea"/>
          <a:cs typeface="+mn-cs"/>
        </a:defRPr>
      </a:lvl7pPr>
      <a:lvl8pPr marL="3197614" algn="l" defTabSz="456798" rtl="0" eaLnBrk="1" latinLnBrk="0" hangingPunct="1">
        <a:defRPr sz="1800" kern="1200">
          <a:solidFill>
            <a:schemeClr val="tx1"/>
          </a:solidFill>
          <a:latin typeface="+mn-lt"/>
          <a:ea typeface="+mn-ea"/>
          <a:cs typeface="+mn-cs"/>
        </a:defRPr>
      </a:lvl8pPr>
      <a:lvl9pPr marL="3654421" algn="l" defTabSz="45679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www.webarchive.org.uk/wayback/archive/20140615113149/http:/www.jisc.ac.uk/website/copyright"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webarchive.org.uk/wayback/archive/20140615113149/http:/www.jisc.ac.uk/website/copyright"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4.gif"/><Relationship Id="rId11" Type="http://schemas.openxmlformats.org/officeDocument/2006/relationships/hyperlink" Target="http://dmtrk.com/2PXJ-HVU-9FNJFS36A/cr.aspx" TargetMode="External"/><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www.irus.mimas.ac.uk/"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hyperlink" Target="https://www.flickr.com/photos/34005137@N05/18396066832/in/photostream/"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hyperlink" Target="https://www.flickr.com/photos/ingythewingy/4793928695/in/photostream/"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hyperlink" Target="https://www.flickr.com/photos/terrycady/5402775342/"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hyperlink" Target="https://www.flickr.com/photos/121776594@N07/1404359978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hyperlink" Target="https://www.flickr.com/photos/publicplaces/7418726440/"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hyperlink" Target="https://www.flickr.com/photos/sektordua/6152508407/"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2"/>
          </p:nvPr>
        </p:nvSpPr>
        <p:spPr>
          <a:xfrm>
            <a:off x="2251076" y="3679741"/>
            <a:ext cx="4632832" cy="1716228"/>
          </a:xfrm>
        </p:spPr>
        <p:txBody>
          <a:bodyPr>
            <a:normAutofit fontScale="85000" lnSpcReduction="20000"/>
          </a:bodyPr>
          <a:lstStyle/>
          <a:p>
            <a:r>
              <a:rPr lang="en-GB" b="1" dirty="0" smtClean="0">
                <a:latin typeface="Calibri" panose="020F0502020204030204" pitchFamily="34" charset="0"/>
                <a:cs typeface="Calibri" panose="020F0502020204030204" pitchFamily="34" charset="0"/>
              </a:rPr>
              <a:t>OAI9 </a:t>
            </a:r>
            <a:endParaRPr lang="en-US" b="1" dirty="0" smtClean="0"/>
          </a:p>
          <a:p>
            <a:r>
              <a:rPr lang="en-US" b="1" dirty="0" smtClean="0"/>
              <a:t>June 2015</a:t>
            </a:r>
          </a:p>
          <a:p>
            <a:endParaRPr lang="en-US" sz="1100" b="1" dirty="0"/>
          </a:p>
          <a:p>
            <a:r>
              <a:rPr lang="en-US" sz="1800" b="1" dirty="0"/>
              <a:t>Catriona </a:t>
            </a:r>
            <a:r>
              <a:rPr lang="en-US" sz="1800" b="1" dirty="0" smtClean="0"/>
              <a:t>MacCallum</a:t>
            </a:r>
            <a:endParaRPr lang="en-US" sz="1800" b="1" dirty="0"/>
          </a:p>
          <a:p>
            <a:r>
              <a:rPr lang="en-US" sz="1700" b="1" i="1" dirty="0"/>
              <a:t>PLOS </a:t>
            </a:r>
            <a:r>
              <a:rPr lang="en-US" sz="1700" b="1" i="1" dirty="0" smtClean="0"/>
              <a:t> Senior Advocacy Manager </a:t>
            </a:r>
            <a:endParaRPr lang="en-US" sz="1700" b="1" i="1" dirty="0"/>
          </a:p>
          <a:p>
            <a:r>
              <a:rPr lang="en-US" sz="1700" b="1" i="1" dirty="0"/>
              <a:t>&amp; Consulting Editor </a:t>
            </a:r>
            <a:r>
              <a:rPr lang="en-US" sz="1700" b="1" i="1" dirty="0" smtClean="0"/>
              <a:t>(PLOS ONE</a:t>
            </a:r>
            <a:r>
              <a:rPr lang="en-US" sz="1700" b="1" i="1" dirty="0"/>
              <a:t>); OASPA </a:t>
            </a:r>
            <a:r>
              <a:rPr lang="en-US" sz="1700" b="1" i="1" dirty="0" err="1" smtClean="0"/>
              <a:t>BoD</a:t>
            </a:r>
            <a:endParaRPr lang="en-US" sz="1700" b="1" i="1" dirty="0" smtClean="0"/>
          </a:p>
          <a:p>
            <a:r>
              <a:rPr lang="en-US" sz="1700" b="1" i="1" dirty="0" smtClean="0"/>
              <a:t>@</a:t>
            </a:r>
            <a:r>
              <a:rPr lang="en-US" sz="1700" b="1" i="1" dirty="0" err="1" smtClean="0"/>
              <a:t>catmacOA</a:t>
            </a:r>
            <a:endParaRPr lang="en-US" sz="1700" b="1" i="1" dirty="0"/>
          </a:p>
        </p:txBody>
      </p:sp>
      <p:sp>
        <p:nvSpPr>
          <p:cNvPr id="2" name="Title 1"/>
          <p:cNvSpPr>
            <a:spLocks noGrp="1"/>
          </p:cNvSpPr>
          <p:nvPr>
            <p:ph type="ctrTitle"/>
          </p:nvPr>
        </p:nvSpPr>
        <p:spPr>
          <a:xfrm>
            <a:off x="-73386" y="2009775"/>
            <a:ext cx="9144000" cy="1408022"/>
          </a:xfrm>
        </p:spPr>
        <p:txBody>
          <a:bodyPr>
            <a:noAutofit/>
          </a:bodyPr>
          <a:lstStyle/>
          <a:p>
            <a:r>
              <a:rPr lang="en-GB" dirty="0" smtClean="0">
                <a:latin typeface="Calibri" panose="020F0502020204030204" pitchFamily="34" charset="0"/>
                <a:cs typeface="Calibri" panose="020F0502020204030204" pitchFamily="34" charset="0"/>
              </a:rPr>
              <a:t>Putting the Academy at the heart of Scholarly Publishing</a:t>
            </a:r>
            <a:endParaRPr lang="en-US" i="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Analysis of publisher share of papers 1973-2013</a:t>
            </a:r>
            <a:endParaRPr lang="en-GB" dirty="0"/>
          </a:p>
        </p:txBody>
      </p:sp>
      <p:sp>
        <p:nvSpPr>
          <p:cNvPr id="3" name="Content Placeholder 2"/>
          <p:cNvSpPr>
            <a:spLocks noGrp="1"/>
          </p:cNvSpPr>
          <p:nvPr>
            <p:ph idx="1"/>
          </p:nvPr>
        </p:nvSpPr>
        <p:spPr>
          <a:xfrm>
            <a:off x="457217" y="1368781"/>
            <a:ext cx="8228013" cy="2334539"/>
          </a:xfrm>
        </p:spPr>
        <p:txBody>
          <a:bodyPr/>
          <a:lstStyle/>
          <a:p>
            <a:r>
              <a:rPr lang="en-GB" dirty="0" smtClean="0"/>
              <a:t>Thomson Reuter’s Web of Science</a:t>
            </a:r>
          </a:p>
          <a:p>
            <a:r>
              <a:rPr lang="en-GB" dirty="0" smtClean="0"/>
              <a:t>&gt;44 million documents published by journals</a:t>
            </a:r>
          </a:p>
          <a:p>
            <a:r>
              <a:rPr lang="en-GB" dirty="0" smtClean="0"/>
              <a:t>Looked at mergers and acquisitions</a:t>
            </a:r>
            <a:endParaRPr lang="en-GB" dirty="0"/>
          </a:p>
        </p:txBody>
      </p:sp>
      <p:sp>
        <p:nvSpPr>
          <p:cNvPr id="4" name="Text Box 4"/>
          <p:cNvSpPr txBox="1">
            <a:spLocks noChangeArrowheads="1"/>
          </p:cNvSpPr>
          <p:nvPr/>
        </p:nvSpPr>
        <p:spPr bwMode="auto">
          <a:xfrm>
            <a:off x="526677" y="3535770"/>
            <a:ext cx="783094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dirty="0" err="1">
                <a:solidFill>
                  <a:schemeClr val="tx1">
                    <a:lumMod val="50000"/>
                    <a:lumOff val="50000"/>
                  </a:schemeClr>
                </a:solidFill>
              </a:rPr>
              <a:t>Larivière</a:t>
            </a:r>
            <a:r>
              <a:rPr lang="en-US" altLang="en-US" dirty="0">
                <a:solidFill>
                  <a:schemeClr val="tx1">
                    <a:lumMod val="50000"/>
                    <a:lumOff val="50000"/>
                  </a:schemeClr>
                </a:solidFill>
              </a:rPr>
              <a:t> V, </a:t>
            </a:r>
            <a:r>
              <a:rPr lang="en-US" altLang="en-US" dirty="0" err="1">
                <a:solidFill>
                  <a:schemeClr val="tx1">
                    <a:lumMod val="50000"/>
                    <a:lumOff val="50000"/>
                  </a:schemeClr>
                </a:solidFill>
              </a:rPr>
              <a:t>Haustein</a:t>
            </a:r>
            <a:r>
              <a:rPr lang="en-US" altLang="en-US" dirty="0">
                <a:solidFill>
                  <a:schemeClr val="tx1">
                    <a:lumMod val="50000"/>
                    <a:lumOff val="50000"/>
                  </a:schemeClr>
                </a:solidFill>
              </a:rPr>
              <a:t> S, </a:t>
            </a:r>
            <a:r>
              <a:rPr lang="en-US" altLang="en-US" dirty="0" err="1">
                <a:solidFill>
                  <a:schemeClr val="tx1">
                    <a:lumMod val="50000"/>
                    <a:lumOff val="50000"/>
                  </a:schemeClr>
                </a:solidFill>
              </a:rPr>
              <a:t>Mongeon</a:t>
            </a:r>
            <a:r>
              <a:rPr lang="en-US" altLang="en-US" dirty="0">
                <a:solidFill>
                  <a:schemeClr val="tx1">
                    <a:lumMod val="50000"/>
                    <a:lumOff val="50000"/>
                  </a:schemeClr>
                </a:solidFill>
              </a:rPr>
              <a:t> P (2015) The Oligopoly of Academic Publishers in the Digital Era. </a:t>
            </a:r>
            <a:r>
              <a:rPr lang="en-US" altLang="en-US" dirty="0" err="1">
                <a:solidFill>
                  <a:schemeClr val="tx1">
                    <a:lumMod val="50000"/>
                    <a:lumOff val="50000"/>
                  </a:schemeClr>
                </a:solidFill>
              </a:rPr>
              <a:t>PLoS</a:t>
            </a:r>
            <a:r>
              <a:rPr lang="en-US" altLang="en-US" dirty="0">
                <a:solidFill>
                  <a:schemeClr val="tx1">
                    <a:lumMod val="50000"/>
                    <a:lumOff val="50000"/>
                  </a:schemeClr>
                </a:solidFill>
              </a:rPr>
              <a:t> ONE 10(6): e0127502. doi:10.1371/journal.pone.0127502</a:t>
            </a:r>
          </a:p>
          <a:p>
            <a:r>
              <a:rPr lang="en-US" altLang="en-US" dirty="0">
                <a:solidFill>
                  <a:schemeClr val="tx1">
                    <a:lumMod val="50000"/>
                    <a:lumOff val="50000"/>
                  </a:schemeClr>
                </a:solidFill>
              </a:rPr>
              <a:t>http://journals.plos.org/plosone/article?id=10.1371/journal.pone.0127502</a:t>
            </a:r>
          </a:p>
        </p:txBody>
      </p:sp>
    </p:spTree>
    <p:extLst>
      <p:ext uri="{BB962C8B-B14F-4D97-AF65-F5344CB8AC3E}">
        <p14:creationId xmlns:p14="http://schemas.microsoft.com/office/powerpoint/2010/main" val="42855543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Placeholder 3"/>
          <p:cNvGraphicFramePr>
            <a:graphicFrameLocks noGrp="1"/>
          </p:cNvGraphicFramePr>
          <p:nvPr>
            <p:ph type="tbl" sz="quarter" idx="13"/>
            <p:extLst>
              <p:ext uri="{D42A27DB-BD31-4B8C-83A1-F6EECF244321}">
                <p14:modId xmlns:p14="http://schemas.microsoft.com/office/powerpoint/2010/main" val="3803712353"/>
              </p:ext>
            </p:extLst>
          </p:nvPr>
        </p:nvGraphicFramePr>
        <p:xfrm>
          <a:off x="457200" y="1690843"/>
          <a:ext cx="8228015" cy="3017520"/>
        </p:xfrm>
        <a:graphic>
          <a:graphicData uri="http://schemas.openxmlformats.org/drawingml/2006/table">
            <a:tbl>
              <a:tblPr firstRow="1" bandRow="1">
                <a:tableStyleId>{5C22544A-7EE6-4342-B048-85BDC9FD1C3A}</a:tableStyleId>
              </a:tblPr>
              <a:tblGrid>
                <a:gridCol w="1911096"/>
                <a:gridCol w="740664"/>
                <a:gridCol w="1042416"/>
                <a:gridCol w="996696"/>
                <a:gridCol w="3537143"/>
              </a:tblGrid>
              <a:tr h="370840">
                <a:tc>
                  <a:txBody>
                    <a:bodyPr/>
                    <a:lstStyle/>
                    <a:p>
                      <a:pPr algn="l"/>
                      <a:r>
                        <a:rPr lang="en-GB" b="1" dirty="0" smtClean="0"/>
                        <a:t>Disciplines</a:t>
                      </a:r>
                      <a:endParaRPr lang="en-GB" b="1" dirty="0"/>
                    </a:p>
                  </a:txBody>
                  <a:tcPr/>
                </a:tc>
                <a:tc>
                  <a:txBody>
                    <a:bodyPr/>
                    <a:lstStyle/>
                    <a:p>
                      <a:pPr algn="ctr"/>
                      <a:r>
                        <a:rPr lang="en-GB" dirty="0" smtClean="0"/>
                        <a:t>1973</a:t>
                      </a:r>
                      <a:endParaRPr lang="en-GB" dirty="0"/>
                    </a:p>
                  </a:txBody>
                  <a:tcPr/>
                </a:tc>
                <a:tc>
                  <a:txBody>
                    <a:bodyPr/>
                    <a:lstStyle/>
                    <a:p>
                      <a:pPr algn="ctr"/>
                      <a:r>
                        <a:rPr lang="en-GB" dirty="0" smtClean="0"/>
                        <a:t>Mid</a:t>
                      </a:r>
                      <a:r>
                        <a:rPr lang="en-GB" baseline="0" dirty="0" smtClean="0"/>
                        <a:t> </a:t>
                      </a:r>
                      <a:r>
                        <a:rPr lang="en-GB" dirty="0" smtClean="0"/>
                        <a:t>1990s</a:t>
                      </a:r>
                      <a:endParaRPr lang="en-GB" dirty="0"/>
                    </a:p>
                  </a:txBody>
                  <a:tcPr/>
                </a:tc>
                <a:tc>
                  <a:txBody>
                    <a:bodyPr/>
                    <a:lstStyle/>
                    <a:p>
                      <a:pPr marL="0" marR="0" indent="0" algn="ctr" defTabSz="456798" rtl="0" eaLnBrk="1" fontAlgn="auto" latinLnBrk="0" hangingPunct="1">
                        <a:lnSpc>
                          <a:spcPct val="100000"/>
                        </a:lnSpc>
                        <a:spcBef>
                          <a:spcPts val="0"/>
                        </a:spcBef>
                        <a:spcAft>
                          <a:spcPts val="0"/>
                        </a:spcAft>
                        <a:buClrTx/>
                        <a:buSzTx/>
                        <a:buFontTx/>
                        <a:buNone/>
                        <a:tabLst/>
                        <a:defRPr/>
                      </a:pPr>
                      <a:r>
                        <a:rPr lang="en-GB" dirty="0" smtClean="0"/>
                        <a:t>2013</a:t>
                      </a:r>
                    </a:p>
                  </a:txBody>
                  <a:tcPr/>
                </a:tc>
                <a:tc>
                  <a:txBody>
                    <a:bodyPr/>
                    <a:lstStyle/>
                    <a:p>
                      <a:pPr algn="ctr"/>
                      <a:r>
                        <a:rPr lang="en-GB" dirty="0" smtClean="0"/>
                        <a:t>Relative Share</a:t>
                      </a:r>
                      <a:br>
                        <a:rPr lang="en-GB" dirty="0" smtClean="0"/>
                      </a:br>
                      <a:r>
                        <a:rPr lang="en-GB" dirty="0" smtClean="0"/>
                        <a:t>2013</a:t>
                      </a:r>
                      <a:endParaRPr lang="en-GB" dirty="0"/>
                    </a:p>
                  </a:txBody>
                  <a:tcPr/>
                </a:tc>
              </a:tr>
              <a:tr h="370840">
                <a:tc>
                  <a:txBody>
                    <a:bodyPr/>
                    <a:lstStyle/>
                    <a:p>
                      <a:pPr algn="l"/>
                      <a:r>
                        <a:rPr lang="en-GB" b="1" dirty="0" smtClean="0"/>
                        <a:t>Natural</a:t>
                      </a:r>
                      <a:r>
                        <a:rPr lang="en-GB" b="1" baseline="0" dirty="0" smtClean="0"/>
                        <a:t> and Medical Sciences</a:t>
                      </a:r>
                      <a:endParaRPr lang="en-GB" b="1" dirty="0"/>
                    </a:p>
                  </a:txBody>
                  <a:tcPr/>
                </a:tc>
                <a:tc>
                  <a:txBody>
                    <a:bodyPr/>
                    <a:lstStyle/>
                    <a:p>
                      <a:pPr algn="ctr"/>
                      <a:r>
                        <a:rPr lang="en-GB" dirty="0" smtClean="0"/>
                        <a:t>20%</a:t>
                      </a:r>
                      <a:endParaRPr lang="en-GB" dirty="0"/>
                    </a:p>
                  </a:txBody>
                  <a:tcPr/>
                </a:tc>
                <a:tc>
                  <a:txBody>
                    <a:bodyPr/>
                    <a:lstStyle/>
                    <a:p>
                      <a:pPr algn="ctr"/>
                      <a:r>
                        <a:rPr lang="en-GB" dirty="0" smtClean="0"/>
                        <a:t>30%</a:t>
                      </a:r>
                      <a:endParaRPr lang="en-GB" dirty="0"/>
                    </a:p>
                  </a:txBody>
                  <a:tcPr/>
                </a:tc>
                <a:tc>
                  <a:txBody>
                    <a:bodyPr/>
                    <a:lstStyle/>
                    <a:p>
                      <a:pPr marL="0" marR="0" indent="0" algn="ctr" defTabSz="456798" rtl="0" eaLnBrk="1" fontAlgn="auto" latinLnBrk="0" hangingPunct="1">
                        <a:lnSpc>
                          <a:spcPct val="100000"/>
                        </a:lnSpc>
                        <a:spcBef>
                          <a:spcPts val="0"/>
                        </a:spcBef>
                        <a:spcAft>
                          <a:spcPts val="0"/>
                        </a:spcAft>
                        <a:buClrTx/>
                        <a:buSzTx/>
                        <a:buFontTx/>
                        <a:buNone/>
                        <a:tabLst/>
                        <a:defRPr/>
                      </a:pPr>
                      <a:r>
                        <a:rPr lang="en-GB" dirty="0" smtClean="0"/>
                        <a:t>53%</a:t>
                      </a:r>
                    </a:p>
                    <a:p>
                      <a:pPr algn="ctr"/>
                      <a:endParaRPr lang="en-GB" dirty="0"/>
                    </a:p>
                  </a:txBody>
                  <a:tcPr/>
                </a:tc>
                <a:tc>
                  <a:txBody>
                    <a:bodyPr/>
                    <a:lstStyle/>
                    <a:p>
                      <a:pPr marL="285750" indent="-285750">
                        <a:buFont typeface="Arial" panose="020B0604020202020204" pitchFamily="34" charset="0"/>
                        <a:buChar char="•"/>
                      </a:pPr>
                      <a:r>
                        <a:rPr lang="en-GB" dirty="0" smtClean="0"/>
                        <a:t>47% by Reed-Elsevier, Springer, Wiley-Blackwell</a:t>
                      </a:r>
                    </a:p>
                    <a:p>
                      <a:pPr marL="285750" indent="-285750">
                        <a:buFont typeface="Arial" panose="020B0604020202020204" pitchFamily="34" charset="0"/>
                        <a:buChar char="•"/>
                      </a:pPr>
                      <a:r>
                        <a:rPr lang="en-GB" dirty="0" smtClean="0"/>
                        <a:t>~6% T&amp;F and Am. Chem. Society</a:t>
                      </a:r>
                      <a:endParaRPr lang="en-GB" dirty="0"/>
                    </a:p>
                  </a:txBody>
                  <a:tcPr/>
                </a:tc>
              </a:tr>
              <a:tr h="370840">
                <a:tc>
                  <a:txBody>
                    <a:bodyPr/>
                    <a:lstStyle/>
                    <a:p>
                      <a:pPr algn="l"/>
                      <a:r>
                        <a:rPr lang="en-GB" b="1" dirty="0" smtClean="0"/>
                        <a:t>Social Sciences &amp; Humanities</a:t>
                      </a:r>
                      <a:endParaRPr lang="en-GB" b="1" dirty="0"/>
                    </a:p>
                  </a:txBody>
                  <a:tcPr/>
                </a:tc>
                <a:tc>
                  <a:txBody>
                    <a:bodyPr/>
                    <a:lstStyle/>
                    <a:p>
                      <a:pPr algn="ctr"/>
                      <a:r>
                        <a:rPr lang="en-GB" dirty="0" smtClean="0"/>
                        <a:t>10%</a:t>
                      </a:r>
                      <a:endParaRPr lang="en-GB" dirty="0"/>
                    </a:p>
                  </a:txBody>
                  <a:tcPr/>
                </a:tc>
                <a:tc>
                  <a:txBody>
                    <a:bodyPr/>
                    <a:lstStyle/>
                    <a:p>
                      <a:pPr algn="ctr"/>
                      <a:r>
                        <a:rPr lang="en-GB" dirty="0" smtClean="0"/>
                        <a:t>15%</a:t>
                      </a:r>
                      <a:endParaRPr lang="en-GB" dirty="0"/>
                    </a:p>
                  </a:txBody>
                  <a:tcPr/>
                </a:tc>
                <a:tc>
                  <a:txBody>
                    <a:bodyPr/>
                    <a:lstStyle/>
                    <a:p>
                      <a:pPr algn="ctr"/>
                      <a:r>
                        <a:rPr lang="en-GB" dirty="0" smtClean="0"/>
                        <a:t>51%</a:t>
                      </a:r>
                      <a:endParaRPr lang="en-GB" dirty="0"/>
                    </a:p>
                  </a:txBody>
                  <a:tcPr/>
                </a:tc>
                <a:tc>
                  <a:txBody>
                    <a:bodyPr/>
                    <a:lstStyle/>
                    <a:p>
                      <a:pPr marL="285750" indent="-285750">
                        <a:buFont typeface="Arial" panose="020B0604020202020204" pitchFamily="34" charset="0"/>
                        <a:buChar char="•"/>
                      </a:pPr>
                      <a:r>
                        <a:rPr lang="en-GB" dirty="0" smtClean="0"/>
                        <a:t>Elsevier 16.4%</a:t>
                      </a:r>
                    </a:p>
                    <a:p>
                      <a:pPr marL="285750" indent="-285750">
                        <a:buFont typeface="Arial" panose="020B0604020202020204" pitchFamily="34" charset="0"/>
                        <a:buChar char="•"/>
                      </a:pPr>
                      <a:r>
                        <a:rPr lang="en-GB" dirty="0" smtClean="0"/>
                        <a:t>T&amp;F</a:t>
                      </a:r>
                      <a:r>
                        <a:rPr lang="en-GB" baseline="0" dirty="0" smtClean="0"/>
                        <a:t> 12.4%</a:t>
                      </a:r>
                    </a:p>
                    <a:p>
                      <a:pPr marL="285750" indent="-285750">
                        <a:buFont typeface="Arial" panose="020B0604020202020204" pitchFamily="34" charset="0"/>
                        <a:buChar char="•"/>
                      </a:pPr>
                      <a:r>
                        <a:rPr lang="en-GB" baseline="0" dirty="0" smtClean="0"/>
                        <a:t>Wiley-Blackwell 12.1%</a:t>
                      </a:r>
                    </a:p>
                    <a:p>
                      <a:pPr marL="285750" indent="-285750">
                        <a:buFont typeface="Arial" panose="020B0604020202020204" pitchFamily="34" charset="0"/>
                        <a:buChar char="•"/>
                      </a:pPr>
                      <a:r>
                        <a:rPr lang="en-GB" baseline="0" dirty="0" smtClean="0"/>
                        <a:t>Springer 7.1%</a:t>
                      </a:r>
                    </a:p>
                    <a:p>
                      <a:pPr marL="285750" indent="-285750">
                        <a:buFont typeface="Arial" panose="020B0604020202020204" pitchFamily="34" charset="0"/>
                        <a:buChar char="•"/>
                      </a:pPr>
                      <a:r>
                        <a:rPr lang="en-GB" baseline="0" dirty="0" smtClean="0"/>
                        <a:t>Sage 6.4%</a:t>
                      </a:r>
                      <a:endParaRPr lang="en-GB" dirty="0"/>
                    </a:p>
                  </a:txBody>
                  <a:tcPr/>
                </a:tc>
              </a:tr>
            </a:tbl>
          </a:graphicData>
        </a:graphic>
      </p:graphicFrame>
      <p:sp>
        <p:nvSpPr>
          <p:cNvPr id="3" name="Title 2"/>
          <p:cNvSpPr>
            <a:spLocks noGrp="1"/>
          </p:cNvSpPr>
          <p:nvPr>
            <p:ph type="title"/>
          </p:nvPr>
        </p:nvSpPr>
        <p:spPr/>
        <p:txBody>
          <a:bodyPr/>
          <a:lstStyle/>
          <a:p>
            <a:r>
              <a:rPr lang="en-GB" dirty="0" smtClean="0"/>
              <a:t>Proportion held by the top five publishers</a:t>
            </a:r>
            <a:endParaRPr lang="en-GB" dirty="0"/>
          </a:p>
        </p:txBody>
      </p:sp>
      <p:sp>
        <p:nvSpPr>
          <p:cNvPr id="8" name="Text Box 4"/>
          <p:cNvSpPr txBox="1">
            <a:spLocks noChangeArrowheads="1"/>
          </p:cNvSpPr>
          <p:nvPr/>
        </p:nvSpPr>
        <p:spPr bwMode="auto">
          <a:xfrm>
            <a:off x="526676" y="5748618"/>
            <a:ext cx="8101853" cy="58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059" dirty="0" err="1"/>
              <a:t>Larivière</a:t>
            </a:r>
            <a:r>
              <a:rPr lang="en-US" altLang="en-US" sz="1059" dirty="0"/>
              <a:t> V, </a:t>
            </a:r>
            <a:r>
              <a:rPr lang="en-US" altLang="en-US" sz="1059" dirty="0" err="1"/>
              <a:t>Haustein</a:t>
            </a:r>
            <a:r>
              <a:rPr lang="en-US" altLang="en-US" sz="1059" dirty="0"/>
              <a:t> S, </a:t>
            </a:r>
            <a:r>
              <a:rPr lang="en-US" altLang="en-US" sz="1059" dirty="0" err="1"/>
              <a:t>Mongeon</a:t>
            </a:r>
            <a:r>
              <a:rPr lang="en-US" altLang="en-US" sz="1059" dirty="0"/>
              <a:t> P (2015) The Oligopoly of Academic Publishers in the Digital Era. </a:t>
            </a:r>
            <a:r>
              <a:rPr lang="en-US" altLang="en-US" sz="1059" dirty="0" err="1"/>
              <a:t>PLoS</a:t>
            </a:r>
            <a:r>
              <a:rPr lang="en-US" altLang="en-US" sz="1059" dirty="0"/>
              <a:t> ONE 10(6): e0127502. doi:10.1371/journal.pone.0127502</a:t>
            </a:r>
          </a:p>
          <a:p>
            <a:r>
              <a:rPr lang="en-US" altLang="en-US" sz="1059" dirty="0"/>
              <a:t>http://journals.plos.org/plosone/article?id=10.1371/journal.pone.0127502</a:t>
            </a:r>
          </a:p>
        </p:txBody>
      </p:sp>
    </p:spTree>
    <p:extLst>
      <p:ext uri="{BB962C8B-B14F-4D97-AF65-F5344CB8AC3E}">
        <p14:creationId xmlns:p14="http://schemas.microsoft.com/office/powerpoint/2010/main" val="1771568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466529" y="855803"/>
          <a:ext cx="3712279" cy="1285240"/>
        </p:xfrm>
        <a:graphic>
          <a:graphicData uri="http://schemas.openxmlformats.org/drawingml/2006/table">
            <a:tbl>
              <a:tblPr firstRow="1" bandRow="1">
                <a:tableStyleId>{5C22544A-7EE6-4342-B048-85BDC9FD1C3A}</a:tableStyleId>
              </a:tblPr>
              <a:tblGrid>
                <a:gridCol w="1901953"/>
                <a:gridCol w="841062"/>
                <a:gridCol w="969264"/>
              </a:tblGrid>
              <a:tr h="0">
                <a:tc>
                  <a:txBody>
                    <a:bodyPr/>
                    <a:lstStyle/>
                    <a:p>
                      <a:pPr marL="0" marR="0" indent="0" algn="l" defTabSz="456798" rtl="0" eaLnBrk="1" fontAlgn="auto" latinLnBrk="0" hangingPunct="1">
                        <a:lnSpc>
                          <a:spcPct val="100000"/>
                        </a:lnSpc>
                        <a:spcBef>
                          <a:spcPts val="0"/>
                        </a:spcBef>
                        <a:spcAft>
                          <a:spcPts val="0"/>
                        </a:spcAft>
                        <a:buClrTx/>
                        <a:buSzTx/>
                        <a:buFontTx/>
                        <a:buNone/>
                        <a:tabLst/>
                        <a:defRPr/>
                      </a:pPr>
                      <a:r>
                        <a:rPr lang="en-GB" b="1" dirty="0" smtClean="0">
                          <a:solidFill>
                            <a:schemeClr val="bg1"/>
                          </a:solidFill>
                        </a:rPr>
                        <a:t>Biomedical papers only</a:t>
                      </a:r>
                    </a:p>
                    <a:p>
                      <a:endParaRPr lang="en-GB" b="1" dirty="0">
                        <a:solidFill>
                          <a:schemeClr val="bg1"/>
                        </a:solidFill>
                      </a:endParaRPr>
                    </a:p>
                  </a:txBody>
                  <a:tcPr>
                    <a:solidFill>
                      <a:schemeClr val="bg1">
                        <a:lumMod val="50000"/>
                      </a:schemeClr>
                    </a:solidFill>
                  </a:tcPr>
                </a:tc>
                <a:tc>
                  <a:txBody>
                    <a:bodyPr/>
                    <a:lstStyle/>
                    <a:p>
                      <a:r>
                        <a:rPr lang="en-GB" b="1" dirty="0" smtClean="0">
                          <a:solidFill>
                            <a:schemeClr val="bg1"/>
                          </a:solidFill>
                        </a:rPr>
                        <a:t>2009</a:t>
                      </a:r>
                      <a:endParaRPr lang="en-GB" b="1" dirty="0">
                        <a:solidFill>
                          <a:schemeClr val="bg1"/>
                        </a:solidFill>
                      </a:endParaRPr>
                    </a:p>
                  </a:txBody>
                  <a:tcPr>
                    <a:solidFill>
                      <a:schemeClr val="bg1">
                        <a:lumMod val="50000"/>
                      </a:schemeClr>
                    </a:solidFill>
                  </a:tcPr>
                </a:tc>
                <a:tc>
                  <a:txBody>
                    <a:bodyPr/>
                    <a:lstStyle/>
                    <a:p>
                      <a:r>
                        <a:rPr lang="en-GB" b="1" dirty="0" smtClean="0">
                          <a:solidFill>
                            <a:schemeClr val="bg1"/>
                          </a:solidFill>
                        </a:rPr>
                        <a:t>2013</a:t>
                      </a:r>
                      <a:endParaRPr lang="en-GB" b="1" dirty="0">
                        <a:solidFill>
                          <a:schemeClr val="bg1"/>
                        </a:solidFill>
                      </a:endParaRPr>
                    </a:p>
                  </a:txBody>
                  <a:tcPr>
                    <a:solidFill>
                      <a:schemeClr val="bg1">
                        <a:lumMod val="50000"/>
                      </a:schemeClr>
                    </a:solidFill>
                  </a:tcPr>
                </a:tc>
              </a:tr>
              <a:tr h="370840">
                <a:tc>
                  <a:txBody>
                    <a:bodyPr/>
                    <a:lstStyle/>
                    <a:p>
                      <a:r>
                        <a:rPr lang="en-GB" b="1" dirty="0" smtClean="0"/>
                        <a:t>Share of top</a:t>
                      </a:r>
                      <a:r>
                        <a:rPr lang="en-GB" b="1" baseline="0" dirty="0" smtClean="0"/>
                        <a:t> 5</a:t>
                      </a:r>
                      <a:endParaRPr lang="en-GB" b="1" dirty="0"/>
                    </a:p>
                  </a:txBody>
                  <a:tcPr>
                    <a:solidFill>
                      <a:schemeClr val="bg1">
                        <a:lumMod val="95000"/>
                      </a:schemeClr>
                    </a:solidFill>
                  </a:tcPr>
                </a:tc>
                <a:tc>
                  <a:txBody>
                    <a:bodyPr/>
                    <a:lstStyle/>
                    <a:p>
                      <a:r>
                        <a:rPr lang="en-GB" dirty="0" smtClean="0"/>
                        <a:t>49%</a:t>
                      </a:r>
                      <a:endParaRPr lang="en-GB" dirty="0"/>
                    </a:p>
                  </a:txBody>
                  <a:tcPr>
                    <a:solidFill>
                      <a:schemeClr val="bg1">
                        <a:lumMod val="95000"/>
                      </a:schemeClr>
                    </a:solidFill>
                  </a:tcPr>
                </a:tc>
                <a:tc>
                  <a:txBody>
                    <a:bodyPr/>
                    <a:lstStyle/>
                    <a:p>
                      <a:r>
                        <a:rPr lang="en-GB" dirty="0" smtClean="0"/>
                        <a:t>42%</a:t>
                      </a:r>
                      <a:endParaRPr lang="en-GB" dirty="0"/>
                    </a:p>
                  </a:txBody>
                  <a:tcPr>
                    <a:solidFill>
                      <a:schemeClr val="bg1">
                        <a:lumMod val="95000"/>
                      </a:schemeClr>
                    </a:solidFill>
                  </a:tcPr>
                </a:tc>
              </a:tr>
            </a:tbl>
          </a:graphicData>
        </a:graphic>
      </p:graphicFrame>
      <p:sp>
        <p:nvSpPr>
          <p:cNvPr id="5" name="TextBox 4"/>
          <p:cNvSpPr txBox="1"/>
          <p:nvPr/>
        </p:nvSpPr>
        <p:spPr>
          <a:xfrm>
            <a:off x="4415041" y="896213"/>
            <a:ext cx="2788920" cy="923330"/>
          </a:xfrm>
          <a:prstGeom prst="rect">
            <a:avLst/>
          </a:prstGeom>
          <a:noFill/>
        </p:spPr>
        <p:txBody>
          <a:bodyPr wrap="square" rtlCol="0">
            <a:spAutoFit/>
          </a:bodyPr>
          <a:lstStyle/>
          <a:p>
            <a:pPr marL="285750" indent="-285750">
              <a:buFont typeface="Wingdings" panose="05000000000000000000" pitchFamily="2" charset="2"/>
              <a:buChar char="Ø"/>
            </a:pPr>
            <a:r>
              <a:rPr lang="en-GB" dirty="0" smtClean="0">
                <a:solidFill>
                  <a:schemeClr val="accent3"/>
                </a:solidFill>
              </a:rPr>
              <a:t>Decline mainly result of new OA journals (e.g. PLOS ONE)</a:t>
            </a:r>
            <a:endParaRPr lang="en-GB" dirty="0">
              <a:solidFill>
                <a:schemeClr val="accent3"/>
              </a:solidFill>
            </a:endParaRPr>
          </a:p>
        </p:txBody>
      </p:sp>
      <p:graphicFrame>
        <p:nvGraphicFramePr>
          <p:cNvPr id="6" name="Table 5"/>
          <p:cNvGraphicFramePr>
            <a:graphicFrameLocks noGrp="1"/>
          </p:cNvGraphicFramePr>
          <p:nvPr>
            <p:extLst/>
          </p:nvPr>
        </p:nvGraphicFramePr>
        <p:xfrm>
          <a:off x="522304" y="2697480"/>
          <a:ext cx="3693080" cy="2021840"/>
        </p:xfrm>
        <a:graphic>
          <a:graphicData uri="http://schemas.openxmlformats.org/drawingml/2006/table">
            <a:tbl>
              <a:tblPr firstRow="1" bandRow="1">
                <a:tableStyleId>{5C22544A-7EE6-4342-B048-85BDC9FD1C3A}</a:tableStyleId>
              </a:tblPr>
              <a:tblGrid>
                <a:gridCol w="1845992"/>
                <a:gridCol w="841248"/>
                <a:gridCol w="1005840"/>
              </a:tblGrid>
              <a:tr h="239256">
                <a:tc>
                  <a:txBody>
                    <a:bodyPr/>
                    <a:lstStyle/>
                    <a:p>
                      <a:pPr marL="0" marR="0" indent="0" algn="l" defTabSz="456798" rtl="0" eaLnBrk="1" fontAlgn="auto" latinLnBrk="0" hangingPunct="1">
                        <a:lnSpc>
                          <a:spcPct val="100000"/>
                        </a:lnSpc>
                        <a:spcBef>
                          <a:spcPts val="0"/>
                        </a:spcBef>
                        <a:spcAft>
                          <a:spcPts val="0"/>
                        </a:spcAft>
                        <a:buClrTx/>
                        <a:buSzTx/>
                        <a:buFontTx/>
                        <a:buNone/>
                        <a:tabLst/>
                        <a:defRPr/>
                      </a:pPr>
                      <a:r>
                        <a:rPr lang="en-GB" b="1" dirty="0" smtClean="0">
                          <a:solidFill>
                            <a:schemeClr val="bg1"/>
                          </a:solidFill>
                        </a:rPr>
                        <a:t>Physics</a:t>
                      </a:r>
                    </a:p>
                  </a:txBody>
                  <a:tcPr>
                    <a:solidFill>
                      <a:schemeClr val="bg1">
                        <a:lumMod val="50000"/>
                      </a:schemeClr>
                    </a:solidFill>
                  </a:tcPr>
                </a:tc>
                <a:tc>
                  <a:txBody>
                    <a:bodyPr/>
                    <a:lstStyle/>
                    <a:p>
                      <a:pPr marL="0" marR="0" indent="0" algn="l" defTabSz="456798" rtl="0" eaLnBrk="1" fontAlgn="auto" latinLnBrk="0" hangingPunct="1">
                        <a:lnSpc>
                          <a:spcPct val="100000"/>
                        </a:lnSpc>
                        <a:spcBef>
                          <a:spcPts val="0"/>
                        </a:spcBef>
                        <a:spcAft>
                          <a:spcPts val="0"/>
                        </a:spcAft>
                        <a:buClrTx/>
                        <a:buSzTx/>
                        <a:buFontTx/>
                        <a:buNone/>
                        <a:tabLst/>
                        <a:defRPr/>
                      </a:pPr>
                      <a:r>
                        <a:rPr lang="en-GB" dirty="0" smtClean="0">
                          <a:solidFill>
                            <a:schemeClr val="bg1"/>
                          </a:solidFill>
                        </a:rPr>
                        <a:t>2001</a:t>
                      </a:r>
                    </a:p>
                  </a:txBody>
                  <a:tcPr>
                    <a:solidFill>
                      <a:schemeClr val="bg1">
                        <a:lumMod val="50000"/>
                      </a:schemeClr>
                    </a:solidFill>
                  </a:tcPr>
                </a:tc>
                <a:tc>
                  <a:txBody>
                    <a:bodyPr/>
                    <a:lstStyle/>
                    <a:p>
                      <a:pPr algn="ctr"/>
                      <a:r>
                        <a:rPr lang="en-GB" dirty="0" smtClean="0">
                          <a:solidFill>
                            <a:schemeClr val="bg1"/>
                          </a:solidFill>
                        </a:rPr>
                        <a:t>2013</a:t>
                      </a:r>
                      <a:endParaRPr lang="en-GB" dirty="0">
                        <a:solidFill>
                          <a:schemeClr val="bg1"/>
                        </a:solidFill>
                      </a:endParaRPr>
                    </a:p>
                  </a:txBody>
                  <a:tcPr>
                    <a:solidFill>
                      <a:schemeClr val="bg1">
                        <a:lumMod val="50000"/>
                      </a:schemeClr>
                    </a:solidFill>
                  </a:tcPr>
                </a:tc>
              </a:tr>
              <a:tr h="370840">
                <a:tc>
                  <a:txBody>
                    <a:bodyPr/>
                    <a:lstStyle/>
                    <a:p>
                      <a:pPr marL="0" marR="0" indent="0" algn="l" defTabSz="456798" rtl="0" eaLnBrk="1" fontAlgn="auto" latinLnBrk="0" hangingPunct="1">
                        <a:lnSpc>
                          <a:spcPct val="100000"/>
                        </a:lnSpc>
                        <a:spcBef>
                          <a:spcPts val="0"/>
                        </a:spcBef>
                        <a:spcAft>
                          <a:spcPts val="0"/>
                        </a:spcAft>
                        <a:buClrTx/>
                        <a:buSzTx/>
                        <a:buFontTx/>
                        <a:buNone/>
                        <a:tabLst/>
                        <a:defRPr/>
                      </a:pPr>
                      <a:r>
                        <a:rPr lang="en-GB" b="1" dirty="0" smtClean="0"/>
                        <a:t>Elsevier</a:t>
                      </a:r>
                    </a:p>
                  </a:txBody>
                  <a:tcPr>
                    <a:solidFill>
                      <a:schemeClr val="bg1">
                        <a:lumMod val="85000"/>
                      </a:schemeClr>
                    </a:solidFill>
                  </a:tcPr>
                </a:tc>
                <a:tc>
                  <a:txBody>
                    <a:bodyPr/>
                    <a:lstStyle/>
                    <a:p>
                      <a:pPr algn="ctr"/>
                      <a:r>
                        <a:rPr lang="en-GB" dirty="0" smtClean="0"/>
                        <a:t>28%</a:t>
                      </a:r>
                      <a:endParaRPr lang="en-GB" dirty="0"/>
                    </a:p>
                  </a:txBody>
                  <a:tcPr>
                    <a:solidFill>
                      <a:schemeClr val="bg1">
                        <a:lumMod val="85000"/>
                      </a:schemeClr>
                    </a:solidFill>
                  </a:tcPr>
                </a:tc>
                <a:tc>
                  <a:txBody>
                    <a:bodyPr/>
                    <a:lstStyle/>
                    <a:p>
                      <a:pPr algn="ctr"/>
                      <a:r>
                        <a:rPr lang="en-GB" dirty="0" smtClean="0"/>
                        <a:t>21%</a:t>
                      </a:r>
                      <a:endParaRPr lang="en-GB" dirty="0"/>
                    </a:p>
                  </a:txBody>
                  <a:tcPr>
                    <a:solidFill>
                      <a:schemeClr val="bg1">
                        <a:lumMod val="85000"/>
                      </a:schemeClr>
                    </a:solidFill>
                  </a:tcPr>
                </a:tc>
              </a:tr>
              <a:tr h="370840">
                <a:tc>
                  <a:txBody>
                    <a:bodyPr/>
                    <a:lstStyle/>
                    <a:p>
                      <a:pPr marL="0" marR="0" indent="0" algn="l" defTabSz="456798" rtl="0" eaLnBrk="1" fontAlgn="auto" latinLnBrk="0" hangingPunct="1">
                        <a:lnSpc>
                          <a:spcPct val="100000"/>
                        </a:lnSpc>
                        <a:spcBef>
                          <a:spcPts val="0"/>
                        </a:spcBef>
                        <a:spcAft>
                          <a:spcPts val="0"/>
                        </a:spcAft>
                        <a:buClrTx/>
                        <a:buSzTx/>
                        <a:buFontTx/>
                        <a:buNone/>
                        <a:tabLst/>
                        <a:defRPr/>
                      </a:pPr>
                      <a:r>
                        <a:rPr lang="en-GB" b="1" dirty="0" smtClean="0"/>
                        <a:t>Springer</a:t>
                      </a:r>
                    </a:p>
                  </a:txBody>
                  <a:tcPr>
                    <a:solidFill>
                      <a:schemeClr val="bg1">
                        <a:lumMod val="85000"/>
                      </a:schemeClr>
                    </a:solidFill>
                  </a:tcPr>
                </a:tc>
                <a:tc>
                  <a:txBody>
                    <a:bodyPr/>
                    <a:lstStyle/>
                    <a:p>
                      <a:pPr algn="ctr"/>
                      <a:r>
                        <a:rPr lang="en-GB" dirty="0" smtClean="0"/>
                        <a:t>3%</a:t>
                      </a:r>
                      <a:endParaRPr lang="en-GB" dirty="0"/>
                    </a:p>
                  </a:txBody>
                  <a:tcPr>
                    <a:solidFill>
                      <a:schemeClr val="bg1">
                        <a:lumMod val="85000"/>
                      </a:schemeClr>
                    </a:solidFill>
                  </a:tcPr>
                </a:tc>
                <a:tc>
                  <a:txBody>
                    <a:bodyPr/>
                    <a:lstStyle/>
                    <a:p>
                      <a:pPr algn="ctr"/>
                      <a:r>
                        <a:rPr lang="en-GB" dirty="0" smtClean="0"/>
                        <a:t>11%</a:t>
                      </a:r>
                      <a:endParaRPr lang="en-GB" dirty="0"/>
                    </a:p>
                  </a:txBody>
                  <a:tcPr>
                    <a:solidFill>
                      <a:schemeClr val="bg1">
                        <a:lumMod val="85000"/>
                      </a:schemeClr>
                    </a:solidFill>
                  </a:tcPr>
                </a:tc>
              </a:tr>
              <a:tr h="370840">
                <a:tc>
                  <a:txBody>
                    <a:bodyPr/>
                    <a:lstStyle/>
                    <a:p>
                      <a:pPr marL="0" marR="0" indent="0" algn="l" defTabSz="456798" rtl="0" eaLnBrk="1" fontAlgn="auto" latinLnBrk="0" hangingPunct="1">
                        <a:lnSpc>
                          <a:spcPct val="100000"/>
                        </a:lnSpc>
                        <a:spcBef>
                          <a:spcPts val="0"/>
                        </a:spcBef>
                        <a:spcAft>
                          <a:spcPts val="0"/>
                        </a:spcAft>
                        <a:buClrTx/>
                        <a:buSzTx/>
                        <a:buFontTx/>
                        <a:buNone/>
                        <a:tabLst/>
                        <a:defRPr/>
                      </a:pPr>
                      <a:r>
                        <a:rPr lang="en-GB" b="1" dirty="0" smtClean="0"/>
                        <a:t>Societies</a:t>
                      </a:r>
                      <a:r>
                        <a:rPr lang="en-GB" b="1" baseline="0" dirty="0" smtClean="0"/>
                        <a:t> </a:t>
                      </a:r>
                      <a:br>
                        <a:rPr lang="en-GB" b="1" baseline="0" dirty="0" smtClean="0"/>
                      </a:br>
                      <a:r>
                        <a:rPr lang="en-GB" sz="1800" b="1" baseline="0" dirty="0" smtClean="0"/>
                        <a:t>(APS, AIP, IOP)</a:t>
                      </a:r>
                      <a:endParaRPr lang="en-GB" sz="1800" b="1" dirty="0" smtClean="0"/>
                    </a:p>
                    <a:p>
                      <a:pPr marL="0" marR="0" indent="0" algn="l" defTabSz="456798" rtl="0" eaLnBrk="1" fontAlgn="auto" latinLnBrk="0" hangingPunct="1">
                        <a:lnSpc>
                          <a:spcPct val="100000"/>
                        </a:lnSpc>
                        <a:spcBef>
                          <a:spcPts val="0"/>
                        </a:spcBef>
                        <a:spcAft>
                          <a:spcPts val="0"/>
                        </a:spcAft>
                        <a:buClrTx/>
                        <a:buSzTx/>
                        <a:buFontTx/>
                        <a:buNone/>
                        <a:tabLst/>
                        <a:defRPr/>
                      </a:pPr>
                      <a:endParaRPr lang="en-GB" b="1" dirty="0" smtClean="0"/>
                    </a:p>
                  </a:txBody>
                  <a:tcPr>
                    <a:solidFill>
                      <a:schemeClr val="bg1">
                        <a:lumMod val="85000"/>
                      </a:schemeClr>
                    </a:solidFill>
                  </a:tcPr>
                </a:tc>
                <a:tc>
                  <a:txBody>
                    <a:bodyPr/>
                    <a:lstStyle/>
                    <a:p>
                      <a:pPr marL="0" marR="0" indent="0" algn="ctr" defTabSz="456798" rtl="0" eaLnBrk="1" fontAlgn="auto" latinLnBrk="0" hangingPunct="1">
                        <a:lnSpc>
                          <a:spcPct val="100000"/>
                        </a:lnSpc>
                        <a:spcBef>
                          <a:spcPts val="0"/>
                        </a:spcBef>
                        <a:spcAft>
                          <a:spcPts val="0"/>
                        </a:spcAft>
                        <a:buClrTx/>
                        <a:buSzTx/>
                        <a:buFontTx/>
                        <a:buNone/>
                        <a:tabLst/>
                        <a:defRPr/>
                      </a:pPr>
                      <a:r>
                        <a:rPr lang="en-GB" dirty="0" smtClean="0"/>
                        <a:t>~35%*</a:t>
                      </a:r>
                    </a:p>
                    <a:p>
                      <a:pPr algn="ctr"/>
                      <a:endParaRPr lang="en-GB" dirty="0"/>
                    </a:p>
                  </a:txBody>
                  <a:tcPr>
                    <a:solidFill>
                      <a:schemeClr val="bg1">
                        <a:lumMod val="85000"/>
                      </a:schemeClr>
                    </a:solidFill>
                  </a:tcPr>
                </a:tc>
                <a:tc>
                  <a:txBody>
                    <a:bodyPr/>
                    <a:lstStyle/>
                    <a:p>
                      <a:pPr marL="0" marR="0" indent="0" algn="ctr" defTabSz="456798" rtl="0" eaLnBrk="1" fontAlgn="auto" latinLnBrk="0" hangingPunct="1">
                        <a:lnSpc>
                          <a:spcPct val="100000"/>
                        </a:lnSpc>
                        <a:spcBef>
                          <a:spcPts val="0"/>
                        </a:spcBef>
                        <a:spcAft>
                          <a:spcPts val="0"/>
                        </a:spcAft>
                        <a:buClrTx/>
                        <a:buSzTx/>
                        <a:buFontTx/>
                        <a:buNone/>
                        <a:tabLst/>
                        <a:defRPr/>
                      </a:pPr>
                      <a:r>
                        <a:rPr lang="en-GB" dirty="0" smtClean="0"/>
                        <a:t>38%</a:t>
                      </a:r>
                    </a:p>
                    <a:p>
                      <a:pPr algn="ctr"/>
                      <a:endParaRPr lang="en-GB" dirty="0"/>
                    </a:p>
                  </a:txBody>
                  <a:tcPr>
                    <a:solidFill>
                      <a:schemeClr val="bg1">
                        <a:lumMod val="85000"/>
                      </a:schemeClr>
                    </a:solidFill>
                  </a:tcPr>
                </a:tc>
              </a:tr>
            </a:tbl>
          </a:graphicData>
        </a:graphic>
      </p:graphicFrame>
      <p:sp>
        <p:nvSpPr>
          <p:cNvPr id="7" name="TextBox 6"/>
          <p:cNvSpPr txBox="1"/>
          <p:nvPr/>
        </p:nvSpPr>
        <p:spPr>
          <a:xfrm>
            <a:off x="466529" y="4719320"/>
            <a:ext cx="1127232" cy="261610"/>
          </a:xfrm>
          <a:prstGeom prst="rect">
            <a:avLst/>
          </a:prstGeom>
          <a:noFill/>
        </p:spPr>
        <p:txBody>
          <a:bodyPr wrap="none" rtlCol="0">
            <a:spAutoFit/>
          </a:bodyPr>
          <a:lstStyle/>
          <a:p>
            <a:r>
              <a:rPr lang="en-GB" sz="1100" i="1" dirty="0"/>
              <a:t>*</a:t>
            </a:r>
            <a:r>
              <a:rPr lang="en-GB" sz="1100" i="1" dirty="0" smtClean="0"/>
              <a:t>read from Fig 5</a:t>
            </a:r>
            <a:endParaRPr lang="en-GB" sz="1100" i="1" dirty="0"/>
          </a:p>
        </p:txBody>
      </p:sp>
      <p:sp>
        <p:nvSpPr>
          <p:cNvPr id="8" name="Text Box 4"/>
          <p:cNvSpPr txBox="1">
            <a:spLocks noChangeArrowheads="1"/>
          </p:cNvSpPr>
          <p:nvPr/>
        </p:nvSpPr>
        <p:spPr bwMode="auto">
          <a:xfrm>
            <a:off x="526676" y="5748618"/>
            <a:ext cx="8101853" cy="58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059" dirty="0" err="1"/>
              <a:t>Larivière</a:t>
            </a:r>
            <a:r>
              <a:rPr lang="en-US" altLang="en-US" sz="1059" dirty="0"/>
              <a:t> V, </a:t>
            </a:r>
            <a:r>
              <a:rPr lang="en-US" altLang="en-US" sz="1059" dirty="0" err="1"/>
              <a:t>Haustein</a:t>
            </a:r>
            <a:r>
              <a:rPr lang="en-US" altLang="en-US" sz="1059" dirty="0"/>
              <a:t> S, </a:t>
            </a:r>
            <a:r>
              <a:rPr lang="en-US" altLang="en-US" sz="1059" dirty="0" err="1"/>
              <a:t>Mongeon</a:t>
            </a:r>
            <a:r>
              <a:rPr lang="en-US" altLang="en-US" sz="1059" dirty="0"/>
              <a:t> P (2015) The Oligopoly of Academic Publishers in the Digital Era. </a:t>
            </a:r>
            <a:r>
              <a:rPr lang="en-US" altLang="en-US" sz="1059" dirty="0" err="1"/>
              <a:t>PLoS</a:t>
            </a:r>
            <a:r>
              <a:rPr lang="en-US" altLang="en-US" sz="1059" dirty="0"/>
              <a:t> ONE 10(6): e0127502. doi:10.1371/journal.pone.0127502</a:t>
            </a:r>
          </a:p>
          <a:p>
            <a:r>
              <a:rPr lang="en-US" altLang="en-US" sz="1059" dirty="0"/>
              <a:t>http://journals.plos.org/plosone/article?id=10.1371/journal.pone.0127502</a:t>
            </a:r>
          </a:p>
        </p:txBody>
      </p:sp>
      <p:sp>
        <p:nvSpPr>
          <p:cNvPr id="9" name="TextBox 8"/>
          <p:cNvSpPr txBox="1"/>
          <p:nvPr/>
        </p:nvSpPr>
        <p:spPr>
          <a:xfrm>
            <a:off x="4884433" y="3276696"/>
            <a:ext cx="2788920" cy="923330"/>
          </a:xfrm>
          <a:prstGeom prst="rect">
            <a:avLst/>
          </a:prstGeom>
          <a:noFill/>
        </p:spPr>
        <p:txBody>
          <a:bodyPr wrap="square" rtlCol="0">
            <a:spAutoFit/>
          </a:bodyPr>
          <a:lstStyle/>
          <a:p>
            <a:pPr marL="285750" indent="-285750">
              <a:buFont typeface="Calibri" panose="020F0502020204030204" pitchFamily="34" charset="0"/>
              <a:buChar char="–"/>
            </a:pPr>
            <a:r>
              <a:rPr lang="en-GB" dirty="0" smtClean="0">
                <a:solidFill>
                  <a:schemeClr val="accent3"/>
                </a:solidFill>
              </a:rPr>
              <a:t>importance of Societies</a:t>
            </a:r>
          </a:p>
          <a:p>
            <a:pPr marL="285750" indent="-285750">
              <a:buFont typeface="Calibri" panose="020F0502020204030204" pitchFamily="34" charset="0"/>
              <a:buChar char="–"/>
            </a:pPr>
            <a:r>
              <a:rPr lang="en-GB" dirty="0" err="1" smtClean="0">
                <a:solidFill>
                  <a:schemeClr val="accent3"/>
                </a:solidFill>
              </a:rPr>
              <a:t>arXiv</a:t>
            </a:r>
            <a:endParaRPr lang="en-GB" dirty="0" smtClean="0">
              <a:solidFill>
                <a:schemeClr val="accent3"/>
              </a:solidFill>
            </a:endParaRPr>
          </a:p>
          <a:p>
            <a:pPr marL="285750" indent="-285750">
              <a:buFont typeface="Calibri" panose="020F0502020204030204" pitchFamily="34" charset="0"/>
              <a:buChar char="–"/>
            </a:pPr>
            <a:r>
              <a:rPr lang="en-GB" dirty="0" smtClean="0">
                <a:solidFill>
                  <a:schemeClr val="accent3"/>
                </a:solidFill>
              </a:rPr>
              <a:t>SCOAP3</a:t>
            </a:r>
          </a:p>
        </p:txBody>
      </p:sp>
      <p:sp>
        <p:nvSpPr>
          <p:cNvPr id="10" name="TextBox 9"/>
          <p:cNvSpPr txBox="1"/>
          <p:nvPr/>
        </p:nvSpPr>
        <p:spPr>
          <a:xfrm>
            <a:off x="4415041" y="2697480"/>
            <a:ext cx="2788920" cy="646331"/>
          </a:xfrm>
          <a:prstGeom prst="rect">
            <a:avLst/>
          </a:prstGeom>
          <a:noFill/>
        </p:spPr>
        <p:txBody>
          <a:bodyPr wrap="square" rtlCol="0">
            <a:spAutoFit/>
          </a:bodyPr>
          <a:lstStyle/>
          <a:p>
            <a:pPr marL="285750" indent="-285750">
              <a:buFont typeface="Wingdings" panose="05000000000000000000" pitchFamily="2" charset="2"/>
              <a:buChar char="Ø"/>
            </a:pPr>
            <a:r>
              <a:rPr lang="en-GB" dirty="0" smtClean="0">
                <a:solidFill>
                  <a:schemeClr val="accent3"/>
                </a:solidFill>
              </a:rPr>
              <a:t>field </a:t>
            </a:r>
            <a:r>
              <a:rPr lang="en-GB" dirty="0">
                <a:solidFill>
                  <a:schemeClr val="accent3"/>
                </a:solidFill>
              </a:rPr>
              <a:t>less profitable </a:t>
            </a:r>
            <a:r>
              <a:rPr lang="en-GB" dirty="0" smtClean="0">
                <a:solidFill>
                  <a:schemeClr val="accent3"/>
                </a:solidFill>
              </a:rPr>
              <a:t>for </a:t>
            </a:r>
            <a:r>
              <a:rPr lang="en-GB" dirty="0">
                <a:solidFill>
                  <a:schemeClr val="accent3"/>
                </a:solidFill>
              </a:rPr>
              <a:t>commercial </a:t>
            </a:r>
            <a:r>
              <a:rPr lang="en-GB" dirty="0" smtClean="0">
                <a:solidFill>
                  <a:schemeClr val="accent3"/>
                </a:solidFill>
              </a:rPr>
              <a:t>publishers?</a:t>
            </a:r>
            <a:endParaRPr lang="en-GB" dirty="0">
              <a:solidFill>
                <a:schemeClr val="accent3"/>
              </a:solidFill>
            </a:endParaRPr>
          </a:p>
        </p:txBody>
      </p:sp>
    </p:spTree>
    <p:extLst>
      <p:ext uri="{BB962C8B-B14F-4D97-AF65-F5344CB8AC3E}">
        <p14:creationId xmlns:p14="http://schemas.microsoft.com/office/powerpoint/2010/main" val="14444500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17" y="756133"/>
            <a:ext cx="8228013" cy="4485319"/>
          </a:xfrm>
        </p:spPr>
        <p:txBody>
          <a:bodyPr>
            <a:normAutofit/>
          </a:bodyPr>
          <a:lstStyle/>
          <a:p>
            <a:pPr marL="0" indent="0" algn="ctr">
              <a:buNone/>
            </a:pPr>
            <a:r>
              <a:rPr lang="en-GB" dirty="0"/>
              <a:t>“University presses and disciplinary associations were founded to disseminate research in the original cycle of scholarly </a:t>
            </a:r>
            <a:r>
              <a:rPr lang="en-GB" dirty="0" smtClean="0"/>
              <a:t>communication </a:t>
            </a:r>
            <a:r>
              <a:rPr lang="en-GB" dirty="0"/>
              <a:t>[…] However, over the past fifty years, as federal research funding has encouraged specialization, journal publishing has become commercialized, and some parts of the scientific and technical literature are now being monopolized by multinational publishing conglomerates.” (p. 89</a:t>
            </a:r>
            <a:r>
              <a:rPr lang="en-GB" dirty="0" smtClean="0"/>
              <a:t>)”</a:t>
            </a:r>
            <a:endParaRPr lang="en-GB" dirty="0"/>
          </a:p>
        </p:txBody>
      </p:sp>
      <p:sp>
        <p:nvSpPr>
          <p:cNvPr id="4" name="TextBox 3"/>
          <p:cNvSpPr txBox="1"/>
          <p:nvPr/>
        </p:nvSpPr>
        <p:spPr>
          <a:xfrm>
            <a:off x="256032" y="5633882"/>
            <a:ext cx="8805671" cy="646331"/>
          </a:xfrm>
          <a:prstGeom prst="rect">
            <a:avLst/>
          </a:prstGeom>
          <a:noFill/>
        </p:spPr>
        <p:txBody>
          <a:bodyPr wrap="square" rtlCol="0">
            <a:spAutoFit/>
          </a:bodyPr>
          <a:lstStyle/>
          <a:p>
            <a:r>
              <a:rPr lang="en-GB" sz="1200" dirty="0">
                <a:solidFill>
                  <a:schemeClr val="bg2">
                    <a:lumMod val="50000"/>
                  </a:schemeClr>
                </a:solidFill>
              </a:rPr>
              <a:t>Lyman P, </a:t>
            </a:r>
            <a:r>
              <a:rPr lang="en-GB" sz="1200" dirty="0" err="1">
                <a:solidFill>
                  <a:schemeClr val="bg2">
                    <a:lumMod val="50000"/>
                  </a:schemeClr>
                </a:solidFill>
              </a:rPr>
              <a:t>Chodorow</a:t>
            </a:r>
            <a:r>
              <a:rPr lang="en-GB" sz="1200" dirty="0">
                <a:solidFill>
                  <a:schemeClr val="bg2">
                    <a:lumMod val="50000"/>
                  </a:schemeClr>
                </a:solidFill>
              </a:rPr>
              <a:t> S. (1998) The Future of Scholarly Communication. In Hawkins BL, </a:t>
            </a:r>
            <a:r>
              <a:rPr lang="en-GB" sz="1200" dirty="0" err="1">
                <a:solidFill>
                  <a:schemeClr val="bg2">
                    <a:lumMod val="50000"/>
                  </a:schemeClr>
                </a:solidFill>
              </a:rPr>
              <a:t>Battin</a:t>
            </a:r>
            <a:r>
              <a:rPr lang="en-GB" sz="1200" dirty="0">
                <a:solidFill>
                  <a:schemeClr val="bg2">
                    <a:lumMod val="50000"/>
                  </a:schemeClr>
                </a:solidFill>
              </a:rPr>
              <a:t> P, editors. The Mirage of Continuity: Reconfiguring Academic Information Resources for the 21st Century. Washington D.C.: CLIR and AAU; 1998. pp. 87–104</a:t>
            </a:r>
            <a:r>
              <a:rPr lang="en-GB" sz="1200" dirty="0" smtClean="0">
                <a:solidFill>
                  <a:schemeClr val="bg2">
                    <a:lumMod val="50000"/>
                  </a:schemeClr>
                </a:solidFill>
              </a:rPr>
              <a:t>. Cited in </a:t>
            </a:r>
            <a:r>
              <a:rPr lang="en-US" altLang="en-US" sz="1200" dirty="0" err="1">
                <a:solidFill>
                  <a:schemeClr val="bg2">
                    <a:lumMod val="50000"/>
                  </a:schemeClr>
                </a:solidFill>
              </a:rPr>
              <a:t>Larivière</a:t>
            </a:r>
            <a:r>
              <a:rPr lang="en-US" altLang="en-US" sz="1200" dirty="0">
                <a:solidFill>
                  <a:schemeClr val="bg2">
                    <a:lumMod val="50000"/>
                  </a:schemeClr>
                </a:solidFill>
              </a:rPr>
              <a:t> V, </a:t>
            </a:r>
            <a:r>
              <a:rPr lang="en-US" altLang="en-US" sz="1200" dirty="0" err="1">
                <a:solidFill>
                  <a:schemeClr val="bg2">
                    <a:lumMod val="50000"/>
                  </a:schemeClr>
                </a:solidFill>
              </a:rPr>
              <a:t>Haustein</a:t>
            </a:r>
            <a:r>
              <a:rPr lang="en-US" altLang="en-US" sz="1200" dirty="0">
                <a:solidFill>
                  <a:schemeClr val="bg2">
                    <a:lumMod val="50000"/>
                  </a:schemeClr>
                </a:solidFill>
              </a:rPr>
              <a:t> S, </a:t>
            </a:r>
            <a:r>
              <a:rPr lang="en-US" altLang="en-US" sz="1200" dirty="0" err="1">
                <a:solidFill>
                  <a:schemeClr val="bg2">
                    <a:lumMod val="50000"/>
                  </a:schemeClr>
                </a:solidFill>
              </a:rPr>
              <a:t>Mongeon</a:t>
            </a:r>
            <a:r>
              <a:rPr lang="en-US" altLang="en-US" sz="1200" dirty="0">
                <a:solidFill>
                  <a:schemeClr val="bg2">
                    <a:lumMod val="50000"/>
                  </a:schemeClr>
                </a:solidFill>
              </a:rPr>
              <a:t> P (2015) </a:t>
            </a:r>
            <a:endParaRPr lang="en-GB" sz="1200" dirty="0">
              <a:solidFill>
                <a:schemeClr val="bg2">
                  <a:lumMod val="50000"/>
                </a:schemeClr>
              </a:solidFill>
            </a:endParaRPr>
          </a:p>
        </p:txBody>
      </p:sp>
    </p:spTree>
    <p:extLst>
      <p:ext uri="{BB962C8B-B14F-4D97-AF65-F5344CB8AC3E}">
        <p14:creationId xmlns:p14="http://schemas.microsoft.com/office/powerpoint/2010/main" val="3287459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121564" y="1951989"/>
            <a:ext cx="3601599" cy="514350"/>
          </a:xfrm>
        </p:spPr>
        <p:txBody>
          <a:bodyPr>
            <a:normAutofit fontScale="92500" lnSpcReduction="10000"/>
          </a:bodyPr>
          <a:lstStyle/>
          <a:p>
            <a:r>
              <a:rPr lang="en-GB" dirty="0" smtClean="0"/>
              <a:t>What is publishing</a:t>
            </a:r>
            <a:endParaRPr lang="en-GB" dirty="0"/>
          </a:p>
        </p:txBody>
      </p:sp>
      <p:pic>
        <p:nvPicPr>
          <p:cNvPr id="1026" name="Picture 2" descr="Research Lifecycle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1192" y="432487"/>
            <a:ext cx="4505009" cy="52119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19992" y="5827699"/>
            <a:ext cx="8396209" cy="461665"/>
          </a:xfrm>
          <a:prstGeom prst="rect">
            <a:avLst/>
          </a:prstGeom>
          <a:noFill/>
        </p:spPr>
        <p:txBody>
          <a:bodyPr wrap="none" rtlCol="0">
            <a:spAutoFit/>
          </a:bodyPr>
          <a:lstStyle/>
          <a:p>
            <a:r>
              <a:rPr lang="en-GB" sz="1200" dirty="0">
                <a:solidFill>
                  <a:schemeClr val="bg2"/>
                </a:solidFill>
                <a:hlinkClick r:id="rId3" tooltip="View copyright statement"/>
              </a:rPr>
              <a:t>© 2014 </a:t>
            </a:r>
            <a:r>
              <a:rPr lang="en-GB" sz="1200" dirty="0" err="1">
                <a:solidFill>
                  <a:schemeClr val="bg2"/>
                </a:solidFill>
                <a:hlinkClick r:id="rId3" tooltip="View copyright statement"/>
              </a:rPr>
              <a:t>Jisc</a:t>
            </a:r>
            <a:r>
              <a:rPr lang="en-GB" sz="1200" dirty="0">
                <a:solidFill>
                  <a:schemeClr val="bg2"/>
                </a:solidFill>
                <a:hlinkClick r:id="rId3" tooltip="View copyright statement"/>
              </a:rPr>
              <a:t>: Creative Commons </a:t>
            </a:r>
            <a:r>
              <a:rPr lang="en-GB" sz="1200" dirty="0" smtClean="0">
                <a:solidFill>
                  <a:schemeClr val="bg2"/>
                </a:solidFill>
                <a:hlinkClick r:id="rId3" tooltip="View copyright statement"/>
              </a:rPr>
              <a:t>BY-NC-ND </a:t>
            </a:r>
            <a:endParaRPr lang="en-GB" sz="1200" dirty="0" smtClean="0">
              <a:solidFill>
                <a:schemeClr val="bg2"/>
              </a:solidFill>
            </a:endParaRPr>
          </a:p>
          <a:p>
            <a:r>
              <a:rPr lang="en-GB" sz="1200" dirty="0" smtClean="0">
                <a:solidFill>
                  <a:schemeClr val="bg2"/>
                </a:solidFill>
              </a:rPr>
              <a:t>http</a:t>
            </a:r>
            <a:r>
              <a:rPr lang="en-GB" sz="1200" dirty="0">
                <a:solidFill>
                  <a:schemeClr val="bg2"/>
                </a:solidFill>
              </a:rPr>
              <a:t>://www.webarchive.org.uk/wayback/archive/20140615113149/http://www.jisc.ac.uk/whatwedo/campaigns/res3/jischelp.aspx</a:t>
            </a:r>
          </a:p>
        </p:txBody>
      </p:sp>
      <p:sp>
        <p:nvSpPr>
          <p:cNvPr id="11" name="TextBox 10"/>
          <p:cNvSpPr txBox="1"/>
          <p:nvPr/>
        </p:nvSpPr>
        <p:spPr>
          <a:xfrm>
            <a:off x="3236976" y="1547445"/>
            <a:ext cx="564867" cy="1323439"/>
          </a:xfrm>
          <a:prstGeom prst="rect">
            <a:avLst/>
          </a:prstGeom>
          <a:noFill/>
        </p:spPr>
        <p:txBody>
          <a:bodyPr wrap="square" rtlCol="0">
            <a:spAutoFit/>
          </a:bodyPr>
          <a:lstStyle/>
          <a:p>
            <a:pPr algn="ctr"/>
            <a:r>
              <a:rPr lang="en-GB" sz="8000" b="1" dirty="0" smtClean="0">
                <a:solidFill>
                  <a:srgbClr val="FF0000"/>
                </a:solidFill>
                <a:latin typeface="Arial Black" panose="020B0A04020102020204" pitchFamily="34" charset="0"/>
              </a:rPr>
              <a:t>?</a:t>
            </a:r>
            <a:endParaRPr lang="en-GB" sz="8000" b="1" dirty="0">
              <a:solidFill>
                <a:srgbClr val="FF0000"/>
              </a:solidFill>
              <a:latin typeface="Arial Black" panose="020B0A04020102020204" pitchFamily="34" charset="0"/>
            </a:endParaRPr>
          </a:p>
        </p:txBody>
      </p:sp>
    </p:spTree>
    <p:extLst>
      <p:ext uri="{BB962C8B-B14F-4D97-AF65-F5344CB8AC3E}">
        <p14:creationId xmlns:p14="http://schemas.microsoft.com/office/powerpoint/2010/main" val="606352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9051" y="2839954"/>
            <a:ext cx="7391990" cy="731413"/>
          </a:xfrm>
        </p:spPr>
        <p:txBody>
          <a:bodyPr/>
          <a:lstStyle/>
          <a:p>
            <a:r>
              <a:rPr lang="en-GB" dirty="0" smtClean="0"/>
              <a:t>It’s no longer just about journals or books</a:t>
            </a:r>
            <a:endParaRPr lang="en-GB" dirty="0"/>
          </a:p>
        </p:txBody>
      </p:sp>
    </p:spTree>
    <p:extLst>
      <p:ext uri="{BB962C8B-B14F-4D97-AF65-F5344CB8AC3E}">
        <p14:creationId xmlns:p14="http://schemas.microsoft.com/office/powerpoint/2010/main" val="898702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4-11-02 at 12.15.4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3819" y="2020825"/>
            <a:ext cx="2433637" cy="613054"/>
          </a:xfrm>
          <a:prstGeom prst="rect">
            <a:avLst/>
          </a:prstGeom>
        </p:spPr>
      </p:pic>
      <p:pic>
        <p:nvPicPr>
          <p:cNvPr id="4099" name="Picture 3" descr="600px-Wikipedia-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4462" y="3887787"/>
            <a:ext cx="1485900" cy="148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0" name="Picture 4" descr="180x35-digg-butt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49" y="4654375"/>
            <a:ext cx="3295650" cy="639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1" name="Picture 5" descr="youtube_s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6" y="2438400"/>
            <a:ext cx="24193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2" name="Picture 6" descr="yflickr_mast_gamma"/>
          <p:cNvPicPr>
            <a:picLocks noChangeAspect="1" noChangeArrowheads="1"/>
          </p:cNvPicPr>
          <p:nvPr/>
        </p:nvPicPr>
        <p:blipFill>
          <a:blip r:embed="rId7">
            <a:extLst>
              <a:ext uri="{28A0092B-C50C-407E-A947-70E740481C1C}">
                <a14:useLocalDpi xmlns:a14="http://schemas.microsoft.com/office/drawing/2010/main" val="0"/>
              </a:ext>
            </a:extLst>
          </a:blip>
          <a:srcRect l="60197" b="-7463"/>
          <a:stretch>
            <a:fillRect/>
          </a:stretch>
        </p:blipFill>
        <p:spPr bwMode="auto">
          <a:xfrm>
            <a:off x="1447801" y="1773238"/>
            <a:ext cx="1914525"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3"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66728" y="4349798"/>
            <a:ext cx="1428750" cy="552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04" name="Picture 8"/>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00563" y="1844677"/>
            <a:ext cx="1371600" cy="47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4105" name="Rectangle 9"/>
          <p:cNvSpPr>
            <a:spLocks noChangeArrowheads="1"/>
          </p:cNvSpPr>
          <p:nvPr/>
        </p:nvSpPr>
        <p:spPr bwMode="auto">
          <a:xfrm>
            <a:off x="1108078" y="-211200"/>
            <a:ext cx="7010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425" tIns="45713" rIns="91425" bIns="45713" anchor="ctr"/>
          <a:lstStyle/>
          <a:p>
            <a:pPr algn="ctr"/>
            <a:r>
              <a:rPr lang="en-GB" sz="3200" b="1" dirty="0">
                <a:solidFill>
                  <a:srgbClr val="1448F2"/>
                </a:solidFill>
              </a:rPr>
              <a:t>i</a:t>
            </a:r>
            <a:r>
              <a:rPr lang="en-GB" sz="3200" b="1" dirty="0" smtClean="0">
                <a:solidFill>
                  <a:srgbClr val="1448F2"/>
                </a:solidFill>
              </a:rPr>
              <a:t>t’s also this...</a:t>
            </a:r>
            <a:endParaRPr lang="en-GB" sz="3200" b="1" dirty="0">
              <a:solidFill>
                <a:srgbClr val="1448F2"/>
              </a:solidFill>
            </a:endParaRPr>
          </a:p>
        </p:txBody>
      </p:sp>
      <p:pic>
        <p:nvPicPr>
          <p:cNvPr id="410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8313" y="2708276"/>
            <a:ext cx="19050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08"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08175" y="4076700"/>
            <a:ext cx="2628900" cy="1047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09"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6601" y="1196975"/>
            <a:ext cx="3257550" cy="609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1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7050" y="5373687"/>
            <a:ext cx="13811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1280" name="Picture 16">
            <a:hlinkClick r:id="" action="ppaction://media"/>
          </p:cNvPr>
          <p:cNvPicPr>
            <a:picLocks noRot="1" noChangeAspect="1" noChangeArrowheads="1"/>
          </p:cNvPicPr>
          <p:nvPr>
            <a:audioCd>
              <a:st track="9"/>
              <a:end track="9" time="5"/>
            </a:audioCd>
          </p:nvPr>
        </p:nvPicPr>
        <p:blipFill>
          <a:blip r:embed="rId14">
            <a:extLst>
              <a:ext uri="{28A0092B-C50C-407E-A947-70E740481C1C}">
                <a14:useLocalDpi xmlns:a14="http://schemas.microsoft.com/office/drawing/2010/main" val="0"/>
              </a:ext>
            </a:extLst>
          </a:blip>
          <a:srcRect/>
          <a:stretch>
            <a:fillRect/>
          </a:stretch>
        </p:blipFill>
        <p:spPr bwMode="auto">
          <a:xfrm>
            <a:off x="468313" y="1196976"/>
            <a:ext cx="304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14"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68538" y="2997202"/>
            <a:ext cx="2495550"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15" name="Picture 1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9793" y="3357563"/>
            <a:ext cx="3095625" cy="619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16" name="Picture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9389" y="1628777"/>
            <a:ext cx="1219200" cy="733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117" name="Picture 2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90615" y="4168823"/>
            <a:ext cx="4572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3" descr="Screen Shot 2013-11-21 at 14.03.25.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963863" y="5419038"/>
            <a:ext cx="3022600" cy="825500"/>
          </a:xfrm>
          <a:prstGeom prst="rect">
            <a:avLst/>
          </a:prstGeom>
        </p:spPr>
      </p:pic>
      <p:pic>
        <p:nvPicPr>
          <p:cNvPr id="23" name="Picture 22" descr="Open Access Button Logo Final Cropped.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804026" y="4835434"/>
            <a:ext cx="2091452" cy="1466254"/>
          </a:xfrm>
          <a:prstGeom prst="rect">
            <a:avLst/>
          </a:prstGeom>
        </p:spPr>
      </p:pic>
      <p:pic>
        <p:nvPicPr>
          <p:cNvPr id="10" name="Picture 9" descr="Screen Shot 2014-11-02 at 12.16.49.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994462" y="2895600"/>
            <a:ext cx="4076700" cy="889000"/>
          </a:xfrm>
          <a:prstGeom prst="rect">
            <a:avLst/>
          </a:prstGeom>
        </p:spPr>
      </p:pic>
    </p:spTree>
    <p:extLst>
      <p:ext uri="{BB962C8B-B14F-4D97-AF65-F5344CB8AC3E}">
        <p14:creationId xmlns:p14="http://schemas.microsoft.com/office/powerpoint/2010/main" val="2142525098"/>
      </p:ext>
    </p:extLst>
  </p:cSld>
  <p:clrMapOvr>
    <a:masterClrMapping/>
  </p:clrMapOvr>
  <p:timing>
    <p:tnLst>
      <p:par>
        <p:cTn id="1" dur="indefinite" restart="never" nodeType="tmRoot">
          <p:childTnLst>
            <p:audio>
              <p:cMediaNode vol="76000" showWhenStopped="0">
                <p:cTn id="2" fill="hold" display="0">
                  <p:stCondLst>
                    <p:cond delay="indefinite"/>
                  </p:stCondLst>
                  <p:endCondLst>
                    <p:cond evt="onNext" delay="0">
                      <p:tgtEl>
                        <p:sldTgt/>
                      </p:tgtEl>
                    </p:cond>
                    <p:cond evt="onPrev" delay="0">
                      <p:tgtEl>
                        <p:sldTgt/>
                      </p:tgtEl>
                    </p:cond>
                    <p:cond evt="onStopAudio" delay="0">
                      <p:tgtEl>
                        <p:sldTgt/>
                      </p:tgtEl>
                    </p:cond>
                  </p:endCondLst>
                </p:cTn>
                <p:tgtEl>
                  <p:spTgt spid="1128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4-08-28 at 10.30.54.png"/>
          <p:cNvPicPr>
            <a:picLocks noGrp="1" noChangeAspect="1"/>
          </p:cNvPicPr>
          <p:nvPr>
            <p:ph idx="1"/>
          </p:nvPr>
        </p:nvPicPr>
        <p:blipFill>
          <a:blip r:embed="rId2">
            <a:extLst>
              <a:ext uri="{28A0092B-C50C-407E-A947-70E740481C1C}">
                <a14:useLocalDpi xmlns:a14="http://schemas.microsoft.com/office/drawing/2010/main" val="0"/>
              </a:ext>
            </a:extLst>
          </a:blip>
          <a:srcRect t="-8279" b="-8279"/>
          <a:stretch>
            <a:fillRect/>
          </a:stretch>
        </p:blipFill>
        <p:spPr/>
      </p:pic>
      <p:sp>
        <p:nvSpPr>
          <p:cNvPr id="4" name="Slide Number Placeholder 3"/>
          <p:cNvSpPr>
            <a:spLocks noGrp="1"/>
          </p:cNvSpPr>
          <p:nvPr>
            <p:ph type="sldNum" sz="quarter" idx="12"/>
          </p:nvPr>
        </p:nvSpPr>
        <p:spPr/>
        <p:txBody>
          <a:bodyPr/>
          <a:lstStyle/>
          <a:p>
            <a:fld id="{0B3491D9-1A07-DD4F-B66E-B8A1D1BB0437}" type="slidenum">
              <a:rPr lang="en-US" smtClean="0">
                <a:solidFill>
                  <a:prstClr val="white"/>
                </a:solidFill>
                <a:latin typeface="Arial"/>
              </a:rPr>
              <a:pPr/>
              <a:t>17</a:t>
            </a:fld>
            <a:endParaRPr lang="en-US">
              <a:solidFill>
                <a:prstClr val="white"/>
              </a:solidFill>
              <a:latin typeface="Arial"/>
            </a:endParaRPr>
          </a:p>
        </p:txBody>
      </p:sp>
      <p:sp>
        <p:nvSpPr>
          <p:cNvPr id="3" name="Title 2"/>
          <p:cNvSpPr>
            <a:spLocks noGrp="1"/>
          </p:cNvSpPr>
          <p:nvPr>
            <p:ph type="title"/>
          </p:nvPr>
        </p:nvSpPr>
        <p:spPr/>
        <p:txBody>
          <a:bodyPr/>
          <a:lstStyle/>
          <a:p>
            <a:pPr algn="ctr"/>
            <a:r>
              <a:rPr lang="en-GB" dirty="0"/>
              <a:t>a</a:t>
            </a:r>
            <a:r>
              <a:rPr lang="en-GB" dirty="0" smtClean="0"/>
              <a:t>nd this…</a:t>
            </a:r>
            <a:endParaRPr lang="en-GB" dirty="0"/>
          </a:p>
        </p:txBody>
      </p:sp>
    </p:spTree>
    <p:extLst>
      <p:ext uri="{BB962C8B-B14F-4D97-AF65-F5344CB8AC3E}">
        <p14:creationId xmlns:p14="http://schemas.microsoft.com/office/powerpoint/2010/main" val="20422345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7804" t="14382" r="19429" b="2055"/>
          <a:stretch/>
        </p:blipFill>
        <p:spPr>
          <a:xfrm>
            <a:off x="128016" y="-1"/>
            <a:ext cx="8869680" cy="6372391"/>
          </a:xfrm>
          <a:prstGeom prst="rect">
            <a:avLst/>
          </a:prstGeom>
        </p:spPr>
      </p:pic>
      <p:sp>
        <p:nvSpPr>
          <p:cNvPr id="4" name="Rectangle 9"/>
          <p:cNvSpPr>
            <a:spLocks noChangeArrowheads="1"/>
          </p:cNvSpPr>
          <p:nvPr/>
        </p:nvSpPr>
        <p:spPr bwMode="auto">
          <a:xfrm>
            <a:off x="1108078" y="-211200"/>
            <a:ext cx="7010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425" tIns="45713" rIns="91425" bIns="45713" anchor="ctr"/>
          <a:lstStyle/>
          <a:p>
            <a:pPr algn="ctr"/>
            <a:r>
              <a:rPr lang="en-GB" sz="3200" b="1" dirty="0">
                <a:solidFill>
                  <a:schemeClr val="bg1"/>
                </a:solidFill>
              </a:rPr>
              <a:t>a</a:t>
            </a:r>
            <a:r>
              <a:rPr lang="en-GB" sz="3200" b="1" dirty="0" smtClean="0">
                <a:solidFill>
                  <a:schemeClr val="bg1"/>
                </a:solidFill>
              </a:rPr>
              <a:t>nd this...</a:t>
            </a:r>
            <a:endParaRPr lang="en-GB" sz="3200" b="1" dirty="0">
              <a:solidFill>
                <a:schemeClr val="bg1"/>
              </a:solidFill>
            </a:endParaRPr>
          </a:p>
        </p:txBody>
      </p:sp>
    </p:spTree>
    <p:extLst>
      <p:ext uri="{BB962C8B-B14F-4D97-AF65-F5344CB8AC3E}">
        <p14:creationId xmlns:p14="http://schemas.microsoft.com/office/powerpoint/2010/main" val="40416485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7042" t="14947" r="18880" b="2620"/>
          <a:stretch/>
        </p:blipFill>
        <p:spPr>
          <a:xfrm>
            <a:off x="0" y="0"/>
            <a:ext cx="9153332" cy="6354634"/>
          </a:xfrm>
          <a:prstGeom prst="rect">
            <a:avLst/>
          </a:prstGeom>
        </p:spPr>
      </p:pic>
      <p:sp>
        <p:nvSpPr>
          <p:cNvPr id="4" name="Rectangle 9"/>
          <p:cNvSpPr>
            <a:spLocks noChangeArrowheads="1"/>
          </p:cNvSpPr>
          <p:nvPr/>
        </p:nvSpPr>
        <p:spPr bwMode="auto">
          <a:xfrm>
            <a:off x="1108078" y="38964"/>
            <a:ext cx="7010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425" tIns="45713" rIns="91425" bIns="45713" anchor="ctr"/>
          <a:lstStyle/>
          <a:p>
            <a:pPr algn="ctr"/>
            <a:r>
              <a:rPr lang="en-GB" sz="3200" b="1" dirty="0">
                <a:solidFill>
                  <a:srgbClr val="1448F2"/>
                </a:solidFill>
              </a:rPr>
              <a:t>a</a:t>
            </a:r>
            <a:r>
              <a:rPr lang="en-GB" sz="3200" b="1" dirty="0" smtClean="0">
                <a:solidFill>
                  <a:srgbClr val="1448F2"/>
                </a:solidFill>
              </a:rPr>
              <a:t>nd this...</a:t>
            </a:r>
            <a:endParaRPr lang="en-GB" sz="3200" b="1" dirty="0">
              <a:solidFill>
                <a:srgbClr val="1448F2"/>
              </a:solidFill>
            </a:endParaRPr>
          </a:p>
        </p:txBody>
      </p:sp>
    </p:spTree>
    <p:extLst>
      <p:ext uri="{BB962C8B-B14F-4D97-AF65-F5344CB8AC3E}">
        <p14:creationId xmlns:p14="http://schemas.microsoft.com/office/powerpoint/2010/main" val="630387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PLOS by numbers</a:t>
            </a:r>
            <a:endParaRPr lang="en-GB" dirty="0"/>
          </a:p>
        </p:txBody>
      </p:sp>
      <p:sp>
        <p:nvSpPr>
          <p:cNvPr id="3" name="Content Placeholder 2"/>
          <p:cNvSpPr>
            <a:spLocks noGrp="1"/>
          </p:cNvSpPr>
          <p:nvPr>
            <p:ph idx="1"/>
          </p:nvPr>
        </p:nvSpPr>
        <p:spPr/>
        <p:txBody>
          <a:bodyPr/>
          <a:lstStyle/>
          <a:p>
            <a:r>
              <a:rPr lang="en-GB" dirty="0" smtClean="0"/>
              <a:t>7 journals</a:t>
            </a:r>
          </a:p>
          <a:p>
            <a:r>
              <a:rPr lang="en-GB" dirty="0" smtClean="0"/>
              <a:t>135,000 articles 2003-2014</a:t>
            </a:r>
          </a:p>
          <a:p>
            <a:r>
              <a:rPr lang="en-GB" dirty="0" smtClean="0"/>
              <a:t>33,000 articles in 2013</a:t>
            </a:r>
          </a:p>
          <a:p>
            <a:r>
              <a:rPr lang="en-GB" dirty="0" smtClean="0"/>
              <a:t>11.6 million monthly article views (2014)</a:t>
            </a:r>
          </a:p>
          <a:p>
            <a:r>
              <a:rPr lang="en-GB" dirty="0" smtClean="0"/>
              <a:t>1.9 million monthly article downloads (2014)</a:t>
            </a:r>
          </a:p>
          <a:p>
            <a:r>
              <a:rPr lang="en-GB" dirty="0" smtClean="0"/>
              <a:t>6,900+ editors (2014)</a:t>
            </a:r>
          </a:p>
          <a:p>
            <a:r>
              <a:rPr lang="en-GB" dirty="0" smtClean="0"/>
              <a:t>90,000 reviewers (2014)</a:t>
            </a:r>
            <a:endParaRPr lang="en-GB" dirty="0"/>
          </a:p>
        </p:txBody>
      </p:sp>
    </p:spTree>
    <p:extLst>
      <p:ext uri="{BB962C8B-B14F-4D97-AF65-F5344CB8AC3E}">
        <p14:creationId xmlns:p14="http://schemas.microsoft.com/office/powerpoint/2010/main" val="7290406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0530" t="14620" r="22814" b="1141"/>
          <a:stretch/>
        </p:blipFill>
        <p:spPr>
          <a:xfrm>
            <a:off x="1" y="0"/>
            <a:ext cx="9152626" cy="6271404"/>
          </a:xfrm>
          <a:prstGeom prst="rect">
            <a:avLst/>
          </a:prstGeom>
        </p:spPr>
      </p:pic>
      <p:sp>
        <p:nvSpPr>
          <p:cNvPr id="3" name="Rectangle 9"/>
          <p:cNvSpPr>
            <a:spLocks noChangeArrowheads="1"/>
          </p:cNvSpPr>
          <p:nvPr/>
        </p:nvSpPr>
        <p:spPr bwMode="auto">
          <a:xfrm>
            <a:off x="1108078" y="-211200"/>
            <a:ext cx="7010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425" tIns="45713" rIns="91425" bIns="45713" anchor="ctr"/>
          <a:lstStyle/>
          <a:p>
            <a:pPr algn="ctr"/>
            <a:r>
              <a:rPr lang="en-GB" sz="3200" b="1" dirty="0">
                <a:solidFill>
                  <a:srgbClr val="1448F2"/>
                </a:solidFill>
              </a:rPr>
              <a:t>a</a:t>
            </a:r>
            <a:r>
              <a:rPr lang="en-GB" sz="3200" b="1" dirty="0" smtClean="0">
                <a:solidFill>
                  <a:srgbClr val="1448F2"/>
                </a:solidFill>
              </a:rPr>
              <a:t>nd this...</a:t>
            </a:r>
            <a:endParaRPr lang="en-GB" sz="3200" b="1" dirty="0">
              <a:solidFill>
                <a:srgbClr val="1448F2"/>
              </a:solidFill>
            </a:endParaRPr>
          </a:p>
        </p:txBody>
      </p:sp>
    </p:spTree>
    <p:extLst>
      <p:ext uri="{BB962C8B-B14F-4D97-AF65-F5344CB8AC3E}">
        <p14:creationId xmlns:p14="http://schemas.microsoft.com/office/powerpoint/2010/main" val="38592746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640003" y="2116183"/>
            <a:ext cx="3747734" cy="1325083"/>
          </a:xfrm>
        </p:spPr>
        <p:txBody>
          <a:bodyPr>
            <a:noAutofit/>
          </a:bodyPr>
          <a:lstStyle/>
          <a:p>
            <a:r>
              <a:rPr lang="en-GB" sz="4400" dirty="0" smtClean="0"/>
              <a:t>It’s not a cycle…</a:t>
            </a:r>
            <a:endParaRPr lang="en-GB" sz="4400" dirty="0"/>
          </a:p>
        </p:txBody>
      </p:sp>
    </p:spTree>
    <p:extLst>
      <p:ext uri="{BB962C8B-B14F-4D97-AF65-F5344CB8AC3E}">
        <p14:creationId xmlns:p14="http://schemas.microsoft.com/office/powerpoint/2010/main" val="812735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155" y="-230054"/>
            <a:ext cx="5926598" cy="5986462"/>
          </a:xfrm>
          <a:prstGeom prst="rect">
            <a:avLst/>
          </a:prstGeom>
        </p:spPr>
      </p:pic>
      <p:sp>
        <p:nvSpPr>
          <p:cNvPr id="6" name="TextBox 5"/>
          <p:cNvSpPr txBox="1"/>
          <p:nvPr/>
        </p:nvSpPr>
        <p:spPr>
          <a:xfrm>
            <a:off x="5215589" y="4991055"/>
            <a:ext cx="3802949" cy="769371"/>
          </a:xfrm>
          <a:prstGeom prst="rect">
            <a:avLst/>
          </a:prstGeom>
          <a:noFill/>
        </p:spPr>
        <p:txBody>
          <a:bodyPr wrap="none" lIns="91369" tIns="45685" rIns="91369" bIns="45685" rtlCol="0">
            <a:spAutoFit/>
          </a:bodyPr>
          <a:lstStyle/>
          <a:p>
            <a:r>
              <a:rPr lang="en-US" sz="4400" b="1" dirty="0" smtClean="0">
                <a:solidFill>
                  <a:srgbClr val="1448F2"/>
                </a:solidFill>
                <a:latin typeface="Calibri" panose="020F0502020204030204" pitchFamily="34" charset="0"/>
                <a:cs typeface="Calibri" panose="020F0502020204030204" pitchFamily="34" charset="0"/>
              </a:rPr>
              <a:t>…it’s a </a:t>
            </a:r>
            <a:r>
              <a:rPr lang="en-US" sz="4400" b="1" dirty="0" err="1" smtClean="0">
                <a:solidFill>
                  <a:srgbClr val="1448F2"/>
                </a:solidFill>
                <a:latin typeface="Calibri" panose="020F0502020204030204" pitchFamily="34" charset="0"/>
                <a:cs typeface="Calibri" panose="020F0502020204030204" pitchFamily="34" charset="0"/>
              </a:rPr>
              <a:t>Netw</a:t>
            </a:r>
            <a:r>
              <a:rPr lang="en-US" sz="4400" b="1" dirty="0" smtClean="0">
                <a:solidFill>
                  <a:srgbClr val="1448F2"/>
                </a:solidFill>
                <a:latin typeface="Calibri" panose="020F0502020204030204" pitchFamily="34" charset="0"/>
                <a:cs typeface="Calibri" panose="020F0502020204030204" pitchFamily="34" charset="0"/>
              </a:rPr>
              <a:t>  </a:t>
            </a:r>
            <a:r>
              <a:rPr lang="en-US" sz="4400" b="1" dirty="0" err="1" smtClean="0">
                <a:solidFill>
                  <a:srgbClr val="1448F2"/>
                </a:solidFill>
                <a:latin typeface="Calibri" panose="020F0502020204030204" pitchFamily="34" charset="0"/>
                <a:cs typeface="Calibri" panose="020F0502020204030204" pitchFamily="34" charset="0"/>
              </a:rPr>
              <a:t>rk</a:t>
            </a:r>
            <a:endParaRPr lang="en-GB" sz="4400" b="1" dirty="0">
              <a:solidFill>
                <a:srgbClr val="1448F2"/>
              </a:solidFill>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3632" y="5121685"/>
            <a:ext cx="331582" cy="469219"/>
          </a:xfrm>
          <a:prstGeom prst="rect">
            <a:avLst/>
          </a:prstGeom>
        </p:spPr>
      </p:pic>
      <p:sp>
        <p:nvSpPr>
          <p:cNvPr id="8" name="TextBox 7"/>
          <p:cNvSpPr txBox="1"/>
          <p:nvPr/>
        </p:nvSpPr>
        <p:spPr>
          <a:xfrm>
            <a:off x="658368" y="5995103"/>
            <a:ext cx="6356035" cy="276999"/>
          </a:xfrm>
          <a:prstGeom prst="rect">
            <a:avLst/>
          </a:prstGeom>
          <a:noFill/>
        </p:spPr>
        <p:txBody>
          <a:bodyPr wrap="none" rtlCol="0">
            <a:spAutoFit/>
          </a:bodyPr>
          <a:lstStyle/>
          <a:p>
            <a:r>
              <a:rPr lang="en-GB" sz="1200" i="1" dirty="0" smtClean="0">
                <a:solidFill>
                  <a:srgbClr val="FF99FF"/>
                </a:solidFill>
                <a:latin typeface="Calibri" panose="020F0502020204030204" pitchFamily="34" charset="0"/>
                <a:cs typeface="Calibri" panose="020F0502020204030204" pitchFamily="34" charset="0"/>
              </a:rPr>
              <a:t>Image: Andy Lamb, CC BY https</a:t>
            </a:r>
            <a:r>
              <a:rPr lang="en-GB" sz="1200" i="1" dirty="0">
                <a:solidFill>
                  <a:srgbClr val="FF99FF"/>
                </a:solidFill>
                <a:latin typeface="Calibri" panose="020F0502020204030204" pitchFamily="34" charset="0"/>
                <a:cs typeface="Calibri" panose="020F0502020204030204" pitchFamily="34" charset="0"/>
              </a:rPr>
              <a:t>://www.flickr.com/photos/speedoflife/8273922515/in/photostream/</a:t>
            </a:r>
          </a:p>
        </p:txBody>
      </p:sp>
    </p:spTree>
    <p:extLst>
      <p:ext uri="{BB962C8B-B14F-4D97-AF65-F5344CB8AC3E}">
        <p14:creationId xmlns:p14="http://schemas.microsoft.com/office/powerpoint/2010/main" val="3948106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09" y="1909668"/>
            <a:ext cx="8228013" cy="1259046"/>
          </a:xfrm>
        </p:spPr>
        <p:txBody>
          <a:bodyPr>
            <a:normAutofit/>
          </a:bodyPr>
          <a:lstStyle/>
          <a:p>
            <a:pPr marL="0" indent="0" algn="ctr">
              <a:buNone/>
            </a:pPr>
            <a:r>
              <a:rPr lang="en-GB" dirty="0"/>
              <a:t>t</a:t>
            </a:r>
            <a:r>
              <a:rPr lang="en-GB" dirty="0" smtClean="0"/>
              <a:t>he increasing </a:t>
            </a:r>
            <a:r>
              <a:rPr lang="en-GB" dirty="0"/>
              <a:t>interconnection of </a:t>
            </a:r>
            <a:r>
              <a:rPr lang="en-GB" dirty="0" smtClean="0"/>
              <a:t>networks is </a:t>
            </a:r>
            <a:r>
              <a:rPr lang="en-GB" dirty="0"/>
              <a:t>an important phenomenon. </a:t>
            </a:r>
            <a:endParaRPr lang="en-GB" dirty="0" smtClean="0"/>
          </a:p>
          <a:p>
            <a:endParaRPr lang="en-GB" dirty="0" smtClean="0"/>
          </a:p>
          <a:p>
            <a:endParaRPr lang="en-GB" dirty="0"/>
          </a:p>
        </p:txBody>
      </p:sp>
      <p:sp>
        <p:nvSpPr>
          <p:cNvPr id="2" name="TextBox 1"/>
          <p:cNvSpPr txBox="1"/>
          <p:nvPr/>
        </p:nvSpPr>
        <p:spPr>
          <a:xfrm>
            <a:off x="515361" y="3481705"/>
            <a:ext cx="7836761" cy="861774"/>
          </a:xfrm>
          <a:prstGeom prst="rect">
            <a:avLst/>
          </a:prstGeom>
          <a:noFill/>
        </p:spPr>
        <p:txBody>
          <a:bodyPr wrap="none" rtlCol="0">
            <a:spAutoFit/>
          </a:bodyPr>
          <a:lstStyle/>
          <a:p>
            <a:pPr marL="0" lvl="2"/>
            <a:r>
              <a:rPr lang="en-GB" sz="3200" b="1" dirty="0" smtClean="0">
                <a:solidFill>
                  <a:schemeClr val="accent1"/>
                </a:solidFill>
              </a:rPr>
              <a:t>increased </a:t>
            </a:r>
            <a:r>
              <a:rPr lang="en-GB" sz="3200" b="1" dirty="0">
                <a:solidFill>
                  <a:schemeClr val="accent1"/>
                </a:solidFill>
              </a:rPr>
              <a:t>connectivity </a:t>
            </a:r>
            <a:r>
              <a:rPr lang="en-GB" sz="3200" b="1" i="1" dirty="0">
                <a:solidFill>
                  <a:srgbClr val="C00000"/>
                </a:solidFill>
              </a:rPr>
              <a:t>itself</a:t>
            </a:r>
            <a:r>
              <a:rPr lang="en-GB" sz="3200" b="1" dirty="0">
                <a:solidFill>
                  <a:srgbClr val="C00000"/>
                </a:solidFill>
              </a:rPr>
              <a:t> </a:t>
            </a:r>
            <a:r>
              <a:rPr lang="en-GB" sz="3200" b="1" dirty="0">
                <a:solidFill>
                  <a:schemeClr val="accent1"/>
                </a:solidFill>
              </a:rPr>
              <a:t>leads to changes</a:t>
            </a:r>
          </a:p>
          <a:p>
            <a:endParaRPr lang="en-GB" dirty="0">
              <a:solidFill>
                <a:schemeClr val="accent1"/>
              </a:solidFill>
            </a:endParaRPr>
          </a:p>
        </p:txBody>
      </p:sp>
    </p:spTree>
    <p:extLst>
      <p:ext uri="{BB962C8B-B14F-4D97-AF65-F5344CB8AC3E}">
        <p14:creationId xmlns:p14="http://schemas.microsoft.com/office/powerpoint/2010/main" val="335506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Implications of increased connectivity</a:t>
            </a:r>
            <a:endParaRPr lang="en-GB" dirty="0"/>
          </a:p>
        </p:txBody>
      </p:sp>
      <p:sp>
        <p:nvSpPr>
          <p:cNvPr id="3" name="Content Placeholder 2"/>
          <p:cNvSpPr>
            <a:spLocks noGrp="1"/>
          </p:cNvSpPr>
          <p:nvPr>
            <p:ph idx="1"/>
          </p:nvPr>
        </p:nvSpPr>
        <p:spPr/>
        <p:txBody>
          <a:bodyPr>
            <a:noAutofit/>
          </a:bodyPr>
          <a:lstStyle/>
          <a:p>
            <a:r>
              <a:rPr lang="en-GB" dirty="0" smtClean="0"/>
              <a:t>Increased global collaboration</a:t>
            </a:r>
          </a:p>
          <a:p>
            <a:pPr lvl="1"/>
            <a:r>
              <a:rPr lang="en-GB" dirty="0"/>
              <a:t>potential for </a:t>
            </a:r>
            <a:r>
              <a:rPr lang="en-GB" dirty="0" smtClean="0"/>
              <a:t>new areas of research </a:t>
            </a:r>
            <a:r>
              <a:rPr lang="en-GB" dirty="0"/>
              <a:t>that would not otherwise be addressed </a:t>
            </a:r>
            <a:endParaRPr lang="en-GB" dirty="0" smtClean="0"/>
          </a:p>
          <a:p>
            <a:pPr lvl="1"/>
            <a:r>
              <a:rPr lang="en-GB" dirty="0" smtClean="0"/>
              <a:t>research questions that </a:t>
            </a:r>
            <a:r>
              <a:rPr lang="en-GB" dirty="0"/>
              <a:t>could not previously be tackled</a:t>
            </a:r>
            <a:endParaRPr lang="en-GB" dirty="0" smtClean="0"/>
          </a:p>
          <a:p>
            <a:pPr marL="345774" lvl="1" indent="-345774">
              <a:buFont typeface="Arial"/>
              <a:buChar char="•"/>
            </a:pPr>
            <a:r>
              <a:rPr lang="en-GB" sz="2800" dirty="0" smtClean="0"/>
              <a:t>Increased local engagement</a:t>
            </a:r>
          </a:p>
          <a:p>
            <a:pPr lvl="1"/>
            <a:r>
              <a:rPr lang="en-GB" dirty="0" smtClean="0"/>
              <a:t>Opportunity </a:t>
            </a:r>
            <a:r>
              <a:rPr lang="en-GB" dirty="0"/>
              <a:t>for engagement and collaboration beyond the traditional research community, driven by a more highly connected </a:t>
            </a:r>
            <a:r>
              <a:rPr lang="en-GB" dirty="0" smtClean="0"/>
              <a:t>network</a:t>
            </a:r>
          </a:p>
          <a:p>
            <a:pPr lvl="1"/>
            <a:r>
              <a:rPr lang="en-GB" dirty="0"/>
              <a:t>potential to enhance the application of research to local problems</a:t>
            </a:r>
          </a:p>
          <a:p>
            <a:pPr lvl="1"/>
            <a:endParaRPr lang="en-GB" dirty="0"/>
          </a:p>
          <a:p>
            <a:pPr lvl="1"/>
            <a:endParaRPr lang="en-GB" dirty="0" smtClean="0"/>
          </a:p>
        </p:txBody>
      </p:sp>
    </p:spTree>
    <p:extLst>
      <p:ext uri="{BB962C8B-B14F-4D97-AF65-F5344CB8AC3E}">
        <p14:creationId xmlns:p14="http://schemas.microsoft.com/office/powerpoint/2010/main" val="2518292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Facilitating the network…</a:t>
            </a:r>
            <a:endParaRPr lang="en-GB" dirty="0"/>
          </a:p>
        </p:txBody>
      </p:sp>
      <p:sp>
        <p:nvSpPr>
          <p:cNvPr id="3" name="Content Placeholder 2"/>
          <p:cNvSpPr>
            <a:spLocks noGrp="1"/>
          </p:cNvSpPr>
          <p:nvPr>
            <p:ph idx="1"/>
          </p:nvPr>
        </p:nvSpPr>
        <p:spPr>
          <a:xfrm>
            <a:off x="457217" y="1508696"/>
            <a:ext cx="8228013" cy="1001592"/>
          </a:xfrm>
        </p:spPr>
        <p:txBody>
          <a:bodyPr>
            <a:normAutofit lnSpcReduction="10000"/>
          </a:bodyPr>
          <a:lstStyle/>
          <a:p>
            <a:r>
              <a:rPr lang="en-GB" dirty="0" smtClean="0"/>
              <a:t>Ensure scholarship </a:t>
            </a:r>
            <a:r>
              <a:rPr lang="en-GB" i="1" dirty="0" smtClean="0"/>
              <a:t>can</a:t>
            </a:r>
            <a:r>
              <a:rPr lang="en-GB" dirty="0" smtClean="0"/>
              <a:t> be used</a:t>
            </a:r>
          </a:p>
          <a:p>
            <a:r>
              <a:rPr lang="en-GB" dirty="0"/>
              <a:t>Ensure scholarship </a:t>
            </a:r>
            <a:r>
              <a:rPr lang="en-GB" i="1" dirty="0"/>
              <a:t>is</a:t>
            </a:r>
            <a:r>
              <a:rPr lang="en-GB" dirty="0"/>
              <a:t> re-used</a:t>
            </a:r>
            <a:endParaRPr lang="en-GB" dirty="0">
              <a:solidFill>
                <a:srgbClr val="C00000"/>
              </a:solidFill>
            </a:endParaRPr>
          </a:p>
          <a:p>
            <a:endParaRPr lang="en-GB" dirty="0" smtClean="0"/>
          </a:p>
        </p:txBody>
      </p:sp>
      <p:sp>
        <p:nvSpPr>
          <p:cNvPr id="6" name="TextBox 5"/>
          <p:cNvSpPr txBox="1"/>
          <p:nvPr/>
        </p:nvSpPr>
        <p:spPr>
          <a:xfrm>
            <a:off x="457217" y="2943440"/>
            <a:ext cx="2025570" cy="1200329"/>
          </a:xfrm>
          <a:prstGeom prst="rect">
            <a:avLst/>
          </a:prstGeom>
          <a:noFill/>
        </p:spPr>
        <p:txBody>
          <a:bodyPr wrap="square" rtlCol="0">
            <a:spAutoFit/>
          </a:bodyPr>
          <a:lstStyle/>
          <a:p>
            <a:pPr algn="r"/>
            <a:r>
              <a:rPr lang="en-GB" dirty="0" smtClean="0">
                <a:solidFill>
                  <a:schemeClr val="tx2"/>
                </a:solidFill>
              </a:rPr>
              <a:t>Application </a:t>
            </a:r>
          </a:p>
          <a:p>
            <a:pPr algn="r"/>
            <a:r>
              <a:rPr lang="en-GB" dirty="0" smtClean="0">
                <a:solidFill>
                  <a:schemeClr val="tx2"/>
                </a:solidFill>
              </a:rPr>
              <a:t>Commercialisation </a:t>
            </a:r>
          </a:p>
          <a:p>
            <a:pPr algn="r"/>
            <a:r>
              <a:rPr lang="en-GB" dirty="0" smtClean="0">
                <a:solidFill>
                  <a:schemeClr val="tx2"/>
                </a:solidFill>
              </a:rPr>
              <a:t>Education</a:t>
            </a:r>
          </a:p>
          <a:p>
            <a:pPr algn="r"/>
            <a:r>
              <a:rPr lang="en-GB" dirty="0" smtClean="0">
                <a:solidFill>
                  <a:schemeClr val="tx2"/>
                </a:solidFill>
              </a:rPr>
              <a:t>Engagement</a:t>
            </a:r>
          </a:p>
        </p:txBody>
      </p:sp>
      <p:sp>
        <p:nvSpPr>
          <p:cNvPr id="7" name="TextBox 6"/>
          <p:cNvSpPr txBox="1"/>
          <p:nvPr/>
        </p:nvSpPr>
        <p:spPr>
          <a:xfrm>
            <a:off x="812820" y="4405108"/>
            <a:ext cx="1669967" cy="1200329"/>
          </a:xfrm>
          <a:prstGeom prst="rect">
            <a:avLst/>
          </a:prstGeom>
          <a:noFill/>
        </p:spPr>
        <p:txBody>
          <a:bodyPr wrap="square" rtlCol="0">
            <a:spAutoFit/>
          </a:bodyPr>
          <a:lstStyle/>
          <a:p>
            <a:pPr algn="r"/>
            <a:r>
              <a:rPr lang="en-GB" dirty="0" smtClean="0">
                <a:solidFill>
                  <a:schemeClr val="tx2"/>
                </a:solidFill>
              </a:rPr>
              <a:t>Citation</a:t>
            </a:r>
          </a:p>
          <a:p>
            <a:pPr algn="r"/>
            <a:r>
              <a:rPr lang="en-GB" dirty="0" smtClean="0">
                <a:solidFill>
                  <a:schemeClr val="tx2"/>
                </a:solidFill>
              </a:rPr>
              <a:t>Download</a:t>
            </a:r>
          </a:p>
          <a:p>
            <a:pPr algn="r"/>
            <a:r>
              <a:rPr lang="en-GB" dirty="0" smtClean="0">
                <a:solidFill>
                  <a:schemeClr val="tx2"/>
                </a:solidFill>
              </a:rPr>
              <a:t>Tweet</a:t>
            </a:r>
          </a:p>
          <a:p>
            <a:pPr algn="r"/>
            <a:r>
              <a:rPr lang="en-GB" dirty="0" err="1" smtClean="0">
                <a:solidFill>
                  <a:schemeClr val="tx2"/>
                </a:solidFill>
              </a:rPr>
              <a:t>etc</a:t>
            </a:r>
            <a:endParaRPr lang="en-GB" dirty="0" smtClean="0">
              <a:solidFill>
                <a:schemeClr val="tx2"/>
              </a:solidFill>
            </a:endParaRPr>
          </a:p>
        </p:txBody>
      </p:sp>
      <p:sp>
        <p:nvSpPr>
          <p:cNvPr id="9" name="Content Placeholder 2"/>
          <p:cNvSpPr txBox="1">
            <a:spLocks/>
          </p:cNvSpPr>
          <p:nvPr/>
        </p:nvSpPr>
        <p:spPr>
          <a:xfrm>
            <a:off x="3449255" y="5601990"/>
            <a:ext cx="5509549" cy="706213"/>
          </a:xfrm>
          <a:prstGeom prst="rect">
            <a:avLst/>
          </a:prstGeom>
          <a:ln>
            <a:solidFill>
              <a:schemeClr val="bg1">
                <a:alpha val="0"/>
              </a:schemeClr>
            </a:solidFill>
          </a:ln>
        </p:spPr>
        <p:txBody>
          <a:bodyPr vert="horz" lIns="0" tIns="45680" rIns="0" bIns="45680" rtlCol="0">
            <a:noAutofit/>
          </a:bodyPr>
          <a:lstStyle>
            <a:lvl1pPr marL="345774" indent="-345774" algn="l" defTabSz="456798" rtl="0" eaLnBrk="1" latinLnBrk="0" hangingPunct="1">
              <a:spcBef>
                <a:spcPct val="20000"/>
              </a:spcBef>
              <a:buFont typeface="Arial"/>
              <a:buChar char="•"/>
              <a:defRPr sz="2800" kern="1200">
                <a:solidFill>
                  <a:schemeClr val="tx2"/>
                </a:solidFill>
                <a:latin typeface="+mn-lt"/>
                <a:ea typeface="+mn-ea"/>
                <a:cs typeface="+mn-cs"/>
              </a:defRPr>
            </a:lvl1pPr>
            <a:lvl2pPr marL="742304" indent="-285504" algn="l" defTabSz="456798" rtl="0" eaLnBrk="1" latinLnBrk="0" hangingPunct="1">
              <a:spcBef>
                <a:spcPct val="20000"/>
              </a:spcBef>
              <a:buFont typeface="Arial"/>
              <a:buChar char="–"/>
              <a:defRPr sz="2400" kern="1200">
                <a:solidFill>
                  <a:schemeClr val="tx2"/>
                </a:solidFill>
                <a:latin typeface="+mn-lt"/>
                <a:ea typeface="+mn-ea"/>
                <a:cs typeface="+mn-cs"/>
              </a:defRPr>
            </a:lvl2pPr>
            <a:lvl3pPr marL="1142004" indent="-228399" algn="l" defTabSz="456798" rtl="0" eaLnBrk="1" latinLnBrk="0" hangingPunct="1">
              <a:spcBef>
                <a:spcPct val="20000"/>
              </a:spcBef>
              <a:buFont typeface="Arial"/>
              <a:buChar char="•"/>
              <a:defRPr sz="2000" kern="1200">
                <a:solidFill>
                  <a:schemeClr val="tx2"/>
                </a:solidFill>
                <a:latin typeface="+mn-lt"/>
                <a:ea typeface="+mn-ea"/>
                <a:cs typeface="+mn-cs"/>
              </a:defRPr>
            </a:lvl3pPr>
            <a:lvl4pPr marL="1598807" indent="-228399" algn="l" defTabSz="456798" rtl="0" eaLnBrk="1" latinLnBrk="0" hangingPunct="1">
              <a:spcBef>
                <a:spcPct val="20000"/>
              </a:spcBef>
              <a:buFont typeface="Arial"/>
              <a:buChar char="–"/>
              <a:defRPr sz="1800" kern="1200">
                <a:solidFill>
                  <a:schemeClr val="tx2"/>
                </a:solidFill>
                <a:latin typeface="+mn-lt"/>
                <a:ea typeface="+mn-ea"/>
                <a:cs typeface="+mn-cs"/>
              </a:defRPr>
            </a:lvl4pPr>
            <a:lvl5pPr marL="2055615" indent="-228399" algn="l" defTabSz="456798" rtl="0" eaLnBrk="1" latinLnBrk="0" hangingPunct="1">
              <a:spcBef>
                <a:spcPct val="20000"/>
              </a:spcBef>
              <a:buFont typeface="Arial"/>
              <a:buChar char="»"/>
              <a:defRPr sz="1400" kern="1200">
                <a:solidFill>
                  <a:schemeClr val="tx2"/>
                </a:solidFill>
                <a:latin typeface="+mn-lt"/>
                <a:ea typeface="+mn-ea"/>
                <a:cs typeface="+mn-cs"/>
              </a:defRPr>
            </a:lvl5pPr>
            <a:lvl6pPr marL="2512416" indent="-228399" algn="l" defTabSz="456798" rtl="0" eaLnBrk="1" latinLnBrk="0" hangingPunct="1">
              <a:spcBef>
                <a:spcPct val="20000"/>
              </a:spcBef>
              <a:buFont typeface="Arial"/>
              <a:buChar char="•"/>
              <a:defRPr sz="2000" kern="1200">
                <a:solidFill>
                  <a:schemeClr val="tx1"/>
                </a:solidFill>
                <a:latin typeface="+mn-lt"/>
                <a:ea typeface="+mn-ea"/>
                <a:cs typeface="+mn-cs"/>
              </a:defRPr>
            </a:lvl6pPr>
            <a:lvl7pPr marL="2969216" indent="-228399" algn="l" defTabSz="456798" rtl="0" eaLnBrk="1" latinLnBrk="0" hangingPunct="1">
              <a:spcBef>
                <a:spcPct val="20000"/>
              </a:spcBef>
              <a:buFont typeface="Arial"/>
              <a:buChar char="•"/>
              <a:defRPr sz="2000" kern="1200">
                <a:solidFill>
                  <a:schemeClr val="tx1"/>
                </a:solidFill>
                <a:latin typeface="+mn-lt"/>
                <a:ea typeface="+mn-ea"/>
                <a:cs typeface="+mn-cs"/>
              </a:defRPr>
            </a:lvl7pPr>
            <a:lvl8pPr marL="3426021" indent="-228399" algn="l" defTabSz="456798" rtl="0" eaLnBrk="1" latinLnBrk="0" hangingPunct="1">
              <a:spcBef>
                <a:spcPct val="20000"/>
              </a:spcBef>
              <a:buFont typeface="Arial"/>
              <a:buChar char="•"/>
              <a:defRPr sz="2000" kern="1200">
                <a:solidFill>
                  <a:schemeClr val="tx1"/>
                </a:solidFill>
                <a:latin typeface="+mn-lt"/>
                <a:ea typeface="+mn-ea"/>
                <a:cs typeface="+mn-cs"/>
              </a:defRPr>
            </a:lvl8pPr>
            <a:lvl9pPr marL="3882818" indent="-228399" algn="l" defTabSz="456798"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3200" b="1" dirty="0" smtClean="0">
                <a:solidFill>
                  <a:schemeClr val="accent1"/>
                </a:solidFill>
              </a:rPr>
              <a:t>…ensure scholarship is</a:t>
            </a:r>
            <a:r>
              <a:rPr lang="en-GB" sz="3200" b="1" dirty="0" smtClean="0"/>
              <a:t> </a:t>
            </a:r>
            <a:r>
              <a:rPr lang="en-GB" sz="3200" b="1" dirty="0" smtClean="0">
                <a:solidFill>
                  <a:srgbClr val="C00000"/>
                </a:solidFill>
              </a:rPr>
              <a:t>re-usable</a:t>
            </a:r>
            <a:endParaRPr lang="en-GB" sz="3200" b="1" dirty="0"/>
          </a:p>
        </p:txBody>
      </p:sp>
      <p:sp>
        <p:nvSpPr>
          <p:cNvPr id="10" name="TextBox 9"/>
          <p:cNvSpPr txBox="1"/>
          <p:nvPr/>
        </p:nvSpPr>
        <p:spPr>
          <a:xfrm>
            <a:off x="4174360" y="3852958"/>
            <a:ext cx="3847656" cy="707886"/>
          </a:xfrm>
          <a:prstGeom prst="rect">
            <a:avLst/>
          </a:prstGeom>
          <a:noFill/>
        </p:spPr>
        <p:txBody>
          <a:bodyPr wrap="none" rtlCol="0">
            <a:spAutoFit/>
          </a:bodyPr>
          <a:lstStyle/>
          <a:p>
            <a:r>
              <a:rPr lang="en-GB" sz="4000" b="1" dirty="0" smtClean="0">
                <a:solidFill>
                  <a:srgbClr val="C00000"/>
                </a:solidFill>
              </a:rPr>
              <a:t>RE-USE = IMPACT</a:t>
            </a:r>
            <a:endParaRPr lang="en-GB" sz="4000" b="1" dirty="0">
              <a:solidFill>
                <a:srgbClr val="C00000"/>
              </a:solidFill>
            </a:endParaRPr>
          </a:p>
        </p:txBody>
      </p:sp>
      <p:sp>
        <p:nvSpPr>
          <p:cNvPr id="13" name="Striped Right Arrow 12"/>
          <p:cNvSpPr/>
          <p:nvPr/>
        </p:nvSpPr>
        <p:spPr>
          <a:xfrm>
            <a:off x="2644832" y="3633954"/>
            <a:ext cx="1263309" cy="1145894"/>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95690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1" y="246892"/>
            <a:ext cx="8228013" cy="731413"/>
          </a:xfrm>
        </p:spPr>
        <p:txBody>
          <a:bodyPr>
            <a:normAutofit/>
          </a:bodyPr>
          <a:lstStyle/>
          <a:p>
            <a:r>
              <a:rPr lang="en-GB" sz="4000" dirty="0" smtClean="0"/>
              <a:t>How?</a:t>
            </a:r>
            <a:endParaRPr lang="en-GB" sz="4000" dirty="0"/>
          </a:p>
        </p:txBody>
      </p:sp>
      <p:sp>
        <p:nvSpPr>
          <p:cNvPr id="5" name="Content Placeholder 4"/>
          <p:cNvSpPr>
            <a:spLocks noGrp="1"/>
          </p:cNvSpPr>
          <p:nvPr>
            <p:ph idx="1"/>
          </p:nvPr>
        </p:nvSpPr>
        <p:spPr>
          <a:xfrm>
            <a:off x="457217" y="1249909"/>
            <a:ext cx="8228013" cy="5006036"/>
          </a:xfrm>
        </p:spPr>
        <p:txBody>
          <a:bodyPr>
            <a:normAutofit lnSpcReduction="10000"/>
          </a:bodyPr>
          <a:lstStyle/>
          <a:p>
            <a:r>
              <a:rPr lang="en-GB" dirty="0">
                <a:latin typeface="Calibri" panose="020F0502020204030204" pitchFamily="34" charset="0"/>
                <a:cs typeface="Calibri" panose="020F0502020204030204" pitchFamily="34" charset="0"/>
              </a:rPr>
              <a:t>Build scale</a:t>
            </a:r>
          </a:p>
          <a:p>
            <a:pPr lvl="1"/>
            <a:r>
              <a:rPr lang="en-GB" dirty="0" smtClean="0">
                <a:latin typeface="Calibri" panose="020F0502020204030204" pitchFamily="34" charset="0"/>
                <a:cs typeface="Calibri" panose="020F0502020204030204" pitchFamily="34" charset="0"/>
              </a:rPr>
              <a:t>interoperable </a:t>
            </a:r>
            <a:r>
              <a:rPr lang="en-GB" dirty="0">
                <a:latin typeface="Calibri" panose="020F0502020204030204" pitchFamily="34" charset="0"/>
                <a:cs typeface="Calibri" panose="020F0502020204030204" pitchFamily="34" charset="0"/>
              </a:rPr>
              <a:t>platforms and infrastructure</a:t>
            </a:r>
          </a:p>
          <a:p>
            <a:r>
              <a:rPr lang="en-GB" dirty="0">
                <a:latin typeface="Calibri" panose="020F0502020204030204" pitchFamily="34" charset="0"/>
                <a:cs typeface="Calibri" panose="020F0502020204030204" pitchFamily="34" charset="0"/>
              </a:rPr>
              <a:t>Ease Connections</a:t>
            </a:r>
          </a:p>
          <a:p>
            <a:pPr lvl="1"/>
            <a:r>
              <a:rPr lang="en-GB" dirty="0" smtClean="0">
                <a:latin typeface="Calibri" panose="020F0502020204030204" pitchFamily="34" charset="0"/>
                <a:cs typeface="Calibri" panose="020F0502020204030204" pitchFamily="34" charset="0"/>
              </a:rPr>
              <a:t>remove </a:t>
            </a:r>
            <a:r>
              <a:rPr lang="en-GB" dirty="0">
                <a:latin typeface="Calibri" panose="020F0502020204030204" pitchFamily="34" charset="0"/>
                <a:cs typeface="Calibri" panose="020F0502020204030204" pitchFamily="34" charset="0"/>
              </a:rPr>
              <a:t>access barriers (e.g. paywalls, permissions)</a:t>
            </a:r>
          </a:p>
          <a:p>
            <a:pPr lvl="1"/>
            <a:r>
              <a:rPr lang="en-GB" dirty="0" smtClean="0">
                <a:latin typeface="Calibri" panose="020F0502020204030204" pitchFamily="34" charset="0"/>
                <a:cs typeface="Calibri" panose="020F0502020204030204" pitchFamily="34" charset="0"/>
              </a:rPr>
              <a:t>remove </a:t>
            </a:r>
            <a:r>
              <a:rPr lang="en-GB" dirty="0">
                <a:latin typeface="Calibri" panose="020F0502020204030204" pitchFamily="34" charset="0"/>
                <a:cs typeface="Calibri" panose="020F0502020204030204" pitchFamily="34" charset="0"/>
              </a:rPr>
              <a:t>re-use barriers</a:t>
            </a:r>
          </a:p>
          <a:p>
            <a:pPr lvl="2"/>
            <a:r>
              <a:rPr lang="en-GB" dirty="0">
                <a:latin typeface="Calibri" panose="020F0502020204030204" pitchFamily="34" charset="0"/>
                <a:cs typeface="Calibri" panose="020F0502020204030204" pitchFamily="34" charset="0"/>
              </a:rPr>
              <a:t>Technical (metadata, DOIs, NISO, </a:t>
            </a:r>
            <a:r>
              <a:rPr lang="en-GB" dirty="0" err="1">
                <a:latin typeface="Calibri" panose="020F0502020204030204" pitchFamily="34" charset="0"/>
                <a:cs typeface="Calibri" panose="020F0502020204030204" pitchFamily="34" charset="0"/>
              </a:rPr>
              <a:t>etc</a:t>
            </a:r>
            <a:r>
              <a:rPr lang="en-GB" dirty="0">
                <a:latin typeface="Calibri" panose="020F0502020204030204" pitchFamily="34" charset="0"/>
                <a:cs typeface="Calibri" panose="020F0502020204030204" pitchFamily="34" charset="0"/>
              </a:rPr>
              <a:t>)</a:t>
            </a:r>
          </a:p>
          <a:p>
            <a:pPr lvl="2"/>
            <a:r>
              <a:rPr lang="en-GB" dirty="0">
                <a:latin typeface="Calibri" panose="020F0502020204030204" pitchFamily="34" charset="0"/>
                <a:cs typeface="Calibri" panose="020F0502020204030204" pitchFamily="34" charset="0"/>
              </a:rPr>
              <a:t>Cultural </a:t>
            </a:r>
            <a:r>
              <a:rPr lang="en-GB" dirty="0" smtClean="0">
                <a:latin typeface="Calibri" panose="020F0502020204030204" pitchFamily="34" charset="0"/>
                <a:cs typeface="Calibri" panose="020F0502020204030204" pitchFamily="34" charset="0"/>
              </a:rPr>
              <a:t>(quality assurance, ‘</a:t>
            </a:r>
            <a:r>
              <a:rPr lang="en-GB" dirty="0">
                <a:latin typeface="Calibri" panose="020F0502020204030204" pitchFamily="34" charset="0"/>
                <a:cs typeface="Calibri" panose="020F0502020204030204" pitchFamily="34" charset="0"/>
              </a:rPr>
              <a:t>reproducibility</a:t>
            </a:r>
            <a:r>
              <a:rPr lang="en-GB" dirty="0" smtClean="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transparency, </a:t>
            </a:r>
            <a:r>
              <a:rPr lang="en-GB" dirty="0" smtClean="0">
                <a:latin typeface="Calibri" panose="020F0502020204030204" pitchFamily="34" charset="0"/>
                <a:cs typeface="Calibri" panose="020F0502020204030204" pitchFamily="34" charset="0"/>
              </a:rPr>
              <a:t>)</a:t>
            </a:r>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Maximise network effects</a:t>
            </a:r>
          </a:p>
          <a:p>
            <a:pPr lvl="1"/>
            <a:r>
              <a:rPr lang="en-GB" dirty="0" smtClean="0">
                <a:latin typeface="Calibri" panose="020F0502020204030204" pitchFamily="34" charset="0"/>
                <a:cs typeface="Calibri" panose="020F0502020204030204" pitchFamily="34" charset="0"/>
              </a:rPr>
              <a:t>incentivise </a:t>
            </a:r>
            <a:r>
              <a:rPr lang="en-GB" dirty="0">
                <a:latin typeface="Calibri" panose="020F0502020204030204" pitchFamily="34" charset="0"/>
                <a:cs typeface="Calibri" panose="020F0502020204030204" pitchFamily="34" charset="0"/>
              </a:rPr>
              <a:t>players (technicians, researchers, institutions, publishers, funders, citizen scientists)</a:t>
            </a:r>
          </a:p>
          <a:p>
            <a:r>
              <a:rPr lang="en-GB" dirty="0">
                <a:latin typeface="Calibri" panose="020F0502020204030204" pitchFamily="34" charset="0"/>
                <a:cs typeface="Calibri" panose="020F0502020204030204" pitchFamily="34" charset="0"/>
              </a:rPr>
              <a:t>Monitor progress </a:t>
            </a:r>
          </a:p>
          <a:p>
            <a:pPr lvl="1"/>
            <a:r>
              <a:rPr lang="en-GB" dirty="0">
                <a:latin typeface="Calibri" panose="020F0502020204030204" pitchFamily="34" charset="0"/>
                <a:cs typeface="Calibri" panose="020F0502020204030204" pitchFamily="34" charset="0"/>
              </a:rPr>
              <a:t>Create an ‘observatory’</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019169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694"/>
            <a:ext cx="8305800" cy="2817042"/>
          </a:xfrm>
        </p:spPr>
        <p:txBody>
          <a:bodyPr>
            <a:normAutofit/>
          </a:bodyPr>
          <a:lstStyle/>
          <a:p>
            <a:pPr algn="ctr"/>
            <a:r>
              <a:rPr lang="en-GB" dirty="0" smtClean="0"/>
              <a:t>Making something available on the web is the least interesting thing you can do</a:t>
            </a:r>
            <a:endParaRPr lang="en-GB" dirty="0"/>
          </a:p>
        </p:txBody>
      </p:sp>
    </p:spTree>
    <p:extLst>
      <p:ext uri="{BB962C8B-B14F-4D97-AF65-F5344CB8AC3E}">
        <p14:creationId xmlns:p14="http://schemas.microsoft.com/office/powerpoint/2010/main" val="519412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85694"/>
            <a:ext cx="8305800" cy="2817042"/>
          </a:xfrm>
          <a:prstGeom prst="rect">
            <a:avLst/>
          </a:prstGeom>
          <a:ln>
            <a:solidFill>
              <a:schemeClr val="bg1">
                <a:alpha val="0"/>
              </a:schemeClr>
            </a:solidFill>
          </a:ln>
        </p:spPr>
        <p:txBody>
          <a:bodyPr vert="horz" lIns="0" tIns="45680" rIns="0" bIns="45680" rtlCol="0" anchor="b" anchorCtr="0">
            <a:normAutofit/>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pPr algn="ctr"/>
            <a:r>
              <a:rPr lang="en-GB" dirty="0"/>
              <a:t>‘Publishing’ is not [just] about content provision….</a:t>
            </a:r>
          </a:p>
        </p:txBody>
      </p:sp>
    </p:spTree>
    <p:extLst>
      <p:ext uri="{BB962C8B-B14F-4D97-AF65-F5344CB8AC3E}">
        <p14:creationId xmlns:p14="http://schemas.microsoft.com/office/powerpoint/2010/main" val="17391397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a:t>
            </a:r>
            <a:r>
              <a:rPr lang="en-GB" dirty="0" smtClean="0"/>
              <a:t>t’s about connections…</a:t>
            </a:r>
            <a:endParaRPr lang="en-GB" dirty="0"/>
          </a:p>
        </p:txBody>
      </p:sp>
      <p:sp>
        <p:nvSpPr>
          <p:cNvPr id="3" name="Content Placeholder 2"/>
          <p:cNvSpPr>
            <a:spLocks noGrp="1"/>
          </p:cNvSpPr>
          <p:nvPr>
            <p:ph idx="1"/>
          </p:nvPr>
        </p:nvSpPr>
        <p:spPr>
          <a:xfrm>
            <a:off x="2847587" y="1994492"/>
            <a:ext cx="3447271" cy="2224811"/>
          </a:xfrm>
        </p:spPr>
        <p:txBody>
          <a:bodyPr>
            <a:noAutofit/>
          </a:bodyPr>
          <a:lstStyle/>
          <a:p>
            <a:pPr marL="0" indent="0" algn="ctr">
              <a:buNone/>
            </a:pPr>
            <a:r>
              <a:rPr lang="en-GB" sz="3200" b="1" dirty="0" smtClean="0">
                <a:solidFill>
                  <a:srgbClr val="C00000"/>
                </a:solidFill>
              </a:rPr>
              <a:t>People</a:t>
            </a:r>
          </a:p>
          <a:p>
            <a:pPr marL="0" indent="0" algn="ctr">
              <a:buNone/>
            </a:pPr>
            <a:r>
              <a:rPr lang="en-GB" sz="3200" b="1" dirty="0" smtClean="0">
                <a:solidFill>
                  <a:srgbClr val="C00000"/>
                </a:solidFill>
              </a:rPr>
              <a:t>Organisations</a:t>
            </a:r>
          </a:p>
          <a:p>
            <a:pPr marL="0" indent="0" algn="ctr">
              <a:buNone/>
            </a:pPr>
            <a:r>
              <a:rPr lang="en-GB" sz="3200" b="1" dirty="0" smtClean="0">
                <a:solidFill>
                  <a:srgbClr val="C00000"/>
                </a:solidFill>
              </a:rPr>
              <a:t>Objects, facts, ideas</a:t>
            </a:r>
          </a:p>
          <a:p>
            <a:pPr marL="0" indent="0" algn="ctr">
              <a:buNone/>
            </a:pPr>
            <a:r>
              <a:rPr lang="en-GB" sz="3200" b="1" dirty="0" smtClean="0">
                <a:solidFill>
                  <a:srgbClr val="C00000"/>
                </a:solidFill>
              </a:rPr>
              <a:t>Events</a:t>
            </a:r>
            <a:endParaRPr lang="en-GB" sz="3200" b="1" dirty="0">
              <a:solidFill>
                <a:srgbClr val="C00000"/>
              </a:solidFill>
            </a:endParaRPr>
          </a:p>
        </p:txBody>
      </p:sp>
    </p:spTree>
    <p:extLst>
      <p:ext uri="{BB962C8B-B14F-4D97-AF65-F5344CB8AC3E}">
        <p14:creationId xmlns:p14="http://schemas.microsoft.com/office/powerpoint/2010/main" val="637758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121564" y="1951989"/>
            <a:ext cx="3601599" cy="514350"/>
          </a:xfrm>
        </p:spPr>
        <p:txBody>
          <a:bodyPr>
            <a:normAutofit fontScale="92500" lnSpcReduction="10000"/>
          </a:bodyPr>
          <a:lstStyle/>
          <a:p>
            <a:r>
              <a:rPr lang="en-GB" dirty="0" smtClean="0"/>
              <a:t>What is publishing</a:t>
            </a:r>
            <a:endParaRPr lang="en-GB" dirty="0"/>
          </a:p>
        </p:txBody>
      </p:sp>
      <p:pic>
        <p:nvPicPr>
          <p:cNvPr id="1026" name="Picture 2" descr="Research Lifecycle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1192" y="432487"/>
            <a:ext cx="4505009" cy="52119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19992" y="5827699"/>
            <a:ext cx="8396209" cy="461665"/>
          </a:xfrm>
          <a:prstGeom prst="rect">
            <a:avLst/>
          </a:prstGeom>
          <a:noFill/>
        </p:spPr>
        <p:txBody>
          <a:bodyPr wrap="none" rtlCol="0">
            <a:spAutoFit/>
          </a:bodyPr>
          <a:lstStyle/>
          <a:p>
            <a:r>
              <a:rPr lang="en-GB" sz="1200" dirty="0">
                <a:solidFill>
                  <a:schemeClr val="bg2"/>
                </a:solidFill>
                <a:hlinkClick r:id="rId3" tooltip="View copyright statement"/>
              </a:rPr>
              <a:t>© 2014 </a:t>
            </a:r>
            <a:r>
              <a:rPr lang="en-GB" sz="1200" dirty="0" err="1">
                <a:solidFill>
                  <a:schemeClr val="bg2"/>
                </a:solidFill>
                <a:hlinkClick r:id="rId3" tooltip="View copyright statement"/>
              </a:rPr>
              <a:t>Jisc</a:t>
            </a:r>
            <a:r>
              <a:rPr lang="en-GB" sz="1200" dirty="0">
                <a:solidFill>
                  <a:schemeClr val="bg2"/>
                </a:solidFill>
                <a:hlinkClick r:id="rId3" tooltip="View copyright statement"/>
              </a:rPr>
              <a:t>: Creative Commons </a:t>
            </a:r>
            <a:r>
              <a:rPr lang="en-GB" sz="1200" dirty="0" smtClean="0">
                <a:solidFill>
                  <a:schemeClr val="bg2"/>
                </a:solidFill>
                <a:hlinkClick r:id="rId3" tooltip="View copyright statement"/>
              </a:rPr>
              <a:t>BY-NC-ND </a:t>
            </a:r>
            <a:endParaRPr lang="en-GB" sz="1200" dirty="0" smtClean="0">
              <a:solidFill>
                <a:schemeClr val="bg2"/>
              </a:solidFill>
            </a:endParaRPr>
          </a:p>
          <a:p>
            <a:r>
              <a:rPr lang="en-GB" sz="1200" dirty="0" smtClean="0">
                <a:solidFill>
                  <a:schemeClr val="bg2"/>
                </a:solidFill>
              </a:rPr>
              <a:t>http</a:t>
            </a:r>
            <a:r>
              <a:rPr lang="en-GB" sz="1200" dirty="0">
                <a:solidFill>
                  <a:schemeClr val="bg2"/>
                </a:solidFill>
              </a:rPr>
              <a:t>://www.webarchive.org.uk/wayback/archive/20140615113149/http://www.jisc.ac.uk/whatwedo/campaigns/res3/jischelp.aspx</a:t>
            </a:r>
          </a:p>
        </p:txBody>
      </p:sp>
      <p:sp>
        <p:nvSpPr>
          <p:cNvPr id="11" name="TextBox 10"/>
          <p:cNvSpPr txBox="1"/>
          <p:nvPr/>
        </p:nvSpPr>
        <p:spPr>
          <a:xfrm>
            <a:off x="3236976" y="1547445"/>
            <a:ext cx="564867" cy="1323439"/>
          </a:xfrm>
          <a:prstGeom prst="rect">
            <a:avLst/>
          </a:prstGeom>
          <a:noFill/>
        </p:spPr>
        <p:txBody>
          <a:bodyPr wrap="square" rtlCol="0">
            <a:spAutoFit/>
          </a:bodyPr>
          <a:lstStyle/>
          <a:p>
            <a:pPr algn="ctr"/>
            <a:r>
              <a:rPr lang="en-GB" sz="8000" b="1" dirty="0" smtClean="0">
                <a:solidFill>
                  <a:srgbClr val="FF0000"/>
                </a:solidFill>
                <a:latin typeface="Arial Black" panose="020B0A04020102020204" pitchFamily="34" charset="0"/>
              </a:rPr>
              <a:t>?</a:t>
            </a:r>
            <a:endParaRPr lang="en-GB" sz="8000" b="1" dirty="0">
              <a:solidFill>
                <a:srgbClr val="FF0000"/>
              </a:solidFill>
              <a:latin typeface="Arial Black" panose="020B0A04020102020204" pitchFamily="34" charset="0"/>
            </a:endParaRPr>
          </a:p>
        </p:txBody>
      </p:sp>
    </p:spTree>
    <p:extLst>
      <p:ext uri="{BB962C8B-B14F-4D97-AF65-F5344CB8AC3E}">
        <p14:creationId xmlns:p14="http://schemas.microsoft.com/office/powerpoint/2010/main" val="11071607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a:t>
            </a:r>
            <a:r>
              <a:rPr lang="en-GB" dirty="0" smtClean="0"/>
              <a:t>nd relationships…</a:t>
            </a:r>
            <a:endParaRPr lang="en-GB" dirty="0"/>
          </a:p>
        </p:txBody>
      </p:sp>
      <p:sp>
        <p:nvSpPr>
          <p:cNvPr id="5" name="Content Placeholder 2"/>
          <p:cNvSpPr>
            <a:spLocks noGrp="1"/>
          </p:cNvSpPr>
          <p:nvPr>
            <p:ph idx="1"/>
          </p:nvPr>
        </p:nvSpPr>
        <p:spPr>
          <a:xfrm>
            <a:off x="2847587" y="1981429"/>
            <a:ext cx="3447271" cy="2224811"/>
          </a:xfrm>
        </p:spPr>
        <p:txBody>
          <a:bodyPr>
            <a:noAutofit/>
          </a:bodyPr>
          <a:lstStyle/>
          <a:p>
            <a:pPr marL="0" indent="0" algn="ctr">
              <a:buNone/>
            </a:pPr>
            <a:r>
              <a:rPr lang="en-GB" sz="3200" b="1" dirty="0" smtClean="0">
                <a:solidFill>
                  <a:srgbClr val="C00000"/>
                </a:solidFill>
              </a:rPr>
              <a:t>People</a:t>
            </a:r>
          </a:p>
          <a:p>
            <a:pPr marL="0" indent="0" algn="ctr">
              <a:buNone/>
            </a:pPr>
            <a:r>
              <a:rPr lang="en-GB" sz="3200" b="1" dirty="0" smtClean="0">
                <a:solidFill>
                  <a:srgbClr val="C00000"/>
                </a:solidFill>
              </a:rPr>
              <a:t>Organisations</a:t>
            </a:r>
          </a:p>
          <a:p>
            <a:pPr marL="0" indent="0" algn="ctr">
              <a:buNone/>
            </a:pPr>
            <a:r>
              <a:rPr lang="en-GB" sz="3200" b="1" dirty="0" smtClean="0">
                <a:solidFill>
                  <a:srgbClr val="C00000"/>
                </a:solidFill>
              </a:rPr>
              <a:t>Objects, facts, ideas</a:t>
            </a:r>
          </a:p>
          <a:p>
            <a:pPr marL="0" indent="0" algn="ctr">
              <a:buNone/>
            </a:pPr>
            <a:r>
              <a:rPr lang="en-GB" sz="3200" b="1" dirty="0" smtClean="0">
                <a:solidFill>
                  <a:srgbClr val="C00000"/>
                </a:solidFill>
              </a:rPr>
              <a:t>Events</a:t>
            </a:r>
            <a:endParaRPr lang="en-GB" sz="3200" b="1" dirty="0">
              <a:solidFill>
                <a:srgbClr val="C00000"/>
              </a:solidFill>
            </a:endParaRPr>
          </a:p>
        </p:txBody>
      </p:sp>
    </p:spTree>
    <p:extLst>
      <p:ext uri="{BB962C8B-B14F-4D97-AF65-F5344CB8AC3E}">
        <p14:creationId xmlns:p14="http://schemas.microsoft.com/office/powerpoint/2010/main" val="30918608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a:t>
            </a:r>
            <a:r>
              <a:rPr lang="en-GB" dirty="0" smtClean="0"/>
              <a:t>nd discovery…</a:t>
            </a:r>
            <a:endParaRPr lang="en-GB" dirty="0"/>
          </a:p>
        </p:txBody>
      </p:sp>
      <p:sp>
        <p:nvSpPr>
          <p:cNvPr id="6" name="Content Placeholder 2"/>
          <p:cNvSpPr>
            <a:spLocks noGrp="1"/>
          </p:cNvSpPr>
          <p:nvPr>
            <p:ph idx="1"/>
          </p:nvPr>
        </p:nvSpPr>
        <p:spPr>
          <a:xfrm>
            <a:off x="2847587" y="1981429"/>
            <a:ext cx="3447271" cy="2224811"/>
          </a:xfrm>
        </p:spPr>
        <p:txBody>
          <a:bodyPr>
            <a:noAutofit/>
          </a:bodyPr>
          <a:lstStyle/>
          <a:p>
            <a:pPr marL="0" indent="0" algn="ctr">
              <a:buNone/>
            </a:pPr>
            <a:r>
              <a:rPr lang="en-GB" sz="3200" b="1" dirty="0" smtClean="0">
                <a:solidFill>
                  <a:srgbClr val="C00000"/>
                </a:solidFill>
              </a:rPr>
              <a:t>People</a:t>
            </a:r>
          </a:p>
          <a:p>
            <a:pPr marL="0" indent="0" algn="ctr">
              <a:buNone/>
            </a:pPr>
            <a:r>
              <a:rPr lang="en-GB" sz="3200" b="1" dirty="0" smtClean="0">
                <a:solidFill>
                  <a:srgbClr val="C00000"/>
                </a:solidFill>
              </a:rPr>
              <a:t>Organisations</a:t>
            </a:r>
          </a:p>
          <a:p>
            <a:pPr marL="0" indent="0" algn="ctr">
              <a:buNone/>
            </a:pPr>
            <a:r>
              <a:rPr lang="en-GB" sz="3200" b="1" dirty="0" smtClean="0">
                <a:solidFill>
                  <a:srgbClr val="C00000"/>
                </a:solidFill>
              </a:rPr>
              <a:t>Objects, facts, ideas</a:t>
            </a:r>
          </a:p>
          <a:p>
            <a:pPr marL="0" indent="0" algn="ctr">
              <a:buNone/>
            </a:pPr>
            <a:r>
              <a:rPr lang="en-GB" sz="3200" b="1" dirty="0" smtClean="0">
                <a:solidFill>
                  <a:srgbClr val="C00000"/>
                </a:solidFill>
              </a:rPr>
              <a:t>Events</a:t>
            </a:r>
            <a:endParaRPr lang="en-GB" sz="3200" b="1" dirty="0">
              <a:solidFill>
                <a:srgbClr val="C00000"/>
              </a:solidFill>
            </a:endParaRPr>
          </a:p>
        </p:txBody>
      </p:sp>
    </p:spTree>
    <p:extLst>
      <p:ext uri="{BB962C8B-B14F-4D97-AF65-F5344CB8AC3E}">
        <p14:creationId xmlns:p14="http://schemas.microsoft.com/office/powerpoint/2010/main" val="29469786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a:t>
            </a:r>
            <a:r>
              <a:rPr lang="en-GB" dirty="0" smtClean="0"/>
              <a:t>nd reliability….</a:t>
            </a:r>
            <a:endParaRPr lang="en-GB" dirty="0"/>
          </a:p>
        </p:txBody>
      </p:sp>
      <p:sp>
        <p:nvSpPr>
          <p:cNvPr id="6" name="Content Placeholder 2"/>
          <p:cNvSpPr>
            <a:spLocks noGrp="1"/>
          </p:cNvSpPr>
          <p:nvPr>
            <p:ph idx="1"/>
          </p:nvPr>
        </p:nvSpPr>
        <p:spPr>
          <a:xfrm>
            <a:off x="2847587" y="1981429"/>
            <a:ext cx="3447271" cy="2224811"/>
          </a:xfrm>
        </p:spPr>
        <p:txBody>
          <a:bodyPr>
            <a:noAutofit/>
          </a:bodyPr>
          <a:lstStyle/>
          <a:p>
            <a:pPr marL="0" indent="0" algn="ctr">
              <a:buNone/>
            </a:pPr>
            <a:r>
              <a:rPr lang="en-GB" sz="3200" b="1" dirty="0" smtClean="0">
                <a:solidFill>
                  <a:srgbClr val="C00000"/>
                </a:solidFill>
              </a:rPr>
              <a:t>People</a:t>
            </a:r>
          </a:p>
          <a:p>
            <a:pPr marL="0" indent="0" algn="ctr">
              <a:buNone/>
            </a:pPr>
            <a:r>
              <a:rPr lang="en-GB" sz="3200" b="1" dirty="0" smtClean="0">
                <a:solidFill>
                  <a:srgbClr val="C00000"/>
                </a:solidFill>
              </a:rPr>
              <a:t>Organisations</a:t>
            </a:r>
          </a:p>
          <a:p>
            <a:pPr marL="0" indent="0" algn="ctr">
              <a:buNone/>
            </a:pPr>
            <a:r>
              <a:rPr lang="en-GB" sz="3200" b="1" dirty="0" smtClean="0">
                <a:solidFill>
                  <a:srgbClr val="C00000"/>
                </a:solidFill>
              </a:rPr>
              <a:t>Objects, facts, ideas</a:t>
            </a:r>
          </a:p>
          <a:p>
            <a:pPr marL="0" indent="0" algn="ctr">
              <a:buNone/>
            </a:pPr>
            <a:r>
              <a:rPr lang="en-GB" sz="3200" b="1" dirty="0" smtClean="0">
                <a:solidFill>
                  <a:srgbClr val="C00000"/>
                </a:solidFill>
              </a:rPr>
              <a:t>Events</a:t>
            </a:r>
            <a:endParaRPr lang="en-GB" sz="3200" b="1" dirty="0">
              <a:solidFill>
                <a:srgbClr val="C00000"/>
              </a:solidFill>
            </a:endParaRPr>
          </a:p>
        </p:txBody>
      </p:sp>
    </p:spTree>
    <p:extLst>
      <p:ext uri="{BB962C8B-B14F-4D97-AF65-F5344CB8AC3E}">
        <p14:creationId xmlns:p14="http://schemas.microsoft.com/office/powerpoint/2010/main" val="19753300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8212" y="2023986"/>
            <a:ext cx="5466542" cy="731413"/>
          </a:xfrm>
        </p:spPr>
        <p:txBody>
          <a:bodyPr>
            <a:noAutofit/>
          </a:bodyPr>
          <a:lstStyle/>
          <a:p>
            <a:pPr algn="ctr"/>
            <a:r>
              <a:rPr lang="en-GB" sz="4400" dirty="0" smtClean="0"/>
              <a:t>… it’s about services</a:t>
            </a:r>
            <a:endParaRPr lang="en-GB" sz="4400" dirty="0"/>
          </a:p>
        </p:txBody>
      </p:sp>
      <p:sp>
        <p:nvSpPr>
          <p:cNvPr id="4" name="TextBox 3"/>
          <p:cNvSpPr txBox="1"/>
          <p:nvPr/>
        </p:nvSpPr>
        <p:spPr>
          <a:xfrm>
            <a:off x="783772" y="3518208"/>
            <a:ext cx="7659661" cy="523220"/>
          </a:xfrm>
          <a:prstGeom prst="rect">
            <a:avLst/>
          </a:prstGeom>
          <a:noFill/>
        </p:spPr>
        <p:txBody>
          <a:bodyPr wrap="none" rtlCol="0">
            <a:spAutoFit/>
          </a:bodyPr>
          <a:lstStyle/>
          <a:p>
            <a:pPr marL="285750" indent="-285750">
              <a:buFont typeface="Wingdings" panose="05000000000000000000" pitchFamily="2" charset="2"/>
              <a:buChar char="Ø"/>
            </a:pPr>
            <a:r>
              <a:rPr lang="en-GB" sz="2800" b="1" dirty="0">
                <a:solidFill>
                  <a:srgbClr val="C00000"/>
                </a:solidFill>
              </a:rPr>
              <a:t>s</a:t>
            </a:r>
            <a:r>
              <a:rPr lang="en-GB" sz="2800" b="1" dirty="0" smtClean="0">
                <a:solidFill>
                  <a:srgbClr val="C00000"/>
                </a:solidFill>
              </a:rPr>
              <a:t>ervicing the scholarly communications network</a:t>
            </a:r>
            <a:endParaRPr lang="en-GB" sz="2800" b="1" dirty="0">
              <a:solidFill>
                <a:srgbClr val="C00000"/>
              </a:solidFill>
            </a:endParaRPr>
          </a:p>
        </p:txBody>
      </p:sp>
    </p:spTree>
    <p:extLst>
      <p:ext uri="{BB962C8B-B14F-4D97-AF65-F5344CB8AC3E}">
        <p14:creationId xmlns:p14="http://schemas.microsoft.com/office/powerpoint/2010/main" val="74402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3386" y="2674009"/>
            <a:ext cx="9144000" cy="594529"/>
          </a:xfrm>
          <a:prstGeom prst="rect">
            <a:avLst/>
          </a:prstGeom>
        </p:spPr>
        <p:txBody>
          <a:bodyPr>
            <a:noAutofit/>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pPr algn="ctr"/>
            <a:r>
              <a:rPr lang="en-GB" sz="4400" dirty="0" smtClean="0">
                <a:latin typeface="Calibri" panose="020F0502020204030204" pitchFamily="34" charset="0"/>
                <a:cs typeface="Calibri" panose="020F0502020204030204" pitchFamily="34" charset="0"/>
              </a:rPr>
              <a:t>The </a:t>
            </a:r>
            <a:r>
              <a:rPr lang="en-GB" sz="4400" dirty="0">
                <a:latin typeface="Calibri" panose="020F0502020204030204" pitchFamily="34" charset="0"/>
                <a:cs typeface="Calibri" panose="020F0502020204030204" pitchFamily="34" charset="0"/>
              </a:rPr>
              <a:t>I</a:t>
            </a:r>
            <a:r>
              <a:rPr lang="en-GB" sz="4400" dirty="0" smtClean="0">
                <a:latin typeface="Calibri" panose="020F0502020204030204" pitchFamily="34" charset="0"/>
                <a:cs typeface="Calibri" panose="020F0502020204030204" pitchFamily="34" charset="0"/>
              </a:rPr>
              <a:t>nstitution </a:t>
            </a:r>
            <a:r>
              <a:rPr lang="en-GB" sz="4400" dirty="0" smtClean="0">
                <a:latin typeface="Calibri" panose="020F0502020204030204" pitchFamily="34" charset="0"/>
                <a:cs typeface="Calibri" panose="020F0502020204030204" pitchFamily="34" charset="0"/>
              </a:rPr>
              <a:t>as a </a:t>
            </a:r>
            <a:r>
              <a:rPr lang="en-GB" sz="4400" dirty="0" smtClean="0">
                <a:latin typeface="Calibri" panose="020F0502020204030204" pitchFamily="34" charset="0"/>
                <a:cs typeface="Calibri" panose="020F0502020204030204" pitchFamily="34" charset="0"/>
              </a:rPr>
              <a:t>Service </a:t>
            </a:r>
            <a:r>
              <a:rPr lang="en-GB" sz="4400" dirty="0">
                <a:latin typeface="Calibri" panose="020F0502020204030204" pitchFamily="34" charset="0"/>
                <a:cs typeface="Calibri" panose="020F0502020204030204" pitchFamily="34" charset="0"/>
              </a:rPr>
              <a:t>P</a:t>
            </a:r>
            <a:r>
              <a:rPr lang="en-GB" sz="4400" dirty="0" smtClean="0">
                <a:latin typeface="Calibri" panose="020F0502020204030204" pitchFamily="34" charset="0"/>
                <a:cs typeface="Calibri" panose="020F0502020204030204" pitchFamily="34" charset="0"/>
              </a:rPr>
              <a:t>rovider</a:t>
            </a:r>
            <a:endParaRPr lang="en-US" sz="4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170725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Services</a:t>
            </a:r>
            <a:endParaRPr lang="en-GB" dirty="0"/>
          </a:p>
        </p:txBody>
      </p:sp>
      <p:sp>
        <p:nvSpPr>
          <p:cNvPr id="3" name="Content Placeholder 2"/>
          <p:cNvSpPr>
            <a:spLocks noGrp="1"/>
          </p:cNvSpPr>
          <p:nvPr>
            <p:ph idx="1"/>
          </p:nvPr>
        </p:nvSpPr>
        <p:spPr>
          <a:xfrm>
            <a:off x="457217" y="1249909"/>
            <a:ext cx="8228013" cy="5020262"/>
          </a:xfrm>
        </p:spPr>
        <p:txBody>
          <a:bodyPr>
            <a:normAutofit fontScale="85000" lnSpcReduction="20000"/>
          </a:bodyPr>
          <a:lstStyle/>
          <a:p>
            <a:r>
              <a:rPr lang="en-GB" dirty="0" smtClean="0"/>
              <a:t>Open Access (CC BY)</a:t>
            </a:r>
          </a:p>
          <a:p>
            <a:pPr lvl="1"/>
            <a:r>
              <a:rPr lang="en-GB" dirty="0" smtClean="0"/>
              <a:t>Data, text</a:t>
            </a:r>
          </a:p>
          <a:p>
            <a:r>
              <a:rPr lang="en-GB" dirty="0" smtClean="0"/>
              <a:t>Content to build the network</a:t>
            </a:r>
            <a:endParaRPr lang="en-GB" dirty="0"/>
          </a:p>
          <a:p>
            <a:pPr lvl="1"/>
            <a:r>
              <a:rPr lang="en-GB" dirty="0"/>
              <a:t>OA presses (e.g</a:t>
            </a:r>
            <a:r>
              <a:rPr lang="en-GB" dirty="0" smtClean="0"/>
              <a:t>. UCL</a:t>
            </a:r>
            <a:r>
              <a:rPr lang="en-GB" dirty="0"/>
              <a:t>)</a:t>
            </a:r>
          </a:p>
          <a:p>
            <a:pPr lvl="1"/>
            <a:r>
              <a:rPr lang="en-GB" dirty="0" smtClean="0"/>
              <a:t>Repositories</a:t>
            </a:r>
          </a:p>
          <a:p>
            <a:pPr lvl="1"/>
            <a:r>
              <a:rPr lang="en-GB" dirty="0" smtClean="0"/>
              <a:t>New authoring and reviewing tools</a:t>
            </a:r>
          </a:p>
          <a:p>
            <a:r>
              <a:rPr lang="en-GB" dirty="0" smtClean="0"/>
              <a:t>Global interoperable, sustainable infrastructure</a:t>
            </a:r>
          </a:p>
          <a:p>
            <a:r>
              <a:rPr lang="en-GB" dirty="0" smtClean="0"/>
              <a:t>Transparency (intelligent Openness)</a:t>
            </a:r>
          </a:p>
          <a:p>
            <a:pPr lvl="1"/>
            <a:r>
              <a:rPr lang="en-GB" dirty="0" smtClean="0"/>
              <a:t>Open Peer review</a:t>
            </a:r>
          </a:p>
          <a:p>
            <a:pPr lvl="1"/>
            <a:r>
              <a:rPr lang="en-GB" dirty="0" smtClean="0"/>
              <a:t>Pricing</a:t>
            </a:r>
          </a:p>
          <a:p>
            <a:pPr lvl="1"/>
            <a:r>
              <a:rPr lang="en-GB" dirty="0" smtClean="0"/>
              <a:t>Workflows (e.g. APC management)</a:t>
            </a:r>
          </a:p>
          <a:p>
            <a:r>
              <a:rPr lang="en-GB" dirty="0" smtClean="0"/>
              <a:t>Assessment</a:t>
            </a:r>
          </a:p>
          <a:p>
            <a:pPr lvl="1"/>
            <a:r>
              <a:rPr lang="en-GB" dirty="0" smtClean="0"/>
              <a:t>Alternative metrics</a:t>
            </a:r>
          </a:p>
          <a:p>
            <a:r>
              <a:rPr lang="en-GB" dirty="0" smtClean="0"/>
              <a:t>Rewards and ‘Incentives</a:t>
            </a:r>
          </a:p>
          <a:p>
            <a:pPr lvl="1"/>
            <a:r>
              <a:rPr lang="en-GB" dirty="0" smtClean="0"/>
              <a:t>Rewarding Open/networked behaviour</a:t>
            </a:r>
          </a:p>
          <a:p>
            <a:pPr lvl="1"/>
            <a:endParaRPr lang="en-GB" dirty="0"/>
          </a:p>
        </p:txBody>
      </p:sp>
    </p:spTree>
    <p:extLst>
      <p:ext uri="{BB962C8B-B14F-4D97-AF65-F5344CB8AC3E}">
        <p14:creationId xmlns:p14="http://schemas.microsoft.com/office/powerpoint/2010/main" val="20901769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a:t>S</a:t>
            </a:r>
            <a:r>
              <a:rPr lang="en-GB" dirty="0" smtClean="0"/>
              <a:t>ervices: information that is machine readable</a:t>
            </a:r>
            <a:endParaRPr lang="en-GB" dirty="0"/>
          </a:p>
        </p:txBody>
      </p:sp>
      <p:pic>
        <p:nvPicPr>
          <p:cNvPr id="2050" name="Picture 2" descr="logo-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16" y="4988687"/>
            <a:ext cx="1809750" cy="5238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arch.crossref.org/cms-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0927" y="4027615"/>
            <a:ext cx="2400589" cy="69515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o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0902" y="4027615"/>
            <a:ext cx="1000125" cy="9525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www.eurocris.org/Uploads/Web%20pages/homepage/eurCRIS-logo.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4842" y="2958546"/>
            <a:ext cx="2066925" cy="52387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fundref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8647" y="1891375"/>
            <a:ext cx="1990725" cy="857251"/>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ISNI"/>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19068" y="3657146"/>
            <a:ext cx="1295400" cy="51435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http://www.ringgold.com/sites/default/files/styles/portfolio_item/public/xRinggold_Logo_0.png,qitok=wBCPZ3Ci.pagespeed.ic.QH9rIKScdn.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01077" y="5155374"/>
            <a:ext cx="2085975" cy="714375"/>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NISO How the information world CONNECT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96614" y="1061847"/>
            <a:ext cx="2028825" cy="88582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841630" y="5718124"/>
            <a:ext cx="6399120" cy="646331"/>
          </a:xfrm>
          <a:prstGeom prst="rect">
            <a:avLst/>
          </a:prstGeom>
          <a:noFill/>
        </p:spPr>
        <p:txBody>
          <a:bodyPr wrap="square" rtlCol="0">
            <a:spAutoFit/>
          </a:bodyPr>
          <a:lstStyle/>
          <a:p>
            <a:r>
              <a:rPr lang="en-GB" dirty="0">
                <a:hlinkClick r:id="rId11"/>
              </a:rPr>
              <a:t>http://</a:t>
            </a:r>
            <a:r>
              <a:rPr lang="en-GB" dirty="0" smtClean="0">
                <a:hlinkClick r:id="rId11"/>
              </a:rPr>
              <a:t>dmtrk.com/2PXJ-HVU-9FNJFS36A/cr.aspx</a:t>
            </a:r>
            <a:r>
              <a:rPr lang="en-GB" dirty="0"/>
              <a:t> and http://www.slideshare.net/ORCIDSlides/orcid-adoption-and-use</a:t>
            </a:r>
          </a:p>
        </p:txBody>
      </p:sp>
      <p:pic>
        <p:nvPicPr>
          <p:cNvPr id="14" name="Picture 13"/>
          <p:cNvPicPr>
            <a:picLocks noChangeAspect="1"/>
          </p:cNvPicPr>
          <p:nvPr/>
        </p:nvPicPr>
        <p:blipFill>
          <a:blip r:embed="rId12"/>
          <a:stretch>
            <a:fillRect/>
          </a:stretch>
        </p:blipFill>
        <p:spPr>
          <a:xfrm>
            <a:off x="648092" y="1620095"/>
            <a:ext cx="2652985" cy="850076"/>
          </a:xfrm>
          <a:prstGeom prst="rect">
            <a:avLst/>
          </a:prstGeom>
        </p:spPr>
      </p:pic>
    </p:spTree>
    <p:extLst>
      <p:ext uri="{BB962C8B-B14F-4D97-AF65-F5344CB8AC3E}">
        <p14:creationId xmlns:p14="http://schemas.microsoft.com/office/powerpoint/2010/main" val="29868006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7320" t="14588" r="17653" b="3525"/>
          <a:stretch/>
        </p:blipFill>
        <p:spPr>
          <a:xfrm>
            <a:off x="118126" y="141159"/>
            <a:ext cx="8724122" cy="5928671"/>
          </a:xfrm>
          <a:prstGeom prst="rect">
            <a:avLst/>
          </a:prstGeom>
        </p:spPr>
      </p:pic>
      <p:sp>
        <p:nvSpPr>
          <p:cNvPr id="3" name="TextBox 2"/>
          <p:cNvSpPr txBox="1"/>
          <p:nvPr/>
        </p:nvSpPr>
        <p:spPr>
          <a:xfrm>
            <a:off x="6135624" y="6069830"/>
            <a:ext cx="1749518" cy="369332"/>
          </a:xfrm>
          <a:prstGeom prst="rect">
            <a:avLst/>
          </a:prstGeom>
          <a:noFill/>
        </p:spPr>
        <p:txBody>
          <a:bodyPr wrap="none" rtlCol="0">
            <a:spAutoFit/>
          </a:bodyPr>
          <a:lstStyle/>
          <a:p>
            <a:r>
              <a:rPr lang="en-GB" dirty="0"/>
              <a:t>http://orcid.org/</a:t>
            </a:r>
          </a:p>
        </p:txBody>
      </p:sp>
    </p:spTree>
    <p:extLst>
      <p:ext uri="{BB962C8B-B14F-4D97-AF65-F5344CB8AC3E}">
        <p14:creationId xmlns:p14="http://schemas.microsoft.com/office/powerpoint/2010/main" val="20958120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 Placeholder 3"/>
          <p:cNvSpPr>
            <a:spLocks noGrp="1"/>
          </p:cNvSpPr>
          <p:nvPr>
            <p:ph type="body" sz="half" idx="2"/>
          </p:nvPr>
        </p:nvSpPr>
        <p:spPr/>
        <p:txBody>
          <a:bodyPr>
            <a:normAutofit fontScale="62500" lnSpcReduction="20000"/>
          </a:bodyPr>
          <a:lstStyle/>
          <a:p>
            <a:r>
              <a:rPr lang="en-GB" dirty="0">
                <a:hlinkClick r:id="rId2"/>
              </a:rPr>
              <a:t>http://www.irus.mimas.ac.uk</a:t>
            </a:r>
            <a:r>
              <a:rPr lang="en-GB" dirty="0" smtClean="0">
                <a:hlinkClick r:id="rId2"/>
              </a:rPr>
              <a:t>/</a:t>
            </a:r>
            <a:r>
              <a:rPr lang="en-GB" dirty="0" smtClean="0"/>
              <a:t>  </a:t>
            </a:r>
            <a:r>
              <a:rPr lang="en-GB" dirty="0"/>
              <a:t>IRUS-UK (Institutional Repository Usage Statistics UK) is a </a:t>
            </a:r>
            <a:r>
              <a:rPr lang="en-GB" dirty="0" err="1"/>
              <a:t>Jisc</a:t>
            </a:r>
            <a:r>
              <a:rPr lang="en-GB" dirty="0"/>
              <a:t>-funded national aggregation service, which provides COUNTER-compliant usage statistics for all content downloaded from participating UK institutional repositories (IRs). - See more at: http://www.irus.mimas.ac.uk/#sthash.VGOZ4MFd.dpuf</a:t>
            </a:r>
          </a:p>
          <a:p>
            <a:endParaRPr lang="en-GB" dirty="0"/>
          </a:p>
        </p:txBody>
      </p:sp>
      <p:sp>
        <p:nvSpPr>
          <p:cNvPr id="5" name="Text Placeholder 4"/>
          <p:cNvSpPr>
            <a:spLocks noGrp="1"/>
          </p:cNvSpPr>
          <p:nvPr>
            <p:ph type="body" sz="quarter" idx="14"/>
          </p:nvPr>
        </p:nvSpPr>
        <p:spPr/>
        <p:txBody>
          <a:bodyPr>
            <a:normAutofit fontScale="92500" lnSpcReduction="10000"/>
          </a:bodyPr>
          <a:lstStyle/>
          <a:p>
            <a:r>
              <a:rPr lang="en-GB" dirty="0"/>
              <a:t>IRUS-UK growth over time</a:t>
            </a:r>
          </a:p>
        </p:txBody>
      </p:sp>
      <p:pic>
        <p:nvPicPr>
          <p:cNvPr id="4098" name="Picture 2" descr="IRUS-UK Growth Ch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284" y="1355320"/>
            <a:ext cx="6858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15904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CrossRef</a:t>
            </a:r>
            <a:r>
              <a:rPr lang="en-GB" dirty="0" smtClean="0"/>
              <a:t> DET pilot (Data Event Tracker)</a:t>
            </a:r>
            <a:endParaRPr lang="en-GB" dirty="0"/>
          </a:p>
        </p:txBody>
      </p:sp>
      <p:sp>
        <p:nvSpPr>
          <p:cNvPr id="3" name="Content Placeholder 2"/>
          <p:cNvSpPr>
            <a:spLocks noGrp="1"/>
          </p:cNvSpPr>
          <p:nvPr>
            <p:ph idx="1"/>
          </p:nvPr>
        </p:nvSpPr>
        <p:spPr>
          <a:xfrm>
            <a:off x="457217" y="1249909"/>
            <a:ext cx="6409927" cy="4732207"/>
          </a:xfrm>
        </p:spPr>
        <p:txBody>
          <a:bodyPr>
            <a:normAutofit fontScale="92500"/>
          </a:bodyPr>
          <a:lstStyle/>
          <a:p>
            <a:r>
              <a:rPr lang="en-GB" dirty="0" smtClean="0"/>
              <a:t>Provides a way to track activities – ‘events’</a:t>
            </a:r>
            <a:r>
              <a:rPr lang="en-GB" dirty="0"/>
              <a:t> – </a:t>
            </a:r>
            <a:r>
              <a:rPr lang="en-GB" dirty="0" smtClean="0"/>
              <a:t>around DOIs</a:t>
            </a:r>
          </a:p>
          <a:p>
            <a:r>
              <a:rPr lang="en-GB" dirty="0" err="1" smtClean="0"/>
              <a:t>Crossref</a:t>
            </a:r>
            <a:r>
              <a:rPr lang="en-GB" dirty="0" smtClean="0"/>
              <a:t> acts as a hub</a:t>
            </a:r>
          </a:p>
          <a:p>
            <a:r>
              <a:rPr lang="en-GB" dirty="0" smtClean="0"/>
              <a:t>The data are openly available from </a:t>
            </a:r>
            <a:r>
              <a:rPr lang="en-GB" dirty="0" err="1" smtClean="0"/>
              <a:t>CrossRef</a:t>
            </a:r>
            <a:endParaRPr lang="en-GB" dirty="0" smtClean="0"/>
          </a:p>
          <a:p>
            <a:r>
              <a:rPr lang="en-GB" dirty="0" smtClean="0"/>
              <a:t>Requires ‘</a:t>
            </a:r>
            <a:r>
              <a:rPr lang="en-GB" dirty="0" err="1" smtClean="0"/>
              <a:t>Lagotto</a:t>
            </a:r>
            <a:r>
              <a:rPr lang="en-GB" dirty="0" smtClean="0"/>
              <a:t>’ - Open Source Software from PLOS (used to retrieve data on Article Level Metrics)</a:t>
            </a:r>
          </a:p>
          <a:p>
            <a:r>
              <a:rPr lang="en-GB" dirty="0" smtClean="0"/>
              <a:t>Collaboration of publishers</a:t>
            </a:r>
          </a:p>
          <a:p>
            <a:pPr lvl="1"/>
            <a:r>
              <a:rPr lang="en-US" dirty="0" smtClean="0"/>
              <a:t>Co-Action</a:t>
            </a:r>
            <a:r>
              <a:rPr lang="en-US" dirty="0"/>
              <a:t>, </a:t>
            </a:r>
            <a:r>
              <a:rPr lang="en-US" dirty="0" err="1"/>
              <a:t>eLife</a:t>
            </a:r>
            <a:r>
              <a:rPr lang="en-US" dirty="0"/>
              <a:t>, BMC, Elsevier, OUP, PLOS, </a:t>
            </a:r>
            <a:r>
              <a:rPr lang="en-US" dirty="0" smtClean="0"/>
              <a:t>Wiley</a:t>
            </a:r>
          </a:p>
          <a:p>
            <a:pPr lvl="1"/>
            <a:r>
              <a:rPr lang="en-US" dirty="0" smtClean="0"/>
              <a:t>University </a:t>
            </a:r>
            <a:r>
              <a:rPr lang="en-US" dirty="0"/>
              <a:t>of </a:t>
            </a:r>
            <a:r>
              <a:rPr lang="en-US" dirty="0" err="1" smtClean="0"/>
              <a:t>Wolverhampton</a:t>
            </a:r>
            <a:r>
              <a:rPr lang="en-US" dirty="0" smtClean="0"/>
              <a:t>, </a:t>
            </a:r>
            <a:r>
              <a:rPr lang="en-US" dirty="0" err="1" smtClean="0"/>
              <a:t>Wellcome</a:t>
            </a:r>
            <a:r>
              <a:rPr lang="en-US" dirty="0" smtClean="0"/>
              <a:t>, Mendeley, </a:t>
            </a:r>
            <a:r>
              <a:rPr lang="en-US" dirty="0" err="1" smtClean="0"/>
              <a:t>CrossRef</a:t>
            </a:r>
            <a:r>
              <a:rPr lang="en-GB" dirty="0" smtClean="0"/>
              <a:t> </a:t>
            </a:r>
          </a:p>
          <a:p>
            <a:endParaRPr lang="en-GB" dirty="0"/>
          </a:p>
        </p:txBody>
      </p:sp>
      <p:pic>
        <p:nvPicPr>
          <p:cNvPr id="4" name="Picture 3" descr="Screen Shot 2014-09-10 at 18.35.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4112" y="4865348"/>
            <a:ext cx="2625106" cy="881529"/>
          </a:xfrm>
          <a:prstGeom prst="rect">
            <a:avLst/>
          </a:prstGeom>
        </p:spPr>
      </p:pic>
      <p:pic>
        <p:nvPicPr>
          <p:cNvPr id="5" name="Picture 4"/>
          <p:cNvPicPr>
            <a:picLocks noChangeAspect="1"/>
          </p:cNvPicPr>
          <p:nvPr/>
        </p:nvPicPr>
        <p:blipFill>
          <a:blip r:embed="rId3"/>
          <a:stretch>
            <a:fillRect/>
          </a:stretch>
        </p:blipFill>
        <p:spPr>
          <a:xfrm>
            <a:off x="7328829" y="2883988"/>
            <a:ext cx="1347081" cy="1347081"/>
          </a:xfrm>
          <a:prstGeom prst="rect">
            <a:avLst/>
          </a:prstGeom>
        </p:spPr>
      </p:pic>
      <p:pic>
        <p:nvPicPr>
          <p:cNvPr id="6" name="Picture 5"/>
          <p:cNvPicPr>
            <a:picLocks noChangeAspect="1"/>
          </p:cNvPicPr>
          <p:nvPr/>
        </p:nvPicPr>
        <p:blipFill>
          <a:blip r:embed="rId4"/>
          <a:stretch>
            <a:fillRect/>
          </a:stretch>
        </p:blipFill>
        <p:spPr>
          <a:xfrm>
            <a:off x="5897173" y="1599070"/>
            <a:ext cx="2863313" cy="917470"/>
          </a:xfrm>
          <a:prstGeom prst="rect">
            <a:avLst/>
          </a:prstGeom>
        </p:spPr>
      </p:pic>
    </p:spTree>
    <p:extLst>
      <p:ext uri="{BB962C8B-B14F-4D97-AF65-F5344CB8AC3E}">
        <p14:creationId xmlns:p14="http://schemas.microsoft.com/office/powerpoint/2010/main" val="1944080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the beginning (~17</a:t>
            </a:r>
            <a:r>
              <a:rPr lang="en-GB" baseline="30000" dirty="0" smtClean="0"/>
              <a:t>th</a:t>
            </a:r>
            <a:r>
              <a:rPr lang="en-GB" dirty="0" smtClean="0"/>
              <a:t> Century)</a:t>
            </a:r>
            <a:endParaRPr lang="en-GB" dirty="0"/>
          </a:p>
        </p:txBody>
      </p:sp>
      <p:sp>
        <p:nvSpPr>
          <p:cNvPr id="3" name="Content Placeholder 2"/>
          <p:cNvSpPr>
            <a:spLocks noGrp="1"/>
          </p:cNvSpPr>
          <p:nvPr>
            <p:ph idx="1"/>
          </p:nvPr>
        </p:nvSpPr>
        <p:spPr>
          <a:xfrm>
            <a:off x="457217" y="1249909"/>
            <a:ext cx="8228013" cy="2499131"/>
          </a:xfrm>
        </p:spPr>
        <p:txBody>
          <a:bodyPr>
            <a:normAutofit/>
          </a:bodyPr>
          <a:lstStyle/>
          <a:p>
            <a:r>
              <a:rPr lang="en-GB" dirty="0" smtClean="0"/>
              <a:t>Small groups of scholars</a:t>
            </a:r>
          </a:p>
          <a:p>
            <a:r>
              <a:rPr lang="en-GB" dirty="0" smtClean="0"/>
              <a:t>Scholars communicated directly, in person</a:t>
            </a:r>
          </a:p>
          <a:p>
            <a:r>
              <a:rPr lang="en-GB" dirty="0" smtClean="0"/>
              <a:t>Experiments often done openly in public</a:t>
            </a:r>
          </a:p>
          <a:p>
            <a:r>
              <a:rPr lang="en-GB" dirty="0" smtClean="0"/>
              <a:t>Criticism was open and transparent</a:t>
            </a:r>
            <a:endParaRPr lang="en-GB" dirty="0"/>
          </a:p>
        </p:txBody>
      </p:sp>
      <p:sp>
        <p:nvSpPr>
          <p:cNvPr id="4" name="TextBox 3"/>
          <p:cNvSpPr txBox="1"/>
          <p:nvPr/>
        </p:nvSpPr>
        <p:spPr>
          <a:xfrm>
            <a:off x="757647" y="4062548"/>
            <a:ext cx="7496510" cy="923330"/>
          </a:xfrm>
          <a:prstGeom prst="rect">
            <a:avLst/>
          </a:prstGeom>
          <a:noFill/>
        </p:spPr>
        <p:txBody>
          <a:bodyPr wrap="square" rtlCol="0">
            <a:spAutoFit/>
          </a:bodyPr>
          <a:lstStyle/>
          <a:p>
            <a:r>
              <a:rPr lang="en-GB" dirty="0"/>
              <a:t>Neylon, Cameron. </a:t>
            </a:r>
            <a:r>
              <a:rPr lang="en-GB" i="1" dirty="0" err="1"/>
              <a:t>DataONE</a:t>
            </a:r>
            <a:r>
              <a:rPr lang="en-GB" i="1" dirty="0"/>
              <a:t> Webinar: Boyle’s Laws in a Networked World: How the Future of Science Lies in Understanding Our Past on Vimeo</a:t>
            </a:r>
            <a:r>
              <a:rPr lang="en-GB" dirty="0"/>
              <a:t>. Accessed June 10, 2015. https://vimeo.com/121809639.</a:t>
            </a:r>
          </a:p>
        </p:txBody>
      </p:sp>
    </p:spTree>
    <p:extLst>
      <p:ext uri="{BB962C8B-B14F-4D97-AF65-F5344CB8AC3E}">
        <p14:creationId xmlns:p14="http://schemas.microsoft.com/office/powerpoint/2010/main" val="21830822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9877" y="197202"/>
            <a:ext cx="8393436" cy="584775"/>
          </a:xfrm>
          <a:prstGeom prst="rect">
            <a:avLst/>
          </a:prstGeom>
          <a:noFill/>
        </p:spPr>
        <p:txBody>
          <a:bodyPr wrap="square" rtlCol="0">
            <a:spAutoFit/>
          </a:bodyPr>
          <a:lstStyle/>
          <a:p>
            <a:pPr algn="ctr"/>
            <a:r>
              <a:rPr lang="en-GB" sz="3200" b="1" dirty="0" smtClean="0">
                <a:solidFill>
                  <a:schemeClr val="accent1"/>
                </a:solidFill>
                <a:latin typeface="Calibri" panose="020F0502020204030204" pitchFamily="34" charset="0"/>
                <a:cs typeface="Calibri" panose="020F0502020204030204" pitchFamily="34" charset="0"/>
              </a:rPr>
              <a:t>Services: Access to original datasets</a:t>
            </a:r>
            <a:endParaRPr lang="en-GB" sz="3200" b="1" dirty="0">
              <a:solidFill>
                <a:schemeClr val="accent1"/>
              </a:solidFill>
              <a:latin typeface="Calibri" panose="020F0502020204030204" pitchFamily="34" charset="0"/>
              <a:cs typeface="Calibri" panose="020F0502020204030204" pitchFamily="34" charset="0"/>
            </a:endParaRPr>
          </a:p>
        </p:txBody>
      </p:sp>
      <p:sp>
        <p:nvSpPr>
          <p:cNvPr id="4" name="Rectangle 3"/>
          <p:cNvSpPr/>
          <p:nvPr/>
        </p:nvSpPr>
        <p:spPr>
          <a:xfrm>
            <a:off x="329877" y="1178565"/>
            <a:ext cx="6140370" cy="3046988"/>
          </a:xfrm>
          <a:prstGeom prst="rect">
            <a:avLst/>
          </a:prstGeom>
        </p:spPr>
        <p:txBody>
          <a:bodyPr wrap="square">
            <a:spAutoFit/>
          </a:bodyPr>
          <a:lstStyle/>
          <a:p>
            <a:pPr fontAlgn="base">
              <a:lnSpc>
                <a:spcPct val="100000"/>
              </a:lnSpc>
            </a:pPr>
            <a:r>
              <a:rPr lang="en-US" sz="2400" b="1" dirty="0" smtClean="0">
                <a:solidFill>
                  <a:srgbClr val="C00000"/>
                </a:solidFill>
                <a:latin typeface="Calibri" panose="020F0502020204030204" pitchFamily="34" charset="0"/>
                <a:cs typeface="Calibri" panose="020F0502020204030204" pitchFamily="34" charset="0"/>
              </a:rPr>
              <a:t>PLOS Policy Effective </a:t>
            </a:r>
            <a:r>
              <a:rPr lang="en-US" sz="2400" b="1" dirty="0">
                <a:solidFill>
                  <a:srgbClr val="C00000"/>
                </a:solidFill>
                <a:latin typeface="Calibri" panose="020F0502020204030204" pitchFamily="34" charset="0"/>
                <a:cs typeface="Calibri" panose="020F0502020204030204" pitchFamily="34" charset="0"/>
              </a:rPr>
              <a:t>March 1, 2014:</a:t>
            </a:r>
            <a:endParaRPr lang="en-US" sz="2400" dirty="0">
              <a:solidFill>
                <a:srgbClr val="C00000"/>
              </a:solidFill>
              <a:latin typeface="Calibri" panose="020F0502020204030204" pitchFamily="34" charset="0"/>
              <a:cs typeface="Calibri" panose="020F0502020204030204" pitchFamily="34" charset="0"/>
            </a:endParaRPr>
          </a:p>
          <a:p>
            <a:pPr marL="398463" lvl="0" indent="-398463">
              <a:lnSpc>
                <a:spcPct val="100000"/>
              </a:lnSpc>
              <a:buFont typeface="Arial"/>
              <a:buChar char="•"/>
            </a:pPr>
            <a:r>
              <a:rPr lang="en-US" sz="2400" dirty="0">
                <a:solidFill>
                  <a:schemeClr val="tx2"/>
                </a:solidFill>
                <a:latin typeface="Calibri" panose="020F0502020204030204" pitchFamily="34" charset="0"/>
                <a:cs typeface="Calibri" panose="020F0502020204030204" pitchFamily="34" charset="0"/>
              </a:rPr>
              <a:t>All data underlying the findings must </a:t>
            </a:r>
          </a:p>
          <a:p>
            <a:pPr lvl="0">
              <a:lnSpc>
                <a:spcPct val="100000"/>
              </a:lnSpc>
            </a:pPr>
            <a:r>
              <a:rPr lang="en-US" sz="2400" dirty="0">
                <a:solidFill>
                  <a:schemeClr val="tx2"/>
                </a:solidFill>
                <a:latin typeface="Calibri" panose="020F0502020204030204" pitchFamily="34" charset="0"/>
                <a:cs typeface="Calibri" panose="020F0502020204030204" pitchFamily="34" charset="0"/>
              </a:rPr>
              <a:t>      be deposited in field-standard repository </a:t>
            </a:r>
          </a:p>
          <a:p>
            <a:pPr lvl="0">
              <a:lnSpc>
                <a:spcPct val="100000"/>
              </a:lnSpc>
            </a:pPr>
            <a:r>
              <a:rPr lang="en-US" sz="2400" dirty="0">
                <a:solidFill>
                  <a:schemeClr val="tx2"/>
                </a:solidFill>
                <a:latin typeface="Calibri" panose="020F0502020204030204" pitchFamily="34" charset="0"/>
                <a:cs typeface="Calibri" panose="020F0502020204030204" pitchFamily="34" charset="0"/>
              </a:rPr>
              <a:t>      upon submission.</a:t>
            </a:r>
          </a:p>
          <a:p>
            <a:pPr marL="398463" lvl="0" indent="-398463">
              <a:lnSpc>
                <a:spcPct val="100000"/>
              </a:lnSpc>
              <a:buFont typeface="Arial"/>
              <a:buChar char="•"/>
            </a:pPr>
            <a:r>
              <a:rPr lang="en-US" sz="2400" dirty="0">
                <a:solidFill>
                  <a:schemeClr val="tx2"/>
                </a:solidFill>
                <a:latin typeface="Calibri" panose="020F0502020204030204" pitchFamily="34" charset="0"/>
                <a:cs typeface="Calibri" panose="020F0502020204030204" pitchFamily="34" charset="0"/>
              </a:rPr>
              <a:t>Must be available without restriction, with </a:t>
            </a:r>
          </a:p>
          <a:p>
            <a:pPr lvl="0">
              <a:lnSpc>
                <a:spcPct val="100000"/>
              </a:lnSpc>
            </a:pPr>
            <a:r>
              <a:rPr lang="en-US" sz="2400" dirty="0">
                <a:solidFill>
                  <a:schemeClr val="tx2"/>
                </a:solidFill>
                <a:latin typeface="Calibri" panose="020F0502020204030204" pitchFamily="34" charset="0"/>
                <a:cs typeface="Calibri" panose="020F0502020204030204" pitchFamily="34" charset="0"/>
              </a:rPr>
              <a:t>      rare exception. </a:t>
            </a:r>
          </a:p>
          <a:p>
            <a:pPr marL="398463" lvl="0" indent="-398463">
              <a:lnSpc>
                <a:spcPct val="100000"/>
              </a:lnSpc>
              <a:buFont typeface="Arial"/>
              <a:buChar char="•"/>
            </a:pPr>
            <a:r>
              <a:rPr lang="en-US" sz="2400" dirty="0">
                <a:solidFill>
                  <a:schemeClr val="tx2"/>
                </a:solidFill>
                <a:latin typeface="Calibri" panose="020F0502020204030204" pitchFamily="34" charset="0"/>
                <a:cs typeface="Calibri" panose="020F0502020204030204" pitchFamily="34" charset="0"/>
              </a:rPr>
              <a:t>Data Availability Statement is published with </a:t>
            </a:r>
          </a:p>
          <a:p>
            <a:pPr lvl="0">
              <a:lnSpc>
                <a:spcPct val="100000"/>
              </a:lnSpc>
            </a:pPr>
            <a:r>
              <a:rPr lang="en-US" sz="2400" dirty="0">
                <a:solidFill>
                  <a:schemeClr val="tx2"/>
                </a:solidFill>
                <a:latin typeface="Calibri" panose="020F0502020204030204" pitchFamily="34" charset="0"/>
                <a:cs typeface="Calibri" panose="020F0502020204030204" pitchFamily="34" charset="0"/>
              </a:rPr>
              <a:t>      accepted article</a:t>
            </a:r>
            <a:endParaRPr lang="en-GB" sz="2400" dirty="0">
              <a:solidFill>
                <a:schemeClr val="tx2"/>
              </a:solidFill>
              <a:latin typeface="Calibri" panose="020F0502020204030204" pitchFamily="34" charset="0"/>
              <a:cs typeface="Calibri" panose="020F0502020204030204" pitchFamily="34" charset="0"/>
            </a:endParaRPr>
          </a:p>
        </p:txBody>
      </p:sp>
      <p:sp>
        <p:nvSpPr>
          <p:cNvPr id="7" name="Rectangle 6"/>
          <p:cNvSpPr/>
          <p:nvPr/>
        </p:nvSpPr>
        <p:spPr>
          <a:xfrm>
            <a:off x="3133843" y="4225553"/>
            <a:ext cx="6010157" cy="1938992"/>
          </a:xfrm>
          <a:prstGeom prst="rect">
            <a:avLst/>
          </a:prstGeom>
        </p:spPr>
        <p:txBody>
          <a:bodyPr wrap="square">
            <a:spAutoFit/>
          </a:bodyPr>
          <a:lstStyle/>
          <a:p>
            <a:r>
              <a:rPr lang="en-GB" sz="2000" b="1" dirty="0">
                <a:solidFill>
                  <a:srgbClr val="C00000"/>
                </a:solidFill>
                <a:latin typeface="Calibri" panose="020F0502020204030204" pitchFamily="34" charset="0"/>
                <a:cs typeface="Calibri" panose="020F0502020204030204" pitchFamily="34" charset="0"/>
              </a:rPr>
              <a:t>Acceptable data-sharing methods:</a:t>
            </a:r>
            <a:endParaRPr lang="en-US" sz="2000" dirty="0">
              <a:solidFill>
                <a:srgbClr val="C00000"/>
              </a:solidFill>
              <a:latin typeface="Calibri" panose="020F0502020204030204" pitchFamily="34" charset="0"/>
              <a:cs typeface="Calibri" panose="020F0502020204030204" pitchFamily="34" charset="0"/>
            </a:endParaRPr>
          </a:p>
          <a:p>
            <a:pPr marL="398463" lvl="0" indent="-398463">
              <a:buFont typeface="Arial"/>
              <a:buChar char="•"/>
            </a:pPr>
            <a:r>
              <a:rPr lang="en-GB" sz="2000" dirty="0">
                <a:solidFill>
                  <a:schemeClr val="tx2"/>
                </a:solidFill>
                <a:latin typeface="Calibri" panose="020F0502020204030204" pitchFamily="34" charset="0"/>
                <a:cs typeface="Calibri" panose="020F0502020204030204" pitchFamily="34" charset="0"/>
              </a:rPr>
              <a:t>Data deposition </a:t>
            </a:r>
            <a:r>
              <a:rPr lang="en-GB" sz="2000" i="1" dirty="0">
                <a:solidFill>
                  <a:schemeClr val="tx2"/>
                </a:solidFill>
                <a:latin typeface="Calibri" panose="020F0502020204030204" pitchFamily="34" charset="0"/>
                <a:cs typeface="Calibri" panose="020F0502020204030204" pitchFamily="34" charset="0"/>
              </a:rPr>
              <a:t>(recommended; must </a:t>
            </a:r>
            <a:r>
              <a:rPr lang="en-GB" sz="2000" i="1" dirty="0" smtClean="0">
                <a:solidFill>
                  <a:schemeClr val="tx2"/>
                </a:solidFill>
                <a:latin typeface="Calibri" panose="020F0502020204030204" pitchFamily="34" charset="0"/>
                <a:cs typeface="Calibri" panose="020F0502020204030204" pitchFamily="34" charset="0"/>
              </a:rPr>
              <a:t> </a:t>
            </a:r>
            <a:r>
              <a:rPr lang="en-GB" sz="2000" i="1" dirty="0">
                <a:solidFill>
                  <a:schemeClr val="tx2"/>
                </a:solidFill>
                <a:latin typeface="Calibri" panose="020F0502020204030204" pitchFamily="34" charset="0"/>
                <a:cs typeface="Calibri" panose="020F0502020204030204" pitchFamily="34" charset="0"/>
              </a:rPr>
              <a:t>include DOIs</a:t>
            </a:r>
            <a:r>
              <a:rPr lang="en-GB" sz="2000" dirty="0">
                <a:solidFill>
                  <a:schemeClr val="tx2"/>
                </a:solidFill>
                <a:latin typeface="Calibri" panose="020F0502020204030204" pitchFamily="34" charset="0"/>
                <a:cs typeface="Calibri" panose="020F0502020204030204" pitchFamily="34" charset="0"/>
              </a:rPr>
              <a:t> </a:t>
            </a:r>
            <a:r>
              <a:rPr lang="en-US" sz="2000" i="1" dirty="0">
                <a:solidFill>
                  <a:schemeClr val="tx2"/>
                </a:solidFill>
                <a:latin typeface="Calibri" panose="020F0502020204030204" pitchFamily="34" charset="0"/>
                <a:cs typeface="Calibri" panose="020F0502020204030204" pitchFamily="34" charset="0"/>
              </a:rPr>
              <a:t>or accession numbers)</a:t>
            </a:r>
            <a:endParaRPr lang="en-US" sz="2000" dirty="0">
              <a:solidFill>
                <a:schemeClr val="tx2"/>
              </a:solidFill>
              <a:latin typeface="Calibri" panose="020F0502020204030204" pitchFamily="34" charset="0"/>
              <a:cs typeface="Calibri" panose="020F0502020204030204" pitchFamily="34" charset="0"/>
            </a:endParaRPr>
          </a:p>
          <a:p>
            <a:pPr marL="398463" lvl="0" indent="-398463">
              <a:buFont typeface="Arial"/>
              <a:buChar char="•"/>
            </a:pPr>
            <a:r>
              <a:rPr lang="en-GB" sz="2000" dirty="0">
                <a:solidFill>
                  <a:schemeClr val="tx2"/>
                </a:solidFill>
                <a:latin typeface="Calibri" panose="020F0502020204030204" pitchFamily="34" charset="0"/>
                <a:cs typeface="Calibri" panose="020F0502020204030204" pitchFamily="34" charset="0"/>
              </a:rPr>
              <a:t>Data in supporting information files </a:t>
            </a:r>
          </a:p>
          <a:p>
            <a:pPr lvl="0"/>
            <a:r>
              <a:rPr lang="en-GB" sz="2000" i="1" dirty="0">
                <a:solidFill>
                  <a:schemeClr val="tx2"/>
                </a:solidFill>
                <a:latin typeface="Calibri" panose="020F0502020204030204" pitchFamily="34" charset="0"/>
                <a:cs typeface="Calibri" panose="020F0502020204030204" pitchFamily="34" charset="0"/>
              </a:rPr>
              <a:t>      (in </a:t>
            </a:r>
            <a:r>
              <a:rPr lang="en-US" sz="2000" i="1" dirty="0">
                <a:solidFill>
                  <a:schemeClr val="tx2"/>
                </a:solidFill>
                <a:latin typeface="Calibri" panose="020F0502020204030204" pitchFamily="34" charset="0"/>
                <a:cs typeface="Calibri" panose="020F0502020204030204" pitchFamily="34" charset="0"/>
              </a:rPr>
              <a:t>file format from which data can </a:t>
            </a:r>
            <a:r>
              <a:rPr lang="en-US" sz="2000" i="1" dirty="0" smtClean="0">
                <a:solidFill>
                  <a:schemeClr val="tx2"/>
                </a:solidFill>
                <a:latin typeface="Calibri" panose="020F0502020204030204" pitchFamily="34" charset="0"/>
                <a:cs typeface="Calibri" panose="020F0502020204030204" pitchFamily="34" charset="0"/>
              </a:rPr>
              <a:t>be efficiently </a:t>
            </a:r>
            <a:endParaRPr lang="en-US" sz="2000" i="1" dirty="0">
              <a:solidFill>
                <a:schemeClr val="tx2"/>
              </a:solidFill>
              <a:latin typeface="Calibri" panose="020F0502020204030204" pitchFamily="34" charset="0"/>
              <a:cs typeface="Calibri" panose="020F0502020204030204" pitchFamily="34" charset="0"/>
            </a:endParaRPr>
          </a:p>
          <a:p>
            <a:pPr lvl="0"/>
            <a:r>
              <a:rPr lang="en-US" sz="2000" i="1" dirty="0">
                <a:solidFill>
                  <a:schemeClr val="tx2"/>
                </a:solidFill>
                <a:latin typeface="Calibri" panose="020F0502020204030204" pitchFamily="34" charset="0"/>
                <a:cs typeface="Calibri" panose="020F0502020204030204" pitchFamily="34" charset="0"/>
              </a:rPr>
              <a:t>     extracted)</a:t>
            </a:r>
            <a:endParaRPr lang="en-US" sz="2000" dirty="0">
              <a:solidFill>
                <a:schemeClr val="tx2"/>
              </a:solidFill>
              <a:latin typeface="Calibri" panose="020F0502020204030204" pitchFamily="34" charset="0"/>
              <a:cs typeface="Calibri" panose="020F0502020204030204" pitchFamily="34" charset="0"/>
            </a:endParaRPr>
          </a:p>
        </p:txBody>
      </p:sp>
      <p:sp>
        <p:nvSpPr>
          <p:cNvPr id="3" name="TextBox 2"/>
          <p:cNvSpPr txBox="1"/>
          <p:nvPr/>
        </p:nvSpPr>
        <p:spPr>
          <a:xfrm>
            <a:off x="6678592" y="2332727"/>
            <a:ext cx="2044721" cy="461665"/>
          </a:xfrm>
          <a:prstGeom prst="rect">
            <a:avLst/>
          </a:prstGeom>
          <a:noFill/>
        </p:spPr>
        <p:txBody>
          <a:bodyPr wrap="square" rtlCol="0">
            <a:spAutoFit/>
          </a:bodyPr>
          <a:lstStyle/>
          <a:p>
            <a:r>
              <a:rPr lang="en-GB" sz="2400" b="1" dirty="0" smtClean="0">
                <a:solidFill>
                  <a:schemeClr val="accent1"/>
                </a:solidFill>
                <a:latin typeface="Calibri" panose="020F0502020204030204" pitchFamily="34" charset="0"/>
                <a:cs typeface="Calibri" panose="020F0502020204030204" pitchFamily="34" charset="0"/>
              </a:rPr>
              <a:t>Compliance?</a:t>
            </a:r>
            <a:endParaRPr lang="en-GB" sz="2400" b="1" dirty="0">
              <a:solidFill>
                <a:schemeClr val="accent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95805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288"/>
            <a:ext cx="8228013" cy="731413"/>
          </a:xfrm>
        </p:spPr>
        <p:txBody>
          <a:bodyPr/>
          <a:lstStyle/>
          <a:p>
            <a:pPr algn="ctr"/>
            <a:r>
              <a:rPr lang="en-GB" dirty="0" smtClean="0">
                <a:latin typeface="Calibri" panose="020F0502020204030204" pitchFamily="34" charset="0"/>
                <a:cs typeface="Calibri" panose="020F0502020204030204" pitchFamily="34" charset="0"/>
              </a:rPr>
              <a:t>Compliance</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457200" y="1117044"/>
            <a:ext cx="8228013" cy="4485319"/>
          </a:xfrm>
        </p:spPr>
        <p:txBody>
          <a:bodyPr>
            <a:noAutofit/>
          </a:bodyPr>
          <a:lstStyle/>
          <a:p>
            <a:r>
              <a:rPr lang="en-GB" sz="2400" dirty="0" smtClean="0">
                <a:latin typeface="Calibri" panose="020F0502020204030204" pitchFamily="34" charset="0"/>
                <a:cs typeface="Calibri" panose="020F0502020204030204" pitchFamily="34" charset="0"/>
              </a:rPr>
              <a:t>How to enforce?</a:t>
            </a:r>
          </a:p>
          <a:p>
            <a:r>
              <a:rPr lang="en-GB" sz="2400" dirty="0" smtClean="0">
                <a:latin typeface="Calibri" panose="020F0502020204030204" pitchFamily="34" charset="0"/>
                <a:cs typeface="Calibri" panose="020F0502020204030204" pitchFamily="34" charset="0"/>
              </a:rPr>
              <a:t>Currently monitoring</a:t>
            </a:r>
          </a:p>
          <a:p>
            <a:r>
              <a:rPr lang="en-GB" sz="2400" dirty="0" smtClean="0">
                <a:latin typeface="Calibri" panose="020F0502020204030204" pitchFamily="34" charset="0"/>
                <a:cs typeface="Calibri" panose="020F0502020204030204" pitchFamily="34" charset="0"/>
              </a:rPr>
              <a:t>Policy will evolve to reflect this</a:t>
            </a:r>
          </a:p>
          <a:p>
            <a:r>
              <a:rPr lang="en-GB" sz="2400" dirty="0" smtClean="0">
                <a:latin typeface="Calibri" panose="020F0502020204030204" pitchFamily="34" charset="0"/>
                <a:cs typeface="Calibri" panose="020F0502020204030204" pitchFamily="34" charset="0"/>
              </a:rPr>
              <a:t>Independent assessment (one subject area) showed that data availability increased from </a:t>
            </a:r>
            <a:r>
              <a:rPr lang="en-GB" sz="2400" dirty="0">
                <a:latin typeface="Calibri" panose="020F0502020204030204" pitchFamily="34" charset="0"/>
                <a:cs typeface="Calibri" panose="020F0502020204030204" pitchFamily="34" charset="0"/>
              </a:rPr>
              <a:t>12%- 40% </a:t>
            </a:r>
            <a:r>
              <a:rPr lang="en-GB" sz="2400" dirty="0" smtClean="0">
                <a:latin typeface="Calibri" panose="020F0502020204030204" pitchFamily="34" charset="0"/>
                <a:cs typeface="Calibri" panose="020F0502020204030204" pitchFamily="34" charset="0"/>
              </a:rPr>
              <a:t>from March-Nov 2014* </a:t>
            </a:r>
          </a:p>
          <a:p>
            <a:r>
              <a:rPr lang="en-GB" sz="2400" dirty="0" smtClean="0">
                <a:latin typeface="Calibri" panose="020F0502020204030204" pitchFamily="34" charset="0"/>
                <a:cs typeface="Calibri" panose="020F0502020204030204" pitchFamily="34" charset="0"/>
              </a:rPr>
              <a:t>If representative (unlikely):</a:t>
            </a:r>
          </a:p>
          <a:p>
            <a:pPr lvl="1"/>
            <a:r>
              <a:rPr lang="en-GB" dirty="0" smtClean="0">
                <a:latin typeface="Calibri" panose="020F0502020204030204" pitchFamily="34" charset="0"/>
                <a:cs typeface="Calibri" panose="020F0502020204030204" pitchFamily="34" charset="0"/>
              </a:rPr>
              <a:t> PLOS ONE publishes ~33000 paper in 2013</a:t>
            </a:r>
          </a:p>
          <a:p>
            <a:pPr lvl="1"/>
            <a:r>
              <a:rPr lang="en-GB" dirty="0" smtClean="0">
                <a:latin typeface="Calibri" panose="020F0502020204030204" pitchFamily="34" charset="0"/>
                <a:cs typeface="Calibri" panose="020F0502020204030204" pitchFamily="34" charset="0"/>
              </a:rPr>
              <a:t>So, 13,200 </a:t>
            </a:r>
            <a:r>
              <a:rPr lang="en-GB" dirty="0">
                <a:latin typeface="Calibri" panose="020F0502020204030204" pitchFamily="34" charset="0"/>
                <a:cs typeface="Calibri" panose="020F0502020204030204" pitchFamily="34" charset="0"/>
              </a:rPr>
              <a:t>papers where the data in a paper can be reused compared with </a:t>
            </a:r>
            <a:r>
              <a:rPr lang="en-GB" dirty="0" smtClean="0">
                <a:latin typeface="Calibri" panose="020F0502020204030204" pitchFamily="34" charset="0"/>
                <a:cs typeface="Calibri" panose="020F0502020204030204" pitchFamily="34" charset="0"/>
              </a:rPr>
              <a:t>3960</a:t>
            </a:r>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before policy </a:t>
            </a:r>
            <a:endParaRPr lang="en-GB" dirty="0">
              <a:latin typeface="Calibri" panose="020F0502020204030204" pitchFamily="34" charset="0"/>
              <a:cs typeface="Calibri" panose="020F0502020204030204" pitchFamily="34" charset="0"/>
            </a:endParaRPr>
          </a:p>
        </p:txBody>
      </p:sp>
      <p:sp>
        <p:nvSpPr>
          <p:cNvPr id="5" name="TextBox 4"/>
          <p:cNvSpPr txBox="1"/>
          <p:nvPr/>
        </p:nvSpPr>
        <p:spPr>
          <a:xfrm>
            <a:off x="218536" y="5816025"/>
            <a:ext cx="8569269" cy="584775"/>
          </a:xfrm>
          <a:prstGeom prst="rect">
            <a:avLst/>
          </a:prstGeom>
          <a:noFill/>
        </p:spPr>
        <p:txBody>
          <a:bodyPr wrap="none" rtlCol="0">
            <a:spAutoFit/>
          </a:bodyPr>
          <a:lstStyle/>
          <a:p>
            <a:r>
              <a:rPr lang="en-GB" sz="1600" dirty="0" smtClean="0">
                <a:solidFill>
                  <a:schemeClr val="tx2"/>
                </a:solidFill>
                <a:latin typeface="Calibri" panose="020F0502020204030204" pitchFamily="34" charset="0"/>
                <a:cs typeface="Calibri" panose="020F0502020204030204" pitchFamily="34" charset="0"/>
              </a:rPr>
              <a:t>*Van </a:t>
            </a:r>
            <a:r>
              <a:rPr lang="en-GB" sz="1600" dirty="0" err="1">
                <a:solidFill>
                  <a:schemeClr val="tx2"/>
                </a:solidFill>
                <a:latin typeface="Calibri" panose="020F0502020204030204" pitchFamily="34" charset="0"/>
                <a:cs typeface="Calibri" panose="020F0502020204030204" pitchFamily="34" charset="0"/>
              </a:rPr>
              <a:t>Noorden</a:t>
            </a:r>
            <a:r>
              <a:rPr lang="en-GB" sz="1600" dirty="0">
                <a:solidFill>
                  <a:schemeClr val="tx2"/>
                </a:solidFill>
                <a:latin typeface="Calibri" panose="020F0502020204030204" pitchFamily="34" charset="0"/>
                <a:cs typeface="Calibri" panose="020F0502020204030204" pitchFamily="34" charset="0"/>
              </a:rPr>
              <a:t>, Richard. </a:t>
            </a:r>
            <a:r>
              <a:rPr lang="en-GB" sz="1600" i="1" dirty="0">
                <a:solidFill>
                  <a:schemeClr val="tx2"/>
                </a:solidFill>
                <a:latin typeface="Calibri" panose="020F0502020204030204" pitchFamily="34" charset="0"/>
                <a:cs typeface="Calibri" panose="020F0502020204030204" pitchFamily="34" charset="0"/>
              </a:rPr>
              <a:t>Nature</a:t>
            </a:r>
            <a:r>
              <a:rPr lang="en-GB" sz="1600" dirty="0">
                <a:solidFill>
                  <a:schemeClr val="tx2"/>
                </a:solidFill>
                <a:latin typeface="Calibri" panose="020F0502020204030204" pitchFamily="34" charset="0"/>
                <a:cs typeface="Calibri" panose="020F0502020204030204" pitchFamily="34" charset="0"/>
              </a:rPr>
              <a:t> 515, no. 7528 (November 26, 2014): 478–478. doi:10.1038/515478a.</a:t>
            </a:r>
          </a:p>
          <a:p>
            <a:endParaRPr lang="en-GB" sz="1600"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45621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457200" y="358816"/>
            <a:ext cx="8228013" cy="578734"/>
          </a:xfrm>
        </p:spPr>
        <p:txBody>
          <a:bodyPr anchor="t">
            <a:noAutofit/>
          </a:bodyPr>
          <a:lstStyle/>
          <a:p>
            <a:pPr algn="ctr"/>
            <a:r>
              <a:rPr lang="en-GB" dirty="0" smtClean="0">
                <a:latin typeface="Calibri" panose="020F0502020204030204" pitchFamily="34" charset="0"/>
                <a:cs typeface="Calibri" panose="020F0502020204030204" pitchFamily="34" charset="0"/>
              </a:rPr>
              <a:t>Services: Reliability (Reproducibility)</a:t>
            </a:r>
            <a:br>
              <a:rPr lang="en-GB" dirty="0" smtClean="0">
                <a:latin typeface="Calibri" panose="020F0502020204030204" pitchFamily="34" charset="0"/>
                <a:cs typeface="Calibri" panose="020F0502020204030204" pitchFamily="34" charset="0"/>
              </a:rPr>
            </a:br>
            <a:r>
              <a:rPr lang="en-GB" sz="2000" i="1" dirty="0" smtClean="0">
                <a:latin typeface="Calibri" panose="020F0502020204030204" pitchFamily="34" charset="0"/>
                <a:cs typeface="Calibri" panose="020F0502020204030204" pitchFamily="34" charset="0"/>
              </a:rPr>
              <a:t>It’s not just access to data that’s a problem</a:t>
            </a:r>
            <a:endParaRPr lang="en-GB" sz="2000" i="1" dirty="0">
              <a:latin typeface="Calibri" panose="020F0502020204030204" pitchFamily="34" charset="0"/>
              <a:cs typeface="Calibri" panose="020F0502020204030204" pitchFamily="34" charset="0"/>
            </a:endParaRPr>
          </a:p>
        </p:txBody>
      </p:sp>
      <p:sp>
        <p:nvSpPr>
          <p:cNvPr id="6" name="Content Placeholder 2"/>
          <p:cNvSpPr>
            <a:spLocks noGrp="1"/>
          </p:cNvSpPr>
          <p:nvPr>
            <p:ph idx="1"/>
          </p:nvPr>
        </p:nvSpPr>
        <p:spPr>
          <a:xfrm>
            <a:off x="190982" y="1583663"/>
            <a:ext cx="8228013" cy="4179424"/>
          </a:xfrm>
        </p:spPr>
        <p:txBody>
          <a:bodyPr>
            <a:normAutofit/>
          </a:bodyPr>
          <a:lstStyle/>
          <a:p>
            <a:r>
              <a:rPr lang="en-GB" sz="2600" dirty="0" smtClean="0">
                <a:latin typeface="Calibri" panose="020F0502020204030204" pitchFamily="34" charset="0"/>
                <a:cs typeface="Calibri" panose="020F0502020204030204" pitchFamily="34" charset="0"/>
              </a:rPr>
              <a:t>Bias (</a:t>
            </a:r>
            <a:r>
              <a:rPr lang="en-GB" sz="2600" i="1" dirty="0" smtClean="0">
                <a:latin typeface="Calibri" panose="020F0502020204030204" pitchFamily="34" charset="0"/>
                <a:cs typeface="Calibri" panose="020F0502020204030204" pitchFamily="34" charset="0"/>
              </a:rPr>
              <a:t>common</a:t>
            </a:r>
            <a:r>
              <a:rPr lang="en-GB" sz="2600" dirty="0" smtClean="0">
                <a:latin typeface="Calibri" panose="020F0502020204030204" pitchFamily="34" charset="0"/>
                <a:cs typeface="Calibri" panose="020F0502020204030204" pitchFamily="34" charset="0"/>
              </a:rPr>
              <a:t>)</a:t>
            </a:r>
          </a:p>
          <a:p>
            <a:r>
              <a:rPr lang="en-GB" sz="2600" dirty="0" smtClean="0">
                <a:latin typeface="Calibri" panose="020F0502020204030204" pitchFamily="34" charset="0"/>
                <a:cs typeface="Calibri" panose="020F0502020204030204" pitchFamily="34" charset="0"/>
              </a:rPr>
              <a:t>Misreporting </a:t>
            </a:r>
            <a:r>
              <a:rPr lang="en-GB" sz="2600" dirty="0">
                <a:latin typeface="Calibri" panose="020F0502020204030204" pitchFamily="34" charset="0"/>
                <a:cs typeface="Calibri" panose="020F0502020204030204" pitchFamily="34" charset="0"/>
              </a:rPr>
              <a:t>(</a:t>
            </a:r>
            <a:r>
              <a:rPr lang="en-GB" sz="2600" i="1" dirty="0">
                <a:latin typeface="Calibri" panose="020F0502020204030204" pitchFamily="34" charset="0"/>
                <a:cs typeface="Calibri" panose="020F0502020204030204" pitchFamily="34" charset="0"/>
              </a:rPr>
              <a:t>common</a:t>
            </a:r>
            <a:r>
              <a:rPr lang="en-GB" sz="2600" dirty="0">
                <a:latin typeface="Calibri" panose="020F0502020204030204" pitchFamily="34" charset="0"/>
                <a:cs typeface="Calibri" panose="020F0502020204030204" pitchFamily="34" charset="0"/>
              </a:rPr>
              <a:t>)</a:t>
            </a:r>
            <a:endParaRPr lang="en-GB" sz="2600" dirty="0" smtClean="0">
              <a:latin typeface="Calibri" panose="020F0502020204030204" pitchFamily="34" charset="0"/>
              <a:cs typeface="Calibri" panose="020F0502020204030204" pitchFamily="34" charset="0"/>
            </a:endParaRPr>
          </a:p>
          <a:p>
            <a:r>
              <a:rPr lang="en-GB" sz="2600" dirty="0">
                <a:latin typeface="Calibri" panose="020F0502020204030204" pitchFamily="34" charset="0"/>
                <a:cs typeface="Calibri" panose="020F0502020204030204" pitchFamily="34" charset="0"/>
              </a:rPr>
              <a:t>Spin (</a:t>
            </a:r>
            <a:r>
              <a:rPr lang="en-GB" sz="2600" i="1" dirty="0">
                <a:latin typeface="Calibri" panose="020F0502020204030204" pitchFamily="34" charset="0"/>
                <a:cs typeface="Calibri" panose="020F0502020204030204" pitchFamily="34" charset="0"/>
              </a:rPr>
              <a:t>common</a:t>
            </a:r>
            <a:r>
              <a:rPr lang="en-GB" sz="2600" dirty="0">
                <a:latin typeface="Calibri" panose="020F0502020204030204" pitchFamily="34" charset="0"/>
                <a:cs typeface="Calibri" panose="020F0502020204030204" pitchFamily="34" charset="0"/>
              </a:rPr>
              <a:t>)</a:t>
            </a:r>
            <a:endParaRPr lang="en-GB" sz="2600" dirty="0" smtClean="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Misconduct (</a:t>
            </a:r>
            <a:r>
              <a:rPr lang="en-GB" sz="2600" i="1" dirty="0" smtClean="0">
                <a:latin typeface="Calibri" panose="020F0502020204030204" pitchFamily="34" charset="0"/>
                <a:cs typeface="Calibri" panose="020F0502020204030204" pitchFamily="34" charset="0"/>
              </a:rPr>
              <a:t>on the increase?</a:t>
            </a:r>
            <a:r>
              <a:rPr lang="en-GB" sz="2600" dirty="0" smtClean="0">
                <a:latin typeface="Calibri" panose="020F0502020204030204" pitchFamily="34" charset="0"/>
                <a:cs typeface="Calibri" panose="020F0502020204030204" pitchFamily="34" charset="0"/>
              </a:rPr>
              <a:t>)</a:t>
            </a:r>
          </a:p>
          <a:p>
            <a:pPr lvl="1"/>
            <a:r>
              <a:rPr lang="en-GB" sz="2200" dirty="0" smtClean="0">
                <a:latin typeface="Calibri" panose="020F0502020204030204" pitchFamily="34" charset="0"/>
                <a:cs typeface="Calibri" panose="020F0502020204030204" pitchFamily="34" charset="0"/>
              </a:rPr>
              <a:t>Falsification</a:t>
            </a:r>
          </a:p>
          <a:p>
            <a:pPr lvl="1"/>
            <a:r>
              <a:rPr lang="en-GB" sz="2200" dirty="0" smtClean="0">
                <a:latin typeface="Calibri" panose="020F0502020204030204" pitchFamily="34" charset="0"/>
                <a:cs typeface="Calibri" panose="020F0502020204030204" pitchFamily="34" charset="0"/>
              </a:rPr>
              <a:t>Fabrication</a:t>
            </a:r>
          </a:p>
          <a:p>
            <a:pPr lvl="1"/>
            <a:r>
              <a:rPr lang="en-GB" sz="2200" dirty="0" smtClean="0">
                <a:latin typeface="Calibri" panose="020F0502020204030204" pitchFamily="34" charset="0"/>
                <a:cs typeface="Calibri" panose="020F0502020204030204" pitchFamily="34" charset="0"/>
              </a:rPr>
              <a:t>Plagiarism</a:t>
            </a:r>
          </a:p>
          <a:p>
            <a:pPr lvl="1"/>
            <a:r>
              <a:rPr lang="en-GB" sz="2200" dirty="0" smtClean="0">
                <a:latin typeface="Calibri" panose="020F0502020204030204" pitchFamily="34" charset="0"/>
                <a:cs typeface="Calibri" panose="020F0502020204030204" pitchFamily="34" charset="0"/>
              </a:rPr>
              <a:t>Violation of ethical standards</a:t>
            </a:r>
          </a:p>
          <a:p>
            <a:pPr lvl="1"/>
            <a:r>
              <a:rPr lang="en-GB" sz="2200" dirty="0" smtClean="0">
                <a:latin typeface="Calibri" panose="020F0502020204030204" pitchFamily="34" charset="0"/>
                <a:cs typeface="Calibri" panose="020F0502020204030204" pitchFamily="34" charset="0"/>
              </a:rPr>
              <a:t>Other types of misconduct</a:t>
            </a:r>
          </a:p>
          <a:p>
            <a:pPr marL="457200" lvl="1" indent="0">
              <a:buNone/>
            </a:pPr>
            <a:endParaRPr lang="en-GB" sz="2200" dirty="0" smtClean="0">
              <a:latin typeface="Arial" charset="0"/>
            </a:endParaRPr>
          </a:p>
          <a:p>
            <a:pPr lvl="1"/>
            <a:endParaRPr lang="en-GB" sz="2200" dirty="0">
              <a:latin typeface="Arial" charset="0"/>
            </a:endParaRPr>
          </a:p>
          <a:p>
            <a:pPr marL="0" indent="0">
              <a:buNone/>
            </a:pPr>
            <a:endParaRPr lang="en-GB" sz="2600" dirty="0">
              <a:latin typeface="Arial" charset="0"/>
            </a:endParaRPr>
          </a:p>
        </p:txBody>
      </p:sp>
      <p:sp>
        <p:nvSpPr>
          <p:cNvPr id="7" name="Content Placeholder 2"/>
          <p:cNvSpPr txBox="1">
            <a:spLocks/>
          </p:cNvSpPr>
          <p:nvPr/>
        </p:nvSpPr>
        <p:spPr bwMode="auto">
          <a:xfrm>
            <a:off x="6971680" y="2793960"/>
            <a:ext cx="1832656" cy="1238230"/>
          </a:xfrm>
          <a:prstGeom prst="rect">
            <a:avLst/>
          </a:prstGeom>
          <a:noFill/>
          <a:ln w="9525">
            <a:solidFill>
              <a:schemeClr val="bg1">
                <a:alpha val="0"/>
              </a:schemeClr>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txBody>
          <a:bodyPr vert="horz" wrap="square" lIns="0" tIns="45720" rIns="0" bIns="45720" numCol="1" anchor="t" anchorCtr="0" compatLnSpc="1">
            <a:prstTxWarp prst="textNoShape">
              <a:avLst/>
            </a:prstTxWarp>
          </a:bodyPr>
          <a:lstStyle>
            <a:lvl1pPr marL="346075" indent="-346075" algn="l" defTabSz="457200" rtl="0" eaLnBrk="1" fontAlgn="base" hangingPunct="1">
              <a:spcBef>
                <a:spcPct val="20000"/>
              </a:spcBef>
              <a:spcAft>
                <a:spcPct val="0"/>
              </a:spcAft>
              <a:buFont typeface="Arial" charset="0"/>
              <a:buChar char="•"/>
              <a:defRPr sz="2800" kern="1200">
                <a:solidFill>
                  <a:schemeClr val="tx2"/>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400" kern="1200">
                <a:solidFill>
                  <a:schemeClr val="tx2"/>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000" kern="1200">
                <a:solidFill>
                  <a:schemeClr val="tx2"/>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kern="1200">
                <a:solidFill>
                  <a:schemeClr val="tx2"/>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1400" kern="1200">
                <a:solidFill>
                  <a:schemeClr val="tx2"/>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dirty="0" smtClean="0">
                <a:solidFill>
                  <a:srgbClr val="FF0000"/>
                </a:solidFill>
                <a:latin typeface="Calibri" panose="020F0502020204030204" pitchFamily="34" charset="0"/>
                <a:cs typeface="Calibri" panose="020F0502020204030204" pitchFamily="34" charset="0"/>
              </a:rPr>
              <a:t>How can these be addressed?</a:t>
            </a:r>
          </a:p>
        </p:txBody>
      </p:sp>
      <p:cxnSp>
        <p:nvCxnSpPr>
          <p:cNvPr id="4" name="Straight Arrow Connector 3"/>
          <p:cNvCxnSpPr/>
          <p:nvPr/>
        </p:nvCxnSpPr>
        <p:spPr>
          <a:xfrm flipH="1" flipV="1">
            <a:off x="4767944" y="2106592"/>
            <a:ext cx="2035628" cy="107244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4767944" y="3331432"/>
            <a:ext cx="2035628"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4767944" y="3494718"/>
            <a:ext cx="2035627" cy="12192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05806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534838" y="186356"/>
            <a:ext cx="8228013" cy="730250"/>
          </a:xfrm>
        </p:spPr>
        <p:txBody>
          <a:bodyPr>
            <a:normAutofit/>
          </a:bodyPr>
          <a:lstStyle/>
          <a:p>
            <a:pPr algn="ctr"/>
            <a:r>
              <a:rPr lang="en-GB" dirty="0" smtClean="0">
                <a:latin typeface="Calibri" panose="020F0502020204030204" pitchFamily="34" charset="0"/>
                <a:cs typeface="Calibri" panose="020F0502020204030204" pitchFamily="34" charset="0"/>
              </a:rPr>
              <a:t>Potential solutions</a:t>
            </a:r>
            <a:endParaRPr lang="en-GB" dirty="0">
              <a:latin typeface="Calibri" panose="020F0502020204030204" pitchFamily="34" charset="0"/>
              <a:cs typeface="Calibri" panose="020F0502020204030204"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665" t="14936" r="56544" b="75329"/>
          <a:stretch/>
        </p:blipFill>
        <p:spPr bwMode="auto">
          <a:xfrm>
            <a:off x="5865813" y="1672603"/>
            <a:ext cx="2819400" cy="794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799" t="13460" r="76227" b="73737"/>
          <a:stretch/>
        </p:blipFill>
        <p:spPr bwMode="auto">
          <a:xfrm>
            <a:off x="6965270" y="4008836"/>
            <a:ext cx="1589314" cy="1045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9289" t="28005" r="32933" b="52792"/>
          <a:stretch/>
        </p:blipFill>
        <p:spPr bwMode="auto">
          <a:xfrm>
            <a:off x="4713366" y="5237106"/>
            <a:ext cx="3189514" cy="1163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326571" y="1322269"/>
            <a:ext cx="8228013" cy="5059362"/>
          </a:xfrm>
        </p:spPr>
        <p:txBody>
          <a:bodyPr rtlCol="0">
            <a:normAutofit/>
          </a:bodyPr>
          <a:lstStyle/>
          <a:p>
            <a:r>
              <a:rPr lang="en-GB" sz="2600" dirty="0" smtClean="0">
                <a:latin typeface="Calibri" panose="020F0502020204030204" pitchFamily="34" charset="0"/>
                <a:cs typeface="Calibri" panose="020F0502020204030204" pitchFamily="34" charset="0"/>
              </a:rPr>
              <a:t>Raise reporting standards</a:t>
            </a:r>
          </a:p>
          <a:p>
            <a:pPr lvl="1"/>
            <a:r>
              <a:rPr lang="en-GB" sz="2200" dirty="0" smtClean="0">
                <a:latin typeface="Calibri" panose="020F0502020204030204" pitchFamily="34" charset="0"/>
                <a:cs typeface="Calibri" panose="020F0502020204030204" pitchFamily="34" charset="0"/>
              </a:rPr>
              <a:t>CONSORT, ARRIVE (EQUATOR)</a:t>
            </a:r>
          </a:p>
          <a:p>
            <a:r>
              <a:rPr lang="en-GB" sz="2600" dirty="0">
                <a:latin typeface="Calibri" panose="020F0502020204030204" pitchFamily="34" charset="0"/>
                <a:cs typeface="Calibri" panose="020F0502020204030204" pitchFamily="34" charset="0"/>
              </a:rPr>
              <a:t>Improve access to original datasets</a:t>
            </a:r>
          </a:p>
          <a:p>
            <a:r>
              <a:rPr lang="en-GB" sz="2600" dirty="0" smtClean="0">
                <a:latin typeface="Calibri" panose="020F0502020204030204" pitchFamily="34" charset="0"/>
                <a:cs typeface="Calibri" panose="020F0502020204030204" pitchFamily="34" charset="0"/>
              </a:rPr>
              <a:t>Ensure access to historical documents </a:t>
            </a:r>
            <a:r>
              <a:rPr lang="en-GB" sz="2600" dirty="0" err="1" smtClean="0">
                <a:latin typeface="Calibri" panose="020F0502020204030204" pitchFamily="34" charset="0"/>
                <a:cs typeface="Calibri" panose="020F0502020204030204" pitchFamily="34" charset="0"/>
              </a:rPr>
              <a:t>eg</a:t>
            </a:r>
            <a:r>
              <a:rPr lang="en-GB" sz="2600" dirty="0" smtClean="0">
                <a:latin typeface="Calibri" panose="020F0502020204030204" pitchFamily="34" charset="0"/>
                <a:cs typeface="Calibri" panose="020F0502020204030204" pitchFamily="34" charset="0"/>
              </a:rPr>
              <a:t> protocols – ensure what has been reported can be compared against what was planned</a:t>
            </a:r>
          </a:p>
          <a:p>
            <a:r>
              <a:rPr lang="en-GB" sz="2600" dirty="0">
                <a:latin typeface="Calibri" panose="020F0502020204030204" pitchFamily="34" charset="0"/>
                <a:cs typeface="Calibri" panose="020F0502020204030204" pitchFamily="34" charset="0"/>
              </a:rPr>
              <a:t>Incentivise </a:t>
            </a:r>
            <a:r>
              <a:rPr lang="en-GB" sz="2600" dirty="0" smtClean="0">
                <a:latin typeface="Calibri" panose="020F0502020204030204" pitchFamily="34" charset="0"/>
                <a:cs typeface="Calibri" panose="020F0502020204030204" pitchFamily="34" charset="0"/>
              </a:rPr>
              <a:t>reproducibility/reliability </a:t>
            </a:r>
            <a:r>
              <a:rPr lang="en-GB" sz="2600" dirty="0">
                <a:latin typeface="Calibri" panose="020F0502020204030204" pitchFamily="34" charset="0"/>
                <a:cs typeface="Calibri" panose="020F0502020204030204" pitchFamily="34" charset="0"/>
              </a:rPr>
              <a:t>of original </a:t>
            </a:r>
            <a:r>
              <a:rPr lang="en-GB" sz="2600" dirty="0" smtClean="0">
                <a:latin typeface="Calibri" panose="020F0502020204030204" pitchFamily="34" charset="0"/>
                <a:cs typeface="Calibri" panose="020F0502020204030204" pitchFamily="34" charset="0"/>
              </a:rPr>
              <a:t>studies</a:t>
            </a:r>
          </a:p>
          <a:p>
            <a:r>
              <a:rPr lang="en-GB" sz="2600" dirty="0" smtClean="0">
                <a:latin typeface="Calibri" panose="020F0502020204030204" pitchFamily="34" charset="0"/>
                <a:cs typeface="Calibri" panose="020F0502020204030204" pitchFamily="34" charset="0"/>
              </a:rPr>
              <a:t>Open continuous peer review</a:t>
            </a:r>
            <a:endParaRPr lang="en-GB" sz="2600" dirty="0">
              <a:latin typeface="Calibri" panose="020F0502020204030204" pitchFamily="34" charset="0"/>
              <a:cs typeface="Calibri" panose="020F0502020204030204" pitchFamily="34" charset="0"/>
            </a:endParaRPr>
          </a:p>
        </p:txBody>
      </p:sp>
      <p:sp>
        <p:nvSpPr>
          <p:cNvPr id="2" name="TextBox 1"/>
          <p:cNvSpPr txBox="1"/>
          <p:nvPr/>
        </p:nvSpPr>
        <p:spPr>
          <a:xfrm>
            <a:off x="176100" y="5061170"/>
            <a:ext cx="4363576" cy="1200329"/>
          </a:xfrm>
          <a:prstGeom prst="rect">
            <a:avLst/>
          </a:prstGeom>
          <a:noFill/>
        </p:spPr>
        <p:txBody>
          <a:bodyPr wrap="square" rtlCol="0">
            <a:spAutoFit/>
          </a:bodyPr>
          <a:lstStyle/>
          <a:p>
            <a:pPr marL="171450" indent="-171450">
              <a:buFont typeface="Arial" panose="020B0604020202020204" pitchFamily="34" charset="0"/>
              <a:buChar char="•"/>
            </a:pPr>
            <a:r>
              <a:rPr lang="en-GB" sz="1200" dirty="0">
                <a:solidFill>
                  <a:schemeClr val="bg2">
                    <a:lumMod val="50000"/>
                  </a:schemeClr>
                </a:solidFill>
                <a:latin typeface="Calibri" panose="020F0502020204030204" pitchFamily="34" charset="0"/>
                <a:cs typeface="Calibri" panose="020F0502020204030204" pitchFamily="34" charset="0"/>
              </a:rPr>
              <a:t>Eisen JA, Ganley E, MacCallum CJ (2014) </a:t>
            </a:r>
            <a:r>
              <a:rPr lang="en-GB" sz="1200" b="1" dirty="0">
                <a:solidFill>
                  <a:schemeClr val="bg2">
                    <a:lumMod val="50000"/>
                  </a:schemeClr>
                </a:solidFill>
                <a:latin typeface="Calibri" panose="020F0502020204030204" pitchFamily="34" charset="0"/>
                <a:cs typeface="Calibri" panose="020F0502020204030204" pitchFamily="34" charset="0"/>
              </a:rPr>
              <a:t>Open Science and Reporting Animal Studies: Who's Accountable? </a:t>
            </a:r>
            <a:r>
              <a:rPr lang="en-GB" sz="1200" dirty="0">
                <a:solidFill>
                  <a:schemeClr val="bg2">
                    <a:lumMod val="50000"/>
                  </a:schemeClr>
                </a:solidFill>
                <a:latin typeface="Calibri" panose="020F0502020204030204" pitchFamily="34" charset="0"/>
                <a:cs typeface="Calibri" panose="020F0502020204030204" pitchFamily="34" charset="0"/>
              </a:rPr>
              <a:t>PLoS </a:t>
            </a:r>
            <a:r>
              <a:rPr lang="en-GB" sz="1200" dirty="0" err="1">
                <a:solidFill>
                  <a:schemeClr val="bg2">
                    <a:lumMod val="50000"/>
                  </a:schemeClr>
                </a:solidFill>
                <a:latin typeface="Calibri" panose="020F0502020204030204" pitchFamily="34" charset="0"/>
                <a:cs typeface="Calibri" panose="020F0502020204030204" pitchFamily="34" charset="0"/>
              </a:rPr>
              <a:t>Biol</a:t>
            </a:r>
            <a:r>
              <a:rPr lang="en-GB" sz="1200" dirty="0">
                <a:solidFill>
                  <a:schemeClr val="bg2">
                    <a:lumMod val="50000"/>
                  </a:schemeClr>
                </a:solidFill>
                <a:latin typeface="Calibri" panose="020F0502020204030204" pitchFamily="34" charset="0"/>
                <a:cs typeface="Calibri" panose="020F0502020204030204" pitchFamily="34" charset="0"/>
              </a:rPr>
              <a:t> 12(1): e1001757. </a:t>
            </a:r>
            <a:r>
              <a:rPr lang="en-GB" sz="1200" dirty="0" smtClean="0">
                <a:solidFill>
                  <a:schemeClr val="bg2">
                    <a:lumMod val="50000"/>
                  </a:schemeClr>
                </a:solidFill>
                <a:latin typeface="Calibri" panose="020F0502020204030204" pitchFamily="34" charset="0"/>
                <a:cs typeface="Calibri" panose="020F0502020204030204" pitchFamily="34" charset="0"/>
              </a:rPr>
              <a:t>doi:10.1371/journal.pbio.1001757</a:t>
            </a:r>
          </a:p>
          <a:p>
            <a:pPr marL="171450" indent="-171450">
              <a:buFont typeface="Arial" panose="020B0604020202020204" pitchFamily="34" charset="0"/>
              <a:buChar char="•"/>
            </a:pPr>
            <a:r>
              <a:rPr lang="en-GB" sz="1200" dirty="0">
                <a:solidFill>
                  <a:schemeClr val="bg2">
                    <a:lumMod val="50000"/>
                  </a:schemeClr>
                </a:solidFill>
                <a:latin typeface="Calibri" panose="020F0502020204030204" pitchFamily="34" charset="0"/>
                <a:cs typeface="Calibri" panose="020F0502020204030204" pitchFamily="34" charset="0"/>
              </a:rPr>
              <a:t>The PLOS Medicine Editors (2013) </a:t>
            </a:r>
            <a:r>
              <a:rPr lang="en-GB" sz="1200" b="1" dirty="0">
                <a:solidFill>
                  <a:schemeClr val="bg2">
                    <a:lumMod val="50000"/>
                  </a:schemeClr>
                </a:solidFill>
                <a:latin typeface="Calibri" panose="020F0502020204030204" pitchFamily="34" charset="0"/>
                <a:cs typeface="Calibri" panose="020F0502020204030204" pitchFamily="34" charset="0"/>
              </a:rPr>
              <a:t>Better Reporting of Scientific Studies: Why It Matters.</a:t>
            </a:r>
            <a:r>
              <a:rPr lang="en-GB" sz="1200" dirty="0">
                <a:solidFill>
                  <a:schemeClr val="bg2">
                    <a:lumMod val="50000"/>
                  </a:schemeClr>
                </a:solidFill>
                <a:latin typeface="Calibri" panose="020F0502020204030204" pitchFamily="34" charset="0"/>
                <a:cs typeface="Calibri" panose="020F0502020204030204" pitchFamily="34" charset="0"/>
              </a:rPr>
              <a:t> PLoS Med 10(8): e1001504. doi:10.1371/journal.pmed.1001504</a:t>
            </a:r>
          </a:p>
        </p:txBody>
      </p:sp>
      <p:sp>
        <p:nvSpPr>
          <p:cNvPr id="4" name="Rectangle 3"/>
          <p:cNvSpPr/>
          <p:nvPr/>
        </p:nvSpPr>
        <p:spPr>
          <a:xfrm rot="19313254">
            <a:off x="1076251" y="2593802"/>
            <a:ext cx="4003853" cy="923330"/>
          </a:xfrm>
          <a:prstGeom prst="rect">
            <a:avLst/>
          </a:prstGeom>
          <a:noFill/>
        </p:spPr>
        <p:txBody>
          <a:bodyPr wrap="none" lIns="91440" tIns="45720" rIns="91440" bIns="45720">
            <a:spAutoFit/>
          </a:bodyPr>
          <a:lstStyle/>
          <a:p>
            <a:pPr algn="ctr"/>
            <a:r>
              <a:rPr lang="en-US" sz="5400" b="1" cap="none" spc="0" dirty="0" smtClean="0">
                <a:ln w="1905"/>
                <a:solidFill>
                  <a:srgbClr val="C00000"/>
                </a:solidFill>
                <a:effectLst>
                  <a:innerShdw blurRad="69850" dist="43180" dir="5400000">
                    <a:srgbClr val="000000">
                      <a:alpha val="65000"/>
                    </a:srgbClr>
                  </a:innerShdw>
                </a:effectLst>
                <a:latin typeface="Calibri" panose="020F0502020204030204" pitchFamily="34" charset="0"/>
                <a:cs typeface="Calibri" panose="020F0502020204030204" pitchFamily="34" charset="0"/>
              </a:rPr>
              <a:t>Transparency</a:t>
            </a:r>
            <a:endParaRPr lang="en-US" sz="5400" b="1" cap="none" spc="0" dirty="0">
              <a:ln w="1905"/>
              <a:solidFill>
                <a:srgbClr val="C00000"/>
              </a:solidFill>
              <a:effectLst>
                <a:innerShdw blurRad="69850" dist="43180" dir="5400000">
                  <a:srgbClr val="000000">
                    <a:alpha val="65000"/>
                  </a:srgbClr>
                </a:innerShdw>
              </a:effectLst>
              <a:latin typeface="Calibri" panose="020F0502020204030204" pitchFamily="34" charset="0"/>
              <a:cs typeface="Calibri" panose="020F0502020204030204" pitchFamily="34" charset="0"/>
            </a:endParaRPr>
          </a:p>
        </p:txBody>
      </p:sp>
      <p:pic>
        <p:nvPicPr>
          <p:cNvPr id="16" name="Picture 10" descr="http://zenodo.org/img/logos/zenodo-black-25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8154" y="4526259"/>
            <a:ext cx="1611518" cy="64392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OpenAIRE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13613" y="281687"/>
            <a:ext cx="1666875" cy="117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049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0683" t="15877" r="12167" b="9114"/>
          <a:stretch/>
        </p:blipFill>
        <p:spPr>
          <a:xfrm>
            <a:off x="128016" y="1161742"/>
            <a:ext cx="9015984" cy="4730566"/>
          </a:xfrm>
          <a:prstGeom prst="rect">
            <a:avLst/>
          </a:prstGeom>
        </p:spPr>
      </p:pic>
      <p:sp>
        <p:nvSpPr>
          <p:cNvPr id="3" name="TextBox 2"/>
          <p:cNvSpPr txBox="1"/>
          <p:nvPr/>
        </p:nvSpPr>
        <p:spPr>
          <a:xfrm>
            <a:off x="219456" y="5892308"/>
            <a:ext cx="3214150" cy="369332"/>
          </a:xfrm>
          <a:prstGeom prst="rect">
            <a:avLst/>
          </a:prstGeom>
          <a:noFill/>
        </p:spPr>
        <p:txBody>
          <a:bodyPr wrap="none" rtlCol="0">
            <a:spAutoFit/>
          </a:bodyPr>
          <a:lstStyle/>
          <a:p>
            <a:r>
              <a:rPr lang="en-GB" dirty="0">
                <a:solidFill>
                  <a:schemeClr val="bg1">
                    <a:lumMod val="50000"/>
                  </a:schemeClr>
                </a:solidFill>
              </a:rPr>
              <a:t>http://esac-initiative.org/about/</a:t>
            </a:r>
          </a:p>
        </p:txBody>
      </p:sp>
      <p:sp>
        <p:nvSpPr>
          <p:cNvPr id="4" name="Title 1"/>
          <p:cNvSpPr txBox="1">
            <a:spLocks/>
          </p:cNvSpPr>
          <p:nvPr/>
        </p:nvSpPr>
        <p:spPr>
          <a:xfrm>
            <a:off x="457217" y="374214"/>
            <a:ext cx="8228013" cy="731413"/>
          </a:xfrm>
          <a:prstGeom prst="rect">
            <a:avLst/>
          </a:prstGeom>
        </p:spPr>
        <p:txBody>
          <a:bodyPr>
            <a:normAutofit fontScale="97500"/>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r>
              <a:rPr lang="en-GB" dirty="0" smtClean="0">
                <a:latin typeface="Calibri" panose="020F0502020204030204" pitchFamily="34" charset="0"/>
                <a:cs typeface="Calibri" panose="020F0502020204030204" pitchFamily="34" charset="0"/>
              </a:rPr>
              <a:t>Services: transparent and competitive market</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478252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 of ESAC</a:t>
            </a:r>
            <a:endParaRPr lang="en-GB" dirty="0"/>
          </a:p>
        </p:txBody>
      </p:sp>
      <p:sp>
        <p:nvSpPr>
          <p:cNvPr id="3" name="Content Placeholder 2"/>
          <p:cNvSpPr>
            <a:spLocks noGrp="1"/>
          </p:cNvSpPr>
          <p:nvPr>
            <p:ph idx="1"/>
          </p:nvPr>
        </p:nvSpPr>
        <p:spPr>
          <a:xfrm>
            <a:off x="457217" y="1734541"/>
            <a:ext cx="8228013" cy="2599715"/>
          </a:xfrm>
        </p:spPr>
        <p:txBody>
          <a:bodyPr/>
          <a:lstStyle/>
          <a:p>
            <a:r>
              <a:rPr lang="en-GB" dirty="0"/>
              <a:t>To keep transaction costs for Open Access article charges at a minimum </a:t>
            </a:r>
            <a:r>
              <a:rPr lang="en-GB" dirty="0" smtClean="0"/>
              <a:t>level.</a:t>
            </a:r>
          </a:p>
          <a:p>
            <a:r>
              <a:rPr lang="en-GB" dirty="0" smtClean="0"/>
              <a:t>To </a:t>
            </a:r>
            <a:r>
              <a:rPr lang="en-GB" dirty="0"/>
              <a:t>support and </a:t>
            </a:r>
            <a:r>
              <a:rPr lang="en-GB" dirty="0" smtClean="0"/>
              <a:t>contribute </a:t>
            </a:r>
            <a:r>
              <a:rPr lang="en-GB" dirty="0"/>
              <a:t>to the development of a transparent and efficient APC market.</a:t>
            </a:r>
          </a:p>
          <a:p>
            <a:endParaRPr lang="en-GB" dirty="0"/>
          </a:p>
        </p:txBody>
      </p:sp>
      <p:sp>
        <p:nvSpPr>
          <p:cNvPr id="4" name="TextBox 3"/>
          <p:cNvSpPr txBox="1"/>
          <p:nvPr/>
        </p:nvSpPr>
        <p:spPr>
          <a:xfrm>
            <a:off x="666207" y="4334256"/>
            <a:ext cx="8084136" cy="523220"/>
          </a:xfrm>
          <a:prstGeom prst="rect">
            <a:avLst/>
          </a:prstGeom>
          <a:noFill/>
        </p:spPr>
        <p:txBody>
          <a:bodyPr wrap="none" rtlCol="0">
            <a:spAutoFit/>
          </a:bodyPr>
          <a:lstStyle/>
          <a:p>
            <a:pPr marL="285750" indent="-285750">
              <a:buFont typeface="Wingdings" panose="05000000000000000000" pitchFamily="2" charset="2"/>
              <a:buChar char="Ø"/>
            </a:pPr>
            <a:r>
              <a:rPr lang="en-GB" sz="2800" b="1" dirty="0" smtClean="0">
                <a:solidFill>
                  <a:srgbClr val="C00000"/>
                </a:solidFill>
              </a:rPr>
              <a:t>Signing non-disclosure agreements is NOT a service</a:t>
            </a:r>
            <a:endParaRPr lang="en-GB" sz="2800" b="1" dirty="0">
              <a:solidFill>
                <a:srgbClr val="C00000"/>
              </a:solidFill>
            </a:endParaRPr>
          </a:p>
        </p:txBody>
      </p:sp>
    </p:spTree>
    <p:extLst>
      <p:ext uri="{BB962C8B-B14F-4D97-AF65-F5344CB8AC3E}">
        <p14:creationId xmlns:p14="http://schemas.microsoft.com/office/powerpoint/2010/main" val="334688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342" y="271447"/>
            <a:ext cx="7517741" cy="760648"/>
          </a:xfrm>
        </p:spPr>
        <p:txBody>
          <a:bodyPr anchor="t">
            <a:noAutofit/>
          </a:bodyPr>
          <a:lstStyle/>
          <a:p>
            <a:pPr algn="ctr"/>
            <a:r>
              <a:rPr lang="en-GB" dirty="0" smtClean="0">
                <a:latin typeface="Calibri" panose="020F0502020204030204" pitchFamily="34" charset="0"/>
                <a:cs typeface="Calibri" panose="020F0502020204030204" pitchFamily="34" charset="0"/>
              </a:rPr>
              <a:t>Transparency – Intelligent Openness</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normAutofit/>
          </a:bodyPr>
          <a:lstStyle/>
          <a:p>
            <a:r>
              <a:rPr lang="en-GB" sz="2400" dirty="0" smtClean="0">
                <a:latin typeface="Calibri" panose="020F0502020204030204" pitchFamily="34" charset="0"/>
                <a:cs typeface="Calibri" panose="020F0502020204030204" pitchFamily="34" charset="0"/>
              </a:rPr>
              <a:t>Greater </a:t>
            </a:r>
            <a:r>
              <a:rPr lang="en-GB" sz="2400" dirty="0">
                <a:latin typeface="Calibri" panose="020F0502020204030204" pitchFamily="34" charset="0"/>
                <a:cs typeface="Calibri" panose="020F0502020204030204" pitchFamily="34" charset="0"/>
              </a:rPr>
              <a:t>transparency can improve on the reproducibility and reliability of research results</a:t>
            </a:r>
            <a:r>
              <a:rPr lang="en-GB" sz="2400" dirty="0" smtClean="0">
                <a:latin typeface="Calibri" panose="020F0502020204030204" pitchFamily="34" charset="0"/>
                <a:cs typeface="Calibri" panose="020F0502020204030204" pitchFamily="34" charset="0"/>
              </a:rPr>
              <a:t>.</a:t>
            </a:r>
          </a:p>
          <a:p>
            <a:r>
              <a:rPr lang="en-GB" sz="2400" dirty="0" smtClean="0">
                <a:latin typeface="Calibri" panose="020F0502020204030204" pitchFamily="34" charset="0"/>
                <a:cs typeface="Calibri" panose="020F0502020204030204" pitchFamily="34" charset="0"/>
              </a:rPr>
              <a:t>Greater transparency can enable independent experts to assess the effectiveness of different services themselves (e.g. peer review)</a:t>
            </a:r>
          </a:p>
          <a:p>
            <a:pPr lvl="1"/>
            <a:r>
              <a:rPr lang="en-GB" dirty="0" smtClean="0">
                <a:latin typeface="Calibri" panose="020F0502020204030204" pitchFamily="34" charset="0"/>
                <a:cs typeface="Calibri" panose="020F0502020204030204" pitchFamily="34" charset="0"/>
              </a:rPr>
              <a:t>Needs to </a:t>
            </a:r>
            <a:r>
              <a:rPr lang="en-GB" dirty="0">
                <a:latin typeface="Calibri" panose="020F0502020204030204" pitchFamily="34" charset="0"/>
                <a:cs typeface="Calibri" panose="020F0502020204030204" pitchFamily="34" charset="0"/>
              </a:rPr>
              <a:t>be balanced against the need for “privacy of thought” which allows researchers to work through to an understanding of their results</a:t>
            </a:r>
            <a:r>
              <a:rPr lang="en-GB" dirty="0" smtClean="0">
                <a:latin typeface="Calibri" panose="020F0502020204030204" pitchFamily="34" charset="0"/>
                <a:cs typeface="Calibri" panose="020F0502020204030204" pitchFamily="34" charset="0"/>
              </a:rPr>
              <a:t>.</a:t>
            </a:r>
          </a:p>
          <a:p>
            <a:pPr lvl="1"/>
            <a:r>
              <a:rPr lang="en-GB" dirty="0" smtClean="0">
                <a:latin typeface="Calibri" panose="020F0502020204030204" pitchFamily="34" charset="0"/>
                <a:cs typeface="Calibri" panose="020F0502020204030204" pitchFamily="34" charset="0"/>
              </a:rPr>
              <a:t>Needs to take account of confidentiality (patient, endangered species </a:t>
            </a:r>
            <a:r>
              <a:rPr lang="en-GB" dirty="0" err="1" smtClean="0">
                <a:latin typeface="Calibri" panose="020F0502020204030204" pitchFamily="34" charset="0"/>
                <a:cs typeface="Calibri" panose="020F0502020204030204" pitchFamily="34" charset="0"/>
              </a:rPr>
              <a:t>etc</a:t>
            </a:r>
            <a:r>
              <a:rPr lang="en-GB" dirty="0" smtClean="0">
                <a:latin typeface="Calibri" panose="020F0502020204030204" pitchFamily="34" charset="0"/>
                <a:cs typeface="Calibri" panose="020F0502020204030204" pitchFamily="34" charset="0"/>
              </a:rPr>
              <a:t>) </a:t>
            </a:r>
          </a:p>
          <a:p>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1057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latin typeface="Calibri" panose="020F0502020204030204" pitchFamily="34" charset="0"/>
                <a:cs typeface="Calibri" panose="020F0502020204030204" pitchFamily="34" charset="0"/>
              </a:rPr>
              <a:t>Services: Incentives</a:t>
            </a:r>
            <a:endParaRPr lang="en-GB" dirty="0">
              <a:latin typeface="Calibri" panose="020F0502020204030204" pitchFamily="34" charset="0"/>
              <a:cs typeface="Calibri" panose="020F0502020204030204" pitchFamily="34" charset="0"/>
            </a:endParaRPr>
          </a:p>
        </p:txBody>
      </p:sp>
      <p:sp>
        <p:nvSpPr>
          <p:cNvPr id="5" name="Content Placeholder 4"/>
          <p:cNvSpPr>
            <a:spLocks noGrp="1"/>
          </p:cNvSpPr>
          <p:nvPr>
            <p:ph idx="1"/>
          </p:nvPr>
        </p:nvSpPr>
        <p:spPr>
          <a:xfrm>
            <a:off x="457200" y="1249909"/>
            <a:ext cx="8228013" cy="4381346"/>
          </a:xfrm>
        </p:spPr>
        <p:txBody>
          <a:bodyPr>
            <a:noAutofit/>
          </a:bodyPr>
          <a:lstStyle/>
          <a:p>
            <a:pPr marL="0" indent="0">
              <a:buNone/>
            </a:pPr>
            <a:r>
              <a:rPr lang="en-GB" sz="2400" b="1" dirty="0">
                <a:solidFill>
                  <a:schemeClr val="accent1"/>
                </a:solidFill>
                <a:latin typeface="Calibri" panose="020F0502020204030204" pitchFamily="34" charset="0"/>
                <a:cs typeface="Calibri" panose="020F0502020204030204" pitchFamily="34" charset="0"/>
              </a:rPr>
              <a:t>Research Assessment</a:t>
            </a:r>
          </a:p>
          <a:p>
            <a:pPr lvl="1"/>
            <a:r>
              <a:rPr lang="en-GB" sz="2000" dirty="0">
                <a:latin typeface="Calibri" panose="020F0502020204030204" pitchFamily="34" charset="0"/>
                <a:cs typeface="Calibri" panose="020F0502020204030204" pitchFamily="34" charset="0"/>
              </a:rPr>
              <a:t>Prestige dominates </a:t>
            </a:r>
          </a:p>
          <a:p>
            <a:pPr lvl="1"/>
            <a:r>
              <a:rPr lang="en-GB" sz="2000" dirty="0">
                <a:latin typeface="Calibri" panose="020F0502020204030204" pitchFamily="34" charset="0"/>
                <a:cs typeface="Calibri" panose="020F0502020204030204" pitchFamily="34" charset="0"/>
              </a:rPr>
              <a:t>Decisions generally not transparent</a:t>
            </a:r>
          </a:p>
          <a:p>
            <a:pPr lvl="1"/>
            <a:r>
              <a:rPr lang="en-GB" sz="2000" dirty="0">
                <a:latin typeface="Calibri" panose="020F0502020204030204" pitchFamily="34" charset="0"/>
                <a:cs typeface="Calibri" panose="020F0502020204030204" pitchFamily="34" charset="0"/>
              </a:rPr>
              <a:t>Researchers are risk-averse</a:t>
            </a:r>
          </a:p>
          <a:p>
            <a:pPr lvl="1"/>
            <a:r>
              <a:rPr lang="en-GB" sz="2000" dirty="0">
                <a:latin typeface="Calibri" panose="020F0502020204030204" pitchFamily="34" charset="0"/>
                <a:cs typeface="Calibri" panose="020F0502020204030204" pitchFamily="34" charset="0"/>
              </a:rPr>
              <a:t>Institutions are risk-averse</a:t>
            </a:r>
          </a:p>
          <a:p>
            <a:pPr marL="0" indent="0">
              <a:buNone/>
            </a:pPr>
            <a:endParaRPr lang="en-GB" sz="2400" dirty="0" smtClean="0">
              <a:latin typeface="Calibri" panose="020F0502020204030204" pitchFamily="34" charset="0"/>
              <a:cs typeface="Calibri" panose="020F0502020204030204" pitchFamily="34" charset="0"/>
            </a:endParaRPr>
          </a:p>
          <a:p>
            <a:pPr marL="0" indent="0">
              <a:buNone/>
            </a:pPr>
            <a:r>
              <a:rPr lang="en-GB" sz="2400" b="1" dirty="0" smtClean="0">
                <a:solidFill>
                  <a:schemeClr val="accent1"/>
                </a:solidFill>
                <a:latin typeface="Calibri" panose="020F0502020204030204" pitchFamily="34" charset="0"/>
                <a:cs typeface="Calibri" panose="020F0502020204030204" pitchFamily="34" charset="0"/>
              </a:rPr>
              <a:t>Impact Factor – perverse incentive</a:t>
            </a:r>
          </a:p>
          <a:p>
            <a:pPr lvl="1"/>
            <a:r>
              <a:rPr lang="en-GB" sz="2000" dirty="0" smtClean="0">
                <a:latin typeface="Calibri" panose="020F0502020204030204" pitchFamily="34" charset="0"/>
                <a:cs typeface="Calibri" panose="020F0502020204030204" pitchFamily="34" charset="0"/>
              </a:rPr>
              <a:t>Researchers &amp; institutions unable to ‘wean themselves’ off impact factor</a:t>
            </a:r>
          </a:p>
          <a:p>
            <a:pPr lvl="1"/>
            <a:r>
              <a:rPr lang="en-GB" sz="2000" dirty="0" smtClean="0">
                <a:latin typeface="Calibri" panose="020F0502020204030204" pitchFamily="34" charset="0"/>
                <a:cs typeface="Calibri" panose="020F0502020204030204" pitchFamily="34" charset="0"/>
              </a:rPr>
              <a:t>Impact factor ‘propping up’ subscription model (</a:t>
            </a:r>
            <a:r>
              <a:rPr lang="en-GB" sz="2000" dirty="0">
                <a:latin typeface="Calibri" panose="020F0502020204030204" pitchFamily="34" charset="0"/>
                <a:cs typeface="Calibri" panose="020F0502020204030204" pitchFamily="34" charset="0"/>
              </a:rPr>
              <a:t>Claudio </a:t>
            </a:r>
            <a:r>
              <a:rPr lang="en-GB" sz="2000" dirty="0" err="1" smtClean="0">
                <a:latin typeface="Calibri" panose="020F0502020204030204" pitchFamily="34" charset="0"/>
                <a:cs typeface="Calibri" panose="020F0502020204030204" pitchFamily="34" charset="0"/>
              </a:rPr>
              <a:t>Aspesi</a:t>
            </a:r>
            <a:r>
              <a:rPr lang="en-GB" sz="2000" dirty="0" smtClean="0">
                <a:latin typeface="Calibri" panose="020F0502020204030204" pitchFamily="34" charset="0"/>
                <a:cs typeface="Calibri" panose="020F0502020204030204" pitchFamily="34" charset="0"/>
              </a:rPr>
              <a:t>, Business analyst)</a:t>
            </a:r>
            <a:endParaRPr lang="en-GB" sz="2000" dirty="0">
              <a:latin typeface="Calibri" panose="020F0502020204030204" pitchFamily="34" charset="0"/>
              <a:cs typeface="Calibri" panose="020F0502020204030204" pitchFamily="34" charset="0"/>
            </a:endParaRPr>
          </a:p>
          <a:p>
            <a:pPr lvl="1"/>
            <a:endParaRPr lang="en-GB" dirty="0" smtClean="0">
              <a:latin typeface="Calibri" panose="020F0502020204030204" pitchFamily="34" charset="0"/>
              <a:cs typeface="Calibri" panose="020F0502020204030204" pitchFamily="34" charset="0"/>
            </a:endParaRPr>
          </a:p>
        </p:txBody>
      </p:sp>
      <p:pic>
        <p:nvPicPr>
          <p:cNvPr id="6" name="Picture 4" descr="dora-logo-bi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207927" y="5336111"/>
            <a:ext cx="1708972" cy="7982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41561" y="5549570"/>
            <a:ext cx="6015173" cy="584775"/>
          </a:xfrm>
          <a:prstGeom prst="rect">
            <a:avLst/>
          </a:prstGeom>
          <a:noFill/>
        </p:spPr>
        <p:txBody>
          <a:bodyPr wrap="none" rtlCol="0">
            <a:spAutoFit/>
          </a:bodyPr>
          <a:lstStyle/>
          <a:p>
            <a:pPr marL="342900" indent="-342900">
              <a:buFont typeface="Wingdings" panose="05000000000000000000" pitchFamily="2" charset="2"/>
              <a:buChar char="Ø"/>
            </a:pPr>
            <a:r>
              <a:rPr lang="en-GB" sz="3200" b="1" dirty="0">
                <a:solidFill>
                  <a:srgbClr val="C00000"/>
                </a:solidFill>
                <a:latin typeface="Calibri" panose="020F0502020204030204" pitchFamily="34" charset="0"/>
                <a:cs typeface="Calibri" panose="020F0502020204030204" pitchFamily="34" charset="0"/>
              </a:rPr>
              <a:t>Research </a:t>
            </a:r>
            <a:r>
              <a:rPr lang="en-GB" sz="3200" b="1" dirty="0" smtClean="0">
                <a:solidFill>
                  <a:srgbClr val="C00000"/>
                </a:solidFill>
                <a:latin typeface="Calibri" panose="020F0502020204030204" pitchFamily="34" charset="0"/>
                <a:cs typeface="Calibri" panose="020F0502020204030204" pitchFamily="34" charset="0"/>
              </a:rPr>
              <a:t>assessment </a:t>
            </a:r>
            <a:r>
              <a:rPr lang="en-GB" sz="3200" b="1" dirty="0">
                <a:solidFill>
                  <a:srgbClr val="C00000"/>
                </a:solidFill>
                <a:latin typeface="Calibri" panose="020F0502020204030204" pitchFamily="34" charset="0"/>
                <a:cs typeface="Calibri" panose="020F0502020204030204" pitchFamily="34" charset="0"/>
              </a:rPr>
              <a:t>isn’t </a:t>
            </a:r>
            <a:r>
              <a:rPr lang="en-GB" sz="3200" b="1" dirty="0" smtClean="0">
                <a:solidFill>
                  <a:srgbClr val="C00000"/>
                </a:solidFill>
                <a:latin typeface="Calibri" panose="020F0502020204030204" pitchFamily="34" charset="0"/>
                <a:cs typeface="Calibri" panose="020F0502020204030204" pitchFamily="34" charset="0"/>
              </a:rPr>
              <a:t>linear</a:t>
            </a:r>
            <a:endParaRPr lang="en-GB" sz="3200" b="1"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095736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2794" y="762000"/>
            <a:ext cx="6107206" cy="4840941"/>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body" idx="4294967295"/>
          </p:nvPr>
        </p:nvSpPr>
        <p:spPr>
          <a:xfrm>
            <a:off x="448235" y="246529"/>
            <a:ext cx="8258735" cy="309556"/>
          </a:xfrm>
          <a:noFill/>
          <a:ln/>
        </p:spPr>
        <p:txBody>
          <a:bodyPr>
            <a:spAutoFit/>
          </a:bodyPr>
          <a:lstStyle/>
          <a:p>
            <a:pPr marL="0" indent="0" algn="ctr">
              <a:spcBef>
                <a:spcPct val="0"/>
              </a:spcBef>
              <a:buNone/>
            </a:pPr>
            <a:r>
              <a:rPr lang="en-US" altLang="en-US" sz="1412" b="1"/>
              <a:t>Figure 5. The distribution of the number of citations in journals with IF&amp;lt;5 and IF&amp;gt;30 in the F1000 dataset.</a:t>
            </a:r>
          </a:p>
        </p:txBody>
      </p:sp>
      <p:sp>
        <p:nvSpPr>
          <p:cNvPr id="4100" name="Text Box 4"/>
          <p:cNvSpPr txBox="1">
            <a:spLocks noChangeArrowheads="1"/>
          </p:cNvSpPr>
          <p:nvPr/>
        </p:nvSpPr>
        <p:spPr bwMode="auto">
          <a:xfrm>
            <a:off x="0" y="5792714"/>
            <a:ext cx="9144000" cy="41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059" dirty="0"/>
              <a:t>Eyre-Walker A, </a:t>
            </a:r>
            <a:r>
              <a:rPr lang="en-US" altLang="en-US" sz="1059" dirty="0" err="1"/>
              <a:t>Stoletzki</a:t>
            </a:r>
            <a:r>
              <a:rPr lang="en-US" altLang="en-US" sz="1059" dirty="0"/>
              <a:t> N (2013) The Assessment of Science: The Relative Merits of Post-Publication Review, the Impact Factor, and the Number of Citations. </a:t>
            </a:r>
            <a:r>
              <a:rPr lang="en-US" altLang="en-US" sz="1059" dirty="0" err="1"/>
              <a:t>PLoS</a:t>
            </a:r>
            <a:r>
              <a:rPr lang="en-US" altLang="en-US" sz="1059" dirty="0"/>
              <a:t> </a:t>
            </a:r>
            <a:r>
              <a:rPr lang="en-US" altLang="en-US" sz="1059" dirty="0" err="1"/>
              <a:t>Biol</a:t>
            </a:r>
            <a:r>
              <a:rPr lang="en-US" altLang="en-US" sz="1059" dirty="0"/>
              <a:t> 11(10): e1001675. </a:t>
            </a:r>
            <a:r>
              <a:rPr lang="en-US" altLang="en-US" sz="1059" dirty="0" smtClean="0"/>
              <a:t>doi:10.1371/journal.pbio.1001675</a:t>
            </a:r>
            <a:endParaRPr lang="en-US" altLang="en-US" sz="1059" dirty="0"/>
          </a:p>
        </p:txBody>
      </p:sp>
      <p:sp>
        <p:nvSpPr>
          <p:cNvPr id="6" name="TextBox 5"/>
          <p:cNvSpPr txBox="1"/>
          <p:nvPr/>
        </p:nvSpPr>
        <p:spPr>
          <a:xfrm>
            <a:off x="-5027" y="6187414"/>
            <a:ext cx="8847107" cy="246221"/>
          </a:xfrm>
          <a:prstGeom prst="rect">
            <a:avLst/>
          </a:prstGeom>
          <a:noFill/>
        </p:spPr>
        <p:txBody>
          <a:bodyPr wrap="square" rtlCol="0">
            <a:spAutoFit/>
          </a:bodyPr>
          <a:lstStyle/>
          <a:p>
            <a:r>
              <a:rPr lang="en-GB" sz="1000" dirty="0" smtClean="0">
                <a:latin typeface="Calibri" panose="020F0502020204030204" pitchFamily="34" charset="0"/>
                <a:cs typeface="Calibri" panose="020F0502020204030204" pitchFamily="34" charset="0"/>
              </a:rPr>
              <a:t>See also: </a:t>
            </a:r>
            <a:r>
              <a:rPr lang="en-GB" sz="1000" dirty="0" err="1" smtClean="0">
                <a:latin typeface="Calibri" panose="020F0502020204030204" pitchFamily="34" charset="0"/>
                <a:cs typeface="Calibri" panose="020F0502020204030204" pitchFamily="34" charset="0"/>
              </a:rPr>
              <a:t>Eisen</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JA, MacCallum CJ, Neylon C (2013) Expert Failure: Re-evaluating Research Assessment. PLoS </a:t>
            </a:r>
            <a:r>
              <a:rPr lang="en-GB" sz="1000" dirty="0" err="1">
                <a:latin typeface="Calibri" panose="020F0502020204030204" pitchFamily="34" charset="0"/>
                <a:cs typeface="Calibri" panose="020F0502020204030204" pitchFamily="34" charset="0"/>
              </a:rPr>
              <a:t>Biol</a:t>
            </a:r>
            <a:r>
              <a:rPr lang="en-GB" sz="1000" dirty="0">
                <a:latin typeface="Calibri" panose="020F0502020204030204" pitchFamily="34" charset="0"/>
                <a:cs typeface="Calibri" panose="020F0502020204030204" pitchFamily="34" charset="0"/>
              </a:rPr>
              <a:t> 11(10): e1001677. doi:10.1371/journal.pbio.1001677</a:t>
            </a:r>
          </a:p>
        </p:txBody>
      </p:sp>
    </p:spTree>
    <p:extLst>
      <p:ext uri="{BB962C8B-B14F-4D97-AF65-F5344CB8AC3E}">
        <p14:creationId xmlns:p14="http://schemas.microsoft.com/office/powerpoint/2010/main" val="23860401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736" r="1951"/>
          <a:stretch/>
        </p:blipFill>
        <p:spPr>
          <a:xfrm>
            <a:off x="-1" y="-1"/>
            <a:ext cx="9838742" cy="6887083"/>
          </a:xfrm>
          <a:prstGeom prst="rect">
            <a:avLst/>
          </a:prstGeom>
        </p:spPr>
      </p:pic>
      <p:sp>
        <p:nvSpPr>
          <p:cNvPr id="5" name="TextBox 4"/>
          <p:cNvSpPr txBox="1"/>
          <p:nvPr/>
        </p:nvSpPr>
        <p:spPr>
          <a:xfrm>
            <a:off x="3412270" y="1885537"/>
            <a:ext cx="5277407" cy="1323439"/>
          </a:xfrm>
          <a:prstGeom prst="rect">
            <a:avLst/>
          </a:prstGeom>
          <a:noFill/>
        </p:spPr>
        <p:txBody>
          <a:bodyPr wrap="none" rtlCol="0" anchor="ctr">
            <a:spAutoFit/>
          </a:bodyPr>
          <a:lstStyle/>
          <a:p>
            <a:r>
              <a:rPr lang="en-GB" sz="8000" b="1" dirty="0">
                <a:solidFill>
                  <a:schemeClr val="bg1"/>
                </a:solidFill>
                <a:latin typeface="Calibri" panose="020F0502020204030204" pitchFamily="34" charset="0"/>
                <a:cs typeface="Calibri" panose="020F0502020204030204" pitchFamily="34" charset="0"/>
              </a:rPr>
              <a:t>‘</a:t>
            </a:r>
            <a:r>
              <a:rPr lang="en-GB" sz="8000" b="1" dirty="0" smtClean="0">
                <a:solidFill>
                  <a:schemeClr val="bg1"/>
                </a:solidFill>
                <a:latin typeface="Calibri" panose="020F0502020204030204" pitchFamily="34" charset="0"/>
                <a:cs typeface="Calibri" panose="020F0502020204030204" pitchFamily="34" charset="0"/>
              </a:rPr>
              <a:t>qualities…’ </a:t>
            </a:r>
          </a:p>
        </p:txBody>
      </p:sp>
      <p:sp>
        <p:nvSpPr>
          <p:cNvPr id="7" name="TextBox 6"/>
          <p:cNvSpPr txBox="1"/>
          <p:nvPr/>
        </p:nvSpPr>
        <p:spPr>
          <a:xfrm>
            <a:off x="0" y="6159687"/>
            <a:ext cx="9069355" cy="307777"/>
          </a:xfrm>
          <a:prstGeom prst="rect">
            <a:avLst/>
          </a:prstGeom>
          <a:noFill/>
        </p:spPr>
        <p:txBody>
          <a:bodyPr wrap="square" rtlCol="0">
            <a:spAutoFit/>
          </a:bodyPr>
          <a:lstStyle/>
          <a:p>
            <a:r>
              <a:rPr lang="en-GB" sz="1400" dirty="0">
                <a:solidFill>
                  <a:schemeClr val="bg1"/>
                </a:solidFill>
                <a:latin typeface="Calibri" panose="020F0502020204030204" pitchFamily="34" charset="0"/>
                <a:cs typeface="Calibri" panose="020F0502020204030204" pitchFamily="34" charset="0"/>
              </a:rPr>
              <a:t>Nicolas Raymond https://www.flickr.com/photos/82955120@N05/8691488200/in/photostream/  CC </a:t>
            </a:r>
            <a:r>
              <a:rPr lang="en-GB" sz="1400" dirty="0" smtClean="0">
                <a:solidFill>
                  <a:schemeClr val="bg1"/>
                </a:solidFill>
                <a:latin typeface="Calibri" panose="020F0502020204030204" pitchFamily="34" charset="0"/>
                <a:cs typeface="Calibri" panose="020F0502020204030204" pitchFamily="34" charset="0"/>
              </a:rPr>
              <a:t>BY</a:t>
            </a:r>
            <a:endParaRPr lang="en-GB" sz="1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19099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a:t>
            </a:r>
            <a:r>
              <a:rPr lang="en-US" dirty="0" smtClean="0"/>
              <a:t>nd then…</a:t>
            </a:r>
            <a:endParaRPr lang="en-US" dirty="0"/>
          </a:p>
        </p:txBody>
      </p:sp>
      <p:sp>
        <p:nvSpPr>
          <p:cNvPr id="4" name="Slide Number Placeholder 3"/>
          <p:cNvSpPr>
            <a:spLocks noGrp="1"/>
          </p:cNvSpPr>
          <p:nvPr>
            <p:ph type="sldNum" sz="quarter" idx="12"/>
          </p:nvPr>
        </p:nvSpPr>
        <p:spPr/>
        <p:txBody>
          <a:bodyPr/>
          <a:lstStyle/>
          <a:p>
            <a:fld id="{0B3491D9-1A07-DD4F-B66E-B8A1D1BB0437}" type="slidenum">
              <a:rPr lang="en-US" smtClean="0">
                <a:solidFill>
                  <a:prstClr val="white"/>
                </a:solidFill>
                <a:latin typeface="Arial"/>
              </a:rPr>
              <a:pPr/>
              <a:t>5</a:t>
            </a:fld>
            <a:endParaRPr lang="en-US">
              <a:solidFill>
                <a:prstClr val="white"/>
              </a:solidFill>
              <a:latin typeface="Arial"/>
            </a:endParaRPr>
          </a:p>
        </p:txBody>
      </p:sp>
      <p:pic>
        <p:nvPicPr>
          <p:cNvPr id="6" name="Picture 5"/>
          <p:cNvPicPr>
            <a:picLocks noChangeAspect="1"/>
          </p:cNvPicPr>
          <p:nvPr/>
        </p:nvPicPr>
        <p:blipFill>
          <a:blip r:embed="rId2"/>
          <a:stretch>
            <a:fillRect/>
          </a:stretch>
        </p:blipFill>
        <p:spPr>
          <a:xfrm>
            <a:off x="1070710" y="1399412"/>
            <a:ext cx="2540000" cy="3784600"/>
          </a:xfrm>
          <a:prstGeom prst="rect">
            <a:avLst/>
          </a:prstGeom>
        </p:spPr>
      </p:pic>
      <p:sp>
        <p:nvSpPr>
          <p:cNvPr id="7" name="TextBox 6"/>
          <p:cNvSpPr txBox="1"/>
          <p:nvPr/>
        </p:nvSpPr>
        <p:spPr>
          <a:xfrm>
            <a:off x="4720039" y="1399413"/>
            <a:ext cx="3965175" cy="3046978"/>
          </a:xfrm>
          <a:prstGeom prst="rect">
            <a:avLst/>
          </a:prstGeom>
          <a:noFill/>
        </p:spPr>
        <p:txBody>
          <a:bodyPr wrap="square" lIns="91425" tIns="45713" rIns="91425" bIns="45713" rtlCol="0">
            <a:spAutoFit/>
          </a:bodyPr>
          <a:lstStyle/>
          <a:p>
            <a:r>
              <a:rPr lang="en-US" sz="2400" b="1" i="1" dirty="0"/>
              <a:t>Philosophical Transactions of the Royal Society:</a:t>
            </a:r>
          </a:p>
          <a:p>
            <a:endParaRPr lang="en-US" sz="2400" b="1" i="1" dirty="0"/>
          </a:p>
          <a:p>
            <a:r>
              <a:rPr lang="en-US" sz="2400" dirty="0"/>
              <a:t>Started in 1665; first journal devoted exclusively to science publishing</a:t>
            </a:r>
          </a:p>
          <a:p>
            <a:endParaRPr lang="en-US" sz="2400" dirty="0"/>
          </a:p>
        </p:txBody>
      </p:sp>
    </p:spTree>
    <p:extLst>
      <p:ext uri="{BB962C8B-B14F-4D97-AF65-F5344CB8AC3E}">
        <p14:creationId xmlns:p14="http://schemas.microsoft.com/office/powerpoint/2010/main" val="25919645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736" r="1951"/>
          <a:stretch/>
        </p:blipFill>
        <p:spPr>
          <a:xfrm>
            <a:off x="-1" y="-1"/>
            <a:ext cx="9838742" cy="6887083"/>
          </a:xfrm>
          <a:prstGeom prst="rect">
            <a:avLst/>
          </a:prstGeom>
        </p:spPr>
      </p:pic>
      <p:sp>
        <p:nvSpPr>
          <p:cNvPr id="5" name="TextBox 4"/>
          <p:cNvSpPr txBox="1"/>
          <p:nvPr/>
        </p:nvSpPr>
        <p:spPr>
          <a:xfrm>
            <a:off x="5226515" y="4774692"/>
            <a:ext cx="3670941" cy="923330"/>
          </a:xfrm>
          <a:prstGeom prst="rect">
            <a:avLst/>
          </a:prstGeom>
          <a:noFill/>
        </p:spPr>
        <p:txBody>
          <a:bodyPr wrap="none" rtlCol="0">
            <a:spAutoFit/>
          </a:bodyPr>
          <a:lstStyle/>
          <a:p>
            <a:r>
              <a:rPr lang="en-GB" sz="5400" b="1" dirty="0">
                <a:solidFill>
                  <a:schemeClr val="bg1"/>
                </a:solidFill>
                <a:latin typeface="Calibri" panose="020F0502020204030204" pitchFamily="34" charset="0"/>
                <a:cs typeface="Calibri" panose="020F0502020204030204" pitchFamily="34" charset="0"/>
              </a:rPr>
              <a:t>not ‘quality</a:t>
            </a:r>
            <a:r>
              <a:rPr lang="en-GB" sz="5400" b="1" dirty="0" smtClean="0">
                <a:solidFill>
                  <a:schemeClr val="bg1"/>
                </a:solidFill>
                <a:latin typeface="Calibri" panose="020F0502020204030204" pitchFamily="34" charset="0"/>
                <a:cs typeface="Calibri" panose="020F0502020204030204" pitchFamily="34" charset="0"/>
              </a:rPr>
              <a:t>’</a:t>
            </a:r>
            <a:endParaRPr lang="en-GB" sz="54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11454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536" t="18395" r="12316" b="2085"/>
          <a:stretch/>
        </p:blipFill>
        <p:spPr bwMode="auto">
          <a:xfrm>
            <a:off x="69442" y="208343"/>
            <a:ext cx="8891264" cy="4869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639029" y="5555847"/>
            <a:ext cx="4004840" cy="646331"/>
          </a:xfrm>
          <a:prstGeom prst="rect">
            <a:avLst/>
          </a:prstGeom>
          <a:noFill/>
        </p:spPr>
        <p:txBody>
          <a:bodyPr wrap="square" rtlCol="0">
            <a:spAutoFit/>
          </a:bodyPr>
          <a:lstStyle/>
          <a:p>
            <a:r>
              <a:rPr lang="en-US" b="1" i="1" dirty="0">
                <a:solidFill>
                  <a:schemeClr val="tx2"/>
                </a:solidFill>
                <a:latin typeface="Calibri" panose="020F0502020204030204" pitchFamily="34" charset="0"/>
                <a:cs typeface="Calibri" panose="020F0502020204030204" pitchFamily="34" charset="0"/>
              </a:rPr>
              <a:t>http://article-level-metrics.PLOS.org</a:t>
            </a:r>
          </a:p>
          <a:p>
            <a:endParaRPr lang="en-GB" b="1" dirty="0">
              <a:solidFill>
                <a:schemeClr val="tx2"/>
              </a:solidFill>
              <a:latin typeface="Calibri" panose="020F0502020204030204" pitchFamily="34" charset="0"/>
              <a:cs typeface="Calibri" panose="020F0502020204030204" pitchFamily="34" charset="0"/>
            </a:endParaRPr>
          </a:p>
        </p:txBody>
      </p:sp>
      <p:sp>
        <p:nvSpPr>
          <p:cNvPr id="2" name="TextBox 1"/>
          <p:cNvSpPr txBox="1"/>
          <p:nvPr/>
        </p:nvSpPr>
        <p:spPr>
          <a:xfrm>
            <a:off x="2498756" y="3195873"/>
            <a:ext cx="184731" cy="369332"/>
          </a:xfrm>
          <a:prstGeom prst="rect">
            <a:avLst/>
          </a:prstGeom>
          <a:noFill/>
        </p:spPr>
        <p:txBody>
          <a:bodyPr wrap="none" rtlCol="0">
            <a:spAutoFit/>
          </a:bodyPr>
          <a:lstStyle/>
          <a:p>
            <a:endParaRPr lang="en-GB" dirty="0"/>
          </a:p>
        </p:txBody>
      </p:sp>
      <p:sp>
        <p:nvSpPr>
          <p:cNvPr id="3" name="Rectangle 2"/>
          <p:cNvSpPr/>
          <p:nvPr/>
        </p:nvSpPr>
        <p:spPr>
          <a:xfrm rot="18916435">
            <a:off x="2317442" y="2921169"/>
            <a:ext cx="4509120" cy="1015663"/>
          </a:xfrm>
          <a:prstGeom prst="rect">
            <a:avLst/>
          </a:prstGeom>
          <a:noFill/>
        </p:spPr>
        <p:txBody>
          <a:bodyPr wrap="none" lIns="91440" tIns="45720" rIns="91440" bIns="45720">
            <a:spAutoFit/>
          </a:bodyPr>
          <a:lstStyle/>
          <a:p>
            <a:pPr algn="ctr"/>
            <a:r>
              <a:rPr lang="en-US" sz="6000" b="1" cap="none" spc="0" dirty="0" smtClean="0">
                <a:ln w="1905"/>
                <a:solidFill>
                  <a:srgbClr val="C00000"/>
                </a:solidFill>
                <a:effectLst>
                  <a:innerShdw blurRad="69850" dist="43180" dir="5400000">
                    <a:srgbClr val="000000">
                      <a:alpha val="65000"/>
                    </a:srgbClr>
                  </a:innerShdw>
                </a:effectLst>
                <a:latin typeface="Calibri" panose="020F0502020204030204" pitchFamily="34" charset="0"/>
                <a:cs typeface="Calibri" panose="020F0502020204030204" pitchFamily="34" charset="0"/>
              </a:rPr>
              <a:t>Open Metrics</a:t>
            </a:r>
            <a:endParaRPr lang="en-US" sz="6000" b="1" cap="none" spc="0" dirty="0">
              <a:ln w="1905"/>
              <a:solidFill>
                <a:srgbClr val="C00000"/>
              </a:solidFill>
              <a:effectLst>
                <a:innerShdw blurRad="69850" dist="43180" dir="5400000">
                  <a:srgbClr val="000000">
                    <a:alpha val="65000"/>
                  </a:srgbClr>
                </a:inn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80663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latin typeface="Calibri" panose="020F0502020204030204" pitchFamily="34" charset="0"/>
                <a:cs typeface="Calibri" panose="020F0502020204030204" pitchFamily="34" charset="0"/>
              </a:rPr>
              <a:t>Networked scholarship requires network incentives</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GB" sz="2400" dirty="0" smtClean="0">
                <a:latin typeface="Calibri" panose="020F0502020204030204" pitchFamily="34" charset="0"/>
                <a:cs typeface="Calibri" panose="020F0502020204030204" pitchFamily="34" charset="0"/>
              </a:rPr>
              <a:t>Mechanisms </a:t>
            </a:r>
            <a:r>
              <a:rPr lang="en-GB" sz="2400" dirty="0">
                <a:latin typeface="Calibri" panose="020F0502020204030204" pitchFamily="34" charset="0"/>
                <a:cs typeface="Calibri" panose="020F0502020204030204" pitchFamily="34" charset="0"/>
              </a:rPr>
              <a:t>and frameworks that drive directional change at the system level rather than highly targeted interventions with specific goals</a:t>
            </a:r>
            <a:r>
              <a:rPr lang="en-GB" sz="2400" dirty="0" smtClean="0">
                <a:latin typeface="Calibri" panose="020F0502020204030204" pitchFamily="34" charset="0"/>
                <a:cs typeface="Calibri" panose="020F0502020204030204" pitchFamily="34" charset="0"/>
              </a:rPr>
              <a:t>.</a:t>
            </a:r>
            <a:endParaRPr lang="en-GB" sz="2400" dirty="0">
              <a:latin typeface="Calibri" panose="020F0502020204030204" pitchFamily="34" charset="0"/>
              <a:cs typeface="Calibri" panose="020F0502020204030204" pitchFamily="34" charset="0"/>
            </a:endParaRPr>
          </a:p>
          <a:p>
            <a:pPr marL="457200" indent="-457200">
              <a:buFont typeface="+mj-lt"/>
              <a:buAutoNum type="arabicPeriod"/>
            </a:pPr>
            <a:r>
              <a:rPr lang="en-GB" sz="2400" dirty="0" smtClean="0">
                <a:latin typeface="Calibri" panose="020F0502020204030204" pitchFamily="34" charset="0"/>
                <a:cs typeface="Calibri" panose="020F0502020204030204" pitchFamily="34" charset="0"/>
              </a:rPr>
              <a:t>Policy </a:t>
            </a:r>
            <a:r>
              <a:rPr lang="en-GB" sz="2400" dirty="0">
                <a:latin typeface="Calibri" panose="020F0502020204030204" pitchFamily="34" charset="0"/>
                <a:cs typeface="Calibri" panose="020F0502020204030204" pitchFamily="34" charset="0"/>
              </a:rPr>
              <a:t>interventions </a:t>
            </a:r>
            <a:r>
              <a:rPr lang="en-GB" sz="2400" dirty="0" smtClean="0">
                <a:latin typeface="Calibri" panose="020F0502020204030204" pitchFamily="34" charset="0"/>
                <a:cs typeface="Calibri" panose="020F0502020204030204" pitchFamily="34" charset="0"/>
              </a:rPr>
              <a:t>focussed </a:t>
            </a:r>
            <a:r>
              <a:rPr lang="en-GB" sz="2400" dirty="0">
                <a:latin typeface="Calibri" panose="020F0502020204030204" pitchFamily="34" charset="0"/>
                <a:cs typeface="Calibri" panose="020F0502020204030204" pitchFamily="34" charset="0"/>
              </a:rPr>
              <a:t>on the creation of frameworks and mechanisms that drive directional change and through the monitoring of </a:t>
            </a:r>
            <a:r>
              <a:rPr lang="en-GB" sz="2400" dirty="0" smtClean="0">
                <a:latin typeface="Calibri" panose="020F0502020204030204" pitchFamily="34" charset="0"/>
                <a:cs typeface="Calibri" panose="020F0502020204030204" pitchFamily="34" charset="0"/>
              </a:rPr>
              <a:t>implementation</a:t>
            </a:r>
          </a:p>
          <a:p>
            <a:pPr lvl="1"/>
            <a:r>
              <a:rPr lang="en-GB" sz="2000" dirty="0" smtClean="0">
                <a:latin typeface="Calibri" panose="020F0502020204030204" pitchFamily="34" charset="0"/>
                <a:cs typeface="Calibri" panose="020F0502020204030204" pitchFamily="34" charset="0"/>
              </a:rPr>
              <a:t>e.g. rewards </a:t>
            </a:r>
            <a:r>
              <a:rPr lang="en-GB" sz="2000" dirty="0">
                <a:latin typeface="Calibri" panose="020F0502020204030204" pitchFamily="34" charset="0"/>
                <a:cs typeface="Calibri" panose="020F0502020204030204" pitchFamily="34" charset="0"/>
              </a:rPr>
              <a:t>for </a:t>
            </a:r>
            <a:r>
              <a:rPr lang="en-GB" sz="2000" dirty="0" smtClean="0">
                <a:latin typeface="Calibri" panose="020F0502020204030204" pitchFamily="34" charset="0"/>
                <a:cs typeface="Calibri" panose="020F0502020204030204" pitchFamily="34" charset="0"/>
              </a:rPr>
              <a:t>‘networked</a:t>
            </a:r>
            <a:r>
              <a:rPr lang="en-GB" sz="2000" dirty="0">
                <a:latin typeface="Calibri" panose="020F0502020204030204" pitchFamily="34" charset="0"/>
                <a:cs typeface="Calibri" panose="020F0502020204030204" pitchFamily="34" charset="0"/>
              </a:rPr>
              <a:t>’ </a:t>
            </a:r>
            <a:r>
              <a:rPr lang="en-GB" sz="2000" dirty="0" smtClean="0">
                <a:latin typeface="Calibri" panose="020F0502020204030204" pitchFamily="34" charset="0"/>
                <a:cs typeface="Calibri" panose="020F0502020204030204" pitchFamily="34" charset="0"/>
              </a:rPr>
              <a:t>behaviour</a:t>
            </a:r>
          </a:p>
          <a:p>
            <a:pPr lvl="1"/>
            <a:r>
              <a:rPr lang="en-GB" sz="2000" dirty="0" smtClean="0">
                <a:latin typeface="Calibri" panose="020F0502020204030204" pitchFamily="34" charset="0"/>
                <a:cs typeface="Calibri" panose="020F0502020204030204" pitchFamily="34" charset="0"/>
              </a:rPr>
              <a:t>A system of hiring and firing that moves the culture away from journals and impact factors</a:t>
            </a:r>
            <a:endParaRPr lang="en-GB" sz="2000" dirty="0">
              <a:latin typeface="Calibri" panose="020F0502020204030204" pitchFamily="34" charset="0"/>
              <a:cs typeface="Calibri" panose="020F0502020204030204" pitchFamily="34" charset="0"/>
            </a:endParaRPr>
          </a:p>
          <a:p>
            <a:pPr marL="0" indent="0">
              <a:buNone/>
            </a:pPr>
            <a:endParaRPr lang="en-GB" sz="2400" dirty="0">
              <a:latin typeface="Calibri" panose="020F0502020204030204" pitchFamily="34" charset="0"/>
              <a:cs typeface="Calibri" panose="020F0502020204030204" pitchFamily="34" charset="0"/>
            </a:endParaRPr>
          </a:p>
          <a:p>
            <a:endParaRPr lang="en-GB" sz="2400" dirty="0">
              <a:latin typeface="Calibri" panose="020F0502020204030204" pitchFamily="34" charset="0"/>
              <a:cs typeface="Calibri" panose="020F0502020204030204" pitchFamily="34" charset="0"/>
            </a:endParaRPr>
          </a:p>
          <a:p>
            <a:endParaRPr lang="en-GB" sz="2400" dirty="0">
              <a:latin typeface="Calibri" panose="020F0502020204030204" pitchFamily="34" charset="0"/>
              <a:cs typeface="Calibri" panose="020F0502020204030204" pitchFamily="34" charset="0"/>
            </a:endParaRPr>
          </a:p>
          <a:p>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47798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p:nvPr/>
        </p:nvSpPr>
        <p:spPr>
          <a:xfrm>
            <a:off x="146226" y="74901"/>
            <a:ext cx="8997774" cy="915700"/>
          </a:xfrm>
          <a:prstGeom prst="rect">
            <a:avLst/>
          </a:prstGeom>
          <a:noFill/>
        </p:spPr>
        <p:txBody>
          <a:bodyPr lIns="91425" tIns="91425" rIns="91425" bIns="91425" anchor="ctr" anchorCtr="0">
            <a:noAutofit/>
          </a:bodyPr>
          <a:lstStyle/>
          <a:p>
            <a:pPr algn="ctr">
              <a:lnSpc>
                <a:spcPct val="115000"/>
              </a:lnSpc>
            </a:pPr>
            <a:r>
              <a:rPr lang="en-US" sz="3200" b="1" kern="0" dirty="0" smtClean="0">
                <a:solidFill>
                  <a:schemeClr val="accent1"/>
                </a:solidFill>
                <a:latin typeface="Calibri" panose="020F0502020204030204" pitchFamily="34" charset="0"/>
                <a:cs typeface="Calibri" panose="020F0502020204030204" pitchFamily="34" charset="0"/>
                <a:sym typeface="Arial"/>
              </a:rPr>
              <a:t>Rewarding open </a:t>
            </a:r>
            <a:r>
              <a:rPr lang="en-US" sz="3200" b="1" kern="0" dirty="0" err="1" smtClean="0">
                <a:solidFill>
                  <a:schemeClr val="accent1"/>
                </a:solidFill>
                <a:latin typeface="Calibri" panose="020F0502020204030204" pitchFamily="34" charset="0"/>
                <a:cs typeface="Calibri" panose="020F0502020204030204" pitchFamily="34" charset="0"/>
                <a:sym typeface="Arial"/>
              </a:rPr>
              <a:t>behaviour</a:t>
            </a:r>
            <a:endParaRPr lang="en-US" sz="3200" b="1" kern="0" dirty="0" smtClean="0">
              <a:solidFill>
                <a:schemeClr val="accent1"/>
              </a:solidFill>
              <a:latin typeface="Calibri" panose="020F0502020204030204" pitchFamily="34" charset="0"/>
              <a:cs typeface="Calibri" panose="020F0502020204030204" pitchFamily="34" charset="0"/>
              <a:sym typeface="Arial"/>
            </a:endParaRPr>
          </a:p>
          <a:p>
            <a:pPr algn="ctr">
              <a:lnSpc>
                <a:spcPct val="115000"/>
              </a:lnSpc>
            </a:pPr>
            <a:r>
              <a:rPr lang="en-US" sz="2400" b="1" kern="0" dirty="0" smtClean="0">
                <a:solidFill>
                  <a:schemeClr val="accent1"/>
                </a:solidFill>
                <a:latin typeface="Calibri" panose="020F0502020204030204" pitchFamily="34" charset="0"/>
                <a:cs typeface="Calibri" panose="020F0502020204030204" pitchFamily="34" charset="0"/>
                <a:sym typeface="Arial"/>
              </a:rPr>
              <a:t>Accelerating Science Awards Program (ASAP)</a:t>
            </a:r>
            <a:endParaRPr lang="en" sz="2400" b="1" kern="0" dirty="0">
              <a:solidFill>
                <a:schemeClr val="accent1"/>
              </a:solidFill>
              <a:latin typeface="Calibri" panose="020F0502020204030204" pitchFamily="34" charset="0"/>
              <a:cs typeface="Calibri" panose="020F0502020204030204" pitchFamily="34" charset="0"/>
              <a:sym typeface="Arial"/>
            </a:endParaRPr>
          </a:p>
        </p:txBody>
      </p:sp>
      <p:sp>
        <p:nvSpPr>
          <p:cNvPr id="24" name="Shape 24"/>
          <p:cNvSpPr txBox="1">
            <a:spLocks noGrp="1"/>
          </p:cNvSpPr>
          <p:nvPr>
            <p:ph type="subTitle" idx="1"/>
          </p:nvPr>
        </p:nvSpPr>
        <p:spPr>
          <a:xfrm>
            <a:off x="278175" y="1176005"/>
            <a:ext cx="2743200" cy="2633995"/>
          </a:xfrm>
          <a:prstGeom prst="rect">
            <a:avLst/>
          </a:prstGeom>
          <a:ln>
            <a:noFill/>
          </a:ln>
        </p:spPr>
        <p:txBody>
          <a:bodyPr lIns="91425" tIns="91425" rIns="91425" bIns="91425" anchor="t" anchorCtr="0">
            <a:noAutofit/>
          </a:bodyPr>
          <a:lstStyle/>
          <a:p>
            <a:pPr marL="0" lvl="0" indent="0" rtl="0">
              <a:lnSpc>
                <a:spcPct val="115000"/>
              </a:lnSpc>
              <a:buNone/>
            </a:pPr>
            <a:r>
              <a:rPr lang="en" sz="1300" b="1" dirty="0" smtClean="0">
                <a:solidFill>
                  <a:schemeClr val="dk1"/>
                </a:solidFill>
                <a:latin typeface="Arial" pitchFamily="34" charset="0"/>
                <a:cs typeface="Arial" pitchFamily="34" charset="0"/>
              </a:rPr>
              <a:t>Global Collaboration</a:t>
            </a:r>
          </a:p>
          <a:p>
            <a:pPr marL="0" lvl="0" indent="0" rtl="0">
              <a:lnSpc>
                <a:spcPct val="115000"/>
              </a:lnSpc>
              <a:buNone/>
            </a:pPr>
            <a:r>
              <a:rPr lang="en" sz="1300" b="1" dirty="0" smtClean="0">
                <a:solidFill>
                  <a:schemeClr val="dk1"/>
                </a:solidFill>
                <a:latin typeface="Arial" pitchFamily="34" charset="0"/>
                <a:cs typeface="Arial" pitchFamily="34" charset="0"/>
              </a:rPr>
              <a:t>to </a:t>
            </a:r>
            <a:r>
              <a:rPr lang="en" sz="1300" b="1" dirty="0">
                <a:solidFill>
                  <a:schemeClr val="dk1"/>
                </a:solidFill>
                <a:latin typeface="Arial" pitchFamily="34" charset="0"/>
                <a:cs typeface="Arial" pitchFamily="34" charset="0"/>
              </a:rPr>
              <a:t>Fight Malaria</a:t>
            </a:r>
          </a:p>
          <a:p>
            <a:pPr marL="0" lvl="0" indent="0" rtl="0">
              <a:lnSpc>
                <a:spcPct val="115000"/>
              </a:lnSpc>
              <a:buNone/>
            </a:pPr>
            <a:r>
              <a:rPr lang="en" sz="1000" dirty="0">
                <a:solidFill>
                  <a:schemeClr val="dk1"/>
                </a:solidFill>
                <a:latin typeface="Arial" pitchFamily="34" charset="0"/>
                <a:cs typeface="Arial" pitchFamily="34" charset="0"/>
              </a:rPr>
              <a:t>  </a:t>
            </a:r>
            <a:r>
              <a:rPr lang="en" sz="1100" dirty="0">
                <a:solidFill>
                  <a:schemeClr val="dk1"/>
                </a:solidFill>
                <a:latin typeface="Arial" pitchFamily="34" charset="0"/>
                <a:cs typeface="Arial" pitchFamily="34" charset="0"/>
              </a:rPr>
              <a:t>Matthew Todd, </a:t>
            </a:r>
            <a:r>
              <a:rPr lang="en" sz="1100" dirty="0" smtClean="0">
                <a:solidFill>
                  <a:schemeClr val="dk1"/>
                </a:solidFill>
                <a:latin typeface="Arial" pitchFamily="34" charset="0"/>
                <a:cs typeface="Arial" pitchFamily="34" charset="0"/>
              </a:rPr>
              <a:t>PhD</a:t>
            </a:r>
          </a:p>
          <a:p>
            <a:pPr marL="0" lvl="0" indent="0" algn="r" rtl="0">
              <a:lnSpc>
                <a:spcPct val="115000"/>
              </a:lnSpc>
              <a:buNone/>
            </a:pPr>
            <a:endParaRPr lang="en" sz="1100" dirty="0">
              <a:solidFill>
                <a:schemeClr val="dk1"/>
              </a:solidFill>
            </a:endParaRPr>
          </a:p>
        </p:txBody>
      </p:sp>
      <p:sp>
        <p:nvSpPr>
          <p:cNvPr id="26" name="Shape 26"/>
          <p:cNvSpPr/>
          <p:nvPr/>
        </p:nvSpPr>
        <p:spPr>
          <a:xfrm>
            <a:off x="1371600" y="3886200"/>
            <a:ext cx="6048375" cy="2358725"/>
          </a:xfrm>
          <a:prstGeom prst="rect">
            <a:avLst/>
          </a:prstGeom>
          <a:blipFill>
            <a:blip r:embed="rId3" cstate="print"/>
            <a:stretch>
              <a:fillRect/>
            </a:stretch>
          </a:blipFill>
          <a:ln>
            <a:noFill/>
          </a:ln>
        </p:spPr>
      </p:sp>
      <p:sp>
        <p:nvSpPr>
          <p:cNvPr id="8" name="Shape 24"/>
          <p:cNvSpPr txBox="1">
            <a:spLocks/>
          </p:cNvSpPr>
          <p:nvPr/>
        </p:nvSpPr>
        <p:spPr>
          <a:xfrm>
            <a:off x="6096000" y="1163951"/>
            <a:ext cx="2743200" cy="2646049"/>
          </a:xfrm>
          <a:prstGeom prst="rect">
            <a:avLst/>
          </a:prstGeom>
          <a:ln>
            <a:noFill/>
          </a:ln>
        </p:spPr>
        <p:txBody>
          <a:bodyPr vert="horz" lIns="91425" tIns="91425" rIns="91425" bIns="91425" rtlCol="0" anchor="t" anchorCtr="0">
            <a:noAutofit/>
          </a:bodyPr>
          <a:lstStyle>
            <a:lvl1pPr marL="0" indent="-346075" algn="ctr" defTabSz="457200" rtl="0" eaLnBrk="1" latinLnBrk="0" hangingPunct="1">
              <a:spcBef>
                <a:spcPts val="0"/>
              </a:spcBef>
              <a:buClr>
                <a:schemeClr val="dk2"/>
              </a:buClr>
              <a:buFont typeface="Arial"/>
              <a:buNone/>
              <a:defRPr sz="2800" kern="1200">
                <a:solidFill>
                  <a:schemeClr val="dk2"/>
                </a:solidFill>
                <a:latin typeface="Calibri"/>
                <a:ea typeface="+mn-ea"/>
                <a:cs typeface="Calibri"/>
              </a:defRPr>
            </a:lvl1pPr>
            <a:lvl2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2pPr>
            <a:lvl3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3pPr>
            <a:lvl4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4pPr>
            <a:lvl5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5pPr>
            <a:lvl6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6pPr>
            <a:lvl7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7pPr>
            <a:lvl8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8pPr>
            <a:lvl9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9pPr>
          </a:lstStyle>
          <a:p>
            <a:pPr>
              <a:lnSpc>
                <a:spcPct val="115000"/>
              </a:lnSpc>
              <a:buClr>
                <a:prstClr val="black"/>
              </a:buClr>
              <a:buSzPct val="78571"/>
            </a:pPr>
            <a:r>
              <a:rPr lang="en" sz="1300" b="1" dirty="0" smtClean="0">
                <a:solidFill>
                  <a:prstClr val="black"/>
                </a:solidFill>
                <a:latin typeface="Arial" pitchFamily="34" charset="0"/>
                <a:cs typeface="Arial" pitchFamily="34" charset="0"/>
                <a:sym typeface="Arial"/>
              </a:rPr>
              <a:t>Visualizing Complex Science</a:t>
            </a:r>
          </a:p>
          <a:p>
            <a:pPr>
              <a:lnSpc>
                <a:spcPct val="115000"/>
              </a:lnSpc>
              <a:buClr>
                <a:prstClr val="black"/>
              </a:buClr>
              <a:buSzPct val="78571"/>
            </a:pPr>
            <a:r>
              <a:rPr lang="en" sz="1100" dirty="0" smtClean="0">
                <a:solidFill>
                  <a:prstClr val="black"/>
                </a:solidFill>
                <a:latin typeface="Arial" pitchFamily="34" charset="0"/>
                <a:cs typeface="Arial" pitchFamily="34" charset="0"/>
                <a:sym typeface="Arial"/>
              </a:rPr>
              <a:t>Daniel Mietchen, PhD, Raphael Wimmer </a:t>
            </a:r>
          </a:p>
          <a:p>
            <a:pPr>
              <a:lnSpc>
                <a:spcPct val="115000"/>
              </a:lnSpc>
              <a:buClr>
                <a:prstClr val="black"/>
              </a:buClr>
              <a:buSzPct val="78571"/>
            </a:pPr>
            <a:r>
              <a:rPr lang="en-US" sz="1100" dirty="0" smtClean="0">
                <a:solidFill>
                  <a:prstClr val="black"/>
                </a:solidFill>
                <a:latin typeface="Arial" pitchFamily="34" charset="0"/>
                <a:cs typeface="Arial" pitchFamily="34" charset="0"/>
                <a:sym typeface="Arial"/>
              </a:rPr>
              <a:t>a</a:t>
            </a:r>
            <a:r>
              <a:rPr lang="en" sz="1100" dirty="0" smtClean="0">
                <a:solidFill>
                  <a:prstClr val="black"/>
                </a:solidFill>
                <a:latin typeface="Arial" pitchFamily="34" charset="0"/>
                <a:cs typeface="Arial" pitchFamily="34" charset="0"/>
                <a:sym typeface="Arial"/>
              </a:rPr>
              <a:t>nd Nils Dagsson Moskopp </a:t>
            </a:r>
          </a:p>
          <a:p>
            <a:pPr>
              <a:buClr>
                <a:srgbClr val="656458"/>
              </a:buClr>
            </a:pPr>
            <a:endParaRPr lang="en" sz="1100" dirty="0" smtClean="0">
              <a:solidFill>
                <a:prstClr val="black"/>
              </a:solidFill>
              <a:sym typeface="Arial"/>
            </a:endParaRPr>
          </a:p>
        </p:txBody>
      </p:sp>
      <p:sp>
        <p:nvSpPr>
          <p:cNvPr id="9" name="Shape 24"/>
          <p:cNvSpPr txBox="1">
            <a:spLocks/>
          </p:cNvSpPr>
          <p:nvPr/>
        </p:nvSpPr>
        <p:spPr>
          <a:xfrm>
            <a:off x="3199274" y="1163949"/>
            <a:ext cx="2743200" cy="2562082"/>
          </a:xfrm>
          <a:prstGeom prst="rect">
            <a:avLst/>
          </a:prstGeom>
          <a:ln>
            <a:noFill/>
          </a:ln>
        </p:spPr>
        <p:txBody>
          <a:bodyPr vert="horz" lIns="91425" tIns="91425" rIns="91425" bIns="91425" rtlCol="0" anchor="t" anchorCtr="0">
            <a:noAutofit/>
          </a:bodyPr>
          <a:lstStyle>
            <a:lvl1pPr marL="0" indent="-346075" algn="ctr" defTabSz="457200" rtl="0" eaLnBrk="1" latinLnBrk="0" hangingPunct="1">
              <a:spcBef>
                <a:spcPts val="0"/>
              </a:spcBef>
              <a:buClr>
                <a:schemeClr val="dk2"/>
              </a:buClr>
              <a:buFont typeface="Arial"/>
              <a:buNone/>
              <a:defRPr sz="2800" kern="1200">
                <a:solidFill>
                  <a:schemeClr val="dk2"/>
                </a:solidFill>
                <a:latin typeface="Calibri"/>
                <a:ea typeface="+mn-ea"/>
                <a:cs typeface="Calibri"/>
              </a:defRPr>
            </a:lvl1pPr>
            <a:lvl2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2pPr>
            <a:lvl3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3pPr>
            <a:lvl4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4pPr>
            <a:lvl5pPr marL="0" indent="190500" algn="ctr" defTabSz="457200" rtl="0" eaLnBrk="1" latinLnBrk="0" hangingPunct="1">
              <a:spcBef>
                <a:spcPts val="0"/>
              </a:spcBef>
              <a:buClr>
                <a:schemeClr val="dk2"/>
              </a:buClr>
              <a:buSzPct val="100000"/>
              <a:buFont typeface="Arial"/>
              <a:buNone/>
              <a:defRPr sz="3000" kern="1200">
                <a:solidFill>
                  <a:schemeClr val="dk2"/>
                </a:solidFill>
                <a:latin typeface="Calibri"/>
                <a:ea typeface="+mn-ea"/>
                <a:cs typeface="Calibri"/>
              </a:defRPr>
            </a:lvl5pPr>
            <a:lvl6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6pPr>
            <a:lvl7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7pPr>
            <a:lvl8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8pPr>
            <a:lvl9pPr marL="0" indent="190500" algn="ctr" defTabSz="457200" rtl="0" eaLnBrk="1" latinLnBrk="0" hangingPunct="1">
              <a:spcBef>
                <a:spcPts val="0"/>
              </a:spcBef>
              <a:buClr>
                <a:schemeClr val="dk2"/>
              </a:buClr>
              <a:buSzPct val="100000"/>
              <a:buFont typeface="Arial"/>
              <a:buNone/>
              <a:defRPr sz="3000" kern="1200">
                <a:solidFill>
                  <a:schemeClr val="dk2"/>
                </a:solidFill>
                <a:latin typeface="+mn-lt"/>
                <a:ea typeface="+mn-ea"/>
                <a:cs typeface="+mn-cs"/>
              </a:defRPr>
            </a:lvl9pPr>
          </a:lstStyle>
          <a:p>
            <a:pPr>
              <a:lnSpc>
                <a:spcPct val="115000"/>
              </a:lnSpc>
              <a:buClr>
                <a:prstClr val="black"/>
              </a:buClr>
              <a:buSzPct val="78571"/>
            </a:pPr>
            <a:r>
              <a:rPr lang="en" sz="1300" b="1" dirty="0" smtClean="0">
                <a:solidFill>
                  <a:prstClr val="black"/>
                </a:solidFill>
                <a:latin typeface="Arial" pitchFamily="34" charset="0"/>
                <a:cs typeface="Arial" pitchFamily="34" charset="0"/>
                <a:sym typeface="Arial"/>
              </a:rPr>
              <a:t>HIV Self-Test </a:t>
            </a:r>
          </a:p>
          <a:p>
            <a:pPr>
              <a:lnSpc>
                <a:spcPct val="115000"/>
              </a:lnSpc>
              <a:buClr>
                <a:prstClr val="black"/>
              </a:buClr>
              <a:buSzPct val="78571"/>
            </a:pPr>
            <a:r>
              <a:rPr lang="en" sz="1300" b="1" dirty="0" smtClean="0">
                <a:solidFill>
                  <a:prstClr val="black"/>
                </a:solidFill>
                <a:latin typeface="Arial" pitchFamily="34" charset="0"/>
                <a:cs typeface="Arial" pitchFamily="34" charset="0"/>
                <a:sym typeface="Arial"/>
              </a:rPr>
              <a:t>Empowers Patients</a:t>
            </a:r>
          </a:p>
          <a:p>
            <a:pPr>
              <a:lnSpc>
                <a:spcPct val="115000"/>
              </a:lnSpc>
              <a:buClr>
                <a:prstClr val="black"/>
              </a:buClr>
              <a:buSzPct val="100000"/>
            </a:pPr>
            <a:r>
              <a:rPr lang="en" sz="1100" dirty="0" smtClean="0">
                <a:solidFill>
                  <a:prstClr val="black"/>
                </a:solidFill>
                <a:latin typeface="Arial" pitchFamily="34" charset="0"/>
                <a:cs typeface="Arial" pitchFamily="34" charset="0"/>
                <a:sym typeface="Arial"/>
              </a:rPr>
              <a:t>  Nitika Pant Pai, MD, MPH, PhD,</a:t>
            </a:r>
          </a:p>
          <a:p>
            <a:pPr>
              <a:lnSpc>
                <a:spcPct val="115000"/>
              </a:lnSpc>
              <a:buClr>
                <a:prstClr val="black"/>
              </a:buClr>
              <a:buSzPct val="100000"/>
            </a:pPr>
            <a:r>
              <a:rPr lang="en" sz="1100" dirty="0" smtClean="0">
                <a:solidFill>
                  <a:prstClr val="black"/>
                </a:solidFill>
                <a:latin typeface="Arial" pitchFamily="34" charset="0"/>
                <a:cs typeface="Arial" pitchFamily="34" charset="0"/>
                <a:sym typeface="Arial"/>
              </a:rPr>
              <a:t>Caroline Vadnais, Roni Deli-Houssein</a:t>
            </a:r>
          </a:p>
          <a:p>
            <a:pPr>
              <a:lnSpc>
                <a:spcPct val="115000"/>
              </a:lnSpc>
              <a:buClr>
                <a:prstClr val="black"/>
              </a:buClr>
              <a:buSzPct val="100000"/>
            </a:pPr>
            <a:r>
              <a:rPr lang="en" sz="1100" dirty="0" smtClean="0">
                <a:solidFill>
                  <a:prstClr val="black"/>
                </a:solidFill>
                <a:latin typeface="Arial" pitchFamily="34" charset="0"/>
                <a:cs typeface="Arial" pitchFamily="34" charset="0"/>
                <a:sym typeface="Arial"/>
              </a:rPr>
              <a:t>and Sushmita Shivkumar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1296" y="2084722"/>
            <a:ext cx="2743200" cy="1547165"/>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t="8449" b="7856"/>
          <a:stretch/>
        </p:blipFill>
        <p:spPr>
          <a:xfrm>
            <a:off x="3197072" y="2098202"/>
            <a:ext cx="2743200" cy="1533685"/>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t="8911" b="7484"/>
          <a:stretch/>
        </p:blipFill>
        <p:spPr>
          <a:xfrm>
            <a:off x="6143736" y="2099872"/>
            <a:ext cx="2743200" cy="1532016"/>
          </a:xfrm>
          <a:prstGeom prst="rect">
            <a:avLst/>
          </a:prstGeom>
        </p:spPr>
      </p:pic>
      <p:sp>
        <p:nvSpPr>
          <p:cNvPr id="11" name="Rectangle 10"/>
          <p:cNvSpPr/>
          <p:nvPr/>
        </p:nvSpPr>
        <p:spPr bwMode="auto">
          <a:xfrm>
            <a:off x="0" y="6400800"/>
            <a:ext cx="9144000" cy="457200"/>
          </a:xfrm>
          <a:prstGeom prst="rect">
            <a:avLst/>
          </a:prstGeom>
          <a:solidFill>
            <a:srgbClr val="1448F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charset="0"/>
            </a:endParaRPr>
          </a:p>
        </p:txBody>
      </p:sp>
      <p:pic>
        <p:nvPicPr>
          <p:cNvPr id="12" name="Picture 11" descr="PLOS_logo.eps"/>
          <p:cNvPicPr>
            <a:picLocks noChangeAspect="1"/>
          </p:cNvPicPr>
          <p:nvPr/>
        </p:nvPicPr>
        <p:blipFill>
          <a:blip r:embed="rId7" cstate="print"/>
          <a:stretch>
            <a:fillRect/>
          </a:stretch>
        </p:blipFill>
        <p:spPr>
          <a:xfrm>
            <a:off x="152400" y="6286500"/>
            <a:ext cx="3834387" cy="1150316"/>
          </a:xfrm>
          <a:prstGeom prst="rect">
            <a:avLst/>
          </a:prstGeom>
        </p:spPr>
      </p:pic>
      <p:sp>
        <p:nvSpPr>
          <p:cNvPr id="14" name="TextBox 13"/>
          <p:cNvSpPr txBox="1"/>
          <p:nvPr/>
        </p:nvSpPr>
        <p:spPr>
          <a:xfrm>
            <a:off x="146226" y="5802446"/>
            <a:ext cx="2209800" cy="584775"/>
          </a:xfrm>
          <a:prstGeom prst="rect">
            <a:avLst/>
          </a:prstGeom>
          <a:noFill/>
        </p:spPr>
        <p:txBody>
          <a:bodyPr wrap="square" rtlCol="0">
            <a:spAutoFit/>
          </a:bodyPr>
          <a:lstStyle/>
          <a:p>
            <a:r>
              <a:rPr lang="en-US" sz="1600" dirty="0">
                <a:solidFill>
                  <a:schemeClr val="accent1"/>
                </a:solidFill>
              </a:rPr>
              <a:t>http://asap.plos.org</a:t>
            </a:r>
          </a:p>
          <a:p>
            <a:endParaRPr lang="en-US" sz="1600" dirty="0">
              <a:solidFill>
                <a:schemeClr val="accent1"/>
              </a:solidFill>
            </a:endParaRPr>
          </a:p>
        </p:txBody>
      </p:sp>
      <p:sp>
        <p:nvSpPr>
          <p:cNvPr id="15" name="Rectangle 14"/>
          <p:cNvSpPr/>
          <p:nvPr/>
        </p:nvSpPr>
        <p:spPr>
          <a:xfrm rot="18916435">
            <a:off x="2409489" y="2921169"/>
            <a:ext cx="4325030" cy="1015663"/>
          </a:xfrm>
          <a:prstGeom prst="rect">
            <a:avLst/>
          </a:prstGeom>
          <a:noFill/>
        </p:spPr>
        <p:txBody>
          <a:bodyPr wrap="none" lIns="91440" tIns="45720" rIns="91440" bIns="45720">
            <a:spAutoFit/>
          </a:bodyPr>
          <a:lstStyle/>
          <a:p>
            <a:pPr algn="ctr"/>
            <a:r>
              <a:rPr lang="en-US" sz="6000" b="1" cap="none" spc="0" dirty="0" smtClean="0">
                <a:ln w="1905"/>
                <a:solidFill>
                  <a:srgbClr val="C00000"/>
                </a:solidFill>
                <a:effectLst>
                  <a:innerShdw blurRad="69850" dist="43180" dir="5400000">
                    <a:srgbClr val="000000">
                      <a:alpha val="65000"/>
                    </a:srgbClr>
                  </a:innerShdw>
                </a:effectLst>
                <a:latin typeface="Calibri" panose="020F0502020204030204" pitchFamily="34" charset="0"/>
                <a:cs typeface="Calibri" panose="020F0502020204030204" pitchFamily="34" charset="0"/>
              </a:rPr>
              <a:t>Networkable</a:t>
            </a:r>
            <a:endParaRPr lang="en-US" sz="6000" b="1" cap="none" spc="0" dirty="0">
              <a:ln w="1905"/>
              <a:solidFill>
                <a:srgbClr val="C00000"/>
              </a:solidFill>
              <a:effectLst>
                <a:innerShdw blurRad="69850" dist="43180" dir="5400000">
                  <a:srgbClr val="000000">
                    <a:alpha val="65000"/>
                  </a:srgbClr>
                </a:inn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55834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00708" y="2666098"/>
            <a:ext cx="9144000" cy="523152"/>
          </a:xfrm>
          <a:prstGeom prst="rect">
            <a:avLst/>
          </a:prstGeom>
        </p:spPr>
        <p:txBody>
          <a:bodyPr>
            <a:noAutofit/>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pPr algn="ctr"/>
            <a:r>
              <a:rPr lang="en-GB" dirty="0" smtClean="0">
                <a:latin typeface="Calibri" panose="020F0502020204030204" pitchFamily="34" charset="0"/>
                <a:cs typeface="Calibri" panose="020F0502020204030204" pitchFamily="34" charset="0"/>
              </a:rPr>
              <a:t>Publishing</a:t>
            </a:r>
            <a:endParaRPr lang="en-US" i="1" dirty="0">
              <a:latin typeface="Calibri" panose="020F0502020204030204" pitchFamily="34" charset="0"/>
              <a:cs typeface="Calibri" panose="020F0502020204030204" pitchFamily="34" charset="0"/>
            </a:endParaRPr>
          </a:p>
        </p:txBody>
      </p:sp>
      <p:sp>
        <p:nvSpPr>
          <p:cNvPr id="2" name="Title 1"/>
          <p:cNvSpPr txBox="1">
            <a:spLocks/>
          </p:cNvSpPr>
          <p:nvPr/>
        </p:nvSpPr>
        <p:spPr>
          <a:xfrm>
            <a:off x="-73386" y="2009775"/>
            <a:ext cx="9144000" cy="594529"/>
          </a:xfrm>
          <a:prstGeom prst="rect">
            <a:avLst/>
          </a:prstGeom>
        </p:spPr>
        <p:txBody>
          <a:bodyPr>
            <a:noAutofit/>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pPr algn="ctr"/>
            <a:r>
              <a:rPr lang="en-GB" dirty="0" smtClean="0">
                <a:latin typeface="Calibri" panose="020F0502020204030204" pitchFamily="34" charset="0"/>
                <a:cs typeface="Calibri" panose="020F0502020204030204" pitchFamily="34" charset="0"/>
              </a:rPr>
              <a:t>Putting the Academy at the heart of Scholarly</a:t>
            </a:r>
            <a:endParaRPr lang="en-US" i="1" dirty="0">
              <a:latin typeface="Calibri" panose="020F0502020204030204" pitchFamily="34" charset="0"/>
              <a:cs typeface="Calibri" panose="020F0502020204030204" pitchFamily="34" charset="0"/>
            </a:endParaRPr>
          </a:p>
        </p:txBody>
      </p:sp>
      <p:sp>
        <p:nvSpPr>
          <p:cNvPr id="7" name="Multiply 6"/>
          <p:cNvSpPr/>
          <p:nvPr/>
        </p:nvSpPr>
        <p:spPr>
          <a:xfrm>
            <a:off x="3733739" y="2396191"/>
            <a:ext cx="1275106" cy="1131951"/>
          </a:xfrm>
          <a:prstGeom prst="mathMultiply">
            <a:avLst/>
          </a:prstGeom>
          <a:gradFill>
            <a:gsLst>
              <a:gs pos="0">
                <a:srgbClr val="FF0000"/>
              </a:gs>
              <a:gs pos="99000">
                <a:srgbClr val="FF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Title 1"/>
          <p:cNvSpPr txBox="1">
            <a:spLocks/>
          </p:cNvSpPr>
          <p:nvPr/>
        </p:nvSpPr>
        <p:spPr>
          <a:xfrm>
            <a:off x="-200708" y="2677854"/>
            <a:ext cx="9144000" cy="523152"/>
          </a:xfrm>
          <a:prstGeom prst="rect">
            <a:avLst/>
          </a:prstGeom>
        </p:spPr>
        <p:txBody>
          <a:bodyPr>
            <a:noAutofit/>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pPr algn="ctr"/>
            <a:r>
              <a:rPr lang="en-GB" dirty="0" smtClean="0">
                <a:solidFill>
                  <a:srgbClr val="C00000"/>
                </a:solidFill>
                <a:latin typeface="Calibri" panose="020F0502020204030204" pitchFamily="34" charset="0"/>
                <a:cs typeface="Calibri" panose="020F0502020204030204" pitchFamily="34" charset="0"/>
              </a:rPr>
              <a:t>Communication</a:t>
            </a:r>
            <a:endParaRPr lang="en-US" i="1" dirty="0">
              <a:solidFill>
                <a:srgbClr val="C00000"/>
              </a:solidFill>
              <a:latin typeface="Calibri" panose="020F0502020204030204" pitchFamily="34" charset="0"/>
              <a:cs typeface="Calibri" panose="020F0502020204030204" pitchFamily="34" charset="0"/>
            </a:endParaRPr>
          </a:p>
        </p:txBody>
      </p:sp>
      <p:sp>
        <p:nvSpPr>
          <p:cNvPr id="5" name="Multiply 4"/>
          <p:cNvSpPr/>
          <p:nvPr/>
        </p:nvSpPr>
        <p:spPr>
          <a:xfrm>
            <a:off x="3737067" y="2400461"/>
            <a:ext cx="1275106" cy="1131951"/>
          </a:xfrm>
          <a:prstGeom prst="mathMultiply">
            <a:avLst/>
          </a:prstGeom>
          <a:gradFill>
            <a:gsLst>
              <a:gs pos="0">
                <a:srgbClr val="FF0000"/>
              </a:gs>
              <a:gs pos="99000">
                <a:srgbClr val="FF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3098892" y="3919137"/>
            <a:ext cx="2846613" cy="461665"/>
          </a:xfrm>
          <a:prstGeom prst="rect">
            <a:avLst/>
          </a:prstGeom>
          <a:noFill/>
        </p:spPr>
        <p:txBody>
          <a:bodyPr wrap="none" rtlCol="0">
            <a:spAutoFit/>
          </a:bodyPr>
          <a:lstStyle/>
          <a:p>
            <a:r>
              <a:rPr lang="en-GB" sz="2400" b="1" dirty="0">
                <a:solidFill>
                  <a:schemeClr val="accent1"/>
                </a:solidFill>
              </a:rPr>
              <a:t>w</a:t>
            </a:r>
            <a:r>
              <a:rPr lang="en-GB" sz="2400" b="1" dirty="0" smtClean="0">
                <a:solidFill>
                  <a:schemeClr val="accent1"/>
                </a:solidFill>
              </a:rPr>
              <a:t>e need a new word</a:t>
            </a:r>
            <a:endParaRPr lang="en-GB" sz="2400" b="1" dirty="0">
              <a:solidFill>
                <a:schemeClr val="accent1"/>
              </a:solidFill>
            </a:endParaRPr>
          </a:p>
        </p:txBody>
      </p:sp>
    </p:spTree>
    <p:extLst>
      <p:ext uri="{BB962C8B-B14F-4D97-AF65-F5344CB8AC3E}">
        <p14:creationId xmlns:p14="http://schemas.microsoft.com/office/powerpoint/2010/main" val="4002404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7" grpId="1" animBg="1"/>
      <p:bldP spid="4" grpId="0"/>
      <p:bldP spid="5" grpId="0" animBg="1"/>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3386" y="2950055"/>
            <a:ext cx="9144000" cy="594529"/>
          </a:xfrm>
          <a:prstGeom prst="rect">
            <a:avLst/>
          </a:prstGeom>
        </p:spPr>
        <p:txBody>
          <a:bodyPr>
            <a:noAutofit/>
          </a:bodyPr>
          <a:lstStyle>
            <a:lvl1pPr algn="l" defTabSz="456798" rtl="0" eaLnBrk="1" latinLnBrk="0" hangingPunct="1">
              <a:spcBef>
                <a:spcPct val="0"/>
              </a:spcBef>
              <a:buNone/>
              <a:defRPr sz="3200" b="1" i="0" kern="1200">
                <a:solidFill>
                  <a:schemeClr val="accent1"/>
                </a:solidFill>
                <a:latin typeface="+mj-lt"/>
                <a:ea typeface="+mj-ea"/>
                <a:cs typeface="+mj-cs"/>
              </a:defRPr>
            </a:lvl1pPr>
          </a:lstStyle>
          <a:p>
            <a:pPr algn="ctr"/>
            <a:r>
              <a:rPr lang="en-GB" sz="4400" dirty="0" smtClean="0">
                <a:latin typeface="Calibri" panose="020F0502020204030204" pitchFamily="34" charset="0"/>
                <a:cs typeface="Calibri" panose="020F0502020204030204" pitchFamily="34" charset="0"/>
              </a:rPr>
              <a:t>The Institution as a </a:t>
            </a:r>
            <a:r>
              <a:rPr lang="en-GB" sz="4400" dirty="0">
                <a:latin typeface="Calibri" panose="020F0502020204030204" pitchFamily="34" charset="0"/>
                <a:cs typeface="Calibri" panose="020F0502020204030204" pitchFamily="34" charset="0"/>
              </a:rPr>
              <a:t>S</a:t>
            </a:r>
            <a:r>
              <a:rPr lang="en-GB" sz="4400" dirty="0" smtClean="0">
                <a:latin typeface="Calibri" panose="020F0502020204030204" pitchFamily="34" charset="0"/>
                <a:cs typeface="Calibri" panose="020F0502020204030204" pitchFamily="34" charset="0"/>
              </a:rPr>
              <a:t>ervice </a:t>
            </a:r>
            <a:r>
              <a:rPr lang="en-GB" sz="4400" dirty="0">
                <a:latin typeface="Calibri" panose="020F0502020204030204" pitchFamily="34" charset="0"/>
                <a:cs typeface="Calibri" panose="020F0502020204030204" pitchFamily="34" charset="0"/>
              </a:rPr>
              <a:t>P</a:t>
            </a:r>
            <a:r>
              <a:rPr lang="en-GB" sz="4400" dirty="0" smtClean="0">
                <a:latin typeface="Calibri" panose="020F0502020204030204" pitchFamily="34" charset="0"/>
                <a:cs typeface="Calibri" panose="020F0502020204030204" pitchFamily="34" charset="0"/>
              </a:rPr>
              <a:t>rovider</a:t>
            </a:r>
            <a:endParaRPr lang="en-US" sz="4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902171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625" y="6065691"/>
            <a:ext cx="6099875" cy="276999"/>
          </a:xfrm>
          <a:prstGeom prst="rect">
            <a:avLst/>
          </a:prstGeom>
          <a:noFill/>
        </p:spPr>
        <p:txBody>
          <a:bodyPr wrap="none" rtlCol="0">
            <a:spAutoFit/>
          </a:bodyPr>
          <a:lstStyle/>
          <a:p>
            <a:r>
              <a:rPr lang="en-GB" sz="1200" dirty="0">
                <a:hlinkClick r:id="rId2"/>
              </a:rPr>
              <a:t>https://www.flickr.com/photos/34005137@N05/18396066832/in/photostream</a:t>
            </a:r>
            <a:r>
              <a:rPr lang="en-GB" sz="1200" dirty="0" smtClean="0">
                <a:hlinkClick r:id="rId2"/>
              </a:rPr>
              <a:t>/</a:t>
            </a:r>
            <a:r>
              <a:rPr lang="en-GB" sz="1200" dirty="0" smtClean="0"/>
              <a:t> srose15 CC BY</a:t>
            </a:r>
            <a:endParaRPr lang="en-GB" sz="12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75" y="215509"/>
            <a:ext cx="8848725" cy="5850182"/>
          </a:xfrm>
          <a:prstGeom prst="rect">
            <a:avLst/>
          </a:prstGeom>
        </p:spPr>
      </p:pic>
    </p:spTree>
    <p:extLst>
      <p:ext uri="{BB962C8B-B14F-4D97-AF65-F5344CB8AC3E}">
        <p14:creationId xmlns:p14="http://schemas.microsoft.com/office/powerpoint/2010/main" val="37820309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625" y="6065691"/>
            <a:ext cx="6309163" cy="276999"/>
          </a:xfrm>
          <a:prstGeom prst="rect">
            <a:avLst/>
          </a:prstGeom>
          <a:noFill/>
        </p:spPr>
        <p:txBody>
          <a:bodyPr wrap="none" rtlCol="0">
            <a:spAutoFit/>
          </a:bodyPr>
          <a:lstStyle/>
          <a:p>
            <a:r>
              <a:rPr lang="en-GB" sz="1200" dirty="0">
                <a:hlinkClick r:id="rId2"/>
              </a:rPr>
              <a:t>https://www.flickr.com/photos/ingythewingy/4793928695/in/photostream</a:t>
            </a:r>
            <a:r>
              <a:rPr lang="en-GB" sz="1200" dirty="0" smtClean="0">
                <a:hlinkClick r:id="rId2"/>
              </a:rPr>
              <a:t>/</a:t>
            </a:r>
            <a:r>
              <a:rPr lang="en-GB" sz="1200" dirty="0" smtClean="0"/>
              <a:t> </a:t>
            </a:r>
            <a:r>
              <a:rPr lang="en-GB" sz="1200" dirty="0" err="1" smtClean="0"/>
              <a:t>Ingy</a:t>
            </a:r>
            <a:r>
              <a:rPr lang="en-GB" sz="1200" dirty="0" smtClean="0"/>
              <a:t> the </a:t>
            </a:r>
            <a:r>
              <a:rPr lang="en-GB" sz="1200" dirty="0" err="1" smtClean="0"/>
              <a:t>Wingy</a:t>
            </a:r>
            <a:r>
              <a:rPr lang="en-GB" sz="1200" dirty="0" smtClean="0"/>
              <a:t> CC BY</a:t>
            </a:r>
            <a:endParaRPr lang="en-GB" sz="1200"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475" y="-53551"/>
            <a:ext cx="8477250" cy="5654252"/>
          </a:xfrm>
          <a:prstGeom prst="rect">
            <a:avLst/>
          </a:prstGeom>
        </p:spPr>
      </p:pic>
    </p:spTree>
    <p:extLst>
      <p:ext uri="{BB962C8B-B14F-4D97-AF65-F5344CB8AC3E}">
        <p14:creationId xmlns:p14="http://schemas.microsoft.com/office/powerpoint/2010/main" val="421881882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625" y="6065691"/>
            <a:ext cx="4814972" cy="276999"/>
          </a:xfrm>
          <a:prstGeom prst="rect">
            <a:avLst/>
          </a:prstGeom>
          <a:noFill/>
        </p:spPr>
        <p:txBody>
          <a:bodyPr wrap="none" rtlCol="0">
            <a:spAutoFit/>
          </a:bodyPr>
          <a:lstStyle/>
          <a:p>
            <a:r>
              <a:rPr lang="en-GB" sz="1200" dirty="0">
                <a:hlinkClick r:id="rId2"/>
              </a:rPr>
              <a:t>https://www.flickr.com/photos/terrycady/5402775342</a:t>
            </a:r>
            <a:r>
              <a:rPr lang="en-GB" sz="1200" dirty="0" smtClean="0">
                <a:hlinkClick r:id="rId2"/>
              </a:rPr>
              <a:t>/</a:t>
            </a:r>
            <a:r>
              <a:rPr lang="en-GB" sz="1200" dirty="0" smtClean="0"/>
              <a:t> </a:t>
            </a:r>
            <a:r>
              <a:rPr lang="en-GB" sz="1200" dirty="0" err="1" smtClean="0"/>
              <a:t>stantoncady</a:t>
            </a:r>
            <a:r>
              <a:rPr lang="en-GB" sz="1200" dirty="0" smtClean="0"/>
              <a:t> CC BY</a:t>
            </a:r>
            <a:endParaRPr lang="en-GB" sz="12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5" y="341166"/>
            <a:ext cx="10147857" cy="5638800"/>
          </a:xfrm>
          <a:prstGeom prst="rect">
            <a:avLst/>
          </a:prstGeom>
        </p:spPr>
      </p:pic>
    </p:spTree>
    <p:extLst>
      <p:ext uri="{BB962C8B-B14F-4D97-AF65-F5344CB8AC3E}">
        <p14:creationId xmlns:p14="http://schemas.microsoft.com/office/powerpoint/2010/main" val="28777256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19317"/>
          <a:stretch/>
        </p:blipFill>
        <p:spPr>
          <a:xfrm>
            <a:off x="0" y="0"/>
            <a:ext cx="9144000" cy="5738556"/>
          </a:xfrm>
          <a:prstGeom prst="rect">
            <a:avLst/>
          </a:prstGeom>
        </p:spPr>
      </p:pic>
      <p:sp>
        <p:nvSpPr>
          <p:cNvPr id="4" name="TextBox 3"/>
          <p:cNvSpPr txBox="1"/>
          <p:nvPr/>
        </p:nvSpPr>
        <p:spPr>
          <a:xfrm>
            <a:off x="512064" y="5696712"/>
            <a:ext cx="6505242" cy="646331"/>
          </a:xfrm>
          <a:prstGeom prst="rect">
            <a:avLst/>
          </a:prstGeom>
          <a:noFill/>
        </p:spPr>
        <p:txBody>
          <a:bodyPr wrap="none" rtlCol="0">
            <a:spAutoFit/>
          </a:bodyPr>
          <a:lstStyle/>
          <a:p>
            <a:r>
              <a:rPr lang="en-GB" dirty="0">
                <a:hlinkClick r:id="rId4"/>
              </a:rPr>
              <a:t>https://www.flickr.com/photos/121776594@N07/14043599788</a:t>
            </a:r>
            <a:r>
              <a:rPr lang="en-GB" dirty="0" smtClean="0">
                <a:hlinkClick r:id="rId4"/>
              </a:rPr>
              <a:t>/</a:t>
            </a:r>
            <a:r>
              <a:rPr lang="en-GB" dirty="0" smtClean="0"/>
              <a:t>  </a:t>
            </a:r>
            <a:endParaRPr lang="en-GB" dirty="0"/>
          </a:p>
          <a:p>
            <a:r>
              <a:rPr lang="en-GB" dirty="0" smtClean="0"/>
              <a:t> </a:t>
            </a:r>
            <a:r>
              <a:rPr lang="en-GB" dirty="0"/>
              <a:t>K</a:t>
            </a:r>
            <a:r>
              <a:rPr lang="en-GB" dirty="0" smtClean="0"/>
              <a:t>evin </a:t>
            </a:r>
            <a:r>
              <a:rPr lang="en-GB" dirty="0" err="1" smtClean="0"/>
              <a:t>Dinkel</a:t>
            </a:r>
            <a:r>
              <a:rPr lang="en-GB" dirty="0" smtClean="0"/>
              <a:t> CC BY-SA</a:t>
            </a:r>
            <a:endParaRPr lang="en-GB" dirty="0"/>
          </a:p>
        </p:txBody>
      </p:sp>
    </p:spTree>
    <p:extLst>
      <p:ext uri="{BB962C8B-B14F-4D97-AF65-F5344CB8AC3E}">
        <p14:creationId xmlns:p14="http://schemas.microsoft.com/office/powerpoint/2010/main" val="1797527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The Journal</a:t>
            </a:r>
            <a:endParaRPr lang="en-GB" dirty="0"/>
          </a:p>
        </p:txBody>
      </p:sp>
      <p:sp>
        <p:nvSpPr>
          <p:cNvPr id="3" name="Content Placeholder 2"/>
          <p:cNvSpPr>
            <a:spLocks noGrp="1"/>
          </p:cNvSpPr>
          <p:nvPr>
            <p:ph idx="1"/>
          </p:nvPr>
        </p:nvSpPr>
        <p:spPr>
          <a:xfrm>
            <a:off x="521225" y="1743685"/>
            <a:ext cx="8228013" cy="2718587"/>
          </a:xfrm>
        </p:spPr>
        <p:txBody>
          <a:bodyPr>
            <a:normAutofit/>
          </a:bodyPr>
          <a:lstStyle/>
          <a:p>
            <a:pPr marL="0" indent="0" algn="ctr">
              <a:buNone/>
            </a:pPr>
            <a:r>
              <a:rPr lang="en-GB" sz="2400" i="1" dirty="0" smtClean="0"/>
              <a:t>“Journals </a:t>
            </a:r>
            <a:r>
              <a:rPr lang="en-GB" sz="2400" i="1" dirty="0"/>
              <a:t>form a core part of the process of scholarly communication and are an </a:t>
            </a:r>
            <a:r>
              <a:rPr lang="en-GB" sz="2400" i="1" dirty="0" smtClean="0"/>
              <a:t>integral part </a:t>
            </a:r>
            <a:r>
              <a:rPr lang="en-GB" sz="2400" i="1" dirty="0"/>
              <a:t>of </a:t>
            </a:r>
            <a:r>
              <a:rPr lang="en-GB" sz="2400" i="1" dirty="0" smtClean="0"/>
              <a:t>scientific research </a:t>
            </a:r>
            <a:r>
              <a:rPr lang="en-GB" sz="2400" i="1" dirty="0"/>
              <a:t>itself. Journals do not just </a:t>
            </a:r>
            <a:r>
              <a:rPr lang="en-GB" sz="2400" b="1" i="1" dirty="0">
                <a:solidFill>
                  <a:srgbClr val="C00000"/>
                </a:solidFill>
              </a:rPr>
              <a:t>disseminate information</a:t>
            </a:r>
            <a:r>
              <a:rPr lang="en-GB" sz="2400" i="1" dirty="0"/>
              <a:t>, they </a:t>
            </a:r>
            <a:r>
              <a:rPr lang="en-GB" sz="2400" i="1" dirty="0" smtClean="0"/>
              <a:t>also provide </a:t>
            </a:r>
            <a:r>
              <a:rPr lang="en-GB" sz="2400" b="1" i="1" dirty="0">
                <a:solidFill>
                  <a:srgbClr val="C00000"/>
                </a:solidFill>
              </a:rPr>
              <a:t>a mechanism for the registration </a:t>
            </a:r>
            <a:r>
              <a:rPr lang="en-GB" sz="2400" i="1" dirty="0"/>
              <a:t>of the author’s precedence; maintain </a:t>
            </a:r>
            <a:r>
              <a:rPr lang="en-GB" sz="2400" b="1" i="1" dirty="0" smtClean="0">
                <a:solidFill>
                  <a:srgbClr val="C00000"/>
                </a:solidFill>
              </a:rPr>
              <a:t>quality through </a:t>
            </a:r>
            <a:r>
              <a:rPr lang="en-GB" sz="2400" b="1" i="1" dirty="0">
                <a:solidFill>
                  <a:srgbClr val="C00000"/>
                </a:solidFill>
              </a:rPr>
              <a:t>peer review </a:t>
            </a:r>
            <a:r>
              <a:rPr lang="en-GB" sz="2400" i="1" dirty="0"/>
              <a:t>and provide a </a:t>
            </a:r>
            <a:r>
              <a:rPr lang="en-GB" sz="2400" b="1" i="1" dirty="0">
                <a:solidFill>
                  <a:srgbClr val="C00000"/>
                </a:solidFill>
              </a:rPr>
              <a:t>fixed archival version </a:t>
            </a:r>
            <a:r>
              <a:rPr lang="en-GB" sz="2400" i="1" dirty="0"/>
              <a:t>for future reference</a:t>
            </a:r>
            <a:r>
              <a:rPr lang="en-GB" sz="2400" i="1" dirty="0" smtClean="0"/>
              <a:t>.”</a:t>
            </a:r>
            <a:endParaRPr lang="en-GB" sz="2400" i="1" dirty="0"/>
          </a:p>
        </p:txBody>
      </p:sp>
      <p:sp>
        <p:nvSpPr>
          <p:cNvPr id="4" name="TextBox 3"/>
          <p:cNvSpPr txBox="1"/>
          <p:nvPr/>
        </p:nvSpPr>
        <p:spPr>
          <a:xfrm>
            <a:off x="2777671" y="5100330"/>
            <a:ext cx="3715120" cy="369332"/>
          </a:xfrm>
          <a:prstGeom prst="rect">
            <a:avLst/>
          </a:prstGeom>
          <a:noFill/>
        </p:spPr>
        <p:txBody>
          <a:bodyPr wrap="none" rtlCol="0">
            <a:spAutoFit/>
          </a:bodyPr>
          <a:lstStyle/>
          <a:p>
            <a:r>
              <a:rPr lang="en-GB" dirty="0" smtClean="0">
                <a:solidFill>
                  <a:schemeClr val="tx1">
                    <a:lumMod val="50000"/>
                    <a:lumOff val="50000"/>
                  </a:schemeClr>
                </a:solidFill>
              </a:rPr>
              <a:t>The STM Report, Fourth Edition, 2015</a:t>
            </a:r>
            <a:endParaRPr lang="en-GB" dirty="0">
              <a:solidFill>
                <a:schemeClr val="tx1">
                  <a:lumMod val="50000"/>
                  <a:lumOff val="50000"/>
                </a:schemeClr>
              </a:solidFill>
            </a:endParaRPr>
          </a:p>
        </p:txBody>
      </p:sp>
    </p:spTree>
    <p:extLst>
      <p:ext uri="{BB962C8B-B14F-4D97-AF65-F5344CB8AC3E}">
        <p14:creationId xmlns:p14="http://schemas.microsoft.com/office/powerpoint/2010/main" val="374742004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625" y="6065691"/>
            <a:ext cx="5286255" cy="276999"/>
          </a:xfrm>
          <a:prstGeom prst="rect">
            <a:avLst/>
          </a:prstGeom>
          <a:noFill/>
        </p:spPr>
        <p:txBody>
          <a:bodyPr wrap="none" rtlCol="0">
            <a:spAutoFit/>
          </a:bodyPr>
          <a:lstStyle/>
          <a:p>
            <a:r>
              <a:rPr lang="en-GB" sz="1200" dirty="0">
                <a:hlinkClick r:id="rId2"/>
              </a:rPr>
              <a:t>https://www.flickr.com/photos/publicplaces/7418726440</a:t>
            </a:r>
            <a:r>
              <a:rPr lang="en-GB" sz="1200" dirty="0" smtClean="0">
                <a:hlinkClick r:id="rId2"/>
              </a:rPr>
              <a:t>/</a:t>
            </a:r>
            <a:r>
              <a:rPr lang="en-GB" sz="1200" dirty="0" smtClean="0"/>
              <a:t> David </a:t>
            </a:r>
            <a:r>
              <a:rPr lang="en-GB" sz="1200" dirty="0" err="1" smtClean="0"/>
              <a:t>Hodgeson</a:t>
            </a:r>
            <a:r>
              <a:rPr lang="en-GB" sz="1200" dirty="0" smtClean="0"/>
              <a:t> CC BY</a:t>
            </a:r>
            <a:endParaRPr lang="en-GB" sz="1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275" y="161925"/>
            <a:ext cx="7620000" cy="5715000"/>
          </a:xfrm>
          <a:prstGeom prst="rect">
            <a:avLst/>
          </a:prstGeom>
        </p:spPr>
      </p:pic>
    </p:spTree>
    <p:extLst>
      <p:ext uri="{BB962C8B-B14F-4D97-AF65-F5344CB8AC3E}">
        <p14:creationId xmlns:p14="http://schemas.microsoft.com/office/powerpoint/2010/main" val="25627527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625" y="6065691"/>
            <a:ext cx="4922951" cy="276999"/>
          </a:xfrm>
          <a:prstGeom prst="rect">
            <a:avLst/>
          </a:prstGeom>
          <a:noFill/>
        </p:spPr>
        <p:txBody>
          <a:bodyPr wrap="none" rtlCol="0">
            <a:spAutoFit/>
          </a:bodyPr>
          <a:lstStyle/>
          <a:p>
            <a:r>
              <a:rPr lang="en-GB" sz="1200" dirty="0">
                <a:hlinkClick r:id="rId2"/>
              </a:rPr>
              <a:t>https://www.flickr.com/photos/sektordua/6152508407</a:t>
            </a:r>
            <a:r>
              <a:rPr lang="en-GB" sz="1200" dirty="0" smtClean="0">
                <a:hlinkClick r:id="rId2"/>
              </a:rPr>
              <a:t>/</a:t>
            </a:r>
            <a:r>
              <a:rPr lang="en-GB" sz="1200" dirty="0" smtClean="0"/>
              <a:t> Tanti </a:t>
            </a:r>
            <a:r>
              <a:rPr lang="en-GB" sz="1200" dirty="0" err="1" smtClean="0"/>
              <a:t>Ruwani</a:t>
            </a:r>
            <a:r>
              <a:rPr lang="en-GB" sz="1200" dirty="0" smtClean="0"/>
              <a:t> CC BY</a:t>
            </a:r>
            <a:endParaRPr lang="en-GB" sz="12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729" y="336497"/>
            <a:ext cx="8265795" cy="5497077"/>
          </a:xfrm>
          <a:prstGeom prst="rect">
            <a:avLst/>
          </a:prstGeom>
        </p:spPr>
      </p:pic>
    </p:spTree>
    <p:extLst>
      <p:ext uri="{BB962C8B-B14F-4D97-AF65-F5344CB8AC3E}">
        <p14:creationId xmlns:p14="http://schemas.microsoft.com/office/powerpoint/2010/main" val="178312584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B3491D9-1A07-DD4F-B66E-B8A1D1BB0437}" type="slidenum">
              <a:rPr lang="en-US" smtClean="0">
                <a:solidFill>
                  <a:srgbClr val="1448F2"/>
                </a:solidFill>
              </a:rPr>
              <a:pPr/>
              <a:t>62</a:t>
            </a:fld>
            <a:endParaRPr lang="en-US" dirty="0">
              <a:solidFill>
                <a:srgbClr val="1448F2"/>
              </a:solidFill>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985" y="2242024"/>
            <a:ext cx="8661065"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6262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7849" y="2568084"/>
            <a:ext cx="2761471" cy="731413"/>
          </a:xfrm>
        </p:spPr>
        <p:txBody>
          <a:bodyPr>
            <a:noAutofit/>
          </a:bodyPr>
          <a:lstStyle/>
          <a:p>
            <a:r>
              <a:rPr lang="en-GB" sz="4400" dirty="0" smtClean="0"/>
              <a:t>Thank you</a:t>
            </a:r>
            <a:endParaRPr lang="en-GB" sz="4400" dirty="0"/>
          </a:p>
        </p:txBody>
      </p:sp>
    </p:spTree>
    <p:extLst>
      <p:ext uri="{BB962C8B-B14F-4D97-AF65-F5344CB8AC3E}">
        <p14:creationId xmlns:p14="http://schemas.microsoft.com/office/powerpoint/2010/main" val="1805554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17" y="0"/>
            <a:ext cx="8228013" cy="731413"/>
          </a:xfrm>
        </p:spPr>
        <p:txBody>
          <a:bodyPr/>
          <a:lstStyle/>
          <a:p>
            <a:r>
              <a:rPr lang="en-GB" dirty="0"/>
              <a:t>Figure 3: The publishing cycle</a:t>
            </a:r>
          </a:p>
        </p:txBody>
      </p:sp>
      <p:pic>
        <p:nvPicPr>
          <p:cNvPr id="4" name="Picture 3"/>
          <p:cNvPicPr>
            <a:picLocks noChangeAspect="1"/>
          </p:cNvPicPr>
          <p:nvPr/>
        </p:nvPicPr>
        <p:blipFill>
          <a:blip r:embed="rId2"/>
          <a:stretch>
            <a:fillRect/>
          </a:stretch>
        </p:blipFill>
        <p:spPr>
          <a:xfrm>
            <a:off x="506331" y="731413"/>
            <a:ext cx="8178899" cy="5634350"/>
          </a:xfrm>
          <a:prstGeom prst="rect">
            <a:avLst/>
          </a:prstGeom>
        </p:spPr>
      </p:pic>
      <p:sp>
        <p:nvSpPr>
          <p:cNvPr id="5" name="TextBox 4"/>
          <p:cNvSpPr txBox="1"/>
          <p:nvPr/>
        </p:nvSpPr>
        <p:spPr>
          <a:xfrm>
            <a:off x="5019224" y="5871855"/>
            <a:ext cx="3715120" cy="369332"/>
          </a:xfrm>
          <a:prstGeom prst="rect">
            <a:avLst/>
          </a:prstGeom>
          <a:noFill/>
        </p:spPr>
        <p:txBody>
          <a:bodyPr wrap="none" rtlCol="0">
            <a:spAutoFit/>
          </a:bodyPr>
          <a:lstStyle/>
          <a:p>
            <a:r>
              <a:rPr lang="en-GB" dirty="0" smtClean="0">
                <a:solidFill>
                  <a:schemeClr val="bg1"/>
                </a:solidFill>
              </a:rPr>
              <a:t>The STM Report, Fourth Edition, 2015</a:t>
            </a:r>
            <a:endParaRPr lang="en-GB" dirty="0">
              <a:solidFill>
                <a:schemeClr val="bg1"/>
              </a:solidFill>
            </a:endParaRPr>
          </a:p>
        </p:txBody>
      </p:sp>
    </p:spTree>
    <p:extLst>
      <p:ext uri="{BB962C8B-B14F-4D97-AF65-F5344CB8AC3E}">
        <p14:creationId xmlns:p14="http://schemas.microsoft.com/office/powerpoint/2010/main" val="23441099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Now</a:t>
            </a:r>
            <a:endParaRPr lang="en-GB" dirty="0"/>
          </a:p>
        </p:txBody>
      </p:sp>
      <p:sp>
        <p:nvSpPr>
          <p:cNvPr id="3" name="Content Placeholder 2"/>
          <p:cNvSpPr>
            <a:spLocks noGrp="1"/>
          </p:cNvSpPr>
          <p:nvPr>
            <p:ph idx="1"/>
          </p:nvPr>
        </p:nvSpPr>
        <p:spPr/>
        <p:txBody>
          <a:bodyPr/>
          <a:lstStyle/>
          <a:p>
            <a:r>
              <a:rPr lang="en-GB" dirty="0" smtClean="0"/>
              <a:t>&gt;28, 000 peer-reviewed English language journals (2014)</a:t>
            </a:r>
          </a:p>
          <a:p>
            <a:pPr lvl="1"/>
            <a:r>
              <a:rPr lang="en-GB" dirty="0" smtClean="0"/>
              <a:t>10,900 in Journal Citation Reports</a:t>
            </a:r>
          </a:p>
          <a:p>
            <a:r>
              <a:rPr lang="en-GB" dirty="0" smtClean="0"/>
              <a:t>2.5 million articles a year</a:t>
            </a:r>
          </a:p>
          <a:p>
            <a:r>
              <a:rPr lang="en-GB" dirty="0" smtClean="0"/>
              <a:t>500-10,000 journal publishers</a:t>
            </a:r>
          </a:p>
          <a:p>
            <a:r>
              <a:rPr lang="en-GB" dirty="0" smtClean="0"/>
              <a:t>7-9 million researchers</a:t>
            </a:r>
          </a:p>
          <a:p>
            <a:r>
              <a:rPr lang="en-GB" dirty="0" smtClean="0"/>
              <a:t>Most publishers have &gt;90% content available online</a:t>
            </a:r>
            <a:endParaRPr lang="en-GB" dirty="0"/>
          </a:p>
        </p:txBody>
      </p:sp>
      <p:sp>
        <p:nvSpPr>
          <p:cNvPr id="4" name="TextBox 3"/>
          <p:cNvSpPr txBox="1"/>
          <p:nvPr/>
        </p:nvSpPr>
        <p:spPr>
          <a:xfrm>
            <a:off x="1554480" y="5694844"/>
            <a:ext cx="5757217" cy="369332"/>
          </a:xfrm>
          <a:prstGeom prst="rect">
            <a:avLst/>
          </a:prstGeom>
          <a:noFill/>
        </p:spPr>
        <p:txBody>
          <a:bodyPr wrap="none" rtlCol="0">
            <a:spAutoFit/>
          </a:bodyPr>
          <a:lstStyle/>
          <a:p>
            <a:r>
              <a:rPr lang="en-GB" dirty="0" smtClean="0">
                <a:solidFill>
                  <a:schemeClr val="tx1">
                    <a:lumMod val="50000"/>
                    <a:lumOff val="50000"/>
                  </a:schemeClr>
                </a:solidFill>
              </a:rPr>
              <a:t>The STM Report, Fourth Edition, 2015 (and citations within)</a:t>
            </a:r>
            <a:endParaRPr lang="en-GB" dirty="0">
              <a:solidFill>
                <a:schemeClr val="tx1">
                  <a:lumMod val="50000"/>
                  <a:lumOff val="50000"/>
                </a:schemeClr>
              </a:solidFill>
            </a:endParaRPr>
          </a:p>
        </p:txBody>
      </p:sp>
    </p:spTree>
    <p:extLst>
      <p:ext uri="{BB962C8B-B14F-4D97-AF65-F5344CB8AC3E}">
        <p14:creationId xmlns:p14="http://schemas.microsoft.com/office/powerpoint/2010/main" val="9641508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17" y="163774"/>
            <a:ext cx="8228013" cy="941854"/>
          </a:xfrm>
        </p:spPr>
        <p:txBody>
          <a:bodyPr>
            <a:normAutofit fontScale="90000"/>
          </a:bodyPr>
          <a:lstStyle/>
          <a:p>
            <a:pPr algn="ctr"/>
            <a:r>
              <a:rPr lang="en-GB" dirty="0"/>
              <a:t>The Oligopoly of Academic </a:t>
            </a:r>
            <a:r>
              <a:rPr lang="en-GB" dirty="0" smtClean="0"/>
              <a:t>Publishers</a:t>
            </a:r>
            <a:br>
              <a:rPr lang="en-GB" dirty="0" smtClean="0"/>
            </a:br>
            <a:r>
              <a:rPr lang="en-GB" dirty="0" smtClean="0"/>
              <a:t> in the </a:t>
            </a:r>
            <a:r>
              <a:rPr lang="en-GB" dirty="0"/>
              <a:t>Digital </a:t>
            </a:r>
            <a:r>
              <a:rPr lang="en-GB" dirty="0" smtClean="0"/>
              <a:t>Era</a:t>
            </a:r>
            <a:endParaRPr lang="en-GB" dirty="0"/>
          </a:p>
        </p:txBody>
      </p:sp>
      <p:sp>
        <p:nvSpPr>
          <p:cNvPr id="3" name="Content Placeholder 2"/>
          <p:cNvSpPr>
            <a:spLocks noGrp="1"/>
          </p:cNvSpPr>
          <p:nvPr>
            <p:ph idx="1"/>
          </p:nvPr>
        </p:nvSpPr>
        <p:spPr>
          <a:xfrm>
            <a:off x="457217" y="1304773"/>
            <a:ext cx="8228013" cy="3715283"/>
          </a:xfrm>
        </p:spPr>
        <p:txBody>
          <a:bodyPr>
            <a:normAutofit/>
          </a:bodyPr>
          <a:lstStyle/>
          <a:p>
            <a:r>
              <a:rPr lang="en-GB" dirty="0" smtClean="0"/>
              <a:t>In the 19</a:t>
            </a:r>
            <a:r>
              <a:rPr lang="en-GB" baseline="30000" dirty="0" smtClean="0"/>
              <a:t>th</a:t>
            </a:r>
            <a:r>
              <a:rPr lang="en-GB" dirty="0" smtClean="0"/>
              <a:t> C, journals became the fastest and most convenient way of disseminating results</a:t>
            </a:r>
          </a:p>
          <a:p>
            <a:r>
              <a:rPr lang="en-GB" dirty="0" smtClean="0"/>
              <a:t>Most were initially published by scientific societies (before the 1940s)</a:t>
            </a:r>
          </a:p>
          <a:p>
            <a:r>
              <a:rPr lang="en-GB" dirty="0" smtClean="0"/>
              <a:t>The digital revolution affected the economic market, while journals remained essentially the same (pdf distribution dominant):</a:t>
            </a:r>
            <a:endParaRPr lang="en-GB" dirty="0"/>
          </a:p>
        </p:txBody>
      </p:sp>
      <p:sp>
        <p:nvSpPr>
          <p:cNvPr id="4" name="TextBox 3"/>
          <p:cNvSpPr txBox="1"/>
          <p:nvPr/>
        </p:nvSpPr>
        <p:spPr>
          <a:xfrm>
            <a:off x="286603" y="5991367"/>
            <a:ext cx="7683690" cy="464024"/>
          </a:xfrm>
          <a:prstGeom prst="rect">
            <a:avLst/>
          </a:prstGeom>
          <a:noFill/>
        </p:spPr>
        <p:txBody>
          <a:bodyPr wrap="square" rtlCol="0">
            <a:spAutoFit/>
          </a:bodyPr>
          <a:lstStyle/>
          <a:p>
            <a:r>
              <a:rPr lang="en-GB" sz="1200" i="1" dirty="0" err="1"/>
              <a:t>Larivière</a:t>
            </a:r>
            <a:r>
              <a:rPr lang="en-GB" sz="1200" i="1" dirty="0"/>
              <a:t> V, </a:t>
            </a:r>
            <a:r>
              <a:rPr lang="en-GB" sz="1200" i="1" dirty="0" err="1"/>
              <a:t>Haustein</a:t>
            </a:r>
            <a:r>
              <a:rPr lang="en-GB" sz="1200" i="1" dirty="0"/>
              <a:t> S, </a:t>
            </a:r>
            <a:r>
              <a:rPr lang="en-GB" sz="1200" i="1" dirty="0" err="1"/>
              <a:t>Mongeon</a:t>
            </a:r>
            <a:r>
              <a:rPr lang="en-GB" sz="1200" i="1" dirty="0"/>
              <a:t> P (2015) The Oligopoly of Academic Publishers in the Digital Era. </a:t>
            </a:r>
            <a:r>
              <a:rPr lang="en-GB" sz="1200" i="1" dirty="0" err="1"/>
              <a:t>PLoS</a:t>
            </a:r>
            <a:r>
              <a:rPr lang="en-GB" sz="1200" i="1" dirty="0"/>
              <a:t> ONE 10(6): e0127502. </a:t>
            </a:r>
            <a:r>
              <a:rPr lang="en-GB" sz="1200" i="1" dirty="0" smtClean="0"/>
              <a:t>doi:10.1371/journal.pone.0127502 (and citations within)</a:t>
            </a:r>
            <a:endParaRPr lang="en-GB" sz="1200" i="1" dirty="0"/>
          </a:p>
        </p:txBody>
      </p:sp>
    </p:spTree>
    <p:extLst>
      <p:ext uri="{BB962C8B-B14F-4D97-AF65-F5344CB8AC3E}">
        <p14:creationId xmlns:p14="http://schemas.microsoft.com/office/powerpoint/2010/main" val="1586663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656458"/>
      </a:dk2>
      <a:lt2>
        <a:srgbClr val="C9C9C7"/>
      </a:lt2>
      <a:accent1>
        <a:srgbClr val="1448F2"/>
      </a:accent1>
      <a:accent2>
        <a:srgbClr val="2C5BF3"/>
      </a:accent2>
      <a:accent3>
        <a:srgbClr val="436DF5"/>
      </a:accent3>
      <a:accent4>
        <a:srgbClr val="5B7FF6"/>
      </a:accent4>
      <a:accent5>
        <a:srgbClr val="7291F7"/>
      </a:accent5>
      <a:accent6>
        <a:srgbClr val="89A3F8"/>
      </a:accent6>
      <a:hlink>
        <a:srgbClr val="94938F"/>
      </a:hlink>
      <a:folHlink>
        <a:srgbClr val="C9C9C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49045</TotalTime>
  <Words>2134</Words>
  <Application>Microsoft Office PowerPoint</Application>
  <PresentationFormat>On-screen Show (4:3)</PresentationFormat>
  <Paragraphs>330</Paragraphs>
  <Slides>63</Slides>
  <Notes>7</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63</vt:i4>
      </vt:variant>
    </vt:vector>
  </HeadingPairs>
  <TitlesOfParts>
    <vt:vector size="70" baseType="lpstr">
      <vt:lpstr>ＭＳ Ｐゴシック</vt:lpstr>
      <vt:lpstr>Arial</vt:lpstr>
      <vt:lpstr>Arial Black</vt:lpstr>
      <vt:lpstr>Calibri</vt:lpstr>
      <vt:lpstr>Times</vt:lpstr>
      <vt:lpstr>Wingdings</vt:lpstr>
      <vt:lpstr>Office Theme</vt:lpstr>
      <vt:lpstr>Putting the Academy at the heart of Scholarly Publishing</vt:lpstr>
      <vt:lpstr>PLOS by numbers</vt:lpstr>
      <vt:lpstr>PowerPoint Presentation</vt:lpstr>
      <vt:lpstr>In the beginning (~17th Century)</vt:lpstr>
      <vt:lpstr>and then…</vt:lpstr>
      <vt:lpstr>The Journal</vt:lpstr>
      <vt:lpstr>Figure 3: The publishing cycle</vt:lpstr>
      <vt:lpstr>Now</vt:lpstr>
      <vt:lpstr>The Oligopoly of Academic Publishers  in the Digital Era</vt:lpstr>
      <vt:lpstr>Analysis of publisher share of papers 1973-2013</vt:lpstr>
      <vt:lpstr>Proportion held by the top five publishers</vt:lpstr>
      <vt:lpstr>PowerPoint Presentation</vt:lpstr>
      <vt:lpstr>PowerPoint Presentation</vt:lpstr>
      <vt:lpstr>PowerPoint Presentation</vt:lpstr>
      <vt:lpstr>It’s no longer just about journals or books</vt:lpstr>
      <vt:lpstr>PowerPoint Presentation</vt:lpstr>
      <vt:lpstr>and this…</vt:lpstr>
      <vt:lpstr>PowerPoint Presentation</vt:lpstr>
      <vt:lpstr>PowerPoint Presentation</vt:lpstr>
      <vt:lpstr>PowerPoint Presentation</vt:lpstr>
      <vt:lpstr>It’s not a cycle…</vt:lpstr>
      <vt:lpstr>PowerPoint Presentation</vt:lpstr>
      <vt:lpstr>PowerPoint Presentation</vt:lpstr>
      <vt:lpstr>Implications of increased connectivity</vt:lpstr>
      <vt:lpstr>Facilitating the network…</vt:lpstr>
      <vt:lpstr>How?</vt:lpstr>
      <vt:lpstr>Making something available on the web is the least interesting thing you can do</vt:lpstr>
      <vt:lpstr>PowerPoint Presentation</vt:lpstr>
      <vt:lpstr>it’s about connections…</vt:lpstr>
      <vt:lpstr>and relationships…</vt:lpstr>
      <vt:lpstr>and discovery…</vt:lpstr>
      <vt:lpstr>and reliability….</vt:lpstr>
      <vt:lpstr>… it’s about services</vt:lpstr>
      <vt:lpstr>PowerPoint Presentation</vt:lpstr>
      <vt:lpstr>Services</vt:lpstr>
      <vt:lpstr>Services: information that is machine readable</vt:lpstr>
      <vt:lpstr>PowerPoint Presentation</vt:lpstr>
      <vt:lpstr>PowerPoint Presentation</vt:lpstr>
      <vt:lpstr>CrossRef DET pilot (Data Event Tracker)</vt:lpstr>
      <vt:lpstr>PowerPoint Presentation</vt:lpstr>
      <vt:lpstr>Compliance</vt:lpstr>
      <vt:lpstr>Services: Reliability (Reproducibility) It’s not just access to data that’s a problem</vt:lpstr>
      <vt:lpstr>Potential solutions</vt:lpstr>
      <vt:lpstr>PowerPoint Presentation</vt:lpstr>
      <vt:lpstr>Objectives of ESAC</vt:lpstr>
      <vt:lpstr>Transparency – Intelligent Openness</vt:lpstr>
      <vt:lpstr>Services: Incentives</vt:lpstr>
      <vt:lpstr>PowerPoint Presentation</vt:lpstr>
      <vt:lpstr>PowerPoint Presentation</vt:lpstr>
      <vt:lpstr>PowerPoint Presentation</vt:lpstr>
      <vt:lpstr>PowerPoint Presentation</vt:lpstr>
      <vt:lpstr>Networked scholarship requires network incentives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MINE™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dc:creator>
  <cp:lastModifiedBy>Catriona MacCallum</cp:lastModifiedBy>
  <cp:revision>1073</cp:revision>
  <cp:lastPrinted>2012-09-04T15:32:09Z</cp:lastPrinted>
  <dcterms:created xsi:type="dcterms:W3CDTF">2013-10-06T19:40:31Z</dcterms:created>
  <dcterms:modified xsi:type="dcterms:W3CDTF">2015-06-19T04:29:11Z</dcterms:modified>
</cp:coreProperties>
</file>