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8"/>
  </p:notesMasterIdLst>
  <p:sldIdLst>
    <p:sldId id="432" r:id="rId2"/>
    <p:sldId id="433" r:id="rId3"/>
    <p:sldId id="435" r:id="rId4"/>
    <p:sldId id="442" r:id="rId5"/>
    <p:sldId id="439" r:id="rId6"/>
    <p:sldId id="437" r:id="rId7"/>
    <p:sldId id="428" r:id="rId8"/>
    <p:sldId id="440" r:id="rId9"/>
    <p:sldId id="443" r:id="rId10"/>
    <p:sldId id="444" r:id="rId11"/>
    <p:sldId id="429" r:id="rId12"/>
    <p:sldId id="446" r:id="rId13"/>
    <p:sldId id="445" r:id="rId14"/>
    <p:sldId id="447" r:id="rId15"/>
    <p:sldId id="448" r:id="rId16"/>
    <p:sldId id="430" r:id="rId17"/>
    <p:sldId id="459" r:id="rId18"/>
    <p:sldId id="451" r:id="rId19"/>
    <p:sldId id="452" r:id="rId20"/>
    <p:sldId id="453" r:id="rId21"/>
    <p:sldId id="454" r:id="rId22"/>
    <p:sldId id="455" r:id="rId23"/>
    <p:sldId id="456" r:id="rId24"/>
    <p:sldId id="457" r:id="rId25"/>
    <p:sldId id="458" r:id="rId26"/>
    <p:sldId id="407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D1DD"/>
    <a:srgbClr val="FFFF66"/>
    <a:srgbClr val="54E279"/>
    <a:srgbClr val="DAEBF2"/>
    <a:srgbClr val="F2EFF2"/>
    <a:srgbClr val="E5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572" autoAdjust="0"/>
  </p:normalViewPr>
  <p:slideViewPr>
    <p:cSldViewPr>
      <p:cViewPr>
        <p:scale>
          <a:sx n="70" d="100"/>
          <a:sy n="70" d="100"/>
        </p:scale>
        <p:origin x="-2820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245D01-9699-4393-8030-8DFC83E0BEFF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43BE811-4DEE-4383-AB5B-BF31B1E2E218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/>
            <a:t>UCL Press imprint</a:t>
          </a:r>
          <a:endParaRPr lang="en-GB" b="1" dirty="0"/>
        </a:p>
      </dgm:t>
    </dgm:pt>
    <dgm:pt modelId="{03A5E0A1-5E0E-49A0-8351-8B9F1A0A5790}" type="parTrans" cxnId="{A4D957B4-048E-4D37-A00E-6C1A67B27D4A}">
      <dgm:prSet/>
      <dgm:spPr/>
      <dgm:t>
        <a:bodyPr/>
        <a:lstStyle/>
        <a:p>
          <a:endParaRPr lang="en-GB" b="1"/>
        </a:p>
      </dgm:t>
    </dgm:pt>
    <dgm:pt modelId="{37F09718-2C10-422C-8537-8DD8E04C4882}" type="sibTrans" cxnId="{A4D957B4-048E-4D37-A00E-6C1A67B27D4A}">
      <dgm:prSet/>
      <dgm:spPr/>
      <dgm:t>
        <a:bodyPr/>
        <a:lstStyle/>
        <a:p>
          <a:endParaRPr lang="en-GB" b="1"/>
        </a:p>
      </dgm:t>
    </dgm:pt>
    <dgm:pt modelId="{8A695489-E47D-44F7-AA4D-63D97EFC0C87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/>
            <a:t>Imprint licensed to commercial publishers</a:t>
          </a:r>
          <a:endParaRPr lang="en-GB" b="1" dirty="0"/>
        </a:p>
      </dgm:t>
    </dgm:pt>
    <dgm:pt modelId="{60B88811-53D3-4515-A973-D783B1EDE931}" type="parTrans" cxnId="{1E5F4ED1-09EA-4FFF-BC3A-96299C146586}">
      <dgm:prSet/>
      <dgm:spPr/>
      <dgm:t>
        <a:bodyPr/>
        <a:lstStyle/>
        <a:p>
          <a:endParaRPr lang="en-GB" b="1"/>
        </a:p>
      </dgm:t>
    </dgm:pt>
    <dgm:pt modelId="{5FC27A17-9AB4-4084-9D5B-3BCAE2573E74}" type="sibTrans" cxnId="{1E5F4ED1-09EA-4FFF-BC3A-96299C146586}">
      <dgm:prSet/>
      <dgm:spPr/>
      <dgm:t>
        <a:bodyPr/>
        <a:lstStyle/>
        <a:p>
          <a:endParaRPr lang="en-GB" b="1"/>
        </a:p>
      </dgm:t>
    </dgm:pt>
    <dgm:pt modelId="{916588B0-5AE8-43BA-802C-C5113A1ECFC4}">
      <dgm:prSet phldrT="[Text]"/>
      <dgm:spPr>
        <a:solidFill>
          <a:srgbClr val="FFC000"/>
        </a:solidFill>
      </dgm:spPr>
      <dgm:t>
        <a:bodyPr/>
        <a:lstStyle/>
        <a:p>
          <a:endParaRPr lang="en-GB" b="1" dirty="0"/>
        </a:p>
      </dgm:t>
    </dgm:pt>
    <dgm:pt modelId="{52329C26-F879-4DEE-8BF1-EF85DDE9B69E}" type="parTrans" cxnId="{99596297-DE37-425B-8DF8-0B9C2B260DC1}">
      <dgm:prSet/>
      <dgm:spPr/>
      <dgm:t>
        <a:bodyPr/>
        <a:lstStyle/>
        <a:p>
          <a:endParaRPr lang="en-GB" b="1"/>
        </a:p>
      </dgm:t>
    </dgm:pt>
    <dgm:pt modelId="{7246ABF0-63A2-436E-B2D4-517299EA8C53}" type="sibTrans" cxnId="{99596297-DE37-425B-8DF8-0B9C2B260DC1}">
      <dgm:prSet/>
      <dgm:spPr/>
      <dgm:t>
        <a:bodyPr/>
        <a:lstStyle/>
        <a:p>
          <a:endParaRPr lang="en-GB" b="1"/>
        </a:p>
      </dgm:t>
    </dgm:pt>
    <dgm:pt modelId="{6596BD58-1215-4331-9D7A-0CC964747CD9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smtClean="0"/>
            <a:t>Reasons to change</a:t>
          </a:r>
          <a:endParaRPr lang="en-GB" b="1" dirty="0"/>
        </a:p>
      </dgm:t>
    </dgm:pt>
    <dgm:pt modelId="{B0095EB3-4671-48B8-AEFA-0696A1FC33C1}" type="parTrans" cxnId="{DACD3640-100A-4AB3-9C3E-D9425CDC53CE}">
      <dgm:prSet/>
      <dgm:spPr/>
      <dgm:t>
        <a:bodyPr/>
        <a:lstStyle/>
        <a:p>
          <a:endParaRPr lang="en-GB" b="1"/>
        </a:p>
      </dgm:t>
    </dgm:pt>
    <dgm:pt modelId="{7DCE957B-68A4-44A1-B272-FDDE974E8A93}" type="sibTrans" cxnId="{DACD3640-100A-4AB3-9C3E-D9425CDC53CE}">
      <dgm:prSet/>
      <dgm:spPr/>
      <dgm:t>
        <a:bodyPr/>
        <a:lstStyle/>
        <a:p>
          <a:endParaRPr lang="en-GB" b="1"/>
        </a:p>
      </dgm:t>
    </dgm:pt>
    <dgm:pt modelId="{41B4C16C-EFD1-43B5-B7CD-A037A858278D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smtClean="0"/>
            <a:t>Inactivity using the current model for provision</a:t>
          </a:r>
          <a:endParaRPr lang="en-GB" b="1" dirty="0"/>
        </a:p>
      </dgm:t>
    </dgm:pt>
    <dgm:pt modelId="{088E14B7-191B-41C1-9F0D-20CF9F4649D6}" type="parTrans" cxnId="{3F3C343B-E179-49E2-8AF8-18E6FB5A8CEF}">
      <dgm:prSet/>
      <dgm:spPr/>
      <dgm:t>
        <a:bodyPr/>
        <a:lstStyle/>
        <a:p>
          <a:endParaRPr lang="en-GB" b="1"/>
        </a:p>
      </dgm:t>
    </dgm:pt>
    <dgm:pt modelId="{BFA78EA0-72DF-4D32-9498-F780857AA942}" type="sibTrans" cxnId="{3F3C343B-E179-49E2-8AF8-18E6FB5A8CEF}">
      <dgm:prSet/>
      <dgm:spPr/>
      <dgm:t>
        <a:bodyPr/>
        <a:lstStyle/>
        <a:p>
          <a:endParaRPr lang="en-GB" b="1"/>
        </a:p>
      </dgm:t>
    </dgm:pt>
    <dgm:pt modelId="{67B5048D-899F-4FA1-A89F-94D9B11817AB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/>
            <a:t>UCL Press as OA Press</a:t>
          </a:r>
          <a:endParaRPr lang="en-GB" b="1" dirty="0"/>
        </a:p>
      </dgm:t>
    </dgm:pt>
    <dgm:pt modelId="{7B281B69-7AA4-463E-8064-48A3551693B9}" type="parTrans" cxnId="{D1317E6A-CC31-429D-A69D-D35F28C22183}">
      <dgm:prSet/>
      <dgm:spPr/>
      <dgm:t>
        <a:bodyPr/>
        <a:lstStyle/>
        <a:p>
          <a:endParaRPr lang="en-GB" b="1"/>
        </a:p>
      </dgm:t>
    </dgm:pt>
    <dgm:pt modelId="{CD71655A-2427-4995-81F4-F3C4BDC5681C}" type="sibTrans" cxnId="{D1317E6A-CC31-429D-A69D-D35F28C22183}">
      <dgm:prSet/>
      <dgm:spPr/>
      <dgm:t>
        <a:bodyPr/>
        <a:lstStyle/>
        <a:p>
          <a:endParaRPr lang="en-GB" b="1"/>
        </a:p>
      </dgm:t>
    </dgm:pt>
    <dgm:pt modelId="{FDD7D757-7C8E-4C86-BF93-DAAE48D1288F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/>
            <a:t>Strategic fit with UCL’s Connected Curriculum and research-based learning</a:t>
          </a:r>
          <a:endParaRPr lang="en-GB" b="1" dirty="0"/>
        </a:p>
      </dgm:t>
    </dgm:pt>
    <dgm:pt modelId="{3367C3DA-2B66-4093-878B-E0B281C6A7E8}" type="parTrans" cxnId="{A1887EE7-4213-4CEC-88B0-261BAC45110E}">
      <dgm:prSet/>
      <dgm:spPr/>
      <dgm:t>
        <a:bodyPr/>
        <a:lstStyle/>
        <a:p>
          <a:endParaRPr lang="en-GB" b="1"/>
        </a:p>
      </dgm:t>
    </dgm:pt>
    <dgm:pt modelId="{A4FE7BCA-9693-438D-B3FC-FBC3F8FE0B3A}" type="sibTrans" cxnId="{A1887EE7-4213-4CEC-88B0-261BAC45110E}">
      <dgm:prSet/>
      <dgm:spPr/>
      <dgm:t>
        <a:bodyPr/>
        <a:lstStyle/>
        <a:p>
          <a:endParaRPr lang="en-GB" b="1"/>
        </a:p>
      </dgm:t>
    </dgm:pt>
    <dgm:pt modelId="{9C791B76-99AC-4F88-A035-302C24F937C9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/>
            <a:t>Open Access seen as an opportunity, not a threat </a:t>
          </a:r>
          <a:endParaRPr lang="en-GB" b="1" dirty="0"/>
        </a:p>
      </dgm:t>
    </dgm:pt>
    <dgm:pt modelId="{F661657B-AFFB-40C0-B03F-E6545A954F81}" type="parTrans" cxnId="{E9015121-9D01-41FB-A6EF-D848882FBA4B}">
      <dgm:prSet/>
      <dgm:spPr/>
      <dgm:t>
        <a:bodyPr/>
        <a:lstStyle/>
        <a:p>
          <a:endParaRPr lang="en-GB" b="1"/>
        </a:p>
      </dgm:t>
    </dgm:pt>
    <dgm:pt modelId="{19295C28-EC20-4320-89FD-6C297BA2313B}" type="sibTrans" cxnId="{E9015121-9D01-41FB-A6EF-D848882FBA4B}">
      <dgm:prSet/>
      <dgm:spPr/>
      <dgm:t>
        <a:bodyPr/>
        <a:lstStyle/>
        <a:p>
          <a:endParaRPr lang="en-GB" b="1"/>
        </a:p>
      </dgm:t>
    </dgm:pt>
    <dgm:pt modelId="{AB7B5514-605C-4239-B858-FF2527C11A13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/>
            <a:t>Imprint passed through a number of hands</a:t>
          </a:r>
          <a:endParaRPr lang="en-GB" b="1" dirty="0"/>
        </a:p>
      </dgm:t>
    </dgm:pt>
    <dgm:pt modelId="{6B03B802-5172-47E5-9307-1A4AA7064DFD}" type="parTrans" cxnId="{7DA61EB7-2CC4-4CF2-881D-33B12398265C}">
      <dgm:prSet/>
      <dgm:spPr/>
      <dgm:t>
        <a:bodyPr/>
        <a:lstStyle/>
        <a:p>
          <a:endParaRPr lang="en-GB" b="1"/>
        </a:p>
      </dgm:t>
    </dgm:pt>
    <dgm:pt modelId="{3E144EDD-0989-4240-996A-2642F03E6F75}" type="sibTrans" cxnId="{7DA61EB7-2CC4-4CF2-881D-33B12398265C}">
      <dgm:prSet/>
      <dgm:spPr/>
      <dgm:t>
        <a:bodyPr/>
        <a:lstStyle/>
        <a:p>
          <a:endParaRPr lang="en-GB" b="1"/>
        </a:p>
      </dgm:t>
    </dgm:pt>
    <dgm:pt modelId="{DEB9837A-5D7B-43C0-B58D-4B616B2B0EE8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/>
            <a:t>No publishing using imprint since around 2007</a:t>
          </a:r>
          <a:endParaRPr lang="en-GB" b="1" dirty="0"/>
        </a:p>
      </dgm:t>
    </dgm:pt>
    <dgm:pt modelId="{ABD4128D-FEE0-489B-BFB7-2857BD77CD43}" type="parTrans" cxnId="{52CFC0BA-0B5C-45C1-8D00-F613FF009DB4}">
      <dgm:prSet/>
      <dgm:spPr/>
      <dgm:t>
        <a:bodyPr/>
        <a:lstStyle/>
        <a:p>
          <a:endParaRPr lang="en-GB" b="1"/>
        </a:p>
      </dgm:t>
    </dgm:pt>
    <dgm:pt modelId="{DC630A66-EDF7-4575-BB06-95BDD0A5F2B6}" type="sibTrans" cxnId="{52CFC0BA-0B5C-45C1-8D00-F613FF009DB4}">
      <dgm:prSet/>
      <dgm:spPr/>
      <dgm:t>
        <a:bodyPr/>
        <a:lstStyle/>
        <a:p>
          <a:endParaRPr lang="en-GB" b="1"/>
        </a:p>
      </dgm:t>
    </dgm:pt>
    <dgm:pt modelId="{4F0C2EA6-7BD3-47FD-B2F2-123820252AD0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smtClean="0"/>
            <a:t>No regular contact between publisher and UCL academics</a:t>
          </a:r>
          <a:endParaRPr lang="en-GB" b="1" dirty="0"/>
        </a:p>
      </dgm:t>
    </dgm:pt>
    <dgm:pt modelId="{77256DDD-90B5-49B7-BB74-CBE11296CB64}" type="parTrans" cxnId="{25C7881D-E888-4B76-B532-1577C06FEDD8}">
      <dgm:prSet/>
      <dgm:spPr/>
      <dgm:t>
        <a:bodyPr/>
        <a:lstStyle/>
        <a:p>
          <a:endParaRPr lang="en-GB" b="1"/>
        </a:p>
      </dgm:t>
    </dgm:pt>
    <dgm:pt modelId="{0FFC7504-EDD2-44D5-BCA8-30239B54A080}" type="sibTrans" cxnId="{25C7881D-E888-4B76-B532-1577C06FEDD8}">
      <dgm:prSet/>
      <dgm:spPr/>
      <dgm:t>
        <a:bodyPr/>
        <a:lstStyle/>
        <a:p>
          <a:endParaRPr lang="en-GB" b="1"/>
        </a:p>
      </dgm:t>
    </dgm:pt>
    <dgm:pt modelId="{1B05BB78-0D7A-423A-8C16-AA29F032EDAB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 smtClean="0"/>
            <a:t>More freedom if publishing activity managed in-house</a:t>
          </a:r>
          <a:endParaRPr lang="en-GB" b="1" dirty="0"/>
        </a:p>
      </dgm:t>
    </dgm:pt>
    <dgm:pt modelId="{E95D0726-9E31-4DA2-B3A1-FABA018D42AB}" type="parTrans" cxnId="{7AE33684-7ACA-4D93-A824-47002ED8D864}">
      <dgm:prSet/>
      <dgm:spPr/>
      <dgm:t>
        <a:bodyPr/>
        <a:lstStyle/>
        <a:p>
          <a:endParaRPr lang="en-GB" b="1"/>
        </a:p>
      </dgm:t>
    </dgm:pt>
    <dgm:pt modelId="{1B0CBFEE-F6CE-4477-B599-938B0F8A8AB5}" type="sibTrans" cxnId="{7AE33684-7ACA-4D93-A824-47002ED8D864}">
      <dgm:prSet/>
      <dgm:spPr/>
      <dgm:t>
        <a:bodyPr/>
        <a:lstStyle/>
        <a:p>
          <a:endParaRPr lang="en-GB" b="1"/>
        </a:p>
      </dgm:t>
    </dgm:pt>
    <dgm:pt modelId="{878BCDCC-1BA9-40B8-B493-106929760E17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/>
            <a:t>Greater visibility for UCL as an institution</a:t>
          </a:r>
          <a:endParaRPr lang="en-GB" b="1" dirty="0"/>
        </a:p>
      </dgm:t>
    </dgm:pt>
    <dgm:pt modelId="{DCC31C3A-24E8-46D6-8C9B-F243F846C163}" type="parTrans" cxnId="{6D0AACE9-3F8D-4EBB-8100-8F7A66887346}">
      <dgm:prSet/>
      <dgm:spPr/>
      <dgm:t>
        <a:bodyPr/>
        <a:lstStyle/>
        <a:p>
          <a:endParaRPr lang="en-GB" b="1"/>
        </a:p>
      </dgm:t>
    </dgm:pt>
    <dgm:pt modelId="{53371DA9-A910-4CC8-9480-3089B6B5EBDE}" type="sibTrans" cxnId="{6D0AACE9-3F8D-4EBB-8100-8F7A66887346}">
      <dgm:prSet/>
      <dgm:spPr/>
      <dgm:t>
        <a:bodyPr/>
        <a:lstStyle/>
        <a:p>
          <a:endParaRPr lang="en-GB" b="1"/>
        </a:p>
      </dgm:t>
    </dgm:pt>
    <dgm:pt modelId="{EAC267B2-2E87-4014-81F6-9FF14FEF30D8}" type="pres">
      <dgm:prSet presAssocID="{08245D01-9699-4393-8030-8DFC83E0BE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C212EB7-59EE-4633-B591-5A556FB50E1B}" type="pres">
      <dgm:prSet presAssocID="{C43BE811-4DEE-4383-AB5B-BF31B1E2E21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B733DE-3EE6-4DF9-87A3-14AACB9A2656}" type="pres">
      <dgm:prSet presAssocID="{37F09718-2C10-422C-8537-8DD8E04C4882}" presName="sibTrans" presStyleCnt="0"/>
      <dgm:spPr/>
    </dgm:pt>
    <dgm:pt modelId="{8A199F30-B7AF-48E0-9AD5-DE52DFBFE114}" type="pres">
      <dgm:prSet presAssocID="{6596BD58-1215-4331-9D7A-0CC964747C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0EE136-D4A5-4ACF-A8A4-C110D085CEF1}" type="pres">
      <dgm:prSet presAssocID="{7DCE957B-68A4-44A1-B272-FDDE974E8A93}" presName="sibTrans" presStyleCnt="0"/>
      <dgm:spPr/>
    </dgm:pt>
    <dgm:pt modelId="{F518007A-87E3-47B3-B5F7-0A54E2D89CAB}" type="pres">
      <dgm:prSet presAssocID="{67B5048D-899F-4FA1-A89F-94D9B11817A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DF9100-647D-45B4-9E95-31B9507A049C}" type="presOf" srcId="{DEB9837A-5D7B-43C0-B58D-4B616B2B0EE8}" destId="{4C212EB7-59EE-4633-B591-5A556FB50E1B}" srcOrd="0" destOrd="3" presId="urn:microsoft.com/office/officeart/2005/8/layout/hList6"/>
    <dgm:cxn modelId="{7DA61EB7-2CC4-4CF2-881D-33B12398265C}" srcId="{C43BE811-4DEE-4383-AB5B-BF31B1E2E218}" destId="{AB7B5514-605C-4239-B858-FF2527C11A13}" srcOrd="1" destOrd="0" parTransId="{6B03B802-5172-47E5-9307-1A4AA7064DFD}" sibTransId="{3E144EDD-0989-4240-996A-2642F03E6F75}"/>
    <dgm:cxn modelId="{6D0AACE9-3F8D-4EBB-8100-8F7A66887346}" srcId="{67B5048D-899F-4FA1-A89F-94D9B11817AB}" destId="{878BCDCC-1BA9-40B8-B493-106929760E17}" srcOrd="2" destOrd="0" parTransId="{DCC31C3A-24E8-46D6-8C9B-F243F846C163}" sibTransId="{53371DA9-A910-4CC8-9480-3089B6B5EBDE}"/>
    <dgm:cxn modelId="{A1887EE7-4213-4CEC-88B0-261BAC45110E}" srcId="{67B5048D-899F-4FA1-A89F-94D9B11817AB}" destId="{FDD7D757-7C8E-4C86-BF93-DAAE48D1288F}" srcOrd="0" destOrd="0" parTransId="{3367C3DA-2B66-4093-878B-E0B281C6A7E8}" sibTransId="{A4FE7BCA-9693-438D-B3FC-FBC3F8FE0B3A}"/>
    <dgm:cxn modelId="{2D51CB16-00CA-4324-AC5D-26CBDEAFB443}" type="presOf" srcId="{4F0C2EA6-7BD3-47FD-B2F2-123820252AD0}" destId="{8A199F30-B7AF-48E0-9AD5-DE52DFBFE114}" srcOrd="0" destOrd="2" presId="urn:microsoft.com/office/officeart/2005/8/layout/hList6"/>
    <dgm:cxn modelId="{D1317E6A-CC31-429D-A69D-D35F28C22183}" srcId="{08245D01-9699-4393-8030-8DFC83E0BEFF}" destId="{67B5048D-899F-4FA1-A89F-94D9B11817AB}" srcOrd="2" destOrd="0" parTransId="{7B281B69-7AA4-463E-8064-48A3551693B9}" sibTransId="{CD71655A-2427-4995-81F4-F3C4BDC5681C}"/>
    <dgm:cxn modelId="{D4341E8E-1295-43A4-8D73-97B903C2D75F}" type="presOf" srcId="{9C791B76-99AC-4F88-A035-302C24F937C9}" destId="{F518007A-87E3-47B3-B5F7-0A54E2D89CAB}" srcOrd="0" destOrd="2" presId="urn:microsoft.com/office/officeart/2005/8/layout/hList6"/>
    <dgm:cxn modelId="{09311060-AFC1-47E7-8408-69510BC67636}" type="presOf" srcId="{916588B0-5AE8-43BA-802C-C5113A1ECFC4}" destId="{4C212EB7-59EE-4633-B591-5A556FB50E1B}" srcOrd="0" destOrd="4" presId="urn:microsoft.com/office/officeart/2005/8/layout/hList6"/>
    <dgm:cxn modelId="{52CFC0BA-0B5C-45C1-8D00-F613FF009DB4}" srcId="{C43BE811-4DEE-4383-AB5B-BF31B1E2E218}" destId="{DEB9837A-5D7B-43C0-B58D-4B616B2B0EE8}" srcOrd="2" destOrd="0" parTransId="{ABD4128D-FEE0-489B-BFB7-2857BD77CD43}" sibTransId="{DC630A66-EDF7-4575-BB06-95BDD0A5F2B6}"/>
    <dgm:cxn modelId="{369E895B-61B4-4F12-8876-C0DBDF4DBF71}" type="presOf" srcId="{41B4C16C-EFD1-43B5-B7CD-A037A858278D}" destId="{8A199F30-B7AF-48E0-9AD5-DE52DFBFE114}" srcOrd="0" destOrd="1" presId="urn:microsoft.com/office/officeart/2005/8/layout/hList6"/>
    <dgm:cxn modelId="{CFA95E6F-5ECC-4463-93A1-E958DBE7C53A}" type="presOf" srcId="{AB7B5514-605C-4239-B858-FF2527C11A13}" destId="{4C212EB7-59EE-4633-B591-5A556FB50E1B}" srcOrd="0" destOrd="2" presId="urn:microsoft.com/office/officeart/2005/8/layout/hList6"/>
    <dgm:cxn modelId="{CC508F1A-AF08-4722-AFA1-8501028AE8E9}" type="presOf" srcId="{67B5048D-899F-4FA1-A89F-94D9B11817AB}" destId="{F518007A-87E3-47B3-B5F7-0A54E2D89CAB}" srcOrd="0" destOrd="0" presId="urn:microsoft.com/office/officeart/2005/8/layout/hList6"/>
    <dgm:cxn modelId="{7CA4E9B1-1E1D-47AD-BD13-27AFB4C1E672}" type="presOf" srcId="{8A695489-E47D-44F7-AA4D-63D97EFC0C87}" destId="{4C212EB7-59EE-4633-B591-5A556FB50E1B}" srcOrd="0" destOrd="1" presId="urn:microsoft.com/office/officeart/2005/8/layout/hList6"/>
    <dgm:cxn modelId="{01050CCC-9C7C-4432-99CA-EB99D2AABF10}" type="presOf" srcId="{1B05BB78-0D7A-423A-8C16-AA29F032EDAB}" destId="{8A199F30-B7AF-48E0-9AD5-DE52DFBFE114}" srcOrd="0" destOrd="3" presId="urn:microsoft.com/office/officeart/2005/8/layout/hList6"/>
    <dgm:cxn modelId="{1E5F4ED1-09EA-4FFF-BC3A-96299C146586}" srcId="{C43BE811-4DEE-4383-AB5B-BF31B1E2E218}" destId="{8A695489-E47D-44F7-AA4D-63D97EFC0C87}" srcOrd="0" destOrd="0" parTransId="{60B88811-53D3-4515-A973-D783B1EDE931}" sibTransId="{5FC27A17-9AB4-4084-9D5B-3BCAE2573E74}"/>
    <dgm:cxn modelId="{DACD3640-100A-4AB3-9C3E-D9425CDC53CE}" srcId="{08245D01-9699-4393-8030-8DFC83E0BEFF}" destId="{6596BD58-1215-4331-9D7A-0CC964747CD9}" srcOrd="1" destOrd="0" parTransId="{B0095EB3-4671-48B8-AEFA-0696A1FC33C1}" sibTransId="{7DCE957B-68A4-44A1-B272-FDDE974E8A93}"/>
    <dgm:cxn modelId="{5666F5E9-F1EF-4221-BD33-165F3DA1AE1B}" type="presOf" srcId="{C43BE811-4DEE-4383-AB5B-BF31B1E2E218}" destId="{4C212EB7-59EE-4633-B591-5A556FB50E1B}" srcOrd="0" destOrd="0" presId="urn:microsoft.com/office/officeart/2005/8/layout/hList6"/>
    <dgm:cxn modelId="{D9694A9A-E194-4EF2-839C-E43C07A3418A}" type="presOf" srcId="{878BCDCC-1BA9-40B8-B493-106929760E17}" destId="{F518007A-87E3-47B3-B5F7-0A54E2D89CAB}" srcOrd="0" destOrd="3" presId="urn:microsoft.com/office/officeart/2005/8/layout/hList6"/>
    <dgm:cxn modelId="{15BA6528-1B2D-4CB4-AE84-6115F763D24A}" type="presOf" srcId="{08245D01-9699-4393-8030-8DFC83E0BEFF}" destId="{EAC267B2-2E87-4014-81F6-9FF14FEF30D8}" srcOrd="0" destOrd="0" presId="urn:microsoft.com/office/officeart/2005/8/layout/hList6"/>
    <dgm:cxn modelId="{E9015121-9D01-41FB-A6EF-D848882FBA4B}" srcId="{67B5048D-899F-4FA1-A89F-94D9B11817AB}" destId="{9C791B76-99AC-4F88-A035-302C24F937C9}" srcOrd="1" destOrd="0" parTransId="{F661657B-AFFB-40C0-B03F-E6545A954F81}" sibTransId="{19295C28-EC20-4320-89FD-6C297BA2313B}"/>
    <dgm:cxn modelId="{99596297-DE37-425B-8DF8-0B9C2B260DC1}" srcId="{C43BE811-4DEE-4383-AB5B-BF31B1E2E218}" destId="{916588B0-5AE8-43BA-802C-C5113A1ECFC4}" srcOrd="3" destOrd="0" parTransId="{52329C26-F879-4DEE-8BF1-EF85DDE9B69E}" sibTransId="{7246ABF0-63A2-436E-B2D4-517299EA8C53}"/>
    <dgm:cxn modelId="{3AB5A8EF-4B6E-44D4-B4B5-FB1DAC700D3B}" type="presOf" srcId="{FDD7D757-7C8E-4C86-BF93-DAAE48D1288F}" destId="{F518007A-87E3-47B3-B5F7-0A54E2D89CAB}" srcOrd="0" destOrd="1" presId="urn:microsoft.com/office/officeart/2005/8/layout/hList6"/>
    <dgm:cxn modelId="{3F3C343B-E179-49E2-8AF8-18E6FB5A8CEF}" srcId="{6596BD58-1215-4331-9D7A-0CC964747CD9}" destId="{41B4C16C-EFD1-43B5-B7CD-A037A858278D}" srcOrd="0" destOrd="0" parTransId="{088E14B7-191B-41C1-9F0D-20CF9F4649D6}" sibTransId="{BFA78EA0-72DF-4D32-9498-F780857AA942}"/>
    <dgm:cxn modelId="{A4D957B4-048E-4D37-A00E-6C1A67B27D4A}" srcId="{08245D01-9699-4393-8030-8DFC83E0BEFF}" destId="{C43BE811-4DEE-4383-AB5B-BF31B1E2E218}" srcOrd="0" destOrd="0" parTransId="{03A5E0A1-5E0E-49A0-8351-8B9F1A0A5790}" sibTransId="{37F09718-2C10-422C-8537-8DD8E04C4882}"/>
    <dgm:cxn modelId="{CD91B6B0-C005-425E-AA60-C8970A99EF6D}" type="presOf" srcId="{6596BD58-1215-4331-9D7A-0CC964747CD9}" destId="{8A199F30-B7AF-48E0-9AD5-DE52DFBFE114}" srcOrd="0" destOrd="0" presId="urn:microsoft.com/office/officeart/2005/8/layout/hList6"/>
    <dgm:cxn modelId="{7AE33684-7ACA-4D93-A824-47002ED8D864}" srcId="{6596BD58-1215-4331-9D7A-0CC964747CD9}" destId="{1B05BB78-0D7A-423A-8C16-AA29F032EDAB}" srcOrd="2" destOrd="0" parTransId="{E95D0726-9E31-4DA2-B3A1-FABA018D42AB}" sibTransId="{1B0CBFEE-F6CE-4477-B599-938B0F8A8AB5}"/>
    <dgm:cxn modelId="{25C7881D-E888-4B76-B532-1577C06FEDD8}" srcId="{6596BD58-1215-4331-9D7A-0CC964747CD9}" destId="{4F0C2EA6-7BD3-47FD-B2F2-123820252AD0}" srcOrd="1" destOrd="0" parTransId="{77256DDD-90B5-49B7-BB74-CBE11296CB64}" sibTransId="{0FFC7504-EDD2-44D5-BCA8-30239B54A080}"/>
    <dgm:cxn modelId="{516CF98D-9D47-4661-B108-15777A99F667}" type="presParOf" srcId="{EAC267B2-2E87-4014-81F6-9FF14FEF30D8}" destId="{4C212EB7-59EE-4633-B591-5A556FB50E1B}" srcOrd="0" destOrd="0" presId="urn:microsoft.com/office/officeart/2005/8/layout/hList6"/>
    <dgm:cxn modelId="{C3902AA5-983A-4170-BE80-7940B2AC109F}" type="presParOf" srcId="{EAC267B2-2E87-4014-81F6-9FF14FEF30D8}" destId="{02B733DE-3EE6-4DF9-87A3-14AACB9A2656}" srcOrd="1" destOrd="0" presId="urn:microsoft.com/office/officeart/2005/8/layout/hList6"/>
    <dgm:cxn modelId="{EBC19129-3CB8-45AC-BF48-88D051D0413B}" type="presParOf" srcId="{EAC267B2-2E87-4014-81F6-9FF14FEF30D8}" destId="{8A199F30-B7AF-48E0-9AD5-DE52DFBFE114}" srcOrd="2" destOrd="0" presId="urn:microsoft.com/office/officeart/2005/8/layout/hList6"/>
    <dgm:cxn modelId="{14E43476-86D0-4A38-82E3-8849E9CA7CC2}" type="presParOf" srcId="{EAC267B2-2E87-4014-81F6-9FF14FEF30D8}" destId="{D80EE136-D4A5-4ACF-A8A4-C110D085CEF1}" srcOrd="3" destOrd="0" presId="urn:microsoft.com/office/officeart/2005/8/layout/hList6"/>
    <dgm:cxn modelId="{86EF31BC-812D-44BD-9F58-85EF32921A92}" type="presParOf" srcId="{EAC267B2-2E87-4014-81F6-9FF14FEF30D8}" destId="{F518007A-87E3-47B3-B5F7-0A54E2D89CA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724161-8965-4C6F-B76C-CAB9CC79EA3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5876F32-D4F0-4609-BB24-E010DC359EE3}">
      <dgm:prSet phldrT="[Text]" custT="1"/>
      <dgm:spPr>
        <a:solidFill>
          <a:srgbClr val="92D050"/>
        </a:solidFill>
      </dgm:spPr>
      <dgm:t>
        <a:bodyPr/>
        <a:lstStyle/>
        <a:p>
          <a:endParaRPr lang="en-GB" sz="2400" b="1" dirty="0" smtClean="0"/>
        </a:p>
        <a:p>
          <a:r>
            <a:rPr lang="en-GB" sz="2400" b="1" dirty="0" smtClean="0"/>
            <a:t>2014-15</a:t>
          </a:r>
        </a:p>
        <a:p>
          <a:r>
            <a:rPr lang="en-GB" sz="2400" b="1" dirty="0" smtClean="0"/>
            <a:t>10 books</a:t>
          </a:r>
        </a:p>
        <a:p>
          <a:r>
            <a:rPr lang="en-GB" sz="2400" b="1" dirty="0" smtClean="0"/>
            <a:t>2 journals</a:t>
          </a:r>
        </a:p>
        <a:p>
          <a:endParaRPr lang="en-GB" sz="2400" b="1" dirty="0"/>
        </a:p>
      </dgm:t>
    </dgm:pt>
    <dgm:pt modelId="{207369F5-D258-4C23-AF56-308543B834FA}" type="parTrans" cxnId="{14873C47-D27E-4DA3-A2FD-6BB98FA0EE7F}">
      <dgm:prSet/>
      <dgm:spPr/>
      <dgm:t>
        <a:bodyPr/>
        <a:lstStyle/>
        <a:p>
          <a:endParaRPr lang="en-GB"/>
        </a:p>
      </dgm:t>
    </dgm:pt>
    <dgm:pt modelId="{C6EF6837-F910-498F-B37A-B69D9583626F}" type="sibTrans" cxnId="{14873C47-D27E-4DA3-A2FD-6BB98FA0EE7F}">
      <dgm:prSet/>
      <dgm:spPr/>
      <dgm:t>
        <a:bodyPr/>
        <a:lstStyle/>
        <a:p>
          <a:endParaRPr lang="en-GB"/>
        </a:p>
      </dgm:t>
    </dgm:pt>
    <dgm:pt modelId="{021BB621-CC3C-45A6-919C-1DF97D9FFB0B}">
      <dgm:prSet phldrT="[Text]" custT="1"/>
      <dgm:spPr>
        <a:solidFill>
          <a:srgbClr val="7030A0"/>
        </a:solidFill>
      </dgm:spPr>
      <dgm:t>
        <a:bodyPr/>
        <a:lstStyle/>
        <a:p>
          <a:r>
            <a:rPr lang="en-GB" sz="2400" b="1" dirty="0" smtClean="0"/>
            <a:t>2015-16</a:t>
          </a:r>
        </a:p>
        <a:p>
          <a:r>
            <a:rPr lang="en-GB" sz="2400" b="1" dirty="0" smtClean="0"/>
            <a:t>20 books</a:t>
          </a:r>
        </a:p>
        <a:p>
          <a:r>
            <a:rPr lang="en-GB" sz="2400" b="1" dirty="0" smtClean="0"/>
            <a:t>5 journals</a:t>
          </a:r>
          <a:endParaRPr lang="en-GB" sz="2400" b="1" dirty="0"/>
        </a:p>
      </dgm:t>
    </dgm:pt>
    <dgm:pt modelId="{C3A1C473-C609-457C-B9FC-57369B74612F}" type="parTrans" cxnId="{FE56A484-975B-452C-B0FB-DDB541FBC694}">
      <dgm:prSet/>
      <dgm:spPr/>
      <dgm:t>
        <a:bodyPr/>
        <a:lstStyle/>
        <a:p>
          <a:endParaRPr lang="en-GB"/>
        </a:p>
      </dgm:t>
    </dgm:pt>
    <dgm:pt modelId="{04306730-6F73-48B2-911E-834BE6D5E1FB}" type="sibTrans" cxnId="{FE56A484-975B-452C-B0FB-DDB541FBC694}">
      <dgm:prSet/>
      <dgm:spPr/>
      <dgm:t>
        <a:bodyPr/>
        <a:lstStyle/>
        <a:p>
          <a:endParaRPr lang="en-GB"/>
        </a:p>
      </dgm:t>
    </dgm:pt>
    <dgm:pt modelId="{46E944FC-D4CB-41E3-9CA7-AB2C42DEAFE6}">
      <dgm:prSet phldrT="[Text]" custT="1"/>
      <dgm:spPr>
        <a:solidFill>
          <a:schemeClr val="accent2">
            <a:lumMod val="50000"/>
            <a:lumOff val="50000"/>
          </a:schemeClr>
        </a:solidFill>
      </dgm:spPr>
      <dgm:t>
        <a:bodyPr/>
        <a:lstStyle/>
        <a:p>
          <a:r>
            <a:rPr lang="en-GB" sz="2400" b="1" dirty="0" smtClean="0"/>
            <a:t>2016-17</a:t>
          </a:r>
        </a:p>
        <a:p>
          <a:r>
            <a:rPr lang="en-GB" sz="2400" b="1" dirty="0" smtClean="0"/>
            <a:t>30 books</a:t>
          </a:r>
        </a:p>
        <a:p>
          <a:r>
            <a:rPr lang="en-GB" sz="2400" b="1" dirty="0" smtClean="0"/>
            <a:t>8 journals</a:t>
          </a:r>
          <a:endParaRPr lang="en-GB" sz="2400" b="1" dirty="0"/>
        </a:p>
      </dgm:t>
    </dgm:pt>
    <dgm:pt modelId="{427110FC-33A1-43A1-9EC4-7B832ADC6EE0}" type="parTrans" cxnId="{75DABF14-DF53-4690-8BF0-48BD22780163}">
      <dgm:prSet/>
      <dgm:spPr/>
      <dgm:t>
        <a:bodyPr/>
        <a:lstStyle/>
        <a:p>
          <a:endParaRPr lang="en-GB"/>
        </a:p>
      </dgm:t>
    </dgm:pt>
    <dgm:pt modelId="{160AF30D-91E1-42D8-B121-0252D90D73B1}" type="sibTrans" cxnId="{75DABF14-DF53-4690-8BF0-48BD22780163}">
      <dgm:prSet/>
      <dgm:spPr/>
      <dgm:t>
        <a:bodyPr/>
        <a:lstStyle/>
        <a:p>
          <a:endParaRPr lang="en-GB"/>
        </a:p>
      </dgm:t>
    </dgm:pt>
    <dgm:pt modelId="{28ECCD51-42E0-48A2-9F62-5772C301D7C4}" type="pres">
      <dgm:prSet presAssocID="{38724161-8965-4C6F-B76C-CAB9CC79EA34}" presName="CompostProcess" presStyleCnt="0">
        <dgm:presLayoutVars>
          <dgm:dir/>
          <dgm:resizeHandles val="exact"/>
        </dgm:presLayoutVars>
      </dgm:prSet>
      <dgm:spPr/>
    </dgm:pt>
    <dgm:pt modelId="{F697A0B7-A3B6-466F-8007-4001E091C5B3}" type="pres">
      <dgm:prSet presAssocID="{38724161-8965-4C6F-B76C-CAB9CC79EA34}" presName="arrow" presStyleLbl="bgShp" presStyleIdx="0" presStyleCnt="1" custScaleX="117647"/>
      <dgm:spPr>
        <a:solidFill>
          <a:srgbClr val="FFC000"/>
        </a:solidFill>
      </dgm:spPr>
    </dgm:pt>
    <dgm:pt modelId="{CB0868DC-11FD-4256-B7A0-8CD12B6DD234}" type="pres">
      <dgm:prSet presAssocID="{38724161-8965-4C6F-B76C-CAB9CC79EA34}" presName="linearProcess" presStyleCnt="0"/>
      <dgm:spPr/>
    </dgm:pt>
    <dgm:pt modelId="{4DCC74A4-09C0-4898-844E-D765BA4851F9}" type="pres">
      <dgm:prSet presAssocID="{C5876F32-D4F0-4609-BB24-E010DC359EE3}" presName="textNode" presStyleLbl="node1" presStyleIdx="0" presStyleCnt="3" custScaleY="15618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0E3DA3-DBD7-44A3-ABBA-6013DE5336C4}" type="pres">
      <dgm:prSet presAssocID="{C6EF6837-F910-498F-B37A-B69D9583626F}" presName="sibTrans" presStyleCnt="0"/>
      <dgm:spPr/>
    </dgm:pt>
    <dgm:pt modelId="{F47591A3-8493-42D6-B451-45D98BD554F4}" type="pres">
      <dgm:prSet presAssocID="{021BB621-CC3C-45A6-919C-1DF97D9FFB0B}" presName="textNode" presStyleLbl="node1" presStyleIdx="1" presStyleCnt="3" custScaleY="156189" custLinFactNeighborX="-46978" custLinFactNeighborY="17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5DDE53-E6E8-4F42-9E81-DA11E9F8431A}" type="pres">
      <dgm:prSet presAssocID="{04306730-6F73-48B2-911E-834BE6D5E1FB}" presName="sibTrans" presStyleCnt="0"/>
      <dgm:spPr/>
    </dgm:pt>
    <dgm:pt modelId="{98766423-311C-4AA8-9EB8-CC3A44595C25}" type="pres">
      <dgm:prSet presAssocID="{46E944FC-D4CB-41E3-9CA7-AB2C42DEAFE6}" presName="textNode" presStyleLbl="node1" presStyleIdx="2" presStyleCnt="3" custScaleY="159786" custLinFactNeighborX="-88485" custLinFactNeighborY="40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EA130F8-D1A8-42EE-90D4-9012323229B6}" type="presOf" srcId="{38724161-8965-4C6F-B76C-CAB9CC79EA34}" destId="{28ECCD51-42E0-48A2-9F62-5772C301D7C4}" srcOrd="0" destOrd="0" presId="urn:microsoft.com/office/officeart/2005/8/layout/hProcess9"/>
    <dgm:cxn modelId="{6A605FFD-F998-454A-A385-918738AB7B07}" type="presOf" srcId="{46E944FC-D4CB-41E3-9CA7-AB2C42DEAFE6}" destId="{98766423-311C-4AA8-9EB8-CC3A44595C25}" srcOrd="0" destOrd="0" presId="urn:microsoft.com/office/officeart/2005/8/layout/hProcess9"/>
    <dgm:cxn modelId="{14873C47-D27E-4DA3-A2FD-6BB98FA0EE7F}" srcId="{38724161-8965-4C6F-B76C-CAB9CC79EA34}" destId="{C5876F32-D4F0-4609-BB24-E010DC359EE3}" srcOrd="0" destOrd="0" parTransId="{207369F5-D258-4C23-AF56-308543B834FA}" sibTransId="{C6EF6837-F910-498F-B37A-B69D9583626F}"/>
    <dgm:cxn modelId="{75DABF14-DF53-4690-8BF0-48BD22780163}" srcId="{38724161-8965-4C6F-B76C-CAB9CC79EA34}" destId="{46E944FC-D4CB-41E3-9CA7-AB2C42DEAFE6}" srcOrd="2" destOrd="0" parTransId="{427110FC-33A1-43A1-9EC4-7B832ADC6EE0}" sibTransId="{160AF30D-91E1-42D8-B121-0252D90D73B1}"/>
    <dgm:cxn modelId="{B709A605-CA05-4E2C-8655-AE50C2AD68B0}" type="presOf" srcId="{021BB621-CC3C-45A6-919C-1DF97D9FFB0B}" destId="{F47591A3-8493-42D6-B451-45D98BD554F4}" srcOrd="0" destOrd="0" presId="urn:microsoft.com/office/officeart/2005/8/layout/hProcess9"/>
    <dgm:cxn modelId="{FE56A484-975B-452C-B0FB-DDB541FBC694}" srcId="{38724161-8965-4C6F-B76C-CAB9CC79EA34}" destId="{021BB621-CC3C-45A6-919C-1DF97D9FFB0B}" srcOrd="1" destOrd="0" parTransId="{C3A1C473-C609-457C-B9FC-57369B74612F}" sibTransId="{04306730-6F73-48B2-911E-834BE6D5E1FB}"/>
    <dgm:cxn modelId="{0B7A7375-7C3B-4CAB-BD60-4A63210116CC}" type="presOf" srcId="{C5876F32-D4F0-4609-BB24-E010DC359EE3}" destId="{4DCC74A4-09C0-4898-844E-D765BA4851F9}" srcOrd="0" destOrd="0" presId="urn:microsoft.com/office/officeart/2005/8/layout/hProcess9"/>
    <dgm:cxn modelId="{2F197AE7-7BEA-4D04-A8FB-70D23C37A761}" type="presParOf" srcId="{28ECCD51-42E0-48A2-9F62-5772C301D7C4}" destId="{F697A0B7-A3B6-466F-8007-4001E091C5B3}" srcOrd="0" destOrd="0" presId="urn:microsoft.com/office/officeart/2005/8/layout/hProcess9"/>
    <dgm:cxn modelId="{5001BE8B-AE4D-48A2-B508-CF6E36B97AE9}" type="presParOf" srcId="{28ECCD51-42E0-48A2-9F62-5772C301D7C4}" destId="{CB0868DC-11FD-4256-B7A0-8CD12B6DD234}" srcOrd="1" destOrd="0" presId="urn:microsoft.com/office/officeart/2005/8/layout/hProcess9"/>
    <dgm:cxn modelId="{72D2393F-B680-40F7-A0A5-70459E4FD336}" type="presParOf" srcId="{CB0868DC-11FD-4256-B7A0-8CD12B6DD234}" destId="{4DCC74A4-09C0-4898-844E-D765BA4851F9}" srcOrd="0" destOrd="0" presId="urn:microsoft.com/office/officeart/2005/8/layout/hProcess9"/>
    <dgm:cxn modelId="{EBAA9414-2EA6-437C-BB72-4BE5410AD847}" type="presParOf" srcId="{CB0868DC-11FD-4256-B7A0-8CD12B6DD234}" destId="{610E3DA3-DBD7-44A3-ABBA-6013DE5336C4}" srcOrd="1" destOrd="0" presId="urn:microsoft.com/office/officeart/2005/8/layout/hProcess9"/>
    <dgm:cxn modelId="{6413E250-35C7-4B33-AEDD-617FE9CDC9E4}" type="presParOf" srcId="{CB0868DC-11FD-4256-B7A0-8CD12B6DD234}" destId="{F47591A3-8493-42D6-B451-45D98BD554F4}" srcOrd="2" destOrd="0" presId="urn:microsoft.com/office/officeart/2005/8/layout/hProcess9"/>
    <dgm:cxn modelId="{8FE130B3-FE31-40E3-B432-9003A5CDEB49}" type="presParOf" srcId="{CB0868DC-11FD-4256-B7A0-8CD12B6DD234}" destId="{625DDE53-E6E8-4F42-9E81-DA11E9F8431A}" srcOrd="3" destOrd="0" presId="urn:microsoft.com/office/officeart/2005/8/layout/hProcess9"/>
    <dgm:cxn modelId="{F000A9DE-7523-4685-B5E2-A6B21E613F7C}" type="presParOf" srcId="{CB0868DC-11FD-4256-B7A0-8CD12B6DD234}" destId="{98766423-311C-4AA8-9EB8-CC3A44595C2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009A23-3D30-4383-B210-69595AA0AD6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51A6AC2-F601-49D5-9921-62C21BE36C26}">
      <dgm:prSet phldrT="[Text]" custT="1"/>
      <dgm:spPr>
        <a:solidFill>
          <a:srgbClr val="FFC000"/>
        </a:solidFill>
      </dgm:spPr>
      <dgm:t>
        <a:bodyPr/>
        <a:lstStyle/>
        <a:p>
          <a:pPr algn="ctr"/>
          <a:r>
            <a:rPr lang="en-GB" sz="4400" dirty="0" smtClean="0"/>
            <a:t>2014-15</a:t>
          </a:r>
          <a:endParaRPr lang="en-GB" sz="4400" dirty="0"/>
        </a:p>
      </dgm:t>
    </dgm:pt>
    <dgm:pt modelId="{B301FDF5-A434-48C6-ADE8-39C26EDA08A9}" type="parTrans" cxnId="{F82C00D9-F8A9-430F-899C-5005C9188A95}">
      <dgm:prSet/>
      <dgm:spPr/>
      <dgm:t>
        <a:bodyPr/>
        <a:lstStyle/>
        <a:p>
          <a:endParaRPr lang="en-GB"/>
        </a:p>
      </dgm:t>
    </dgm:pt>
    <dgm:pt modelId="{B99B3A07-CC5E-4140-84BC-AAF45992DFA9}" type="sibTrans" cxnId="{F82C00D9-F8A9-430F-899C-5005C9188A95}">
      <dgm:prSet/>
      <dgm:spPr/>
      <dgm:t>
        <a:bodyPr/>
        <a:lstStyle/>
        <a:p>
          <a:endParaRPr lang="en-GB"/>
        </a:p>
      </dgm:t>
    </dgm:pt>
    <dgm:pt modelId="{C7F723D0-9656-49DC-8099-0D3646C34257}">
      <dgm:prSet phldrT="[Text]"/>
      <dgm:spPr>
        <a:solidFill>
          <a:srgbClr val="FFC000"/>
        </a:solidFill>
      </dgm:spPr>
      <dgm:t>
        <a:bodyPr/>
        <a:lstStyle/>
        <a:p>
          <a:pPr algn="l"/>
          <a:r>
            <a:rPr lang="en-GB" sz="3800" dirty="0" smtClean="0"/>
            <a:t>£500K</a:t>
          </a:r>
          <a:endParaRPr lang="en-GB" sz="3800" dirty="0"/>
        </a:p>
      </dgm:t>
    </dgm:pt>
    <dgm:pt modelId="{E239382B-DF01-4CC5-8C64-1ED8185F34EE}" type="parTrans" cxnId="{BDF6249A-3C8A-42F9-8CE9-E7E2DCA1DB48}">
      <dgm:prSet/>
      <dgm:spPr/>
      <dgm:t>
        <a:bodyPr/>
        <a:lstStyle/>
        <a:p>
          <a:endParaRPr lang="en-GB"/>
        </a:p>
      </dgm:t>
    </dgm:pt>
    <dgm:pt modelId="{76B6F289-7BD7-4934-B4E8-D7E3145590B6}" type="sibTrans" cxnId="{BDF6249A-3C8A-42F9-8CE9-E7E2DCA1DB48}">
      <dgm:prSet/>
      <dgm:spPr/>
      <dgm:t>
        <a:bodyPr/>
        <a:lstStyle/>
        <a:p>
          <a:endParaRPr lang="en-GB"/>
        </a:p>
      </dgm:t>
    </dgm:pt>
    <dgm:pt modelId="{C75E72CA-AC4E-475B-A252-C52E1D5B7B12}">
      <dgm:prSet phldrT="[Text]" custT="1"/>
      <dgm:spPr>
        <a:solidFill>
          <a:schemeClr val="accent2">
            <a:lumMod val="50000"/>
            <a:lumOff val="50000"/>
          </a:schemeClr>
        </a:solidFill>
      </dgm:spPr>
      <dgm:t>
        <a:bodyPr/>
        <a:lstStyle/>
        <a:p>
          <a:pPr algn="ctr"/>
          <a:r>
            <a:rPr lang="en-GB" sz="4400" dirty="0" smtClean="0"/>
            <a:t>2015-16</a:t>
          </a:r>
          <a:endParaRPr lang="en-GB" sz="4400" dirty="0"/>
        </a:p>
      </dgm:t>
    </dgm:pt>
    <dgm:pt modelId="{DE3226D3-A2E2-4C46-944F-821EFB822630}" type="parTrans" cxnId="{AEA59AED-01F5-4A7E-92B6-66B4A8E0BBD1}">
      <dgm:prSet/>
      <dgm:spPr/>
      <dgm:t>
        <a:bodyPr/>
        <a:lstStyle/>
        <a:p>
          <a:endParaRPr lang="en-GB"/>
        </a:p>
      </dgm:t>
    </dgm:pt>
    <dgm:pt modelId="{2705799D-F065-4092-8651-2C2FB6F557F0}" type="sibTrans" cxnId="{AEA59AED-01F5-4A7E-92B6-66B4A8E0BBD1}">
      <dgm:prSet/>
      <dgm:spPr/>
      <dgm:t>
        <a:bodyPr/>
        <a:lstStyle/>
        <a:p>
          <a:endParaRPr lang="en-GB"/>
        </a:p>
      </dgm:t>
    </dgm:pt>
    <dgm:pt modelId="{88B902E4-3E4F-4B69-A2DC-5134334E1F9B}">
      <dgm:prSet phldrT="[Text]"/>
      <dgm:spPr>
        <a:solidFill>
          <a:schemeClr val="accent2">
            <a:lumMod val="50000"/>
            <a:lumOff val="50000"/>
          </a:schemeClr>
        </a:solidFill>
      </dgm:spPr>
      <dgm:t>
        <a:bodyPr/>
        <a:lstStyle/>
        <a:p>
          <a:pPr algn="l"/>
          <a:r>
            <a:rPr lang="en-GB" sz="3800" dirty="0" smtClean="0"/>
            <a:t>£550K</a:t>
          </a:r>
          <a:endParaRPr lang="en-GB" sz="3800" dirty="0"/>
        </a:p>
      </dgm:t>
    </dgm:pt>
    <dgm:pt modelId="{93CEDEC3-3F0E-4830-8383-301DCA5C6CA7}" type="parTrans" cxnId="{10680F57-315F-4947-B415-9A9A91704E9D}">
      <dgm:prSet/>
      <dgm:spPr/>
      <dgm:t>
        <a:bodyPr/>
        <a:lstStyle/>
        <a:p>
          <a:endParaRPr lang="en-GB"/>
        </a:p>
      </dgm:t>
    </dgm:pt>
    <dgm:pt modelId="{EFC6E476-DA00-48F6-BF8D-297C87D0E2ED}" type="sibTrans" cxnId="{10680F57-315F-4947-B415-9A9A91704E9D}">
      <dgm:prSet/>
      <dgm:spPr/>
      <dgm:t>
        <a:bodyPr/>
        <a:lstStyle/>
        <a:p>
          <a:endParaRPr lang="en-GB"/>
        </a:p>
      </dgm:t>
    </dgm:pt>
    <dgm:pt modelId="{A68D1271-E60E-4BB4-87EE-FE812CA5B44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4400" dirty="0" smtClean="0"/>
            <a:t>2016-17</a:t>
          </a:r>
          <a:endParaRPr lang="en-GB" sz="4400" dirty="0"/>
        </a:p>
      </dgm:t>
    </dgm:pt>
    <dgm:pt modelId="{5CDA6209-D194-45D7-BB36-4E64537A582C}" type="parTrans" cxnId="{0FF227E3-D15D-450E-BC60-4BDC70B94472}">
      <dgm:prSet/>
      <dgm:spPr/>
      <dgm:t>
        <a:bodyPr/>
        <a:lstStyle/>
        <a:p>
          <a:endParaRPr lang="en-GB"/>
        </a:p>
      </dgm:t>
    </dgm:pt>
    <dgm:pt modelId="{93D12D11-3CBC-4D35-880B-C712FB883468}" type="sibTrans" cxnId="{0FF227E3-D15D-450E-BC60-4BDC70B94472}">
      <dgm:prSet/>
      <dgm:spPr/>
      <dgm:t>
        <a:bodyPr/>
        <a:lstStyle/>
        <a:p>
          <a:endParaRPr lang="en-GB"/>
        </a:p>
      </dgm:t>
    </dgm:pt>
    <dgm:pt modelId="{CBE9BEE0-1679-4778-8DD5-205DD41BAE63}">
      <dgm:prSet phldrT="[Text]"/>
      <dgm:spPr>
        <a:solidFill>
          <a:srgbClr val="92D050"/>
        </a:solidFill>
      </dgm:spPr>
      <dgm:t>
        <a:bodyPr/>
        <a:lstStyle/>
        <a:p>
          <a:r>
            <a:rPr lang="en-GB" sz="3800" dirty="0" smtClean="0"/>
            <a:t>£650K</a:t>
          </a:r>
          <a:endParaRPr lang="en-GB" sz="3800" dirty="0"/>
        </a:p>
      </dgm:t>
    </dgm:pt>
    <dgm:pt modelId="{388D8BD0-2F12-461B-A288-4C3352DB2261}" type="parTrans" cxnId="{39835DEC-9E99-406C-B999-0D78EFB0D912}">
      <dgm:prSet/>
      <dgm:spPr/>
      <dgm:t>
        <a:bodyPr/>
        <a:lstStyle/>
        <a:p>
          <a:endParaRPr lang="en-GB"/>
        </a:p>
      </dgm:t>
    </dgm:pt>
    <dgm:pt modelId="{42D03172-2138-4271-A465-5F90BDC0ACFF}" type="sibTrans" cxnId="{39835DEC-9E99-406C-B999-0D78EFB0D912}">
      <dgm:prSet/>
      <dgm:spPr/>
      <dgm:t>
        <a:bodyPr/>
        <a:lstStyle/>
        <a:p>
          <a:endParaRPr lang="en-GB"/>
        </a:p>
      </dgm:t>
    </dgm:pt>
    <dgm:pt modelId="{9B01CD40-5713-4396-8D91-7CF1E7A027E8}" type="pres">
      <dgm:prSet presAssocID="{7F009A23-3D30-4383-B210-69595AA0AD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14C580-F3F0-4BE0-B464-E028C6E92CB0}" type="pres">
      <dgm:prSet presAssocID="{851A6AC2-F601-49D5-9921-62C21BE36C2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1AAAA3-D816-4056-B0FE-C19867159FDC}" type="pres">
      <dgm:prSet presAssocID="{B99B3A07-CC5E-4140-84BC-AAF45992DFA9}" presName="sibTrans" presStyleCnt="0"/>
      <dgm:spPr/>
    </dgm:pt>
    <dgm:pt modelId="{D06FB4F0-DEB2-42C8-A1EE-E3072FD49C84}" type="pres">
      <dgm:prSet presAssocID="{C75E72CA-AC4E-475B-A252-C52E1D5B7B1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D3BF61-3F17-4C04-A313-3F265176B9AD}" type="pres">
      <dgm:prSet presAssocID="{2705799D-F065-4092-8651-2C2FB6F557F0}" presName="sibTrans" presStyleCnt="0"/>
      <dgm:spPr/>
    </dgm:pt>
    <dgm:pt modelId="{76AE51E4-EF17-4403-93D1-10D5717905E6}" type="pres">
      <dgm:prSet presAssocID="{A68D1271-E60E-4BB4-87EE-FE812CA5B442}" presName="node" presStyleLbl="node1" presStyleIdx="2" presStyleCnt="3" custLinFactNeighborX="-19981" custLinFactNeighborY="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63A057-5EB7-4F80-9075-84C8E1D2F828}" type="presOf" srcId="{88B902E4-3E4F-4B69-A2DC-5134334E1F9B}" destId="{D06FB4F0-DEB2-42C8-A1EE-E3072FD49C84}" srcOrd="0" destOrd="1" presId="urn:microsoft.com/office/officeart/2005/8/layout/hList6"/>
    <dgm:cxn modelId="{F82C00D9-F8A9-430F-899C-5005C9188A95}" srcId="{7F009A23-3D30-4383-B210-69595AA0AD69}" destId="{851A6AC2-F601-49D5-9921-62C21BE36C26}" srcOrd="0" destOrd="0" parTransId="{B301FDF5-A434-48C6-ADE8-39C26EDA08A9}" sibTransId="{B99B3A07-CC5E-4140-84BC-AAF45992DFA9}"/>
    <dgm:cxn modelId="{10680F57-315F-4947-B415-9A9A91704E9D}" srcId="{C75E72CA-AC4E-475B-A252-C52E1D5B7B12}" destId="{88B902E4-3E4F-4B69-A2DC-5134334E1F9B}" srcOrd="0" destOrd="0" parTransId="{93CEDEC3-3F0E-4830-8383-301DCA5C6CA7}" sibTransId="{EFC6E476-DA00-48F6-BF8D-297C87D0E2ED}"/>
    <dgm:cxn modelId="{0FF227E3-D15D-450E-BC60-4BDC70B94472}" srcId="{7F009A23-3D30-4383-B210-69595AA0AD69}" destId="{A68D1271-E60E-4BB4-87EE-FE812CA5B442}" srcOrd="2" destOrd="0" parTransId="{5CDA6209-D194-45D7-BB36-4E64537A582C}" sibTransId="{93D12D11-3CBC-4D35-880B-C712FB883468}"/>
    <dgm:cxn modelId="{228BCD09-E91F-44BD-928C-070433F25613}" type="presOf" srcId="{7F009A23-3D30-4383-B210-69595AA0AD69}" destId="{9B01CD40-5713-4396-8D91-7CF1E7A027E8}" srcOrd="0" destOrd="0" presId="urn:microsoft.com/office/officeart/2005/8/layout/hList6"/>
    <dgm:cxn modelId="{7C1391E6-1DC2-4543-B728-CCA714F59680}" type="presOf" srcId="{C75E72CA-AC4E-475B-A252-C52E1D5B7B12}" destId="{D06FB4F0-DEB2-42C8-A1EE-E3072FD49C84}" srcOrd="0" destOrd="0" presId="urn:microsoft.com/office/officeart/2005/8/layout/hList6"/>
    <dgm:cxn modelId="{AEA59AED-01F5-4A7E-92B6-66B4A8E0BBD1}" srcId="{7F009A23-3D30-4383-B210-69595AA0AD69}" destId="{C75E72CA-AC4E-475B-A252-C52E1D5B7B12}" srcOrd="1" destOrd="0" parTransId="{DE3226D3-A2E2-4C46-944F-821EFB822630}" sibTransId="{2705799D-F065-4092-8651-2C2FB6F557F0}"/>
    <dgm:cxn modelId="{BDF6249A-3C8A-42F9-8CE9-E7E2DCA1DB48}" srcId="{851A6AC2-F601-49D5-9921-62C21BE36C26}" destId="{C7F723D0-9656-49DC-8099-0D3646C34257}" srcOrd="0" destOrd="0" parTransId="{E239382B-DF01-4CC5-8C64-1ED8185F34EE}" sibTransId="{76B6F289-7BD7-4934-B4E8-D7E3145590B6}"/>
    <dgm:cxn modelId="{39835DEC-9E99-406C-B999-0D78EFB0D912}" srcId="{A68D1271-E60E-4BB4-87EE-FE812CA5B442}" destId="{CBE9BEE0-1679-4778-8DD5-205DD41BAE63}" srcOrd="0" destOrd="0" parTransId="{388D8BD0-2F12-461B-A288-4C3352DB2261}" sibTransId="{42D03172-2138-4271-A465-5F90BDC0ACFF}"/>
    <dgm:cxn modelId="{2483FB01-D004-4A01-A9F0-648AD44D42FB}" type="presOf" srcId="{C7F723D0-9656-49DC-8099-0D3646C34257}" destId="{E814C580-F3F0-4BE0-B464-E028C6E92CB0}" srcOrd="0" destOrd="1" presId="urn:microsoft.com/office/officeart/2005/8/layout/hList6"/>
    <dgm:cxn modelId="{CC4D9E2B-FBB3-4141-AC81-EA921F523C80}" type="presOf" srcId="{851A6AC2-F601-49D5-9921-62C21BE36C26}" destId="{E814C580-F3F0-4BE0-B464-E028C6E92CB0}" srcOrd="0" destOrd="0" presId="urn:microsoft.com/office/officeart/2005/8/layout/hList6"/>
    <dgm:cxn modelId="{C8093B55-1D67-480C-9D12-8A3A093FA48D}" type="presOf" srcId="{CBE9BEE0-1679-4778-8DD5-205DD41BAE63}" destId="{76AE51E4-EF17-4403-93D1-10D5717905E6}" srcOrd="0" destOrd="1" presId="urn:microsoft.com/office/officeart/2005/8/layout/hList6"/>
    <dgm:cxn modelId="{7D8042E5-DEA3-490A-9A89-E882228F2E1E}" type="presOf" srcId="{A68D1271-E60E-4BB4-87EE-FE812CA5B442}" destId="{76AE51E4-EF17-4403-93D1-10D5717905E6}" srcOrd="0" destOrd="0" presId="urn:microsoft.com/office/officeart/2005/8/layout/hList6"/>
    <dgm:cxn modelId="{19D05A4F-FA39-49E5-A275-C36800748CBA}" type="presParOf" srcId="{9B01CD40-5713-4396-8D91-7CF1E7A027E8}" destId="{E814C580-F3F0-4BE0-B464-E028C6E92CB0}" srcOrd="0" destOrd="0" presId="urn:microsoft.com/office/officeart/2005/8/layout/hList6"/>
    <dgm:cxn modelId="{97845ED2-6077-4BCF-978A-3679902CDB76}" type="presParOf" srcId="{9B01CD40-5713-4396-8D91-7CF1E7A027E8}" destId="{E01AAAA3-D816-4056-B0FE-C19867159FDC}" srcOrd="1" destOrd="0" presId="urn:microsoft.com/office/officeart/2005/8/layout/hList6"/>
    <dgm:cxn modelId="{AB1CAF38-6B16-4102-8C91-8F14E04D6FF8}" type="presParOf" srcId="{9B01CD40-5713-4396-8D91-7CF1E7A027E8}" destId="{D06FB4F0-DEB2-42C8-A1EE-E3072FD49C84}" srcOrd="2" destOrd="0" presId="urn:microsoft.com/office/officeart/2005/8/layout/hList6"/>
    <dgm:cxn modelId="{03723FD3-E1AD-4F2B-BDFE-8E9948814624}" type="presParOf" srcId="{9B01CD40-5713-4396-8D91-7CF1E7A027E8}" destId="{F7D3BF61-3F17-4C04-A313-3F265176B9AD}" srcOrd="3" destOrd="0" presId="urn:microsoft.com/office/officeart/2005/8/layout/hList6"/>
    <dgm:cxn modelId="{94F6CD80-1B73-4EFF-AF2A-0C6B0498F313}" type="presParOf" srcId="{9B01CD40-5713-4396-8D91-7CF1E7A027E8}" destId="{76AE51E4-EF17-4403-93D1-10D5717905E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12EB7-59EE-4633-B591-5A556FB50E1B}">
      <dsp:nvSpPr>
        <dsp:cNvPr id="0" name=""/>
        <dsp:cNvSpPr/>
      </dsp:nvSpPr>
      <dsp:spPr>
        <a:xfrm rot="16200000">
          <a:off x="-956210" y="957246"/>
          <a:ext cx="4609058" cy="2694564"/>
        </a:xfrm>
        <a:prstGeom prst="flowChartManualOperation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854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UCL Press imprint</a:t>
          </a:r>
          <a:endParaRPr lang="en-GB" sz="21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Imprint licensed to commercial publishers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Imprint passed through a number of hands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No publishing using imprint since around 2007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b="1" kern="1200" dirty="0"/>
        </a:p>
      </dsp:txBody>
      <dsp:txXfrm rot="5400000">
        <a:off x="1037" y="921811"/>
        <a:ext cx="2694564" cy="2765434"/>
      </dsp:txXfrm>
    </dsp:sp>
    <dsp:sp modelId="{8A199F30-B7AF-48E0-9AD5-DE52DFBFE114}">
      <dsp:nvSpPr>
        <dsp:cNvPr id="0" name=""/>
        <dsp:cNvSpPr/>
      </dsp:nvSpPr>
      <dsp:spPr>
        <a:xfrm rot="16200000">
          <a:off x="1940446" y="957246"/>
          <a:ext cx="4609058" cy="2694564"/>
        </a:xfrm>
        <a:prstGeom prst="flowChartManualOperation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854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Reasons to change</a:t>
          </a:r>
          <a:endParaRPr lang="en-GB" sz="21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Inactivity using the current model for provision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No regular contact between publisher and UCL academics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More freedom if publishing activity managed in-house</a:t>
          </a:r>
          <a:endParaRPr lang="en-GB" sz="1600" b="1" kern="1200" dirty="0"/>
        </a:p>
      </dsp:txBody>
      <dsp:txXfrm rot="5400000">
        <a:off x="2897693" y="921811"/>
        <a:ext cx="2694564" cy="2765434"/>
      </dsp:txXfrm>
    </dsp:sp>
    <dsp:sp modelId="{F518007A-87E3-47B3-B5F7-0A54E2D89CAB}">
      <dsp:nvSpPr>
        <dsp:cNvPr id="0" name=""/>
        <dsp:cNvSpPr/>
      </dsp:nvSpPr>
      <dsp:spPr>
        <a:xfrm rot="16200000">
          <a:off x="4837102" y="957246"/>
          <a:ext cx="4609058" cy="2694564"/>
        </a:xfrm>
        <a:prstGeom prst="flowChartManualOperati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854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UCL Press as OA Press</a:t>
          </a:r>
          <a:endParaRPr lang="en-GB" sz="21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Strategic fit with UCL’s Connected Curriculum and research-based learning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Open Access seen as an opportunity, not a threat </a:t>
          </a:r>
          <a:endParaRPr lang="en-GB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/>
            <a:t>Greater visibility for UCL as an institution</a:t>
          </a:r>
          <a:endParaRPr lang="en-GB" sz="1600" b="1" kern="1200" dirty="0"/>
        </a:p>
      </dsp:txBody>
      <dsp:txXfrm rot="5400000">
        <a:off x="5794349" y="921811"/>
        <a:ext cx="2694564" cy="27654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4546A2-3693-4674-8978-F3A065975DD2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154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4546A2-3693-4674-8978-F3A065975DD2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08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arkBlue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179388" y="188913"/>
            <a:ext cx="3382962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bg1"/>
                </a:solidFill>
              </a:rPr>
              <a:t>UCL </a:t>
            </a:r>
            <a:r>
              <a:rPr lang="en-GB" b="1" dirty="0" smtClean="0">
                <a:solidFill>
                  <a:schemeClr val="bg1"/>
                </a:solidFill>
              </a:rPr>
              <a:t>LIBRARY</a:t>
            </a:r>
            <a:r>
              <a:rPr lang="en-GB" b="1" baseline="0" dirty="0" smtClean="0">
                <a:solidFill>
                  <a:schemeClr val="bg1"/>
                </a:solidFill>
              </a:rPr>
              <a:t> SERVICES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068638"/>
            <a:ext cx="8496300" cy="309721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23850" y="6245225"/>
            <a:ext cx="8496300" cy="47625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2B5E5E-4689-49CD-AEC0-B1C1F4CF0DAA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E5CBF-37EA-49BA-A281-D6CB1F8F9601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C536-C560-408C-9983-EB1D7B02F143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3" y="908050"/>
            <a:ext cx="2122487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908050"/>
            <a:ext cx="621506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F73B1-DCE9-405B-906D-0AE9CBC0EC56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5F890-8D52-4FFF-B166-9BAAAC9CA437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A91C-341E-44D6-98C8-B2A88FC8BBE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14D68-F56A-4B27-81A6-4C6DF7B091C9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2708275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2708275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BE1BA-F27D-49FA-BECF-06F2795788D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6241B-8545-4649-81AE-0DA48C938CE5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B4F6C-FD61-4369-8707-A3770470D45E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7904A-293F-409E-AEE5-C53255E41B00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372AD-9D11-4FB0-849B-88BBE77E8722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AEBF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908050"/>
            <a:ext cx="84899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2708275"/>
            <a:ext cx="84899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37300"/>
            <a:ext cx="1008062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2B5E5E-4689-49CD-AEC0-B1C1F4CF0DAA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pic>
        <p:nvPicPr>
          <p:cNvPr id="1029" name="Picture 13" descr="DarkBlue10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179388" y="188913"/>
            <a:ext cx="29527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</a:rPr>
              <a:t>UCL LIBRARY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ucl.ac.uk/ucl-pres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cldigitalpress.co.uk/" TargetMode="External"/><Relationship Id="rId2" Type="http://schemas.openxmlformats.org/officeDocument/2006/relationships/hyperlink" Target="discovery.ucl.ac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412776"/>
            <a:ext cx="8496300" cy="2304256"/>
          </a:xfrm>
        </p:spPr>
        <p:txBody>
          <a:bodyPr/>
          <a:lstStyle/>
          <a:p>
            <a:pPr eaLnBrk="1" hangingPunct="1"/>
            <a:r>
              <a:rPr lang="en-GB" sz="4800" dirty="0" smtClean="0"/>
              <a:t>Vision for Institutional Publishing I-II</a:t>
            </a:r>
            <a:r>
              <a:rPr lang="en-GB" sz="5500" dirty="0" smtClean="0"/>
              <a:t/>
            </a:r>
            <a:br>
              <a:rPr lang="en-GB" sz="5500" dirty="0" smtClean="0"/>
            </a:br>
            <a:endParaRPr lang="en-GB" sz="5500" dirty="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933056"/>
            <a:ext cx="8496300" cy="273717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Dr Paul Ayris 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endParaRPr lang="en-GB" sz="1900" dirty="0" smtClean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Director of UCL Library Services and UCL Copyright Officer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Chief Executive, UCL Press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Chair of the LERU community of Chief Information Officers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Adviser to the LIBER Board on Horizon 2020 and EU issues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		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en-GB" sz="1900" dirty="0" smtClean="0"/>
              <a:t>e-mail: p.ayris@ucl.ac.uk</a:t>
            </a:r>
            <a:endParaRPr lang="en-GB" sz="4000" dirty="0" smtClean="0"/>
          </a:p>
          <a:p>
            <a:pPr eaLnBrk="1" hangingPunct="1">
              <a:lnSpc>
                <a:spcPct val="90000"/>
              </a:lnSpc>
            </a:pPr>
            <a:endParaRPr lang="en-GB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140347"/>
            <a:ext cx="1125491" cy="44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1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Publishing List from the</a:t>
            </a:r>
            <a:br>
              <a:rPr lang="en-GB" dirty="0" smtClean="0"/>
            </a:br>
            <a:r>
              <a:rPr lang="en-GB" dirty="0" smtClean="0"/>
              <a:t>Business Plan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440994"/>
              </p:ext>
            </p:extLst>
          </p:nvPr>
        </p:nvGraphicFramePr>
        <p:xfrm>
          <a:off x="330200" y="1772817"/>
          <a:ext cx="8489950" cy="4393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517231"/>
            <a:ext cx="1800200" cy="111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9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8815"/>
            <a:ext cx="1872208" cy="543789"/>
          </a:xfrm>
        </p:spPr>
        <p:txBody>
          <a:bodyPr/>
          <a:lstStyle/>
          <a:p>
            <a:r>
              <a:rPr lang="en-GB" dirty="0" smtClean="0"/>
              <a:t>Formats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38" y="1523735"/>
            <a:ext cx="4263812" cy="4785585"/>
          </a:xfrm>
        </p:spPr>
        <p:txBody>
          <a:bodyPr/>
          <a:lstStyle/>
          <a:p>
            <a:r>
              <a:rPr lang="en-GB" dirty="0" smtClean="0"/>
              <a:t>Journal publishing platform </a:t>
            </a:r>
          </a:p>
          <a:p>
            <a:pPr lvl="1"/>
            <a:r>
              <a:rPr lang="en-GB" dirty="0" smtClean="0"/>
              <a:t>OJS (Open Journal Systems) overlaying UCL Discovery as storage layer</a:t>
            </a:r>
          </a:p>
          <a:p>
            <a:pPr lvl="1"/>
            <a:r>
              <a:rPr lang="en-GB" dirty="0" smtClean="0"/>
              <a:t>Peer-reviewed journals</a:t>
            </a:r>
          </a:p>
          <a:p>
            <a:pPr lvl="1"/>
            <a:r>
              <a:rPr lang="en-GB" dirty="0" smtClean="0"/>
              <a:t>Run by academic Editorial Committees</a:t>
            </a:r>
          </a:p>
          <a:p>
            <a:r>
              <a:rPr lang="en-GB" dirty="0" smtClean="0"/>
              <a:t>Research Monograph list</a:t>
            </a:r>
          </a:p>
          <a:p>
            <a:pPr lvl="1"/>
            <a:r>
              <a:rPr lang="en-GB" dirty="0" smtClean="0"/>
              <a:t>Using Open Monograph Press</a:t>
            </a:r>
          </a:p>
          <a:p>
            <a:r>
              <a:rPr lang="en-GB" dirty="0"/>
              <a:t>Textbook infrastructure</a:t>
            </a:r>
          </a:p>
          <a:p>
            <a:pPr lvl="1"/>
            <a:r>
              <a:rPr lang="en-GB" dirty="0"/>
              <a:t>Being constructed with JISC project </a:t>
            </a:r>
            <a:r>
              <a:rPr lang="en-GB" dirty="0" smtClean="0"/>
              <a:t>monies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502D-A5A1-4D1D-958E-197A5B586D9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705350" y="3645024"/>
            <a:ext cx="375508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dirty="0" smtClean="0"/>
              <a:t>See </a:t>
            </a:r>
            <a:r>
              <a:rPr lang="en-GB" sz="2000" dirty="0">
                <a:hlinkClick r:id="rId2"/>
              </a:rPr>
              <a:t>http://</a:t>
            </a:r>
            <a:r>
              <a:rPr lang="en-GB" sz="2000" dirty="0" smtClean="0">
                <a:hlinkClick r:id="rId2"/>
              </a:rPr>
              <a:t>www.ucl.ac.uk/ucl-press</a:t>
            </a:r>
            <a:r>
              <a:rPr lang="en-GB" sz="2000" dirty="0" smtClean="0"/>
              <a:t> </a:t>
            </a:r>
            <a:endParaRPr lang="en-GB" sz="2000" dirty="0"/>
          </a:p>
          <a:p>
            <a:pPr marL="0" indent="0">
              <a:buNone/>
            </a:pPr>
            <a:endParaRPr lang="en-GB" kern="0" dirty="0" smtClean="0"/>
          </a:p>
          <a:p>
            <a:endParaRPr lang="en-GB" kern="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600" y="4941168"/>
            <a:ext cx="405588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708" y="836712"/>
            <a:ext cx="3963774" cy="1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832" y="2963132"/>
            <a:ext cx="4438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69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5681960" cy="571150"/>
          </a:xfrm>
        </p:spPr>
        <p:txBody>
          <a:bodyPr/>
          <a:lstStyle/>
          <a:p>
            <a:r>
              <a:rPr lang="en-GB" dirty="0" smtClean="0"/>
              <a:t>Challenges  for Text Books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4601840" cy="5102495"/>
          </a:xfrm>
        </p:spPr>
        <p:txBody>
          <a:bodyPr/>
          <a:lstStyle/>
          <a:p>
            <a:r>
              <a:rPr lang="en-GB" dirty="0" smtClean="0"/>
              <a:t>Students want remote access to core readings 24x7</a:t>
            </a:r>
          </a:p>
          <a:p>
            <a:r>
              <a:rPr lang="en-GB" dirty="0" smtClean="0"/>
              <a:t>In </a:t>
            </a:r>
            <a:r>
              <a:rPr lang="en-GB" dirty="0"/>
              <a:t>the US, </a:t>
            </a:r>
            <a:r>
              <a:rPr lang="en-GB" dirty="0" smtClean="0"/>
              <a:t>just </a:t>
            </a:r>
            <a:r>
              <a:rPr lang="en-GB" dirty="0"/>
              <a:t>five textbook publishers control more than 80% of the $8.8 billion textbook </a:t>
            </a:r>
            <a:r>
              <a:rPr lang="en-GB" dirty="0" smtClean="0"/>
              <a:t>market</a:t>
            </a:r>
          </a:p>
          <a:p>
            <a:r>
              <a:rPr lang="en-GB" dirty="0" smtClean="0"/>
              <a:t>E-book </a:t>
            </a:r>
            <a:r>
              <a:rPr lang="en-GB" dirty="0"/>
              <a:t>publishers are nervous about making course texts </a:t>
            </a:r>
            <a:r>
              <a:rPr lang="en-GB" dirty="0" smtClean="0"/>
              <a:t>available </a:t>
            </a:r>
            <a:r>
              <a:rPr lang="en-GB" dirty="0"/>
              <a:t>as e-books (free at the point of use) </a:t>
            </a:r>
            <a:r>
              <a:rPr lang="en-GB" dirty="0" smtClean="0"/>
              <a:t>as </a:t>
            </a:r>
            <a:r>
              <a:rPr lang="en-GB" dirty="0"/>
              <a:t>they do not want to cannibalize their print sales to students and lose revenue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5" name="Picture 2" descr="I:\Users\ucylpay\AppData\Local\Temp\3\482969_470850076293229_25223884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79200"/>
            <a:ext cx="3597864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62820" y="6276352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 Michael, by John Flaxman,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9534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2513608" cy="1296988"/>
          </a:xfrm>
        </p:spPr>
        <p:txBody>
          <a:bodyPr/>
          <a:lstStyle/>
          <a:p>
            <a:r>
              <a:rPr lang="en-GB" dirty="0" smtClean="0"/>
              <a:t>Textbooks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4464496" cy="4998749"/>
          </a:xfrm>
        </p:spPr>
        <p:txBody>
          <a:bodyPr/>
          <a:lstStyle/>
          <a:p>
            <a:r>
              <a:rPr lang="en-GB" dirty="0" smtClean="0"/>
              <a:t>Successful in a JISC funding for OA e-textbooks</a:t>
            </a:r>
          </a:p>
          <a:p>
            <a:r>
              <a:rPr lang="en-GB" dirty="0" smtClean="0"/>
              <a:t>2 exemplars will help build e-textbook infrastructure</a:t>
            </a:r>
          </a:p>
          <a:p>
            <a:pPr lvl="1"/>
            <a:r>
              <a:rPr lang="en-GB" dirty="0" smtClean="0"/>
              <a:t>Public Archaeology, based on curriculum at UCL</a:t>
            </a:r>
          </a:p>
          <a:p>
            <a:pPr lvl="1"/>
            <a:r>
              <a:rPr lang="en-GB" dirty="0" smtClean="0"/>
              <a:t>Burns</a:t>
            </a:r>
            <a:r>
              <a:rPr lang="en-GB" dirty="0"/>
              <a:t>, Plastic and Reconstructive Surgery, </a:t>
            </a:r>
            <a:r>
              <a:rPr lang="en-GB" dirty="0" smtClean="0"/>
              <a:t>based on UCL M.Sc course</a:t>
            </a:r>
          </a:p>
          <a:p>
            <a:r>
              <a:rPr lang="en-GB" dirty="0" smtClean="0"/>
              <a:t>E-Textbooks suitable for UK curricula difficult to source</a:t>
            </a:r>
          </a:p>
          <a:p>
            <a:r>
              <a:rPr lang="en-GB" dirty="0" smtClean="0"/>
              <a:t>Universities can publish their 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02920" y="5763507"/>
            <a:ext cx="3312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UCL Special Collections</a:t>
            </a:r>
            <a:r>
              <a:rPr lang="en-GB" sz="1400" dirty="0"/>
              <a:t>, Hans </a:t>
            </a:r>
            <a:r>
              <a:rPr lang="en-GB" sz="1400" dirty="0" smtClean="0"/>
              <a:t>von Gersdorff</a:t>
            </a:r>
            <a:r>
              <a:rPr lang="en-GB" sz="1400" dirty="0"/>
              <a:t>, </a:t>
            </a:r>
            <a:r>
              <a:rPr lang="en-GB" sz="1400" u="sng" dirty="0"/>
              <a:t>Feldtbuch der </a:t>
            </a:r>
            <a:r>
              <a:rPr lang="en-GB" sz="1400" u="sng" dirty="0" smtClean="0"/>
              <a:t>Wundartzney </a:t>
            </a:r>
            <a:r>
              <a:rPr lang="en-GB" sz="1400" dirty="0" smtClean="0"/>
              <a:t>(Strassbourg, 1530)</a:t>
            </a:r>
            <a:endParaRPr lang="en-GB" sz="1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1628800"/>
            <a:ext cx="250728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7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Archaeology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4464496" cy="5157589"/>
          </a:xfrm>
        </p:spPr>
        <p:txBody>
          <a:bodyPr/>
          <a:lstStyle/>
          <a:p>
            <a:r>
              <a:rPr lang="en-GB" dirty="0" smtClean="0"/>
              <a:t>Course Book in Public Archaeology</a:t>
            </a:r>
          </a:p>
          <a:p>
            <a:r>
              <a:rPr lang="en-GB" dirty="0" smtClean="0"/>
              <a:t>Will give overview based on current undergraduate and postgraduate teaching</a:t>
            </a:r>
          </a:p>
          <a:p>
            <a:r>
              <a:rPr lang="en-GB" dirty="0" smtClean="0"/>
              <a:t>Will take account of global scholarship and practice</a:t>
            </a:r>
          </a:p>
          <a:p>
            <a:r>
              <a:rPr lang="en-GB" dirty="0" smtClean="0"/>
              <a:t>Target audience is undergraduates and postgraduates</a:t>
            </a:r>
          </a:p>
          <a:p>
            <a:r>
              <a:rPr lang="en-GB" dirty="0" smtClean="0"/>
              <a:t>Lecturers in countries where Public Archaeology is a growing field of practice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457" y="2060848"/>
            <a:ext cx="326707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7050112" cy="792758"/>
          </a:xfrm>
        </p:spPr>
        <p:txBody>
          <a:bodyPr/>
          <a:lstStyle/>
          <a:p>
            <a:r>
              <a:rPr lang="en-GB" dirty="0" smtClean="0"/>
              <a:t>Plastic and Reconstructive surgery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1"/>
            <a:ext cx="4824536" cy="5085581"/>
          </a:xfrm>
        </p:spPr>
        <p:txBody>
          <a:bodyPr/>
          <a:lstStyle/>
          <a:p>
            <a:r>
              <a:rPr lang="en-GB" dirty="0" smtClean="0"/>
              <a:t>Written by leading practitioner at Royal Free Hospital</a:t>
            </a:r>
          </a:p>
          <a:p>
            <a:r>
              <a:rPr lang="en-GB" dirty="0" smtClean="0"/>
              <a:t>Intended for MSc </a:t>
            </a:r>
            <a:r>
              <a:rPr lang="en-GB" dirty="0"/>
              <a:t>in Burns, Plastic and Reconstructive Surgery </a:t>
            </a:r>
            <a:endParaRPr lang="en-GB" dirty="0" smtClean="0"/>
          </a:p>
          <a:p>
            <a:r>
              <a:rPr lang="en-GB" dirty="0" smtClean="0"/>
              <a:t>Will provide overview for students coming from a variety of specialisms across the world</a:t>
            </a:r>
          </a:p>
          <a:p>
            <a:r>
              <a:rPr lang="en-GB" dirty="0" smtClean="0"/>
              <a:t>Course is only one of a handful to train </a:t>
            </a:r>
            <a:r>
              <a:rPr lang="en-GB" dirty="0"/>
              <a:t>medics not only </a:t>
            </a:r>
            <a:r>
              <a:rPr lang="en-GB" dirty="0" smtClean="0"/>
              <a:t>in practice, but </a:t>
            </a:r>
            <a:r>
              <a:rPr lang="en-GB" dirty="0"/>
              <a:t>also in research and innovation in materials and techniques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457" y="2060848"/>
            <a:ext cx="326707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4421819" cy="648742"/>
          </a:xfrm>
        </p:spPr>
        <p:txBody>
          <a:bodyPr/>
          <a:lstStyle/>
          <a:p>
            <a:r>
              <a:rPr lang="en-GB" dirty="0" smtClean="0"/>
              <a:t>UCL Publishing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556792"/>
            <a:ext cx="4608513" cy="4763689"/>
          </a:xfrm>
        </p:spPr>
        <p:txBody>
          <a:bodyPr/>
          <a:lstStyle/>
          <a:p>
            <a:r>
              <a:rPr lang="en-GB" dirty="0" smtClean="0"/>
              <a:t>Open Access business model</a:t>
            </a:r>
          </a:p>
          <a:p>
            <a:pPr lvl="1"/>
            <a:r>
              <a:rPr lang="en-GB" dirty="0" smtClean="0"/>
              <a:t>PDF in </a:t>
            </a:r>
            <a:r>
              <a:rPr lang="en-GB" dirty="0" smtClean="0">
                <a:hlinkClick r:id="rId2" action="ppaction://hlinkfile"/>
              </a:rPr>
              <a:t>UCL Discovery</a:t>
            </a:r>
            <a:endParaRPr lang="en-GB" dirty="0" smtClean="0"/>
          </a:p>
          <a:p>
            <a:pPr lvl="1"/>
            <a:r>
              <a:rPr lang="en-GB" dirty="0" smtClean="0"/>
              <a:t>Enhanced digital versions in </a:t>
            </a:r>
            <a:r>
              <a:rPr lang="en-GB" dirty="0" smtClean="0">
                <a:hlinkClick r:id="rId3"/>
              </a:rPr>
              <a:t>UCL Digital Press</a:t>
            </a:r>
            <a:endParaRPr lang="en-GB" dirty="0" smtClean="0"/>
          </a:p>
          <a:p>
            <a:r>
              <a:rPr lang="en-GB" dirty="0" smtClean="0"/>
              <a:t>Sales via Print on Demand</a:t>
            </a:r>
          </a:p>
          <a:p>
            <a:r>
              <a:rPr lang="en-GB" dirty="0" smtClean="0"/>
              <a:t>Books will be peer reviewed before publication</a:t>
            </a:r>
          </a:p>
          <a:p>
            <a:r>
              <a:rPr lang="en-GB" dirty="0"/>
              <a:t>Innovative technical solutions for Monographs and Textbooks </a:t>
            </a:r>
            <a:endParaRPr lang="en-GB" dirty="0" smtClean="0"/>
          </a:p>
          <a:p>
            <a:r>
              <a:rPr lang="en-GB" dirty="0"/>
              <a:t>Open up publishing to new </a:t>
            </a:r>
            <a:r>
              <a:rPr lang="en-GB" dirty="0" smtClean="0"/>
              <a:t>communities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546" y="1052736"/>
            <a:ext cx="3764835" cy="527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5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4248472" cy="5053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Staffing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3059832" y="1418294"/>
            <a:ext cx="2952328" cy="1106552"/>
            <a:chOff x="1036" y="-216354"/>
            <a:chExt cx="8487877" cy="3671267"/>
          </a:xfrm>
        </p:grpSpPr>
        <p:sp>
          <p:nvSpPr>
            <p:cNvPr id="10" name="Rectangle 9"/>
            <p:cNvSpPr/>
            <p:nvPr/>
          </p:nvSpPr>
          <p:spPr>
            <a:xfrm>
              <a:off x="1036" y="-216354"/>
              <a:ext cx="8487877" cy="311129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CEO</a:t>
              </a:r>
            </a:p>
            <a:p>
              <a:pPr algn="ctr"/>
              <a:r>
                <a:rPr lang="en-GB" b="1" dirty="0" smtClean="0"/>
                <a:t>Director of UCL Library Services</a:t>
              </a:r>
              <a:endParaRPr lang="en-GB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59832" y="3126923"/>
            <a:ext cx="2952328" cy="815699"/>
            <a:chOff x="1036" y="-216354"/>
            <a:chExt cx="8487877" cy="3671267"/>
          </a:xfrm>
        </p:grpSpPr>
        <p:sp>
          <p:nvSpPr>
            <p:cNvPr id="13" name="Rectangle 12"/>
            <p:cNvSpPr/>
            <p:nvPr/>
          </p:nvSpPr>
          <p:spPr>
            <a:xfrm>
              <a:off x="1036" y="-216354"/>
              <a:ext cx="8487877" cy="258880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Publishing Manager</a:t>
              </a:r>
              <a:endParaRPr lang="en-GB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247167" y="2350549"/>
            <a:ext cx="2952328" cy="5751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6500" kern="1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755576" y="1916832"/>
            <a:ext cx="1728192" cy="1210091"/>
            <a:chOff x="1036" y="-691539"/>
            <a:chExt cx="8487877" cy="4146452"/>
          </a:xfrm>
        </p:grpSpPr>
        <p:sp>
          <p:nvSpPr>
            <p:cNvPr id="19" name="Rectangle 18"/>
            <p:cNvSpPr/>
            <p:nvPr/>
          </p:nvSpPr>
          <p:spPr>
            <a:xfrm>
              <a:off x="1036" y="-691539"/>
              <a:ext cx="8487877" cy="412898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Assistant Director</a:t>
              </a:r>
            </a:p>
            <a:p>
              <a:pPr algn="ctr"/>
              <a:r>
                <a:rPr lang="en-GB" b="1" dirty="0" smtClean="0"/>
                <a:t>Support Services</a:t>
              </a:r>
              <a:endParaRPr lang="en-GB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95536" y="5011425"/>
            <a:ext cx="2152070" cy="815699"/>
            <a:chOff x="-258441" y="-216354"/>
            <a:chExt cx="8747354" cy="3671267"/>
          </a:xfrm>
        </p:grpSpPr>
        <p:sp>
          <p:nvSpPr>
            <p:cNvPr id="36" name="Rectangle 35"/>
            <p:cNvSpPr/>
            <p:nvPr/>
          </p:nvSpPr>
          <p:spPr>
            <a:xfrm>
              <a:off x="-258441" y="-216354"/>
              <a:ext cx="8487877" cy="324090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Managing</a:t>
              </a:r>
            </a:p>
            <a:p>
              <a:pPr algn="ctr"/>
              <a:r>
                <a:rPr lang="en-GB" b="1" dirty="0" smtClean="0"/>
                <a:t>Editor</a:t>
              </a:r>
              <a:endParaRPr lang="en-GB" b="1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33689" y="5011425"/>
            <a:ext cx="2088232" cy="1008112"/>
            <a:chOff x="1036" y="-216354"/>
            <a:chExt cx="8487877" cy="3715775"/>
          </a:xfrm>
        </p:grpSpPr>
        <p:sp>
          <p:nvSpPr>
            <p:cNvPr id="39" name="Rectangle 38"/>
            <p:cNvSpPr/>
            <p:nvPr/>
          </p:nvSpPr>
          <p:spPr>
            <a:xfrm>
              <a:off x="1036" y="-216354"/>
              <a:ext cx="8487877" cy="371577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Marketing &amp; Distribution</a:t>
              </a:r>
            </a:p>
            <a:p>
              <a:pPr algn="ctr"/>
              <a:r>
                <a:rPr lang="en-GB" b="1" dirty="0" smtClean="0"/>
                <a:t>Manager</a:t>
              </a:r>
              <a:endParaRPr lang="en-GB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710424" y="4533603"/>
            <a:ext cx="2093824" cy="1197902"/>
            <a:chOff x="-21693" y="866111"/>
            <a:chExt cx="8510606" cy="5391472"/>
          </a:xfrm>
        </p:grpSpPr>
        <p:sp>
          <p:nvSpPr>
            <p:cNvPr id="42" name="Rectangle 41"/>
            <p:cNvSpPr/>
            <p:nvPr/>
          </p:nvSpPr>
          <p:spPr>
            <a:xfrm>
              <a:off x="-21693" y="3016674"/>
              <a:ext cx="8487877" cy="324090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Commissioning</a:t>
              </a:r>
            </a:p>
            <a:p>
              <a:pPr algn="ctr"/>
              <a:r>
                <a:rPr lang="en-GB" b="1" dirty="0" smtClean="0"/>
                <a:t>Editor</a:t>
              </a:r>
              <a:endParaRPr lang="en-GB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804248" y="4543492"/>
            <a:ext cx="2088232" cy="1185424"/>
            <a:chOff x="1036" y="866111"/>
            <a:chExt cx="8487877" cy="5335312"/>
          </a:xfrm>
        </p:grpSpPr>
        <p:sp>
          <p:nvSpPr>
            <p:cNvPr id="45" name="Rectangle 44"/>
            <p:cNvSpPr/>
            <p:nvPr/>
          </p:nvSpPr>
          <p:spPr>
            <a:xfrm>
              <a:off x="440064" y="2960514"/>
              <a:ext cx="8048849" cy="3240909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GB" b="1" dirty="0" smtClean="0"/>
                <a:t>3 more to be appointed</a:t>
              </a:r>
              <a:endParaRPr lang="en-GB" b="1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036" y="866111"/>
              <a:ext cx="8487877" cy="2588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12777"/>
            <a:ext cx="1800200" cy="111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8" name="Straight Connector 67"/>
          <p:cNvCxnSpPr/>
          <p:nvPr/>
        </p:nvCxnSpPr>
        <p:spPr>
          <a:xfrm>
            <a:off x="1723331" y="4293096"/>
            <a:ext cx="56886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4567647" y="3709214"/>
            <a:ext cx="4795" cy="6035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23331" y="4293096"/>
            <a:ext cx="0" cy="718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577805" y="4305709"/>
            <a:ext cx="0" cy="718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760132" y="4305709"/>
            <a:ext cx="0" cy="718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411963" y="4293096"/>
            <a:ext cx="0" cy="718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550275" y="2371413"/>
            <a:ext cx="1" cy="750411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9" idx="3"/>
            <a:endCxn id="13" idx="0"/>
          </p:cNvCxnSpPr>
          <p:nvPr/>
        </p:nvCxnSpPr>
        <p:spPr>
          <a:xfrm>
            <a:off x="2483768" y="2519328"/>
            <a:ext cx="2052228" cy="6075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465155" y="1818628"/>
            <a:ext cx="576064" cy="6321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8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Costs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799355"/>
              </p:ext>
            </p:extLst>
          </p:nvPr>
        </p:nvGraphicFramePr>
        <p:xfrm>
          <a:off x="330200" y="2708275"/>
          <a:ext cx="8489950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3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354619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 Institution as publisher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UCL Press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Business Modelling</a:t>
            </a:r>
          </a:p>
          <a:p>
            <a:r>
              <a:rPr lang="en-GB" dirty="0" smtClean="0"/>
              <a:t>Look at UCL publications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Collaborations?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675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 of the Breakout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89950" cy="4752528"/>
          </a:xfrm>
        </p:spPr>
        <p:txBody>
          <a:bodyPr/>
          <a:lstStyle/>
          <a:p>
            <a:pPr marL="0" indent="0">
              <a:buNone/>
            </a:pPr>
            <a:endParaRPr lang="en-GB" i="1" dirty="0"/>
          </a:p>
          <a:p>
            <a:r>
              <a:rPr lang="en-GB" i="1" dirty="0" smtClean="0"/>
              <a:t>Session I</a:t>
            </a:r>
          </a:p>
          <a:p>
            <a:r>
              <a:rPr lang="en-GB" dirty="0" smtClean="0"/>
              <a:t>Open Science (30 mins)</a:t>
            </a:r>
          </a:p>
          <a:p>
            <a:r>
              <a:rPr lang="en-GB" dirty="0" smtClean="0"/>
              <a:t>Discussion (10 mins)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i="1" dirty="0" smtClean="0"/>
              <a:t>Session II</a:t>
            </a:r>
            <a:endParaRPr lang="en-GB" i="1" dirty="0"/>
          </a:p>
          <a:p>
            <a:r>
              <a:rPr lang="en-GB" dirty="0" smtClean="0"/>
              <a:t>UCL Press as a model for institutional publishing (30 mins)</a:t>
            </a:r>
          </a:p>
          <a:p>
            <a:r>
              <a:rPr lang="en-GB" dirty="0" smtClean="0"/>
              <a:t>Discussion: How can Universities develop publishing arms? (20 mins)</a:t>
            </a:r>
          </a:p>
          <a:p>
            <a:r>
              <a:rPr lang="en-GB" dirty="0" smtClean="0"/>
              <a:t>Reporting back for the OAI9 website (15 mins)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1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31" y="2637717"/>
            <a:ext cx="7460903" cy="20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30" y="4716598"/>
            <a:ext cx="7460903" cy="201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31" y="548679"/>
            <a:ext cx="7460903" cy="200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783" y="954864"/>
            <a:ext cx="1152591" cy="69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783" y="2975098"/>
            <a:ext cx="1152591" cy="69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130" y="5028448"/>
            <a:ext cx="1152591" cy="69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3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354619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 Institution as publisher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UCL Press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Business Modelling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Look at UCL publications</a:t>
            </a:r>
          </a:p>
          <a:p>
            <a:r>
              <a:rPr lang="en-GB" dirty="0" smtClean="0"/>
              <a:t>Collaborations?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258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6894044" cy="1080790"/>
          </a:xfrm>
        </p:spPr>
        <p:txBody>
          <a:bodyPr/>
          <a:lstStyle/>
          <a:p>
            <a:r>
              <a:rPr lang="en-GB" dirty="0" smtClean="0"/>
              <a:t>Case Study – Shared European infrastructure for monographs?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2022738"/>
            <a:ext cx="4680521" cy="4527763"/>
          </a:xfrm>
        </p:spPr>
        <p:txBody>
          <a:bodyPr/>
          <a:lstStyle/>
          <a:p>
            <a:r>
              <a:rPr lang="en-GB" dirty="0" smtClean="0"/>
              <a:t>19 European partners, led by UCL 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European 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universities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become publishers 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S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hared 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publishing infrastructure 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OA business models </a:t>
            </a:r>
          </a:p>
          <a:p>
            <a:r>
              <a:rPr lang="en-GB" dirty="0" smtClean="0"/>
              <a:t>OAPEN to provide much of the technical infrastructure</a:t>
            </a:r>
          </a:p>
          <a:p>
            <a:r>
              <a:rPr lang="en-GB" dirty="0" smtClean="0"/>
              <a:t>Collaboration l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aunched at UCL in December 2013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502D-A5A1-4D1D-958E-197A5B586D99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4213479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69160"/>
            <a:ext cx="28194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could be achieved?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502D-A5A1-4D1D-958E-197A5B586D99}" type="slidenum">
              <a:rPr lang="en-GB" smtClean="0"/>
              <a:pPr/>
              <a:t>23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014323"/>
              </p:ext>
            </p:extLst>
          </p:nvPr>
        </p:nvGraphicFramePr>
        <p:xfrm>
          <a:off x="611560" y="1628800"/>
          <a:ext cx="7992888" cy="4505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888"/>
              </a:tblGrid>
              <a:tr h="656008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OUTPUTS</a:t>
                      </a:r>
                      <a:endParaRPr lang="en-GB" sz="2400" dirty="0"/>
                    </a:p>
                  </a:txBody>
                  <a:tcPr/>
                </a:tc>
              </a:tr>
              <a:tr h="1148013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GB" sz="2400" dirty="0" smtClean="0"/>
                        <a:t>  Shared publishing infrastructure </a:t>
                      </a:r>
                    </a:p>
                    <a:p>
                      <a:pPr marL="342900" indent="-342900">
                        <a:buFont typeface="Wingdings" pitchFamily="2" charset="2"/>
                        <a:buChar char="Ø"/>
                      </a:pPr>
                      <a:r>
                        <a:rPr lang="en-GB" sz="2400" dirty="0" smtClean="0"/>
                        <a:t>        Shared by 19 partners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2400" dirty="0" smtClean="0"/>
                        <a:t>        Scaleable</a:t>
                      </a:r>
                      <a:r>
                        <a:rPr lang="en-GB" sz="2400" baseline="0" dirty="0" smtClean="0"/>
                        <a:t> to all European Universities</a:t>
                      </a:r>
                      <a:endParaRPr lang="en-GB" sz="2400" dirty="0" smtClean="0"/>
                    </a:p>
                  </a:txBody>
                  <a:tcPr/>
                </a:tc>
              </a:tr>
              <a:tr h="66511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GB" sz="2400" dirty="0" smtClean="0"/>
                        <a:t>  Advocacy</a:t>
                      </a:r>
                      <a:r>
                        <a:rPr lang="en-GB" sz="2400" baseline="0" dirty="0" smtClean="0"/>
                        <a:t> for new solutions to solve monograph crisis</a:t>
                      </a:r>
                      <a:endParaRPr lang="en-GB" sz="2400" dirty="0"/>
                    </a:p>
                  </a:txBody>
                  <a:tcPr/>
                </a:tc>
              </a:tr>
              <a:tr h="66511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GB" sz="2400" dirty="0" smtClean="0"/>
                        <a:t>  Marketing frameworks</a:t>
                      </a:r>
                      <a:endParaRPr lang="en-GB" sz="2400" dirty="0"/>
                    </a:p>
                  </a:txBody>
                  <a:tcPr/>
                </a:tc>
              </a:tr>
              <a:tr h="66511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GB" sz="2400" dirty="0" smtClean="0"/>
                        <a:t>  Business Modelling activities</a:t>
                      </a:r>
                      <a:endParaRPr lang="en-GB" sz="2400" dirty="0"/>
                    </a:p>
                  </a:txBody>
                  <a:tcPr/>
                </a:tc>
              </a:tr>
              <a:tr h="66511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GB" sz="2400" dirty="0" smtClean="0"/>
                        <a:t>  At least 180 OA monographs in 35 series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Indicative series in European collaboration</a:t>
            </a:r>
            <a:endParaRPr lang="en-GB" dirty="0">
              <a:solidFill>
                <a:srgbClr val="FFC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860956"/>
              </p:ext>
            </p:extLst>
          </p:nvPr>
        </p:nvGraphicFramePr>
        <p:xfrm>
          <a:off x="395536" y="1700808"/>
          <a:ext cx="8280920" cy="4517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0"/>
                <a:gridCol w="2880320"/>
              </a:tblGrid>
              <a:tr h="416017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35 </a:t>
                      </a:r>
                      <a:r>
                        <a:rPr lang="en-GB" sz="2000" baseline="0" dirty="0" smtClean="0"/>
                        <a:t>series titles proposed in total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Subject</a:t>
                      </a:r>
                      <a:r>
                        <a:rPr lang="en-GB" sz="2000" baseline="0" dirty="0" smtClean="0"/>
                        <a:t> area</a:t>
                      </a:r>
                      <a:endParaRPr lang="en-GB" sz="2000" dirty="0"/>
                    </a:p>
                  </a:txBody>
                  <a:tcPr/>
                </a:tc>
              </a:tr>
              <a:tr h="664103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Media History and Film Theory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Media studies,</a:t>
                      </a:r>
                      <a:r>
                        <a:rPr lang="en-GB" sz="2000" baseline="0" dirty="0" smtClean="0"/>
                        <a:t> Film theory</a:t>
                      </a:r>
                      <a:endParaRPr lang="en-GB" sz="2000" dirty="0"/>
                    </a:p>
                  </a:txBody>
                  <a:tcPr/>
                </a:tc>
              </a:tr>
              <a:tr h="4671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Spirituality Studies in Theology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Theology</a:t>
                      </a:r>
                      <a:endParaRPr lang="en-GB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World Oral Literature Series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Literary Studies</a:t>
                      </a:r>
                      <a:endParaRPr lang="en-GB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Iranian Studies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Middle Eastern Studies</a:t>
                      </a:r>
                      <a:endParaRPr lang="en-GB" sz="20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Law, Governance and Development Research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Law, International Studies</a:t>
                      </a:r>
                      <a:endParaRPr lang="en-GB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Interdisciplinary</a:t>
                      </a:r>
                      <a:r>
                        <a:rPr lang="en-GB" sz="2000" baseline="0" dirty="0" smtClean="0"/>
                        <a:t> Issues -  Art, City, Society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Urban Studies</a:t>
                      </a:r>
                      <a:endParaRPr lang="en-GB" sz="20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New Ideas in Human</a:t>
                      </a:r>
                      <a:r>
                        <a:rPr lang="en-GB" sz="2000" baseline="0" dirty="0" smtClean="0"/>
                        <a:t> Interaction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Linguistics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B502D-A5A1-4D1D-958E-197A5B586D99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83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354619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 Institution as publisher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UCL Press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Business Modelling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Look at UCL publications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Collaborations?</a:t>
            </a:r>
          </a:p>
          <a:p>
            <a:r>
              <a:rPr lang="en-GB" dirty="0" smtClean="0"/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444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3233688" cy="648742"/>
          </a:xfrm>
        </p:spPr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3744416" cy="4896544"/>
          </a:xfrm>
        </p:spPr>
        <p:txBody>
          <a:bodyPr/>
          <a:lstStyle/>
          <a:p>
            <a:r>
              <a:rPr lang="en-GB" dirty="0"/>
              <a:t>How can Universities </a:t>
            </a:r>
            <a:r>
              <a:rPr lang="en-GB" dirty="0" smtClean="0"/>
              <a:t>develop </a:t>
            </a:r>
            <a:r>
              <a:rPr lang="en-GB" dirty="0"/>
              <a:t>publishing arms?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64704"/>
            <a:ext cx="3958382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09227" y="6189201"/>
            <a:ext cx="4098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+mj-lt"/>
              </a:rPr>
              <a:t>UCL Special Collections, the </a:t>
            </a:r>
            <a:r>
              <a:rPr lang="en-GB" sz="1400" dirty="0">
                <a:latin typeface="+mj-lt"/>
              </a:rPr>
              <a:t>Centenary edition of the College Magazine, June 1927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91077"/>
            <a:ext cx="2425642" cy="3558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7969" y="6007447"/>
            <a:ext cx="3487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UCL Special Collections, Hans von Gersdorff, </a:t>
            </a:r>
            <a:r>
              <a:rPr lang="en-GB" sz="1400" u="sng" dirty="0">
                <a:latin typeface="+mj-lt"/>
              </a:rPr>
              <a:t>Feldtbuch der Wundartzney </a:t>
            </a:r>
            <a:r>
              <a:rPr lang="en-GB" sz="1400" dirty="0">
                <a:latin typeface="+mj-lt"/>
              </a:rPr>
              <a:t>(Strassbourg, 1530)</a:t>
            </a:r>
          </a:p>
        </p:txBody>
      </p:sp>
    </p:spTree>
    <p:extLst>
      <p:ext uri="{BB962C8B-B14F-4D97-AF65-F5344CB8AC3E}">
        <p14:creationId xmlns:p14="http://schemas.microsoft.com/office/powerpoint/2010/main" val="248535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 of the Breakout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89950" cy="4752528"/>
          </a:xfrm>
        </p:spPr>
        <p:txBody>
          <a:bodyPr/>
          <a:lstStyle/>
          <a:p>
            <a:pPr marL="0" indent="0">
              <a:buNone/>
            </a:pPr>
            <a:endParaRPr lang="en-GB" i="1" dirty="0"/>
          </a:p>
          <a:p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Session I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Open Science (30 mins)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Discussion (10 mins)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i="1" dirty="0" smtClean="0"/>
              <a:t>Session II</a:t>
            </a:r>
            <a:endParaRPr lang="en-GB" i="1" dirty="0"/>
          </a:p>
          <a:p>
            <a:r>
              <a:rPr lang="en-GB" dirty="0" smtClean="0"/>
              <a:t>UCL Press as a model for institutional publishing (30 mins)</a:t>
            </a:r>
          </a:p>
          <a:p>
            <a:r>
              <a:rPr lang="en-GB" dirty="0" smtClean="0"/>
              <a:t>Discussion: How can Universities develop publishing arms? (20 mins)</a:t>
            </a:r>
          </a:p>
          <a:p>
            <a:r>
              <a:rPr lang="en-GB" dirty="0" smtClean="0"/>
              <a:t>Reporting back for the OAI9 website (15 mins)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1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354619"/>
          </a:xfrm>
        </p:spPr>
        <p:txBody>
          <a:bodyPr/>
          <a:lstStyle/>
          <a:p>
            <a:r>
              <a:rPr lang="en-GB" dirty="0" smtClean="0"/>
              <a:t>The Institution as publisher</a:t>
            </a:r>
          </a:p>
          <a:p>
            <a:pPr lvl="1"/>
            <a:r>
              <a:rPr lang="en-GB" dirty="0" smtClean="0"/>
              <a:t>UCL Press</a:t>
            </a:r>
          </a:p>
          <a:p>
            <a:r>
              <a:rPr lang="en-GB" dirty="0" smtClean="0"/>
              <a:t>Business Modelling</a:t>
            </a:r>
          </a:p>
          <a:p>
            <a:r>
              <a:rPr lang="en-GB" dirty="0" smtClean="0"/>
              <a:t>Look at UCL publications</a:t>
            </a:r>
          </a:p>
          <a:p>
            <a:r>
              <a:rPr lang="en-GB" dirty="0" smtClean="0"/>
              <a:t>Collaborations?</a:t>
            </a:r>
          </a:p>
          <a:p>
            <a:r>
              <a:rPr lang="en-GB" dirty="0" smtClean="0"/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60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275353"/>
          </a:xfrm>
        </p:spPr>
        <p:txBody>
          <a:bodyPr/>
          <a:lstStyle/>
          <a:p>
            <a:r>
              <a:rPr lang="en-GB" dirty="0" smtClean="0"/>
              <a:t>The Institution as publisher</a:t>
            </a:r>
          </a:p>
          <a:p>
            <a:pPr lvl="1"/>
            <a:r>
              <a:rPr lang="en-GB" dirty="0" smtClean="0"/>
              <a:t>UCL Press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Business Modelling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Look at UCL publications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Collaborations?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734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792758"/>
          </a:xfrm>
        </p:spPr>
        <p:txBody>
          <a:bodyPr/>
          <a:lstStyle/>
          <a:p>
            <a:r>
              <a:rPr lang="en-GB" dirty="0" smtClean="0"/>
              <a:t>Open Access as an opportunity for libraries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664804"/>
            <a:ext cx="4457824" cy="4776939"/>
          </a:xfrm>
        </p:spPr>
        <p:txBody>
          <a:bodyPr/>
          <a:lstStyle/>
          <a:p>
            <a:r>
              <a:rPr lang="en-GB" dirty="0" smtClean="0"/>
              <a:t>Traditional model for a research library</a:t>
            </a:r>
          </a:p>
          <a:p>
            <a:pPr lvl="1"/>
            <a:r>
              <a:rPr lang="en-GB" dirty="0" smtClean="0"/>
              <a:t>Collector of knowledge</a:t>
            </a:r>
          </a:p>
          <a:p>
            <a:pPr lvl="1"/>
            <a:r>
              <a:rPr lang="en-GB" dirty="0" smtClean="0"/>
              <a:t>Cataloguer of knowledge</a:t>
            </a:r>
          </a:p>
          <a:p>
            <a:pPr lvl="1"/>
            <a:r>
              <a:rPr lang="en-GB" dirty="0" smtClean="0"/>
              <a:t>Curator of knowledge</a:t>
            </a:r>
          </a:p>
          <a:p>
            <a:r>
              <a:rPr lang="en-GB" dirty="0" smtClean="0"/>
              <a:t>Open Science</a:t>
            </a:r>
          </a:p>
          <a:p>
            <a:pPr lvl="1"/>
            <a:r>
              <a:rPr lang="en-GB" dirty="0" smtClean="0"/>
              <a:t>‘A paradigm </a:t>
            </a:r>
            <a:r>
              <a:rPr lang="en-GB" dirty="0"/>
              <a:t>shift in the modus operandi of research and </a:t>
            </a:r>
            <a:r>
              <a:rPr lang="en-GB" dirty="0" smtClean="0"/>
              <a:t>science impacting </a:t>
            </a:r>
            <a:r>
              <a:rPr lang="en-GB" dirty="0"/>
              <a:t>the entire scientific </a:t>
            </a:r>
            <a:r>
              <a:rPr lang="en-GB" dirty="0" smtClean="0"/>
              <a:t>process’</a:t>
            </a:r>
          </a:p>
          <a:p>
            <a:r>
              <a:rPr lang="en-GB" dirty="0" smtClean="0"/>
              <a:t>University Library can be: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Creator of knowledge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As a University Press…</a:t>
            </a:r>
            <a:endParaRPr lang="en-GB" b="1" dirty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28" y="2420888"/>
            <a:ext cx="393227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59728" y="5531572"/>
            <a:ext cx="2592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UCL, Wilkins Building, 1826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9133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UCL Press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080923"/>
              </p:ext>
            </p:extLst>
          </p:nvPr>
        </p:nvGraphicFramePr>
        <p:xfrm>
          <a:off x="330200" y="1556793"/>
          <a:ext cx="8489950" cy="460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5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908050"/>
            <a:ext cx="8489950" cy="576734"/>
          </a:xfrm>
        </p:spPr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594660"/>
            <a:ext cx="4176464" cy="3354619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The Institution as publisher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UCL Press</a:t>
            </a:r>
          </a:p>
          <a:p>
            <a:r>
              <a:rPr lang="en-GB" dirty="0" smtClean="0"/>
              <a:t>Business Modelling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Look at UCL publications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Collaborations?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Discussion: How can Universities develop publishing arms?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9" y="2636912"/>
            <a:ext cx="3792504" cy="2844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5608404"/>
            <a:ext cx="298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Plaster Relief by John Flaxman, </a:t>
            </a:r>
          </a:p>
          <a:p>
            <a:r>
              <a:rPr lang="en-GB" sz="1400" dirty="0" smtClean="0"/>
              <a:t>Flaxman Gallery, UCL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734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Modelling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780928"/>
            <a:ext cx="3024336" cy="2160240"/>
          </a:xfrm>
        </p:spPr>
        <p:txBody>
          <a:bodyPr/>
          <a:lstStyle/>
          <a:p>
            <a:r>
              <a:rPr lang="en-GB" dirty="0" smtClean="0"/>
              <a:t>Publishing List</a:t>
            </a:r>
          </a:p>
          <a:p>
            <a:r>
              <a:rPr lang="en-GB" dirty="0" smtClean="0"/>
              <a:t>Formats to be published</a:t>
            </a:r>
          </a:p>
          <a:p>
            <a:r>
              <a:rPr lang="en-GB" dirty="0" smtClean="0"/>
              <a:t>Staffing structures</a:t>
            </a:r>
          </a:p>
          <a:p>
            <a:r>
              <a:rPr lang="en-GB" dirty="0" smtClean="0"/>
              <a:t>Running Costs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5F890-8D52-4FFF-B166-9BAAAC9CA437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03" y="1659632"/>
            <a:ext cx="5141501" cy="431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03" y="6080043"/>
            <a:ext cx="38862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6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L Library Services">
  <a:themeElements>
    <a:clrScheme name="UCL Library Services 15">
      <a:dk1>
        <a:srgbClr val="000000"/>
      </a:dk1>
      <a:lt1>
        <a:srgbClr val="FFFFFF"/>
      </a:lt1>
      <a:dk2>
        <a:srgbClr val="004359"/>
      </a:dk2>
      <a:lt2>
        <a:srgbClr val="808080"/>
      </a:lt2>
      <a:accent1>
        <a:srgbClr val="7FA1AC"/>
      </a:accent1>
      <a:accent2>
        <a:srgbClr val="004359"/>
      </a:accent2>
      <a:accent3>
        <a:srgbClr val="FFFFFF"/>
      </a:accent3>
      <a:accent4>
        <a:srgbClr val="000000"/>
      </a:accent4>
      <a:accent5>
        <a:srgbClr val="C0CDD2"/>
      </a:accent5>
      <a:accent6>
        <a:srgbClr val="003C50"/>
      </a:accent6>
      <a:hlink>
        <a:srgbClr val="459CBD"/>
      </a:hlink>
      <a:folHlink>
        <a:srgbClr val="B25D86"/>
      </a:folHlink>
    </a:clrScheme>
    <a:fontScheme name="UCL Library Servic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CL Library Servic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L Library Service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14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L Library Services 15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59CBD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2397</TotalTime>
  <Words>1086</Words>
  <Application>Microsoft Office PowerPoint</Application>
  <PresentationFormat>Affichage à l'écran (4:3)</PresentationFormat>
  <Paragraphs>247</Paragraphs>
  <Slides>26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UCL Library Services</vt:lpstr>
      <vt:lpstr>Vision for Institutional Publishing I-II </vt:lpstr>
      <vt:lpstr>Format of the Breakout Group</vt:lpstr>
      <vt:lpstr>Format of the Breakout Group</vt:lpstr>
      <vt:lpstr>Contents </vt:lpstr>
      <vt:lpstr>Contents </vt:lpstr>
      <vt:lpstr>Open Access as an opportunity for libraries</vt:lpstr>
      <vt:lpstr>UCL Press</vt:lpstr>
      <vt:lpstr>Contents </vt:lpstr>
      <vt:lpstr>Business Modelling</vt:lpstr>
      <vt:lpstr>Publishing List from the Business Plan </vt:lpstr>
      <vt:lpstr>Formats</vt:lpstr>
      <vt:lpstr>Challenges  for Text Books</vt:lpstr>
      <vt:lpstr>Textbooks</vt:lpstr>
      <vt:lpstr>Public Archaeology</vt:lpstr>
      <vt:lpstr>Plastic and Reconstructive surgery</vt:lpstr>
      <vt:lpstr>UCL Publishing model</vt:lpstr>
      <vt:lpstr>Staffing Structure</vt:lpstr>
      <vt:lpstr>Running Costs</vt:lpstr>
      <vt:lpstr>Contents </vt:lpstr>
      <vt:lpstr>Présentation PowerPoint</vt:lpstr>
      <vt:lpstr>Contents </vt:lpstr>
      <vt:lpstr>Case Study – Shared European infrastructure for monographs?</vt:lpstr>
      <vt:lpstr>What could be achieved?</vt:lpstr>
      <vt:lpstr>Indicative series in European collaboration</vt:lpstr>
      <vt:lpstr>Contents </vt:lpstr>
      <vt:lpstr>Discussion</vt:lpstr>
    </vt:vector>
  </TitlesOfParts>
  <Company>University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ucylpay</dc:creator>
  <cp:lastModifiedBy>bourban</cp:lastModifiedBy>
  <cp:revision>232</cp:revision>
  <dcterms:created xsi:type="dcterms:W3CDTF">2007-07-09T08:18:27Z</dcterms:created>
  <dcterms:modified xsi:type="dcterms:W3CDTF">2015-08-20T06:59:04Z</dcterms:modified>
</cp:coreProperties>
</file>