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mp4" ContentType="video/unknown"/>
  <Default Extension="emf" ContentType="image/x-emf"/>
  <Default Extension="mov" ContentType="video/unknown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ppt/notesSlides/notesSlide107.xml" ContentType="application/vnd.openxmlformats-officedocument.presentationml.notesSlide+xml"/>
  <Override PartName="/ppt/notesSlides/notesSlide108.xml" ContentType="application/vnd.openxmlformats-officedocument.presentationml.notesSlide+xml"/>
  <Override PartName="/ppt/notesSlides/notesSlide109.xml" ContentType="application/vnd.openxmlformats-officedocument.presentationml.notesSlide+xml"/>
  <Override PartName="/ppt/notesSlides/notesSlide110.xml" ContentType="application/vnd.openxmlformats-officedocument.presentationml.notesSlide+xml"/>
  <Override PartName="/ppt/notesSlides/notesSlide111.xml" ContentType="application/vnd.openxmlformats-officedocument.presentationml.notesSlide+xml"/>
  <Override PartName="/ppt/notesSlides/notesSlide1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20" r:id="rId1"/>
  </p:sldMasterIdLst>
  <p:notesMasterIdLst>
    <p:notesMasterId r:id="rId114"/>
  </p:notesMasterIdLst>
  <p:sldIdLst>
    <p:sldId id="2042" r:id="rId2"/>
    <p:sldId id="1885" r:id="rId3"/>
    <p:sldId id="2264" r:id="rId4"/>
    <p:sldId id="2265" r:id="rId5"/>
    <p:sldId id="2266" r:id="rId6"/>
    <p:sldId id="2267" r:id="rId7"/>
    <p:sldId id="2268" r:id="rId8"/>
    <p:sldId id="2269" r:id="rId9"/>
    <p:sldId id="2270" r:id="rId10"/>
    <p:sldId id="2271" r:id="rId11"/>
    <p:sldId id="2272" r:id="rId12"/>
    <p:sldId id="2273" r:id="rId13"/>
    <p:sldId id="2274" r:id="rId14"/>
    <p:sldId id="1886" r:id="rId15"/>
    <p:sldId id="2280" r:id="rId16"/>
    <p:sldId id="2281" r:id="rId17"/>
    <p:sldId id="2341" r:id="rId18"/>
    <p:sldId id="2342" r:id="rId19"/>
    <p:sldId id="2365" r:id="rId20"/>
    <p:sldId id="2366" r:id="rId21"/>
    <p:sldId id="2275" r:id="rId22"/>
    <p:sldId id="2283" r:id="rId23"/>
    <p:sldId id="2284" r:id="rId24"/>
    <p:sldId id="2285" r:id="rId25"/>
    <p:sldId id="2286" r:id="rId26"/>
    <p:sldId id="2287" r:id="rId27"/>
    <p:sldId id="2288" r:id="rId28"/>
    <p:sldId id="2289" r:id="rId29"/>
    <p:sldId id="2290" r:id="rId30"/>
    <p:sldId id="2291" r:id="rId31"/>
    <p:sldId id="2292" r:id="rId32"/>
    <p:sldId id="2293" r:id="rId33"/>
    <p:sldId id="2294" r:id="rId34"/>
    <p:sldId id="2295" r:id="rId35"/>
    <p:sldId id="2282" r:id="rId36"/>
    <p:sldId id="2296" r:id="rId37"/>
    <p:sldId id="2276" r:id="rId38"/>
    <p:sldId id="2277" r:id="rId39"/>
    <p:sldId id="2297" r:id="rId40"/>
    <p:sldId id="2278" r:id="rId41"/>
    <p:sldId id="2279" r:id="rId42"/>
    <p:sldId id="2298" r:id="rId43"/>
    <p:sldId id="2316" r:id="rId44"/>
    <p:sldId id="2317" r:id="rId45"/>
    <p:sldId id="2318" r:id="rId46"/>
    <p:sldId id="2319" r:id="rId47"/>
    <p:sldId id="2320" r:id="rId48"/>
    <p:sldId id="2321" r:id="rId49"/>
    <p:sldId id="2323" r:id="rId50"/>
    <p:sldId id="2324" r:id="rId51"/>
    <p:sldId id="2325" r:id="rId52"/>
    <p:sldId id="2326" r:id="rId53"/>
    <p:sldId id="2327" r:id="rId54"/>
    <p:sldId id="2328" r:id="rId55"/>
    <p:sldId id="1887" r:id="rId56"/>
    <p:sldId id="2329" r:id="rId57"/>
    <p:sldId id="2330" r:id="rId58"/>
    <p:sldId id="2331" r:id="rId59"/>
    <p:sldId id="2299" r:id="rId60"/>
    <p:sldId id="2332" r:id="rId61"/>
    <p:sldId id="2333" r:id="rId62"/>
    <p:sldId id="2334" r:id="rId63"/>
    <p:sldId id="2335" r:id="rId64"/>
    <p:sldId id="2336" r:id="rId65"/>
    <p:sldId id="2300" r:id="rId66"/>
    <p:sldId id="2301" r:id="rId67"/>
    <p:sldId id="2337" r:id="rId68"/>
    <p:sldId id="2338" r:id="rId69"/>
    <p:sldId id="2339" r:id="rId70"/>
    <p:sldId id="2340" r:id="rId71"/>
    <p:sldId id="2343" r:id="rId72"/>
    <p:sldId id="2344" r:id="rId73"/>
    <p:sldId id="2345" r:id="rId74"/>
    <p:sldId id="2346" r:id="rId75"/>
    <p:sldId id="2347" r:id="rId76"/>
    <p:sldId id="2348" r:id="rId77"/>
    <p:sldId id="2349" r:id="rId78"/>
    <p:sldId id="2302" r:id="rId79"/>
    <p:sldId id="2350" r:id="rId80"/>
    <p:sldId id="2351" r:id="rId81"/>
    <p:sldId id="2352" r:id="rId82"/>
    <p:sldId id="2353" r:id="rId83"/>
    <p:sldId id="2303" r:id="rId84"/>
    <p:sldId id="2354" r:id="rId85"/>
    <p:sldId id="2355" r:id="rId86"/>
    <p:sldId id="2356" r:id="rId87"/>
    <p:sldId id="2357" r:id="rId88"/>
    <p:sldId id="2358" r:id="rId89"/>
    <p:sldId id="2359" r:id="rId90"/>
    <p:sldId id="2360" r:id="rId91"/>
    <p:sldId id="2361" r:id="rId92"/>
    <p:sldId id="2362" r:id="rId93"/>
    <p:sldId id="2363" r:id="rId94"/>
    <p:sldId id="2364" r:id="rId95"/>
    <p:sldId id="2368" r:id="rId96"/>
    <p:sldId id="2369" r:id="rId97"/>
    <p:sldId id="2370" r:id="rId98"/>
    <p:sldId id="2371" r:id="rId99"/>
    <p:sldId id="2372" r:id="rId100"/>
    <p:sldId id="2373" r:id="rId101"/>
    <p:sldId id="2374" r:id="rId102"/>
    <p:sldId id="2375" r:id="rId103"/>
    <p:sldId id="2376" r:id="rId104"/>
    <p:sldId id="2377" r:id="rId105"/>
    <p:sldId id="2379" r:id="rId106"/>
    <p:sldId id="2380" r:id="rId107"/>
    <p:sldId id="2304" r:id="rId108"/>
    <p:sldId id="2381" r:id="rId109"/>
    <p:sldId id="2382" r:id="rId110"/>
    <p:sldId id="2367" r:id="rId111"/>
    <p:sldId id="2383" r:id="rId112"/>
    <p:sldId id="2305" r:id="rId1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FF66"/>
    <a:srgbClr val="FFFF00"/>
    <a:srgbClr val="D1DE2E"/>
    <a:srgbClr val="65665C"/>
    <a:srgbClr val="BECB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008" autoAdjust="0"/>
    <p:restoredTop sz="97744" autoAdjust="0"/>
  </p:normalViewPr>
  <p:slideViewPr>
    <p:cSldViewPr>
      <p:cViewPr>
        <p:scale>
          <a:sx n="75" d="100"/>
          <a:sy n="75" d="100"/>
        </p:scale>
        <p:origin x="-1168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4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46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slide" Target="slides/slide95.xml"/><Relationship Id="rId101" Type="http://schemas.openxmlformats.org/officeDocument/2006/relationships/slide" Target="slides/slide100.xml"/><Relationship Id="rId102" Type="http://schemas.openxmlformats.org/officeDocument/2006/relationships/slide" Target="slides/slide101.xml"/><Relationship Id="rId103" Type="http://schemas.openxmlformats.org/officeDocument/2006/relationships/slide" Target="slides/slide102.xml"/><Relationship Id="rId104" Type="http://schemas.openxmlformats.org/officeDocument/2006/relationships/slide" Target="slides/slide103.xml"/><Relationship Id="rId105" Type="http://schemas.openxmlformats.org/officeDocument/2006/relationships/slide" Target="slides/slide104.xml"/><Relationship Id="rId106" Type="http://schemas.openxmlformats.org/officeDocument/2006/relationships/slide" Target="slides/slide105.xml"/><Relationship Id="rId107" Type="http://schemas.openxmlformats.org/officeDocument/2006/relationships/slide" Target="slides/slide106.xml"/><Relationship Id="rId108" Type="http://schemas.openxmlformats.org/officeDocument/2006/relationships/slide" Target="slides/slide107.xml"/><Relationship Id="rId109" Type="http://schemas.openxmlformats.org/officeDocument/2006/relationships/slide" Target="slides/slide108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99" Type="http://schemas.openxmlformats.org/officeDocument/2006/relationships/slide" Target="slides/slide98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00" Type="http://schemas.openxmlformats.org/officeDocument/2006/relationships/slide" Target="slides/slide99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110" Type="http://schemas.openxmlformats.org/officeDocument/2006/relationships/slide" Target="slides/slide109.xml"/><Relationship Id="rId111" Type="http://schemas.openxmlformats.org/officeDocument/2006/relationships/slide" Target="slides/slide110.xml"/><Relationship Id="rId112" Type="http://schemas.openxmlformats.org/officeDocument/2006/relationships/slide" Target="slides/slide111.xml"/><Relationship Id="rId113" Type="http://schemas.openxmlformats.org/officeDocument/2006/relationships/slide" Target="slides/slide112.xml"/><Relationship Id="rId114" Type="http://schemas.openxmlformats.org/officeDocument/2006/relationships/notesMaster" Target="notesMasters/notesMaster1.xml"/><Relationship Id="rId115" Type="http://schemas.openxmlformats.org/officeDocument/2006/relationships/printerSettings" Target="printerSettings/printerSettings1.bin"/><Relationship Id="rId116" Type="http://schemas.openxmlformats.org/officeDocument/2006/relationships/presProps" Target="presProps.xml"/><Relationship Id="rId117" Type="http://schemas.openxmlformats.org/officeDocument/2006/relationships/viewProps" Target="viewProps.xml"/><Relationship Id="rId118" Type="http://schemas.openxmlformats.org/officeDocument/2006/relationships/theme" Target="theme/theme1.xml"/><Relationship Id="rId119" Type="http://schemas.openxmlformats.org/officeDocument/2006/relationships/tableStyles" Target="tableStyles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6E2704-ADC1-4D94-9F3D-3EC85988BC20}" type="datetimeFigureOut">
              <a:rPr lang="en-US" smtClean="0"/>
              <a:pPr/>
              <a:t>15-06-08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9D22EA-9529-4527-AFD4-56BDEB8E3CC9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6797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0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0.xml"/></Relationships>
</file>

<file path=ppt/notesSlides/_rels/notesSlide10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1.xml"/></Relationships>
</file>

<file path=ppt/notesSlides/_rels/notesSlide10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2.xml"/></Relationships>
</file>

<file path=ppt/notesSlides/_rels/notesSlide10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3.xml"/></Relationships>
</file>

<file path=ppt/notesSlides/_rels/notesSlide10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4.xml"/></Relationships>
</file>

<file path=ppt/notesSlides/_rels/notesSlide10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5.xml"/></Relationships>
</file>

<file path=ppt/notesSlides/_rels/notesSlide10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6.xml"/></Relationships>
</file>

<file path=ppt/notesSlides/_rels/notesSlide10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7.xml"/></Relationships>
</file>

<file path=ppt/notesSlides/_rels/notesSlide10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8.xml"/></Relationships>
</file>

<file path=ppt/notesSlides/_rels/notesSlide10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0.xml"/></Relationships>
</file>

<file path=ppt/notesSlides/_rels/notesSlide1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1.xml"/></Relationships>
</file>

<file path=ppt/notesSlides/_rels/notesSlide1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5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5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5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5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5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6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6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6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6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6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6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6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7.xml"/></Relationships>
</file>

<file path=ppt/notesSlides/_rels/notesSlide6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8.xml"/></Relationships>
</file>

<file path=ppt/notesSlides/_rels/notesSlide6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0.xml"/></Relationships>
</file>

<file path=ppt/notesSlides/_rels/notesSlide7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1.xml"/></Relationships>
</file>

<file path=ppt/notesSlides/_rels/notesSlide7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2.xml"/></Relationships>
</file>

<file path=ppt/notesSlides/_rels/notesSlide7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3.xml"/></Relationships>
</file>

<file path=ppt/notesSlides/_rels/notesSlide7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4.xml"/></Relationships>
</file>

<file path=ppt/notesSlides/_rels/notesSlide7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5.xml"/></Relationships>
</file>

<file path=ppt/notesSlides/_rels/notesSlide7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6.xml"/></Relationships>
</file>

<file path=ppt/notesSlides/_rels/notesSlide7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7.xml"/></Relationships>
</file>

<file path=ppt/notesSlides/_rels/notesSlide7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8.xml"/></Relationships>
</file>

<file path=ppt/notesSlides/_rels/notesSlide7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0.xml"/></Relationships>
</file>

<file path=ppt/notesSlides/_rels/notesSlide8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1.xml"/></Relationships>
</file>

<file path=ppt/notesSlides/_rels/notesSlide8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2.xml"/></Relationships>
</file>

<file path=ppt/notesSlides/_rels/notesSlide8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3.xml"/></Relationships>
</file>

<file path=ppt/notesSlides/_rels/notesSlide8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4.xml"/></Relationships>
</file>

<file path=ppt/notesSlides/_rels/notesSlide8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5.xml"/></Relationships>
</file>

<file path=ppt/notesSlides/_rels/notesSlide8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6.xml"/></Relationships>
</file>

<file path=ppt/notesSlides/_rels/notesSlide8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7.xml"/></Relationships>
</file>

<file path=ppt/notesSlides/_rels/notesSlide8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8.xml"/></Relationships>
</file>

<file path=ppt/notesSlides/_rels/notesSlide8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0.xml"/></Relationships>
</file>

<file path=ppt/notesSlides/_rels/notesSlide9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1.xml"/></Relationships>
</file>

<file path=ppt/notesSlides/_rels/notesSlide9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2.xml"/></Relationships>
</file>

<file path=ppt/notesSlides/_rels/notesSlide9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3.xml"/></Relationships>
</file>

<file path=ppt/notesSlides/_rels/notesSlide9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4.xml"/></Relationships>
</file>

<file path=ppt/notesSlides/_rels/notesSlide9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5.xml"/></Relationships>
</file>

<file path=ppt/notesSlides/_rels/notesSlide9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6.xml"/></Relationships>
</file>

<file path=ppt/notesSlides/_rels/notesSlide9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7.xml"/></Relationships>
</file>

<file path=ppt/notesSlides/_rels/notesSlide9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8.xml"/></Relationships>
</file>

<file path=ppt/notesSlides/_rels/notesSlide9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err="1" smtClean="0"/>
              <a:t>Thankyou</a:t>
            </a:r>
            <a:r>
              <a:rPr lang="en-CA" dirty="0" smtClean="0"/>
              <a:t> all very much for coming along this morning.</a:t>
            </a:r>
          </a:p>
          <a:p>
            <a:endParaRPr lang="en-CA" dirty="0" smtClean="0"/>
          </a:p>
          <a:p>
            <a:r>
              <a:rPr lang="en-CA" dirty="0" smtClean="0"/>
              <a:t>My</a:t>
            </a:r>
            <a:r>
              <a:rPr lang="en-CA" baseline="0" dirty="0" smtClean="0"/>
              <a:t> talk today is about open science and how it can be used to accelerate scientific discovery.</a:t>
            </a:r>
          </a:p>
          <a:p>
            <a:endParaRPr lang="en-CA" baseline="0" dirty="0" smtClean="0"/>
          </a:p>
          <a:p>
            <a:r>
              <a:rPr lang="en-CA" baseline="0" dirty="0" smtClean="0"/>
              <a:t>To explain what I mean by open science, let me start with an example.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10</a:t>
            </a:fld>
            <a:endParaRPr lang="en-CA"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100</a:t>
            </a:fld>
            <a:endParaRPr lang="en-CA"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101</a:t>
            </a:fld>
            <a:endParaRPr lang="en-CA"/>
          </a:p>
        </p:txBody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102</a:t>
            </a:fld>
            <a:endParaRPr lang="en-CA"/>
          </a:p>
        </p:txBody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103</a:t>
            </a:fld>
            <a:endParaRPr lang="en-CA"/>
          </a:p>
        </p:txBody>
      </p:sp>
    </p:spTree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104</a:t>
            </a:fld>
            <a:endParaRPr lang="en-CA"/>
          </a:p>
        </p:txBody>
      </p:sp>
    </p:spTree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105</a:t>
            </a:fld>
            <a:endParaRPr lang="en-CA"/>
          </a:p>
        </p:txBody>
      </p:sp>
    </p:spTree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106</a:t>
            </a:fld>
            <a:endParaRPr lang="en-CA"/>
          </a:p>
        </p:txBody>
      </p:sp>
    </p:spTree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107</a:t>
            </a:fld>
            <a:endParaRPr lang="en-CA"/>
          </a:p>
        </p:txBody>
      </p:sp>
    </p:spTree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108</a:t>
            </a:fld>
            <a:endParaRPr lang="en-CA"/>
          </a:p>
        </p:txBody>
      </p:sp>
    </p:spTree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109</a:t>
            </a:fld>
            <a:endParaRPr lang="en-C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11</a:t>
            </a:fld>
            <a:endParaRPr lang="en-CA"/>
          </a:p>
        </p:txBody>
      </p:sp>
    </p:spTree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110</a:t>
            </a:fld>
            <a:endParaRPr lang="en-CA"/>
          </a:p>
        </p:txBody>
      </p:sp>
    </p:spTree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111</a:t>
            </a:fld>
            <a:endParaRPr lang="en-CA"/>
          </a:p>
        </p:txBody>
      </p:sp>
    </p:spTree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112</a:t>
            </a:fld>
            <a:endParaRPr lang="en-C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12</a:t>
            </a:fld>
            <a:endParaRPr lang="en-C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13</a:t>
            </a:fld>
            <a:endParaRPr lang="en-C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14</a:t>
            </a:fld>
            <a:endParaRPr lang="en-C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15</a:t>
            </a:fld>
            <a:endParaRPr lang="en-C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16</a:t>
            </a:fld>
            <a:endParaRPr lang="en-CA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17</a:t>
            </a:fld>
            <a:endParaRPr lang="en-CA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18</a:t>
            </a:fld>
            <a:endParaRPr lang="en-CA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19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2</a:t>
            </a:fld>
            <a:endParaRPr lang="en-CA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20</a:t>
            </a:fld>
            <a:endParaRPr lang="en-CA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21</a:t>
            </a:fld>
            <a:endParaRPr lang="en-CA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22</a:t>
            </a:fld>
            <a:endParaRPr lang="en-CA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23</a:t>
            </a:fld>
            <a:endParaRPr lang="en-CA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24</a:t>
            </a:fld>
            <a:endParaRPr lang="en-CA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25</a:t>
            </a:fld>
            <a:endParaRPr lang="en-CA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26</a:t>
            </a:fld>
            <a:endParaRPr lang="en-CA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27</a:t>
            </a:fld>
            <a:endParaRPr lang="en-CA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28</a:t>
            </a:fld>
            <a:endParaRPr lang="en-CA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29</a:t>
            </a:fld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3</a:t>
            </a:fld>
            <a:endParaRPr lang="en-CA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30</a:t>
            </a:fld>
            <a:endParaRPr lang="en-CA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31</a:t>
            </a:fld>
            <a:endParaRPr lang="en-CA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32</a:t>
            </a:fld>
            <a:endParaRPr lang="en-CA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33</a:t>
            </a:fld>
            <a:endParaRPr lang="en-CA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34</a:t>
            </a:fld>
            <a:endParaRPr lang="en-CA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35</a:t>
            </a:fld>
            <a:endParaRPr lang="en-CA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36</a:t>
            </a:fld>
            <a:endParaRPr lang="en-CA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37</a:t>
            </a:fld>
            <a:endParaRPr lang="en-CA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38</a:t>
            </a:fld>
            <a:endParaRPr lang="en-CA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39</a:t>
            </a:fld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4</a:t>
            </a:fld>
            <a:endParaRPr lang="en-CA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40</a:t>
            </a:fld>
            <a:endParaRPr lang="en-CA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41</a:t>
            </a:fld>
            <a:endParaRPr lang="en-CA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42</a:t>
            </a:fld>
            <a:endParaRPr lang="en-CA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43</a:t>
            </a:fld>
            <a:endParaRPr lang="en-CA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44</a:t>
            </a:fld>
            <a:endParaRPr lang="en-CA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45</a:t>
            </a:fld>
            <a:endParaRPr lang="en-CA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46</a:t>
            </a:fld>
            <a:endParaRPr lang="en-CA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47</a:t>
            </a:fld>
            <a:endParaRPr lang="en-CA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48</a:t>
            </a:fld>
            <a:endParaRPr lang="en-CA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49</a:t>
            </a:fld>
            <a:endParaRPr lang="en-C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5</a:t>
            </a:fld>
            <a:endParaRPr lang="en-CA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50</a:t>
            </a:fld>
            <a:endParaRPr lang="en-CA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51</a:t>
            </a:fld>
            <a:endParaRPr lang="en-CA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52</a:t>
            </a:fld>
            <a:endParaRPr lang="en-CA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53</a:t>
            </a:fld>
            <a:endParaRPr lang="en-CA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54</a:t>
            </a:fld>
            <a:endParaRPr lang="en-CA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55</a:t>
            </a:fld>
            <a:endParaRPr lang="en-CA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56</a:t>
            </a:fld>
            <a:endParaRPr lang="en-CA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57</a:t>
            </a:fld>
            <a:endParaRPr lang="en-CA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58</a:t>
            </a:fld>
            <a:endParaRPr lang="en-CA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59</a:t>
            </a:fld>
            <a:endParaRPr lang="en-C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6</a:t>
            </a:fld>
            <a:endParaRPr lang="en-CA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60</a:t>
            </a:fld>
            <a:endParaRPr lang="en-CA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61</a:t>
            </a:fld>
            <a:endParaRPr lang="en-CA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62</a:t>
            </a:fld>
            <a:endParaRPr lang="en-CA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63</a:t>
            </a:fld>
            <a:endParaRPr lang="en-CA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64</a:t>
            </a:fld>
            <a:endParaRPr lang="en-CA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65</a:t>
            </a:fld>
            <a:endParaRPr lang="en-CA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66</a:t>
            </a:fld>
            <a:endParaRPr lang="en-CA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67</a:t>
            </a:fld>
            <a:endParaRPr lang="en-CA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68</a:t>
            </a:fld>
            <a:endParaRPr lang="en-CA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69</a:t>
            </a:fld>
            <a:endParaRPr lang="en-C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7</a:t>
            </a:fld>
            <a:endParaRPr lang="en-CA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70</a:t>
            </a:fld>
            <a:endParaRPr lang="en-CA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71</a:t>
            </a:fld>
            <a:endParaRPr lang="en-CA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72</a:t>
            </a:fld>
            <a:endParaRPr lang="en-CA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73</a:t>
            </a:fld>
            <a:endParaRPr lang="en-CA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74</a:t>
            </a:fld>
            <a:endParaRPr lang="en-CA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75</a:t>
            </a:fld>
            <a:endParaRPr lang="en-CA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76</a:t>
            </a:fld>
            <a:endParaRPr lang="en-CA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77</a:t>
            </a:fld>
            <a:endParaRPr lang="en-CA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78</a:t>
            </a:fld>
            <a:endParaRPr lang="en-CA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79</a:t>
            </a:fld>
            <a:endParaRPr lang="en-C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8</a:t>
            </a:fld>
            <a:endParaRPr lang="en-CA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80</a:t>
            </a:fld>
            <a:endParaRPr lang="en-CA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81</a:t>
            </a:fld>
            <a:endParaRPr lang="en-CA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82</a:t>
            </a:fld>
            <a:endParaRPr lang="en-CA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83</a:t>
            </a:fld>
            <a:endParaRPr lang="en-CA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84</a:t>
            </a:fld>
            <a:endParaRPr lang="en-CA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85</a:t>
            </a:fld>
            <a:endParaRPr lang="en-CA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86</a:t>
            </a:fld>
            <a:endParaRPr lang="en-CA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87</a:t>
            </a:fld>
            <a:endParaRPr lang="en-CA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88</a:t>
            </a:fld>
            <a:endParaRPr lang="en-CA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89</a:t>
            </a:fld>
            <a:endParaRPr lang="en-C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9</a:t>
            </a:fld>
            <a:endParaRPr lang="en-CA"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90</a:t>
            </a:fld>
            <a:endParaRPr lang="en-CA"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91</a:t>
            </a:fld>
            <a:endParaRPr lang="en-CA"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92</a:t>
            </a:fld>
            <a:endParaRPr lang="en-CA"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93</a:t>
            </a:fld>
            <a:endParaRPr lang="en-CA"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94</a:t>
            </a:fld>
            <a:endParaRPr lang="en-CA"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95</a:t>
            </a:fld>
            <a:endParaRPr lang="en-CA"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96</a:t>
            </a:fld>
            <a:endParaRPr lang="en-CA"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97</a:t>
            </a:fld>
            <a:endParaRPr lang="en-CA"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98</a:t>
            </a:fld>
            <a:endParaRPr lang="en-CA"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“love to solve”, completely in the open, using his blog to post ideas and</a:t>
            </a:r>
            <a:r>
              <a:rPr lang="en-CA" baseline="0" dirty="0" smtClean="0"/>
              <a:t> partial progress.</a:t>
            </a:r>
          </a:p>
          <a:p>
            <a:endParaRPr lang="en-CA" baseline="0" dirty="0" smtClean="0"/>
          </a:p>
          <a:p>
            <a:r>
              <a:rPr lang="en-CA" baseline="0" dirty="0" err="1" smtClean="0"/>
              <a:t>Whatsmore</a:t>
            </a:r>
            <a:r>
              <a:rPr lang="en-CA" baseline="0" dirty="0" smtClean="0"/>
              <a:t>, he issued an open invitation, inviting anyone in the world who thought they had an idea to contribute to post it in the comments section of the blog.</a:t>
            </a:r>
          </a:p>
          <a:p>
            <a:endParaRPr lang="en-CA" baseline="0" dirty="0" smtClean="0"/>
          </a:p>
          <a:p>
            <a:r>
              <a:rPr lang="en-CA" baseline="0" dirty="0" smtClean="0"/>
              <a:t>His hope was that by combining the ideas of many minds he could make easy work of this difficult mathematical problem.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D22EA-9529-4527-AFD4-56BDEB8E3CC9}" type="slidenum">
              <a:rPr lang="en-CA" smtClean="0"/>
              <a:pPr/>
              <a:t>99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5D6E2-E419-4D51-A6DA-765C53A6870D}" type="datetime1">
              <a:rPr lang="en-US" smtClean="0"/>
              <a:pPr/>
              <a:t>15-06-08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B9309-329F-4D13-9149-2747FD209D49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611EB-41E8-42D0-BC43-FB043B2DEE43}" type="datetime1">
              <a:rPr lang="en-US" smtClean="0"/>
              <a:pPr/>
              <a:t>15-06-08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B9309-329F-4D13-9149-2747FD209D49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465FB-13AC-4485-8A7A-6B1681EFACE8}" type="datetime1">
              <a:rPr lang="en-US" smtClean="0"/>
              <a:pPr/>
              <a:t>15-06-08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B9309-329F-4D13-9149-2747FD209D49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1CEB-2A61-48B5-B512-C897E332831B}" type="datetime1">
              <a:rPr lang="en-US" smtClean="0"/>
              <a:pPr/>
              <a:t>15-06-08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B9309-329F-4D13-9149-2747FD209D49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97683-94E4-4E4E-AF90-B90A21A15AC2}" type="datetime1">
              <a:rPr lang="en-US" smtClean="0"/>
              <a:pPr/>
              <a:t>15-06-08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B9309-329F-4D13-9149-2747FD209D49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5C653-4D86-4BCB-B6D9-AECB85CAAE6F}" type="datetime1">
              <a:rPr lang="en-US" smtClean="0"/>
              <a:pPr/>
              <a:t>15-06-08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B9309-329F-4D13-9149-2747FD209D49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0870B-1E16-416B-A47F-EFA05AA12B50}" type="datetime1">
              <a:rPr lang="en-US" smtClean="0"/>
              <a:pPr/>
              <a:t>15-06-08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B9309-329F-4D13-9149-2747FD209D49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C43D5-A58C-490B-92CB-462AE37BEBB6}" type="datetime1">
              <a:rPr lang="en-US" smtClean="0"/>
              <a:pPr/>
              <a:t>15-06-08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B9309-329F-4D13-9149-2747FD209D49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BF8BC-EA95-499D-B6D0-D7F4E960FC1B}" type="datetime1">
              <a:rPr lang="en-US" smtClean="0"/>
              <a:pPr/>
              <a:t>15-06-08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B9309-329F-4D13-9149-2747FD209D49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54C87-281E-483F-B906-2AA99C7487F7}" type="datetime1">
              <a:rPr lang="en-US" smtClean="0"/>
              <a:pPr/>
              <a:t>15-06-08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B9309-329F-4D13-9149-2747FD209D49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A561A-BCE6-48C3-805B-CC73D8CC28CC}" type="datetime1">
              <a:rPr lang="en-US" smtClean="0"/>
              <a:pPr/>
              <a:t>15-06-08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B9309-329F-4D13-9149-2747FD209D49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92EC4-C8CF-4C21-9D4A-EE9252DCF41D}" type="datetime1">
              <a:rPr lang="en-US" smtClean="0"/>
              <a:pPr/>
              <a:t>15-06-08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7B9309-329F-4D13-9149-2747FD209D49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xmlns:p14="http://schemas.microsoft.com/office/powerpoint/2010/main"/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00.xml"/><Relationship Id="rId5" Type="http://schemas.openxmlformats.org/officeDocument/2006/relationships/image" Target="../media/image15.png"/><Relationship Id="rId1" Type="http://schemas.microsoft.com/office/2007/relationships/media" Target="../media/media3.mp4"/><Relationship Id="rId2" Type="http://schemas.openxmlformats.org/officeDocument/2006/relationships/video" Target="../media/media3.mp4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01.xml"/><Relationship Id="rId5" Type="http://schemas.openxmlformats.org/officeDocument/2006/relationships/image" Target="../media/image15.png"/><Relationship Id="rId1" Type="http://schemas.microsoft.com/office/2007/relationships/media" Target="../media/media3.mp4"/><Relationship Id="rId2" Type="http://schemas.openxmlformats.org/officeDocument/2006/relationships/video" Target="../media/media3.mp4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02.xml"/><Relationship Id="rId5" Type="http://schemas.openxmlformats.org/officeDocument/2006/relationships/image" Target="../media/image15.png"/><Relationship Id="rId1" Type="http://schemas.microsoft.com/office/2007/relationships/media" Target="../media/media3.mp4"/><Relationship Id="rId2" Type="http://schemas.openxmlformats.org/officeDocument/2006/relationships/video" Target="../media/media3.mp4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03.xml"/><Relationship Id="rId5" Type="http://schemas.openxmlformats.org/officeDocument/2006/relationships/image" Target="../media/image15.png"/><Relationship Id="rId1" Type="http://schemas.microsoft.com/office/2007/relationships/media" Target="../media/media3.mp4"/><Relationship Id="rId2" Type="http://schemas.openxmlformats.org/officeDocument/2006/relationships/video" Target="../media/media3.mp4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04.xml"/><Relationship Id="rId5" Type="http://schemas.openxmlformats.org/officeDocument/2006/relationships/image" Target="../media/image15.png"/><Relationship Id="rId1" Type="http://schemas.microsoft.com/office/2007/relationships/media" Target="../media/media3.mp4"/><Relationship Id="rId2" Type="http://schemas.openxmlformats.org/officeDocument/2006/relationships/video" Target="../media/media3.mp4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05.xml"/><Relationship Id="rId5" Type="http://schemas.openxmlformats.org/officeDocument/2006/relationships/image" Target="../media/image15.png"/><Relationship Id="rId1" Type="http://schemas.microsoft.com/office/2007/relationships/media" Target="../media/media3.mp4"/><Relationship Id="rId2" Type="http://schemas.openxmlformats.org/officeDocument/2006/relationships/video" Target="../media/media3.mp4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6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7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8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0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1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4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4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5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6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7.e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8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9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10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10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10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10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59.xml"/><Relationship Id="rId5" Type="http://schemas.openxmlformats.org/officeDocument/2006/relationships/image" Target="../media/image11.png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60.xml"/><Relationship Id="rId5" Type="http://schemas.openxmlformats.org/officeDocument/2006/relationships/image" Target="../media/image11.png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61.xml"/><Relationship Id="rId5" Type="http://schemas.openxmlformats.org/officeDocument/2006/relationships/image" Target="../media/image11.png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62.xml"/><Relationship Id="rId5" Type="http://schemas.openxmlformats.org/officeDocument/2006/relationships/image" Target="../media/image11.png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63.xml"/><Relationship Id="rId5" Type="http://schemas.openxmlformats.org/officeDocument/2006/relationships/image" Target="../media/image11.png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64.xml"/><Relationship Id="rId5" Type="http://schemas.openxmlformats.org/officeDocument/2006/relationships/image" Target="../media/image11.png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5.xml"/><Relationship Id="rId3" Type="http://schemas.openxmlformats.org/officeDocument/2006/relationships/image" Target="../media/image12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66.xml"/><Relationship Id="rId5" Type="http://schemas.openxmlformats.org/officeDocument/2006/relationships/image" Target="../media/image13.png"/><Relationship Id="rId1" Type="http://schemas.microsoft.com/office/2007/relationships/media" Target="../media/media2.mov"/><Relationship Id="rId2" Type="http://schemas.openxmlformats.org/officeDocument/2006/relationships/video" Target="../media/media2.mov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68.xml"/><Relationship Id="rId5" Type="http://schemas.openxmlformats.org/officeDocument/2006/relationships/image" Target="../media/image11.png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69.xml"/><Relationship Id="rId5" Type="http://schemas.openxmlformats.org/officeDocument/2006/relationships/image" Target="../media/image11.png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0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1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72.xml"/><Relationship Id="rId5" Type="http://schemas.openxmlformats.org/officeDocument/2006/relationships/image" Target="../media/image13.png"/><Relationship Id="rId1" Type="http://schemas.microsoft.com/office/2007/relationships/media" Target="../media/media2.mov"/><Relationship Id="rId2" Type="http://schemas.openxmlformats.org/officeDocument/2006/relationships/video" Target="../media/media2.mov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3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4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5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6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7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4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8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0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1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82.xml"/><Relationship Id="rId5" Type="http://schemas.openxmlformats.org/officeDocument/2006/relationships/image" Target="../media/image13.png"/><Relationship Id="rId1" Type="http://schemas.microsoft.com/office/2007/relationships/media" Target="../media/media2.mov"/><Relationship Id="rId2" Type="http://schemas.openxmlformats.org/officeDocument/2006/relationships/video" Target="../media/media2.mov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3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4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5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6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7.xml"/><Relationship Id="rId3" Type="http://schemas.openxmlformats.org/officeDocument/2006/relationships/image" Target="../media/image12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4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8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4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0.xml"/><Relationship Id="rId3" Type="http://schemas.openxmlformats.org/officeDocument/2006/relationships/image" Target="../media/image14.emf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1.xml"/><Relationship Id="rId3" Type="http://schemas.openxmlformats.org/officeDocument/2006/relationships/image" Target="../media/image14.emf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2.xml"/><Relationship Id="rId3" Type="http://schemas.openxmlformats.org/officeDocument/2006/relationships/image" Target="../media/image14.emf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3.xml"/><Relationship Id="rId3" Type="http://schemas.openxmlformats.org/officeDocument/2006/relationships/image" Target="../media/image14.emf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94.xml"/><Relationship Id="rId5" Type="http://schemas.openxmlformats.org/officeDocument/2006/relationships/image" Target="../media/image15.png"/><Relationship Id="rId1" Type="http://schemas.microsoft.com/office/2007/relationships/media" Target="../media/media3.mp4"/><Relationship Id="rId2" Type="http://schemas.openxmlformats.org/officeDocument/2006/relationships/video" Target="../media/media3.mp4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95.xml"/><Relationship Id="rId5" Type="http://schemas.openxmlformats.org/officeDocument/2006/relationships/image" Target="../media/image15.png"/><Relationship Id="rId1" Type="http://schemas.microsoft.com/office/2007/relationships/media" Target="../media/media3.mp4"/><Relationship Id="rId2" Type="http://schemas.openxmlformats.org/officeDocument/2006/relationships/video" Target="../media/media3.mp4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96.xml"/><Relationship Id="rId5" Type="http://schemas.openxmlformats.org/officeDocument/2006/relationships/image" Target="../media/image15.png"/><Relationship Id="rId1" Type="http://schemas.microsoft.com/office/2007/relationships/media" Target="../media/media3.mp4"/><Relationship Id="rId2" Type="http://schemas.openxmlformats.org/officeDocument/2006/relationships/video" Target="../media/media3.mp4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97.xml"/><Relationship Id="rId5" Type="http://schemas.openxmlformats.org/officeDocument/2006/relationships/image" Target="../media/image15.png"/><Relationship Id="rId1" Type="http://schemas.microsoft.com/office/2007/relationships/media" Target="../media/media3.mp4"/><Relationship Id="rId2" Type="http://schemas.openxmlformats.org/officeDocument/2006/relationships/video" Target="../media/media3.mp4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98.xml"/><Relationship Id="rId5" Type="http://schemas.openxmlformats.org/officeDocument/2006/relationships/image" Target="../media/image15.png"/><Relationship Id="rId1" Type="http://schemas.microsoft.com/office/2007/relationships/media" Target="../media/media3.mp4"/><Relationship Id="rId2" Type="http://schemas.openxmlformats.org/officeDocument/2006/relationships/video" Target="../media/media3.mp4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134630"/>
            <a:ext cx="68059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5400" dirty="0" smtClean="0">
                <a:latin typeface="Berlin Sans FB" pitchFamily="34" charset="0"/>
              </a:rPr>
              <a:t>Beyond Open Access</a:t>
            </a:r>
            <a:endParaRPr lang="en-CA" sz="4800" dirty="0">
              <a:latin typeface="Berlin Sans FB" pitchFamily="34" charset="0"/>
              <a:cs typeface="Browallia New" pitchFamily="34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44078468" y="4380780"/>
            <a:ext cx="53034268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4800" b="1" dirty="0" smtClean="0">
                <a:solidFill>
                  <a:schemeClr val="tx1">
                    <a:lumMod val="65000"/>
                  </a:schemeClr>
                </a:solidFill>
                <a:latin typeface="Browallia New" pitchFamily="34" charset="-34"/>
                <a:cs typeface="Browallia New" pitchFamily="34" charset="-34"/>
              </a:rPr>
              <a:t>Michael Nielsen</a:t>
            </a:r>
          </a:p>
          <a:p>
            <a:pPr algn="r"/>
            <a:r>
              <a:rPr lang="en-CA" sz="4800" b="1" dirty="0" smtClean="0">
                <a:solidFill>
                  <a:schemeClr val="tx1">
                    <a:lumMod val="65000"/>
                  </a:schemeClr>
                </a:solidFill>
                <a:latin typeface="Browallia New" pitchFamily="34" charset="-34"/>
                <a:cs typeface="Browallia New" pitchFamily="34" charset="-34"/>
              </a:rPr>
              <a:t>OAI9</a:t>
            </a:r>
            <a:r>
              <a:rPr lang="en-CA" sz="4800" b="1" dirty="0" smtClean="0">
                <a:solidFill>
                  <a:schemeClr val="tx1">
                    <a:lumMod val="65000"/>
                  </a:schemeClr>
                </a:solidFill>
                <a:latin typeface="Browallia New" pitchFamily="34" charset="-34"/>
                <a:cs typeface="Browallia New" pitchFamily="34" charset="-34"/>
              </a:rPr>
              <a:t>, June 2015</a:t>
            </a:r>
            <a:endParaRPr lang="en-CA" sz="4800" b="1" dirty="0" smtClean="0">
              <a:solidFill>
                <a:schemeClr val="tx1">
                  <a:lumMod val="65000"/>
                </a:schemeClr>
              </a:solidFill>
              <a:latin typeface="Browallia New" pitchFamily="34" charset="-34"/>
              <a:cs typeface="Browallia New" pitchFamily="34" charset="-34"/>
            </a:endParaRPr>
          </a:p>
          <a:p>
            <a:pPr algn="r"/>
            <a:r>
              <a:rPr lang="en-CA" sz="2800" b="1" dirty="0" smtClean="0">
                <a:solidFill>
                  <a:schemeClr val="tx1">
                    <a:lumMod val="65000"/>
                  </a:schemeClr>
                </a:solidFill>
                <a:latin typeface="Browallia New" pitchFamily="34" charset="-34"/>
                <a:cs typeface="Browallia New" pitchFamily="34" charset="-34"/>
              </a:rPr>
              <a:t>http://</a:t>
            </a:r>
            <a:r>
              <a:rPr lang="en-CA" sz="2800" b="1" dirty="0" err="1" smtClean="0">
                <a:solidFill>
                  <a:schemeClr val="tx1">
                    <a:lumMod val="65000"/>
                  </a:schemeClr>
                </a:solidFill>
                <a:latin typeface="Browallia New" pitchFamily="34" charset="-34"/>
                <a:cs typeface="Browallia New" pitchFamily="34" charset="-34"/>
              </a:rPr>
              <a:t>michaelnielsen.org</a:t>
            </a:r>
            <a:r>
              <a:rPr lang="en-CA" sz="2800" b="1" dirty="0" smtClean="0">
                <a:solidFill>
                  <a:schemeClr val="tx1">
                    <a:lumMod val="65000"/>
                  </a:schemeClr>
                </a:solidFill>
                <a:latin typeface="Browallia New" pitchFamily="34" charset="-34"/>
                <a:cs typeface="Browallia New" pitchFamily="34" charset="-34"/>
              </a:rPr>
              <a:t>/     </a:t>
            </a:r>
            <a:r>
              <a:rPr lang="en-CA" sz="2800" b="1" dirty="0" smtClean="0">
                <a:solidFill>
                  <a:schemeClr val="tx1">
                    <a:lumMod val="65000"/>
                  </a:schemeClr>
                </a:solidFill>
                <a:latin typeface="Browallia New" pitchFamily="34" charset="-34"/>
                <a:cs typeface="Browallia New" pitchFamily="34" charset="-34"/>
              </a:rPr>
              <a:t>@</a:t>
            </a:r>
            <a:r>
              <a:rPr lang="en-CA" sz="2800" b="1" dirty="0" err="1" smtClean="0">
                <a:solidFill>
                  <a:schemeClr val="tx1">
                    <a:lumMod val="65000"/>
                  </a:schemeClr>
                </a:solidFill>
                <a:latin typeface="Browallia New" pitchFamily="34" charset="-34"/>
                <a:cs typeface="Browallia New" pitchFamily="34" charset="-34"/>
              </a:rPr>
              <a:t>michael_nielsen</a:t>
            </a:r>
            <a:endParaRPr lang="en-CA" sz="2800" b="1" dirty="0" smtClean="0">
              <a:solidFill>
                <a:schemeClr val="tx1">
                  <a:lumMod val="65000"/>
                </a:schemeClr>
              </a:solidFill>
              <a:latin typeface="Browallia New" pitchFamily="34" charset="-34"/>
              <a:cs typeface="Browallia New" pitchFamily="34" charset="-34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58217" y="2814027"/>
            <a:ext cx="47706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800" dirty="0" smtClean="0">
                <a:latin typeface="Berlin Sans FB" pitchFamily="34" charset="0"/>
              </a:rPr>
              <a:t>going far beyond</a:t>
            </a:r>
          </a:p>
        </p:txBody>
      </p:sp>
    </p:spTree>
    <p:extLst>
      <p:ext uri="{BB962C8B-B14F-4D97-AF65-F5344CB8AC3E}">
        <p14:creationId xmlns:p14="http://schemas.microsoft.com/office/powerpoint/2010/main" val="44357538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4055" y="5273913"/>
            <a:ext cx="65420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consider more closely some</a:t>
            </a:r>
          </a:p>
          <a:p>
            <a:pPr algn="ctr"/>
            <a:r>
              <a:rPr lang="en-CA" sz="4000" dirty="0" smtClean="0">
                <a:latin typeface="Berlin Sans FB" pitchFamily="34" charset="0"/>
              </a:rPr>
              <a:t>of the user interface ideas</a:t>
            </a:r>
          </a:p>
        </p:txBody>
      </p:sp>
      <p:pic>
        <p:nvPicPr>
          <p:cNvPr id="4" name="victor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5496" y="-27384"/>
            <a:ext cx="9105012" cy="5121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0163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51236" y="5273913"/>
            <a:ext cx="39477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the “joining trick”</a:t>
            </a:r>
          </a:p>
        </p:txBody>
      </p:sp>
      <p:pic>
        <p:nvPicPr>
          <p:cNvPr id="4" name="victor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5496" y="-27384"/>
            <a:ext cx="9105012" cy="5121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32097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5907" y="5273913"/>
            <a:ext cx="72383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“searching over an expression”</a:t>
            </a:r>
          </a:p>
        </p:txBody>
      </p:sp>
      <p:pic>
        <p:nvPicPr>
          <p:cNvPr id="4" name="victor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5496" y="-27384"/>
            <a:ext cx="9105012" cy="5121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91798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726" y="5273913"/>
            <a:ext cx="891076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these are fundamental new operations</a:t>
            </a:r>
          </a:p>
          <a:p>
            <a:pPr algn="ctr"/>
            <a:r>
              <a:rPr lang="en-CA" sz="4000" dirty="0" smtClean="0">
                <a:latin typeface="Berlin Sans FB" pitchFamily="34" charset="0"/>
              </a:rPr>
              <a:t>to do with difference equations</a:t>
            </a:r>
          </a:p>
        </p:txBody>
      </p:sp>
      <p:pic>
        <p:nvPicPr>
          <p:cNvPr id="4" name="victor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5496" y="-27384"/>
            <a:ext cx="9105012" cy="5121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84566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9357" y="5273913"/>
            <a:ext cx="717150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they actually expand the range</a:t>
            </a:r>
          </a:p>
          <a:p>
            <a:pPr algn="ctr"/>
            <a:r>
              <a:rPr lang="en-CA" sz="4000" dirty="0" smtClean="0">
                <a:latin typeface="Berlin Sans FB" pitchFamily="34" charset="0"/>
              </a:rPr>
              <a:t>of our thinking</a:t>
            </a:r>
          </a:p>
        </p:txBody>
      </p:sp>
      <p:pic>
        <p:nvPicPr>
          <p:cNvPr id="4" name="victor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5496" y="-27384"/>
            <a:ext cx="9105012" cy="5121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55478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8418" y="5273913"/>
            <a:ext cx="7113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they’re new atoms of cognition</a:t>
            </a:r>
          </a:p>
        </p:txBody>
      </p:sp>
      <p:pic>
        <p:nvPicPr>
          <p:cNvPr id="4" name="victor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5496" y="-27384"/>
            <a:ext cx="9105012" cy="5121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28195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4627" y="1882567"/>
            <a:ext cx="848095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maybe cognitive media will stimulate</a:t>
            </a:r>
          </a:p>
          <a:p>
            <a:pPr algn="ctr"/>
            <a:r>
              <a:rPr lang="en-CA" sz="4000" dirty="0" smtClean="0">
                <a:latin typeface="Berlin Sans FB" pitchFamily="34" charset="0"/>
              </a:rPr>
              <a:t>the invention of many new</a:t>
            </a:r>
          </a:p>
          <a:p>
            <a:pPr algn="ctr"/>
            <a:r>
              <a:rPr lang="en-CA" sz="4000" dirty="0" smtClean="0">
                <a:latin typeface="Berlin Sans FB" pitchFamily="34" charset="0"/>
              </a:rPr>
              <a:t>atoms of cognition</a:t>
            </a:r>
          </a:p>
        </p:txBody>
      </p:sp>
    </p:spTree>
    <p:extLst>
      <p:ext uri="{BB962C8B-B14F-4D97-AF65-F5344CB8AC3E}">
        <p14:creationId xmlns:p14="http://schemas.microsoft.com/office/powerpoint/2010/main" val="136472725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332656"/>
            <a:ext cx="5918200" cy="41021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9033" y="1700808"/>
            <a:ext cx="5504967" cy="338437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528" y="4728881"/>
            <a:ext cx="2794000" cy="209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28945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2189" y="2924944"/>
            <a:ext cx="574583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all these ideas had to be</a:t>
            </a:r>
          </a:p>
          <a:p>
            <a:pPr algn="ctr"/>
            <a:r>
              <a:rPr lang="en-CA" sz="4000" dirty="0" smtClean="0">
                <a:latin typeface="Berlin Sans FB" pitchFamily="34" charset="0"/>
              </a:rPr>
              <a:t>invented</a:t>
            </a:r>
          </a:p>
        </p:txBody>
      </p:sp>
    </p:spTree>
    <p:extLst>
      <p:ext uri="{BB962C8B-B14F-4D97-AF65-F5344CB8AC3E}">
        <p14:creationId xmlns:p14="http://schemas.microsoft.com/office/powerpoint/2010/main" val="192236903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271" y="2924944"/>
            <a:ext cx="620168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What new primitives</a:t>
            </a:r>
          </a:p>
          <a:p>
            <a:pPr algn="ctr"/>
            <a:r>
              <a:rPr lang="en-CA" sz="4000" dirty="0" smtClean="0">
                <a:latin typeface="Berlin Sans FB" pitchFamily="34" charset="0"/>
              </a:rPr>
              <a:t>for thought can we invent?</a:t>
            </a:r>
          </a:p>
        </p:txBody>
      </p:sp>
    </p:spTree>
    <p:extLst>
      <p:ext uri="{BB962C8B-B14F-4D97-AF65-F5344CB8AC3E}">
        <p14:creationId xmlns:p14="http://schemas.microsoft.com/office/powerpoint/2010/main" val="4691057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46889" y="2814027"/>
            <a:ext cx="69933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800" dirty="0" smtClean="0">
                <a:latin typeface="Berlin Sans FB" pitchFamily="34" charset="0"/>
              </a:rPr>
              <a:t>traditional journal articles</a:t>
            </a:r>
          </a:p>
        </p:txBody>
      </p:sp>
    </p:spTree>
    <p:extLst>
      <p:ext uri="{BB962C8B-B14F-4D97-AF65-F5344CB8AC3E}">
        <p14:creationId xmlns:p14="http://schemas.microsoft.com/office/powerpoint/2010/main" val="167833913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8418" y="44624"/>
            <a:ext cx="653330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What’s all this got to do with </a:t>
            </a:r>
          </a:p>
          <a:p>
            <a:pPr algn="ctr"/>
            <a:r>
              <a:rPr lang="en-CA" sz="4000" dirty="0" smtClean="0">
                <a:latin typeface="Berlin Sans FB" pitchFamily="34" charset="0"/>
              </a:rPr>
              <a:t>open access?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1946" y="1568986"/>
            <a:ext cx="424507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 smtClean="0">
                <a:latin typeface="Berlin Sans FB" pitchFamily="34" charset="0"/>
              </a:rPr>
              <a:t>Open access to what?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1946" y="2204864"/>
            <a:ext cx="793979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 smtClean="0">
                <a:latin typeface="Berlin Sans FB" pitchFamily="34" charset="0"/>
              </a:rPr>
              <a:t>Do repositories </a:t>
            </a:r>
            <a:r>
              <a:rPr lang="en-CA" sz="3200" dirty="0">
                <a:latin typeface="Berlin Sans FB" pitchFamily="34" charset="0"/>
              </a:rPr>
              <a:t>like the </a:t>
            </a:r>
            <a:r>
              <a:rPr lang="en-CA" sz="3200" dirty="0" err="1">
                <a:latin typeface="Berlin Sans FB" pitchFamily="34" charset="0"/>
              </a:rPr>
              <a:t>arXiv</a:t>
            </a:r>
            <a:r>
              <a:rPr lang="en-CA" sz="3200" dirty="0">
                <a:latin typeface="Berlin Sans FB" pitchFamily="34" charset="0"/>
              </a:rPr>
              <a:t> and </a:t>
            </a:r>
            <a:r>
              <a:rPr lang="en-CA" sz="3200" dirty="0" smtClean="0">
                <a:latin typeface="Berlin Sans FB" pitchFamily="34" charset="0"/>
              </a:rPr>
              <a:t>PubMed </a:t>
            </a:r>
          </a:p>
          <a:p>
            <a:r>
              <a:rPr lang="en-CA" sz="3200" dirty="0" smtClean="0">
                <a:latin typeface="Berlin Sans FB" pitchFamily="34" charset="0"/>
              </a:rPr>
              <a:t>provide </a:t>
            </a:r>
            <a:r>
              <a:rPr lang="en-CA" sz="3200" dirty="0">
                <a:latin typeface="Berlin Sans FB" pitchFamily="34" charset="0"/>
              </a:rPr>
              <a:t>a platform </a:t>
            </a:r>
            <a:r>
              <a:rPr lang="en-CA" sz="3200" dirty="0" smtClean="0">
                <a:latin typeface="Berlin Sans FB" pitchFamily="34" charset="0"/>
              </a:rPr>
              <a:t>for experimentation with</a:t>
            </a:r>
          </a:p>
          <a:p>
            <a:r>
              <a:rPr lang="en-CA" sz="3200" dirty="0" smtClean="0">
                <a:latin typeface="Berlin Sans FB" pitchFamily="34" charset="0"/>
              </a:rPr>
              <a:t>more </a:t>
            </a:r>
            <a:r>
              <a:rPr lang="en-CA" sz="3200" dirty="0">
                <a:latin typeface="Berlin Sans FB" pitchFamily="34" charset="0"/>
              </a:rPr>
              <a:t>powerful media forms</a:t>
            </a:r>
            <a:r>
              <a:rPr lang="en-CA" sz="3200" dirty="0" smtClean="0">
                <a:latin typeface="Berlin Sans FB" pitchFamily="34" charset="0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536" y="3803556"/>
            <a:ext cx="816862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>
                <a:latin typeface="Berlin Sans FB" pitchFamily="34" charset="0"/>
              </a:rPr>
              <a:t>How should </a:t>
            </a:r>
            <a:r>
              <a:rPr lang="en-CA" sz="3200" dirty="0" smtClean="0">
                <a:latin typeface="Berlin Sans FB" pitchFamily="34" charset="0"/>
              </a:rPr>
              <a:t>open access </a:t>
            </a:r>
            <a:r>
              <a:rPr lang="en-CA" sz="3200" dirty="0">
                <a:latin typeface="Berlin Sans FB" pitchFamily="34" charset="0"/>
              </a:rPr>
              <a:t>policies be </a:t>
            </a:r>
            <a:r>
              <a:rPr lang="en-CA" sz="3200" dirty="0" smtClean="0">
                <a:latin typeface="Berlin Sans FB" pitchFamily="34" charset="0"/>
              </a:rPr>
              <a:t>crafted</a:t>
            </a:r>
          </a:p>
          <a:p>
            <a:r>
              <a:rPr lang="en-CA" sz="3200" dirty="0" smtClean="0">
                <a:latin typeface="Berlin Sans FB" pitchFamily="34" charset="0"/>
              </a:rPr>
              <a:t>to </a:t>
            </a:r>
            <a:r>
              <a:rPr lang="en-CA" sz="3200" dirty="0">
                <a:latin typeface="Berlin Sans FB" pitchFamily="34" charset="0"/>
              </a:rPr>
              <a:t>ensure we don't inhibit innovation by</a:t>
            </a:r>
          </a:p>
          <a:p>
            <a:r>
              <a:rPr lang="en-CA" sz="3200" dirty="0">
                <a:latin typeface="Berlin Sans FB" pitchFamily="34" charset="0"/>
              </a:rPr>
              <a:t>constraining experimentation?</a:t>
            </a:r>
            <a:endParaRPr lang="en-CA" sz="3200" dirty="0" smtClean="0">
              <a:latin typeface="Berlin Sans FB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5376118"/>
            <a:ext cx="848721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>
                <a:latin typeface="Berlin Sans FB" pitchFamily="34" charset="0"/>
              </a:rPr>
              <a:t>How </a:t>
            </a:r>
            <a:r>
              <a:rPr lang="en-CA" sz="3200" dirty="0" smtClean="0">
                <a:latin typeface="Berlin Sans FB" pitchFamily="34" charset="0"/>
              </a:rPr>
              <a:t>can we ensure wild experimentation with</a:t>
            </a:r>
          </a:p>
          <a:p>
            <a:r>
              <a:rPr lang="en-CA" sz="3200" dirty="0" smtClean="0">
                <a:latin typeface="Berlin Sans FB" pitchFamily="34" charset="0"/>
              </a:rPr>
              <a:t>new media forms?</a:t>
            </a:r>
          </a:p>
        </p:txBody>
      </p:sp>
    </p:spTree>
    <p:extLst>
      <p:ext uri="{BB962C8B-B14F-4D97-AF65-F5344CB8AC3E}">
        <p14:creationId xmlns:p14="http://schemas.microsoft.com/office/powerpoint/2010/main" val="127086494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04211" y="260648"/>
            <a:ext cx="7032694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7200" dirty="0" err="1" smtClean="0">
                <a:latin typeface="Browallia New" pitchFamily="34" charset="-34"/>
                <a:cs typeface="Browallia New" pitchFamily="34" charset="-34"/>
              </a:rPr>
              <a:t>Thankyou</a:t>
            </a:r>
            <a:endParaRPr lang="en-CA" sz="7200" dirty="0" smtClean="0">
              <a:latin typeface="Browallia New" pitchFamily="34" charset="-34"/>
              <a:cs typeface="Browallia New" pitchFamily="34" charset="-34"/>
            </a:endParaRPr>
          </a:p>
          <a:p>
            <a:pPr algn="ctr"/>
            <a:r>
              <a:rPr lang="en-CA" sz="4800" dirty="0" smtClean="0">
                <a:latin typeface="Browallia New" pitchFamily="34" charset="-34"/>
                <a:cs typeface="Browallia New" pitchFamily="34" charset="-34"/>
              </a:rPr>
              <a:t>http://</a:t>
            </a:r>
            <a:r>
              <a:rPr lang="en-CA" sz="4800" dirty="0" err="1" smtClean="0">
                <a:latin typeface="Browallia New" pitchFamily="34" charset="-34"/>
                <a:cs typeface="Browallia New" pitchFamily="34" charset="-34"/>
              </a:rPr>
              <a:t>michaelnielsen.org</a:t>
            </a:r>
            <a:r>
              <a:rPr lang="en-CA" sz="4800" dirty="0" smtClean="0">
                <a:latin typeface="Browallia New" pitchFamily="34" charset="-34"/>
                <a:cs typeface="Browallia New" pitchFamily="34" charset="-34"/>
              </a:rPr>
              <a:t>/</a:t>
            </a:r>
            <a:endParaRPr lang="en-CA" sz="4800" dirty="0" smtClean="0">
              <a:latin typeface="Browallia New" pitchFamily="34" charset="-34"/>
              <a:cs typeface="Browallia New" pitchFamily="34" charset="-34"/>
            </a:endParaRPr>
          </a:p>
          <a:p>
            <a:pPr algn="ctr"/>
            <a:r>
              <a:rPr lang="en-CA" sz="4800" dirty="0" smtClean="0">
                <a:latin typeface="Browallia New" pitchFamily="34" charset="-34"/>
                <a:cs typeface="Browallia New" pitchFamily="34" charset="-34"/>
              </a:rPr>
              <a:t>@</a:t>
            </a:r>
            <a:r>
              <a:rPr lang="en-CA" sz="4800" dirty="0" err="1" smtClean="0">
                <a:latin typeface="Browallia New" pitchFamily="34" charset="-34"/>
                <a:cs typeface="Browallia New" pitchFamily="34" charset="-34"/>
              </a:rPr>
              <a:t>michael_nielsen</a:t>
            </a:r>
            <a:endParaRPr lang="en-CA" sz="4800" dirty="0">
              <a:latin typeface="Browallia New" pitchFamily="34" charset="-34"/>
              <a:cs typeface="Browallia New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77544093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228945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78219" y="2814027"/>
            <a:ext cx="71306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800" dirty="0" smtClean="0">
                <a:latin typeface="Berlin Sans FB" pitchFamily="34" charset="0"/>
              </a:rPr>
              <a:t>amplify our individual and</a:t>
            </a:r>
          </a:p>
          <a:p>
            <a:pPr algn="ctr"/>
            <a:r>
              <a:rPr lang="en-CA" sz="4800" dirty="0" smtClean="0">
                <a:latin typeface="Berlin Sans FB" pitchFamily="34" charset="0"/>
              </a:rPr>
              <a:t>collective intelligence</a:t>
            </a:r>
          </a:p>
        </p:txBody>
      </p:sp>
    </p:spTree>
    <p:extLst>
      <p:ext uri="{BB962C8B-B14F-4D97-AF65-F5344CB8AC3E}">
        <p14:creationId xmlns:p14="http://schemas.microsoft.com/office/powerpoint/2010/main" val="320681299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89395" y="2814027"/>
            <a:ext cx="630833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800" dirty="0" smtClean="0">
                <a:latin typeface="Berlin Sans FB" pitchFamily="34" charset="0"/>
              </a:rPr>
              <a:t>What would such </a:t>
            </a:r>
          </a:p>
          <a:p>
            <a:pPr algn="ctr"/>
            <a:r>
              <a:rPr lang="en-CA" sz="4800" dirty="0" smtClean="0">
                <a:latin typeface="Berlin Sans FB" pitchFamily="34" charset="0"/>
              </a:rPr>
              <a:t>media forms look like?</a:t>
            </a:r>
          </a:p>
        </p:txBody>
      </p:sp>
    </p:spTree>
    <p:extLst>
      <p:ext uri="{BB962C8B-B14F-4D97-AF65-F5344CB8AC3E}">
        <p14:creationId xmlns:p14="http://schemas.microsoft.com/office/powerpoint/2010/main" val="186860336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5-06-13 at 07.29.4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54364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23728" y="5517232"/>
            <a:ext cx="49065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800" dirty="0" smtClean="0">
                <a:latin typeface="Berlin Sans FB" pitchFamily="34" charset="0"/>
              </a:rPr>
              <a:t>look further afield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5-06-13 at 07.29.4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54364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94420" y="5517232"/>
            <a:ext cx="93428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400" dirty="0" smtClean="0">
                <a:latin typeface="Berlin Sans FB" pitchFamily="34" charset="0"/>
              </a:rPr>
              <a:t>experiments that scientists are doing</a:t>
            </a:r>
          </a:p>
        </p:txBody>
      </p:sp>
    </p:spTree>
    <p:extLst>
      <p:ext uri="{BB962C8B-B14F-4D97-AF65-F5344CB8AC3E}">
        <p14:creationId xmlns:p14="http://schemas.microsoft.com/office/powerpoint/2010/main" val="415567823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5-06-13 at 07.29.4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54364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477" y="5517232"/>
            <a:ext cx="87950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most creative designers in other fields</a:t>
            </a:r>
          </a:p>
        </p:txBody>
      </p:sp>
    </p:spTree>
    <p:extLst>
      <p:ext uri="{BB962C8B-B14F-4D97-AF65-F5344CB8AC3E}">
        <p14:creationId xmlns:p14="http://schemas.microsoft.com/office/powerpoint/2010/main" val="348569883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37453" y="2814027"/>
            <a:ext cx="721223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800" dirty="0" smtClean="0">
                <a:latin typeface="Berlin Sans FB" pitchFamily="34" charset="0"/>
              </a:rPr>
              <a:t>Some of the examples I</a:t>
            </a:r>
          </a:p>
          <a:p>
            <a:pPr algn="ctr"/>
            <a:r>
              <a:rPr lang="en-CA" sz="4800" dirty="0" smtClean="0">
                <a:latin typeface="Berlin Sans FB" pitchFamily="34" charset="0"/>
              </a:rPr>
              <a:t>show will likely be familiar</a:t>
            </a:r>
          </a:p>
        </p:txBody>
      </p:sp>
    </p:spTree>
    <p:extLst>
      <p:ext uri="{BB962C8B-B14F-4D97-AF65-F5344CB8AC3E}">
        <p14:creationId xmlns:p14="http://schemas.microsoft.com/office/powerpoint/2010/main" val="184700564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5366" y="2420888"/>
            <a:ext cx="8936436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400" dirty="0" smtClean="0">
                <a:latin typeface="Berlin Sans FB" pitchFamily="34" charset="0"/>
              </a:rPr>
              <a:t>the point is to look at even familiar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examples through an unusual lens,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that of media theorist and designer</a:t>
            </a:r>
          </a:p>
        </p:txBody>
      </p:sp>
    </p:spTree>
    <p:extLst>
      <p:ext uri="{BB962C8B-B14F-4D97-AF65-F5344CB8AC3E}">
        <p14:creationId xmlns:p14="http://schemas.microsoft.com/office/powerpoint/2010/main" val="334323064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1350" y="2420888"/>
            <a:ext cx="8904476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400" dirty="0" smtClean="0">
                <a:latin typeface="Berlin Sans FB" pitchFamily="34" charset="0"/>
              </a:rPr>
              <a:t>to identify powerful design patterns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that lets us do things traditional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media can’t do</a:t>
            </a:r>
          </a:p>
        </p:txBody>
      </p:sp>
    </p:spTree>
    <p:extLst>
      <p:ext uri="{BB962C8B-B14F-4D97-AF65-F5344CB8AC3E}">
        <p14:creationId xmlns:p14="http://schemas.microsoft.com/office/powerpoint/2010/main" val="36643103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43697" y="2204864"/>
            <a:ext cx="6138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800" dirty="0" smtClean="0">
                <a:latin typeface="Berlin Sans FB" pitchFamily="34" charset="0"/>
              </a:rPr>
              <a:t>Open Access to what,</a:t>
            </a:r>
          </a:p>
          <a:p>
            <a:pPr algn="ctr"/>
            <a:r>
              <a:rPr lang="en-CA" sz="4800" dirty="0">
                <a:latin typeface="Berlin Sans FB" pitchFamily="34" charset="0"/>
                <a:cs typeface="Browallia New" pitchFamily="34" charset="-34"/>
              </a:rPr>
              <a:t>e</a:t>
            </a:r>
            <a:r>
              <a:rPr lang="en-CA" sz="4800" dirty="0" smtClean="0">
                <a:latin typeface="Berlin Sans FB" pitchFamily="34" charset="0"/>
                <a:cs typeface="Browallia New" pitchFamily="34" charset="-34"/>
              </a:rPr>
              <a:t>xactly?</a:t>
            </a:r>
            <a:endParaRPr lang="en-CA" sz="4800" dirty="0">
              <a:latin typeface="Berlin Sans FB" pitchFamily="34" charset="0"/>
              <a:cs typeface="Browallia New" pitchFamily="34" charset="-34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1148" y="1700808"/>
            <a:ext cx="8684889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400" dirty="0" smtClean="0">
                <a:latin typeface="Berlin Sans FB" pitchFamily="34" charset="0"/>
              </a:rPr>
              <a:t>What I won’t do: 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look at a lot of the usual suspects: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open data, online collaboration,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reproducibility, open peer review,</a:t>
            </a:r>
          </a:p>
          <a:p>
            <a:pPr algn="ctr"/>
            <a:r>
              <a:rPr lang="en-CA" sz="4400" dirty="0" err="1" smtClean="0">
                <a:latin typeface="Berlin Sans FB" pitchFamily="34" charset="0"/>
              </a:rPr>
              <a:t>etc</a:t>
            </a:r>
            <a:endParaRPr lang="en-CA" sz="4400" dirty="0" smtClean="0">
              <a:latin typeface="Berlin Sans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43103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0"/>
            <a:ext cx="7632848" cy="54505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5237" y="5373216"/>
            <a:ext cx="84236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example from Peter </a:t>
            </a:r>
            <a:r>
              <a:rPr lang="en-CA" sz="4000" dirty="0" err="1" smtClean="0">
                <a:latin typeface="Berlin Sans FB" pitchFamily="34" charset="0"/>
              </a:rPr>
              <a:t>Norvig</a:t>
            </a:r>
            <a:r>
              <a:rPr lang="en-CA" sz="4000" dirty="0" smtClean="0">
                <a:latin typeface="Berlin Sans FB" pitchFamily="34" charset="0"/>
              </a:rPr>
              <a:t> (Google)</a:t>
            </a:r>
          </a:p>
        </p:txBody>
      </p:sp>
    </p:spTree>
    <p:extLst>
      <p:ext uri="{BB962C8B-B14F-4D97-AF65-F5344CB8AC3E}">
        <p14:creationId xmlns:p14="http://schemas.microsoft.com/office/powerpoint/2010/main" val="189250641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0"/>
            <a:ext cx="7632848" cy="54505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4242" y="5373216"/>
            <a:ext cx="80256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interactive essay about economics</a:t>
            </a:r>
          </a:p>
        </p:txBody>
      </p:sp>
    </p:spTree>
    <p:extLst>
      <p:ext uri="{BB962C8B-B14F-4D97-AF65-F5344CB8AC3E}">
        <p14:creationId xmlns:p14="http://schemas.microsoft.com/office/powerpoint/2010/main" val="132630468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0"/>
            <a:ext cx="7632848" cy="54505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4562" y="5373216"/>
            <a:ext cx="862497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explore how the distribution of wealth</a:t>
            </a:r>
          </a:p>
          <a:p>
            <a:pPr algn="ctr"/>
            <a:r>
              <a:rPr lang="en-CA" sz="4000" dirty="0" smtClean="0">
                <a:latin typeface="Berlin Sans FB" pitchFamily="34" charset="0"/>
              </a:rPr>
              <a:t>changes over time</a:t>
            </a:r>
          </a:p>
        </p:txBody>
      </p:sp>
    </p:spTree>
    <p:extLst>
      <p:ext uri="{BB962C8B-B14F-4D97-AF65-F5344CB8AC3E}">
        <p14:creationId xmlns:p14="http://schemas.microsoft.com/office/powerpoint/2010/main" val="10532953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0"/>
            <a:ext cx="7632848" cy="54505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75899" y="5373216"/>
            <a:ext cx="600231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challenge preconceptions </a:t>
            </a:r>
          </a:p>
          <a:p>
            <a:pPr algn="ctr"/>
            <a:r>
              <a:rPr lang="en-CA" sz="4000" dirty="0" smtClean="0">
                <a:latin typeface="Berlin Sans FB" pitchFamily="34" charset="0"/>
              </a:rPr>
              <a:t>about economics</a:t>
            </a:r>
          </a:p>
        </p:txBody>
      </p:sp>
    </p:spTree>
    <p:extLst>
      <p:ext uri="{BB962C8B-B14F-4D97-AF65-F5344CB8AC3E}">
        <p14:creationId xmlns:p14="http://schemas.microsoft.com/office/powerpoint/2010/main" val="131562920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0"/>
            <a:ext cx="7632848" cy="54505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02638" y="5373216"/>
            <a:ext cx="41488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err="1" smtClean="0">
                <a:latin typeface="Berlin Sans FB" pitchFamily="34" charset="0"/>
              </a:rPr>
              <a:t>iPython</a:t>
            </a:r>
            <a:r>
              <a:rPr lang="en-CA" sz="4000" dirty="0" smtClean="0">
                <a:latin typeface="Berlin Sans FB" pitchFamily="34" charset="0"/>
              </a:rPr>
              <a:t> notebook</a:t>
            </a:r>
          </a:p>
        </p:txBody>
      </p:sp>
    </p:spTree>
    <p:extLst>
      <p:ext uri="{BB962C8B-B14F-4D97-AF65-F5344CB8AC3E}">
        <p14:creationId xmlns:p14="http://schemas.microsoft.com/office/powerpoint/2010/main" val="166472800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0"/>
            <a:ext cx="7632848" cy="54505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2437" y="5373216"/>
            <a:ext cx="850926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essay format which mixes exposition </a:t>
            </a:r>
          </a:p>
          <a:p>
            <a:pPr algn="ctr"/>
            <a:r>
              <a:rPr lang="en-CA" sz="4000" dirty="0" smtClean="0">
                <a:latin typeface="Berlin Sans FB" pitchFamily="34" charset="0"/>
              </a:rPr>
              <a:t>with (live, editable) Python code</a:t>
            </a:r>
          </a:p>
        </p:txBody>
      </p:sp>
    </p:spTree>
    <p:extLst>
      <p:ext uri="{BB962C8B-B14F-4D97-AF65-F5344CB8AC3E}">
        <p14:creationId xmlns:p14="http://schemas.microsoft.com/office/powerpoint/2010/main" val="379476421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0"/>
            <a:ext cx="7632848" cy="54505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5283" y="5373216"/>
            <a:ext cx="74835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you don’t need to understand </a:t>
            </a:r>
          </a:p>
          <a:p>
            <a:pPr algn="ctr"/>
            <a:r>
              <a:rPr lang="en-CA" sz="4000" dirty="0" smtClean="0">
                <a:latin typeface="Berlin Sans FB" pitchFamily="34" charset="0"/>
              </a:rPr>
              <a:t>details of Python or economics!</a:t>
            </a:r>
          </a:p>
        </p:txBody>
      </p:sp>
    </p:spTree>
    <p:extLst>
      <p:ext uri="{BB962C8B-B14F-4D97-AF65-F5344CB8AC3E}">
        <p14:creationId xmlns:p14="http://schemas.microsoft.com/office/powerpoint/2010/main" val="211872977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0"/>
            <a:ext cx="7632848" cy="54505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90265" y="5373216"/>
            <a:ext cx="53736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point is the media form</a:t>
            </a:r>
          </a:p>
        </p:txBody>
      </p:sp>
    </p:spTree>
    <p:extLst>
      <p:ext uri="{BB962C8B-B14F-4D97-AF65-F5344CB8AC3E}">
        <p14:creationId xmlns:p14="http://schemas.microsoft.com/office/powerpoint/2010/main" val="250594345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0"/>
            <a:ext cx="7632848" cy="54505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77683" y="5373216"/>
            <a:ext cx="759880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probably many of you have seen</a:t>
            </a:r>
          </a:p>
          <a:p>
            <a:pPr algn="ctr"/>
            <a:r>
              <a:rPr lang="en-CA" sz="4000" dirty="0" err="1" smtClean="0">
                <a:latin typeface="Berlin Sans FB" pitchFamily="34" charset="0"/>
              </a:rPr>
              <a:t>iPython</a:t>
            </a:r>
            <a:r>
              <a:rPr lang="en-CA" sz="4000" dirty="0" smtClean="0">
                <a:latin typeface="Berlin Sans FB" pitchFamily="34" charset="0"/>
              </a:rPr>
              <a:t> notebooks before</a:t>
            </a:r>
          </a:p>
        </p:txBody>
      </p:sp>
    </p:spTree>
    <p:extLst>
      <p:ext uri="{BB962C8B-B14F-4D97-AF65-F5344CB8AC3E}">
        <p14:creationId xmlns:p14="http://schemas.microsoft.com/office/powerpoint/2010/main" val="272236361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3269" y="2204864"/>
            <a:ext cx="778049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800" dirty="0" smtClean="0">
                <a:latin typeface="Berlin Sans FB" pitchFamily="34" charset="0"/>
              </a:rPr>
              <a:t>digital versions of traditional</a:t>
            </a:r>
          </a:p>
          <a:p>
            <a:pPr algn="ctr"/>
            <a:r>
              <a:rPr lang="en-CA" sz="4800" dirty="0" smtClean="0">
                <a:latin typeface="Berlin Sans FB" pitchFamily="34" charset="0"/>
              </a:rPr>
              <a:t>journal articles</a:t>
            </a:r>
            <a:endParaRPr lang="en-CA" sz="4800" dirty="0">
              <a:latin typeface="Berlin Sans FB" pitchFamily="34" charset="0"/>
              <a:cs typeface="Browallia New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99162402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0"/>
            <a:ext cx="7632848" cy="54505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05631" y="5373216"/>
            <a:ext cx="694292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often touted for reproducibility </a:t>
            </a:r>
          </a:p>
          <a:p>
            <a:pPr algn="ctr"/>
            <a:r>
              <a:rPr lang="en-CA" sz="4000" dirty="0" smtClean="0">
                <a:latin typeface="Berlin Sans FB" pitchFamily="34" charset="0"/>
              </a:rPr>
              <a:t>or open code</a:t>
            </a:r>
          </a:p>
        </p:txBody>
      </p:sp>
    </p:spTree>
    <p:extLst>
      <p:ext uri="{BB962C8B-B14F-4D97-AF65-F5344CB8AC3E}">
        <p14:creationId xmlns:p14="http://schemas.microsoft.com/office/powerpoint/2010/main" val="204019850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0"/>
            <a:ext cx="7632848" cy="54505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95979" y="5373216"/>
            <a:ext cx="67622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focus on something different:</a:t>
            </a:r>
          </a:p>
        </p:txBody>
      </p:sp>
    </p:spTree>
    <p:extLst>
      <p:ext uri="{BB962C8B-B14F-4D97-AF65-F5344CB8AC3E}">
        <p14:creationId xmlns:p14="http://schemas.microsoft.com/office/powerpoint/2010/main" val="181660537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0"/>
            <a:ext cx="7632848" cy="54505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77703" y="5373216"/>
            <a:ext cx="759880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err="1" smtClean="0">
                <a:latin typeface="Berlin Sans FB" pitchFamily="34" charset="0"/>
              </a:rPr>
              <a:t>iPython</a:t>
            </a:r>
            <a:r>
              <a:rPr lang="en-CA" sz="4000" dirty="0" smtClean="0">
                <a:latin typeface="Berlin Sans FB" pitchFamily="34" charset="0"/>
              </a:rPr>
              <a:t> notebooks as a powerful</a:t>
            </a:r>
          </a:p>
          <a:p>
            <a:pPr algn="ctr"/>
            <a:r>
              <a:rPr lang="en-CA" sz="4000" dirty="0" smtClean="0">
                <a:latin typeface="Berlin Sans FB" pitchFamily="34" charset="0"/>
              </a:rPr>
              <a:t>new media form</a:t>
            </a:r>
          </a:p>
        </p:txBody>
      </p:sp>
    </p:spTree>
    <p:extLst>
      <p:ext uri="{BB962C8B-B14F-4D97-AF65-F5344CB8AC3E}">
        <p14:creationId xmlns:p14="http://schemas.microsoft.com/office/powerpoint/2010/main" val="377618155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0"/>
            <a:ext cx="7632848" cy="54505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8838" y="5373216"/>
            <a:ext cx="839655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enables the reader to easily perform </a:t>
            </a:r>
          </a:p>
          <a:p>
            <a:pPr algn="ctr"/>
            <a:r>
              <a:rPr lang="en-CA" sz="4000" dirty="0" smtClean="0">
                <a:latin typeface="Berlin Sans FB" pitchFamily="34" charset="0"/>
              </a:rPr>
              <a:t>formerly difficult cognitive tasks</a:t>
            </a:r>
          </a:p>
        </p:txBody>
      </p:sp>
    </p:spTree>
    <p:extLst>
      <p:ext uri="{BB962C8B-B14F-4D97-AF65-F5344CB8AC3E}">
        <p14:creationId xmlns:p14="http://schemas.microsoft.com/office/powerpoint/2010/main" val="339990439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0"/>
            <a:ext cx="7632848" cy="54505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3942" y="5373216"/>
            <a:ext cx="80263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taking a close up look at the essay</a:t>
            </a:r>
          </a:p>
        </p:txBody>
      </p:sp>
    </p:spTree>
    <p:extLst>
      <p:ext uri="{BB962C8B-B14F-4D97-AF65-F5344CB8AC3E}">
        <p14:creationId xmlns:p14="http://schemas.microsoft.com/office/powerpoint/2010/main" val="189569834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0"/>
            <a:ext cx="7884368" cy="53671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8856" y="5373216"/>
            <a:ext cx="879654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code to execute transactions between </a:t>
            </a:r>
          </a:p>
          <a:p>
            <a:pPr algn="ctr"/>
            <a:r>
              <a:rPr lang="en-CA" sz="4000" dirty="0" smtClean="0">
                <a:latin typeface="Berlin Sans FB" pitchFamily="34" charset="0"/>
              </a:rPr>
              <a:t>two members of the population</a:t>
            </a:r>
          </a:p>
        </p:txBody>
      </p:sp>
    </p:spTree>
    <p:extLst>
      <p:ext uri="{BB962C8B-B14F-4D97-AF65-F5344CB8AC3E}">
        <p14:creationId xmlns:p14="http://schemas.microsoft.com/office/powerpoint/2010/main" val="42351699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0"/>
            <a:ext cx="7884368" cy="53671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3952" y="5373216"/>
            <a:ext cx="85663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err="1" smtClean="0">
                <a:latin typeface="Berlin Sans FB" pitchFamily="34" charset="0"/>
              </a:rPr>
              <a:t>Norvig</a:t>
            </a:r>
            <a:r>
              <a:rPr lang="en-CA" sz="4000" dirty="0" smtClean="0">
                <a:latin typeface="Berlin Sans FB" pitchFamily="34" charset="0"/>
              </a:rPr>
              <a:t> considers several possibilities</a:t>
            </a:r>
          </a:p>
        </p:txBody>
      </p:sp>
      <p:sp>
        <p:nvSpPr>
          <p:cNvPr id="6" name="Oval 5"/>
          <p:cNvSpPr/>
          <p:nvPr/>
        </p:nvSpPr>
        <p:spPr>
          <a:xfrm>
            <a:off x="611560" y="1556792"/>
            <a:ext cx="6624736" cy="1368152"/>
          </a:xfrm>
          <a:prstGeom prst="ellipse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27584" y="2636912"/>
            <a:ext cx="6624736" cy="1368152"/>
          </a:xfrm>
          <a:prstGeom prst="ellipse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68601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4017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49314" y="4581128"/>
            <a:ext cx="725566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deciding which members of the </a:t>
            </a:r>
          </a:p>
          <a:p>
            <a:pPr algn="ctr"/>
            <a:r>
              <a:rPr lang="en-CA" sz="4000" dirty="0" smtClean="0">
                <a:latin typeface="Berlin Sans FB" pitchFamily="34" charset="0"/>
              </a:rPr>
              <a:t>population</a:t>
            </a:r>
            <a:r>
              <a:rPr lang="en-CA" sz="4000" dirty="0">
                <a:latin typeface="Berlin Sans FB" pitchFamily="34" charset="0"/>
              </a:rPr>
              <a:t> </a:t>
            </a:r>
            <a:r>
              <a:rPr lang="en-CA" sz="4000" dirty="0" smtClean="0">
                <a:latin typeface="Berlin Sans FB" pitchFamily="34" charset="0"/>
              </a:rPr>
              <a:t>have transactions</a:t>
            </a:r>
          </a:p>
        </p:txBody>
      </p:sp>
      <p:sp>
        <p:nvSpPr>
          <p:cNvPr id="4" name="Oval 3"/>
          <p:cNvSpPr/>
          <p:nvPr/>
        </p:nvSpPr>
        <p:spPr>
          <a:xfrm>
            <a:off x="611560" y="2060848"/>
            <a:ext cx="6624736" cy="648072"/>
          </a:xfrm>
          <a:prstGeom prst="ellipse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67544" y="2564904"/>
            <a:ext cx="6624736" cy="1080120"/>
          </a:xfrm>
          <a:prstGeom prst="ellipse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50641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-8" b="82329"/>
          <a:stretch/>
        </p:blipFill>
        <p:spPr>
          <a:xfrm>
            <a:off x="899592" y="-1"/>
            <a:ext cx="2232248" cy="69610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63888" y="476672"/>
            <a:ext cx="24944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exposition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89675" y="2433082"/>
            <a:ext cx="24944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exposition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63888" y="4221088"/>
            <a:ext cx="24944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exposition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63888" y="5673442"/>
            <a:ext cx="24944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exposition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35896" y="1484784"/>
            <a:ext cx="14159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Courier"/>
                <a:cs typeface="Courier"/>
              </a:rPr>
              <a:t>code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35896" y="3369186"/>
            <a:ext cx="14159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Courier"/>
                <a:cs typeface="Courier"/>
              </a:rPr>
              <a:t>code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35896" y="4797152"/>
            <a:ext cx="14159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Courier"/>
                <a:cs typeface="Courier"/>
              </a:rPr>
              <a:t>code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1340768"/>
            <a:ext cx="9324528" cy="1296144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3068960"/>
            <a:ext cx="9324528" cy="1296144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-2621" y="4797152"/>
            <a:ext cx="9146621" cy="792088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3891" y="6461956"/>
            <a:ext cx="9146621" cy="792088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0"/>
            <a:ext cx="9324528" cy="1340768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0" y="2636912"/>
            <a:ext cx="9324528" cy="432048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0" y="4365104"/>
            <a:ext cx="9324528" cy="432048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-36512" y="5589240"/>
            <a:ext cx="9324528" cy="864096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50641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0085" y="1772816"/>
            <a:ext cx="8936160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400" dirty="0" smtClean="0">
                <a:latin typeface="Berlin Sans FB" pitchFamily="34" charset="0"/>
              </a:rPr>
              <a:t>once </a:t>
            </a:r>
            <a:r>
              <a:rPr lang="en-CA" sz="4400" dirty="0" err="1" smtClean="0">
                <a:latin typeface="Berlin Sans FB" pitchFamily="34" charset="0"/>
              </a:rPr>
              <a:t>Norvig</a:t>
            </a:r>
            <a:r>
              <a:rPr lang="en-CA" sz="4400" dirty="0" smtClean="0">
                <a:latin typeface="Berlin Sans FB" pitchFamily="34" charset="0"/>
              </a:rPr>
              <a:t> gets the code running,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he performs simulations, running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transactions over and over again,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looking at the long-term 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distribution of wealth</a:t>
            </a:r>
          </a:p>
        </p:txBody>
      </p:sp>
    </p:spTree>
    <p:extLst>
      <p:ext uri="{BB962C8B-B14F-4D97-AF65-F5344CB8AC3E}">
        <p14:creationId xmlns:p14="http://schemas.microsoft.com/office/powerpoint/2010/main" val="156076269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80982" y="2204864"/>
            <a:ext cx="692509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800" dirty="0" smtClean="0">
                <a:latin typeface="Berlin Sans FB" pitchFamily="34" charset="0"/>
              </a:rPr>
              <a:t>(maybe updated with </a:t>
            </a:r>
          </a:p>
          <a:p>
            <a:pPr algn="ctr"/>
            <a:r>
              <a:rPr lang="en-CA" sz="4800" dirty="0" smtClean="0">
                <a:latin typeface="Berlin Sans FB" pitchFamily="34" charset="0"/>
              </a:rPr>
              <a:t>hyperlinks and DOIs and </a:t>
            </a:r>
          </a:p>
          <a:p>
            <a:pPr algn="ctr"/>
            <a:r>
              <a:rPr lang="en-CA" sz="4800" dirty="0" smtClean="0">
                <a:latin typeface="Berlin Sans FB" pitchFamily="34" charset="0"/>
              </a:rPr>
              <a:t>a few other elements)</a:t>
            </a:r>
            <a:endParaRPr lang="en-CA" sz="4400" dirty="0">
              <a:latin typeface="Berlin Sans FB" pitchFamily="34" charset="0"/>
              <a:cs typeface="Browallia New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86447344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76132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00192" y="3861048"/>
            <a:ext cx="25195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Richest 1%</a:t>
            </a:r>
            <a:endParaRPr lang="en-US" sz="3600" dirty="0">
              <a:solidFill>
                <a:schemeClr val="bg1"/>
              </a:solidFill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74382" y="5373216"/>
            <a:ext cx="25712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Poorest 1%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(-&gt; 1 unit)</a:t>
            </a:r>
            <a:endParaRPr lang="en-US" sz="3600" dirty="0">
              <a:solidFill>
                <a:schemeClr val="bg1"/>
              </a:solidFill>
              <a:latin typeface="Browallia New" pitchFamily="34" charset="-34"/>
              <a:cs typeface="Browallia New" pitchFamily="34" charset="-34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5364088" y="4077072"/>
            <a:ext cx="792088" cy="144016"/>
          </a:xfrm>
          <a:prstGeom prst="straightConnector1">
            <a:avLst/>
          </a:prstGeom>
          <a:ln w="38100" cmpd="sng">
            <a:solidFill>
              <a:srgbClr val="FF33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5724128" y="6093296"/>
            <a:ext cx="648072" cy="288032"/>
          </a:xfrm>
          <a:prstGeom prst="straightConnector1">
            <a:avLst/>
          </a:prstGeom>
          <a:ln w="38100" cmpd="sng">
            <a:solidFill>
              <a:srgbClr val="FF33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250641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9144000" cy="630433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12395" y="3212976"/>
            <a:ext cx="354593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370 units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(down from 460)</a:t>
            </a:r>
            <a:endParaRPr lang="en-US" sz="3600" dirty="0">
              <a:solidFill>
                <a:schemeClr val="bg1"/>
              </a:solidFill>
              <a:latin typeface="Browallia New" pitchFamily="34" charset="-34"/>
              <a:cs typeface="Browallia New" pitchFamily="34" charset="-34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5292080" y="3284984"/>
            <a:ext cx="792088" cy="144016"/>
          </a:xfrm>
          <a:prstGeom prst="straightConnector1">
            <a:avLst/>
          </a:prstGeom>
          <a:ln w="38100" cmpd="sng">
            <a:solidFill>
              <a:srgbClr val="FF33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194841" y="4797152"/>
            <a:ext cx="24422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12 units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Browallia New" pitchFamily="34" charset="-34"/>
                <a:cs typeface="Browallia New" pitchFamily="34" charset="-34"/>
              </a:rPr>
              <a:t>(up from 1)</a:t>
            </a:r>
            <a:endParaRPr lang="en-US" sz="3600" dirty="0">
              <a:solidFill>
                <a:schemeClr val="bg1"/>
              </a:solidFill>
              <a:latin typeface="Browallia New" pitchFamily="34" charset="-34"/>
              <a:cs typeface="Browallia New" pitchFamily="34" charset="-34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5580112" y="5517232"/>
            <a:ext cx="648072" cy="288032"/>
          </a:xfrm>
          <a:prstGeom prst="straightConnector1">
            <a:avLst/>
          </a:prstGeom>
          <a:ln w="38100" cmpd="sng">
            <a:solidFill>
              <a:srgbClr val="FF33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250641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3728" y="2852936"/>
            <a:ext cx="514147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400" dirty="0" smtClean="0">
                <a:latin typeface="Berlin Sans FB" pitchFamily="34" charset="0"/>
              </a:rPr>
              <a:t>not going to get into 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why this happens</a:t>
            </a:r>
          </a:p>
        </p:txBody>
      </p:sp>
    </p:spTree>
    <p:extLst>
      <p:ext uri="{BB962C8B-B14F-4D97-AF65-F5344CB8AC3E}">
        <p14:creationId xmlns:p14="http://schemas.microsoft.com/office/powerpoint/2010/main" val="254543559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10929" y="2852936"/>
            <a:ext cx="7367096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400" dirty="0" smtClean="0">
                <a:latin typeface="Berlin Sans FB" pitchFamily="34" charset="0"/>
              </a:rPr>
              <a:t>instead: what makes </a:t>
            </a:r>
            <a:r>
              <a:rPr lang="en-CA" sz="4400" dirty="0" err="1" smtClean="0">
                <a:latin typeface="Berlin Sans FB" pitchFamily="34" charset="0"/>
              </a:rPr>
              <a:t>iPython</a:t>
            </a:r>
            <a:endParaRPr lang="en-CA" sz="4400" dirty="0">
              <a:latin typeface="Berlin Sans FB" pitchFamily="34" charset="0"/>
            </a:endParaRPr>
          </a:p>
          <a:p>
            <a:pPr algn="ctr"/>
            <a:r>
              <a:rPr lang="en-CA" sz="4400" dirty="0" smtClean="0">
                <a:latin typeface="Berlin Sans FB" pitchFamily="34" charset="0"/>
              </a:rPr>
              <a:t>notebooks interesting as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a media form?</a:t>
            </a:r>
          </a:p>
        </p:txBody>
      </p:sp>
    </p:spTree>
    <p:extLst>
      <p:ext uri="{BB962C8B-B14F-4D97-AF65-F5344CB8AC3E}">
        <p14:creationId xmlns:p14="http://schemas.microsoft.com/office/powerpoint/2010/main" val="324177471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1667" y="2852936"/>
            <a:ext cx="886565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400" dirty="0" smtClean="0">
                <a:latin typeface="Berlin Sans FB" pitchFamily="34" charset="0"/>
              </a:rPr>
              <a:t>imagine we used a traditional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journal format for this set of results</a:t>
            </a:r>
          </a:p>
        </p:txBody>
      </p:sp>
    </p:spTree>
    <p:extLst>
      <p:ext uri="{BB962C8B-B14F-4D97-AF65-F5344CB8AC3E}">
        <p14:creationId xmlns:p14="http://schemas.microsoft.com/office/powerpoint/2010/main" val="270617081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5752" y="2852936"/>
            <a:ext cx="851026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it’d contain an abstract mathematical</a:t>
            </a:r>
          </a:p>
          <a:p>
            <a:pPr algn="ctr"/>
            <a:r>
              <a:rPr lang="en-CA" sz="4000" dirty="0" smtClean="0">
                <a:latin typeface="Berlin Sans FB" pitchFamily="34" charset="0"/>
              </a:rPr>
              <a:t>model, and describe the results</a:t>
            </a:r>
          </a:p>
        </p:txBody>
      </p:sp>
    </p:spTree>
    <p:extLst>
      <p:ext uri="{BB962C8B-B14F-4D97-AF65-F5344CB8AC3E}">
        <p14:creationId xmlns:p14="http://schemas.microsoft.com/office/powerpoint/2010/main" val="310542776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398" y="2276872"/>
            <a:ext cx="9250249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400" dirty="0" smtClean="0">
                <a:latin typeface="Berlin Sans FB" pitchFamily="34" charset="0"/>
              </a:rPr>
              <a:t>a reader would need a sophisticated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knowledge of mathematics to figure 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out the consequences of even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tiny changes to the model</a:t>
            </a:r>
          </a:p>
        </p:txBody>
      </p:sp>
    </p:spTree>
    <p:extLst>
      <p:ext uri="{BB962C8B-B14F-4D97-AF65-F5344CB8AC3E}">
        <p14:creationId xmlns:p14="http://schemas.microsoft.com/office/powerpoint/2010/main" val="329585371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9199" y="2852936"/>
            <a:ext cx="883063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400" dirty="0" err="1" smtClean="0">
                <a:latin typeface="Berlin Sans FB" pitchFamily="34" charset="0"/>
              </a:rPr>
              <a:t>Norvig’s</a:t>
            </a:r>
            <a:r>
              <a:rPr lang="en-CA" sz="4400" dirty="0" smtClean="0">
                <a:latin typeface="Berlin Sans FB" pitchFamily="34" charset="0"/>
              </a:rPr>
              <a:t> essay doesn’t just contain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an abstract version of the model</a:t>
            </a:r>
          </a:p>
        </p:txBody>
      </p:sp>
    </p:spTree>
    <p:extLst>
      <p:ext uri="{BB962C8B-B14F-4D97-AF65-F5344CB8AC3E}">
        <p14:creationId xmlns:p14="http://schemas.microsoft.com/office/powerpoint/2010/main" val="14769994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00912" y="2852936"/>
            <a:ext cx="758723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400" dirty="0" smtClean="0">
                <a:latin typeface="Berlin Sans FB" pitchFamily="34" charset="0"/>
              </a:rPr>
              <a:t>It contains an executable, live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version of the model</a:t>
            </a:r>
          </a:p>
        </p:txBody>
      </p:sp>
    </p:spTree>
    <p:extLst>
      <p:ext uri="{BB962C8B-B14F-4D97-AF65-F5344CB8AC3E}">
        <p14:creationId xmlns:p14="http://schemas.microsoft.com/office/powerpoint/2010/main" val="51868635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34515" y="2852936"/>
            <a:ext cx="8120081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400" dirty="0" smtClean="0">
                <a:latin typeface="Berlin Sans FB" pitchFamily="34" charset="0"/>
              </a:rPr>
              <a:t>Anyone who knows a tiny bit of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programming can edit the code, 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and actually change the model</a:t>
            </a:r>
          </a:p>
        </p:txBody>
      </p:sp>
    </p:spTree>
    <p:extLst>
      <p:ext uri="{BB962C8B-B14F-4D97-AF65-F5344CB8AC3E}">
        <p14:creationId xmlns:p14="http://schemas.microsoft.com/office/powerpoint/2010/main" val="91452501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9137" y="2204864"/>
            <a:ext cx="734878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800" dirty="0" smtClean="0">
                <a:latin typeface="Berlin Sans FB" pitchFamily="34" charset="0"/>
              </a:rPr>
              <a:t>Open Access to traditional </a:t>
            </a:r>
          </a:p>
          <a:p>
            <a:pPr algn="ctr"/>
            <a:r>
              <a:rPr lang="en-CA" sz="4800" dirty="0" smtClean="0">
                <a:latin typeface="Berlin Sans FB" pitchFamily="34" charset="0"/>
              </a:rPr>
              <a:t>journal articles would be a</a:t>
            </a:r>
          </a:p>
          <a:p>
            <a:pPr algn="ctr"/>
            <a:r>
              <a:rPr lang="en-CA" sz="4800" dirty="0" smtClean="0">
                <a:latin typeface="Berlin Sans FB" pitchFamily="34" charset="0"/>
              </a:rPr>
              <a:t> tremendous achievement </a:t>
            </a:r>
          </a:p>
        </p:txBody>
      </p:sp>
    </p:spTree>
    <p:extLst>
      <p:ext uri="{BB962C8B-B14F-4D97-AF65-F5344CB8AC3E}">
        <p14:creationId xmlns:p14="http://schemas.microsoft.com/office/powerpoint/2010/main" val="197682930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9573" y="2852936"/>
            <a:ext cx="9009998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400" dirty="0" smtClean="0">
                <a:latin typeface="Berlin Sans FB" pitchFamily="34" charset="0"/>
              </a:rPr>
              <a:t>You could, for example, change the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split and see how this affects the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final distribution of wealth</a:t>
            </a:r>
          </a:p>
        </p:txBody>
      </p:sp>
    </p:spTree>
    <p:extLst>
      <p:ext uri="{BB962C8B-B14F-4D97-AF65-F5344CB8AC3E}">
        <p14:creationId xmlns:p14="http://schemas.microsoft.com/office/powerpoint/2010/main" val="325783650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9467" y="2852936"/>
            <a:ext cx="743023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400" dirty="0" smtClean="0">
                <a:latin typeface="Berlin Sans FB" pitchFamily="34" charset="0"/>
              </a:rPr>
              <a:t>This can be done live, simply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by editing the notebook</a:t>
            </a:r>
          </a:p>
        </p:txBody>
      </p:sp>
    </p:spTree>
    <p:extLst>
      <p:ext uri="{BB962C8B-B14F-4D97-AF65-F5344CB8AC3E}">
        <p14:creationId xmlns:p14="http://schemas.microsoft.com/office/powerpoint/2010/main" val="43606515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56837" y="2852936"/>
            <a:ext cx="747552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400" dirty="0" smtClean="0">
                <a:latin typeface="Berlin Sans FB" pitchFamily="34" charset="0"/>
              </a:rPr>
              <a:t>And you can also change the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assumptions in other ways</a:t>
            </a:r>
          </a:p>
        </p:txBody>
      </p:sp>
    </p:spTree>
    <p:extLst>
      <p:ext uri="{BB962C8B-B14F-4D97-AF65-F5344CB8AC3E}">
        <p14:creationId xmlns:p14="http://schemas.microsoft.com/office/powerpoint/2010/main" val="55529238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9770" y="2060848"/>
            <a:ext cx="8729673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400" dirty="0" smtClean="0">
                <a:latin typeface="Berlin Sans FB" pitchFamily="34" charset="0"/>
              </a:rPr>
              <a:t>notebook format dramatically 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expands the range of people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who can understand and compare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these different models</a:t>
            </a:r>
          </a:p>
        </p:txBody>
      </p:sp>
    </p:spTree>
    <p:extLst>
      <p:ext uri="{BB962C8B-B14F-4D97-AF65-F5344CB8AC3E}">
        <p14:creationId xmlns:p14="http://schemas.microsoft.com/office/powerpoint/2010/main" val="311085970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7943" y="2846546"/>
            <a:ext cx="843334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400" dirty="0" smtClean="0">
                <a:latin typeface="Berlin Sans FB" pitchFamily="34" charset="0"/>
              </a:rPr>
              <a:t>makes this knowledge both more</a:t>
            </a:r>
          </a:p>
          <a:p>
            <a:pPr algn="ctr"/>
            <a:r>
              <a:rPr lang="en-CA" sz="4400" dirty="0" err="1" smtClean="0">
                <a:latin typeface="Berlin Sans FB" pitchFamily="34" charset="0"/>
              </a:rPr>
              <a:t>explorable</a:t>
            </a:r>
            <a:r>
              <a:rPr lang="en-CA" sz="4400" dirty="0" smtClean="0">
                <a:latin typeface="Berlin Sans FB" pitchFamily="34" charset="0"/>
              </a:rPr>
              <a:t> and more extensible</a:t>
            </a:r>
          </a:p>
        </p:txBody>
      </p:sp>
    </p:spTree>
    <p:extLst>
      <p:ext uri="{BB962C8B-B14F-4D97-AF65-F5344CB8AC3E}">
        <p14:creationId xmlns:p14="http://schemas.microsoft.com/office/powerpoint/2010/main" val="204234076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0915" y="-27384"/>
            <a:ext cx="9144000" cy="576967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47664" y="5733256"/>
            <a:ext cx="598648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400" dirty="0" smtClean="0">
                <a:latin typeface="Berlin Sans FB" pitchFamily="34" charset="0"/>
              </a:rPr>
              <a:t>interactive visual essay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0915" y="-27384"/>
            <a:ext cx="9144000" cy="576967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91217" y="5733256"/>
            <a:ext cx="926427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3200" dirty="0" smtClean="0">
                <a:latin typeface="Berlin Sans FB" pitchFamily="34" charset="0"/>
              </a:rPr>
              <a:t>part of a book on neural networks &amp; deep learning</a:t>
            </a:r>
          </a:p>
        </p:txBody>
      </p:sp>
    </p:spTree>
    <p:extLst>
      <p:ext uri="{BB962C8B-B14F-4D97-AF65-F5344CB8AC3E}">
        <p14:creationId xmlns:p14="http://schemas.microsoft.com/office/powerpoint/2010/main" val="255636784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0915" y="-27384"/>
            <a:ext cx="9144000" cy="576967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96955" y="5733256"/>
            <a:ext cx="588794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3200" dirty="0" smtClean="0">
                <a:latin typeface="Berlin Sans FB" pitchFamily="34" charset="0"/>
              </a:rPr>
              <a:t>don’t worry if you don’t know </a:t>
            </a:r>
          </a:p>
          <a:p>
            <a:pPr algn="ctr"/>
            <a:r>
              <a:rPr lang="en-CA" sz="3200" dirty="0" smtClean="0">
                <a:latin typeface="Berlin Sans FB" pitchFamily="34" charset="0"/>
              </a:rPr>
              <a:t>anything about neural networks</a:t>
            </a:r>
          </a:p>
        </p:txBody>
      </p:sp>
    </p:spTree>
    <p:extLst>
      <p:ext uri="{BB962C8B-B14F-4D97-AF65-F5344CB8AC3E}">
        <p14:creationId xmlns:p14="http://schemas.microsoft.com/office/powerpoint/2010/main" val="356614554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0915" y="-27384"/>
            <a:ext cx="9144000" cy="576967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65134" y="5733256"/>
            <a:ext cx="495159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3200" dirty="0" smtClean="0">
                <a:latin typeface="Berlin Sans FB" pitchFamily="34" charset="0"/>
              </a:rPr>
              <a:t>examine this as a medium</a:t>
            </a:r>
          </a:p>
        </p:txBody>
      </p:sp>
    </p:spTree>
    <p:extLst>
      <p:ext uri="{BB962C8B-B14F-4D97-AF65-F5344CB8AC3E}">
        <p14:creationId xmlns:p14="http://schemas.microsoft.com/office/powerpoint/2010/main" val="365956664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nitial_nn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27584" y="23403"/>
            <a:ext cx="7740352" cy="570985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584" y="2831715"/>
            <a:ext cx="12354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00"/>
                </a:solidFill>
                <a:latin typeface="Browallia New" pitchFamily="34" charset="-34"/>
                <a:cs typeface="Browallia New" pitchFamily="34" charset="-34"/>
              </a:rPr>
              <a:t>weight</a:t>
            </a:r>
            <a:endParaRPr lang="en-US" sz="2800" dirty="0">
              <a:solidFill>
                <a:srgbClr val="000000"/>
              </a:solidFill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51720" y="2255651"/>
            <a:ext cx="8433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00"/>
                </a:solidFill>
                <a:latin typeface="Browallia New" pitchFamily="34" charset="-34"/>
                <a:cs typeface="Browallia New" pitchFamily="34" charset="-34"/>
              </a:rPr>
              <a:t>bias</a:t>
            </a:r>
            <a:endParaRPr lang="en-US" sz="2800" dirty="0">
              <a:solidFill>
                <a:srgbClr val="000000"/>
              </a:solidFill>
              <a:latin typeface="Browallia New" pitchFamily="34" charset="-34"/>
              <a:cs typeface="Browallia New" pitchFamily="34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47749" y="5733256"/>
            <a:ext cx="718638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3200" dirty="0" smtClean="0">
                <a:latin typeface="Berlin Sans FB" pitchFamily="34" charset="0"/>
              </a:rPr>
              <a:t>simple artificial neural network (on left)</a:t>
            </a:r>
          </a:p>
        </p:txBody>
      </p:sp>
    </p:spTree>
    <p:extLst>
      <p:ext uri="{BB962C8B-B14F-4D97-AF65-F5344CB8AC3E}">
        <p14:creationId xmlns:p14="http://schemas.microsoft.com/office/powerpoint/2010/main" val="155228945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8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  <p:bldLst>
      <p:bldP spid="4" grpId="0"/>
      <p:bldP spid="4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3021" y="2204864"/>
            <a:ext cx="86010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800" dirty="0" smtClean="0">
                <a:latin typeface="Berlin Sans FB" pitchFamily="34" charset="0"/>
              </a:rPr>
              <a:t>fall far short of what is possible</a:t>
            </a:r>
          </a:p>
        </p:txBody>
      </p:sp>
    </p:spTree>
    <p:extLst>
      <p:ext uri="{BB962C8B-B14F-4D97-AF65-F5344CB8AC3E}">
        <p14:creationId xmlns:p14="http://schemas.microsoft.com/office/powerpoint/2010/main" val="411012343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nitial_nn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27584" y="23403"/>
            <a:ext cx="7740352" cy="570985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57175" y="5733256"/>
            <a:ext cx="556755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3200" dirty="0" smtClean="0">
                <a:latin typeface="Berlin Sans FB" pitchFamily="34" charset="0"/>
              </a:rPr>
              <a:t>ask reader to experiment with </a:t>
            </a:r>
          </a:p>
          <a:p>
            <a:pPr algn="ctr"/>
            <a:r>
              <a:rPr lang="en-CA" sz="3200" dirty="0" smtClean="0">
                <a:latin typeface="Berlin Sans FB" pitchFamily="34" charset="0"/>
              </a:rPr>
              <a:t>changing weights and biases</a:t>
            </a:r>
          </a:p>
        </p:txBody>
      </p:sp>
    </p:spTree>
    <p:extLst>
      <p:ext uri="{BB962C8B-B14F-4D97-AF65-F5344CB8AC3E}">
        <p14:creationId xmlns:p14="http://schemas.microsoft.com/office/powerpoint/2010/main" val="16963448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7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nitial_nn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27584" y="23403"/>
            <a:ext cx="7740352" cy="570985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3453" y="5733256"/>
            <a:ext cx="773501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3200" dirty="0" smtClean="0">
                <a:latin typeface="Berlin Sans FB" pitchFamily="34" charset="0"/>
              </a:rPr>
              <a:t>take the reader through several exercises</a:t>
            </a:r>
          </a:p>
        </p:txBody>
      </p:sp>
    </p:spTree>
    <p:extLst>
      <p:ext uri="{BB962C8B-B14F-4D97-AF65-F5344CB8AC3E}">
        <p14:creationId xmlns:p14="http://schemas.microsoft.com/office/powerpoint/2010/main" val="127514387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nitial_nn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27584" y="23403"/>
            <a:ext cx="7740352" cy="570985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67433" y="5733256"/>
            <a:ext cx="734708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3200" dirty="0" smtClean="0">
                <a:latin typeface="Berlin Sans FB" pitchFamily="34" charset="0"/>
              </a:rPr>
              <a:t>asking them to vary weights and biases </a:t>
            </a:r>
          </a:p>
          <a:p>
            <a:pPr algn="ctr"/>
            <a:r>
              <a:rPr lang="en-CA" sz="3200" dirty="0" smtClean="0">
                <a:latin typeface="Berlin Sans FB" pitchFamily="34" charset="0"/>
              </a:rPr>
              <a:t>to get desired output signal</a:t>
            </a:r>
          </a:p>
        </p:txBody>
      </p:sp>
    </p:spTree>
    <p:extLst>
      <p:ext uri="{BB962C8B-B14F-4D97-AF65-F5344CB8AC3E}">
        <p14:creationId xmlns:p14="http://schemas.microsoft.com/office/powerpoint/2010/main" val="237730471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nitial_nn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27584" y="23403"/>
            <a:ext cx="7740352" cy="570985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74972" y="5733256"/>
            <a:ext cx="453201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3200" dirty="0" smtClean="0">
                <a:latin typeface="Berlin Sans FB" pitchFamily="34" charset="0"/>
              </a:rPr>
              <a:t>won’t go through details</a:t>
            </a:r>
          </a:p>
        </p:txBody>
      </p:sp>
    </p:spTree>
    <p:extLst>
      <p:ext uri="{BB962C8B-B14F-4D97-AF65-F5344CB8AC3E}">
        <p14:creationId xmlns:p14="http://schemas.microsoft.com/office/powerpoint/2010/main" val="37117910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nitial_nn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27584" y="23403"/>
            <a:ext cx="7740352" cy="570985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0385" y="5868560"/>
            <a:ext cx="794119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3200" dirty="0" smtClean="0">
                <a:latin typeface="Berlin Sans FB" pitchFamily="34" charset="0"/>
              </a:rPr>
              <a:t>by going through this, readers can build up</a:t>
            </a:r>
          </a:p>
          <a:p>
            <a:pPr algn="ctr"/>
            <a:r>
              <a:rPr lang="en-CA" sz="3200" dirty="0" smtClean="0">
                <a:latin typeface="Berlin Sans FB" pitchFamily="34" charset="0"/>
              </a:rPr>
              <a:t>intuition for what’s going on in the network</a:t>
            </a:r>
          </a:p>
        </p:txBody>
      </p:sp>
    </p:spTree>
    <p:extLst>
      <p:ext uri="{BB962C8B-B14F-4D97-AF65-F5344CB8AC3E}">
        <p14:creationId xmlns:p14="http://schemas.microsoft.com/office/powerpoint/2010/main" val="427293413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29344"/>
            <a:ext cx="21072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87824" y="5877272"/>
            <a:ext cx="577353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3200" dirty="0" smtClean="0">
                <a:latin typeface="Berlin Sans FB" pitchFamily="34" charset="0"/>
              </a:rPr>
              <a:t>essay proceeds back and forth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332656"/>
            <a:ext cx="9324528" cy="720080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324528" cy="332656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399459" y="-118556"/>
            <a:ext cx="18015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800" dirty="0" smtClean="0">
                <a:latin typeface="Berlin Sans FB" pitchFamily="34" charset="0"/>
              </a:rPr>
              <a:t>exposition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55273" y="385500"/>
            <a:ext cx="25442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800" dirty="0" smtClean="0">
                <a:latin typeface="Berlin Sans FB" pitchFamily="34" charset="0"/>
              </a:rPr>
              <a:t>neural network</a:t>
            </a:r>
          </a:p>
        </p:txBody>
      </p:sp>
      <p:sp>
        <p:nvSpPr>
          <p:cNvPr id="9" name="Rectangle 8"/>
          <p:cNvSpPr/>
          <p:nvPr/>
        </p:nvSpPr>
        <p:spPr>
          <a:xfrm>
            <a:off x="-36512" y="1052736"/>
            <a:ext cx="9324528" cy="332656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426639" y="908720"/>
            <a:ext cx="18015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800" dirty="0" smtClean="0">
                <a:latin typeface="Berlin Sans FB" pitchFamily="34" charset="0"/>
              </a:rPr>
              <a:t>exposition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-36512" y="1376772"/>
            <a:ext cx="9324528" cy="792088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723931" y="1412776"/>
            <a:ext cx="60965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800" dirty="0" smtClean="0">
                <a:latin typeface="Berlin Sans FB" pitchFamily="34" charset="0"/>
              </a:rPr>
              <a:t>slightly more complex neural network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33371" y="2348880"/>
            <a:ext cx="198724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3200" dirty="0" smtClean="0">
                <a:latin typeface="Berlin Sans FB" pitchFamily="34" charset="0"/>
              </a:rPr>
              <a:t>and so 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111108" y="2988240"/>
            <a:ext cx="57731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3200" dirty="0" smtClean="0">
                <a:latin typeface="Berlin Sans FB" pitchFamily="34" charset="0"/>
              </a:rPr>
              <a:t>gradually learn more and more</a:t>
            </a:r>
          </a:p>
          <a:p>
            <a:pPr algn="ctr"/>
            <a:r>
              <a:rPr lang="en-CA" sz="3200" dirty="0" smtClean="0">
                <a:latin typeface="Berlin Sans FB" pitchFamily="34" charset="0"/>
              </a:rPr>
              <a:t>complex things we can do with</a:t>
            </a:r>
          </a:p>
          <a:p>
            <a:pPr algn="ctr"/>
            <a:r>
              <a:rPr lang="en-CA" sz="3200" dirty="0" smtClean="0">
                <a:latin typeface="Berlin Sans FB" pitchFamily="34" charset="0"/>
              </a:rPr>
              <a:t>a neural network</a:t>
            </a:r>
          </a:p>
        </p:txBody>
      </p:sp>
    </p:spTree>
    <p:extLst>
      <p:ext uri="{BB962C8B-B14F-4D97-AF65-F5344CB8AC3E}">
        <p14:creationId xmlns:p14="http://schemas.microsoft.com/office/powerpoint/2010/main" val="155228945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9" grpId="0" animBg="1"/>
      <p:bldP spid="10" grpId="0"/>
      <p:bldP spid="11" grpId="0" animBg="1"/>
      <p:bldP spid="12" grpId="0"/>
      <p:bldP spid="13" grpId="0"/>
      <p:bldP spid="14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nnadl_function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979712" y="0"/>
            <a:ext cx="5583536" cy="58052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9512" y="5782187"/>
            <a:ext cx="870823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3200" dirty="0" smtClean="0">
                <a:latin typeface="Berlin Sans FB" pitchFamily="34" charset="0"/>
              </a:rPr>
              <a:t>eventually, I ask readers to change parameters </a:t>
            </a:r>
          </a:p>
          <a:p>
            <a:pPr algn="ctr"/>
            <a:r>
              <a:rPr lang="en-CA" sz="3200" dirty="0" smtClean="0">
                <a:latin typeface="Berlin Sans FB" pitchFamily="34" charset="0"/>
              </a:rPr>
              <a:t>of</a:t>
            </a:r>
            <a:r>
              <a:rPr lang="en-CA" sz="3200" dirty="0">
                <a:latin typeface="Berlin Sans FB" pitchFamily="34" charset="0"/>
              </a:rPr>
              <a:t> </a:t>
            </a:r>
            <a:r>
              <a:rPr lang="en-CA" sz="3200" dirty="0" smtClean="0">
                <a:latin typeface="Berlin Sans FB" pitchFamily="34" charset="0"/>
              </a:rPr>
              <a:t>network to compute some desired function</a:t>
            </a:r>
          </a:p>
        </p:txBody>
      </p:sp>
    </p:spTree>
    <p:extLst>
      <p:ext uri="{BB962C8B-B14F-4D97-AF65-F5344CB8AC3E}">
        <p14:creationId xmlns:p14="http://schemas.microsoft.com/office/powerpoint/2010/main" val="155228945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54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016144"/>
            <a:ext cx="9134807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400" dirty="0" smtClean="0">
                <a:latin typeface="Berlin Sans FB" pitchFamily="34" charset="0"/>
              </a:rPr>
              <a:t>abstracting away, there’s a dialogue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back and forth between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discussions of an abstract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mathematical model, and concrete,</a:t>
            </a:r>
          </a:p>
          <a:p>
            <a:pPr algn="ctr"/>
            <a:r>
              <a:rPr lang="en-CA" sz="4400" dirty="0" err="1" smtClean="0">
                <a:latin typeface="Berlin Sans FB" pitchFamily="34" charset="0"/>
              </a:rPr>
              <a:t>explorable</a:t>
            </a:r>
            <a:r>
              <a:rPr lang="en-CA" sz="4400" dirty="0" smtClean="0">
                <a:latin typeface="Berlin Sans FB" pitchFamily="34" charset="0"/>
              </a:rPr>
              <a:t> versions of the model,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which the reader can play with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to achieve some goal</a:t>
            </a:r>
          </a:p>
          <a:p>
            <a:pPr algn="ctr"/>
            <a:endParaRPr lang="en-CA" sz="4400" dirty="0" smtClean="0">
              <a:latin typeface="Berlin Sans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610641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nitial_nn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27584" y="23403"/>
            <a:ext cx="7740352" cy="570985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37315" y="5733256"/>
            <a:ext cx="540724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3200" dirty="0" smtClean="0">
                <a:latin typeface="Berlin Sans FB" pitchFamily="34" charset="0"/>
              </a:rPr>
              <a:t>early models are very simple</a:t>
            </a:r>
          </a:p>
        </p:txBody>
      </p:sp>
    </p:spTree>
    <p:extLst>
      <p:ext uri="{BB962C8B-B14F-4D97-AF65-F5344CB8AC3E}">
        <p14:creationId xmlns:p14="http://schemas.microsoft.com/office/powerpoint/2010/main" val="9453990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nitial_nn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27584" y="23403"/>
            <a:ext cx="7740352" cy="570985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18305" y="5733256"/>
            <a:ext cx="424527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3200" dirty="0" smtClean="0">
                <a:latin typeface="Berlin Sans FB" pitchFamily="34" charset="0"/>
              </a:rPr>
              <a:t>little the reader can do</a:t>
            </a:r>
          </a:p>
        </p:txBody>
      </p:sp>
    </p:spTree>
    <p:extLst>
      <p:ext uri="{BB962C8B-B14F-4D97-AF65-F5344CB8AC3E}">
        <p14:creationId xmlns:p14="http://schemas.microsoft.com/office/powerpoint/2010/main" val="71665050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1680" y="332656"/>
            <a:ext cx="630923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800" dirty="0" smtClean="0">
                <a:latin typeface="Berlin Sans FB" pitchFamily="34" charset="0"/>
              </a:rPr>
              <a:t>opportunity isn’t just to </a:t>
            </a:r>
          </a:p>
          <a:p>
            <a:pPr algn="ctr"/>
            <a:r>
              <a:rPr lang="en-CA" sz="4800" dirty="0" smtClean="0">
                <a:latin typeface="Berlin Sans FB" pitchFamily="34" charset="0"/>
              </a:rPr>
              <a:t>digitize paper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122" y="1844824"/>
            <a:ext cx="3122806" cy="46531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5976" y="2780928"/>
            <a:ext cx="4178300" cy="226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5162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193" y="2385462"/>
            <a:ext cx="8936436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400" dirty="0" smtClean="0">
                <a:latin typeface="Berlin Sans FB" pitchFamily="34" charset="0"/>
              </a:rPr>
              <a:t>as the reader builds up knowledge,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the models get more complex,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and the readers get more options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to explore</a:t>
            </a:r>
          </a:p>
        </p:txBody>
      </p:sp>
    </p:spTree>
    <p:extLst>
      <p:ext uri="{BB962C8B-B14F-4D97-AF65-F5344CB8AC3E}">
        <p14:creationId xmlns:p14="http://schemas.microsoft.com/office/powerpoint/2010/main" val="236533108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33" y="2702530"/>
            <a:ext cx="893478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400" dirty="0" smtClean="0">
                <a:latin typeface="Berlin Sans FB" pitchFamily="34" charset="0"/>
              </a:rPr>
              <a:t>those options add complexity and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make the reader’s life more difficult</a:t>
            </a:r>
          </a:p>
        </p:txBody>
      </p:sp>
    </p:spTree>
    <p:extLst>
      <p:ext uri="{BB962C8B-B14F-4D97-AF65-F5344CB8AC3E}">
        <p14:creationId xmlns:p14="http://schemas.microsoft.com/office/powerpoint/2010/main" val="318069766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nnadl_function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979712" y="0"/>
            <a:ext cx="5583536" cy="580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17078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6329" y="2702530"/>
            <a:ext cx="8842210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400" dirty="0" smtClean="0">
                <a:latin typeface="Berlin Sans FB" pitchFamily="34" charset="0"/>
              </a:rPr>
              <a:t>but the reader’s understanding 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has grown, and so they are able to 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deal with the added complexity</a:t>
            </a:r>
          </a:p>
        </p:txBody>
      </p:sp>
    </p:spTree>
    <p:extLst>
      <p:ext uri="{BB962C8B-B14F-4D97-AF65-F5344CB8AC3E}">
        <p14:creationId xmlns:p14="http://schemas.microsoft.com/office/powerpoint/2010/main" val="92392706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7965" y="1916832"/>
            <a:ext cx="8558978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400" dirty="0" smtClean="0">
                <a:latin typeface="Berlin Sans FB" pitchFamily="34" charset="0"/>
              </a:rPr>
              <a:t>media form: 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building this dialogue between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abstract discussion and concrete,</a:t>
            </a:r>
          </a:p>
          <a:p>
            <a:pPr algn="ctr"/>
            <a:r>
              <a:rPr lang="en-CA" sz="4400" dirty="0" err="1" smtClean="0">
                <a:latin typeface="Berlin Sans FB" pitchFamily="34" charset="0"/>
              </a:rPr>
              <a:t>explorable</a:t>
            </a:r>
            <a:r>
              <a:rPr lang="en-CA" sz="4400" dirty="0" smtClean="0">
                <a:latin typeface="Berlin Sans FB" pitchFamily="34" charset="0"/>
              </a:rPr>
              <a:t> models</a:t>
            </a:r>
          </a:p>
        </p:txBody>
      </p:sp>
    </p:spTree>
    <p:extLst>
      <p:ext uri="{BB962C8B-B14F-4D97-AF65-F5344CB8AC3E}">
        <p14:creationId xmlns:p14="http://schemas.microsoft.com/office/powerpoint/2010/main" val="395664293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0194" y="1916832"/>
            <a:ext cx="6394524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400" dirty="0" smtClean="0">
                <a:latin typeface="Berlin Sans FB" pitchFamily="34" charset="0"/>
              </a:rPr>
              <a:t>this media form looks 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superficially similar to a 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journal article,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but is actually essentially</a:t>
            </a:r>
          </a:p>
          <a:p>
            <a:pPr algn="ctr"/>
            <a:r>
              <a:rPr lang="en-CA" sz="4400" dirty="0" smtClean="0">
                <a:latin typeface="Berlin Sans FB" pitchFamily="34" charset="0"/>
              </a:rPr>
              <a:t>different</a:t>
            </a:r>
          </a:p>
        </p:txBody>
      </p:sp>
    </p:spTree>
    <p:extLst>
      <p:ext uri="{BB962C8B-B14F-4D97-AF65-F5344CB8AC3E}">
        <p14:creationId xmlns:p14="http://schemas.microsoft.com/office/powerpoint/2010/main" val="344422234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6494" y="2457470"/>
            <a:ext cx="888195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also looks similar to the media form</a:t>
            </a:r>
          </a:p>
          <a:p>
            <a:pPr algn="ctr"/>
            <a:r>
              <a:rPr lang="en-CA" sz="4000" dirty="0" smtClean="0">
                <a:latin typeface="Berlin Sans FB" pitchFamily="34" charset="0"/>
              </a:rPr>
              <a:t>of </a:t>
            </a:r>
            <a:r>
              <a:rPr lang="en-CA" sz="4000" dirty="0" err="1" smtClean="0">
                <a:latin typeface="Berlin Sans FB" pitchFamily="34" charset="0"/>
              </a:rPr>
              <a:t>Norvig’s</a:t>
            </a:r>
            <a:r>
              <a:rPr lang="en-CA" sz="4000" dirty="0" smtClean="0">
                <a:latin typeface="Berlin Sans FB" pitchFamily="34" charset="0"/>
              </a:rPr>
              <a:t> article: a dialogue </a:t>
            </a:r>
          </a:p>
          <a:p>
            <a:pPr algn="ctr"/>
            <a:r>
              <a:rPr lang="en-CA" sz="4000" dirty="0" smtClean="0">
                <a:latin typeface="Berlin Sans FB" pitchFamily="34" charset="0"/>
              </a:rPr>
              <a:t>between abstract discussion and code</a:t>
            </a:r>
          </a:p>
        </p:txBody>
      </p:sp>
    </p:spTree>
    <p:extLst>
      <p:ext uri="{BB962C8B-B14F-4D97-AF65-F5344CB8AC3E}">
        <p14:creationId xmlns:p14="http://schemas.microsoft.com/office/powerpoint/2010/main" val="370704405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84726" y="2721114"/>
            <a:ext cx="51654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actually quite different</a:t>
            </a:r>
          </a:p>
        </p:txBody>
      </p:sp>
    </p:spTree>
    <p:extLst>
      <p:ext uri="{BB962C8B-B14F-4D97-AF65-F5344CB8AC3E}">
        <p14:creationId xmlns:p14="http://schemas.microsoft.com/office/powerpoint/2010/main" val="64465169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3312" y="0"/>
            <a:ext cx="21072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t="-8" b="82329"/>
          <a:stretch/>
        </p:blipFill>
        <p:spPr>
          <a:xfrm>
            <a:off x="-36512" y="-1"/>
            <a:ext cx="2232248" cy="69610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55776" y="116632"/>
            <a:ext cx="326243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3200" dirty="0" smtClean="0">
                <a:latin typeface="Berlin Sans FB" pitchFamily="34" charset="0"/>
              </a:rPr>
              <a:t>each model is </a:t>
            </a:r>
          </a:p>
          <a:p>
            <a:pPr algn="ctr"/>
            <a:r>
              <a:rPr lang="en-CA" sz="3200" dirty="0" smtClean="0">
                <a:latin typeface="Berlin Sans FB" pitchFamily="34" charset="0"/>
              </a:rPr>
              <a:t>complete</a:t>
            </a:r>
            <a:r>
              <a:rPr lang="en-CA" sz="3200" dirty="0">
                <a:latin typeface="Berlin Sans FB" pitchFamily="34" charset="0"/>
              </a:rPr>
              <a:t> </a:t>
            </a:r>
            <a:r>
              <a:rPr lang="en-CA" sz="3200" dirty="0" smtClean="0">
                <a:latin typeface="Berlin Sans FB" pitchFamily="34" charset="0"/>
              </a:rPr>
              <a:t>in itself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652120" y="620688"/>
            <a:ext cx="1512168" cy="72008"/>
          </a:xfrm>
          <a:prstGeom prst="straightConnector1">
            <a:avLst/>
          </a:prstGeom>
          <a:ln w="25400">
            <a:solidFill>
              <a:srgbClr val="FF33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734157" y="1268760"/>
            <a:ext cx="392607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3200" dirty="0" smtClean="0">
                <a:latin typeface="Berlin Sans FB" pitchFamily="34" charset="0"/>
              </a:rPr>
              <a:t>each code snippet is</a:t>
            </a:r>
          </a:p>
          <a:p>
            <a:pPr algn="ctr"/>
            <a:r>
              <a:rPr lang="en-CA" sz="3200" dirty="0" smtClean="0">
                <a:latin typeface="Berlin Sans FB" pitchFamily="34" charset="0"/>
              </a:rPr>
              <a:t>merely part of an </a:t>
            </a:r>
          </a:p>
          <a:p>
            <a:pPr algn="ctr"/>
            <a:r>
              <a:rPr lang="en-CA" sz="3200" dirty="0" smtClean="0">
                <a:latin typeface="Berlin Sans FB" pitchFamily="34" charset="0"/>
              </a:rPr>
              <a:t>overall model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2051720" y="1916832"/>
            <a:ext cx="936104" cy="144016"/>
          </a:xfrm>
          <a:prstGeom prst="straightConnector1">
            <a:avLst/>
          </a:prstGeom>
          <a:ln w="25400">
            <a:solidFill>
              <a:srgbClr val="FF33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123728" y="2924944"/>
            <a:ext cx="513453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3200" dirty="0" smtClean="0">
                <a:latin typeface="Berlin Sans FB" pitchFamily="34" charset="0"/>
              </a:rPr>
              <a:t>build up to complexity</a:t>
            </a:r>
          </a:p>
          <a:p>
            <a:pPr algn="ctr"/>
            <a:r>
              <a:rPr lang="en-CA" sz="3200" dirty="0" smtClean="0">
                <a:latin typeface="Berlin Sans FB" pitchFamily="34" charset="0"/>
              </a:rPr>
              <a:t>through a series of models,</a:t>
            </a:r>
          </a:p>
          <a:p>
            <a:pPr algn="ctr"/>
            <a:r>
              <a:rPr lang="en-CA" sz="3200" dirty="0" smtClean="0">
                <a:latin typeface="Berlin Sans FB" pitchFamily="34" charset="0"/>
              </a:rPr>
              <a:t>each complete in itself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6660232" y="3284984"/>
            <a:ext cx="432048" cy="72008"/>
          </a:xfrm>
          <a:prstGeom prst="straightConnector1">
            <a:avLst/>
          </a:prstGeom>
          <a:ln w="25400">
            <a:solidFill>
              <a:srgbClr val="FF33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483768" y="4667652"/>
            <a:ext cx="438172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3200" dirty="0" smtClean="0">
                <a:latin typeface="Berlin Sans FB" pitchFamily="34" charset="0"/>
              </a:rPr>
              <a:t>build up to complexity</a:t>
            </a:r>
          </a:p>
          <a:p>
            <a:pPr algn="ctr"/>
            <a:r>
              <a:rPr lang="en-CA" sz="3200" dirty="0" smtClean="0">
                <a:latin typeface="Berlin Sans FB" pitchFamily="34" charset="0"/>
              </a:rPr>
              <a:t>by looking closely at all</a:t>
            </a:r>
          </a:p>
          <a:p>
            <a:pPr algn="ctr"/>
            <a:r>
              <a:rPr lang="en-CA" sz="3200" dirty="0" smtClean="0">
                <a:latin typeface="Berlin Sans FB" pitchFamily="34" charset="0"/>
              </a:rPr>
              <a:t>the constituent parts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2195736" y="4941168"/>
            <a:ext cx="360040" cy="72008"/>
          </a:xfrm>
          <a:prstGeom prst="straightConnector1">
            <a:avLst/>
          </a:prstGeom>
          <a:ln w="25400">
            <a:solidFill>
              <a:srgbClr val="FF33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228945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7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0757" y="2721114"/>
            <a:ext cx="80734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the media forms do different things</a:t>
            </a:r>
          </a:p>
        </p:txBody>
      </p:sp>
    </p:spTree>
    <p:extLst>
      <p:ext uri="{BB962C8B-B14F-4D97-AF65-F5344CB8AC3E}">
        <p14:creationId xmlns:p14="http://schemas.microsoft.com/office/powerpoint/2010/main" val="114989798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07865" y="2814027"/>
            <a:ext cx="48713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800" dirty="0" smtClean="0">
                <a:latin typeface="Berlin Sans FB" pitchFamily="34" charset="0"/>
              </a:rPr>
              <a:t>new media forms</a:t>
            </a:r>
          </a:p>
        </p:txBody>
      </p:sp>
    </p:spTree>
    <p:extLst>
      <p:ext uri="{BB962C8B-B14F-4D97-AF65-F5344CB8AC3E}">
        <p14:creationId xmlns:p14="http://schemas.microsoft.com/office/powerpoint/2010/main" val="46829667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7337" y="2721114"/>
            <a:ext cx="41202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both are valuable</a:t>
            </a:r>
          </a:p>
        </p:txBody>
      </p:sp>
    </p:spTree>
    <p:extLst>
      <p:ext uri="{BB962C8B-B14F-4D97-AF65-F5344CB8AC3E}">
        <p14:creationId xmlns:p14="http://schemas.microsoft.com/office/powerpoint/2010/main" val="333001555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95635" y="2721114"/>
            <a:ext cx="634370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neither can be done in a</a:t>
            </a:r>
          </a:p>
          <a:p>
            <a:pPr algn="ctr"/>
            <a:r>
              <a:rPr lang="en-CA" sz="4000" dirty="0" smtClean="0">
                <a:latin typeface="Berlin Sans FB" pitchFamily="34" charset="0"/>
              </a:rPr>
              <a:t>conventional journal format</a:t>
            </a:r>
          </a:p>
        </p:txBody>
      </p:sp>
    </p:spTree>
    <p:extLst>
      <p:ext uri="{BB962C8B-B14F-4D97-AF65-F5344CB8AC3E}">
        <p14:creationId xmlns:p14="http://schemas.microsoft.com/office/powerpoint/2010/main" val="149973737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nnadl_function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627784" y="620688"/>
            <a:ext cx="2880320" cy="29947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7181" y="3789040"/>
            <a:ext cx="816862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Maybe the lesson is that we should</a:t>
            </a:r>
          </a:p>
          <a:p>
            <a:pPr algn="ctr"/>
            <a:r>
              <a:rPr lang="en-CA" sz="4000" dirty="0" smtClean="0">
                <a:latin typeface="Berlin Sans FB" pitchFamily="34" charset="0"/>
              </a:rPr>
              <a:t>be adding interactivity?</a:t>
            </a:r>
            <a:br>
              <a:rPr lang="en-CA" sz="4000" dirty="0" smtClean="0">
                <a:latin typeface="Berlin Sans FB" pitchFamily="34" charset="0"/>
              </a:rPr>
            </a:br>
            <a:endParaRPr lang="en-CA" sz="4000" dirty="0" smtClean="0">
              <a:latin typeface="Berlin Sans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242751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54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2937138"/>
            <a:ext cx="64427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That analysis is too shallow</a:t>
            </a:r>
          </a:p>
        </p:txBody>
      </p:sp>
    </p:spTree>
    <p:extLst>
      <p:ext uri="{BB962C8B-B14F-4D97-AF65-F5344CB8AC3E}">
        <p14:creationId xmlns:p14="http://schemas.microsoft.com/office/powerpoint/2010/main" val="155228945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9929" y="2937138"/>
            <a:ext cx="74302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Interactivity by itself is irrelevant</a:t>
            </a:r>
          </a:p>
        </p:txBody>
      </p:sp>
    </p:spTree>
    <p:extLst>
      <p:ext uri="{BB962C8B-B14F-4D97-AF65-F5344CB8AC3E}">
        <p14:creationId xmlns:p14="http://schemas.microsoft.com/office/powerpoint/2010/main" val="84329568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2325" y="2937138"/>
            <a:ext cx="554545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easy to create terrible </a:t>
            </a:r>
          </a:p>
          <a:p>
            <a:pPr algn="ctr"/>
            <a:r>
              <a:rPr lang="en-CA" sz="4000" dirty="0" smtClean="0">
                <a:latin typeface="Berlin Sans FB" pitchFamily="34" charset="0"/>
              </a:rPr>
              <a:t>interactive explanations</a:t>
            </a:r>
          </a:p>
        </p:txBody>
      </p:sp>
    </p:spTree>
    <p:extLst>
      <p:ext uri="{BB962C8B-B14F-4D97-AF65-F5344CB8AC3E}">
        <p14:creationId xmlns:p14="http://schemas.microsoft.com/office/powerpoint/2010/main" val="400905671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6193" y="2708920"/>
            <a:ext cx="673774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what matters is the details of</a:t>
            </a:r>
          </a:p>
          <a:p>
            <a:pPr algn="ctr"/>
            <a:r>
              <a:rPr lang="en-CA" sz="4000" dirty="0" smtClean="0">
                <a:latin typeface="Berlin Sans FB" pitchFamily="34" charset="0"/>
              </a:rPr>
              <a:t>the</a:t>
            </a:r>
            <a:r>
              <a:rPr lang="en-CA" sz="4000" dirty="0">
                <a:latin typeface="Berlin Sans FB" pitchFamily="34" charset="0"/>
              </a:rPr>
              <a:t> </a:t>
            </a:r>
            <a:r>
              <a:rPr lang="en-CA" sz="4000" dirty="0" smtClean="0">
                <a:latin typeface="Berlin Sans FB" pitchFamily="34" charset="0"/>
              </a:rPr>
              <a:t>media form</a:t>
            </a:r>
          </a:p>
        </p:txBody>
      </p:sp>
    </p:spTree>
    <p:extLst>
      <p:ext uri="{BB962C8B-B14F-4D97-AF65-F5344CB8AC3E}">
        <p14:creationId xmlns:p14="http://schemas.microsoft.com/office/powerpoint/2010/main" val="176611580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29344"/>
            <a:ext cx="21072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332656"/>
            <a:ext cx="9324528" cy="720080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324528" cy="332656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399459" y="-118556"/>
            <a:ext cx="18015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800" dirty="0" smtClean="0">
                <a:latin typeface="Berlin Sans FB" pitchFamily="34" charset="0"/>
              </a:rPr>
              <a:t>exposition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26821" y="385500"/>
            <a:ext cx="18011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800" dirty="0" smtClean="0">
                <a:latin typeface="Berlin Sans FB" pitchFamily="34" charset="0"/>
              </a:rPr>
              <a:t>live model</a:t>
            </a:r>
          </a:p>
        </p:txBody>
      </p:sp>
      <p:sp>
        <p:nvSpPr>
          <p:cNvPr id="9" name="Rectangle 8"/>
          <p:cNvSpPr/>
          <p:nvPr/>
        </p:nvSpPr>
        <p:spPr>
          <a:xfrm>
            <a:off x="-36512" y="1052736"/>
            <a:ext cx="9324528" cy="332656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426639" y="908720"/>
            <a:ext cx="18015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800" dirty="0" smtClean="0">
                <a:latin typeface="Berlin Sans FB" pitchFamily="34" charset="0"/>
              </a:rPr>
              <a:t>exposition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-36512" y="1376772"/>
            <a:ext cx="9324528" cy="792088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694277" y="1412776"/>
            <a:ext cx="41558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800" dirty="0" smtClean="0">
                <a:latin typeface="Berlin Sans FB" pitchFamily="34" charset="0"/>
              </a:rPr>
              <a:t>more complex live model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60032" y="2276872"/>
            <a:ext cx="59503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3200" dirty="0" smtClean="0">
                <a:latin typeface="Berlin Sans FB" pitchFamily="34" charset="0"/>
              </a:rPr>
              <a:t>…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203848" y="3068960"/>
            <a:ext cx="445105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3200" dirty="0" smtClean="0">
                <a:latin typeface="Berlin Sans FB" pitchFamily="34" charset="0"/>
              </a:rPr>
              <a:t>dialogue back and forth</a:t>
            </a:r>
          </a:p>
        </p:txBody>
      </p:sp>
    </p:spTree>
    <p:extLst>
      <p:ext uri="{BB962C8B-B14F-4D97-AF65-F5344CB8AC3E}">
        <p14:creationId xmlns:p14="http://schemas.microsoft.com/office/powerpoint/2010/main" val="292474406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3312" y="0"/>
            <a:ext cx="21072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t="-8" b="82329"/>
          <a:stretch/>
        </p:blipFill>
        <p:spPr>
          <a:xfrm>
            <a:off x="-36512" y="-1"/>
            <a:ext cx="2232248" cy="69610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38073" y="116632"/>
            <a:ext cx="369784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3200" dirty="0" smtClean="0">
                <a:latin typeface="Berlin Sans FB" pitchFamily="34" charset="0"/>
              </a:rPr>
              <a:t>doesn’t require that </a:t>
            </a:r>
          </a:p>
          <a:p>
            <a:pPr algn="ctr"/>
            <a:r>
              <a:rPr lang="en-CA" sz="3200" dirty="0" smtClean="0">
                <a:latin typeface="Berlin Sans FB" pitchFamily="34" charset="0"/>
              </a:rPr>
              <a:t>the reader be a</a:t>
            </a:r>
          </a:p>
          <a:p>
            <a:pPr algn="ctr"/>
            <a:r>
              <a:rPr lang="en-CA" sz="3200" dirty="0" smtClean="0">
                <a:latin typeface="Berlin Sans FB" pitchFamily="34" charset="0"/>
              </a:rPr>
              <a:t>programmer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652120" y="620688"/>
            <a:ext cx="1512168" cy="72008"/>
          </a:xfrm>
          <a:prstGeom prst="straightConnector1">
            <a:avLst/>
          </a:prstGeom>
          <a:ln w="25400">
            <a:solidFill>
              <a:srgbClr val="FF33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195736" y="1991742"/>
            <a:ext cx="456447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3200" dirty="0" smtClean="0">
                <a:latin typeface="Berlin Sans FB" pitchFamily="34" charset="0"/>
              </a:rPr>
              <a:t>need to know just a little</a:t>
            </a:r>
          </a:p>
          <a:p>
            <a:pPr algn="ctr"/>
            <a:r>
              <a:rPr lang="en-CA" sz="3200" dirty="0" smtClean="0">
                <a:latin typeface="Berlin Sans FB" pitchFamily="34" charset="0"/>
              </a:rPr>
              <a:t>mathematics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725433" y="3140968"/>
            <a:ext cx="356099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3200" dirty="0" smtClean="0">
                <a:latin typeface="Berlin Sans FB" pitchFamily="34" charset="0"/>
              </a:rPr>
              <a:t>because it uses</a:t>
            </a:r>
          </a:p>
          <a:p>
            <a:pPr algn="ctr"/>
            <a:r>
              <a:rPr lang="en-CA" sz="3200" dirty="0" smtClean="0">
                <a:latin typeface="Berlin Sans FB" pitchFamily="34" charset="0"/>
              </a:rPr>
              <a:t>visual, concrete</a:t>
            </a:r>
          </a:p>
          <a:p>
            <a:pPr algn="ctr"/>
            <a:r>
              <a:rPr lang="en-CA" sz="3200" dirty="0" smtClean="0">
                <a:latin typeface="Berlin Sans FB" pitchFamily="34" charset="0"/>
              </a:rPr>
              <a:t>representations,</a:t>
            </a:r>
          </a:p>
          <a:p>
            <a:pPr algn="ctr"/>
            <a:r>
              <a:rPr lang="en-CA" sz="3200" dirty="0" smtClean="0">
                <a:latin typeface="Berlin Sans FB" pitchFamily="34" charset="0"/>
              </a:rPr>
              <a:t>rather than Python</a:t>
            </a:r>
          </a:p>
          <a:p>
            <a:pPr algn="ctr"/>
            <a:r>
              <a:rPr lang="en-CA" sz="3200" dirty="0" smtClean="0">
                <a:latin typeface="Berlin Sans FB" pitchFamily="34" charset="0"/>
              </a:rPr>
              <a:t>programs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107992" y="5589240"/>
            <a:ext cx="498986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3200" dirty="0" smtClean="0">
                <a:latin typeface="Berlin Sans FB" pitchFamily="34" charset="0"/>
              </a:rPr>
              <a:t>OTOH the representations</a:t>
            </a:r>
          </a:p>
          <a:p>
            <a:pPr algn="ctr"/>
            <a:r>
              <a:rPr lang="en-CA" sz="3200" dirty="0" smtClean="0">
                <a:latin typeface="Berlin Sans FB" pitchFamily="34" charset="0"/>
              </a:rPr>
              <a:t>are fixed</a:t>
            </a:r>
          </a:p>
        </p:txBody>
      </p:sp>
    </p:spTree>
    <p:extLst>
      <p:ext uri="{BB962C8B-B14F-4D97-AF65-F5344CB8AC3E}">
        <p14:creationId xmlns:p14="http://schemas.microsoft.com/office/powerpoint/2010/main" val="415482189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  <p:bldP spid="14" grpId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3312" y="0"/>
            <a:ext cx="21072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t="-8" b="82329"/>
          <a:stretch/>
        </p:blipFill>
        <p:spPr>
          <a:xfrm>
            <a:off x="-36512" y="-1"/>
            <a:ext cx="2232248" cy="69610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70463" y="116632"/>
            <a:ext cx="416672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3200" dirty="0" smtClean="0">
                <a:latin typeface="Berlin Sans FB" pitchFamily="34" charset="0"/>
              </a:rPr>
              <a:t>you are not limited by</a:t>
            </a:r>
          </a:p>
          <a:p>
            <a:pPr algn="ctr"/>
            <a:r>
              <a:rPr lang="en-CA" sz="3200" dirty="0" smtClean="0">
                <a:latin typeface="Berlin Sans FB" pitchFamily="34" charset="0"/>
              </a:rPr>
              <a:t>what </a:t>
            </a:r>
            <a:r>
              <a:rPr lang="en-CA" sz="3200" dirty="0" err="1" smtClean="0">
                <a:latin typeface="Berlin Sans FB" pitchFamily="34" charset="0"/>
              </a:rPr>
              <a:t>Norvig</a:t>
            </a:r>
            <a:r>
              <a:rPr lang="en-CA" sz="3200" dirty="0" smtClean="0">
                <a:latin typeface="Berlin Sans FB" pitchFamily="34" charset="0"/>
              </a:rPr>
              <a:t> has done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2051720" y="692696"/>
            <a:ext cx="576064" cy="216024"/>
          </a:xfrm>
          <a:prstGeom prst="straightConnector1">
            <a:avLst/>
          </a:prstGeom>
          <a:ln w="25400">
            <a:solidFill>
              <a:srgbClr val="FF33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130245" y="1340768"/>
            <a:ext cx="474601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3200" dirty="0" smtClean="0">
                <a:latin typeface="Berlin Sans FB" pitchFamily="34" charset="0"/>
              </a:rPr>
              <a:t>you can arbitrarily modify</a:t>
            </a:r>
          </a:p>
          <a:p>
            <a:pPr algn="ctr"/>
            <a:r>
              <a:rPr lang="en-CA" sz="3200" dirty="0" smtClean="0">
                <a:latin typeface="Berlin Sans FB" pitchFamily="34" charset="0"/>
              </a:rPr>
              <a:t>and extend the code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623045" y="2420888"/>
            <a:ext cx="376577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3200" dirty="0" smtClean="0">
                <a:latin typeface="Berlin Sans FB" pitchFamily="34" charset="0"/>
              </a:rPr>
              <a:t>a platform for open-</a:t>
            </a:r>
          </a:p>
          <a:p>
            <a:pPr algn="ctr"/>
            <a:r>
              <a:rPr lang="en-CA" sz="3200" dirty="0" smtClean="0">
                <a:latin typeface="Berlin Sans FB" pitchFamily="34" charset="0"/>
              </a:rPr>
              <a:t>ended exploration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080819" y="3645024"/>
            <a:ext cx="5147763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3200" dirty="0" smtClean="0">
                <a:latin typeface="Berlin Sans FB" pitchFamily="34" charset="0"/>
              </a:rPr>
              <a:t>you could, for instance, </a:t>
            </a:r>
          </a:p>
          <a:p>
            <a:pPr algn="ctr"/>
            <a:r>
              <a:rPr lang="en-CA" sz="3200" dirty="0" smtClean="0">
                <a:latin typeface="Berlin Sans FB" pitchFamily="34" charset="0"/>
              </a:rPr>
              <a:t>introduce your own model </a:t>
            </a:r>
          </a:p>
          <a:p>
            <a:pPr algn="ctr"/>
            <a:r>
              <a:rPr lang="en-CA" sz="3200" dirty="0" smtClean="0">
                <a:latin typeface="Berlin Sans FB" pitchFamily="34" charset="0"/>
              </a:rPr>
              <a:t>of a transaction, &amp; play</a:t>
            </a:r>
          </a:p>
          <a:p>
            <a:pPr algn="ctr"/>
            <a:r>
              <a:rPr lang="en-CA" sz="3200" dirty="0" smtClean="0">
                <a:latin typeface="Berlin Sans FB" pitchFamily="34" charset="0"/>
              </a:rPr>
              <a:t>with that, to develop insight</a:t>
            </a:r>
          </a:p>
        </p:txBody>
      </p:sp>
    </p:spTree>
    <p:extLst>
      <p:ext uri="{BB962C8B-B14F-4D97-AF65-F5344CB8AC3E}">
        <p14:creationId xmlns:p14="http://schemas.microsoft.com/office/powerpoint/2010/main" val="178224135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88072" y="2814027"/>
            <a:ext cx="55109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800" dirty="0" smtClean="0">
                <a:latin typeface="Berlin Sans FB" pitchFamily="34" charset="0"/>
              </a:rPr>
              <a:t>radically different to</a:t>
            </a:r>
          </a:p>
        </p:txBody>
      </p:sp>
    </p:spTree>
    <p:extLst>
      <p:ext uri="{BB962C8B-B14F-4D97-AF65-F5344CB8AC3E}">
        <p14:creationId xmlns:p14="http://schemas.microsoft.com/office/powerpoint/2010/main" val="345488589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-8" b="82329"/>
          <a:stretch/>
        </p:blipFill>
        <p:spPr>
          <a:xfrm>
            <a:off x="-36512" y="-1"/>
            <a:ext cx="2232248" cy="69610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36682" y="116632"/>
            <a:ext cx="587973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 err="1" smtClean="0">
                <a:latin typeface="Berlin Sans FB" pitchFamily="34" charset="0"/>
              </a:rPr>
              <a:t>Norvig’s</a:t>
            </a:r>
            <a:r>
              <a:rPr lang="en-CA" sz="3200" dirty="0" smtClean="0">
                <a:latin typeface="Berlin Sans FB" pitchFamily="34" charset="0"/>
              </a:rPr>
              <a:t> notebook is something</a:t>
            </a:r>
          </a:p>
          <a:p>
            <a:r>
              <a:rPr lang="en-CA" sz="3200" dirty="0" smtClean="0">
                <a:latin typeface="Berlin Sans FB" pitchFamily="34" charset="0"/>
              </a:rPr>
              <a:t>of a toy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411760" y="1196752"/>
            <a:ext cx="603242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 smtClean="0">
                <a:latin typeface="Berlin Sans FB" pitchFamily="34" charset="0"/>
              </a:rPr>
              <a:t>imagine you developed it further</a:t>
            </a:r>
          </a:p>
          <a:p>
            <a:r>
              <a:rPr lang="en-CA" sz="3200" dirty="0" smtClean="0">
                <a:latin typeface="Berlin Sans FB" pitchFamily="34" charset="0"/>
              </a:rPr>
              <a:t>in the same vein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11760" y="2276872"/>
            <a:ext cx="611477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 smtClean="0">
                <a:latin typeface="Berlin Sans FB" pitchFamily="34" charset="0"/>
              </a:rPr>
              <a:t>introduce more complex models,</a:t>
            </a:r>
          </a:p>
          <a:p>
            <a:r>
              <a:rPr lang="en-CA" sz="3200" dirty="0" smtClean="0">
                <a:latin typeface="Berlin Sans FB" pitchFamily="34" charset="0"/>
              </a:rPr>
              <a:t>explore the assumptions behind</a:t>
            </a:r>
          </a:p>
          <a:p>
            <a:r>
              <a:rPr lang="en-CA" sz="3200" dirty="0" smtClean="0">
                <a:latin typeface="Berlin Sans FB" pitchFamily="34" charset="0"/>
              </a:rPr>
              <a:t>them, …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45664" y="3861048"/>
            <a:ext cx="623079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 smtClean="0">
                <a:latin typeface="Berlin Sans FB" pitchFamily="34" charset="0"/>
              </a:rPr>
              <a:t>eventually, your models would</a:t>
            </a:r>
          </a:p>
          <a:p>
            <a:r>
              <a:rPr lang="en-CA" sz="3200" dirty="0" smtClean="0">
                <a:latin typeface="Berlin Sans FB" pitchFamily="34" charset="0"/>
              </a:rPr>
              <a:t>reach the edge of human thought</a:t>
            </a:r>
          </a:p>
          <a:p>
            <a:r>
              <a:rPr lang="en-CA" sz="3200" dirty="0" smtClean="0">
                <a:latin typeface="Berlin Sans FB" pitchFamily="34" charset="0"/>
              </a:rPr>
              <a:t>on economics</a:t>
            </a:r>
          </a:p>
        </p:txBody>
      </p:sp>
    </p:spTree>
    <p:extLst>
      <p:ext uri="{BB962C8B-B14F-4D97-AF65-F5344CB8AC3E}">
        <p14:creationId xmlns:p14="http://schemas.microsoft.com/office/powerpoint/2010/main" val="150107840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9" grpId="0"/>
      <p:bldP spid="10" grpId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-8" b="82329"/>
          <a:stretch/>
        </p:blipFill>
        <p:spPr>
          <a:xfrm>
            <a:off x="-36512" y="-1"/>
            <a:ext cx="2232248" cy="69610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36682" y="116632"/>
            <a:ext cx="6776815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 smtClean="0">
                <a:latin typeface="Berlin Sans FB" pitchFamily="34" charset="0"/>
              </a:rPr>
              <a:t>someone playing with the notebook</a:t>
            </a:r>
          </a:p>
          <a:p>
            <a:r>
              <a:rPr lang="en-CA" sz="3200" dirty="0" smtClean="0">
                <a:latin typeface="Berlin Sans FB" pitchFamily="34" charset="0"/>
              </a:rPr>
              <a:t>could make modifications that would</a:t>
            </a:r>
          </a:p>
          <a:p>
            <a:r>
              <a:rPr lang="en-CA" sz="3200" dirty="0" smtClean="0">
                <a:latin typeface="Berlin Sans FB" pitchFamily="34" charset="0"/>
              </a:rPr>
              <a:t>let them explore questions no-one</a:t>
            </a:r>
          </a:p>
          <a:p>
            <a:r>
              <a:rPr lang="en-CA" sz="3200" dirty="0" smtClean="0">
                <a:latin typeface="Berlin Sans FB" pitchFamily="34" charset="0"/>
              </a:rPr>
              <a:t>had ever asked previously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11760" y="2276872"/>
            <a:ext cx="487825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 smtClean="0">
                <a:latin typeface="Berlin Sans FB" pitchFamily="34" charset="0"/>
              </a:rPr>
              <a:t>and they might make new</a:t>
            </a:r>
          </a:p>
          <a:p>
            <a:r>
              <a:rPr lang="en-CA" sz="3200" dirty="0" smtClean="0">
                <a:latin typeface="Berlin Sans FB" pitchFamily="34" charset="0"/>
              </a:rPr>
              <a:t>discoveries</a:t>
            </a:r>
          </a:p>
        </p:txBody>
      </p:sp>
    </p:spTree>
    <p:extLst>
      <p:ext uri="{BB962C8B-B14F-4D97-AF65-F5344CB8AC3E}">
        <p14:creationId xmlns:p14="http://schemas.microsoft.com/office/powerpoint/2010/main" val="52522386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-8" b="82329"/>
          <a:stretch/>
        </p:blipFill>
        <p:spPr>
          <a:xfrm>
            <a:off x="-36512" y="-1"/>
            <a:ext cx="2232248" cy="69610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36682" y="116632"/>
            <a:ext cx="529524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 smtClean="0">
                <a:latin typeface="Berlin Sans FB" pitchFamily="34" charset="0"/>
              </a:rPr>
              <a:t>such a notebook would be a</a:t>
            </a:r>
          </a:p>
          <a:p>
            <a:r>
              <a:rPr lang="en-CA" sz="3200" dirty="0" smtClean="0">
                <a:latin typeface="Berlin Sans FB" pitchFamily="34" charset="0"/>
              </a:rPr>
              <a:t>powerful </a:t>
            </a:r>
            <a:r>
              <a:rPr lang="en-CA" sz="3200" dirty="0" smtClean="0">
                <a:solidFill>
                  <a:srgbClr val="FF0000"/>
                </a:solidFill>
                <a:latin typeface="Berlin Sans FB" pitchFamily="34" charset="0"/>
              </a:rPr>
              <a:t>cognitive medium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11760" y="1412776"/>
            <a:ext cx="536557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 smtClean="0">
                <a:latin typeface="Berlin Sans FB" pitchFamily="34" charset="0"/>
              </a:rPr>
              <a:t>a medium for people to think</a:t>
            </a:r>
          </a:p>
          <a:p>
            <a:r>
              <a:rPr lang="en-CA" sz="3200" dirty="0" smtClean="0">
                <a:latin typeface="Berlin Sans FB" pitchFamily="34" charset="0"/>
              </a:rPr>
              <a:t>and explore and make new</a:t>
            </a:r>
          </a:p>
          <a:p>
            <a:r>
              <a:rPr lang="en-CA" sz="3200" dirty="0" smtClean="0">
                <a:latin typeface="Berlin Sans FB" pitchFamily="34" charset="0"/>
              </a:rPr>
              <a:t>discoveries in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80537" y="2996952"/>
            <a:ext cx="620694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 smtClean="0">
                <a:latin typeface="Berlin Sans FB" pitchFamily="34" charset="0"/>
              </a:rPr>
              <a:t>for </a:t>
            </a:r>
            <a:r>
              <a:rPr lang="en-CA" sz="3200" dirty="0" err="1" smtClean="0">
                <a:latin typeface="Berlin Sans FB" pitchFamily="34" charset="0"/>
              </a:rPr>
              <a:t>millenia</a:t>
            </a:r>
            <a:r>
              <a:rPr lang="en-CA" sz="3200" dirty="0" smtClean="0">
                <a:latin typeface="Berlin Sans FB" pitchFamily="34" charset="0"/>
              </a:rPr>
              <a:t>, paper and pencil has</a:t>
            </a:r>
          </a:p>
          <a:p>
            <a:r>
              <a:rPr lang="en-CA" sz="3200" dirty="0" smtClean="0">
                <a:latin typeface="Berlin Sans FB" pitchFamily="34" charset="0"/>
              </a:rPr>
              <a:t>been the most common cognitive </a:t>
            </a:r>
          </a:p>
          <a:p>
            <a:r>
              <a:rPr lang="en-CA" sz="3200" dirty="0" smtClean="0">
                <a:latin typeface="Berlin Sans FB" pitchFamily="34" charset="0"/>
              </a:rPr>
              <a:t>medium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83768" y="4584030"/>
            <a:ext cx="6455613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 smtClean="0">
                <a:latin typeface="Berlin Sans FB" pitchFamily="34" charset="0"/>
              </a:rPr>
              <a:t>a sufficiently good digital notebook</a:t>
            </a:r>
          </a:p>
          <a:p>
            <a:r>
              <a:rPr lang="en-CA" sz="3200" dirty="0" smtClean="0">
                <a:latin typeface="Berlin Sans FB" pitchFamily="34" charset="0"/>
              </a:rPr>
              <a:t>could reify in an active form much</a:t>
            </a:r>
          </a:p>
          <a:p>
            <a:r>
              <a:rPr lang="en-CA" sz="3200" dirty="0" smtClean="0">
                <a:latin typeface="Berlin Sans FB" pitchFamily="34" charset="0"/>
              </a:rPr>
              <a:t>of the knowledge we have about</a:t>
            </a:r>
          </a:p>
          <a:p>
            <a:r>
              <a:rPr lang="en-CA" sz="3200" dirty="0" smtClean="0">
                <a:latin typeface="Berlin Sans FB" pitchFamily="34" charset="0"/>
              </a:rPr>
              <a:t>the world </a:t>
            </a:r>
          </a:p>
        </p:txBody>
      </p:sp>
    </p:spTree>
    <p:extLst>
      <p:ext uri="{BB962C8B-B14F-4D97-AF65-F5344CB8AC3E}">
        <p14:creationId xmlns:p14="http://schemas.microsoft.com/office/powerpoint/2010/main" val="38960842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" grpId="0"/>
      <p:bldP spid="6" grpId="0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-8" b="82329"/>
          <a:stretch/>
        </p:blipFill>
        <p:spPr>
          <a:xfrm>
            <a:off x="-36512" y="-1"/>
            <a:ext cx="2232248" cy="69610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36682" y="116632"/>
            <a:ext cx="598112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 smtClean="0">
                <a:latin typeface="Berlin Sans FB" pitchFamily="34" charset="0"/>
              </a:rPr>
              <a:t>that knowledge would then be</a:t>
            </a:r>
          </a:p>
          <a:p>
            <a:r>
              <a:rPr lang="en-CA" sz="3200" dirty="0" err="1" smtClean="0">
                <a:latin typeface="Berlin Sans FB" pitchFamily="34" charset="0"/>
              </a:rPr>
              <a:t>composable</a:t>
            </a:r>
            <a:r>
              <a:rPr lang="en-CA" sz="3200" dirty="0" smtClean="0">
                <a:latin typeface="Berlin Sans FB" pitchFamily="34" charset="0"/>
              </a:rPr>
              <a:t> in a way that paper</a:t>
            </a:r>
          </a:p>
          <a:p>
            <a:r>
              <a:rPr lang="en-CA" sz="3200" dirty="0" smtClean="0">
                <a:latin typeface="Berlin Sans FB" pitchFamily="34" charset="0"/>
              </a:rPr>
              <a:t>and pencil is not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11760" y="1787332"/>
            <a:ext cx="600677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 smtClean="0">
                <a:latin typeface="Berlin Sans FB" pitchFamily="34" charset="0"/>
              </a:rPr>
              <a:t>that would make it far, far easier</a:t>
            </a:r>
          </a:p>
          <a:p>
            <a:r>
              <a:rPr lang="en-CA" sz="3200" dirty="0" smtClean="0">
                <a:latin typeface="Berlin Sans FB" pitchFamily="34" charset="0"/>
              </a:rPr>
              <a:t>for people to explore than in</a:t>
            </a:r>
          </a:p>
          <a:p>
            <a:r>
              <a:rPr lang="en-CA" sz="3200" dirty="0" smtClean="0">
                <a:latin typeface="Berlin Sans FB" pitchFamily="34" charset="0"/>
              </a:rPr>
              <a:t>a conventional, static form</a:t>
            </a:r>
          </a:p>
        </p:txBody>
      </p:sp>
    </p:spTree>
    <p:extLst>
      <p:ext uri="{BB962C8B-B14F-4D97-AF65-F5344CB8AC3E}">
        <p14:creationId xmlns:p14="http://schemas.microsoft.com/office/powerpoint/2010/main" val="91436505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602" y="5273913"/>
            <a:ext cx="620093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another cognitive medium,</a:t>
            </a:r>
          </a:p>
          <a:p>
            <a:pPr algn="ctr"/>
            <a:r>
              <a:rPr lang="en-CA" sz="4000" dirty="0" smtClean="0">
                <a:latin typeface="Berlin Sans FB" pitchFamily="34" charset="0"/>
              </a:rPr>
              <a:t>from designer Bret Victor</a:t>
            </a:r>
          </a:p>
        </p:txBody>
      </p:sp>
      <p:pic>
        <p:nvPicPr>
          <p:cNvPr id="3" name="victor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5496" y="-27384"/>
            <a:ext cx="9105012" cy="5121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96119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173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737" y="5273913"/>
            <a:ext cx="56586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this isn’t a journal article</a:t>
            </a:r>
          </a:p>
        </p:txBody>
      </p:sp>
      <p:pic>
        <p:nvPicPr>
          <p:cNvPr id="4" name="victor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5496" y="-27384"/>
            <a:ext cx="9105012" cy="5121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18060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3661" y="5273913"/>
            <a:ext cx="828283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no reason such a medium shouldn’t</a:t>
            </a:r>
          </a:p>
          <a:p>
            <a:pPr algn="ctr"/>
            <a:r>
              <a:rPr lang="en-CA" sz="4000" dirty="0" smtClean="0">
                <a:latin typeface="Berlin Sans FB" pitchFamily="34" charset="0"/>
              </a:rPr>
              <a:t>be integrated with </a:t>
            </a:r>
            <a:r>
              <a:rPr lang="en-CA" sz="4000" dirty="0" err="1" smtClean="0">
                <a:latin typeface="Berlin Sans FB" pitchFamily="34" charset="0"/>
              </a:rPr>
              <a:t>iPython</a:t>
            </a:r>
            <a:r>
              <a:rPr lang="en-CA" sz="4000" dirty="0" smtClean="0">
                <a:latin typeface="Berlin Sans FB" pitchFamily="34" charset="0"/>
              </a:rPr>
              <a:t> notebook</a:t>
            </a:r>
          </a:p>
        </p:txBody>
      </p:sp>
      <p:pic>
        <p:nvPicPr>
          <p:cNvPr id="4" name="victor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5496" y="-27384"/>
            <a:ext cx="9105012" cy="5121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73432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3" y="5273913"/>
            <a:ext cx="565992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both are media for </a:t>
            </a:r>
          </a:p>
          <a:p>
            <a:pPr algn="ctr"/>
            <a:r>
              <a:rPr lang="en-CA" sz="4000" dirty="0" smtClean="0">
                <a:latin typeface="Berlin Sans FB" pitchFamily="34" charset="0"/>
              </a:rPr>
              <a:t>exploration</a:t>
            </a:r>
            <a:r>
              <a:rPr lang="en-CA" sz="4000" dirty="0">
                <a:latin typeface="Berlin Sans FB" pitchFamily="34" charset="0"/>
              </a:rPr>
              <a:t> </a:t>
            </a:r>
            <a:r>
              <a:rPr lang="en-CA" sz="4000" dirty="0" smtClean="0">
                <a:latin typeface="Berlin Sans FB" pitchFamily="34" charset="0"/>
              </a:rPr>
              <a:t>and creation</a:t>
            </a:r>
          </a:p>
        </p:txBody>
      </p:sp>
      <p:pic>
        <p:nvPicPr>
          <p:cNvPr id="4" name="victor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5496" y="-27384"/>
            <a:ext cx="9105012" cy="5121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79456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3" y="5273913"/>
            <a:ext cx="565992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both are media for </a:t>
            </a:r>
          </a:p>
          <a:p>
            <a:pPr algn="ctr"/>
            <a:r>
              <a:rPr lang="en-CA" sz="4000" dirty="0" smtClean="0">
                <a:latin typeface="Berlin Sans FB" pitchFamily="34" charset="0"/>
              </a:rPr>
              <a:t>exploration</a:t>
            </a:r>
            <a:r>
              <a:rPr lang="en-CA" sz="4000" dirty="0">
                <a:latin typeface="Berlin Sans FB" pitchFamily="34" charset="0"/>
              </a:rPr>
              <a:t> </a:t>
            </a:r>
            <a:r>
              <a:rPr lang="en-CA" sz="4000" dirty="0" smtClean="0">
                <a:latin typeface="Berlin Sans FB" pitchFamily="34" charset="0"/>
              </a:rPr>
              <a:t>and creation</a:t>
            </a:r>
          </a:p>
        </p:txBody>
      </p:sp>
      <p:pic>
        <p:nvPicPr>
          <p:cNvPr id="4" name="victor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5496" y="-27384"/>
            <a:ext cx="9105012" cy="5121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2080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75953" y="1556792"/>
            <a:ext cx="6898293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4000" dirty="0" smtClean="0">
                <a:latin typeface="Berlin Sans FB" pitchFamily="34" charset="0"/>
              </a:rPr>
              <a:t>suggest a publishing platform</a:t>
            </a:r>
          </a:p>
          <a:p>
            <a:pPr algn="ctr"/>
            <a:r>
              <a:rPr lang="en-CA" sz="4000" dirty="0" smtClean="0">
                <a:latin typeface="Berlin Sans FB" pitchFamily="34" charset="0"/>
              </a:rPr>
              <a:t>which evolves toward being a</a:t>
            </a:r>
          </a:p>
          <a:p>
            <a:pPr algn="ctr"/>
            <a:r>
              <a:rPr lang="en-CA" sz="4000" dirty="0" smtClean="0">
                <a:latin typeface="Berlin Sans FB" pitchFamily="34" charset="0"/>
              </a:rPr>
              <a:t>cognitive medium, integrating</a:t>
            </a:r>
          </a:p>
          <a:p>
            <a:pPr algn="ctr"/>
            <a:r>
              <a:rPr lang="en-CA" sz="4000" dirty="0" smtClean="0">
                <a:latin typeface="Berlin Sans FB" pitchFamily="34" charset="0"/>
              </a:rPr>
              <a:t>all our best tools in an</a:t>
            </a:r>
          </a:p>
          <a:p>
            <a:pPr algn="ctr"/>
            <a:r>
              <a:rPr lang="en-CA" sz="4000" dirty="0" smtClean="0">
                <a:latin typeface="Berlin Sans FB" pitchFamily="34" charset="0"/>
              </a:rPr>
              <a:t>environment for exploration </a:t>
            </a:r>
          </a:p>
          <a:p>
            <a:pPr algn="ctr"/>
            <a:r>
              <a:rPr lang="en-CA" sz="4000" dirty="0" smtClean="0">
                <a:latin typeface="Berlin Sans FB" pitchFamily="34" charset="0"/>
              </a:rPr>
              <a:t>and discovery </a:t>
            </a:r>
          </a:p>
        </p:txBody>
      </p:sp>
    </p:spTree>
    <p:extLst>
      <p:ext uri="{BB962C8B-B14F-4D97-AF65-F5344CB8AC3E}">
        <p14:creationId xmlns:p14="http://schemas.microsoft.com/office/powerpoint/2010/main" val="121047805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000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rgbClr val="FF3300"/>
          </a:solidFill>
          <a:headEnd type="none"/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3600" dirty="0">
            <a:latin typeface="Browallia New" pitchFamily="34" charset="-34"/>
            <a:cs typeface="Browallia New" pitchFamily="34" charset="-34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113646</TotalTime>
  <Words>4964</Words>
  <Application>Microsoft Macintosh PowerPoint</Application>
  <PresentationFormat>On-screen Show (4:3)</PresentationFormat>
  <Paragraphs>655</Paragraphs>
  <Slides>112</Slides>
  <Notes>112</Notes>
  <HiddenSlides>1</HiddenSlides>
  <MMClips>22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112</vt:i4>
      </vt:variant>
    </vt:vector>
  </HeadingPairs>
  <TitlesOfParts>
    <vt:vector size="115" baseType="lpstr">
      <vt:lpstr>Browallia New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Michael Nielsen</cp:lastModifiedBy>
  <cp:revision>4106</cp:revision>
  <dcterms:created xsi:type="dcterms:W3CDTF">2008-06-20T13:18:56Z</dcterms:created>
  <dcterms:modified xsi:type="dcterms:W3CDTF">2015-06-17T08:30:56Z</dcterms:modified>
</cp:coreProperties>
</file>