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71"/>
  </p:notesMasterIdLst>
  <p:handoutMasterIdLst>
    <p:handoutMasterId r:id="rId72"/>
  </p:handoutMasterIdLst>
  <p:sldIdLst>
    <p:sldId id="256" r:id="rId3"/>
    <p:sldId id="263" r:id="rId4"/>
    <p:sldId id="297" r:id="rId5"/>
    <p:sldId id="295" r:id="rId6"/>
    <p:sldId id="311" r:id="rId7"/>
    <p:sldId id="337" r:id="rId8"/>
    <p:sldId id="338" r:id="rId9"/>
    <p:sldId id="339" r:id="rId10"/>
    <p:sldId id="340" r:id="rId11"/>
    <p:sldId id="315" r:id="rId12"/>
    <p:sldId id="316" r:id="rId13"/>
    <p:sldId id="317" r:id="rId14"/>
    <p:sldId id="320" r:id="rId15"/>
    <p:sldId id="296" r:id="rId16"/>
    <p:sldId id="277" r:id="rId17"/>
    <p:sldId id="352" r:id="rId18"/>
    <p:sldId id="324" r:id="rId19"/>
    <p:sldId id="343" r:id="rId20"/>
    <p:sldId id="327" r:id="rId21"/>
    <p:sldId id="325" r:id="rId22"/>
    <p:sldId id="326" r:id="rId23"/>
    <p:sldId id="336" r:id="rId24"/>
    <p:sldId id="342" r:id="rId25"/>
    <p:sldId id="279" r:id="rId26"/>
    <p:sldId id="280" r:id="rId27"/>
    <p:sldId id="281" r:id="rId28"/>
    <p:sldId id="351" r:id="rId29"/>
    <p:sldId id="344" r:id="rId30"/>
    <p:sldId id="345" r:id="rId31"/>
    <p:sldId id="346" r:id="rId32"/>
    <p:sldId id="347" r:id="rId33"/>
    <p:sldId id="348" r:id="rId34"/>
    <p:sldId id="349" r:id="rId35"/>
    <p:sldId id="350" r:id="rId36"/>
    <p:sldId id="321" r:id="rId37"/>
    <p:sldId id="306" r:id="rId38"/>
    <p:sldId id="258" r:id="rId39"/>
    <p:sldId id="264" r:id="rId40"/>
    <p:sldId id="307" r:id="rId41"/>
    <p:sldId id="267" r:id="rId42"/>
    <p:sldId id="268" r:id="rId43"/>
    <p:sldId id="270" r:id="rId44"/>
    <p:sldId id="275" r:id="rId45"/>
    <p:sldId id="276" r:id="rId46"/>
    <p:sldId id="272" r:id="rId47"/>
    <p:sldId id="353" r:id="rId48"/>
    <p:sldId id="282" r:id="rId49"/>
    <p:sldId id="284" r:id="rId50"/>
    <p:sldId id="285" r:id="rId51"/>
    <p:sldId id="286" r:id="rId52"/>
    <p:sldId id="287" r:id="rId53"/>
    <p:sldId id="288" r:id="rId54"/>
    <p:sldId id="289" r:id="rId55"/>
    <p:sldId id="290" r:id="rId56"/>
    <p:sldId id="291" r:id="rId57"/>
    <p:sldId id="292" r:id="rId58"/>
    <p:sldId id="293" r:id="rId59"/>
    <p:sldId id="309" r:id="rId60"/>
    <p:sldId id="308" r:id="rId61"/>
    <p:sldId id="305" r:id="rId62"/>
    <p:sldId id="299" r:id="rId63"/>
    <p:sldId id="300" r:id="rId64"/>
    <p:sldId id="301" r:id="rId65"/>
    <p:sldId id="302" r:id="rId66"/>
    <p:sldId id="303" r:id="rId67"/>
    <p:sldId id="304" r:id="rId68"/>
    <p:sldId id="322" r:id="rId69"/>
    <p:sldId id="341" r:id="rId70"/>
  </p:sldIdLst>
  <p:sldSz cx="9144000" cy="6858000" type="screen4x3"/>
  <p:notesSz cx="6805613" cy="9944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69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61" autoAdjust="0"/>
  </p:normalViewPr>
  <p:slideViewPr>
    <p:cSldViewPr snapToGrid="0" snapToObjects="1">
      <p:cViewPr>
        <p:scale>
          <a:sx n="100" d="100"/>
          <a:sy n="100" d="100"/>
        </p:scale>
        <p:origin x="-684" y="396"/>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81" d="100"/>
          <a:sy n="81" d="100"/>
        </p:scale>
        <p:origin x="-402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21EEF041-3F9F-4A0C-AC34-E19BDDF856A0}" type="datetimeFigureOut">
              <a:rPr lang="en-GB" smtClean="0"/>
              <a:t>21/08/2015</a:t>
            </a:fld>
            <a:endParaRPr lang="en-GB"/>
          </a:p>
        </p:txBody>
      </p:sp>
      <p:sp>
        <p:nvSpPr>
          <p:cNvPr id="4" name="Tijdelijke aanduiding voor voettekst 3"/>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4450" y="9445625"/>
            <a:ext cx="2949575" cy="496888"/>
          </a:xfrm>
          <a:prstGeom prst="rect">
            <a:avLst/>
          </a:prstGeom>
        </p:spPr>
        <p:txBody>
          <a:bodyPr vert="horz" lIns="91440" tIns="45720" rIns="91440" bIns="45720" rtlCol="0" anchor="b"/>
          <a:lstStyle>
            <a:lvl1pPr algn="r">
              <a:defRPr sz="1200"/>
            </a:lvl1pPr>
          </a:lstStyle>
          <a:p>
            <a:fld id="{84C33674-7FA0-4D7C-8150-35A1D884C637}" type="slidenum">
              <a:rPr lang="en-GB" smtClean="0"/>
              <a:t>‹N°›</a:t>
            </a:fld>
            <a:endParaRPr lang="en-GB"/>
          </a:p>
        </p:txBody>
      </p:sp>
    </p:spTree>
    <p:extLst>
      <p:ext uri="{BB962C8B-B14F-4D97-AF65-F5344CB8AC3E}">
        <p14:creationId xmlns:p14="http://schemas.microsoft.com/office/powerpoint/2010/main" val="3217553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450" y="0"/>
            <a:ext cx="2949575" cy="496888"/>
          </a:xfrm>
          <a:prstGeom prst="rect">
            <a:avLst/>
          </a:prstGeom>
        </p:spPr>
        <p:txBody>
          <a:bodyPr vert="horz" lIns="91440" tIns="45720" rIns="91440" bIns="45720" rtlCol="0"/>
          <a:lstStyle>
            <a:lvl1pPr algn="r">
              <a:defRPr sz="1200"/>
            </a:lvl1pPr>
          </a:lstStyle>
          <a:p>
            <a:fld id="{50D6DFC7-BE98-4F7C-BF94-7B2DC7444B85}" type="datetimeFigureOut">
              <a:rPr lang="en-GB" smtClean="0"/>
              <a:t>21/08/2015</a:t>
            </a:fld>
            <a:endParaRPr lang="en-GB"/>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22813"/>
            <a:ext cx="5443537" cy="447516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625"/>
            <a:ext cx="2949575"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450" y="9445625"/>
            <a:ext cx="2949575" cy="496888"/>
          </a:xfrm>
          <a:prstGeom prst="rect">
            <a:avLst/>
          </a:prstGeom>
        </p:spPr>
        <p:txBody>
          <a:bodyPr vert="horz" lIns="91440" tIns="45720" rIns="91440" bIns="45720" rtlCol="0" anchor="b"/>
          <a:lstStyle>
            <a:lvl1pPr algn="r">
              <a:defRPr sz="1200"/>
            </a:lvl1pPr>
          </a:lstStyle>
          <a:p>
            <a:fld id="{E5B76673-0824-4316-87C5-821CDFCD8F40}" type="slidenum">
              <a:rPr lang="en-GB" smtClean="0"/>
              <a:t>‹N°›</a:t>
            </a:fld>
            <a:endParaRPr lang="en-GB"/>
          </a:p>
        </p:txBody>
      </p:sp>
    </p:spTree>
    <p:extLst>
      <p:ext uri="{BB962C8B-B14F-4D97-AF65-F5344CB8AC3E}">
        <p14:creationId xmlns:p14="http://schemas.microsoft.com/office/powerpoint/2010/main" val="3695234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present three very different ways that university libraries are publishing</a:t>
            </a:r>
          </a:p>
          <a:p>
            <a:pPr marL="0" indent="0">
              <a:buNone/>
            </a:pPr>
            <a:endParaRPr lang="en-US" dirty="0" smtClean="0"/>
          </a:p>
          <a:p>
            <a:pPr marL="514350" indent="-514350">
              <a:buFont typeface="Wingdings" charset="2"/>
              <a:buAutoNum type="arabicPlain"/>
            </a:pPr>
            <a:r>
              <a:rPr lang="en-US" dirty="0" smtClean="0"/>
              <a:t>UCL Press</a:t>
            </a:r>
          </a:p>
          <a:p>
            <a:pPr marL="514350" indent="-514350">
              <a:buFont typeface="Wingdings" charset="2"/>
              <a:buAutoNum type="arabicPlain"/>
            </a:pPr>
            <a:r>
              <a:rPr lang="en-US" dirty="0" smtClean="0"/>
              <a:t>Liverpool University Library and Liverpool University Press</a:t>
            </a:r>
          </a:p>
          <a:p>
            <a:pPr marL="514350" indent="-514350">
              <a:buFont typeface="Wingdings" charset="2"/>
              <a:buAutoNum type="arabicPlain"/>
            </a:pPr>
            <a:r>
              <a:rPr lang="en-US" dirty="0" smtClean="0"/>
              <a:t>Stockholm University Press </a:t>
            </a:r>
          </a:p>
          <a:p>
            <a:endParaRPr lang="en-GB" dirty="0"/>
          </a:p>
        </p:txBody>
      </p:sp>
      <p:sp>
        <p:nvSpPr>
          <p:cNvPr id="4" name="Slide Number Placeholder 3"/>
          <p:cNvSpPr>
            <a:spLocks noGrp="1"/>
          </p:cNvSpPr>
          <p:nvPr>
            <p:ph type="sldNum" sz="quarter" idx="10"/>
          </p:nvPr>
        </p:nvSpPr>
        <p:spPr/>
        <p:txBody>
          <a:bodyPr/>
          <a:lstStyle/>
          <a:p>
            <a:fld id="{E5B76673-0824-4316-87C5-821CDFCD8F40}" type="slidenum">
              <a:rPr lang="en-GB" smtClean="0"/>
              <a:t>61</a:t>
            </a:fld>
            <a:endParaRPr lang="en-GB"/>
          </a:p>
        </p:txBody>
      </p:sp>
    </p:spTree>
    <p:extLst>
      <p:ext uri="{BB962C8B-B14F-4D97-AF65-F5344CB8AC3E}">
        <p14:creationId xmlns:p14="http://schemas.microsoft.com/office/powerpoint/2010/main" val="742417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LUP long established as an academic press and has recently won two awards</a:t>
            </a:r>
          </a:p>
          <a:p>
            <a:r>
              <a:rPr lang="en-US" sz="1200" dirty="0" smtClean="0"/>
              <a:t>LUL and LUP are partnering to publish two e-textbooks, using LUP publishing expertise, with Library staff leading the content creation, author liaison and digital platforms</a:t>
            </a:r>
          </a:p>
          <a:p>
            <a:r>
              <a:rPr lang="en-US" sz="1200" dirty="0" smtClean="0"/>
              <a:t>Publishing on </a:t>
            </a:r>
            <a:r>
              <a:rPr lang="en-US" sz="1200" dirty="0" err="1" smtClean="0"/>
              <a:t>Xertes</a:t>
            </a:r>
            <a:r>
              <a:rPr lang="en-US" sz="1200" dirty="0" smtClean="0"/>
              <a:t> and </a:t>
            </a:r>
            <a:r>
              <a:rPr lang="en-US" sz="1200" dirty="0" err="1" smtClean="0"/>
              <a:t>Biblioboard</a:t>
            </a:r>
            <a:r>
              <a:rPr lang="en-US" sz="1200" dirty="0" smtClean="0"/>
              <a:t> </a:t>
            </a:r>
          </a:p>
          <a:p>
            <a:r>
              <a:rPr lang="en-US" sz="1200" dirty="0" smtClean="0"/>
              <a:t>Funded by </a:t>
            </a:r>
            <a:r>
              <a:rPr lang="en-US" sz="1200" dirty="0" err="1" smtClean="0"/>
              <a:t>Jisc</a:t>
            </a:r>
            <a:r>
              <a:rPr lang="en-US" sz="1200" dirty="0" smtClean="0"/>
              <a:t>: Institution as e-textbook publisher</a:t>
            </a:r>
          </a:p>
          <a:p>
            <a:r>
              <a:rPr lang="en-US" sz="1200" dirty="0" smtClean="0"/>
              <a:t>Collaboration: draw on each others’ skills and expertise</a:t>
            </a:r>
          </a:p>
          <a:p>
            <a:endParaRPr lang="en-US" sz="1200" dirty="0" smtClean="0"/>
          </a:p>
          <a:p>
            <a:endParaRPr lang="en-GB" dirty="0"/>
          </a:p>
        </p:txBody>
      </p:sp>
      <p:sp>
        <p:nvSpPr>
          <p:cNvPr id="4" name="Slide Number Placeholder 3"/>
          <p:cNvSpPr>
            <a:spLocks noGrp="1"/>
          </p:cNvSpPr>
          <p:nvPr>
            <p:ph type="sldNum" sz="quarter" idx="10"/>
          </p:nvPr>
        </p:nvSpPr>
        <p:spPr/>
        <p:txBody>
          <a:bodyPr/>
          <a:lstStyle/>
          <a:p>
            <a:fld id="{E5B76673-0824-4316-87C5-821CDFCD8F40}" type="slidenum">
              <a:rPr lang="en-GB" smtClean="0"/>
              <a:t>65</a:t>
            </a:fld>
            <a:endParaRPr lang="en-GB"/>
          </a:p>
        </p:txBody>
      </p:sp>
    </p:spTree>
    <p:extLst>
      <p:ext uri="{BB962C8B-B14F-4D97-AF65-F5344CB8AC3E}">
        <p14:creationId xmlns:p14="http://schemas.microsoft.com/office/powerpoint/2010/main" val="103838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Ubiquity model. University library staff from the communications and public engagement </a:t>
            </a:r>
            <a:r>
              <a:rPr lang="en-US" dirty="0" err="1" smtClean="0"/>
              <a:t>depts</a:t>
            </a:r>
            <a:r>
              <a:rPr lang="en-US" dirty="0" smtClean="0"/>
              <a:t> commission and set up editorial boards, alongside their existing daily role. Around five library staff involved. Charge BPCs to staff. Ubiquity provides the platform, the website, and the editorial and production processes. </a:t>
            </a:r>
          </a:p>
          <a:p>
            <a:endParaRPr lang="en-GB" dirty="0"/>
          </a:p>
        </p:txBody>
      </p:sp>
      <p:sp>
        <p:nvSpPr>
          <p:cNvPr id="4" name="Slide Number Placeholder 3"/>
          <p:cNvSpPr>
            <a:spLocks noGrp="1"/>
          </p:cNvSpPr>
          <p:nvPr>
            <p:ph type="sldNum" sz="quarter" idx="10"/>
          </p:nvPr>
        </p:nvSpPr>
        <p:spPr/>
        <p:txBody>
          <a:bodyPr/>
          <a:lstStyle/>
          <a:p>
            <a:fld id="{E5B76673-0824-4316-87C5-821CDFCD8F40}" type="slidenum">
              <a:rPr lang="en-GB" smtClean="0"/>
              <a:t>66</a:t>
            </a:fld>
            <a:endParaRPr lang="en-GB"/>
          </a:p>
        </p:txBody>
      </p:sp>
    </p:spTree>
    <p:extLst>
      <p:ext uri="{BB962C8B-B14F-4D97-AF65-F5344CB8AC3E}">
        <p14:creationId xmlns:p14="http://schemas.microsoft.com/office/powerpoint/2010/main" val="321348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194E997-9384-9A42-8C15-DAA4E6C0E475}"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1123740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194E997-9384-9A42-8C15-DAA4E6C0E475}"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145574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194E997-9384-9A42-8C15-DAA4E6C0E475}"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1308312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9B73D65-873A-4FA5-BFDA-40243F49818C}" type="datetimeFigureOut">
              <a:rPr lang="en-GB" smtClean="0"/>
              <a:t>21/08/2015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2399074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B73D65-873A-4FA5-BFDA-40243F49818C}" type="datetimeFigureOut">
              <a:rPr lang="en-GB" smtClean="0"/>
              <a:t>21/08/2015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2236242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B73D65-873A-4FA5-BFDA-40243F49818C}" type="datetimeFigureOut">
              <a:rPr lang="en-GB" smtClean="0"/>
              <a:t>21/08/2015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3682790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9B73D65-873A-4FA5-BFDA-40243F49818C}" type="datetimeFigureOut">
              <a:rPr lang="en-GB" smtClean="0"/>
              <a:t>21/08/2015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1504442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9B73D65-873A-4FA5-BFDA-40243F49818C}" type="datetimeFigureOut">
              <a:rPr lang="en-GB" smtClean="0"/>
              <a:t>21/08/2015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602311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9B73D65-873A-4FA5-BFDA-40243F49818C}" type="datetimeFigureOut">
              <a:rPr lang="en-GB" smtClean="0"/>
              <a:t>21/08/2015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1576173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B73D65-873A-4FA5-BFDA-40243F49818C}" type="datetimeFigureOut">
              <a:rPr lang="en-GB" smtClean="0"/>
              <a:t>21/08/2015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42505499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73D65-873A-4FA5-BFDA-40243F49818C}" type="datetimeFigureOut">
              <a:rPr lang="en-GB" smtClean="0"/>
              <a:t>21/08/2015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2831970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12008"/>
            <a:ext cx="8229600" cy="1143000"/>
          </a:xfrm>
        </p:spPr>
        <p:txBody>
          <a:bodyPr>
            <a:normAutofit/>
          </a:bodyPr>
          <a:lstStyle>
            <a:lvl1pPr algn="l">
              <a:defRPr sz="3200" b="1">
                <a:latin typeface="Trebuchet MS" panose="020B0603020202020204" pitchFamily="34" charset="0"/>
              </a:defRPr>
            </a:lvl1pPr>
          </a:lstStyle>
          <a:p>
            <a:r>
              <a:rPr lang="en-GB" dirty="0" smtClean="0"/>
              <a:t>Click to edit Master title style</a:t>
            </a:r>
            <a:endParaRPr lang="en-US" dirty="0"/>
          </a:p>
        </p:txBody>
      </p:sp>
      <p:sp>
        <p:nvSpPr>
          <p:cNvPr id="3" name="Content Placeholder 2"/>
          <p:cNvSpPr>
            <a:spLocks noGrp="1"/>
          </p:cNvSpPr>
          <p:nvPr>
            <p:ph idx="1"/>
          </p:nvPr>
        </p:nvSpPr>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10"/>
          </p:nvPr>
        </p:nvSpPr>
        <p:spPr/>
        <p:txBody>
          <a:bodyPr/>
          <a:lstStyle/>
          <a:p>
            <a:fld id="{A194E997-9384-9A42-8C15-DAA4E6C0E475}"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90B83-20F9-7646-95DE-99630162F1C0}" type="slidenum">
              <a:rPr lang="en-US" smtClean="0"/>
              <a:t>‹N°›</a:t>
            </a:fld>
            <a:endParaRPr lang="en-US"/>
          </a:p>
        </p:txBody>
      </p:sp>
      <p:cxnSp>
        <p:nvCxnSpPr>
          <p:cNvPr id="9" name="Straight Connector 8"/>
          <p:cNvCxnSpPr/>
          <p:nvPr userDrawn="1"/>
        </p:nvCxnSpPr>
        <p:spPr>
          <a:xfrm>
            <a:off x="488514" y="117744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10" name="Straight Connector 9"/>
          <p:cNvCxnSpPr/>
          <p:nvPr userDrawn="1"/>
        </p:nvCxnSpPr>
        <p:spPr>
          <a:xfrm>
            <a:off x="457200" y="6369068"/>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125578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73D65-873A-4FA5-BFDA-40243F49818C}" type="datetimeFigureOut">
              <a:rPr lang="en-GB" smtClean="0"/>
              <a:t>21/08/2015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41218376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B73D65-873A-4FA5-BFDA-40243F49818C}" type="datetimeFigureOut">
              <a:rPr lang="en-GB" smtClean="0"/>
              <a:t>21/08/2015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19626108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B73D65-873A-4FA5-BFDA-40243F49818C}" type="datetimeFigureOut">
              <a:rPr lang="en-GB" smtClean="0"/>
              <a:t>21/08/2015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12F275-2B22-4E52-B62B-8212ED48F816}" type="slidenum">
              <a:rPr lang="en-GB" smtClean="0"/>
              <a:t>‹N°›</a:t>
            </a:fld>
            <a:endParaRPr lang="en-GB"/>
          </a:p>
        </p:txBody>
      </p:sp>
    </p:spTree>
    <p:extLst>
      <p:ext uri="{BB962C8B-B14F-4D97-AF65-F5344CB8AC3E}">
        <p14:creationId xmlns:p14="http://schemas.microsoft.com/office/powerpoint/2010/main" val="3875027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194E997-9384-9A42-8C15-DAA4E6C0E475}"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2730566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194E997-9384-9A42-8C15-DAA4E6C0E475}"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1863968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194E997-9384-9A42-8C15-DAA4E6C0E475}" type="datetimeFigureOut">
              <a:rPr lang="en-US" smtClean="0"/>
              <a:t>8/21/2015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2387966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194E997-9384-9A42-8C15-DAA4E6C0E475}" type="datetimeFigureOut">
              <a:rPr lang="en-US" smtClean="0"/>
              <a:t>8/21/2015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420868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94E997-9384-9A42-8C15-DAA4E6C0E475}" type="datetimeFigureOut">
              <a:rPr lang="en-US" smtClean="0"/>
              <a:t>8/21/2015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528541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194E997-9384-9A42-8C15-DAA4E6C0E475}"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223690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194E997-9384-9A42-8C15-DAA4E6C0E475}"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90B83-20F9-7646-95DE-99630162F1C0}" type="slidenum">
              <a:rPr lang="en-US" smtClean="0"/>
              <a:t>‹N°›</a:t>
            </a:fld>
            <a:endParaRPr lang="en-US"/>
          </a:p>
        </p:txBody>
      </p:sp>
    </p:spTree>
    <p:extLst>
      <p:ext uri="{BB962C8B-B14F-4D97-AF65-F5344CB8AC3E}">
        <p14:creationId xmlns:p14="http://schemas.microsoft.com/office/powerpoint/2010/main" val="272801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94E997-9384-9A42-8C15-DAA4E6C0E475}" type="datetimeFigureOut">
              <a:rPr lang="en-US" smtClean="0"/>
              <a:t>8/21/2015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90B83-20F9-7646-95DE-99630162F1C0}" type="slidenum">
              <a:rPr lang="en-US" smtClean="0"/>
              <a:t>‹N°›</a:t>
            </a:fld>
            <a:endParaRPr lang="en-US"/>
          </a:p>
        </p:txBody>
      </p:sp>
      <p:pic>
        <p:nvPicPr>
          <p:cNvPr id="7"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182744" y="6395321"/>
            <a:ext cx="504056" cy="326154"/>
          </a:xfrm>
          <a:prstGeom prst="rect">
            <a:avLst/>
          </a:prstGeom>
        </p:spPr>
      </p:pic>
      <p:pic>
        <p:nvPicPr>
          <p:cNvPr id="8" name="Picture 2"/>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4572000" y="6528779"/>
            <a:ext cx="529727" cy="185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Afbeelding 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67544" y="6395321"/>
            <a:ext cx="457006" cy="326154"/>
          </a:xfrm>
          <a:prstGeom prst="rect">
            <a:avLst/>
          </a:prstGeom>
        </p:spPr>
      </p:pic>
    </p:spTree>
    <p:extLst>
      <p:ext uri="{BB962C8B-B14F-4D97-AF65-F5344CB8AC3E}">
        <p14:creationId xmlns:p14="http://schemas.microsoft.com/office/powerpoint/2010/main" val="2759795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B73D65-873A-4FA5-BFDA-40243F49818C}" type="datetimeFigureOut">
              <a:rPr lang="en-GB" smtClean="0"/>
              <a:t>21/08/2015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2F275-2B22-4E52-B62B-8212ED48F816}" type="slidenum">
              <a:rPr lang="en-GB" smtClean="0"/>
              <a:t>‹N°›</a:t>
            </a:fld>
            <a:endParaRPr lang="en-GB"/>
          </a:p>
        </p:txBody>
      </p:sp>
    </p:spTree>
    <p:extLst>
      <p:ext uri="{BB962C8B-B14F-4D97-AF65-F5344CB8AC3E}">
        <p14:creationId xmlns:p14="http://schemas.microsoft.com/office/powerpoint/2010/main" val="238001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jisc-collections.ac.uk/Institution-as-E-textbook-Publisher/" TargetMode="External"/><Relationship Id="rId2" Type="http://schemas.openxmlformats.org/officeDocument/2006/relationships/hyperlink" Target="http://www.librarypublishing.org/resources/directory"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knowledgeunlatched.or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openedition.or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openlibhums.or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hefce.ac.uk/media/hefce/content/pubs/indirreports/2015/Monographs,and,open,access/2014_monographs4.pdf" TargetMode="External"/><Relationship Id="rId2" Type="http://schemas.openxmlformats.org/officeDocument/2006/relationships/hyperlink" Target="http://oapen-uk.jiscebooks.org/research-findings/swot/bmoverview/" TargetMode="External"/><Relationship Id="rId1" Type="http://schemas.openxmlformats.org/officeDocument/2006/relationships/slideLayout" Target="../slideLayouts/slideLayout2.xml"/><Relationship Id="rId4" Type="http://schemas.openxmlformats.org/officeDocument/2006/relationships/hyperlink" Target="http://www.slideshare.net/EelcoFerwerda/oa-in-hss-munin-conference-nov-2013-updated?related=1"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train4publishing.co.uk/" TargetMode="External"/><Relationship Id="rId2" Type="http://schemas.openxmlformats.org/officeDocument/2006/relationships/hyperlink" Target="http://www.aeup.eu/" TargetMode="External"/><Relationship Id="rId1" Type="http://schemas.openxmlformats.org/officeDocument/2006/relationships/slideLayout" Target="../slideLayouts/slideLayout2.xml"/><Relationship Id="rId5" Type="http://schemas.openxmlformats.org/officeDocument/2006/relationships/hyperlink" Target="http://www.bookbrunch.co.uk/" TargetMode="External"/><Relationship Id="rId4" Type="http://schemas.openxmlformats.org/officeDocument/2006/relationships/hyperlink" Target="http://www.thebookseller.com/"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twitter.com/oapenbooks" TargetMode="External"/><Relationship Id="rId7" Type="http://schemas.openxmlformats.org/officeDocument/2006/relationships/hyperlink" Target="http://www.twitter.com/ronaldsnijder" TargetMode="External"/><Relationship Id="rId2" Type="http://schemas.openxmlformats.org/officeDocument/2006/relationships/hyperlink" Target="http://www.oapen.org/" TargetMode="External"/><Relationship Id="rId1" Type="http://schemas.openxmlformats.org/officeDocument/2006/relationships/slideLayout" Target="../slideLayouts/slideLayout2.xml"/><Relationship Id="rId6" Type="http://schemas.openxmlformats.org/officeDocument/2006/relationships/hyperlink" Target="mailto:r.snijder@oapen.org" TargetMode="External"/><Relationship Id="rId5" Type="http://schemas.openxmlformats.org/officeDocument/2006/relationships/hyperlink" Target="http://www.twitter.com/doabooks" TargetMode="External"/><Relationship Id="rId4" Type="http://schemas.openxmlformats.org/officeDocument/2006/relationships/hyperlink" Target="http://www.doabooks.org/"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oapen-uk.jiscebooks.org/files/2015/02/Publishing-an-academic-monograph.pdf"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87177" cy="2287177"/>
          </a:xfrm>
          <a:prstGeom prst="rect">
            <a:avLst/>
          </a:prstGeom>
        </p:spPr>
      </p:pic>
      <p:sp>
        <p:nvSpPr>
          <p:cNvPr id="2" name="Title 1"/>
          <p:cNvSpPr>
            <a:spLocks noGrp="1"/>
          </p:cNvSpPr>
          <p:nvPr>
            <p:ph type="ctrTitle"/>
          </p:nvPr>
        </p:nvSpPr>
        <p:spPr>
          <a:xfrm>
            <a:off x="685800" y="2713767"/>
            <a:ext cx="7772400" cy="1470025"/>
          </a:xfrm>
        </p:spPr>
        <p:txBody>
          <a:bodyPr>
            <a:normAutofit fontScale="90000"/>
          </a:bodyPr>
          <a:lstStyle/>
          <a:p>
            <a:r>
              <a:rPr lang="en-US" sz="3600" dirty="0" smtClean="0">
                <a:latin typeface="Trebuchet MS" panose="020B0603020202020204" pitchFamily="34" charset="0"/>
              </a:rPr>
              <a:t>Institution as Publisher: Getting started</a:t>
            </a:r>
            <a:r>
              <a:rPr lang="en-US" sz="3200" dirty="0" smtClean="0">
                <a:latin typeface="Trebuchet MS" panose="020B0603020202020204" pitchFamily="34" charset="0"/>
              </a:rPr>
              <a:t/>
            </a:r>
            <a:br>
              <a:rPr lang="en-US" sz="3200" dirty="0" smtClean="0">
                <a:latin typeface="Trebuchet MS" panose="020B0603020202020204" pitchFamily="34" charset="0"/>
              </a:rPr>
            </a:br>
            <a:r>
              <a:rPr lang="en-US" sz="3200" dirty="0" smtClean="0">
                <a:latin typeface="Trebuchet MS" panose="020B0603020202020204" pitchFamily="34" charset="0"/>
              </a:rPr>
              <a:t> </a:t>
            </a:r>
            <a:br>
              <a:rPr lang="en-US" sz="3200" dirty="0" smtClean="0">
                <a:latin typeface="Trebuchet MS" panose="020B0603020202020204" pitchFamily="34" charset="0"/>
              </a:rPr>
            </a:br>
            <a:r>
              <a:rPr lang="en-US" sz="3200" dirty="0" smtClean="0">
                <a:latin typeface="Trebuchet MS" panose="020B0603020202020204" pitchFamily="34" charset="0"/>
              </a:rPr>
              <a:t>OAI9 tutorial, 19 June 2015, Geneva</a:t>
            </a:r>
            <a:endParaRPr lang="en-US" sz="3200"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lnSpcReduction="10000"/>
          </a:bodyPr>
          <a:lstStyle/>
          <a:p>
            <a:r>
              <a:rPr lang="en-US" sz="2400" dirty="0" smtClean="0">
                <a:latin typeface="Trebuchet MS" panose="020B0603020202020204" pitchFamily="34" charset="0"/>
              </a:rPr>
              <a:t>Eelco </a:t>
            </a:r>
            <a:r>
              <a:rPr lang="en-US" sz="2400" dirty="0" err="1" smtClean="0">
                <a:latin typeface="Trebuchet MS" panose="020B0603020202020204" pitchFamily="34" charset="0"/>
              </a:rPr>
              <a:t>Fewerda</a:t>
            </a:r>
            <a:r>
              <a:rPr lang="en-US" sz="2400" dirty="0" smtClean="0">
                <a:latin typeface="Trebuchet MS" panose="020B0603020202020204" pitchFamily="34" charset="0"/>
              </a:rPr>
              <a:t>, Director, OAPEN;</a:t>
            </a:r>
          </a:p>
          <a:p>
            <a:r>
              <a:rPr lang="en-US" sz="2400" dirty="0" err="1" smtClean="0">
                <a:latin typeface="Trebuchet MS" panose="020B0603020202020204" pitchFamily="34" charset="0"/>
              </a:rPr>
              <a:t>Jaimee</a:t>
            </a:r>
            <a:r>
              <a:rPr lang="en-US" sz="2400" dirty="0" smtClean="0">
                <a:latin typeface="Trebuchet MS" panose="020B0603020202020204" pitchFamily="34" charset="0"/>
              </a:rPr>
              <a:t> Biggins, Managing Editor, UCL Press;</a:t>
            </a:r>
          </a:p>
          <a:p>
            <a:r>
              <a:rPr lang="en-US" sz="2400" dirty="0" smtClean="0">
                <a:latin typeface="Trebuchet MS" panose="020B0603020202020204" pitchFamily="34" charset="0"/>
              </a:rPr>
              <a:t>Ronald Snijder, Technical Coordinator, OAPEN</a:t>
            </a:r>
            <a:endParaRPr lang="en-US" sz="2400" dirty="0">
              <a:latin typeface="Trebuchet MS" panose="020B0603020202020204" pitchFamily="34" charset="0"/>
            </a:endParaRP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8217" y="421225"/>
            <a:ext cx="1909983" cy="1235872"/>
          </a:xfrm>
          <a:prstGeom prst="rect">
            <a:avLst/>
          </a:prstGeom>
        </p:spPr>
      </p:pic>
    </p:spTree>
    <p:extLst>
      <p:ext uri="{BB962C8B-B14F-4D97-AF65-F5344CB8AC3E}">
        <p14:creationId xmlns:p14="http://schemas.microsoft.com/office/powerpoint/2010/main" val="1516765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Motives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a:t>General: </a:t>
            </a:r>
            <a:endParaRPr lang="en-US" dirty="0"/>
          </a:p>
          <a:p>
            <a:pPr marL="0" indent="0">
              <a:buNone/>
            </a:pPr>
            <a:r>
              <a:rPr lang="en-US" dirty="0" smtClean="0"/>
              <a:t>a.  </a:t>
            </a:r>
            <a:r>
              <a:rPr lang="en-GB" dirty="0" smtClean="0"/>
              <a:t>Supporting </a:t>
            </a:r>
            <a:r>
              <a:rPr lang="en-GB" dirty="0"/>
              <a:t>faculty in their teaching and research</a:t>
            </a:r>
            <a:endParaRPr lang="en-US" dirty="0"/>
          </a:p>
          <a:p>
            <a:pPr lvl="1"/>
            <a:r>
              <a:rPr lang="en-GB" dirty="0"/>
              <a:t>Supporting and improving scholarly communication for the university is a logical </a:t>
            </a:r>
            <a:r>
              <a:rPr lang="en-GB" dirty="0" smtClean="0"/>
              <a:t>role:</a:t>
            </a:r>
            <a:endParaRPr lang="en-US" dirty="0"/>
          </a:p>
          <a:p>
            <a:pPr lvl="2"/>
            <a:r>
              <a:rPr lang="en-GB" dirty="0" smtClean="0"/>
              <a:t>Universities </a:t>
            </a:r>
            <a:r>
              <a:rPr lang="en-GB" dirty="0"/>
              <a:t>are very much involved in scholarly publishing, they are the primary producers and consumers of scholarly publications, </a:t>
            </a:r>
            <a:endParaRPr lang="en-US" dirty="0"/>
          </a:p>
          <a:p>
            <a:pPr lvl="2"/>
            <a:r>
              <a:rPr lang="en-GB" dirty="0"/>
              <a:t>U</a:t>
            </a:r>
            <a:r>
              <a:rPr lang="en-GB" dirty="0" smtClean="0"/>
              <a:t>niversity </a:t>
            </a:r>
            <a:r>
              <a:rPr lang="en-GB" dirty="0"/>
              <a:t>staff are involved as researcher and author, as reviewer, they have a role securing funding and rights, they source images, clear permissions etc. </a:t>
            </a:r>
            <a:endParaRPr lang="en-US" dirty="0"/>
          </a:p>
          <a:p>
            <a:pPr marL="514350" indent="-514350">
              <a:buFont typeface="Arial"/>
              <a:buAutoNum type="alphaLcPeriod" startAt="2"/>
            </a:pPr>
            <a:r>
              <a:rPr lang="en-GB" dirty="0" smtClean="0"/>
              <a:t>Advances in technology </a:t>
            </a:r>
            <a:r>
              <a:rPr lang="en-GB" dirty="0"/>
              <a:t>enable libraries to become </a:t>
            </a:r>
            <a:r>
              <a:rPr lang="en-GB" dirty="0" smtClean="0"/>
              <a:t>publishers</a:t>
            </a:r>
          </a:p>
          <a:p>
            <a:pPr lvl="1"/>
            <a:r>
              <a:rPr lang="en-GB" dirty="0" smtClean="0"/>
              <a:t>the internet, e-readers, open source publishing platforms, self publishing channels,  </a:t>
            </a:r>
            <a:r>
              <a:rPr lang="en-GB" dirty="0" err="1" smtClean="0"/>
              <a:t>etc</a:t>
            </a:r>
            <a:r>
              <a:rPr lang="en-GB" dirty="0" smtClean="0"/>
              <a:t> </a:t>
            </a:r>
          </a:p>
          <a:p>
            <a:pPr lvl="1"/>
            <a:r>
              <a:rPr lang="en-GB" dirty="0" smtClean="0"/>
              <a:t>new, OA business models</a:t>
            </a:r>
            <a:endParaRPr lang="en-US" dirty="0" smtClean="0"/>
          </a:p>
          <a:p>
            <a:pPr marL="0" indent="0">
              <a:buNone/>
            </a:pPr>
            <a:endParaRPr lang="en-US" dirty="0"/>
          </a:p>
        </p:txBody>
      </p:sp>
    </p:spTree>
    <p:extLst>
      <p:ext uri="{BB962C8B-B14F-4D97-AF65-F5344CB8AC3E}">
        <p14:creationId xmlns:p14="http://schemas.microsoft.com/office/powerpoint/2010/main" val="1643766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Motives</a:t>
            </a:r>
            <a:endParaRPr lang="nl-NL" dirty="0"/>
          </a:p>
        </p:txBody>
      </p:sp>
      <p:sp>
        <p:nvSpPr>
          <p:cNvPr id="3" name="Tijdelijke aanduiding voor inhoud 2"/>
          <p:cNvSpPr>
            <a:spLocks noGrp="1"/>
          </p:cNvSpPr>
          <p:nvPr>
            <p:ph idx="1"/>
          </p:nvPr>
        </p:nvSpPr>
        <p:spPr/>
        <p:txBody>
          <a:bodyPr>
            <a:normAutofit/>
          </a:bodyPr>
          <a:lstStyle/>
          <a:p>
            <a:r>
              <a:rPr lang="en-GB" dirty="0"/>
              <a:t>For textbooks: </a:t>
            </a:r>
            <a:endParaRPr lang="en-US" dirty="0"/>
          </a:p>
          <a:p>
            <a:pPr lvl="1"/>
            <a:r>
              <a:rPr lang="en-GB" dirty="0"/>
              <a:t>Lower costs for students, improve access</a:t>
            </a:r>
            <a:endParaRPr lang="en-US" dirty="0"/>
          </a:p>
          <a:p>
            <a:pPr lvl="1"/>
            <a:r>
              <a:rPr lang="en-GB" dirty="0"/>
              <a:t>Support remote learning</a:t>
            </a:r>
            <a:endParaRPr lang="en-US" dirty="0"/>
          </a:p>
          <a:p>
            <a:pPr marL="0" indent="0">
              <a:lnSpc>
                <a:spcPct val="60000"/>
              </a:lnSpc>
              <a:buNone/>
            </a:pPr>
            <a:r>
              <a:rPr lang="en-GB" dirty="0"/>
              <a:t> </a:t>
            </a:r>
            <a:endParaRPr lang="en-US" sz="2000" dirty="0"/>
          </a:p>
          <a:p>
            <a:r>
              <a:rPr lang="en-GB" dirty="0"/>
              <a:t>For monographs:</a:t>
            </a:r>
            <a:endParaRPr lang="en-US" dirty="0"/>
          </a:p>
          <a:p>
            <a:pPr lvl="1"/>
            <a:r>
              <a:rPr lang="en-GB" dirty="0"/>
              <a:t>Improve access and usage of monographs</a:t>
            </a:r>
            <a:endParaRPr lang="en-US" dirty="0"/>
          </a:p>
          <a:p>
            <a:pPr lvl="1"/>
            <a:r>
              <a:rPr lang="en-GB" dirty="0"/>
              <a:t>Provide publishing outlet for academics </a:t>
            </a:r>
            <a:r>
              <a:rPr lang="en-GB" dirty="0" smtClean="0"/>
              <a:t>(early </a:t>
            </a:r>
            <a:r>
              <a:rPr lang="en-GB" dirty="0"/>
              <a:t>career researchers)</a:t>
            </a:r>
            <a:endParaRPr lang="en-US" dirty="0"/>
          </a:p>
          <a:p>
            <a:endParaRPr lang="nl-NL" dirty="0"/>
          </a:p>
        </p:txBody>
      </p:sp>
    </p:spTree>
    <p:extLst>
      <p:ext uri="{BB962C8B-B14F-4D97-AF65-F5344CB8AC3E}">
        <p14:creationId xmlns:p14="http://schemas.microsoft.com/office/powerpoint/2010/main" val="1164707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Challenges</a:t>
            </a:r>
            <a:endParaRPr lang="nl-NL" dirty="0"/>
          </a:p>
        </p:txBody>
      </p:sp>
      <p:sp>
        <p:nvSpPr>
          <p:cNvPr id="3" name="Tijdelijke aanduiding voor inhoud 2"/>
          <p:cNvSpPr>
            <a:spLocks noGrp="1"/>
          </p:cNvSpPr>
          <p:nvPr>
            <p:ph idx="1"/>
          </p:nvPr>
        </p:nvSpPr>
        <p:spPr/>
        <p:txBody>
          <a:bodyPr>
            <a:normAutofit/>
          </a:bodyPr>
          <a:lstStyle/>
          <a:p>
            <a:r>
              <a:rPr lang="en-GB" dirty="0"/>
              <a:t>Developing in-house knowledge and expertise</a:t>
            </a:r>
            <a:endParaRPr lang="en-US" dirty="0"/>
          </a:p>
          <a:p>
            <a:r>
              <a:rPr lang="en-GB" dirty="0"/>
              <a:t>Achieving a sustainable and scalable approach</a:t>
            </a:r>
            <a:endParaRPr lang="en-US" dirty="0"/>
          </a:p>
          <a:p>
            <a:r>
              <a:rPr lang="en-GB" dirty="0"/>
              <a:t>Competing against brand and prestige of established publishers</a:t>
            </a:r>
            <a:endParaRPr lang="en-US" dirty="0"/>
          </a:p>
          <a:p>
            <a:endParaRPr lang="nl-NL" dirty="0"/>
          </a:p>
        </p:txBody>
      </p:sp>
    </p:spTree>
    <p:extLst>
      <p:ext uri="{BB962C8B-B14F-4D97-AF65-F5344CB8AC3E}">
        <p14:creationId xmlns:p14="http://schemas.microsoft.com/office/powerpoint/2010/main" val="193739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400" dirty="0"/>
              <a:t>Overview of Library Publishing </a:t>
            </a:r>
            <a:r>
              <a:rPr lang="en-US" sz="2400" dirty="0" smtClean="0"/>
              <a:t>landscape</a:t>
            </a:r>
            <a:br>
              <a:rPr lang="en-US" sz="2400" dirty="0" smtClean="0"/>
            </a:br>
            <a:r>
              <a:rPr lang="nl-NL" sz="2400" dirty="0" err="1" smtClean="0"/>
              <a:t>References</a:t>
            </a:r>
            <a:endParaRPr lang="nl-NL" sz="2400" dirty="0"/>
          </a:p>
        </p:txBody>
      </p:sp>
      <p:sp>
        <p:nvSpPr>
          <p:cNvPr id="3" name="Tijdelijke aanduiding voor inhoud 2"/>
          <p:cNvSpPr>
            <a:spLocks noGrp="1"/>
          </p:cNvSpPr>
          <p:nvPr>
            <p:ph idx="1"/>
          </p:nvPr>
        </p:nvSpPr>
        <p:spPr/>
        <p:txBody>
          <a:bodyPr>
            <a:normAutofit/>
          </a:bodyPr>
          <a:lstStyle/>
          <a:p>
            <a:endParaRPr lang="en-US" sz="2400" dirty="0" smtClean="0"/>
          </a:p>
          <a:p>
            <a:r>
              <a:rPr lang="en-US" sz="2400" dirty="0" smtClean="0"/>
              <a:t>Library </a:t>
            </a:r>
            <a:r>
              <a:rPr lang="en-US" sz="2400" dirty="0"/>
              <a:t>Publishing directory: </a:t>
            </a:r>
            <a:r>
              <a:rPr lang="en-GB" sz="2400" u="sng" dirty="0">
                <a:hlinkClick r:id="rId2"/>
              </a:rPr>
              <a:t>http://www.librarypublishing.org/resources/directory</a:t>
            </a:r>
            <a:endParaRPr lang="en-US" sz="2400" dirty="0"/>
          </a:p>
          <a:p>
            <a:endParaRPr lang="en-GB" sz="2400" dirty="0" smtClean="0"/>
          </a:p>
          <a:p>
            <a:r>
              <a:rPr lang="en-GB" sz="2400" dirty="0" err="1" smtClean="0"/>
              <a:t>Jisc</a:t>
            </a:r>
            <a:r>
              <a:rPr lang="en-GB" sz="2400" dirty="0" smtClean="0"/>
              <a:t> </a:t>
            </a:r>
            <a:r>
              <a:rPr lang="en-GB" sz="2400" dirty="0"/>
              <a:t>e-textbook project: </a:t>
            </a:r>
            <a:r>
              <a:rPr lang="en-US" sz="2400" u="sng" dirty="0">
                <a:hlinkClick r:id="rId3"/>
              </a:rPr>
              <a:t>https://www.jisc-collections.ac.uk/Institution-as-E-textbook-Publisher/</a:t>
            </a:r>
            <a:r>
              <a:rPr lang="en-US" sz="2400" dirty="0"/>
              <a:t> </a:t>
            </a:r>
            <a:endParaRPr lang="nl-NL" sz="2400" dirty="0"/>
          </a:p>
        </p:txBody>
      </p:sp>
    </p:spTree>
    <p:extLst>
      <p:ext uri="{BB962C8B-B14F-4D97-AF65-F5344CB8AC3E}">
        <p14:creationId xmlns:p14="http://schemas.microsoft.com/office/powerpoint/2010/main" val="3114148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37694" cy="2237694"/>
          </a:xfrm>
          <a:prstGeom prst="rect">
            <a:avLst/>
          </a:prstGeom>
        </p:spPr>
      </p:pic>
      <p:sp>
        <p:nvSpPr>
          <p:cNvPr id="2" name="Title 1"/>
          <p:cNvSpPr>
            <a:spLocks noGrp="1"/>
          </p:cNvSpPr>
          <p:nvPr>
            <p:ph type="ctrTitle"/>
          </p:nvPr>
        </p:nvSpPr>
        <p:spPr>
          <a:xfrm>
            <a:off x="685800" y="2713767"/>
            <a:ext cx="7772400" cy="1470025"/>
          </a:xfrm>
        </p:spPr>
        <p:txBody>
          <a:bodyPr>
            <a:normAutofit/>
          </a:bodyPr>
          <a:lstStyle/>
          <a:p>
            <a:r>
              <a:rPr lang="en-US" sz="3600" dirty="0" smtClean="0">
                <a:latin typeface="Trebuchet MS" panose="020B0603020202020204" pitchFamily="34" charset="0"/>
              </a:rPr>
              <a:t>Institution </a:t>
            </a:r>
            <a:r>
              <a:rPr lang="en-US" sz="3600" dirty="0">
                <a:latin typeface="Trebuchet MS" panose="020B0603020202020204" pitchFamily="34" charset="0"/>
              </a:rPr>
              <a:t>as </a:t>
            </a:r>
            <a:r>
              <a:rPr lang="en-US" sz="3600" dirty="0" smtClean="0">
                <a:latin typeface="Trebuchet MS" panose="020B0603020202020204" pitchFamily="34" charset="0"/>
              </a:rPr>
              <a:t>publisher 2 </a:t>
            </a:r>
            <a:br>
              <a:rPr lang="en-US" sz="3600" dirty="0" smtClean="0">
                <a:latin typeface="Trebuchet MS" panose="020B0603020202020204" pitchFamily="34" charset="0"/>
              </a:rPr>
            </a:br>
            <a:r>
              <a:rPr lang="en-US" sz="4800" dirty="0" smtClean="0">
                <a:latin typeface="Trebuchet MS" panose="020B0603020202020204" pitchFamily="34" charset="0"/>
              </a:rPr>
              <a:t>Financial Models</a:t>
            </a:r>
            <a:endParaRPr lang="en-US" sz="4800"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smtClean="0">
                <a:latin typeface="Trebuchet MS" panose="020B0603020202020204" pitchFamily="34" charset="0"/>
              </a:rPr>
              <a:t>Eelco Ferwerda, OAPEN</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735" y="421225"/>
            <a:ext cx="1959465" cy="1267890"/>
          </a:xfrm>
          <a:prstGeom prst="rect">
            <a:avLst/>
          </a:prstGeom>
        </p:spPr>
      </p:pic>
    </p:spTree>
    <p:extLst>
      <p:ext uri="{BB962C8B-B14F-4D97-AF65-F5344CB8AC3E}">
        <p14:creationId xmlns:p14="http://schemas.microsoft.com/office/powerpoint/2010/main" val="23449517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Business models for OA books</a:t>
            </a:r>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6933" y="1600200"/>
            <a:ext cx="5690134" cy="4525963"/>
          </a:xfrm>
        </p:spPr>
      </p:pic>
    </p:spTree>
    <p:extLst>
      <p:ext uri="{BB962C8B-B14F-4D97-AF65-F5344CB8AC3E}">
        <p14:creationId xmlns:p14="http://schemas.microsoft.com/office/powerpoint/2010/main" val="1038738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Business models for OA books</a:t>
            </a:r>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6933" y="1600200"/>
            <a:ext cx="5690134" cy="4525963"/>
          </a:xfrm>
        </p:spPr>
      </p:pic>
      <p:sp>
        <p:nvSpPr>
          <p:cNvPr id="3" name="Pijl links 2"/>
          <p:cNvSpPr/>
          <p:nvPr/>
        </p:nvSpPr>
        <p:spPr>
          <a:xfrm>
            <a:off x="1675866" y="1841500"/>
            <a:ext cx="508000" cy="2667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5" name="Pijl links 4"/>
          <p:cNvSpPr/>
          <p:nvPr/>
        </p:nvSpPr>
        <p:spPr>
          <a:xfrm>
            <a:off x="1078966" y="2578100"/>
            <a:ext cx="508000" cy="2667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 name="Pijl links 5"/>
          <p:cNvSpPr/>
          <p:nvPr/>
        </p:nvSpPr>
        <p:spPr>
          <a:xfrm>
            <a:off x="2424632" y="5410201"/>
            <a:ext cx="508000" cy="2667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Pijl links 6"/>
          <p:cNvSpPr/>
          <p:nvPr/>
        </p:nvSpPr>
        <p:spPr>
          <a:xfrm rot="10800000">
            <a:off x="6298666" y="5410200"/>
            <a:ext cx="508000" cy="2667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8" name="Pijl links 7"/>
          <p:cNvSpPr/>
          <p:nvPr/>
        </p:nvSpPr>
        <p:spPr>
          <a:xfrm rot="5400000">
            <a:off x="4736566" y="1466850"/>
            <a:ext cx="508000" cy="2667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978306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Business models for OA books</a:t>
            </a:r>
            <a:endParaRPr lang="en-GB" dirty="0"/>
          </a:p>
        </p:txBody>
      </p:sp>
      <p:sp>
        <p:nvSpPr>
          <p:cNvPr id="3" name="Tijdelijke aanduiding voor inhoud 2"/>
          <p:cNvSpPr>
            <a:spLocks noGrp="1"/>
          </p:cNvSpPr>
          <p:nvPr>
            <p:ph idx="1"/>
          </p:nvPr>
        </p:nvSpPr>
        <p:spPr/>
        <p:txBody>
          <a:bodyPr/>
          <a:lstStyle/>
          <a:p>
            <a:r>
              <a:rPr lang="en-US" dirty="0"/>
              <a:t>Hybrid or dual edition publishing   </a:t>
            </a:r>
          </a:p>
          <a:p>
            <a:pPr marL="0" indent="0">
              <a:buNone/>
            </a:pPr>
            <a:endParaRPr lang="en-US" dirty="0"/>
          </a:p>
          <a:p>
            <a:r>
              <a:rPr lang="en-US" dirty="0"/>
              <a:t>Author side publication fee </a:t>
            </a:r>
          </a:p>
          <a:p>
            <a:pPr marL="0" indent="0">
              <a:buNone/>
            </a:pPr>
            <a:endParaRPr lang="en-US" dirty="0"/>
          </a:p>
          <a:p>
            <a:r>
              <a:rPr lang="en-US" dirty="0"/>
              <a:t>Institutional support    		</a:t>
            </a:r>
          </a:p>
          <a:p>
            <a:pPr marL="0" indent="0">
              <a:buNone/>
            </a:pPr>
            <a:r>
              <a:rPr lang="en-US" dirty="0"/>
              <a:t>	</a:t>
            </a:r>
          </a:p>
          <a:p>
            <a:r>
              <a:rPr lang="en-US" dirty="0"/>
              <a:t>Library side models</a:t>
            </a:r>
          </a:p>
          <a:p>
            <a:endParaRPr lang="en-US" dirty="0"/>
          </a:p>
          <a:p>
            <a:endParaRPr lang="en-GB" dirty="0"/>
          </a:p>
        </p:txBody>
      </p:sp>
    </p:spTree>
    <p:extLst>
      <p:ext uri="{BB962C8B-B14F-4D97-AF65-F5344CB8AC3E}">
        <p14:creationId xmlns:p14="http://schemas.microsoft.com/office/powerpoint/2010/main" val="3057386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Business models for OA books</a:t>
            </a:r>
            <a:endParaRPr lang="en-GB" dirty="0"/>
          </a:p>
        </p:txBody>
      </p:sp>
      <p:sp>
        <p:nvSpPr>
          <p:cNvPr id="3" name="Tijdelijke aanduiding voor inhoud 2"/>
          <p:cNvSpPr>
            <a:spLocks noGrp="1"/>
          </p:cNvSpPr>
          <p:nvPr>
            <p:ph idx="1"/>
          </p:nvPr>
        </p:nvSpPr>
        <p:spPr/>
        <p:txBody>
          <a:bodyPr/>
          <a:lstStyle/>
          <a:p>
            <a:r>
              <a:rPr lang="en-US" dirty="0"/>
              <a:t>Hybrid or dual edition publishing   </a:t>
            </a:r>
          </a:p>
          <a:p>
            <a:pPr lvl="1"/>
            <a:r>
              <a:rPr lang="en-US" sz="2400" dirty="0"/>
              <a:t>OA edition + sold edition (print, </a:t>
            </a:r>
            <a:r>
              <a:rPr lang="en-US" sz="2400" dirty="0" err="1"/>
              <a:t>PoD</a:t>
            </a:r>
            <a:r>
              <a:rPr lang="en-US" sz="2400" dirty="0"/>
              <a:t>, e-book) </a:t>
            </a:r>
          </a:p>
          <a:p>
            <a:pPr lvl="1"/>
            <a:r>
              <a:rPr lang="en-US" sz="2400" dirty="0" smtClean="0">
                <a:solidFill>
                  <a:schemeClr val="accent2"/>
                </a:solidFill>
              </a:rPr>
              <a:t>Almost all OA publishers </a:t>
            </a:r>
            <a:endParaRPr lang="en-US" sz="2400" dirty="0">
              <a:solidFill>
                <a:schemeClr val="accent2"/>
              </a:solidFill>
            </a:endParaRPr>
          </a:p>
          <a:p>
            <a:pPr lvl="1"/>
            <a:r>
              <a:rPr lang="en-US" sz="2400" dirty="0">
                <a:solidFill>
                  <a:schemeClr val="accent2"/>
                </a:solidFill>
              </a:rPr>
              <a:t>Primary model for some: OECD Freemium</a:t>
            </a:r>
          </a:p>
          <a:p>
            <a:endParaRPr lang="en-US" dirty="0"/>
          </a:p>
          <a:p>
            <a:endParaRPr lang="en-GB" dirty="0"/>
          </a:p>
        </p:txBody>
      </p:sp>
    </p:spTree>
    <p:extLst>
      <p:ext uri="{BB962C8B-B14F-4D97-AF65-F5344CB8AC3E}">
        <p14:creationId xmlns:p14="http://schemas.microsoft.com/office/powerpoint/2010/main" val="847138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Business models for OA books</a:t>
            </a:r>
            <a:endParaRPr lang="en-GB" dirty="0"/>
          </a:p>
        </p:txBody>
      </p:sp>
      <p:sp>
        <p:nvSpPr>
          <p:cNvPr id="3" name="Tijdelijke aanduiding voor inhoud 2"/>
          <p:cNvSpPr>
            <a:spLocks noGrp="1"/>
          </p:cNvSpPr>
          <p:nvPr>
            <p:ph idx="1"/>
          </p:nvPr>
        </p:nvSpPr>
        <p:spPr/>
        <p:txBody>
          <a:bodyPr>
            <a:normAutofit/>
          </a:bodyPr>
          <a:lstStyle/>
          <a:p>
            <a:r>
              <a:rPr lang="en-GB" dirty="0">
                <a:solidFill>
                  <a:schemeClr val="bg1">
                    <a:lumMod val="65000"/>
                  </a:schemeClr>
                </a:solidFill>
              </a:rPr>
              <a:t>Hybrid or dual edition publishing   </a:t>
            </a:r>
            <a:r>
              <a:rPr lang="en-GB" dirty="0"/>
              <a:t>		</a:t>
            </a:r>
          </a:p>
          <a:p>
            <a:pPr marL="0" indent="0">
              <a:lnSpc>
                <a:spcPct val="80000"/>
              </a:lnSpc>
              <a:buNone/>
            </a:pPr>
            <a:r>
              <a:rPr lang="en-GB" dirty="0"/>
              <a:t>	</a:t>
            </a:r>
          </a:p>
          <a:p>
            <a:r>
              <a:rPr lang="en-GB" dirty="0"/>
              <a:t>Author side publication fee </a:t>
            </a:r>
          </a:p>
          <a:p>
            <a:pPr lvl="1"/>
            <a:r>
              <a:rPr lang="en-GB" sz="2400" dirty="0" smtClean="0"/>
              <a:t>BPC - ‘APC </a:t>
            </a:r>
            <a:r>
              <a:rPr lang="en-GB" sz="2400" dirty="0"/>
              <a:t>for books’</a:t>
            </a:r>
          </a:p>
          <a:p>
            <a:pPr lvl="1"/>
            <a:r>
              <a:rPr lang="en-GB" sz="2400" dirty="0" smtClean="0">
                <a:solidFill>
                  <a:schemeClr val="accent2"/>
                </a:solidFill>
              </a:rPr>
              <a:t>Commercial publishers: Palgrave </a:t>
            </a:r>
            <a:r>
              <a:rPr lang="en-GB" sz="2400" dirty="0">
                <a:solidFill>
                  <a:schemeClr val="accent2"/>
                </a:solidFill>
              </a:rPr>
              <a:t>Macmillan, Brill, </a:t>
            </a:r>
            <a:r>
              <a:rPr lang="en-GB" sz="2400" dirty="0" smtClean="0">
                <a:solidFill>
                  <a:schemeClr val="accent2"/>
                </a:solidFill>
              </a:rPr>
              <a:t> De </a:t>
            </a:r>
            <a:r>
              <a:rPr lang="en-GB" sz="2400" dirty="0" err="1">
                <a:solidFill>
                  <a:schemeClr val="accent2"/>
                </a:solidFill>
              </a:rPr>
              <a:t>Gruyter</a:t>
            </a:r>
            <a:r>
              <a:rPr lang="en-GB" sz="2400" dirty="0">
                <a:solidFill>
                  <a:schemeClr val="accent2"/>
                </a:solidFill>
              </a:rPr>
              <a:t>, Springer</a:t>
            </a:r>
          </a:p>
          <a:p>
            <a:pPr lvl="1"/>
            <a:r>
              <a:rPr lang="en-GB" sz="2400" dirty="0" smtClean="0">
                <a:solidFill>
                  <a:schemeClr val="accent2"/>
                </a:solidFill>
              </a:rPr>
              <a:t>Funders</a:t>
            </a:r>
            <a:r>
              <a:rPr lang="en-GB" sz="2400" dirty="0">
                <a:solidFill>
                  <a:schemeClr val="accent2"/>
                </a:solidFill>
              </a:rPr>
              <a:t>: FWF, NWO, WT, SNSF</a:t>
            </a:r>
          </a:p>
          <a:p>
            <a:pPr lvl="1"/>
            <a:r>
              <a:rPr lang="en-GB" sz="2400" dirty="0" smtClean="0">
                <a:solidFill>
                  <a:schemeClr val="accent2"/>
                </a:solidFill>
              </a:rPr>
              <a:t>Universities</a:t>
            </a:r>
            <a:r>
              <a:rPr lang="en-GB" sz="2400" dirty="0">
                <a:solidFill>
                  <a:schemeClr val="accent2"/>
                </a:solidFill>
              </a:rPr>
              <a:t>: UCL, Lund, California</a:t>
            </a:r>
          </a:p>
          <a:p>
            <a:endParaRPr lang="en-GB" dirty="0"/>
          </a:p>
        </p:txBody>
      </p:sp>
    </p:spTree>
    <p:extLst>
      <p:ext uri="{BB962C8B-B14F-4D97-AF65-F5344CB8AC3E}">
        <p14:creationId xmlns:p14="http://schemas.microsoft.com/office/powerpoint/2010/main" val="2936537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Institution as Publisher: Getting </a:t>
            </a:r>
            <a:r>
              <a:rPr lang="en-US" dirty="0" smtClean="0"/>
              <a:t>started</a:t>
            </a:r>
            <a:endParaRPr lang="en-US" dirty="0"/>
          </a:p>
        </p:txBody>
      </p:sp>
      <p:sp>
        <p:nvSpPr>
          <p:cNvPr id="3" name="Content Placeholder 2"/>
          <p:cNvSpPr>
            <a:spLocks noGrp="1"/>
          </p:cNvSpPr>
          <p:nvPr>
            <p:ph idx="1"/>
          </p:nvPr>
        </p:nvSpPr>
        <p:spPr/>
        <p:txBody>
          <a:bodyPr>
            <a:normAutofit fontScale="92500" lnSpcReduction="10000"/>
          </a:bodyPr>
          <a:lstStyle/>
          <a:p>
            <a:pPr marL="0" indent="0" algn="ctr">
              <a:buNone/>
            </a:pPr>
            <a:r>
              <a:rPr lang="en-US" dirty="0" smtClean="0"/>
              <a:t>Agenda</a:t>
            </a:r>
          </a:p>
          <a:p>
            <a:pPr marL="0" indent="0">
              <a:buNone/>
            </a:pPr>
            <a:endParaRPr lang="en-US" sz="1700" dirty="0" smtClean="0"/>
          </a:p>
          <a:p>
            <a:r>
              <a:rPr lang="en-US" sz="2600" dirty="0"/>
              <a:t>Overview of </a:t>
            </a:r>
            <a:r>
              <a:rPr lang="en-US" sz="2600" dirty="0" smtClean="0"/>
              <a:t>Library publishing </a:t>
            </a:r>
            <a:r>
              <a:rPr lang="en-US" sz="2600" dirty="0"/>
              <a:t>landscape - Eelco</a:t>
            </a:r>
          </a:p>
          <a:p>
            <a:r>
              <a:rPr lang="en-US" sz="2600" dirty="0"/>
              <a:t>Financial models – Eelco</a:t>
            </a:r>
          </a:p>
          <a:p>
            <a:r>
              <a:rPr lang="en-US" sz="2600" dirty="0"/>
              <a:t>Business plans – </a:t>
            </a:r>
            <a:r>
              <a:rPr lang="en-US" sz="2600" dirty="0" err="1"/>
              <a:t>Jaimee</a:t>
            </a:r>
            <a:endParaRPr lang="en-US" sz="2600" dirty="0"/>
          </a:p>
          <a:p>
            <a:r>
              <a:rPr lang="en-US" sz="2600" dirty="0" smtClean="0"/>
              <a:t>Workflow, including </a:t>
            </a:r>
            <a:r>
              <a:rPr lang="en-US" sz="2600" dirty="0"/>
              <a:t>peer review – </a:t>
            </a:r>
            <a:r>
              <a:rPr lang="en-US" sz="2600" dirty="0" err="1"/>
              <a:t>Jaimee</a:t>
            </a:r>
            <a:endParaRPr lang="en-US" sz="2600" dirty="0"/>
          </a:p>
          <a:p>
            <a:r>
              <a:rPr lang="en-US" sz="2600" dirty="0"/>
              <a:t>Technical infrastructure – Ronald</a:t>
            </a:r>
          </a:p>
          <a:p>
            <a:r>
              <a:rPr lang="en-US" sz="2600" dirty="0"/>
              <a:t>Engaging with researchers, editorial boards </a:t>
            </a:r>
            <a:r>
              <a:rPr lang="en-US" sz="2600" dirty="0" smtClean="0"/>
              <a:t>– Jaimee </a:t>
            </a:r>
            <a:endParaRPr lang="en-US" sz="2600" dirty="0"/>
          </a:p>
          <a:p>
            <a:r>
              <a:rPr lang="en-US" sz="2600" dirty="0"/>
              <a:t>Case studies: </a:t>
            </a:r>
            <a:endParaRPr lang="en-US" sz="2600" dirty="0" smtClean="0"/>
          </a:p>
          <a:p>
            <a:pPr lvl="1"/>
            <a:r>
              <a:rPr lang="en-US" sz="2200" dirty="0" smtClean="0"/>
              <a:t>UCL </a:t>
            </a:r>
            <a:r>
              <a:rPr lang="en-US" sz="2200" dirty="0"/>
              <a:t>+ Liverpool </a:t>
            </a:r>
            <a:r>
              <a:rPr lang="en-US" sz="2200" dirty="0" smtClean="0"/>
              <a:t>– </a:t>
            </a:r>
            <a:r>
              <a:rPr lang="en-US" sz="2200" dirty="0" err="1" smtClean="0"/>
              <a:t>Jaimee</a:t>
            </a:r>
            <a:endParaRPr lang="en-US" sz="2200" dirty="0" smtClean="0"/>
          </a:p>
          <a:p>
            <a:pPr lvl="1"/>
            <a:r>
              <a:rPr lang="en-US" sz="2200" dirty="0" smtClean="0"/>
              <a:t>Stockholm </a:t>
            </a:r>
            <a:r>
              <a:rPr lang="en-US" sz="2200" dirty="0"/>
              <a:t>UP – Eelco </a:t>
            </a:r>
          </a:p>
        </p:txBody>
      </p:sp>
    </p:spTree>
    <p:extLst>
      <p:ext uri="{BB962C8B-B14F-4D97-AF65-F5344CB8AC3E}">
        <p14:creationId xmlns:p14="http://schemas.microsoft.com/office/powerpoint/2010/main" val="2273700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Business models for OA books</a:t>
            </a:r>
            <a:endParaRPr lang="en-GB" dirty="0"/>
          </a:p>
        </p:txBody>
      </p:sp>
      <p:sp>
        <p:nvSpPr>
          <p:cNvPr id="3" name="Tijdelijke aanduiding voor inhoud 2"/>
          <p:cNvSpPr>
            <a:spLocks noGrp="1"/>
          </p:cNvSpPr>
          <p:nvPr>
            <p:ph idx="1"/>
          </p:nvPr>
        </p:nvSpPr>
        <p:spPr/>
        <p:txBody>
          <a:bodyPr>
            <a:normAutofit fontScale="92500" lnSpcReduction="20000"/>
          </a:bodyPr>
          <a:lstStyle/>
          <a:p>
            <a:r>
              <a:rPr lang="en-US" dirty="0">
                <a:solidFill>
                  <a:schemeClr val="bg1">
                    <a:lumMod val="65000"/>
                  </a:schemeClr>
                </a:solidFill>
              </a:rPr>
              <a:t>Hybrid or dual edition publishing  </a:t>
            </a:r>
            <a:endParaRPr lang="en-US" dirty="0" smtClean="0">
              <a:solidFill>
                <a:schemeClr val="bg1">
                  <a:lumMod val="65000"/>
                </a:schemeClr>
              </a:solidFill>
            </a:endParaRPr>
          </a:p>
          <a:p>
            <a:endParaRPr lang="en-US" dirty="0">
              <a:solidFill>
                <a:schemeClr val="bg1">
                  <a:lumMod val="65000"/>
                </a:schemeClr>
              </a:solidFill>
            </a:endParaRPr>
          </a:p>
          <a:p>
            <a:r>
              <a:rPr lang="en-US" dirty="0" smtClean="0">
                <a:solidFill>
                  <a:schemeClr val="bg1">
                    <a:lumMod val="65000"/>
                  </a:schemeClr>
                </a:solidFill>
              </a:rPr>
              <a:t>Author side publication fee</a:t>
            </a:r>
            <a:endParaRPr lang="en-US" dirty="0">
              <a:solidFill>
                <a:schemeClr val="bg1">
                  <a:lumMod val="65000"/>
                </a:schemeClr>
              </a:solidFill>
            </a:endParaRPr>
          </a:p>
          <a:p>
            <a:endParaRPr lang="en-US" dirty="0"/>
          </a:p>
          <a:p>
            <a:r>
              <a:rPr lang="en-US" dirty="0"/>
              <a:t>Institutional support    		</a:t>
            </a:r>
          </a:p>
          <a:p>
            <a:pPr lvl="1"/>
            <a:r>
              <a:rPr lang="en-US" sz="2600" dirty="0"/>
              <a:t>Grants, subsidies, press embedded in library, press sharing university infrastructure</a:t>
            </a:r>
          </a:p>
          <a:p>
            <a:pPr lvl="1"/>
            <a:r>
              <a:rPr lang="en-US" sz="2600" dirty="0" smtClean="0">
                <a:solidFill>
                  <a:schemeClr val="accent2"/>
                </a:solidFill>
              </a:rPr>
              <a:t>University Presses (outside UK) and Library Publishers</a:t>
            </a:r>
          </a:p>
          <a:p>
            <a:pPr lvl="1"/>
            <a:r>
              <a:rPr lang="en-US" sz="2600" dirty="0" err="1" smtClean="0">
                <a:solidFill>
                  <a:schemeClr val="accent2"/>
                </a:solidFill>
              </a:rPr>
              <a:t>Mpublishing</a:t>
            </a:r>
            <a:r>
              <a:rPr lang="en-US" sz="2600" dirty="0">
                <a:solidFill>
                  <a:schemeClr val="accent2"/>
                </a:solidFill>
              </a:rPr>
              <a:t>, Athabasca UP, ANU </a:t>
            </a:r>
            <a:r>
              <a:rPr lang="en-US" sz="2600" dirty="0" smtClean="0">
                <a:solidFill>
                  <a:schemeClr val="accent2"/>
                </a:solidFill>
              </a:rPr>
              <a:t>press, </a:t>
            </a:r>
            <a:r>
              <a:rPr lang="en-US" sz="2600" dirty="0" err="1" smtClean="0">
                <a:solidFill>
                  <a:schemeClr val="accent2"/>
                </a:solidFill>
              </a:rPr>
              <a:t>Göttingen</a:t>
            </a:r>
            <a:r>
              <a:rPr lang="en-US" sz="2600" dirty="0" smtClean="0">
                <a:solidFill>
                  <a:schemeClr val="accent2"/>
                </a:solidFill>
              </a:rPr>
              <a:t> </a:t>
            </a:r>
            <a:r>
              <a:rPr lang="en-US" sz="2600" dirty="0">
                <a:solidFill>
                  <a:schemeClr val="accent2"/>
                </a:solidFill>
              </a:rPr>
              <a:t>UP, Leiden UP</a:t>
            </a:r>
          </a:p>
          <a:p>
            <a:endParaRPr lang="en-GB" dirty="0"/>
          </a:p>
        </p:txBody>
      </p:sp>
    </p:spTree>
    <p:extLst>
      <p:ext uri="{BB962C8B-B14F-4D97-AF65-F5344CB8AC3E}">
        <p14:creationId xmlns:p14="http://schemas.microsoft.com/office/powerpoint/2010/main" val="25186889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Business models for OA books</a:t>
            </a:r>
            <a:endParaRPr lang="en-GB" dirty="0"/>
          </a:p>
        </p:txBody>
      </p:sp>
      <p:sp>
        <p:nvSpPr>
          <p:cNvPr id="3" name="Tijdelijke aanduiding voor inhoud 2"/>
          <p:cNvSpPr>
            <a:spLocks noGrp="1"/>
          </p:cNvSpPr>
          <p:nvPr>
            <p:ph idx="1"/>
          </p:nvPr>
        </p:nvSpPr>
        <p:spPr/>
        <p:txBody>
          <a:bodyPr>
            <a:normAutofit fontScale="92500" lnSpcReduction="20000"/>
          </a:bodyPr>
          <a:lstStyle/>
          <a:p>
            <a:r>
              <a:rPr lang="en-US" dirty="0">
                <a:solidFill>
                  <a:schemeClr val="bg1">
                    <a:lumMod val="65000"/>
                  </a:schemeClr>
                </a:solidFill>
              </a:rPr>
              <a:t>Hybrid or dual edition publishing   </a:t>
            </a:r>
          </a:p>
          <a:p>
            <a:pPr marL="0" indent="0">
              <a:buNone/>
            </a:pPr>
            <a:endParaRPr lang="en-US" dirty="0">
              <a:solidFill>
                <a:schemeClr val="bg1">
                  <a:lumMod val="65000"/>
                </a:schemeClr>
              </a:solidFill>
            </a:endParaRPr>
          </a:p>
          <a:p>
            <a:r>
              <a:rPr lang="en-US" dirty="0">
                <a:solidFill>
                  <a:schemeClr val="bg1">
                    <a:lumMod val="65000"/>
                  </a:schemeClr>
                </a:solidFill>
              </a:rPr>
              <a:t>Author side publication fee </a:t>
            </a:r>
            <a:endParaRPr lang="en-US" dirty="0" smtClean="0">
              <a:solidFill>
                <a:schemeClr val="bg1">
                  <a:lumMod val="65000"/>
                </a:schemeClr>
              </a:solidFill>
            </a:endParaRPr>
          </a:p>
          <a:p>
            <a:pPr marL="0" indent="0">
              <a:buNone/>
            </a:pPr>
            <a:endParaRPr lang="en-US" dirty="0">
              <a:solidFill>
                <a:schemeClr val="bg1">
                  <a:lumMod val="65000"/>
                </a:schemeClr>
              </a:solidFill>
            </a:endParaRPr>
          </a:p>
          <a:p>
            <a:r>
              <a:rPr lang="en-US" dirty="0" smtClean="0">
                <a:solidFill>
                  <a:schemeClr val="bg1">
                    <a:lumMod val="65000"/>
                  </a:schemeClr>
                </a:solidFill>
              </a:rPr>
              <a:t>Institutional </a:t>
            </a:r>
            <a:r>
              <a:rPr lang="en-US" dirty="0">
                <a:solidFill>
                  <a:schemeClr val="bg1">
                    <a:lumMod val="65000"/>
                  </a:schemeClr>
                </a:solidFill>
              </a:rPr>
              <a:t>support    </a:t>
            </a:r>
            <a:r>
              <a:rPr lang="en-US" dirty="0"/>
              <a:t>		</a:t>
            </a:r>
          </a:p>
          <a:p>
            <a:pPr marL="0" indent="0">
              <a:buNone/>
            </a:pPr>
            <a:r>
              <a:rPr lang="en-US" dirty="0"/>
              <a:t>	</a:t>
            </a:r>
          </a:p>
          <a:p>
            <a:r>
              <a:rPr lang="en-US" dirty="0"/>
              <a:t>Library side models</a:t>
            </a:r>
          </a:p>
          <a:p>
            <a:pPr lvl="1"/>
            <a:r>
              <a:rPr lang="en-US" sz="2600" dirty="0" smtClean="0"/>
              <a:t>Based </a:t>
            </a:r>
            <a:r>
              <a:rPr lang="en-US" sz="2600" dirty="0"/>
              <a:t>on Library acquisition budget</a:t>
            </a:r>
          </a:p>
          <a:p>
            <a:pPr lvl="1"/>
            <a:r>
              <a:rPr lang="en-US" sz="2600" dirty="0" smtClean="0">
                <a:solidFill>
                  <a:schemeClr val="accent2"/>
                </a:solidFill>
              </a:rPr>
              <a:t>Knowledge </a:t>
            </a:r>
            <a:r>
              <a:rPr lang="en-US" sz="2600" dirty="0">
                <a:solidFill>
                  <a:schemeClr val="accent2"/>
                </a:solidFill>
              </a:rPr>
              <a:t>Unlatched, </a:t>
            </a:r>
            <a:r>
              <a:rPr lang="en-US" sz="2600" dirty="0" smtClean="0">
                <a:solidFill>
                  <a:schemeClr val="accent2"/>
                </a:solidFill>
              </a:rPr>
              <a:t>OpenEdition, Open </a:t>
            </a:r>
            <a:r>
              <a:rPr lang="en-US" sz="2600" dirty="0">
                <a:solidFill>
                  <a:schemeClr val="accent2"/>
                </a:solidFill>
              </a:rPr>
              <a:t>Library of Humanities</a:t>
            </a:r>
          </a:p>
        </p:txBody>
      </p:sp>
    </p:spTree>
    <p:extLst>
      <p:ext uri="{BB962C8B-B14F-4D97-AF65-F5344CB8AC3E}">
        <p14:creationId xmlns:p14="http://schemas.microsoft.com/office/powerpoint/2010/main" val="42830552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Institutional support</a:t>
            </a:r>
            <a:endParaRPr lang="en-GB" dirty="0"/>
          </a:p>
        </p:txBody>
      </p:sp>
      <p:sp>
        <p:nvSpPr>
          <p:cNvPr id="3" name="Tijdelijke aanduiding voor inhoud 2"/>
          <p:cNvSpPr>
            <a:spLocks noGrp="1"/>
          </p:cNvSpPr>
          <p:nvPr>
            <p:ph idx="1"/>
          </p:nvPr>
        </p:nvSpPr>
        <p:spPr/>
        <p:txBody>
          <a:bodyPr>
            <a:normAutofit/>
          </a:bodyPr>
          <a:lstStyle/>
          <a:p>
            <a:pPr marL="0" indent="0">
              <a:buNone/>
            </a:pPr>
            <a:r>
              <a:rPr lang="en-US" dirty="0"/>
              <a:t>L</a:t>
            </a:r>
            <a:r>
              <a:rPr lang="en-US" dirty="0" smtClean="0"/>
              <a:t>ibrary </a:t>
            </a:r>
            <a:r>
              <a:rPr lang="en-US" dirty="0"/>
              <a:t>P</a:t>
            </a:r>
            <a:r>
              <a:rPr lang="en-US" dirty="0" smtClean="0"/>
              <a:t>ublishing </a:t>
            </a:r>
            <a:r>
              <a:rPr lang="en-US" dirty="0"/>
              <a:t>C</a:t>
            </a:r>
            <a:r>
              <a:rPr lang="en-US" dirty="0" smtClean="0"/>
              <a:t>oalition:</a:t>
            </a:r>
          </a:p>
          <a:p>
            <a:pPr marL="0" indent="0">
              <a:lnSpc>
                <a:spcPct val="50000"/>
              </a:lnSpc>
              <a:buNone/>
            </a:pPr>
            <a:endParaRPr lang="en-US" dirty="0"/>
          </a:p>
          <a:p>
            <a:pPr lvl="1"/>
            <a:r>
              <a:rPr lang="en-US" sz="3200" dirty="0" smtClean="0">
                <a:solidFill>
                  <a:srgbClr val="000000"/>
                </a:solidFill>
              </a:rPr>
              <a:t>95</a:t>
            </a:r>
            <a:r>
              <a:rPr lang="en-US" sz="3200" dirty="0">
                <a:solidFill>
                  <a:srgbClr val="000000"/>
                </a:solidFill>
              </a:rPr>
              <a:t>% focus on Open Access</a:t>
            </a:r>
          </a:p>
          <a:p>
            <a:pPr lvl="1"/>
            <a:r>
              <a:rPr lang="en-US" sz="3200" dirty="0"/>
              <a:t>90% are funded by their library </a:t>
            </a:r>
          </a:p>
          <a:p>
            <a:pPr lvl="1"/>
            <a:r>
              <a:rPr lang="en-US" sz="3200" dirty="0"/>
              <a:t>on average almost 90% of budget </a:t>
            </a:r>
          </a:p>
          <a:p>
            <a:endParaRPr lang="en-GB" dirty="0"/>
          </a:p>
        </p:txBody>
      </p:sp>
      <p:pic>
        <p:nvPicPr>
          <p:cNvPr id="4" name="Picture 5" descr="lpc-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4630" y="4905058"/>
            <a:ext cx="222885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29526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Aspects of models</a:t>
            </a:r>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9891" y="1886468"/>
            <a:ext cx="5144218" cy="3953427"/>
          </a:xfrm>
        </p:spPr>
      </p:pic>
    </p:spTree>
    <p:extLst>
      <p:ext uri="{BB962C8B-B14F-4D97-AF65-F5344CB8AC3E}">
        <p14:creationId xmlns:p14="http://schemas.microsoft.com/office/powerpoint/2010/main" val="13949888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SWOT analysis for Institutional support (1)</a:t>
            </a:r>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4425" y="1600200"/>
            <a:ext cx="6135150" cy="4525963"/>
          </a:xfrm>
        </p:spPr>
      </p:pic>
    </p:spTree>
    <p:extLst>
      <p:ext uri="{BB962C8B-B14F-4D97-AF65-F5344CB8AC3E}">
        <p14:creationId xmlns:p14="http://schemas.microsoft.com/office/powerpoint/2010/main" val="2423831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SWOT </a:t>
            </a:r>
            <a:r>
              <a:rPr lang="en-GB" dirty="0"/>
              <a:t>analysis for Institutional </a:t>
            </a:r>
            <a:r>
              <a:rPr lang="en-GB" dirty="0" smtClean="0"/>
              <a:t>support (2)</a:t>
            </a:r>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4425" y="1600200"/>
            <a:ext cx="6135150" cy="4525962"/>
          </a:xfrm>
        </p:spPr>
      </p:pic>
    </p:spTree>
    <p:extLst>
      <p:ext uri="{BB962C8B-B14F-4D97-AF65-F5344CB8AC3E}">
        <p14:creationId xmlns:p14="http://schemas.microsoft.com/office/powerpoint/2010/main" val="1880806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SWOT </a:t>
            </a:r>
            <a:r>
              <a:rPr lang="en-GB" dirty="0"/>
              <a:t>analysis for Institutional </a:t>
            </a:r>
            <a:r>
              <a:rPr lang="en-GB" dirty="0" smtClean="0"/>
              <a:t>support (3)</a:t>
            </a:r>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4425" y="1600200"/>
            <a:ext cx="6135150" cy="4525962"/>
          </a:xfrm>
        </p:spPr>
      </p:pic>
    </p:spTree>
    <p:extLst>
      <p:ext uri="{BB962C8B-B14F-4D97-AF65-F5344CB8AC3E}">
        <p14:creationId xmlns:p14="http://schemas.microsoft.com/office/powerpoint/2010/main" val="16696331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Library side models</a:t>
            </a:r>
            <a:endParaRPr lang="en-GB"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en-US" dirty="0"/>
              <a:t>Libraries can make a difference for OA, especially in HSS: </a:t>
            </a:r>
          </a:p>
          <a:p>
            <a:endParaRPr lang="en-US" dirty="0"/>
          </a:p>
          <a:p>
            <a:r>
              <a:rPr lang="en-US" dirty="0"/>
              <a:t>Libraries have been the driving force of the OA movement</a:t>
            </a:r>
          </a:p>
          <a:p>
            <a:r>
              <a:rPr lang="en-US" dirty="0"/>
              <a:t>Opportunity to support the transition to OA</a:t>
            </a:r>
          </a:p>
          <a:p>
            <a:r>
              <a:rPr lang="en-US" dirty="0"/>
              <a:t>Start shifting acquisitions budget from closed to open models</a:t>
            </a:r>
          </a:p>
          <a:p>
            <a:r>
              <a:rPr lang="en-US" dirty="0"/>
              <a:t>Working together would have huge impact! </a:t>
            </a:r>
          </a:p>
          <a:p>
            <a:endParaRPr lang="en-GB" dirty="0"/>
          </a:p>
        </p:txBody>
      </p:sp>
    </p:spTree>
    <p:extLst>
      <p:ext uri="{BB962C8B-B14F-4D97-AF65-F5344CB8AC3E}">
        <p14:creationId xmlns:p14="http://schemas.microsoft.com/office/powerpoint/2010/main" val="4254131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OA business models in HSS</a:t>
            </a:r>
            <a:endParaRPr lang="en-GB" dirty="0"/>
          </a:p>
        </p:txBody>
      </p:sp>
      <p:sp>
        <p:nvSpPr>
          <p:cNvPr id="3" name="Tijdelijke aanduiding voor inhoud 2"/>
          <p:cNvSpPr>
            <a:spLocks noGrp="1"/>
          </p:cNvSpPr>
          <p:nvPr>
            <p:ph idx="1"/>
          </p:nvPr>
        </p:nvSpPr>
        <p:spPr/>
        <p:txBody>
          <a:bodyPr>
            <a:normAutofit fontScale="92500" lnSpcReduction="10000"/>
          </a:bodyPr>
          <a:lstStyle/>
          <a:p>
            <a:r>
              <a:rPr lang="en-US" dirty="0"/>
              <a:t>HSS has less access to research funding</a:t>
            </a:r>
          </a:p>
          <a:p>
            <a:r>
              <a:rPr lang="en-US" dirty="0"/>
              <a:t>Less central funding for ‘Gold OA’, through OA publication funds </a:t>
            </a:r>
          </a:p>
          <a:p>
            <a:endParaRPr lang="en-US" dirty="0"/>
          </a:p>
          <a:p>
            <a:pPr marL="457200" lvl="1" indent="0">
              <a:buNone/>
            </a:pPr>
            <a:r>
              <a:rPr lang="en-US" dirty="0">
                <a:solidFill>
                  <a:schemeClr val="accent2"/>
                </a:solidFill>
              </a:rPr>
              <a:t>HSS needs new models to achieve Gold OA</a:t>
            </a:r>
          </a:p>
          <a:p>
            <a:endParaRPr lang="en-US" dirty="0"/>
          </a:p>
          <a:p>
            <a:r>
              <a:rPr lang="en-US" dirty="0"/>
              <a:t>Importance of Library side models</a:t>
            </a:r>
          </a:p>
          <a:p>
            <a:pPr lvl="1"/>
            <a:r>
              <a:rPr lang="en-US" dirty="0"/>
              <a:t>Based on libraries’ existing acquisitions budget</a:t>
            </a:r>
          </a:p>
          <a:p>
            <a:pPr lvl="1"/>
            <a:r>
              <a:rPr lang="en-US" dirty="0"/>
              <a:t>Three examples</a:t>
            </a:r>
          </a:p>
          <a:p>
            <a:endParaRPr lang="en-GB" dirty="0"/>
          </a:p>
        </p:txBody>
      </p:sp>
    </p:spTree>
    <p:extLst>
      <p:ext uri="{BB962C8B-B14F-4D97-AF65-F5344CB8AC3E}">
        <p14:creationId xmlns:p14="http://schemas.microsoft.com/office/powerpoint/2010/main" val="26165449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GB"/>
          </a:p>
        </p:txBody>
      </p:sp>
      <p:pic>
        <p:nvPicPr>
          <p:cNvPr id="9" name="Tijdelijke aanduiding voor inhoud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12008"/>
            <a:ext cx="9144000" cy="6532350"/>
          </a:xfrm>
        </p:spPr>
      </p:pic>
    </p:spTree>
    <p:extLst>
      <p:ext uri="{BB962C8B-B14F-4D97-AF65-F5344CB8AC3E}">
        <p14:creationId xmlns:p14="http://schemas.microsoft.com/office/powerpoint/2010/main" val="2078079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37694" cy="2237694"/>
          </a:xfrm>
          <a:prstGeom prst="rect">
            <a:avLst/>
          </a:prstGeom>
        </p:spPr>
      </p:pic>
      <p:sp>
        <p:nvSpPr>
          <p:cNvPr id="2" name="Title 1"/>
          <p:cNvSpPr>
            <a:spLocks noGrp="1"/>
          </p:cNvSpPr>
          <p:nvPr>
            <p:ph type="ctrTitle"/>
          </p:nvPr>
        </p:nvSpPr>
        <p:spPr>
          <a:xfrm>
            <a:off x="685800" y="2713767"/>
            <a:ext cx="7772400" cy="1470025"/>
          </a:xfrm>
        </p:spPr>
        <p:txBody>
          <a:bodyPr>
            <a:normAutofit fontScale="90000"/>
          </a:bodyPr>
          <a:lstStyle/>
          <a:p>
            <a:r>
              <a:rPr lang="en-US" sz="4000" dirty="0" smtClean="0">
                <a:latin typeface="Trebuchet MS" panose="020B0603020202020204" pitchFamily="34" charset="0"/>
              </a:rPr>
              <a:t>Institution </a:t>
            </a:r>
            <a:r>
              <a:rPr lang="en-US" sz="4000" dirty="0">
                <a:latin typeface="Trebuchet MS" panose="020B0603020202020204" pitchFamily="34" charset="0"/>
              </a:rPr>
              <a:t>as </a:t>
            </a:r>
            <a:r>
              <a:rPr lang="en-US" sz="4000" dirty="0" smtClean="0">
                <a:latin typeface="Trebuchet MS" panose="020B0603020202020204" pitchFamily="34" charset="0"/>
              </a:rPr>
              <a:t>publisher 1 </a:t>
            </a:r>
            <a:br>
              <a:rPr lang="en-US" sz="4000" dirty="0" smtClean="0">
                <a:latin typeface="Trebuchet MS" panose="020B0603020202020204" pitchFamily="34" charset="0"/>
              </a:rPr>
            </a:br>
            <a:r>
              <a:rPr lang="en-US" sz="5300" dirty="0"/>
              <a:t>Overview of Library publishing landscape</a:t>
            </a:r>
            <a:endParaRPr lang="en-US" sz="5300"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smtClean="0">
                <a:latin typeface="Trebuchet MS" panose="020B0603020202020204" pitchFamily="34" charset="0"/>
              </a:rPr>
              <a:t>Eelco Ferwerda, OAPEN</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735" y="421225"/>
            <a:ext cx="1959465" cy="1267890"/>
          </a:xfrm>
          <a:prstGeom prst="rect">
            <a:avLst/>
          </a:prstGeom>
        </p:spPr>
      </p:pic>
    </p:spTree>
    <p:extLst>
      <p:ext uri="{BB962C8B-B14F-4D97-AF65-F5344CB8AC3E}">
        <p14:creationId xmlns:p14="http://schemas.microsoft.com/office/powerpoint/2010/main" val="9131832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Knowledge Unlatched</a:t>
            </a:r>
          </a:p>
        </p:txBody>
      </p:sp>
      <p:sp>
        <p:nvSpPr>
          <p:cNvPr id="3" name="Tijdelijke aanduiding voor inhoud 2"/>
          <p:cNvSpPr>
            <a:spLocks noGrp="1"/>
          </p:cNvSpPr>
          <p:nvPr>
            <p:ph idx="1"/>
          </p:nvPr>
        </p:nvSpPr>
        <p:spPr/>
        <p:txBody>
          <a:bodyPr>
            <a:normAutofit fontScale="47500" lnSpcReduction="20000"/>
          </a:bodyPr>
          <a:lstStyle/>
          <a:p>
            <a:pPr marL="0" indent="0">
              <a:buNone/>
            </a:pPr>
            <a:r>
              <a:rPr lang="en-US" sz="5100" dirty="0"/>
              <a:t>Libraries </a:t>
            </a:r>
            <a:r>
              <a:rPr lang="en-US" sz="5100" dirty="0" smtClean="0"/>
              <a:t>‘purchase’ </a:t>
            </a:r>
            <a:r>
              <a:rPr lang="en-US" sz="5100" dirty="0"/>
              <a:t>OA books:</a:t>
            </a:r>
          </a:p>
          <a:p>
            <a:endParaRPr lang="en-US" sz="5100" dirty="0"/>
          </a:p>
          <a:p>
            <a:r>
              <a:rPr lang="en-US" sz="5100" dirty="0"/>
              <a:t>Libraries form a global </a:t>
            </a:r>
            <a:r>
              <a:rPr lang="en-US" sz="5100" dirty="0">
                <a:solidFill>
                  <a:srgbClr val="FF0000"/>
                </a:solidFill>
              </a:rPr>
              <a:t>consortium</a:t>
            </a:r>
          </a:p>
          <a:p>
            <a:r>
              <a:rPr lang="en-US" sz="5100" dirty="0"/>
              <a:t>Use their existing acquisitions budget </a:t>
            </a:r>
          </a:p>
          <a:p>
            <a:r>
              <a:rPr lang="en-US" sz="5100" dirty="0"/>
              <a:t>Select individually, purchase collectively </a:t>
            </a:r>
          </a:p>
          <a:p>
            <a:r>
              <a:rPr lang="en-US" sz="5100" dirty="0"/>
              <a:t>Price based on fixed or ‘first digital copy’ costs</a:t>
            </a:r>
          </a:p>
          <a:p>
            <a:r>
              <a:rPr lang="en-US" sz="5100" dirty="0"/>
              <a:t>Libraries receive value-added edition</a:t>
            </a:r>
          </a:p>
          <a:p>
            <a:r>
              <a:rPr lang="en-US" sz="5100" dirty="0"/>
              <a:t>Monographs are then published Open </a:t>
            </a:r>
            <a:r>
              <a:rPr lang="en-US" sz="5100" dirty="0" smtClean="0"/>
              <a:t>Access</a:t>
            </a:r>
            <a:endParaRPr lang="en-US" sz="5100" dirty="0"/>
          </a:p>
          <a:p>
            <a:pPr lvl="1"/>
            <a:r>
              <a:rPr lang="en-US" sz="3800" dirty="0"/>
              <a:t>First pilot </a:t>
            </a:r>
            <a:r>
              <a:rPr lang="en-US" sz="3800" dirty="0" smtClean="0"/>
              <a:t>in 2014</a:t>
            </a:r>
            <a:endParaRPr lang="en-US" sz="3800" dirty="0"/>
          </a:p>
          <a:p>
            <a:pPr lvl="1"/>
            <a:r>
              <a:rPr lang="en-US" sz="3800" dirty="0"/>
              <a:t>13 publishers, 28 </a:t>
            </a:r>
            <a:r>
              <a:rPr lang="en-US" sz="3800" dirty="0" smtClean="0"/>
              <a:t>books</a:t>
            </a:r>
          </a:p>
          <a:p>
            <a:pPr lvl="1"/>
            <a:r>
              <a:rPr lang="en-US" sz="3800" dirty="0" smtClean="0"/>
              <a:t>Second round announced</a:t>
            </a:r>
          </a:p>
          <a:p>
            <a:pPr lvl="1"/>
            <a:endParaRPr lang="en-US" dirty="0"/>
          </a:p>
          <a:p>
            <a:pPr marL="0" indent="0">
              <a:buNone/>
            </a:pPr>
            <a:r>
              <a:rPr lang="en-US" sz="4200" dirty="0">
                <a:hlinkClick r:id="rId2"/>
              </a:rPr>
              <a:t>http://www.knowledgeunlatched.org</a:t>
            </a:r>
            <a:r>
              <a:rPr lang="en-US" sz="4200" dirty="0" smtClean="0">
                <a:hlinkClick r:id="rId2"/>
              </a:rPr>
              <a:t>/</a:t>
            </a:r>
            <a:r>
              <a:rPr lang="en-US" sz="4200" dirty="0" smtClean="0"/>
              <a:t> </a:t>
            </a:r>
            <a:endParaRPr lang="en-US" sz="4200"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58393" y="4941900"/>
            <a:ext cx="1101725" cy="96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8570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GB"/>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12008"/>
            <a:ext cx="9165515" cy="6547721"/>
          </a:xfrm>
        </p:spPr>
      </p:pic>
    </p:spTree>
    <p:extLst>
      <p:ext uri="{BB962C8B-B14F-4D97-AF65-F5344CB8AC3E}">
        <p14:creationId xmlns:p14="http://schemas.microsoft.com/office/powerpoint/2010/main" val="1668404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OpenEdition</a:t>
            </a:r>
          </a:p>
        </p:txBody>
      </p:sp>
      <p:sp>
        <p:nvSpPr>
          <p:cNvPr id="3" name="Tijdelijke aanduiding voor inhoud 2"/>
          <p:cNvSpPr>
            <a:spLocks noGrp="1"/>
          </p:cNvSpPr>
          <p:nvPr>
            <p:ph idx="1"/>
          </p:nvPr>
        </p:nvSpPr>
        <p:spPr/>
        <p:txBody>
          <a:bodyPr>
            <a:normAutofit fontScale="70000" lnSpcReduction="20000"/>
          </a:bodyPr>
          <a:lstStyle/>
          <a:p>
            <a:pPr marL="0" indent="0">
              <a:buNone/>
            </a:pPr>
            <a:r>
              <a:rPr lang="en-GB" dirty="0"/>
              <a:t>Libraries license OA content:</a:t>
            </a:r>
          </a:p>
          <a:p>
            <a:endParaRPr lang="en-GB" dirty="0"/>
          </a:p>
          <a:p>
            <a:r>
              <a:rPr lang="en-GB" dirty="0"/>
              <a:t>OpenEdition </a:t>
            </a:r>
            <a:r>
              <a:rPr lang="en-GB" dirty="0">
                <a:solidFill>
                  <a:srgbClr val="FF0000"/>
                </a:solidFill>
              </a:rPr>
              <a:t>Freemium</a:t>
            </a:r>
          </a:p>
          <a:p>
            <a:r>
              <a:rPr lang="en-GB" dirty="0"/>
              <a:t>Free content online (HTML)</a:t>
            </a:r>
          </a:p>
          <a:p>
            <a:r>
              <a:rPr lang="en-GB" dirty="0"/>
              <a:t>Premium content (PDF, e-reader formats) and services for libraries</a:t>
            </a:r>
          </a:p>
          <a:p>
            <a:r>
              <a:rPr lang="en-GB" dirty="0"/>
              <a:t>Revenues split </a:t>
            </a:r>
            <a:r>
              <a:rPr lang="en-GB" sz="3400" dirty="0" smtClean="0">
                <a:latin typeface="Calibri"/>
                <a:cs typeface="Calibri"/>
              </a:rPr>
              <a:t>⅓-⅔</a:t>
            </a:r>
            <a:r>
              <a:rPr lang="en-GB" dirty="0" smtClean="0"/>
              <a:t> </a:t>
            </a:r>
            <a:r>
              <a:rPr lang="en-GB" dirty="0"/>
              <a:t>between OpenEdition and publishers</a:t>
            </a:r>
          </a:p>
          <a:p>
            <a:endParaRPr lang="en-GB" dirty="0"/>
          </a:p>
          <a:p>
            <a:r>
              <a:rPr lang="en-GB" dirty="0"/>
              <a:t>Intended to:</a:t>
            </a:r>
          </a:p>
          <a:p>
            <a:pPr lvl="1"/>
            <a:r>
              <a:rPr lang="en-GB" dirty="0"/>
              <a:t>make OA content discoverable</a:t>
            </a:r>
          </a:p>
          <a:p>
            <a:pPr lvl="1"/>
            <a:r>
              <a:rPr lang="en-GB" dirty="0"/>
              <a:t>provide a business model for OA content</a:t>
            </a:r>
          </a:p>
          <a:p>
            <a:pPr lvl="1"/>
            <a:r>
              <a:rPr lang="en-GB" dirty="0"/>
              <a:t>help sustain </a:t>
            </a:r>
            <a:r>
              <a:rPr lang="en-GB" dirty="0" smtClean="0"/>
              <a:t>platform</a:t>
            </a:r>
            <a:br>
              <a:rPr lang="en-GB" dirty="0" smtClean="0"/>
            </a:br>
            <a:endParaRPr lang="en-GB" dirty="0" smtClean="0"/>
          </a:p>
          <a:p>
            <a:pPr marL="0" indent="0">
              <a:buNone/>
            </a:pPr>
            <a:r>
              <a:rPr lang="en-GB" dirty="0" smtClean="0">
                <a:hlinkClick r:id="rId2"/>
              </a:rPr>
              <a:t>http://www.openedition.org</a:t>
            </a:r>
            <a:r>
              <a:rPr lang="en-GB" dirty="0" smtClean="0"/>
              <a:t> </a:t>
            </a:r>
          </a:p>
        </p:txBody>
      </p:sp>
      <p:pic>
        <p:nvPicPr>
          <p:cNvPr id="5122" name="Picture 2" descr="OpenEdition : four platforms for electronic resources in the humanities and social sciences: OpenEdition Books, Revues.org, Hypotheses, Calen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5578475"/>
            <a:ext cx="3009900" cy="695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217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endParaRPr lang="nl-NL" dirty="0" smtClean="0">
              <a:cs typeface="+mj-cs"/>
            </a:endParaRPr>
          </a:p>
        </p:txBody>
      </p:sp>
      <p:sp>
        <p:nvSpPr>
          <p:cNvPr id="4099" name="Rectangle 3"/>
          <p:cNvSpPr>
            <a:spLocks noGrp="1" noChangeArrowheads="1"/>
          </p:cNvSpPr>
          <p:nvPr>
            <p:ph type="body" idx="1"/>
          </p:nvPr>
        </p:nvSpPr>
        <p:spPr/>
        <p:txBody>
          <a:bodyPr/>
          <a:lstStyle/>
          <a:p>
            <a:pPr eaLnBrk="1" hangingPunct="1">
              <a:defRPr/>
            </a:pPr>
            <a:endParaRPr lang="nl-NL" dirty="0" smtClean="0">
              <a:cs typeface="+mn-cs"/>
            </a:endParaRPr>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2825"/>
            <a:ext cx="9144000" cy="6532350"/>
          </a:xfrm>
          <a:prstGeom prst="rect">
            <a:avLst/>
          </a:prstGeom>
        </p:spPr>
      </p:pic>
    </p:spTree>
    <p:extLst>
      <p:ext uri="{BB962C8B-B14F-4D97-AF65-F5344CB8AC3E}">
        <p14:creationId xmlns:p14="http://schemas.microsoft.com/office/powerpoint/2010/main" val="17020577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Open Library of Humanities</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en-US" dirty="0"/>
              <a:t>Libraries ‘subscribe’ to OA journal: </a:t>
            </a:r>
          </a:p>
          <a:p>
            <a:endParaRPr lang="en-US" dirty="0"/>
          </a:p>
          <a:p>
            <a:r>
              <a:rPr lang="en-US" dirty="0"/>
              <a:t>OLH: </a:t>
            </a:r>
            <a:r>
              <a:rPr lang="en-US" dirty="0" smtClean="0"/>
              <a:t>‘mega journal’ </a:t>
            </a:r>
            <a:r>
              <a:rPr lang="en-US" dirty="0"/>
              <a:t>for HSS</a:t>
            </a:r>
          </a:p>
          <a:p>
            <a:pPr lvl="1"/>
            <a:r>
              <a:rPr lang="en-US" dirty="0"/>
              <a:t>Inspired by PLOS ONE</a:t>
            </a:r>
          </a:p>
          <a:p>
            <a:pPr lvl="1"/>
            <a:r>
              <a:rPr lang="en-US" dirty="0"/>
              <a:t>Initiative of Martin Eve &amp; Caroline </a:t>
            </a:r>
            <a:r>
              <a:rPr lang="en-US" dirty="0" smtClean="0"/>
              <a:t>Edwards</a:t>
            </a:r>
          </a:p>
          <a:p>
            <a:pPr lvl="1"/>
            <a:r>
              <a:rPr lang="en-US" dirty="0" smtClean="0"/>
              <a:t>Expected to launch August/September</a:t>
            </a:r>
            <a:endParaRPr lang="en-US" dirty="0"/>
          </a:p>
          <a:p>
            <a:pPr lvl="1"/>
            <a:r>
              <a:rPr lang="en-US" dirty="0"/>
              <a:t>D</a:t>
            </a:r>
            <a:r>
              <a:rPr lang="en-US" dirty="0" smtClean="0"/>
              <a:t>ifferent </a:t>
            </a:r>
            <a:r>
              <a:rPr lang="en-US" dirty="0"/>
              <a:t>business model: </a:t>
            </a:r>
          </a:p>
          <a:p>
            <a:pPr lvl="2"/>
            <a:r>
              <a:rPr lang="en-US" dirty="0">
                <a:solidFill>
                  <a:schemeClr val="accent2"/>
                </a:solidFill>
              </a:rPr>
              <a:t>Library Partnership Subsidy</a:t>
            </a:r>
          </a:p>
          <a:p>
            <a:pPr lvl="1"/>
            <a:r>
              <a:rPr lang="en-US" dirty="0" smtClean="0"/>
              <a:t>‘Subscription</a:t>
            </a:r>
            <a:r>
              <a:rPr lang="en-US" dirty="0"/>
              <a:t>’ model:</a:t>
            </a:r>
          </a:p>
          <a:p>
            <a:pPr lvl="2"/>
            <a:r>
              <a:rPr lang="en-US" dirty="0"/>
              <a:t>Many libraries </a:t>
            </a:r>
            <a:r>
              <a:rPr lang="en-US" dirty="0" smtClean="0">
                <a:sym typeface="Wingdings" panose="05000000000000000000" pitchFamily="2" charset="2"/>
              </a:rPr>
              <a:t></a:t>
            </a:r>
            <a:r>
              <a:rPr lang="en-US" dirty="0" smtClean="0"/>
              <a:t> </a:t>
            </a:r>
            <a:r>
              <a:rPr lang="en-US" dirty="0"/>
              <a:t>low subsidies!</a:t>
            </a:r>
          </a:p>
          <a:p>
            <a:endParaRPr lang="en-US" dirty="0"/>
          </a:p>
          <a:p>
            <a:pPr marL="0" indent="0">
              <a:buNone/>
            </a:pPr>
            <a:r>
              <a:rPr lang="en-US" dirty="0">
                <a:hlinkClick r:id="rId2"/>
              </a:rPr>
              <a:t>https://www.openlibhums.org</a:t>
            </a:r>
            <a:r>
              <a:rPr lang="en-US" dirty="0" smtClean="0">
                <a:hlinkClick r:id="rId2"/>
              </a:rPr>
              <a:t>/</a:t>
            </a:r>
            <a:r>
              <a:rPr lang="en-US" dirty="0" smtClean="0"/>
              <a:t> </a:t>
            </a:r>
            <a:endParaRPr lang="en-US" dirty="0"/>
          </a:p>
          <a:p>
            <a:endParaRPr lang="en-GB" dirty="0"/>
          </a:p>
        </p:txBody>
      </p:sp>
      <p:pic>
        <p:nvPicPr>
          <p:cNvPr id="4" name="Picture 8" descr="OLH-Website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5392738"/>
            <a:ext cx="2540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51793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400" dirty="0" smtClean="0"/>
              <a:t>Financial Models</a:t>
            </a:r>
            <a:br>
              <a:rPr lang="en-US" sz="2400" dirty="0" smtClean="0"/>
            </a:br>
            <a:r>
              <a:rPr lang="nl-NL" sz="2400" dirty="0" err="1" smtClean="0"/>
              <a:t>References</a:t>
            </a:r>
            <a:endParaRPr lang="nl-NL" sz="2400" dirty="0"/>
          </a:p>
        </p:txBody>
      </p:sp>
      <p:sp>
        <p:nvSpPr>
          <p:cNvPr id="3" name="Tijdelijke aanduiding voor inhoud 2"/>
          <p:cNvSpPr>
            <a:spLocks noGrp="1"/>
          </p:cNvSpPr>
          <p:nvPr>
            <p:ph idx="1"/>
          </p:nvPr>
        </p:nvSpPr>
        <p:spPr/>
        <p:txBody>
          <a:bodyPr>
            <a:normAutofit/>
          </a:bodyPr>
          <a:lstStyle/>
          <a:p>
            <a:r>
              <a:rPr lang="en-GB" sz="2400" dirty="0"/>
              <a:t>OAPEN-UK - An overview of business models: </a:t>
            </a:r>
            <a:r>
              <a:rPr lang="en-GB" sz="2400" u="sng" dirty="0">
                <a:hlinkClick r:id="rId2"/>
              </a:rPr>
              <a:t>http://oapen-uk.jiscebooks.org/research-findings/swot/bmoverview/</a:t>
            </a:r>
            <a:endParaRPr lang="en-US" sz="2400" dirty="0"/>
          </a:p>
          <a:p>
            <a:r>
              <a:rPr lang="en-GB" sz="2400" dirty="0"/>
              <a:t>HEFCE report – Economic analysis of business models for Open Access monographs: </a:t>
            </a:r>
            <a:r>
              <a:rPr lang="en-GB" sz="2400" u="sng" dirty="0">
                <a:hlinkClick r:id="rId3"/>
              </a:rPr>
              <a:t>http://www.hefce.ac.uk/media/hefce/content/pubs/indirreports/2015/Monographs,and,open,access/2014_monographs4.pdf</a:t>
            </a:r>
            <a:endParaRPr lang="en-US" sz="2400" dirty="0"/>
          </a:p>
          <a:p>
            <a:r>
              <a:rPr lang="en-GB" sz="2400" dirty="0"/>
              <a:t>Open Access in </a:t>
            </a:r>
            <a:r>
              <a:rPr lang="en-GB" sz="2400" dirty="0" smtClean="0"/>
              <a:t>Humanities </a:t>
            </a:r>
            <a:r>
              <a:rPr lang="en-GB" sz="2400" dirty="0"/>
              <a:t>and Social Sciences: </a:t>
            </a:r>
            <a:r>
              <a:rPr lang="en-GB" sz="2400" u="sng" dirty="0">
                <a:hlinkClick r:id="rId4"/>
              </a:rPr>
              <a:t>http://www.slideshare.net/EelcoFerwerda/oa-in-hss-munin-conference-nov-2013-updated?related=1</a:t>
            </a:r>
            <a:endParaRPr lang="en-US" sz="2400" dirty="0"/>
          </a:p>
          <a:p>
            <a:endParaRPr lang="en-US" sz="2400" dirty="0" smtClean="0"/>
          </a:p>
        </p:txBody>
      </p:sp>
    </p:spTree>
    <p:extLst>
      <p:ext uri="{BB962C8B-B14F-4D97-AF65-F5344CB8AC3E}">
        <p14:creationId xmlns:p14="http://schemas.microsoft.com/office/powerpoint/2010/main" val="42033645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37694" cy="2237694"/>
          </a:xfrm>
          <a:prstGeom prst="rect">
            <a:avLst/>
          </a:prstGeom>
        </p:spPr>
      </p:pic>
      <p:sp>
        <p:nvSpPr>
          <p:cNvPr id="2" name="Title 1"/>
          <p:cNvSpPr>
            <a:spLocks noGrp="1"/>
          </p:cNvSpPr>
          <p:nvPr>
            <p:ph type="ctrTitle"/>
          </p:nvPr>
        </p:nvSpPr>
        <p:spPr>
          <a:xfrm>
            <a:off x="685800" y="2713767"/>
            <a:ext cx="7772400" cy="1470025"/>
          </a:xfrm>
        </p:spPr>
        <p:txBody>
          <a:bodyPr>
            <a:normAutofit/>
          </a:bodyPr>
          <a:lstStyle/>
          <a:p>
            <a:r>
              <a:rPr lang="en-US" sz="3600" dirty="0" smtClean="0">
                <a:latin typeface="Trebuchet MS" panose="020B0603020202020204" pitchFamily="34" charset="0"/>
              </a:rPr>
              <a:t>Institution </a:t>
            </a:r>
            <a:r>
              <a:rPr lang="en-US" sz="3600" dirty="0">
                <a:latin typeface="Trebuchet MS" panose="020B0603020202020204" pitchFamily="34" charset="0"/>
              </a:rPr>
              <a:t>as </a:t>
            </a:r>
            <a:r>
              <a:rPr lang="en-US" sz="3600" dirty="0" smtClean="0">
                <a:latin typeface="Trebuchet MS" panose="020B0603020202020204" pitchFamily="34" charset="0"/>
              </a:rPr>
              <a:t>publisher 3 </a:t>
            </a:r>
            <a:br>
              <a:rPr lang="en-US" sz="3600" dirty="0" smtClean="0">
                <a:latin typeface="Trebuchet MS" panose="020B0603020202020204" pitchFamily="34" charset="0"/>
              </a:rPr>
            </a:br>
            <a:r>
              <a:rPr lang="en-US" sz="4800" dirty="0" smtClean="0"/>
              <a:t>Business Plans</a:t>
            </a:r>
            <a:endParaRPr lang="en-US" sz="4800"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err="1" smtClean="0">
                <a:latin typeface="Trebuchet MS" panose="020B0603020202020204" pitchFamily="34" charset="0"/>
              </a:rPr>
              <a:t>Jaimee</a:t>
            </a:r>
            <a:r>
              <a:rPr lang="en-US" sz="2400" dirty="0" smtClean="0">
                <a:latin typeface="Trebuchet MS" panose="020B0603020202020204" pitchFamily="34" charset="0"/>
              </a:rPr>
              <a:t> </a:t>
            </a:r>
            <a:r>
              <a:rPr lang="en-US" sz="2400" dirty="0" err="1" smtClean="0">
                <a:latin typeface="Trebuchet MS" panose="020B0603020202020204" pitchFamily="34" charset="0"/>
              </a:rPr>
              <a:t>Biggins</a:t>
            </a:r>
            <a:r>
              <a:rPr lang="en-US" sz="2400" dirty="0" smtClean="0">
                <a:latin typeface="Trebuchet MS" panose="020B0603020202020204" pitchFamily="34" charset="0"/>
              </a:rPr>
              <a:t>, UCL Press</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735" y="421225"/>
            <a:ext cx="1959465" cy="1267890"/>
          </a:xfrm>
          <a:prstGeom prst="rect">
            <a:avLst/>
          </a:prstGeom>
        </p:spPr>
      </p:pic>
    </p:spTree>
    <p:extLst>
      <p:ext uri="{BB962C8B-B14F-4D97-AF65-F5344CB8AC3E}">
        <p14:creationId xmlns:p14="http://schemas.microsoft.com/office/powerpoint/2010/main" val="8657979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Business Plans Part 1: Key questions</a:t>
            </a:r>
            <a:endParaRPr lang="en-US" b="1" dirty="0"/>
          </a:p>
        </p:txBody>
      </p:sp>
      <p:sp>
        <p:nvSpPr>
          <p:cNvPr id="5" name="Cloud Callout 4"/>
          <p:cNvSpPr/>
          <p:nvPr/>
        </p:nvSpPr>
        <p:spPr>
          <a:xfrm rot="21191392">
            <a:off x="288758" y="1355008"/>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Ins="0" bIns="0" rtlCol="0" anchor="ctr"/>
          <a:lstStyle/>
          <a:p>
            <a:pPr algn="ctr"/>
            <a:r>
              <a:rPr lang="en-GB" b="1" dirty="0" smtClean="0">
                <a:solidFill>
                  <a:schemeClr val="tx1"/>
                </a:solidFill>
                <a:latin typeface="Trebuchet MS" panose="020B0603020202020204" pitchFamily="34" charset="0"/>
              </a:rPr>
              <a:t>Purpose of publishing? </a:t>
            </a:r>
            <a:endParaRPr lang="en-GB" b="1" dirty="0">
              <a:solidFill>
                <a:schemeClr val="tx1"/>
              </a:solidFill>
              <a:latin typeface="Trebuchet MS" panose="020B0603020202020204" pitchFamily="34" charset="0"/>
            </a:endParaRPr>
          </a:p>
        </p:txBody>
      </p:sp>
      <p:sp>
        <p:nvSpPr>
          <p:cNvPr id="6" name="Cloud Callout 5"/>
          <p:cNvSpPr/>
          <p:nvPr/>
        </p:nvSpPr>
        <p:spPr>
          <a:xfrm rot="175296">
            <a:off x="2318086" y="1258756"/>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Is there academic need?</a:t>
            </a:r>
            <a:endParaRPr lang="en-GB" b="1" dirty="0">
              <a:solidFill>
                <a:schemeClr val="tx1"/>
              </a:solidFill>
              <a:latin typeface="Trebuchet MS" panose="020B0603020202020204" pitchFamily="34" charset="0"/>
            </a:endParaRPr>
          </a:p>
        </p:txBody>
      </p:sp>
      <p:sp>
        <p:nvSpPr>
          <p:cNvPr id="7" name="Cloud Callout 6"/>
          <p:cNvSpPr/>
          <p:nvPr/>
        </p:nvSpPr>
        <p:spPr>
          <a:xfrm rot="21318241">
            <a:off x="4313068" y="1282819"/>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Institution vision and support?</a:t>
            </a:r>
            <a:endParaRPr lang="en-GB" b="1" dirty="0">
              <a:solidFill>
                <a:schemeClr val="tx1"/>
              </a:solidFill>
              <a:latin typeface="Trebuchet MS" panose="020B0603020202020204" pitchFamily="34" charset="0"/>
            </a:endParaRPr>
          </a:p>
        </p:txBody>
      </p:sp>
      <p:sp>
        <p:nvSpPr>
          <p:cNvPr id="8" name="Cloud Callout 7"/>
          <p:cNvSpPr/>
          <p:nvPr/>
        </p:nvSpPr>
        <p:spPr>
          <a:xfrm rot="225862">
            <a:off x="6301215" y="1339066"/>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What will you publish?</a:t>
            </a:r>
            <a:endParaRPr lang="en-GB" b="1" dirty="0">
              <a:solidFill>
                <a:schemeClr val="tx1"/>
              </a:solidFill>
              <a:latin typeface="Trebuchet MS" panose="020B0603020202020204" pitchFamily="34" charset="0"/>
            </a:endParaRPr>
          </a:p>
        </p:txBody>
      </p:sp>
      <p:sp>
        <p:nvSpPr>
          <p:cNvPr id="9" name="Cloud Callout 8"/>
          <p:cNvSpPr/>
          <p:nvPr/>
        </p:nvSpPr>
        <p:spPr>
          <a:xfrm rot="21191392">
            <a:off x="291736" y="4591673"/>
            <a:ext cx="1836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Ins="0" bIns="0" rtlCol="0" anchor="ctr"/>
          <a:lstStyle/>
          <a:p>
            <a:pPr algn="ctr"/>
            <a:r>
              <a:rPr lang="en-GB" b="1" dirty="0" smtClean="0">
                <a:solidFill>
                  <a:schemeClr val="tx1"/>
                </a:solidFill>
                <a:latin typeface="Trebuchet MS" panose="020B0603020202020204" pitchFamily="34" charset="0"/>
              </a:rPr>
              <a:t>Publishing model?</a:t>
            </a:r>
            <a:endParaRPr lang="en-GB" b="1" dirty="0">
              <a:solidFill>
                <a:schemeClr val="tx1"/>
              </a:solidFill>
              <a:latin typeface="Trebuchet MS" panose="020B0603020202020204" pitchFamily="34" charset="0"/>
            </a:endParaRPr>
          </a:p>
        </p:txBody>
      </p:sp>
      <p:sp>
        <p:nvSpPr>
          <p:cNvPr id="10" name="Cloud Callout 9"/>
          <p:cNvSpPr/>
          <p:nvPr/>
        </p:nvSpPr>
        <p:spPr>
          <a:xfrm rot="175296">
            <a:off x="2416657" y="4663817"/>
            <a:ext cx="172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Funding? </a:t>
            </a:r>
            <a:endParaRPr lang="en-GB" b="1" dirty="0">
              <a:solidFill>
                <a:schemeClr val="tx1"/>
              </a:solidFill>
              <a:latin typeface="Trebuchet MS" panose="020B0603020202020204" pitchFamily="34" charset="0"/>
            </a:endParaRPr>
          </a:p>
        </p:txBody>
      </p:sp>
      <p:sp>
        <p:nvSpPr>
          <p:cNvPr id="11" name="Cloud Callout 10"/>
          <p:cNvSpPr/>
          <p:nvPr/>
        </p:nvSpPr>
        <p:spPr>
          <a:xfrm rot="21318241">
            <a:off x="4460135" y="4591475"/>
            <a:ext cx="172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Skills in house? </a:t>
            </a:r>
            <a:endParaRPr lang="en-GB" b="1" dirty="0">
              <a:solidFill>
                <a:schemeClr val="tx1"/>
              </a:solidFill>
              <a:latin typeface="Trebuchet MS" panose="020B0603020202020204" pitchFamily="34" charset="0"/>
            </a:endParaRPr>
          </a:p>
        </p:txBody>
      </p:sp>
      <p:sp>
        <p:nvSpPr>
          <p:cNvPr id="12" name="Cloud Callout 11"/>
          <p:cNvSpPr/>
          <p:nvPr/>
        </p:nvSpPr>
        <p:spPr>
          <a:xfrm rot="225862">
            <a:off x="985381" y="2780131"/>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How will you attract authors? </a:t>
            </a:r>
            <a:endParaRPr lang="en-GB" b="1" dirty="0">
              <a:solidFill>
                <a:schemeClr val="tx1"/>
              </a:solidFill>
              <a:latin typeface="Trebuchet MS" panose="020B0603020202020204" pitchFamily="34" charset="0"/>
            </a:endParaRPr>
          </a:p>
        </p:txBody>
      </p:sp>
      <p:sp>
        <p:nvSpPr>
          <p:cNvPr id="13" name="Cloud Callout 12"/>
          <p:cNvSpPr/>
          <p:nvPr/>
        </p:nvSpPr>
        <p:spPr>
          <a:xfrm rot="175296">
            <a:off x="6525326" y="4561426"/>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What is your </a:t>
            </a:r>
            <a:r>
              <a:rPr lang="en-GB" b="1" smtClean="0">
                <a:solidFill>
                  <a:schemeClr val="tx1"/>
                </a:solidFill>
                <a:latin typeface="Trebuchet MS" panose="020B0603020202020204" pitchFamily="34" charset="0"/>
              </a:rPr>
              <a:t>unique offer?</a:t>
            </a:r>
            <a:endParaRPr lang="en-GB" b="1" dirty="0">
              <a:solidFill>
                <a:schemeClr val="tx1"/>
              </a:solidFill>
              <a:latin typeface="Trebuchet MS" panose="020B0603020202020204" pitchFamily="34" charset="0"/>
            </a:endParaRPr>
          </a:p>
        </p:txBody>
      </p:sp>
      <p:sp>
        <p:nvSpPr>
          <p:cNvPr id="14" name="Cloud Callout 13"/>
          <p:cNvSpPr/>
          <p:nvPr/>
        </p:nvSpPr>
        <p:spPr>
          <a:xfrm rot="225862">
            <a:off x="3216816" y="2898608"/>
            <a:ext cx="2088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Genres?</a:t>
            </a:r>
          </a:p>
          <a:p>
            <a:pPr algn="ctr"/>
            <a:r>
              <a:rPr lang="en-GB" b="1" dirty="0" smtClean="0">
                <a:solidFill>
                  <a:schemeClr val="tx1"/>
                </a:solidFill>
                <a:latin typeface="Trebuchet MS" panose="020B0603020202020204" pitchFamily="34" charset="0"/>
              </a:rPr>
              <a:t>Subject areas?</a:t>
            </a:r>
            <a:endParaRPr lang="en-GB" b="1" dirty="0">
              <a:solidFill>
                <a:schemeClr val="tx1"/>
              </a:solidFill>
              <a:latin typeface="Trebuchet MS" panose="020B0603020202020204" pitchFamily="34" charset="0"/>
            </a:endParaRPr>
          </a:p>
        </p:txBody>
      </p:sp>
      <p:sp>
        <p:nvSpPr>
          <p:cNvPr id="15" name="Cloud Callout 14"/>
          <p:cNvSpPr/>
          <p:nvPr/>
        </p:nvSpPr>
        <p:spPr>
          <a:xfrm rot="225862">
            <a:off x="5625017" y="2882254"/>
            <a:ext cx="1872000" cy="1660358"/>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solidFill>
                  <a:schemeClr val="tx1"/>
                </a:solidFill>
                <a:latin typeface="Trebuchet MS" panose="020B0603020202020204" pitchFamily="34" charset="0"/>
              </a:rPr>
              <a:t>Quantity? </a:t>
            </a:r>
            <a:endParaRPr lang="en-GB" b="1"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16217503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1200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kern="1200">
                <a:solidFill>
                  <a:schemeClr val="tx1"/>
                </a:solidFill>
                <a:latin typeface="Trebuchet MS" panose="020B0603020202020204" pitchFamily="34" charset="0"/>
                <a:ea typeface="+mj-ea"/>
                <a:cs typeface="+mj-cs"/>
              </a:defRPr>
            </a:lvl1pPr>
          </a:lstStyle>
          <a:p>
            <a:r>
              <a:rPr lang="en-US" dirty="0" smtClean="0"/>
              <a:t>Business Plans: Part 2 – Practicalities </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70809531"/>
              </p:ext>
            </p:extLst>
          </p:nvPr>
        </p:nvGraphicFramePr>
        <p:xfrm>
          <a:off x="457200" y="1549400"/>
          <a:ext cx="8229600" cy="4605600"/>
        </p:xfrm>
        <a:graphic>
          <a:graphicData uri="http://schemas.openxmlformats.org/drawingml/2006/table">
            <a:tbl>
              <a:tblPr firstRow="1" bandRow="1">
                <a:tableStyleId>{0E3FDE45-AF77-4B5C-9715-49D594BDF05E}</a:tableStyleId>
              </a:tblPr>
              <a:tblGrid>
                <a:gridCol w="4114800"/>
                <a:gridCol w="4114800"/>
              </a:tblGrid>
              <a:tr h="484800">
                <a:tc>
                  <a:txBody>
                    <a:bodyPr/>
                    <a:lstStyle/>
                    <a:p>
                      <a:r>
                        <a:rPr lang="en-GB" dirty="0" smtClean="0">
                          <a:latin typeface="Trebuchet MS" panose="020B0603020202020204" pitchFamily="34" charset="0"/>
                        </a:rPr>
                        <a:t>General </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Publishing </a:t>
                      </a:r>
                      <a:endParaRPr lang="en-GB" dirty="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Staff and Skills </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Commissioning strategies </a:t>
                      </a:r>
                      <a:endParaRPr lang="en-GB" dirty="0">
                        <a:latin typeface="Trebuchet MS" panose="020B0603020202020204" pitchFamily="34" charset="0"/>
                      </a:endParaRPr>
                    </a:p>
                  </a:txBody>
                  <a:tcPr anchor="ctr"/>
                </a:tc>
              </a:tr>
              <a:tr h="727200">
                <a:tc>
                  <a:txBody>
                    <a:bodyPr/>
                    <a:lstStyle/>
                    <a:p>
                      <a:r>
                        <a:rPr lang="en-GB" dirty="0" smtClean="0">
                          <a:latin typeface="Trebuchet MS" panose="020B0603020202020204" pitchFamily="34" charset="0"/>
                        </a:rPr>
                        <a:t>Costs </a:t>
                      </a:r>
                    </a:p>
                    <a:p>
                      <a:r>
                        <a:rPr lang="en-GB" sz="1200" dirty="0" smtClean="0">
                          <a:latin typeface="Trebuchet MS" panose="020B0603020202020204" pitchFamily="34" charset="0"/>
                        </a:rPr>
                        <a:t>Staff, sales</a:t>
                      </a:r>
                      <a:r>
                        <a:rPr lang="en-GB" sz="1200" baseline="0" dirty="0" smtClean="0">
                          <a:latin typeface="Trebuchet MS" panose="020B0603020202020204" pitchFamily="34" charset="0"/>
                        </a:rPr>
                        <a:t> and marketing, infrastructure, capital </a:t>
                      </a:r>
                      <a:endParaRPr lang="en-GB" sz="1200"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Costs</a:t>
                      </a:r>
                      <a:r>
                        <a:rPr lang="en-GB" baseline="0" dirty="0" smtClean="0">
                          <a:latin typeface="Trebuchet MS" panose="020B0603020202020204" pitchFamily="34" charset="0"/>
                        </a:rPr>
                        <a:t> </a:t>
                      </a:r>
                      <a:endParaRPr lang="en-GB" dirty="0" smtClean="0">
                        <a:latin typeface="Trebuchet MS" panose="020B0603020202020204" pitchFamily="34" charset="0"/>
                      </a:endParaRPr>
                    </a:p>
                    <a:p>
                      <a:r>
                        <a:rPr lang="en-GB" sz="1200" dirty="0" smtClean="0">
                          <a:latin typeface="Trebuchet MS" panose="020B0603020202020204" pitchFamily="34" charset="0"/>
                        </a:rPr>
                        <a:t>Editorial</a:t>
                      </a:r>
                      <a:r>
                        <a:rPr lang="en-GB" sz="1200" baseline="0" dirty="0" smtClean="0">
                          <a:latin typeface="Trebuchet MS" panose="020B0603020202020204" pitchFamily="34" charset="0"/>
                        </a:rPr>
                        <a:t> and production </a:t>
                      </a:r>
                      <a:endParaRPr lang="en-GB" sz="1200" dirty="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Sales and Marketing strategies </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Income</a:t>
                      </a:r>
                      <a:r>
                        <a:rPr lang="en-GB" baseline="0" dirty="0" smtClean="0">
                          <a:latin typeface="Trebuchet MS" panose="020B0603020202020204" pitchFamily="34" charset="0"/>
                        </a:rPr>
                        <a:t>: print and </a:t>
                      </a:r>
                      <a:r>
                        <a:rPr lang="en-GB" baseline="0" dirty="0" err="1" smtClean="0">
                          <a:latin typeface="Trebuchet MS" panose="020B0603020202020204" pitchFamily="34" charset="0"/>
                        </a:rPr>
                        <a:t>ebook</a:t>
                      </a:r>
                      <a:r>
                        <a:rPr lang="en-GB" baseline="0" dirty="0" smtClean="0">
                          <a:latin typeface="Trebuchet MS" panose="020B0603020202020204" pitchFamily="34" charset="0"/>
                        </a:rPr>
                        <a:t> sales</a:t>
                      </a:r>
                      <a:endParaRPr lang="en-GB" dirty="0" smtClean="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Risk Evaluation </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Book Publication</a:t>
                      </a:r>
                      <a:r>
                        <a:rPr lang="en-GB" baseline="0" dirty="0" smtClean="0">
                          <a:latin typeface="Trebuchet MS" panose="020B0603020202020204" pitchFamily="34" charset="0"/>
                        </a:rPr>
                        <a:t> charges </a:t>
                      </a:r>
                      <a:endParaRPr lang="en-GB" dirty="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Service to authors </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Governance – boards needed</a:t>
                      </a:r>
                      <a:r>
                        <a:rPr lang="en-GB" baseline="0" dirty="0" smtClean="0">
                          <a:latin typeface="Trebuchet MS" panose="020B0603020202020204" pitchFamily="34" charset="0"/>
                        </a:rPr>
                        <a:t> </a:t>
                      </a:r>
                      <a:endParaRPr lang="en-GB" dirty="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Infrastructure</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Peer</a:t>
                      </a:r>
                      <a:r>
                        <a:rPr lang="en-GB" baseline="0" dirty="0" smtClean="0">
                          <a:latin typeface="Trebuchet MS" panose="020B0603020202020204" pitchFamily="34" charset="0"/>
                        </a:rPr>
                        <a:t> review policy</a:t>
                      </a:r>
                      <a:endParaRPr lang="en-GB" dirty="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Operations </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Platform</a:t>
                      </a:r>
                      <a:r>
                        <a:rPr lang="en-GB" baseline="0" dirty="0" smtClean="0">
                          <a:latin typeface="Trebuchet MS" panose="020B0603020202020204" pitchFamily="34" charset="0"/>
                        </a:rPr>
                        <a:t> to deliver OA</a:t>
                      </a:r>
                      <a:endParaRPr lang="en-GB" dirty="0">
                        <a:latin typeface="Trebuchet MS" panose="020B0603020202020204" pitchFamily="34" charset="0"/>
                      </a:endParaRPr>
                    </a:p>
                  </a:txBody>
                  <a:tcPr anchor="ctr"/>
                </a:tc>
              </a:tr>
              <a:tr h="484800">
                <a:tc>
                  <a:txBody>
                    <a:bodyPr/>
                    <a:lstStyle/>
                    <a:p>
                      <a:r>
                        <a:rPr lang="en-GB" dirty="0" smtClean="0">
                          <a:latin typeface="Trebuchet MS" panose="020B0603020202020204" pitchFamily="34" charset="0"/>
                        </a:rPr>
                        <a:t>Three-year plan</a:t>
                      </a:r>
                      <a:endParaRPr lang="en-GB" dirty="0">
                        <a:latin typeface="Trebuchet MS" panose="020B0603020202020204" pitchFamily="34" charset="0"/>
                      </a:endParaRPr>
                    </a:p>
                  </a:txBody>
                  <a:tcPr anchor="ctr"/>
                </a:tc>
                <a:tc>
                  <a:txBody>
                    <a:bodyPr/>
                    <a:lstStyle/>
                    <a:p>
                      <a:r>
                        <a:rPr lang="en-GB" dirty="0" smtClean="0">
                          <a:latin typeface="Trebuchet MS" panose="020B0603020202020204" pitchFamily="34" charset="0"/>
                        </a:rPr>
                        <a:t>Traditional sales channels</a:t>
                      </a:r>
                      <a:r>
                        <a:rPr lang="en-GB" baseline="0" dirty="0" smtClean="0">
                          <a:latin typeface="Trebuchet MS" panose="020B0603020202020204" pitchFamily="34" charset="0"/>
                        </a:rPr>
                        <a:t> for print </a:t>
                      </a:r>
                      <a:endParaRPr lang="en-GB" dirty="0">
                        <a:latin typeface="Trebuchet MS" panose="020B0603020202020204" pitchFamily="34" charset="0"/>
                      </a:endParaRPr>
                    </a:p>
                  </a:txBody>
                  <a:tcPr anchor="ctr"/>
                </a:tc>
              </a:tr>
            </a:tbl>
          </a:graphicData>
        </a:graphic>
      </p:graphicFrame>
    </p:spTree>
    <p:extLst>
      <p:ext uri="{BB962C8B-B14F-4D97-AF65-F5344CB8AC3E}">
        <p14:creationId xmlns:p14="http://schemas.microsoft.com/office/powerpoint/2010/main" val="1231387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37694" cy="2237694"/>
          </a:xfrm>
          <a:prstGeom prst="rect">
            <a:avLst/>
          </a:prstGeom>
        </p:spPr>
      </p:pic>
      <p:sp>
        <p:nvSpPr>
          <p:cNvPr id="2" name="Title 1"/>
          <p:cNvSpPr>
            <a:spLocks noGrp="1"/>
          </p:cNvSpPr>
          <p:nvPr>
            <p:ph type="ctrTitle"/>
          </p:nvPr>
        </p:nvSpPr>
        <p:spPr>
          <a:xfrm>
            <a:off x="685800" y="2713767"/>
            <a:ext cx="7772400" cy="1470025"/>
          </a:xfrm>
        </p:spPr>
        <p:txBody>
          <a:bodyPr>
            <a:normAutofit/>
          </a:bodyPr>
          <a:lstStyle/>
          <a:p>
            <a:r>
              <a:rPr lang="en-US" sz="3600" dirty="0" smtClean="0">
                <a:latin typeface="Trebuchet MS" panose="020B0603020202020204" pitchFamily="34" charset="0"/>
              </a:rPr>
              <a:t>Institution </a:t>
            </a:r>
            <a:r>
              <a:rPr lang="en-US" sz="3600" dirty="0">
                <a:latin typeface="Trebuchet MS" panose="020B0603020202020204" pitchFamily="34" charset="0"/>
              </a:rPr>
              <a:t>as </a:t>
            </a:r>
            <a:r>
              <a:rPr lang="en-US" sz="3600" dirty="0" smtClean="0">
                <a:latin typeface="Trebuchet MS" panose="020B0603020202020204" pitchFamily="34" charset="0"/>
              </a:rPr>
              <a:t>publisher 4 </a:t>
            </a:r>
            <a:r>
              <a:rPr lang="en-US" dirty="0" smtClean="0">
                <a:latin typeface="Trebuchet MS" panose="020B0603020202020204" pitchFamily="34" charset="0"/>
              </a:rPr>
              <a:t/>
            </a:r>
            <a:br>
              <a:rPr lang="en-US" dirty="0" smtClean="0">
                <a:latin typeface="Trebuchet MS" panose="020B0603020202020204" pitchFamily="34" charset="0"/>
              </a:rPr>
            </a:br>
            <a:r>
              <a:rPr lang="en-US" sz="4800" dirty="0" smtClean="0"/>
              <a:t>Workflow</a:t>
            </a:r>
            <a:endParaRPr lang="en-US" sz="4800"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err="1" smtClean="0">
                <a:latin typeface="Trebuchet MS" panose="020B0603020202020204" pitchFamily="34" charset="0"/>
              </a:rPr>
              <a:t>Jaimee</a:t>
            </a:r>
            <a:r>
              <a:rPr lang="en-US" sz="2400" dirty="0" smtClean="0">
                <a:latin typeface="Trebuchet MS" panose="020B0603020202020204" pitchFamily="34" charset="0"/>
              </a:rPr>
              <a:t> </a:t>
            </a:r>
            <a:r>
              <a:rPr lang="en-US" sz="2400" dirty="0" err="1" smtClean="0">
                <a:latin typeface="Trebuchet MS" panose="020B0603020202020204" pitchFamily="34" charset="0"/>
              </a:rPr>
              <a:t>Biggins</a:t>
            </a:r>
            <a:r>
              <a:rPr lang="en-US" sz="2400" dirty="0" smtClean="0">
                <a:latin typeface="Trebuchet MS" panose="020B0603020202020204" pitchFamily="34" charset="0"/>
              </a:rPr>
              <a:t>, UCL Press</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735" y="421225"/>
            <a:ext cx="1959465" cy="1267890"/>
          </a:xfrm>
          <a:prstGeom prst="rect">
            <a:avLst/>
          </a:prstGeom>
        </p:spPr>
      </p:pic>
    </p:spTree>
    <p:extLst>
      <p:ext uri="{BB962C8B-B14F-4D97-AF65-F5344CB8AC3E}">
        <p14:creationId xmlns:p14="http://schemas.microsoft.com/office/powerpoint/2010/main" val="1691865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 of Library Publishing landscape</a:t>
            </a:r>
            <a:endParaRPr lang="en-US" dirty="0"/>
          </a:p>
        </p:txBody>
      </p:sp>
      <p:sp>
        <p:nvSpPr>
          <p:cNvPr id="3" name="Content Placeholder 2"/>
          <p:cNvSpPr>
            <a:spLocks noGrp="1"/>
          </p:cNvSpPr>
          <p:nvPr>
            <p:ph idx="1"/>
          </p:nvPr>
        </p:nvSpPr>
        <p:spPr/>
        <p:txBody>
          <a:bodyPr>
            <a:normAutofit fontScale="92500" lnSpcReduction="20000"/>
          </a:bodyPr>
          <a:lstStyle/>
          <a:p>
            <a:r>
              <a:rPr lang="en-GB" dirty="0"/>
              <a:t>124 Library publishers listed in the Library Publishing </a:t>
            </a:r>
            <a:r>
              <a:rPr lang="en-GB" dirty="0" smtClean="0"/>
              <a:t>Directory (only </a:t>
            </a:r>
            <a:r>
              <a:rPr lang="en-GB" dirty="0"/>
              <a:t>13 outside North </a:t>
            </a:r>
            <a:r>
              <a:rPr lang="en-GB" dirty="0" smtClean="0"/>
              <a:t>America)</a:t>
            </a:r>
            <a:endParaRPr lang="en-US" dirty="0"/>
          </a:p>
          <a:p>
            <a:r>
              <a:rPr lang="en-GB" dirty="0" smtClean="0"/>
              <a:t>Partnerships </a:t>
            </a:r>
            <a:r>
              <a:rPr lang="en-GB" dirty="0"/>
              <a:t>with stakeholders  </a:t>
            </a:r>
          </a:p>
          <a:p>
            <a:pPr marL="0" indent="0">
              <a:buNone/>
            </a:pPr>
            <a:r>
              <a:rPr lang="en-GB" dirty="0" smtClean="0"/>
              <a:t>	within </a:t>
            </a:r>
            <a:r>
              <a:rPr lang="en-GB" dirty="0"/>
              <a:t>campus (91%)</a:t>
            </a:r>
            <a:endParaRPr lang="en-US" dirty="0"/>
          </a:p>
          <a:p>
            <a:r>
              <a:rPr lang="en-GB" dirty="0"/>
              <a:t>Emphasis on skill set of </a:t>
            </a:r>
            <a:r>
              <a:rPr lang="en-GB" dirty="0" smtClean="0"/>
              <a:t>librarians</a:t>
            </a:r>
          </a:p>
          <a:p>
            <a:pPr lvl="0"/>
            <a:r>
              <a:rPr lang="en-GB" dirty="0"/>
              <a:t>OA business models: </a:t>
            </a:r>
            <a:endParaRPr lang="en-GB" dirty="0" smtClean="0"/>
          </a:p>
          <a:p>
            <a:pPr lvl="1"/>
            <a:r>
              <a:rPr lang="en-GB" dirty="0" smtClean="0"/>
              <a:t>predominantly </a:t>
            </a:r>
            <a:r>
              <a:rPr lang="en-GB" dirty="0"/>
              <a:t>supported by library </a:t>
            </a:r>
            <a:r>
              <a:rPr lang="en-GB" dirty="0" smtClean="0"/>
              <a:t>budget</a:t>
            </a:r>
          </a:p>
          <a:p>
            <a:pPr lvl="1"/>
            <a:r>
              <a:rPr lang="en-GB" dirty="0" smtClean="0"/>
              <a:t>strong </a:t>
            </a:r>
            <a:r>
              <a:rPr lang="en-GB" dirty="0"/>
              <a:t>focus on Open Access</a:t>
            </a:r>
            <a:endParaRPr lang="en-US" dirty="0"/>
          </a:p>
          <a:p>
            <a:pPr lvl="1"/>
            <a:r>
              <a:rPr lang="en-GB" dirty="0" smtClean="0"/>
              <a:t>only </a:t>
            </a:r>
            <a:r>
              <a:rPr lang="en-GB" dirty="0"/>
              <a:t>10% charge </a:t>
            </a:r>
            <a:r>
              <a:rPr lang="en-GB" dirty="0" smtClean="0"/>
              <a:t>APC’s</a:t>
            </a:r>
            <a:endParaRPr lang="en-US" dirty="0"/>
          </a:p>
          <a:p>
            <a:pPr marL="0" indent="0">
              <a:buNone/>
            </a:pPr>
            <a:endParaRPr lang="en-US" dirty="0"/>
          </a:p>
        </p:txBody>
      </p:sp>
      <p:pic>
        <p:nvPicPr>
          <p:cNvPr id="6" name="Picture 5" descr="lpc-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7950" y="2793348"/>
            <a:ext cx="222885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36787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Production Process</a:t>
            </a:r>
            <a:endParaRPr lang="en-GB" dirty="0"/>
          </a:p>
        </p:txBody>
      </p:sp>
      <p:sp>
        <p:nvSpPr>
          <p:cNvPr id="3" name="Content Placeholder 2"/>
          <p:cNvSpPr>
            <a:spLocks noGrp="1"/>
          </p:cNvSpPr>
          <p:nvPr>
            <p:ph idx="1"/>
          </p:nvPr>
        </p:nvSpPr>
        <p:spPr>
          <a:xfrm>
            <a:off x="-337818" y="1600200"/>
            <a:ext cx="8229600" cy="4525963"/>
          </a:xfrm>
        </p:spPr>
        <p:txBody>
          <a:bodyPr/>
          <a:lstStyle/>
          <a:p>
            <a:pPr lvl="0"/>
            <a:endParaRPr lang="en-GB" dirty="0"/>
          </a:p>
          <a:p>
            <a:endParaRPr lang="en-GB" dirty="0"/>
          </a:p>
        </p:txBody>
      </p:sp>
      <p:sp>
        <p:nvSpPr>
          <p:cNvPr id="4" name="Rounded Rectangle 3"/>
          <p:cNvSpPr/>
          <p:nvPr/>
        </p:nvSpPr>
        <p:spPr>
          <a:xfrm>
            <a:off x="4007916" y="1269112"/>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latin typeface="Trebuchet MS" panose="020B0603020202020204" pitchFamily="34" charset="0"/>
              </a:rPr>
              <a:t>Peer review </a:t>
            </a:r>
            <a:endParaRPr lang="en-GB" b="1" dirty="0">
              <a:solidFill>
                <a:schemeClr val="tx1"/>
              </a:solidFill>
              <a:latin typeface="Trebuchet MS" panose="020B0603020202020204" pitchFamily="34" charset="0"/>
            </a:endParaRPr>
          </a:p>
        </p:txBody>
      </p:sp>
      <p:sp>
        <p:nvSpPr>
          <p:cNvPr id="6" name="Rounded Rectangle 5"/>
          <p:cNvSpPr/>
          <p:nvPr/>
        </p:nvSpPr>
        <p:spPr>
          <a:xfrm>
            <a:off x="4020316" y="1960057"/>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latin typeface="Trebuchet MS" panose="020B0603020202020204" pitchFamily="34" charset="0"/>
              </a:rPr>
              <a:t>Copy-editing </a:t>
            </a:r>
            <a:endParaRPr lang="en-GB" b="1" dirty="0">
              <a:solidFill>
                <a:schemeClr val="tx1"/>
              </a:solidFill>
              <a:latin typeface="Trebuchet MS" panose="020B0603020202020204" pitchFamily="34" charset="0"/>
            </a:endParaRPr>
          </a:p>
        </p:txBody>
      </p:sp>
      <p:sp>
        <p:nvSpPr>
          <p:cNvPr id="7" name="Rounded Rectangle 6"/>
          <p:cNvSpPr/>
          <p:nvPr/>
        </p:nvSpPr>
        <p:spPr>
          <a:xfrm>
            <a:off x="4020316" y="2651002"/>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latin typeface="Trebuchet MS" panose="020B0603020202020204" pitchFamily="34" charset="0"/>
              </a:rPr>
              <a:t>Typesetting </a:t>
            </a:r>
            <a:endParaRPr lang="en-GB" b="1" dirty="0">
              <a:solidFill>
                <a:schemeClr val="tx1"/>
              </a:solidFill>
              <a:latin typeface="Trebuchet MS" panose="020B0603020202020204" pitchFamily="34" charset="0"/>
            </a:endParaRPr>
          </a:p>
        </p:txBody>
      </p:sp>
      <p:sp>
        <p:nvSpPr>
          <p:cNvPr id="8" name="Rounded Rectangle 7"/>
          <p:cNvSpPr/>
          <p:nvPr/>
        </p:nvSpPr>
        <p:spPr>
          <a:xfrm>
            <a:off x="4020316" y="3341947"/>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b="1" dirty="0" smtClean="0">
                <a:solidFill>
                  <a:schemeClr val="tx1"/>
                </a:solidFill>
                <a:latin typeface="Trebuchet MS" panose="020B0603020202020204" pitchFamily="34" charset="0"/>
              </a:rPr>
              <a:t>First proofs</a:t>
            </a:r>
          </a:p>
        </p:txBody>
      </p:sp>
      <p:sp>
        <p:nvSpPr>
          <p:cNvPr id="9" name="Rounded Rectangle 8"/>
          <p:cNvSpPr/>
          <p:nvPr/>
        </p:nvSpPr>
        <p:spPr>
          <a:xfrm>
            <a:off x="4007916" y="4032892"/>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b="1" dirty="0" smtClean="0">
                <a:solidFill>
                  <a:schemeClr val="tx1"/>
                </a:solidFill>
                <a:latin typeface="Trebuchet MS" panose="020B0603020202020204" pitchFamily="34" charset="0"/>
              </a:rPr>
              <a:t>Indexing</a:t>
            </a:r>
            <a:endParaRPr lang="en-GB" b="1" dirty="0">
              <a:solidFill>
                <a:schemeClr val="tx1"/>
              </a:solidFill>
              <a:latin typeface="Trebuchet MS" panose="020B0603020202020204" pitchFamily="34" charset="0"/>
            </a:endParaRPr>
          </a:p>
        </p:txBody>
      </p:sp>
      <p:sp>
        <p:nvSpPr>
          <p:cNvPr id="10" name="Rounded Rectangle 9"/>
          <p:cNvSpPr/>
          <p:nvPr/>
        </p:nvSpPr>
        <p:spPr>
          <a:xfrm>
            <a:off x="4007916" y="4723837"/>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b="1" dirty="0" smtClean="0">
                <a:solidFill>
                  <a:schemeClr val="tx1"/>
                </a:solidFill>
                <a:latin typeface="Trebuchet MS" panose="020B0603020202020204" pitchFamily="34" charset="0"/>
              </a:rPr>
              <a:t>Revised proofs</a:t>
            </a:r>
            <a:endParaRPr lang="en-GB" b="1" dirty="0">
              <a:solidFill>
                <a:schemeClr val="tx1"/>
              </a:solidFill>
              <a:latin typeface="Trebuchet MS" panose="020B0603020202020204" pitchFamily="34" charset="0"/>
            </a:endParaRPr>
          </a:p>
        </p:txBody>
      </p:sp>
      <p:sp>
        <p:nvSpPr>
          <p:cNvPr id="11" name="Rounded Rectangle 10"/>
          <p:cNvSpPr/>
          <p:nvPr/>
        </p:nvSpPr>
        <p:spPr>
          <a:xfrm>
            <a:off x="4007916" y="5414782"/>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b="1" dirty="0" smtClean="0">
                <a:solidFill>
                  <a:schemeClr val="tx1"/>
                </a:solidFill>
                <a:latin typeface="Trebuchet MS" panose="020B0603020202020204" pitchFamily="34" charset="0"/>
              </a:rPr>
              <a:t>Print </a:t>
            </a:r>
            <a:r>
              <a:rPr lang="en-GB" b="1" dirty="0">
                <a:solidFill>
                  <a:schemeClr val="tx1"/>
                </a:solidFill>
                <a:latin typeface="Trebuchet MS" panose="020B0603020202020204" pitchFamily="34" charset="0"/>
              </a:rPr>
              <a:t>or </a:t>
            </a:r>
            <a:r>
              <a:rPr lang="en-GB" b="1" dirty="0" smtClean="0">
                <a:solidFill>
                  <a:schemeClr val="tx1"/>
                </a:solidFill>
                <a:latin typeface="Trebuchet MS" panose="020B0603020202020204" pitchFamily="34" charset="0"/>
              </a:rPr>
              <a:t>digital</a:t>
            </a:r>
            <a:endParaRPr lang="en-GB" b="1" dirty="0">
              <a:solidFill>
                <a:schemeClr val="tx1"/>
              </a:solidFill>
              <a:latin typeface="Trebuchet MS" panose="020B0603020202020204" pitchFamily="34" charset="0"/>
            </a:endParaRPr>
          </a:p>
        </p:txBody>
      </p:sp>
      <p:sp>
        <p:nvSpPr>
          <p:cNvPr id="12" name="Rounded Rectangle 11"/>
          <p:cNvSpPr/>
          <p:nvPr/>
        </p:nvSpPr>
        <p:spPr>
          <a:xfrm>
            <a:off x="4007916" y="6105728"/>
            <a:ext cx="4644000" cy="432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b="1" dirty="0">
                <a:solidFill>
                  <a:schemeClr val="tx1"/>
                </a:solidFill>
                <a:latin typeface="Trebuchet MS" panose="020B0603020202020204" pitchFamily="34" charset="0"/>
              </a:rPr>
              <a:t>Publication</a:t>
            </a: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4" y="1455807"/>
            <a:ext cx="3295862" cy="2160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1" y="4233496"/>
            <a:ext cx="3543300" cy="20478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own Arrow 4"/>
          <p:cNvSpPr/>
          <p:nvPr/>
        </p:nvSpPr>
        <p:spPr>
          <a:xfrm>
            <a:off x="5975128" y="1701112"/>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Down Arrow 14"/>
          <p:cNvSpPr/>
          <p:nvPr/>
        </p:nvSpPr>
        <p:spPr>
          <a:xfrm>
            <a:off x="5975128" y="2405322"/>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Down Arrow 15"/>
          <p:cNvSpPr/>
          <p:nvPr/>
        </p:nvSpPr>
        <p:spPr>
          <a:xfrm>
            <a:off x="5975128" y="3109532"/>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own Arrow 16"/>
          <p:cNvSpPr/>
          <p:nvPr/>
        </p:nvSpPr>
        <p:spPr>
          <a:xfrm>
            <a:off x="5975128" y="3797976"/>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Down Arrow 17"/>
          <p:cNvSpPr/>
          <p:nvPr/>
        </p:nvSpPr>
        <p:spPr>
          <a:xfrm>
            <a:off x="5975128" y="4470654"/>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Down Arrow 18"/>
          <p:cNvSpPr/>
          <p:nvPr/>
        </p:nvSpPr>
        <p:spPr>
          <a:xfrm>
            <a:off x="5975128" y="5143332"/>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Down Arrow 19"/>
          <p:cNvSpPr/>
          <p:nvPr/>
        </p:nvSpPr>
        <p:spPr>
          <a:xfrm>
            <a:off x="5975128" y="5847542"/>
            <a:ext cx="677917" cy="258945"/>
          </a:xfrm>
          <a:prstGeom prst="downArrow">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7164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Peer review</a:t>
            </a:r>
            <a:endParaRPr lang="en-GB" dirty="0"/>
          </a:p>
        </p:txBody>
      </p:sp>
      <p:sp>
        <p:nvSpPr>
          <p:cNvPr id="5" name="Rounded Rectangle 4"/>
          <p:cNvSpPr/>
          <p:nvPr/>
        </p:nvSpPr>
        <p:spPr>
          <a:xfrm>
            <a:off x="441432" y="1302662"/>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Submission of book proposal</a:t>
            </a:r>
          </a:p>
        </p:txBody>
      </p:sp>
      <p:sp>
        <p:nvSpPr>
          <p:cNvPr id="6" name="Rounded Rectangle 5"/>
          <p:cNvSpPr/>
          <p:nvPr/>
        </p:nvSpPr>
        <p:spPr>
          <a:xfrm>
            <a:off x="441432" y="2054957"/>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Reviewed at Editorial Board </a:t>
            </a:r>
            <a:endParaRPr lang="en-GB" sz="2400" dirty="0">
              <a:solidFill>
                <a:schemeClr val="tx1"/>
              </a:solidFill>
              <a:latin typeface="Trebuchet MS" panose="020B0603020202020204" pitchFamily="34" charset="0"/>
            </a:endParaRPr>
          </a:p>
        </p:txBody>
      </p:sp>
      <p:sp>
        <p:nvSpPr>
          <p:cNvPr id="7" name="Rounded Rectangle 6"/>
          <p:cNvSpPr/>
          <p:nvPr/>
        </p:nvSpPr>
        <p:spPr>
          <a:xfrm>
            <a:off x="441432" y="2807252"/>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Peer review proposal and sample chapters </a:t>
            </a:r>
            <a:endParaRPr lang="en-GB" sz="2400" b="1" dirty="0">
              <a:solidFill>
                <a:schemeClr val="tx1"/>
              </a:solidFill>
              <a:latin typeface="Trebuchet MS" panose="020B0603020202020204" pitchFamily="34" charset="0"/>
            </a:endParaRPr>
          </a:p>
        </p:txBody>
      </p:sp>
      <p:sp>
        <p:nvSpPr>
          <p:cNvPr id="8" name="Rounded Rectangle 7"/>
          <p:cNvSpPr/>
          <p:nvPr/>
        </p:nvSpPr>
        <p:spPr>
          <a:xfrm>
            <a:off x="441432" y="3559547"/>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Editorial Board reviews peer reviews</a:t>
            </a:r>
          </a:p>
        </p:txBody>
      </p:sp>
      <p:sp>
        <p:nvSpPr>
          <p:cNvPr id="9" name="Rounded Rectangle 8"/>
          <p:cNvSpPr/>
          <p:nvPr/>
        </p:nvSpPr>
        <p:spPr>
          <a:xfrm>
            <a:off x="441432" y="4311842"/>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Author revises in line with comments  </a:t>
            </a:r>
            <a:endParaRPr lang="en-GB" sz="2400" b="1" dirty="0">
              <a:solidFill>
                <a:schemeClr val="tx1"/>
              </a:solidFill>
              <a:latin typeface="Trebuchet MS" panose="020B0603020202020204" pitchFamily="34" charset="0"/>
            </a:endParaRPr>
          </a:p>
        </p:txBody>
      </p:sp>
      <p:sp>
        <p:nvSpPr>
          <p:cNvPr id="10" name="Rounded Rectangle 9"/>
          <p:cNvSpPr/>
          <p:nvPr/>
        </p:nvSpPr>
        <p:spPr>
          <a:xfrm>
            <a:off x="441432" y="5064137"/>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Offer contract </a:t>
            </a:r>
            <a:endParaRPr lang="en-GB" sz="2400" b="1" dirty="0">
              <a:solidFill>
                <a:schemeClr val="tx1"/>
              </a:solidFill>
              <a:latin typeface="Trebuchet MS" panose="020B0603020202020204" pitchFamily="34" charset="0"/>
            </a:endParaRPr>
          </a:p>
        </p:txBody>
      </p:sp>
      <p:sp>
        <p:nvSpPr>
          <p:cNvPr id="11" name="Rounded Rectangle 10"/>
          <p:cNvSpPr/>
          <p:nvPr/>
        </p:nvSpPr>
        <p:spPr>
          <a:xfrm>
            <a:off x="441432" y="5816430"/>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Peer review complete manuscript </a:t>
            </a:r>
            <a:endParaRPr lang="en-GB" sz="2400" b="1"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38613310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Print and digital output</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108" y="4123459"/>
            <a:ext cx="1565599" cy="233854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7968" y="4578710"/>
            <a:ext cx="1403641" cy="164704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r="10835"/>
          <a:stretch/>
        </p:blipFill>
        <p:spPr bwMode="auto">
          <a:xfrm>
            <a:off x="5959301" y="4124722"/>
            <a:ext cx="1560937" cy="233760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441433" y="1396892"/>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Printing – traditional print and </a:t>
            </a:r>
            <a:r>
              <a:rPr lang="en-US" sz="2400" b="1" dirty="0" err="1" smtClean="0">
                <a:solidFill>
                  <a:schemeClr val="tx1"/>
                </a:solidFill>
                <a:latin typeface="Trebuchet MS" panose="020B0603020202020204" pitchFamily="34" charset="0"/>
              </a:rPr>
              <a:t>PoD</a:t>
            </a:r>
            <a:endParaRPr lang="en-GB" sz="2400" dirty="0">
              <a:solidFill>
                <a:schemeClr val="tx1"/>
              </a:solidFill>
              <a:latin typeface="Trebuchet MS" panose="020B0603020202020204" pitchFamily="34" charset="0"/>
            </a:endParaRPr>
          </a:p>
        </p:txBody>
      </p:sp>
      <p:sp>
        <p:nvSpPr>
          <p:cNvPr id="8" name="Rounded Rectangle 7"/>
          <p:cNvSpPr/>
          <p:nvPr/>
        </p:nvSpPr>
        <p:spPr>
          <a:xfrm>
            <a:off x="441433" y="2332018"/>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Open Access PDF on UCL Discovery </a:t>
            </a:r>
            <a:endParaRPr lang="en-GB" sz="2400" dirty="0">
              <a:solidFill>
                <a:schemeClr val="tx1"/>
              </a:solidFill>
              <a:latin typeface="Trebuchet MS" panose="020B0603020202020204" pitchFamily="34" charset="0"/>
            </a:endParaRPr>
          </a:p>
        </p:txBody>
      </p:sp>
      <p:sp>
        <p:nvSpPr>
          <p:cNvPr id="9" name="Rounded Rectangle 8"/>
          <p:cNvSpPr/>
          <p:nvPr/>
        </p:nvSpPr>
        <p:spPr>
          <a:xfrm>
            <a:off x="441433" y="3267144"/>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tx1"/>
                </a:solidFill>
                <a:latin typeface="Trebuchet MS" panose="020B0603020202020204" pitchFamily="34" charset="0"/>
              </a:rPr>
              <a:t>Conversion into </a:t>
            </a:r>
            <a:r>
              <a:rPr lang="en-US" sz="2400" b="1" dirty="0" err="1">
                <a:solidFill>
                  <a:schemeClr val="tx1"/>
                </a:solidFill>
                <a:latin typeface="Trebuchet MS" panose="020B0603020202020204" pitchFamily="34" charset="0"/>
              </a:rPr>
              <a:t>ebook</a:t>
            </a:r>
            <a:r>
              <a:rPr lang="en-US" sz="2400" b="1" dirty="0">
                <a:solidFill>
                  <a:schemeClr val="tx1"/>
                </a:solidFill>
                <a:latin typeface="Trebuchet MS" panose="020B0603020202020204" pitchFamily="34" charset="0"/>
              </a:rPr>
              <a:t>, </a:t>
            </a:r>
            <a:r>
              <a:rPr lang="en-US" sz="2400" b="1" dirty="0" err="1">
                <a:solidFill>
                  <a:schemeClr val="tx1"/>
                </a:solidFill>
                <a:latin typeface="Trebuchet MS" panose="020B0603020202020204" pitchFamily="34" charset="0"/>
              </a:rPr>
              <a:t>epub</a:t>
            </a:r>
            <a:r>
              <a:rPr lang="en-US" sz="2400" b="1" dirty="0">
                <a:solidFill>
                  <a:schemeClr val="tx1"/>
                </a:solidFill>
                <a:latin typeface="Trebuchet MS" panose="020B0603020202020204" pitchFamily="34" charset="0"/>
              </a:rPr>
              <a:t>, </a:t>
            </a:r>
            <a:r>
              <a:rPr lang="en-US" sz="2400" b="1" dirty="0" err="1">
                <a:solidFill>
                  <a:schemeClr val="tx1"/>
                </a:solidFill>
                <a:latin typeface="Trebuchet MS" panose="020B0603020202020204" pitchFamily="34" charset="0"/>
              </a:rPr>
              <a:t>mobi</a:t>
            </a:r>
            <a:r>
              <a:rPr lang="en-US" sz="2400" b="1" dirty="0">
                <a:solidFill>
                  <a:schemeClr val="tx1"/>
                </a:solidFill>
                <a:latin typeface="Trebuchet MS" panose="020B0603020202020204" pitchFamily="34" charset="0"/>
              </a:rPr>
              <a:t>  </a:t>
            </a:r>
            <a:endParaRPr lang="en-GB" sz="2400"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24578470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Marketing and Sales</a:t>
            </a:r>
            <a:endParaRPr lang="en-GB"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1943394"/>
            <a:ext cx="2378083" cy="338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6805" y="1353339"/>
            <a:ext cx="3132000" cy="369332"/>
          </a:xfrm>
          <a:prstGeom prst="rect">
            <a:avLst/>
          </a:prstGeom>
          <a:noFill/>
        </p:spPr>
        <p:txBody>
          <a:bodyPr wrap="square" rtlCol="0">
            <a:spAutoFit/>
          </a:bodyPr>
          <a:lstStyle/>
          <a:p>
            <a:r>
              <a:rPr lang="en-GB" b="1" dirty="0" smtClean="0">
                <a:latin typeface="Trebuchet MS" panose="020B0603020202020204" pitchFamily="34" charset="0"/>
              </a:rPr>
              <a:t>New Pub Catalogue </a:t>
            </a:r>
            <a:endParaRPr lang="en-GB" b="1" dirty="0">
              <a:latin typeface="Trebuchet MS" panose="020B0603020202020204" pitchFamily="34" charset="0"/>
            </a:endParaRPr>
          </a:p>
        </p:txBody>
      </p:sp>
      <p:pic>
        <p:nvPicPr>
          <p:cNvPr id="4100"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125" t="13171" r="3125" b="4301"/>
          <a:stretch/>
        </p:blipFill>
        <p:spPr bwMode="auto">
          <a:xfrm>
            <a:off x="3036076" y="1706090"/>
            <a:ext cx="3096000" cy="198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036076" y="1336746"/>
            <a:ext cx="3132000" cy="369332"/>
          </a:xfrm>
          <a:prstGeom prst="rect">
            <a:avLst/>
          </a:prstGeom>
          <a:noFill/>
        </p:spPr>
        <p:txBody>
          <a:bodyPr wrap="square" rtlCol="0">
            <a:spAutoFit/>
          </a:bodyPr>
          <a:lstStyle/>
          <a:p>
            <a:r>
              <a:rPr lang="en-GB" b="1" dirty="0" smtClean="0">
                <a:latin typeface="Trebuchet MS" panose="020B0603020202020204" pitchFamily="34" charset="0"/>
              </a:rPr>
              <a:t>Website  </a:t>
            </a:r>
            <a:endParaRPr lang="en-GB" b="1" dirty="0">
              <a:latin typeface="Trebuchet MS" panose="020B0603020202020204" pitchFamily="34" charset="0"/>
            </a:endParaRPr>
          </a:p>
        </p:txBody>
      </p:sp>
      <p:pic>
        <p:nvPicPr>
          <p:cNvPr id="4102"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4687" t="19390"/>
          <a:stretch/>
        </p:blipFill>
        <p:spPr bwMode="auto">
          <a:xfrm>
            <a:off x="3269201" y="4076788"/>
            <a:ext cx="2929258" cy="18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269201" y="3707456"/>
            <a:ext cx="3132000" cy="369332"/>
          </a:xfrm>
          <a:prstGeom prst="rect">
            <a:avLst/>
          </a:prstGeom>
          <a:noFill/>
        </p:spPr>
        <p:txBody>
          <a:bodyPr wrap="square" rtlCol="0">
            <a:spAutoFit/>
          </a:bodyPr>
          <a:lstStyle/>
          <a:p>
            <a:r>
              <a:rPr lang="en-GB" b="1" dirty="0" smtClean="0">
                <a:latin typeface="Trebuchet MS" panose="020B0603020202020204" pitchFamily="34" charset="0"/>
              </a:rPr>
              <a:t>Twitter  </a:t>
            </a:r>
            <a:endParaRPr lang="en-GB" b="1" dirty="0">
              <a:latin typeface="Trebuchet MS" panose="020B0603020202020204" pitchFamily="34" charset="0"/>
            </a:endParaRPr>
          </a:p>
        </p:txBody>
      </p:sp>
      <p:pic>
        <p:nvPicPr>
          <p:cNvPr id="41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1350" y="3488884"/>
            <a:ext cx="1943836" cy="2772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utoShape 2" descr="Image result for amazon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Image result for amazon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11355" y="1678869"/>
            <a:ext cx="1944000" cy="705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descr="http://www.nbninternational.com/Portals/0/Skins/NBNCorporate2/images/header_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1354" y="2430811"/>
            <a:ext cx="1980000" cy="982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05308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Internal Publishing Functions </a:t>
            </a:r>
            <a:endParaRPr lang="en-GB" dirty="0"/>
          </a:p>
        </p:txBody>
      </p:sp>
      <p:sp>
        <p:nvSpPr>
          <p:cNvPr id="5" name="Rounded Rectangle 4"/>
          <p:cNvSpPr/>
          <p:nvPr/>
        </p:nvSpPr>
        <p:spPr>
          <a:xfrm>
            <a:off x="425668" y="1224364"/>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Editorial board </a:t>
            </a:r>
          </a:p>
        </p:txBody>
      </p:sp>
      <p:sp>
        <p:nvSpPr>
          <p:cNvPr id="6" name="Rounded Rectangle 5"/>
          <p:cNvSpPr/>
          <p:nvPr/>
        </p:nvSpPr>
        <p:spPr>
          <a:xfrm>
            <a:off x="425668" y="1976659"/>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Commissioning editors</a:t>
            </a:r>
          </a:p>
        </p:txBody>
      </p:sp>
      <p:sp>
        <p:nvSpPr>
          <p:cNvPr id="7" name="Rounded Rectangle 6"/>
          <p:cNvSpPr/>
          <p:nvPr/>
        </p:nvSpPr>
        <p:spPr>
          <a:xfrm>
            <a:off x="425668" y="2728954"/>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Desk </a:t>
            </a:r>
            <a:r>
              <a:rPr lang="en-GB" sz="2400" b="1" dirty="0" smtClean="0">
                <a:solidFill>
                  <a:schemeClr val="tx1"/>
                </a:solidFill>
                <a:latin typeface="Trebuchet MS" panose="020B0603020202020204" pitchFamily="34" charset="0"/>
              </a:rPr>
              <a:t>editors  &amp; Production </a:t>
            </a:r>
            <a:r>
              <a:rPr lang="en-GB" sz="2400" b="1" dirty="0">
                <a:solidFill>
                  <a:schemeClr val="tx1"/>
                </a:solidFill>
                <a:latin typeface="Trebuchet MS" panose="020B0603020202020204" pitchFamily="34" charset="0"/>
              </a:rPr>
              <a:t>editors</a:t>
            </a:r>
          </a:p>
        </p:txBody>
      </p:sp>
      <p:sp>
        <p:nvSpPr>
          <p:cNvPr id="8" name="Rounded Rectangle 7"/>
          <p:cNvSpPr/>
          <p:nvPr/>
        </p:nvSpPr>
        <p:spPr>
          <a:xfrm>
            <a:off x="425668" y="3481249"/>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Marketing</a:t>
            </a:r>
          </a:p>
        </p:txBody>
      </p:sp>
      <p:sp>
        <p:nvSpPr>
          <p:cNvPr id="9" name="Rounded Rectangle 8"/>
          <p:cNvSpPr/>
          <p:nvPr/>
        </p:nvSpPr>
        <p:spPr>
          <a:xfrm>
            <a:off x="425668" y="4233544"/>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Sales</a:t>
            </a:r>
          </a:p>
        </p:txBody>
      </p:sp>
      <p:sp>
        <p:nvSpPr>
          <p:cNvPr id="10" name="Rounded Rectangle 9"/>
          <p:cNvSpPr/>
          <p:nvPr/>
        </p:nvSpPr>
        <p:spPr>
          <a:xfrm>
            <a:off x="441434" y="4985839"/>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Journals manager</a:t>
            </a:r>
          </a:p>
        </p:txBody>
      </p:sp>
      <p:sp>
        <p:nvSpPr>
          <p:cNvPr id="11" name="Rounded Rectangle 10"/>
          <p:cNvSpPr/>
          <p:nvPr/>
        </p:nvSpPr>
        <p:spPr>
          <a:xfrm>
            <a:off x="425668" y="5738132"/>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Digital manager – platforms and digital production</a:t>
            </a:r>
          </a:p>
        </p:txBody>
      </p:sp>
    </p:spTree>
    <p:extLst>
      <p:ext uri="{BB962C8B-B14F-4D97-AF65-F5344CB8AC3E}">
        <p14:creationId xmlns:p14="http://schemas.microsoft.com/office/powerpoint/2010/main" val="1823675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 Publishing Functions </a:t>
            </a:r>
            <a:endParaRPr lang="en-GB" dirty="0"/>
          </a:p>
        </p:txBody>
      </p:sp>
      <p:sp>
        <p:nvSpPr>
          <p:cNvPr id="5" name="Rounded Rectangle 4"/>
          <p:cNvSpPr/>
          <p:nvPr/>
        </p:nvSpPr>
        <p:spPr>
          <a:xfrm>
            <a:off x="630626" y="1395451"/>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solidFill>
                <a:schemeClr val="tx1"/>
              </a:solidFill>
              <a:latin typeface="Trebuchet MS" panose="020B0603020202020204" pitchFamily="34" charset="0"/>
            </a:endParaRPr>
          </a:p>
          <a:p>
            <a:pPr algn="ctr"/>
            <a:r>
              <a:rPr lang="en-US" b="1" dirty="0" smtClean="0">
                <a:solidFill>
                  <a:schemeClr val="tx1"/>
                </a:solidFill>
                <a:latin typeface="Trebuchet MS" panose="020B0603020202020204" pitchFamily="34" charset="0"/>
              </a:rPr>
              <a:t>Copy</a:t>
            </a:r>
          </a:p>
          <a:p>
            <a:pPr algn="ctr"/>
            <a:r>
              <a:rPr lang="en-US" b="1" dirty="0" smtClean="0">
                <a:solidFill>
                  <a:schemeClr val="tx1"/>
                </a:solidFill>
                <a:latin typeface="Trebuchet MS" panose="020B0603020202020204" pitchFamily="34" charset="0"/>
              </a:rPr>
              <a:t>Editors </a:t>
            </a:r>
          </a:p>
          <a:p>
            <a:pPr algn="ctr"/>
            <a:r>
              <a:rPr lang="en-US" b="1" dirty="0" smtClean="0">
                <a:solidFill>
                  <a:schemeClr val="tx1"/>
                </a:solidFill>
                <a:latin typeface="Trebuchet MS" panose="020B0603020202020204" pitchFamily="34" charset="0"/>
              </a:rPr>
              <a:t>  </a:t>
            </a:r>
            <a:endParaRPr lang="en-GB" b="1" dirty="0">
              <a:solidFill>
                <a:schemeClr val="tx1"/>
              </a:solidFill>
              <a:latin typeface="Trebuchet MS" panose="020B0603020202020204" pitchFamily="34" charset="0"/>
            </a:endParaRPr>
          </a:p>
        </p:txBody>
      </p:sp>
      <p:sp>
        <p:nvSpPr>
          <p:cNvPr id="6" name="Rounded Rectangle 5"/>
          <p:cNvSpPr/>
          <p:nvPr/>
        </p:nvSpPr>
        <p:spPr>
          <a:xfrm>
            <a:off x="2716681" y="1395451"/>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Proofreaders</a:t>
            </a:r>
          </a:p>
        </p:txBody>
      </p:sp>
      <p:sp>
        <p:nvSpPr>
          <p:cNvPr id="7" name="Rounded Rectangle 6"/>
          <p:cNvSpPr/>
          <p:nvPr/>
        </p:nvSpPr>
        <p:spPr>
          <a:xfrm>
            <a:off x="4802736" y="1395451"/>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Indexers </a:t>
            </a:r>
          </a:p>
        </p:txBody>
      </p:sp>
      <p:sp>
        <p:nvSpPr>
          <p:cNvPr id="8" name="Rounded Rectangle 7"/>
          <p:cNvSpPr/>
          <p:nvPr/>
        </p:nvSpPr>
        <p:spPr>
          <a:xfrm>
            <a:off x="6888791" y="1395451"/>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Designers</a:t>
            </a:r>
          </a:p>
        </p:txBody>
      </p:sp>
      <p:sp>
        <p:nvSpPr>
          <p:cNvPr id="9" name="Rounded Rectangle 8"/>
          <p:cNvSpPr/>
          <p:nvPr/>
        </p:nvSpPr>
        <p:spPr>
          <a:xfrm>
            <a:off x="630626" y="3092867"/>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solidFill>
                <a:schemeClr val="tx1"/>
              </a:solidFill>
              <a:latin typeface="Trebuchet MS" panose="020B0603020202020204" pitchFamily="34" charset="0"/>
            </a:endParaRPr>
          </a:p>
          <a:p>
            <a:pPr algn="ctr"/>
            <a:r>
              <a:rPr lang="en-US" b="1" dirty="0" smtClean="0">
                <a:solidFill>
                  <a:schemeClr val="tx1"/>
                </a:solidFill>
                <a:latin typeface="Trebuchet MS" panose="020B0603020202020204" pitchFamily="34" charset="0"/>
              </a:rPr>
              <a:t>Picture Researchers</a:t>
            </a:r>
          </a:p>
          <a:p>
            <a:pPr algn="ctr"/>
            <a:r>
              <a:rPr lang="en-US" b="1" dirty="0" smtClean="0">
                <a:solidFill>
                  <a:schemeClr val="tx1"/>
                </a:solidFill>
                <a:latin typeface="Trebuchet MS" panose="020B0603020202020204" pitchFamily="34" charset="0"/>
              </a:rPr>
              <a:t>  </a:t>
            </a:r>
            <a:endParaRPr lang="en-GB" b="1" dirty="0">
              <a:solidFill>
                <a:schemeClr val="tx1"/>
              </a:solidFill>
              <a:latin typeface="Trebuchet MS" panose="020B0603020202020204" pitchFamily="34" charset="0"/>
            </a:endParaRPr>
          </a:p>
        </p:txBody>
      </p:sp>
      <p:sp>
        <p:nvSpPr>
          <p:cNvPr id="10" name="Rounded Rectangle 9"/>
          <p:cNvSpPr/>
          <p:nvPr/>
        </p:nvSpPr>
        <p:spPr>
          <a:xfrm>
            <a:off x="2716681" y="3092867"/>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Illustrators</a:t>
            </a:r>
          </a:p>
        </p:txBody>
      </p:sp>
      <p:sp>
        <p:nvSpPr>
          <p:cNvPr id="11" name="Rounded Rectangle 10"/>
          <p:cNvSpPr/>
          <p:nvPr/>
        </p:nvSpPr>
        <p:spPr>
          <a:xfrm>
            <a:off x="4802736" y="3092867"/>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Typesetters</a:t>
            </a:r>
          </a:p>
        </p:txBody>
      </p:sp>
      <p:sp>
        <p:nvSpPr>
          <p:cNvPr id="12" name="Rounded Rectangle 11"/>
          <p:cNvSpPr/>
          <p:nvPr/>
        </p:nvSpPr>
        <p:spPr>
          <a:xfrm>
            <a:off x="6888791" y="3092867"/>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Printers </a:t>
            </a:r>
          </a:p>
        </p:txBody>
      </p:sp>
      <p:sp>
        <p:nvSpPr>
          <p:cNvPr id="13" name="Rounded Rectangle 12"/>
          <p:cNvSpPr/>
          <p:nvPr/>
        </p:nvSpPr>
        <p:spPr>
          <a:xfrm>
            <a:off x="630626" y="4869116"/>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solidFill>
                <a:schemeClr val="tx1"/>
              </a:solidFill>
              <a:latin typeface="Trebuchet MS" panose="020B0603020202020204" pitchFamily="34" charset="0"/>
            </a:endParaRPr>
          </a:p>
          <a:p>
            <a:pPr algn="ctr"/>
            <a:r>
              <a:rPr lang="en-US" b="1" dirty="0" smtClean="0">
                <a:solidFill>
                  <a:schemeClr val="tx1"/>
                </a:solidFill>
                <a:latin typeface="Trebuchet MS" panose="020B0603020202020204" pitchFamily="34" charset="0"/>
              </a:rPr>
              <a:t>Distributors </a:t>
            </a:r>
          </a:p>
          <a:p>
            <a:pPr algn="ctr"/>
            <a:r>
              <a:rPr lang="en-US" b="1" dirty="0" smtClean="0">
                <a:solidFill>
                  <a:schemeClr val="tx1"/>
                </a:solidFill>
                <a:latin typeface="Trebuchet MS" panose="020B0603020202020204" pitchFamily="34" charset="0"/>
              </a:rPr>
              <a:t>  </a:t>
            </a:r>
            <a:endParaRPr lang="en-GB" b="1" dirty="0">
              <a:solidFill>
                <a:schemeClr val="tx1"/>
              </a:solidFill>
              <a:latin typeface="Trebuchet MS" panose="020B0603020202020204" pitchFamily="34" charset="0"/>
            </a:endParaRPr>
          </a:p>
        </p:txBody>
      </p:sp>
      <p:sp>
        <p:nvSpPr>
          <p:cNvPr id="14" name="Rounded Rectangle 13"/>
          <p:cNvSpPr/>
          <p:nvPr/>
        </p:nvSpPr>
        <p:spPr>
          <a:xfrm>
            <a:off x="2716681" y="4869116"/>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Sales </a:t>
            </a:r>
          </a:p>
          <a:p>
            <a:pPr algn="ctr"/>
            <a:r>
              <a:rPr lang="en-US" b="1" dirty="0" smtClean="0">
                <a:solidFill>
                  <a:schemeClr val="tx1"/>
                </a:solidFill>
                <a:latin typeface="Trebuchet MS" panose="020B0603020202020204" pitchFamily="34" charset="0"/>
              </a:rPr>
              <a:t>Force  </a:t>
            </a:r>
            <a:endParaRPr lang="en-GB" b="1" dirty="0">
              <a:solidFill>
                <a:schemeClr val="tx1"/>
              </a:solidFill>
              <a:latin typeface="Trebuchet MS" panose="020B0603020202020204" pitchFamily="34" charset="0"/>
            </a:endParaRPr>
          </a:p>
        </p:txBody>
      </p:sp>
      <p:sp>
        <p:nvSpPr>
          <p:cNvPr id="15" name="Rounded Rectangle 14"/>
          <p:cNvSpPr/>
          <p:nvPr/>
        </p:nvSpPr>
        <p:spPr>
          <a:xfrm>
            <a:off x="4802736" y="4869116"/>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 Publishing Platforms </a:t>
            </a:r>
            <a:endParaRPr lang="en-GB" b="1" dirty="0">
              <a:solidFill>
                <a:schemeClr val="tx1"/>
              </a:solidFill>
              <a:latin typeface="Trebuchet MS" panose="020B0603020202020204" pitchFamily="34" charset="0"/>
            </a:endParaRPr>
          </a:p>
        </p:txBody>
      </p:sp>
      <p:sp>
        <p:nvSpPr>
          <p:cNvPr id="16" name="Rounded Rectangle 15"/>
          <p:cNvSpPr/>
          <p:nvPr/>
        </p:nvSpPr>
        <p:spPr>
          <a:xfrm>
            <a:off x="6888791" y="4869116"/>
            <a:ext cx="1764000" cy="133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Digital Developers </a:t>
            </a:r>
          </a:p>
        </p:txBody>
      </p:sp>
    </p:spTree>
    <p:extLst>
      <p:ext uri="{BB962C8B-B14F-4D97-AF65-F5344CB8AC3E}">
        <p14:creationId xmlns:p14="http://schemas.microsoft.com/office/powerpoint/2010/main" val="20939336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Workflow</a:t>
            </a:r>
            <a:br>
              <a:rPr lang="en-US" dirty="0"/>
            </a:br>
            <a:r>
              <a:rPr lang="nl-NL" dirty="0" err="1"/>
              <a:t>References</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u="sng" dirty="0"/>
              <a:t>Societies</a:t>
            </a:r>
          </a:p>
          <a:p>
            <a:r>
              <a:rPr lang="en-GB" dirty="0"/>
              <a:t>Publishers Association (PA) http://www.publishers.org.uk/#</a:t>
            </a:r>
          </a:p>
          <a:p>
            <a:r>
              <a:rPr lang="en-GB" dirty="0"/>
              <a:t>Society for Editors and </a:t>
            </a:r>
            <a:r>
              <a:rPr lang="en-GB" dirty="0" err="1"/>
              <a:t>Proofreaders</a:t>
            </a:r>
            <a:r>
              <a:rPr lang="en-GB" dirty="0"/>
              <a:t> (SFEP) http://www.sfep.org.uk/</a:t>
            </a:r>
          </a:p>
          <a:p>
            <a:r>
              <a:rPr lang="en-GB" dirty="0"/>
              <a:t>Association of European University Presses (AEUP) </a:t>
            </a:r>
            <a:r>
              <a:rPr lang="en-GB" dirty="0">
                <a:hlinkClick r:id="rId2"/>
              </a:rPr>
              <a:t>http://www.aeup.eu/</a:t>
            </a:r>
            <a:endParaRPr lang="en-GB" dirty="0"/>
          </a:p>
          <a:p>
            <a:r>
              <a:rPr lang="en-GB" dirty="0"/>
              <a:t>Open Access Scholarly Publishers Association (OASPA) http://oaspa.org/</a:t>
            </a:r>
          </a:p>
          <a:p>
            <a:pPr marL="0" indent="0">
              <a:buNone/>
            </a:pPr>
            <a:r>
              <a:rPr lang="en-GB" u="sng" dirty="0"/>
              <a:t>Style guides</a:t>
            </a:r>
          </a:p>
          <a:p>
            <a:r>
              <a:rPr lang="en-GB" i="1" dirty="0"/>
              <a:t>Butcher’s Copy-editing</a:t>
            </a:r>
            <a:r>
              <a:rPr lang="en-GB" dirty="0"/>
              <a:t>, Judith Butcher</a:t>
            </a:r>
          </a:p>
          <a:p>
            <a:r>
              <a:rPr lang="en-GB" i="1" dirty="0"/>
              <a:t>Chicago Manual of Style</a:t>
            </a:r>
            <a:r>
              <a:rPr lang="en-GB" dirty="0"/>
              <a:t>, 16</a:t>
            </a:r>
            <a:r>
              <a:rPr lang="en-GB" baseline="30000" dirty="0"/>
              <a:t>th</a:t>
            </a:r>
            <a:r>
              <a:rPr lang="en-GB" dirty="0"/>
              <a:t> edition</a:t>
            </a:r>
          </a:p>
          <a:p>
            <a:r>
              <a:rPr lang="en-GB" i="1" dirty="0"/>
              <a:t>New Hart’s Rules</a:t>
            </a:r>
          </a:p>
          <a:p>
            <a:pPr marL="0" indent="0">
              <a:buNone/>
            </a:pPr>
            <a:r>
              <a:rPr lang="en-GB" u="sng" dirty="0"/>
              <a:t>Other</a:t>
            </a:r>
          </a:p>
          <a:p>
            <a:r>
              <a:rPr lang="en-GB" dirty="0"/>
              <a:t>Publishing Training Centre (PTC) </a:t>
            </a:r>
            <a:r>
              <a:rPr lang="en-GB" dirty="0">
                <a:hlinkClick r:id="rId3"/>
              </a:rPr>
              <a:t>http://www.train4publishing.co.uk/</a:t>
            </a:r>
            <a:endParaRPr lang="en-GB" dirty="0"/>
          </a:p>
          <a:p>
            <a:r>
              <a:rPr lang="en-GB" dirty="0"/>
              <a:t>The Bookseller </a:t>
            </a:r>
            <a:r>
              <a:rPr lang="en-GB" dirty="0">
                <a:hlinkClick r:id="rId4"/>
              </a:rPr>
              <a:t>http://www.thebookseller.com/</a:t>
            </a:r>
            <a:endParaRPr lang="en-GB" dirty="0"/>
          </a:p>
          <a:p>
            <a:r>
              <a:rPr lang="en-GB" dirty="0" err="1"/>
              <a:t>BookBrunch</a:t>
            </a:r>
            <a:r>
              <a:rPr lang="en-GB" dirty="0"/>
              <a:t> </a:t>
            </a:r>
            <a:r>
              <a:rPr lang="en-GB" dirty="0">
                <a:hlinkClick r:id="rId5"/>
              </a:rPr>
              <a:t>http://www.bookbrunch.co.uk/</a:t>
            </a:r>
            <a:endParaRPr lang="en-GB" dirty="0"/>
          </a:p>
          <a:p>
            <a:r>
              <a:rPr lang="en-GB"/>
              <a:t>The Academic Book of the Future http://academicbookfuture.org/</a:t>
            </a:r>
          </a:p>
          <a:p>
            <a:endParaRPr lang="en-GB"/>
          </a:p>
        </p:txBody>
      </p:sp>
    </p:spTree>
    <p:extLst>
      <p:ext uri="{BB962C8B-B14F-4D97-AF65-F5344CB8AC3E}">
        <p14:creationId xmlns:p14="http://schemas.microsoft.com/office/powerpoint/2010/main" val="25235185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386142" cy="2386142"/>
          </a:xfrm>
          <a:prstGeom prst="rect">
            <a:avLst/>
          </a:prstGeom>
        </p:spPr>
      </p:pic>
      <p:sp>
        <p:nvSpPr>
          <p:cNvPr id="2" name="Title 1"/>
          <p:cNvSpPr>
            <a:spLocks noGrp="1"/>
          </p:cNvSpPr>
          <p:nvPr>
            <p:ph type="ctrTitle"/>
          </p:nvPr>
        </p:nvSpPr>
        <p:spPr>
          <a:xfrm>
            <a:off x="685800" y="2713767"/>
            <a:ext cx="7772400" cy="1470025"/>
          </a:xfrm>
        </p:spPr>
        <p:txBody>
          <a:bodyPr>
            <a:normAutofit fontScale="90000"/>
          </a:bodyPr>
          <a:lstStyle/>
          <a:p>
            <a:r>
              <a:rPr lang="en-US" sz="4000" dirty="0" smtClean="0">
                <a:latin typeface="Trebuchet MS" panose="020B0603020202020204" pitchFamily="34" charset="0"/>
              </a:rPr>
              <a:t>Institution </a:t>
            </a:r>
            <a:r>
              <a:rPr lang="en-US" sz="4000" dirty="0">
                <a:latin typeface="Trebuchet MS" panose="020B0603020202020204" pitchFamily="34" charset="0"/>
              </a:rPr>
              <a:t>as </a:t>
            </a:r>
            <a:r>
              <a:rPr lang="en-US" sz="4000" dirty="0" smtClean="0">
                <a:latin typeface="Trebuchet MS" panose="020B0603020202020204" pitchFamily="34" charset="0"/>
              </a:rPr>
              <a:t>publisher 5 </a:t>
            </a:r>
            <a:br>
              <a:rPr lang="en-US" sz="4000" dirty="0" smtClean="0">
                <a:latin typeface="Trebuchet MS" panose="020B0603020202020204" pitchFamily="34" charset="0"/>
              </a:rPr>
            </a:br>
            <a:r>
              <a:rPr lang="en-US" sz="5300" dirty="0" smtClean="0">
                <a:latin typeface="Trebuchet MS" panose="020B0603020202020204" pitchFamily="34" charset="0"/>
              </a:rPr>
              <a:t>Getting </a:t>
            </a:r>
            <a:r>
              <a:rPr lang="en-US" sz="5300" dirty="0">
                <a:latin typeface="Trebuchet MS" panose="020B0603020202020204" pitchFamily="34" charset="0"/>
              </a:rPr>
              <a:t>started with the technical details</a:t>
            </a: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smtClean="0">
                <a:latin typeface="Trebuchet MS" panose="020B0603020202020204" pitchFamily="34" charset="0"/>
              </a:rPr>
              <a:t>Ronald Snijder, OAPEN</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6781" y="421225"/>
            <a:ext cx="2091419" cy="1353272"/>
          </a:xfrm>
          <a:prstGeom prst="rect">
            <a:avLst/>
          </a:prstGeom>
        </p:spPr>
      </p:pic>
    </p:spTree>
    <p:extLst>
      <p:ext uri="{BB962C8B-B14F-4D97-AF65-F5344CB8AC3E}">
        <p14:creationId xmlns:p14="http://schemas.microsoft.com/office/powerpoint/2010/main" val="30503617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77500" lnSpcReduction="20000"/>
          </a:bodyPr>
          <a:lstStyle/>
          <a:p>
            <a:pPr marL="0" indent="0">
              <a:buNone/>
            </a:pPr>
            <a:r>
              <a:rPr lang="en-GB" dirty="0" smtClean="0"/>
              <a:t>You need to make choices on several levels:</a:t>
            </a:r>
          </a:p>
          <a:p>
            <a:pPr marL="0" indent="0">
              <a:buNone/>
            </a:pPr>
            <a:endParaRPr lang="en-GB" dirty="0" smtClean="0"/>
          </a:p>
          <a:p>
            <a:r>
              <a:rPr lang="en-GB" dirty="0" smtClean="0"/>
              <a:t>Monograph</a:t>
            </a:r>
          </a:p>
          <a:p>
            <a:pPr lvl="1"/>
            <a:r>
              <a:rPr lang="en-GB" dirty="0" smtClean="0"/>
              <a:t>Format </a:t>
            </a:r>
          </a:p>
          <a:p>
            <a:pPr lvl="1"/>
            <a:r>
              <a:rPr lang="en-GB" dirty="0" smtClean="0"/>
              <a:t>License</a:t>
            </a:r>
          </a:p>
          <a:p>
            <a:r>
              <a:rPr lang="en-GB" dirty="0" smtClean="0"/>
              <a:t>Metadata </a:t>
            </a:r>
          </a:p>
          <a:p>
            <a:pPr lvl="1"/>
            <a:r>
              <a:rPr lang="en-GB" dirty="0" smtClean="0"/>
              <a:t>Contents</a:t>
            </a:r>
          </a:p>
          <a:p>
            <a:pPr lvl="1"/>
            <a:r>
              <a:rPr lang="en-GB" dirty="0" smtClean="0"/>
              <a:t>‘Wrapper’</a:t>
            </a:r>
          </a:p>
          <a:p>
            <a:r>
              <a:rPr lang="en-GB" dirty="0" smtClean="0"/>
              <a:t>Platform</a:t>
            </a:r>
          </a:p>
          <a:p>
            <a:pPr lvl="1"/>
            <a:r>
              <a:rPr lang="en-GB" dirty="0" smtClean="0"/>
              <a:t>Requirements</a:t>
            </a:r>
          </a:p>
          <a:p>
            <a:pPr lvl="1"/>
            <a:r>
              <a:rPr lang="en-GB" dirty="0" smtClean="0"/>
              <a:t>Types</a:t>
            </a:r>
          </a:p>
          <a:p>
            <a:r>
              <a:rPr lang="en-GB" dirty="0" smtClean="0"/>
              <a:t>Dissemination</a:t>
            </a:r>
          </a:p>
          <a:p>
            <a:endParaRPr lang="en-GB" dirty="0"/>
          </a:p>
        </p:txBody>
      </p:sp>
      <p:sp>
        <p:nvSpPr>
          <p:cNvPr id="3" name="Titel 2"/>
          <p:cNvSpPr>
            <a:spLocks noGrp="1"/>
          </p:cNvSpPr>
          <p:nvPr>
            <p:ph type="title"/>
          </p:nvPr>
        </p:nvSpPr>
        <p:spPr/>
        <p:txBody>
          <a:bodyPr>
            <a:normAutofit/>
          </a:bodyPr>
          <a:lstStyle/>
          <a:p>
            <a:pPr>
              <a:lnSpc>
                <a:spcPts val="3000"/>
              </a:lnSpc>
            </a:pPr>
            <a:r>
              <a:rPr lang="en-GB" dirty="0" smtClean="0"/>
              <a:t>From monograph to platform to dissemination to…</a:t>
            </a:r>
            <a:endParaRPr lang="en-GB" dirty="0"/>
          </a:p>
        </p:txBody>
      </p:sp>
    </p:spTree>
    <p:extLst>
      <p:ext uri="{BB962C8B-B14F-4D97-AF65-F5344CB8AC3E}">
        <p14:creationId xmlns:p14="http://schemas.microsoft.com/office/powerpoint/2010/main" val="20580356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3706711007"/>
              </p:ext>
            </p:extLst>
          </p:nvPr>
        </p:nvGraphicFramePr>
        <p:xfrm>
          <a:off x="457200" y="1600200"/>
          <a:ext cx="8229601" cy="4297680"/>
        </p:xfrm>
        <a:graphic>
          <a:graphicData uri="http://schemas.openxmlformats.org/drawingml/2006/table">
            <a:tbl>
              <a:tblPr firstRow="1" bandRow="1">
                <a:tableStyleId>{0E3FDE45-AF77-4B5C-9715-49D594BDF05E}</a:tableStyleId>
              </a:tblPr>
              <a:tblGrid>
                <a:gridCol w="1108973"/>
                <a:gridCol w="3560314"/>
                <a:gridCol w="3560314"/>
              </a:tblGrid>
              <a:tr h="271401">
                <a:tc>
                  <a:txBody>
                    <a:bodyPr/>
                    <a:lstStyle/>
                    <a:p>
                      <a:r>
                        <a:rPr lang="en-GB" noProof="0" dirty="0" smtClean="0"/>
                        <a:t>Format</a:t>
                      </a:r>
                      <a:endParaRPr lang="en-GB" noProof="0" dirty="0">
                        <a:solidFill>
                          <a:schemeClr val="tx2"/>
                        </a:solidFill>
                      </a:endParaRPr>
                    </a:p>
                  </a:txBody>
                  <a:tcPr/>
                </a:tc>
                <a:tc>
                  <a:txBody>
                    <a:bodyPr/>
                    <a:lstStyle/>
                    <a:p>
                      <a:r>
                        <a:rPr lang="en-GB" noProof="0" dirty="0" smtClean="0"/>
                        <a:t>Advantage</a:t>
                      </a:r>
                      <a:endParaRPr lang="en-GB" noProof="0" dirty="0">
                        <a:solidFill>
                          <a:schemeClr val="tx2"/>
                        </a:solidFill>
                      </a:endParaRPr>
                    </a:p>
                  </a:txBody>
                  <a:tcPr/>
                </a:tc>
                <a:tc>
                  <a:txBody>
                    <a:bodyPr/>
                    <a:lstStyle/>
                    <a:p>
                      <a:r>
                        <a:rPr lang="en-GB" noProof="0" dirty="0" smtClean="0"/>
                        <a:t>Disadvantage</a:t>
                      </a:r>
                      <a:endParaRPr lang="en-GB" noProof="0" dirty="0">
                        <a:solidFill>
                          <a:schemeClr val="tx2"/>
                        </a:solidFill>
                      </a:endParaRPr>
                    </a:p>
                  </a:txBody>
                  <a:tcPr/>
                </a:tc>
              </a:tr>
              <a:tr h="474951">
                <a:tc>
                  <a:txBody>
                    <a:bodyPr/>
                    <a:lstStyle/>
                    <a:p>
                      <a:r>
                        <a:rPr lang="en-GB" noProof="0" dirty="0" smtClean="0"/>
                        <a:t>PDF</a:t>
                      </a:r>
                      <a:endParaRPr lang="en-GB" b="1" noProof="0" dirty="0">
                        <a:solidFill>
                          <a:schemeClr val="tx2"/>
                        </a:solidFill>
                      </a:endParaRPr>
                    </a:p>
                  </a:txBody>
                  <a:tcPr/>
                </a:tc>
                <a:tc>
                  <a:txBody>
                    <a:bodyPr/>
                    <a:lstStyle/>
                    <a:p>
                      <a:r>
                        <a:rPr lang="en-GB" noProof="0" dirty="0" smtClean="0"/>
                        <a:t>Easy to create; </a:t>
                      </a:r>
                    </a:p>
                    <a:p>
                      <a:r>
                        <a:rPr lang="en-GB" baseline="0" noProof="0" dirty="0" smtClean="0"/>
                        <a:t>Based on paper monograph layout</a:t>
                      </a:r>
                      <a:endParaRPr lang="en-GB" noProof="0" dirty="0">
                        <a:solidFill>
                          <a:schemeClr val="tx2"/>
                        </a:solidFill>
                      </a:endParaRPr>
                    </a:p>
                  </a:txBody>
                  <a:tcPr/>
                </a:tc>
                <a:tc>
                  <a:txBody>
                    <a:bodyPr/>
                    <a:lstStyle/>
                    <a:p>
                      <a:r>
                        <a:rPr lang="en-GB" noProof="0" dirty="0" smtClean="0"/>
                        <a:t>Hard to read on small screens</a:t>
                      </a:r>
                      <a:endParaRPr lang="en-GB" noProof="0" dirty="0" smtClean="0">
                        <a:solidFill>
                          <a:schemeClr val="tx2"/>
                        </a:solidFill>
                      </a:endParaRPr>
                    </a:p>
                  </a:txBody>
                  <a:tcPr/>
                </a:tc>
              </a:tr>
              <a:tr h="882053">
                <a:tc>
                  <a:txBody>
                    <a:bodyPr/>
                    <a:lstStyle/>
                    <a:p>
                      <a:r>
                        <a:rPr lang="en-GB" noProof="0" dirty="0" smtClean="0"/>
                        <a:t>HTML</a:t>
                      </a:r>
                      <a:endParaRPr lang="en-GB" b="1" noProof="0" dirty="0">
                        <a:solidFill>
                          <a:schemeClr val="tx2"/>
                        </a:solidFill>
                      </a:endParaRPr>
                    </a:p>
                  </a:txBody>
                  <a:tcPr/>
                </a:tc>
                <a:tc>
                  <a:txBody>
                    <a:bodyPr/>
                    <a:lstStyle/>
                    <a:p>
                      <a:r>
                        <a:rPr lang="en-GB" noProof="0" dirty="0" smtClean="0"/>
                        <a:t>Extended possibilities: links,</a:t>
                      </a:r>
                      <a:r>
                        <a:rPr lang="en-GB" baseline="0" noProof="0" dirty="0" smtClean="0"/>
                        <a:t> multimedia;</a:t>
                      </a:r>
                      <a:endParaRPr lang="en-GB" noProof="0" dirty="0" smtClean="0"/>
                    </a:p>
                    <a:p>
                      <a:r>
                        <a:rPr lang="en-GB" noProof="0" dirty="0" smtClean="0"/>
                        <a:t>Hard to ‘pirate’: making copies is not easy</a:t>
                      </a:r>
                      <a:endParaRPr lang="en-GB" noProof="0" dirty="0">
                        <a:solidFill>
                          <a:schemeClr val="tx2"/>
                        </a:solidFill>
                      </a:endParaRPr>
                    </a:p>
                  </a:txBody>
                  <a:tcPr/>
                </a:tc>
                <a:tc>
                  <a:txBody>
                    <a:bodyPr/>
                    <a:lstStyle/>
                    <a:p>
                      <a:r>
                        <a:rPr lang="en-GB" noProof="0" dirty="0" smtClean="0"/>
                        <a:t>Proper</a:t>
                      </a:r>
                      <a:r>
                        <a:rPr lang="en-GB" baseline="0" noProof="0" dirty="0" smtClean="0"/>
                        <a:t> layout is hard to create: different for screen and print</a:t>
                      </a:r>
                      <a:endParaRPr lang="en-GB" baseline="0" noProof="0" dirty="0" smtClean="0">
                        <a:solidFill>
                          <a:schemeClr val="tx2"/>
                        </a:solidFill>
                      </a:endParaRPr>
                    </a:p>
                  </a:txBody>
                  <a:tcPr/>
                </a:tc>
              </a:tr>
              <a:tr h="474951">
                <a:tc>
                  <a:txBody>
                    <a:bodyPr/>
                    <a:lstStyle/>
                    <a:p>
                      <a:r>
                        <a:rPr lang="en-GB" noProof="0" dirty="0" smtClean="0"/>
                        <a:t>EPUB</a:t>
                      </a:r>
                      <a:endParaRPr lang="en-GB" b="1" noProof="0" dirty="0">
                        <a:solidFill>
                          <a:schemeClr val="tx2"/>
                        </a:solidFill>
                      </a:endParaRPr>
                    </a:p>
                  </a:txBody>
                  <a:tcPr/>
                </a:tc>
                <a:tc>
                  <a:txBody>
                    <a:bodyPr/>
                    <a:lstStyle/>
                    <a:p>
                      <a:r>
                        <a:rPr lang="en-GB" noProof="0" dirty="0" smtClean="0"/>
                        <a:t>Optimized</a:t>
                      </a:r>
                      <a:r>
                        <a:rPr lang="en-GB" baseline="0" noProof="0" dirty="0" smtClean="0"/>
                        <a:t> for any screen</a:t>
                      </a:r>
                      <a:endParaRPr lang="en-GB" noProof="0" dirty="0">
                        <a:solidFill>
                          <a:schemeClr val="tx2"/>
                        </a:solidFill>
                      </a:endParaRPr>
                    </a:p>
                  </a:txBody>
                  <a:tcPr/>
                </a:tc>
                <a:tc>
                  <a:txBody>
                    <a:bodyPr/>
                    <a:lstStyle/>
                    <a:p>
                      <a:r>
                        <a:rPr lang="en-GB" noProof="0" dirty="0" smtClean="0"/>
                        <a:t>More difficult to create; </a:t>
                      </a:r>
                    </a:p>
                    <a:p>
                      <a:r>
                        <a:rPr lang="en-GB" noProof="0" dirty="0" smtClean="0"/>
                        <a:t>Limited multimedia options</a:t>
                      </a:r>
                      <a:endParaRPr lang="en-GB" noProof="0" dirty="0">
                        <a:solidFill>
                          <a:schemeClr val="tx2"/>
                        </a:solidFill>
                      </a:endParaRPr>
                    </a:p>
                  </a:txBody>
                  <a:tcPr/>
                </a:tc>
              </a:tr>
              <a:tr h="1085603">
                <a:tc>
                  <a:txBody>
                    <a:bodyPr/>
                    <a:lstStyle/>
                    <a:p>
                      <a:r>
                        <a:rPr lang="en-GB" noProof="0" dirty="0" smtClean="0"/>
                        <a:t>XML</a:t>
                      </a:r>
                      <a:endParaRPr lang="en-GB" b="1" noProof="0" dirty="0">
                        <a:solidFill>
                          <a:schemeClr val="tx2"/>
                        </a:solidFill>
                      </a:endParaRPr>
                    </a:p>
                  </a:txBody>
                  <a:tcPr/>
                </a:tc>
                <a:tc>
                  <a:txBody>
                    <a:bodyPr/>
                    <a:lstStyle/>
                    <a:p>
                      <a:r>
                        <a:rPr lang="en-GB" noProof="0" dirty="0" smtClean="0"/>
                        <a:t>Enables text mining;</a:t>
                      </a:r>
                    </a:p>
                    <a:p>
                      <a:r>
                        <a:rPr lang="en-GB" noProof="0" dirty="0" smtClean="0"/>
                        <a:t>Extended possibilities: links,</a:t>
                      </a:r>
                      <a:r>
                        <a:rPr lang="en-GB" baseline="0" noProof="0" dirty="0" smtClean="0"/>
                        <a:t> multimedia;</a:t>
                      </a:r>
                      <a:endParaRPr lang="en-GB" noProof="0" dirty="0" smtClean="0"/>
                    </a:p>
                    <a:p>
                      <a:r>
                        <a:rPr lang="en-GB" noProof="0" dirty="0" smtClean="0"/>
                        <a:t>Hard to ‘pirate’: making copies is not easy</a:t>
                      </a:r>
                      <a:endParaRPr lang="en-GB" noProof="0" dirty="0" smtClean="0">
                        <a:solidFill>
                          <a:schemeClr val="tx2"/>
                        </a:solidFill>
                      </a:endParaRPr>
                    </a:p>
                  </a:txBody>
                  <a:tcPr/>
                </a:tc>
                <a:tc>
                  <a:txBody>
                    <a:bodyPr/>
                    <a:lstStyle/>
                    <a:p>
                      <a:r>
                        <a:rPr lang="en-GB" noProof="0" dirty="0" smtClean="0"/>
                        <a:t>Very difficult to create</a:t>
                      </a:r>
                      <a:endParaRPr lang="en-GB" noProof="0" dirty="0">
                        <a:solidFill>
                          <a:schemeClr val="tx2"/>
                        </a:solidFill>
                      </a:endParaRPr>
                    </a:p>
                  </a:txBody>
                  <a:tcPr/>
                </a:tc>
              </a:tr>
            </a:tbl>
          </a:graphicData>
        </a:graphic>
      </p:graphicFrame>
      <p:sp>
        <p:nvSpPr>
          <p:cNvPr id="3" name="Title 2"/>
          <p:cNvSpPr>
            <a:spLocks noGrp="1"/>
          </p:cNvSpPr>
          <p:nvPr>
            <p:ph type="title"/>
          </p:nvPr>
        </p:nvSpPr>
        <p:spPr/>
        <p:txBody>
          <a:bodyPr/>
          <a:lstStyle/>
          <a:p>
            <a:r>
              <a:rPr lang="en-GB" dirty="0" smtClean="0"/>
              <a:t>Monograph: which format?</a:t>
            </a:r>
            <a:endParaRPr lang="en-GB" dirty="0"/>
          </a:p>
        </p:txBody>
      </p:sp>
    </p:spTree>
    <p:extLst>
      <p:ext uri="{BB962C8B-B14F-4D97-AF65-F5344CB8AC3E}">
        <p14:creationId xmlns:p14="http://schemas.microsoft.com/office/powerpoint/2010/main" val="309682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publications</a:t>
            </a:r>
            <a:endParaRPr lang="en-US" dirty="0"/>
          </a:p>
        </p:txBody>
      </p:sp>
      <p:sp>
        <p:nvSpPr>
          <p:cNvPr id="3" name="Content Placeholder 2"/>
          <p:cNvSpPr>
            <a:spLocks noGrp="1"/>
          </p:cNvSpPr>
          <p:nvPr>
            <p:ph idx="1"/>
          </p:nvPr>
        </p:nvSpPr>
        <p:spPr/>
        <p:txBody>
          <a:bodyPr/>
          <a:lstStyle/>
          <a:p>
            <a:r>
              <a:rPr lang="en-GB" dirty="0"/>
              <a:t>Journals</a:t>
            </a:r>
            <a:endParaRPr lang="en-US" dirty="0"/>
          </a:p>
          <a:p>
            <a:pPr lvl="1"/>
            <a:r>
              <a:rPr lang="en-GB" dirty="0"/>
              <a:t>faculty driven 75%; student research 71% - mostly OA</a:t>
            </a:r>
            <a:endParaRPr lang="en-US" dirty="0"/>
          </a:p>
          <a:p>
            <a:pPr lvl="1"/>
            <a:r>
              <a:rPr lang="en-GB" dirty="0"/>
              <a:t>off campus, under contract 50% - 57% OA</a:t>
            </a:r>
            <a:endParaRPr lang="en-US" dirty="0"/>
          </a:p>
          <a:p>
            <a:r>
              <a:rPr lang="en-GB" dirty="0"/>
              <a:t>Monographs - 57%</a:t>
            </a:r>
            <a:endParaRPr lang="en-US" dirty="0"/>
          </a:p>
          <a:p>
            <a:r>
              <a:rPr lang="en-GB" dirty="0"/>
              <a:t>Textbooks – 47%</a:t>
            </a:r>
            <a:endParaRPr lang="en-US" dirty="0"/>
          </a:p>
          <a:p>
            <a:r>
              <a:rPr lang="en-GB" dirty="0"/>
              <a:t>Other: reports, conference proceedings, </a:t>
            </a:r>
            <a:r>
              <a:rPr lang="en-GB" dirty="0" smtClean="0"/>
              <a:t>theses</a:t>
            </a:r>
          </a:p>
          <a:p>
            <a:endParaRPr lang="en-US" smtClean="0"/>
          </a:p>
          <a:p>
            <a:pPr marL="0" indent="0">
              <a:buNone/>
            </a:pPr>
            <a:endParaRPr lang="en-US" dirty="0"/>
          </a:p>
        </p:txBody>
      </p:sp>
    </p:spTree>
    <p:extLst>
      <p:ext uri="{BB962C8B-B14F-4D97-AF65-F5344CB8AC3E}">
        <p14:creationId xmlns:p14="http://schemas.microsoft.com/office/powerpoint/2010/main" val="27974629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7824" y="2852936"/>
            <a:ext cx="3418911" cy="3413963"/>
          </a:xfrm>
        </p:spPr>
      </p:pic>
      <p:sp>
        <p:nvSpPr>
          <p:cNvPr id="3" name="Titel 2"/>
          <p:cNvSpPr>
            <a:spLocks noGrp="1"/>
          </p:cNvSpPr>
          <p:nvPr>
            <p:ph type="title"/>
          </p:nvPr>
        </p:nvSpPr>
        <p:spPr/>
        <p:txBody>
          <a:bodyPr>
            <a:normAutofit/>
          </a:bodyPr>
          <a:lstStyle/>
          <a:p>
            <a:r>
              <a:rPr lang="en-GB" dirty="0" smtClean="0"/>
              <a:t>Each book may have a different license</a:t>
            </a:r>
            <a:endParaRPr lang="en-GB" dirty="0"/>
          </a:p>
        </p:txBody>
      </p:sp>
      <p:sp>
        <p:nvSpPr>
          <p:cNvPr id="5" name="Tekstvak 4"/>
          <p:cNvSpPr txBox="1"/>
          <p:nvPr/>
        </p:nvSpPr>
        <p:spPr>
          <a:xfrm rot="19434176">
            <a:off x="5776660" y="2668965"/>
            <a:ext cx="2376264" cy="523220"/>
          </a:xfrm>
          <a:prstGeom prst="rect">
            <a:avLst/>
          </a:prstGeom>
          <a:noFill/>
        </p:spPr>
        <p:txBody>
          <a:bodyPr wrap="square" rtlCol="0">
            <a:spAutoFit/>
          </a:bodyPr>
          <a:lstStyle/>
          <a:p>
            <a:pPr algn="ctr"/>
            <a:r>
              <a:rPr lang="en-GB" sz="2800" b="1" dirty="0" smtClean="0">
                <a:solidFill>
                  <a:schemeClr val="accent2"/>
                </a:solidFill>
              </a:rPr>
              <a:t>CC-BY-NC</a:t>
            </a:r>
            <a:endParaRPr lang="en-GB" sz="2800" b="1" dirty="0">
              <a:solidFill>
                <a:schemeClr val="accent2"/>
              </a:solidFill>
            </a:endParaRPr>
          </a:p>
        </p:txBody>
      </p:sp>
      <p:sp>
        <p:nvSpPr>
          <p:cNvPr id="6" name="Tekstvak 5"/>
          <p:cNvSpPr txBox="1"/>
          <p:nvPr/>
        </p:nvSpPr>
        <p:spPr>
          <a:xfrm rot="1957010">
            <a:off x="5461741" y="5735611"/>
            <a:ext cx="2376264" cy="523220"/>
          </a:xfrm>
          <a:prstGeom prst="rect">
            <a:avLst/>
          </a:prstGeom>
          <a:noFill/>
        </p:spPr>
        <p:txBody>
          <a:bodyPr wrap="square" rtlCol="0">
            <a:spAutoFit/>
          </a:bodyPr>
          <a:lstStyle/>
          <a:p>
            <a:pPr algn="ctr"/>
            <a:r>
              <a:rPr lang="en-GB" sz="2800" b="1" dirty="0" smtClean="0">
                <a:solidFill>
                  <a:schemeClr val="accent2"/>
                </a:solidFill>
              </a:rPr>
              <a:t>CC-BY</a:t>
            </a:r>
            <a:endParaRPr lang="en-GB" sz="2800" b="1" dirty="0">
              <a:solidFill>
                <a:schemeClr val="accent2"/>
              </a:solidFill>
            </a:endParaRPr>
          </a:p>
        </p:txBody>
      </p:sp>
      <p:sp>
        <p:nvSpPr>
          <p:cNvPr id="7" name="Tekstvak 6"/>
          <p:cNvSpPr txBox="1"/>
          <p:nvPr/>
        </p:nvSpPr>
        <p:spPr>
          <a:xfrm>
            <a:off x="6028685" y="4284350"/>
            <a:ext cx="2376264" cy="523220"/>
          </a:xfrm>
          <a:prstGeom prst="rect">
            <a:avLst/>
          </a:prstGeom>
          <a:noFill/>
        </p:spPr>
        <p:txBody>
          <a:bodyPr wrap="square" rtlCol="0">
            <a:spAutoFit/>
          </a:bodyPr>
          <a:lstStyle/>
          <a:p>
            <a:pPr algn="ctr"/>
            <a:r>
              <a:rPr lang="en-GB" sz="2800" b="1" dirty="0" smtClean="0">
                <a:solidFill>
                  <a:schemeClr val="accent2"/>
                </a:solidFill>
              </a:rPr>
              <a:t>CC-BY-SA</a:t>
            </a:r>
            <a:endParaRPr lang="en-GB" sz="2800" b="1" dirty="0">
              <a:solidFill>
                <a:schemeClr val="accent2"/>
              </a:solidFill>
            </a:endParaRPr>
          </a:p>
        </p:txBody>
      </p:sp>
      <p:sp>
        <p:nvSpPr>
          <p:cNvPr id="8" name="Tekstvak 7"/>
          <p:cNvSpPr txBox="1"/>
          <p:nvPr/>
        </p:nvSpPr>
        <p:spPr>
          <a:xfrm rot="16200000">
            <a:off x="3491880" y="2066233"/>
            <a:ext cx="2376264" cy="523220"/>
          </a:xfrm>
          <a:prstGeom prst="rect">
            <a:avLst/>
          </a:prstGeom>
          <a:noFill/>
        </p:spPr>
        <p:txBody>
          <a:bodyPr wrap="square" rtlCol="0">
            <a:spAutoFit/>
          </a:bodyPr>
          <a:lstStyle/>
          <a:p>
            <a:pPr algn="r"/>
            <a:r>
              <a:rPr lang="en-GB" sz="2800" b="1" dirty="0" smtClean="0">
                <a:solidFill>
                  <a:schemeClr val="accent2"/>
                </a:solidFill>
              </a:rPr>
              <a:t>CC-BY-ND</a:t>
            </a:r>
            <a:endParaRPr lang="en-GB" sz="2800" b="1" dirty="0">
              <a:solidFill>
                <a:schemeClr val="accent2"/>
              </a:solidFill>
            </a:endParaRPr>
          </a:p>
        </p:txBody>
      </p:sp>
      <p:sp>
        <p:nvSpPr>
          <p:cNvPr id="9" name="Tekstvak 8"/>
          <p:cNvSpPr txBox="1"/>
          <p:nvPr/>
        </p:nvSpPr>
        <p:spPr>
          <a:xfrm rot="2365757">
            <a:off x="1211244" y="2399305"/>
            <a:ext cx="2376264" cy="523220"/>
          </a:xfrm>
          <a:prstGeom prst="rect">
            <a:avLst/>
          </a:prstGeom>
          <a:noFill/>
        </p:spPr>
        <p:txBody>
          <a:bodyPr wrap="square" rtlCol="0">
            <a:spAutoFit/>
          </a:bodyPr>
          <a:lstStyle/>
          <a:p>
            <a:pPr algn="ctr"/>
            <a:r>
              <a:rPr lang="en-GB" sz="2800" b="1" dirty="0" smtClean="0">
                <a:solidFill>
                  <a:schemeClr val="accent2"/>
                </a:solidFill>
              </a:rPr>
              <a:t>CC-BY-NC-SA</a:t>
            </a:r>
            <a:endParaRPr lang="en-GB" sz="2800" b="1" dirty="0">
              <a:solidFill>
                <a:schemeClr val="accent2"/>
              </a:solidFill>
            </a:endParaRPr>
          </a:p>
        </p:txBody>
      </p:sp>
      <p:sp>
        <p:nvSpPr>
          <p:cNvPr id="10" name="Tekstvak 9"/>
          <p:cNvSpPr txBox="1"/>
          <p:nvPr/>
        </p:nvSpPr>
        <p:spPr>
          <a:xfrm>
            <a:off x="611560" y="4286633"/>
            <a:ext cx="2376264" cy="523220"/>
          </a:xfrm>
          <a:prstGeom prst="rect">
            <a:avLst/>
          </a:prstGeom>
          <a:noFill/>
        </p:spPr>
        <p:txBody>
          <a:bodyPr wrap="square" rtlCol="0">
            <a:spAutoFit/>
          </a:bodyPr>
          <a:lstStyle/>
          <a:p>
            <a:pPr algn="ctr"/>
            <a:r>
              <a:rPr lang="en-GB" sz="2800" b="1" dirty="0" smtClean="0">
                <a:solidFill>
                  <a:schemeClr val="accent2"/>
                </a:solidFill>
              </a:rPr>
              <a:t>CC-BY-NC-ND</a:t>
            </a:r>
            <a:endParaRPr lang="en-GB" sz="2800" b="1" dirty="0">
              <a:solidFill>
                <a:schemeClr val="accent2"/>
              </a:solidFill>
            </a:endParaRPr>
          </a:p>
        </p:txBody>
      </p:sp>
      <p:sp>
        <p:nvSpPr>
          <p:cNvPr id="11" name="Tekstvak 10"/>
          <p:cNvSpPr txBox="1"/>
          <p:nvPr/>
        </p:nvSpPr>
        <p:spPr>
          <a:xfrm rot="19516123">
            <a:off x="1233353" y="5780946"/>
            <a:ext cx="2376264" cy="523220"/>
          </a:xfrm>
          <a:prstGeom prst="rect">
            <a:avLst/>
          </a:prstGeom>
          <a:noFill/>
        </p:spPr>
        <p:txBody>
          <a:bodyPr wrap="square" rtlCol="0">
            <a:spAutoFit/>
          </a:bodyPr>
          <a:lstStyle/>
          <a:p>
            <a:pPr algn="ctr"/>
            <a:r>
              <a:rPr lang="en-GB" sz="2800" b="1" dirty="0" smtClean="0">
                <a:solidFill>
                  <a:schemeClr val="accent2"/>
                </a:solidFill>
              </a:rPr>
              <a:t>Free to read</a:t>
            </a:r>
            <a:endParaRPr lang="en-GB" sz="2800" b="1" dirty="0">
              <a:solidFill>
                <a:schemeClr val="accent2"/>
              </a:solidFill>
            </a:endParaRPr>
          </a:p>
        </p:txBody>
      </p:sp>
      <p:sp>
        <p:nvSpPr>
          <p:cNvPr id="12" name="Tekstvak 11"/>
          <p:cNvSpPr txBox="1"/>
          <p:nvPr/>
        </p:nvSpPr>
        <p:spPr>
          <a:xfrm>
            <a:off x="3204245" y="6693634"/>
            <a:ext cx="2952328" cy="169277"/>
          </a:xfrm>
          <a:prstGeom prst="rect">
            <a:avLst/>
          </a:prstGeom>
          <a:noFill/>
        </p:spPr>
        <p:txBody>
          <a:bodyPr wrap="square" rtlCol="0">
            <a:spAutoFit/>
          </a:bodyPr>
          <a:lstStyle/>
          <a:p>
            <a:pPr algn="ctr"/>
            <a:r>
              <a:rPr lang="en-GB" sz="500" dirty="0" smtClean="0">
                <a:solidFill>
                  <a:schemeClr val="accent2"/>
                </a:solidFill>
              </a:rPr>
              <a:t>Source: https://openclipart.org/detail/213224/gauge-icon</a:t>
            </a:r>
            <a:endParaRPr lang="en-GB" sz="500" dirty="0">
              <a:solidFill>
                <a:schemeClr val="accent2"/>
              </a:solidFill>
            </a:endParaRPr>
          </a:p>
        </p:txBody>
      </p:sp>
    </p:spTree>
    <p:extLst>
      <p:ext uri="{BB962C8B-B14F-4D97-AF65-F5344CB8AC3E}">
        <p14:creationId xmlns:p14="http://schemas.microsoft.com/office/powerpoint/2010/main" val="29005950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77500" lnSpcReduction="20000"/>
          </a:bodyPr>
          <a:lstStyle/>
          <a:p>
            <a:pPr marL="0" indent="0">
              <a:buNone/>
            </a:pPr>
            <a:r>
              <a:rPr lang="en-GB" dirty="0" smtClean="0"/>
              <a:t>Hugely important: enable readers to </a:t>
            </a:r>
            <a:r>
              <a:rPr lang="en-GB" b="1" i="1" u="sng" dirty="0" smtClean="0">
                <a:solidFill>
                  <a:schemeClr val="accent2"/>
                </a:solidFill>
              </a:rPr>
              <a:t>find</a:t>
            </a:r>
            <a:r>
              <a:rPr lang="en-GB" dirty="0" smtClean="0">
                <a:solidFill>
                  <a:schemeClr val="accent2"/>
                </a:solidFill>
              </a:rPr>
              <a:t> </a:t>
            </a:r>
            <a:r>
              <a:rPr lang="en-GB" dirty="0" smtClean="0"/>
              <a:t>your monographs</a:t>
            </a:r>
          </a:p>
          <a:p>
            <a:pPr marL="0" indent="0">
              <a:buNone/>
            </a:pPr>
            <a:endParaRPr lang="en-GB" dirty="0" smtClean="0"/>
          </a:p>
          <a:p>
            <a:r>
              <a:rPr lang="en-GB" dirty="0" smtClean="0"/>
              <a:t>Identify the book</a:t>
            </a:r>
          </a:p>
          <a:p>
            <a:pPr lvl="1"/>
            <a:r>
              <a:rPr lang="en-GB" dirty="0" smtClean="0"/>
              <a:t>Title, Author, Publisher, ISBN, DOI, etc.</a:t>
            </a:r>
          </a:p>
          <a:p>
            <a:r>
              <a:rPr lang="en-GB" dirty="0" smtClean="0"/>
              <a:t>What is the book about?</a:t>
            </a:r>
          </a:p>
          <a:p>
            <a:pPr lvl="1"/>
            <a:r>
              <a:rPr lang="en-GB" dirty="0" smtClean="0"/>
              <a:t>Abstract in English</a:t>
            </a:r>
          </a:p>
          <a:p>
            <a:pPr lvl="1"/>
            <a:r>
              <a:rPr lang="en-GB" dirty="0" smtClean="0"/>
              <a:t>Keywords</a:t>
            </a:r>
          </a:p>
          <a:p>
            <a:pPr lvl="1"/>
            <a:r>
              <a:rPr lang="en-GB" dirty="0" smtClean="0"/>
              <a:t>Classification</a:t>
            </a:r>
          </a:p>
          <a:p>
            <a:pPr lvl="2"/>
            <a:r>
              <a:rPr lang="en-GB" dirty="0" smtClean="0"/>
              <a:t>Libraries: LCC, Dewey</a:t>
            </a:r>
          </a:p>
          <a:p>
            <a:pPr lvl="2"/>
            <a:r>
              <a:rPr lang="en-GB" dirty="0" smtClean="0"/>
              <a:t>Publishers: BIC</a:t>
            </a:r>
          </a:p>
          <a:p>
            <a:r>
              <a:rPr lang="en-GB" dirty="0" smtClean="0"/>
              <a:t>What can I do with the book?</a:t>
            </a:r>
          </a:p>
          <a:p>
            <a:pPr lvl="1"/>
            <a:r>
              <a:rPr lang="en-GB" dirty="0" smtClean="0"/>
              <a:t>License</a:t>
            </a:r>
          </a:p>
        </p:txBody>
      </p:sp>
      <p:sp>
        <p:nvSpPr>
          <p:cNvPr id="3" name="Titel 2"/>
          <p:cNvSpPr>
            <a:spLocks noGrp="1"/>
          </p:cNvSpPr>
          <p:nvPr>
            <p:ph type="title"/>
          </p:nvPr>
        </p:nvSpPr>
        <p:spPr/>
        <p:txBody>
          <a:bodyPr/>
          <a:lstStyle/>
          <a:p>
            <a:r>
              <a:rPr lang="nl-NL" dirty="0" smtClean="0"/>
              <a:t>Metadata: contents</a:t>
            </a:r>
            <a:endParaRPr lang="nl-NL" dirty="0"/>
          </a:p>
        </p:txBody>
      </p:sp>
    </p:spTree>
    <p:extLst>
      <p:ext uri="{BB962C8B-B14F-4D97-AF65-F5344CB8AC3E}">
        <p14:creationId xmlns:p14="http://schemas.microsoft.com/office/powerpoint/2010/main" val="28331187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en-GB" dirty="0" smtClean="0"/>
              <a:t>‘Wrapper’: make your metadata available</a:t>
            </a:r>
          </a:p>
          <a:p>
            <a:r>
              <a:rPr lang="en-GB" dirty="0" smtClean="0"/>
              <a:t>Different formats for different users</a:t>
            </a:r>
          </a:p>
          <a:p>
            <a:pPr marL="0" indent="0">
              <a:buNone/>
            </a:pPr>
            <a:endParaRPr lang="en-GB" dirty="0"/>
          </a:p>
          <a:p>
            <a:pPr marL="0" indent="0">
              <a:buNone/>
            </a:pPr>
            <a:endParaRPr lang="en-GB" dirty="0" smtClean="0"/>
          </a:p>
          <a:p>
            <a:pPr marL="0" indent="0">
              <a:buNone/>
            </a:pPr>
            <a:endParaRPr lang="en-GB" dirty="0" smtClean="0"/>
          </a:p>
          <a:p>
            <a:pPr marL="0" indent="0">
              <a:buNone/>
            </a:pPr>
            <a:endParaRPr lang="en-GB" dirty="0"/>
          </a:p>
        </p:txBody>
      </p:sp>
      <p:sp>
        <p:nvSpPr>
          <p:cNvPr id="3" name="Titel 2"/>
          <p:cNvSpPr>
            <a:spLocks noGrp="1"/>
          </p:cNvSpPr>
          <p:nvPr>
            <p:ph type="title"/>
          </p:nvPr>
        </p:nvSpPr>
        <p:spPr/>
        <p:txBody>
          <a:bodyPr/>
          <a:lstStyle/>
          <a:p>
            <a:r>
              <a:rPr lang="en-GB" dirty="0" smtClean="0"/>
              <a:t>Metadata: ‘wrapper’</a:t>
            </a:r>
            <a:endParaRPr lang="en-GB" dirty="0"/>
          </a:p>
        </p:txBody>
      </p:sp>
      <p:graphicFrame>
        <p:nvGraphicFramePr>
          <p:cNvPr id="4" name="Tabel 3"/>
          <p:cNvGraphicFramePr>
            <a:graphicFrameLocks noGrp="1"/>
          </p:cNvGraphicFramePr>
          <p:nvPr>
            <p:extLst>
              <p:ext uri="{D42A27DB-BD31-4B8C-83A1-F6EECF244321}">
                <p14:modId xmlns:p14="http://schemas.microsoft.com/office/powerpoint/2010/main" val="3391308272"/>
              </p:ext>
            </p:extLst>
          </p:nvPr>
        </p:nvGraphicFramePr>
        <p:xfrm>
          <a:off x="539552" y="3226278"/>
          <a:ext cx="8064897" cy="2350220"/>
        </p:xfrm>
        <a:graphic>
          <a:graphicData uri="http://schemas.openxmlformats.org/drawingml/2006/table">
            <a:tbl>
              <a:tblPr firstRow="1" bandRow="1">
                <a:tableStyleId>{0E3FDE45-AF77-4B5C-9715-49D594BDF05E}</a:tableStyleId>
              </a:tblPr>
              <a:tblGrid>
                <a:gridCol w="3506237"/>
                <a:gridCol w="2902475"/>
                <a:gridCol w="1656185"/>
              </a:tblGrid>
              <a:tr h="470044">
                <a:tc>
                  <a:txBody>
                    <a:bodyPr/>
                    <a:lstStyle/>
                    <a:p>
                      <a:r>
                        <a:rPr lang="en-GB" sz="2000" dirty="0" smtClean="0"/>
                        <a:t>Format</a:t>
                      </a:r>
                      <a:endParaRPr lang="en-GB" sz="2000" b="1" dirty="0">
                        <a:solidFill>
                          <a:schemeClr val="tx2"/>
                        </a:solidFill>
                      </a:endParaRPr>
                    </a:p>
                  </a:txBody>
                  <a:tcPr/>
                </a:tc>
                <a:tc>
                  <a:txBody>
                    <a:bodyPr/>
                    <a:lstStyle/>
                    <a:p>
                      <a:r>
                        <a:rPr lang="en-GB" sz="2000" dirty="0" smtClean="0"/>
                        <a:t>Intended user</a:t>
                      </a:r>
                      <a:endParaRPr lang="en-GB" sz="2000" dirty="0">
                        <a:solidFill>
                          <a:schemeClr val="tx2"/>
                        </a:solidFill>
                      </a:endParaRPr>
                    </a:p>
                  </a:txBody>
                  <a:tcPr/>
                </a:tc>
                <a:tc>
                  <a:txBody>
                    <a:bodyPr/>
                    <a:lstStyle/>
                    <a:p>
                      <a:r>
                        <a:rPr lang="en-GB" sz="2000" dirty="0" smtClean="0"/>
                        <a:t>Complexity</a:t>
                      </a:r>
                      <a:endParaRPr lang="en-GB" sz="2000" dirty="0">
                        <a:solidFill>
                          <a:schemeClr val="tx2"/>
                        </a:solidFill>
                      </a:endParaRPr>
                    </a:p>
                  </a:txBody>
                  <a:tcPr/>
                </a:tc>
              </a:tr>
              <a:tr h="470044">
                <a:tc>
                  <a:txBody>
                    <a:bodyPr/>
                    <a:lstStyle/>
                    <a:p>
                      <a:r>
                        <a:rPr lang="en-GB" sz="2000" dirty="0" smtClean="0"/>
                        <a:t>CSV (Comma Separated Values) </a:t>
                      </a:r>
                      <a:endParaRPr lang="en-GB" sz="2000" b="1" dirty="0">
                        <a:solidFill>
                          <a:schemeClr val="tx2"/>
                        </a:solidFill>
                      </a:endParaRPr>
                    </a:p>
                  </a:txBody>
                  <a:tcPr/>
                </a:tc>
                <a:tc>
                  <a:txBody>
                    <a:bodyPr/>
                    <a:lstStyle/>
                    <a:p>
                      <a:r>
                        <a:rPr lang="en-GB" sz="2000" dirty="0" smtClean="0"/>
                        <a:t>Everybody, including you</a:t>
                      </a:r>
                      <a:endParaRPr lang="en-GB" sz="2000" dirty="0">
                        <a:solidFill>
                          <a:schemeClr val="tx2"/>
                        </a:solidFill>
                      </a:endParaRPr>
                    </a:p>
                  </a:txBody>
                  <a:tcPr/>
                </a:tc>
                <a:tc>
                  <a:txBody>
                    <a:bodyPr/>
                    <a:lstStyle/>
                    <a:p>
                      <a:r>
                        <a:rPr lang="en-GB" sz="2000" dirty="0" smtClean="0"/>
                        <a:t>Low</a:t>
                      </a:r>
                      <a:endParaRPr lang="en-GB" sz="2000" dirty="0">
                        <a:solidFill>
                          <a:schemeClr val="tx2"/>
                        </a:solidFill>
                      </a:endParaRPr>
                    </a:p>
                  </a:txBody>
                  <a:tcPr/>
                </a:tc>
              </a:tr>
              <a:tr h="470044">
                <a:tc>
                  <a:txBody>
                    <a:bodyPr/>
                    <a:lstStyle/>
                    <a:p>
                      <a:r>
                        <a:rPr lang="en-GB" sz="2000" dirty="0" smtClean="0"/>
                        <a:t>Excel</a:t>
                      </a:r>
                      <a:endParaRPr lang="en-GB" sz="2000" b="1" dirty="0">
                        <a:solidFill>
                          <a:schemeClr val="tx2"/>
                        </a:solidFill>
                      </a:endParaRPr>
                    </a:p>
                  </a:txBody>
                  <a:tcPr/>
                </a:tc>
                <a:tc>
                  <a:txBody>
                    <a:bodyPr/>
                    <a:lstStyle/>
                    <a:p>
                      <a:r>
                        <a:rPr lang="en-GB" sz="2000" dirty="0" smtClean="0"/>
                        <a:t>Everybody, including you</a:t>
                      </a:r>
                      <a:endParaRPr lang="en-GB" sz="2000" dirty="0">
                        <a:solidFill>
                          <a:schemeClr val="tx2"/>
                        </a:solidFill>
                      </a:endParaRPr>
                    </a:p>
                  </a:txBody>
                  <a:tcPr/>
                </a:tc>
                <a:tc>
                  <a:txBody>
                    <a:bodyPr/>
                    <a:lstStyle/>
                    <a:p>
                      <a:r>
                        <a:rPr lang="en-GB" sz="2000" dirty="0" smtClean="0"/>
                        <a:t>Low/Middle</a:t>
                      </a:r>
                      <a:endParaRPr lang="en-GB" sz="2000" dirty="0">
                        <a:solidFill>
                          <a:schemeClr val="tx2"/>
                        </a:solidFill>
                      </a:endParaRPr>
                    </a:p>
                  </a:txBody>
                  <a:tcPr/>
                </a:tc>
              </a:tr>
              <a:tr h="470044">
                <a:tc>
                  <a:txBody>
                    <a:bodyPr/>
                    <a:lstStyle/>
                    <a:p>
                      <a:r>
                        <a:rPr lang="en-GB" sz="2000" dirty="0" smtClean="0"/>
                        <a:t>ONIX </a:t>
                      </a:r>
                      <a:r>
                        <a:rPr lang="en-GB" sz="2000" baseline="0" dirty="0" smtClean="0"/>
                        <a:t> (XML)</a:t>
                      </a:r>
                      <a:endParaRPr lang="en-GB" sz="2000" b="1" dirty="0">
                        <a:solidFill>
                          <a:schemeClr val="tx2"/>
                        </a:solidFill>
                      </a:endParaRPr>
                    </a:p>
                  </a:txBody>
                  <a:tcPr/>
                </a:tc>
                <a:tc>
                  <a:txBody>
                    <a:bodyPr/>
                    <a:lstStyle/>
                    <a:p>
                      <a:r>
                        <a:rPr lang="en-GB" sz="2000" dirty="0" smtClean="0"/>
                        <a:t>Publishers, aggregators</a:t>
                      </a:r>
                      <a:endParaRPr lang="en-GB" sz="2000" dirty="0">
                        <a:solidFill>
                          <a:schemeClr val="tx2"/>
                        </a:solidFill>
                      </a:endParaRPr>
                    </a:p>
                  </a:txBody>
                  <a:tcPr/>
                </a:tc>
                <a:tc>
                  <a:txBody>
                    <a:bodyPr/>
                    <a:lstStyle/>
                    <a:p>
                      <a:r>
                        <a:rPr lang="en-GB" sz="2000" dirty="0" smtClean="0"/>
                        <a:t>High</a:t>
                      </a:r>
                      <a:endParaRPr lang="en-GB" sz="2000" dirty="0">
                        <a:solidFill>
                          <a:schemeClr val="tx2"/>
                        </a:solidFill>
                      </a:endParaRPr>
                    </a:p>
                  </a:txBody>
                  <a:tcPr/>
                </a:tc>
              </a:tr>
              <a:tr h="470044">
                <a:tc>
                  <a:txBody>
                    <a:bodyPr/>
                    <a:lstStyle/>
                    <a:p>
                      <a:r>
                        <a:rPr lang="en-GB" sz="2000" dirty="0" smtClean="0"/>
                        <a:t>MARCXML, MARC21</a:t>
                      </a:r>
                      <a:endParaRPr lang="en-GB" sz="2000" b="1" dirty="0">
                        <a:solidFill>
                          <a:schemeClr val="tx2"/>
                        </a:solidFill>
                      </a:endParaRPr>
                    </a:p>
                  </a:txBody>
                  <a:tcPr/>
                </a:tc>
                <a:tc>
                  <a:txBody>
                    <a:bodyPr/>
                    <a:lstStyle/>
                    <a:p>
                      <a:r>
                        <a:rPr lang="en-GB" sz="2000" dirty="0" smtClean="0"/>
                        <a:t>Libraries</a:t>
                      </a:r>
                      <a:endParaRPr lang="en-GB" sz="2000" dirty="0">
                        <a:solidFill>
                          <a:schemeClr val="tx2"/>
                        </a:solidFill>
                      </a:endParaRPr>
                    </a:p>
                  </a:txBody>
                  <a:tcPr/>
                </a:tc>
                <a:tc>
                  <a:txBody>
                    <a:bodyPr/>
                    <a:lstStyle/>
                    <a:p>
                      <a:r>
                        <a:rPr lang="en-GB" sz="2000" dirty="0" smtClean="0"/>
                        <a:t>Very high</a:t>
                      </a:r>
                      <a:endParaRPr lang="en-GB" sz="2000" dirty="0">
                        <a:solidFill>
                          <a:schemeClr val="tx2"/>
                        </a:solidFill>
                      </a:endParaRPr>
                    </a:p>
                  </a:txBody>
                  <a:tcPr/>
                </a:tc>
              </a:tr>
            </a:tbl>
          </a:graphicData>
        </a:graphic>
      </p:graphicFrame>
    </p:spTree>
    <p:extLst>
      <p:ext uri="{BB962C8B-B14F-4D97-AF65-F5344CB8AC3E}">
        <p14:creationId xmlns:p14="http://schemas.microsoft.com/office/powerpoint/2010/main" val="31800546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85000" lnSpcReduction="20000"/>
          </a:bodyPr>
          <a:lstStyle/>
          <a:p>
            <a:r>
              <a:rPr lang="en-GB" dirty="0" smtClean="0"/>
              <a:t>Front</a:t>
            </a:r>
          </a:p>
          <a:p>
            <a:pPr lvl="1"/>
            <a:r>
              <a:rPr lang="en-GB" dirty="0" smtClean="0"/>
              <a:t>Reader friendly: </a:t>
            </a:r>
          </a:p>
          <a:p>
            <a:pPr lvl="2"/>
            <a:r>
              <a:rPr lang="en-GB" dirty="0" smtClean="0"/>
              <a:t>Easy to use, easy to search</a:t>
            </a:r>
          </a:p>
          <a:p>
            <a:pPr lvl="2"/>
            <a:r>
              <a:rPr lang="en-GB" dirty="0" smtClean="0"/>
              <a:t>New titles: RSS</a:t>
            </a:r>
          </a:p>
          <a:p>
            <a:pPr lvl="2"/>
            <a:r>
              <a:rPr lang="en-GB" dirty="0" smtClean="0"/>
              <a:t>Enable social media, citation managers (</a:t>
            </a:r>
            <a:r>
              <a:rPr lang="en-GB" dirty="0" err="1" smtClean="0"/>
              <a:t>Mendeley</a:t>
            </a:r>
            <a:r>
              <a:rPr lang="en-GB" dirty="0" smtClean="0"/>
              <a:t>, Endnote etc.)</a:t>
            </a:r>
          </a:p>
          <a:p>
            <a:pPr lvl="1"/>
            <a:r>
              <a:rPr lang="en-GB" dirty="0" smtClean="0"/>
              <a:t>Search engine friendly: schema.org</a:t>
            </a:r>
          </a:p>
          <a:p>
            <a:pPr lvl="1"/>
            <a:r>
              <a:rPr lang="en-GB" dirty="0" smtClean="0"/>
              <a:t>Aggregator/Library friendly: metadata</a:t>
            </a:r>
            <a:endParaRPr lang="en-GB" dirty="0"/>
          </a:p>
          <a:p>
            <a:r>
              <a:rPr lang="en-GB" dirty="0" smtClean="0"/>
              <a:t>Back</a:t>
            </a:r>
          </a:p>
          <a:p>
            <a:pPr lvl="1"/>
            <a:r>
              <a:rPr lang="en-GB" dirty="0" smtClean="0"/>
              <a:t>OAI-PMH Harvesting?</a:t>
            </a:r>
          </a:p>
          <a:p>
            <a:pPr lvl="1"/>
            <a:r>
              <a:rPr lang="en-GB" dirty="0" smtClean="0"/>
              <a:t>Long term storage – digital preservation</a:t>
            </a:r>
          </a:p>
          <a:p>
            <a:pPr lvl="1"/>
            <a:r>
              <a:rPr lang="en-GB" dirty="0" smtClean="0"/>
              <a:t>COUNTER compliant usage data</a:t>
            </a:r>
          </a:p>
          <a:p>
            <a:pPr lvl="1"/>
            <a:endParaRPr lang="en-GB" dirty="0"/>
          </a:p>
        </p:txBody>
      </p:sp>
      <p:sp>
        <p:nvSpPr>
          <p:cNvPr id="3" name="Titel 2"/>
          <p:cNvSpPr>
            <a:spLocks noGrp="1"/>
          </p:cNvSpPr>
          <p:nvPr>
            <p:ph type="title"/>
          </p:nvPr>
        </p:nvSpPr>
        <p:spPr/>
        <p:txBody>
          <a:bodyPr/>
          <a:lstStyle/>
          <a:p>
            <a:r>
              <a:rPr lang="en-GB" dirty="0" smtClean="0"/>
              <a:t>Platform: requirements</a:t>
            </a:r>
            <a:endParaRPr lang="en-GB" dirty="0"/>
          </a:p>
        </p:txBody>
      </p:sp>
    </p:spTree>
    <p:extLst>
      <p:ext uri="{BB962C8B-B14F-4D97-AF65-F5344CB8AC3E}">
        <p14:creationId xmlns:p14="http://schemas.microsoft.com/office/powerpoint/2010/main" val="208983699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en-GB" sz="2400" dirty="0" smtClean="0"/>
              <a:t>Different strengths/weaknesses</a:t>
            </a:r>
          </a:p>
          <a:p>
            <a:r>
              <a:rPr lang="en-GB" sz="2400" dirty="0" smtClean="0"/>
              <a:t>Combinations are possible</a:t>
            </a:r>
          </a:p>
          <a:p>
            <a:pPr marL="0" indent="0">
              <a:buNone/>
            </a:pPr>
            <a:endParaRPr lang="en-GB" dirty="0"/>
          </a:p>
          <a:p>
            <a:pPr marL="0" indent="0">
              <a:buNone/>
            </a:pPr>
            <a:endParaRPr lang="en-GB" dirty="0" smtClean="0"/>
          </a:p>
          <a:p>
            <a:pPr marL="0" indent="0">
              <a:buNone/>
            </a:pPr>
            <a:endParaRPr lang="en-GB" dirty="0" smtClean="0"/>
          </a:p>
          <a:p>
            <a:pPr marL="0" indent="0">
              <a:buNone/>
            </a:pPr>
            <a:endParaRPr lang="en-GB" dirty="0"/>
          </a:p>
        </p:txBody>
      </p:sp>
      <p:sp>
        <p:nvSpPr>
          <p:cNvPr id="3" name="Titel 2"/>
          <p:cNvSpPr>
            <a:spLocks noGrp="1"/>
          </p:cNvSpPr>
          <p:nvPr>
            <p:ph type="title"/>
          </p:nvPr>
        </p:nvSpPr>
        <p:spPr/>
        <p:txBody>
          <a:bodyPr/>
          <a:lstStyle/>
          <a:p>
            <a:r>
              <a:rPr lang="en-GB" dirty="0" smtClean="0"/>
              <a:t>Platform: types</a:t>
            </a:r>
            <a:endParaRPr lang="en-GB" dirty="0"/>
          </a:p>
        </p:txBody>
      </p:sp>
      <p:graphicFrame>
        <p:nvGraphicFramePr>
          <p:cNvPr id="4" name="Tabel 3"/>
          <p:cNvGraphicFramePr>
            <a:graphicFrameLocks noGrp="1" noChangeAspect="1"/>
          </p:cNvGraphicFramePr>
          <p:nvPr>
            <p:extLst>
              <p:ext uri="{D42A27DB-BD31-4B8C-83A1-F6EECF244321}">
                <p14:modId xmlns:p14="http://schemas.microsoft.com/office/powerpoint/2010/main" val="1705620468"/>
              </p:ext>
            </p:extLst>
          </p:nvPr>
        </p:nvGraphicFramePr>
        <p:xfrm>
          <a:off x="323528" y="2564904"/>
          <a:ext cx="8424937" cy="3474720"/>
        </p:xfrm>
        <a:graphic>
          <a:graphicData uri="http://schemas.openxmlformats.org/drawingml/2006/table">
            <a:tbl>
              <a:tblPr firstRow="1" bandRow="1">
                <a:tableStyleId>{0E3FDE45-AF77-4B5C-9715-49D594BDF05E}</a:tableStyleId>
              </a:tblPr>
              <a:tblGrid>
                <a:gridCol w="1681245"/>
                <a:gridCol w="2483145"/>
                <a:gridCol w="2130272"/>
                <a:gridCol w="2130275"/>
              </a:tblGrid>
              <a:tr h="350107">
                <a:tc>
                  <a:txBody>
                    <a:bodyPr/>
                    <a:lstStyle/>
                    <a:p>
                      <a:r>
                        <a:rPr lang="en-GB" dirty="0" smtClean="0"/>
                        <a:t>Platform</a:t>
                      </a:r>
                      <a:endParaRPr lang="en-GB" b="1" dirty="0">
                        <a:solidFill>
                          <a:schemeClr val="tx2"/>
                        </a:solidFill>
                      </a:endParaRPr>
                    </a:p>
                  </a:txBody>
                  <a:tcPr/>
                </a:tc>
                <a:tc>
                  <a:txBody>
                    <a:bodyPr/>
                    <a:lstStyle/>
                    <a:p>
                      <a:r>
                        <a:rPr lang="en-GB" dirty="0" smtClean="0"/>
                        <a:t>Advantage</a:t>
                      </a:r>
                      <a:endParaRPr lang="en-GB" dirty="0">
                        <a:solidFill>
                          <a:schemeClr val="tx2"/>
                        </a:solidFill>
                      </a:endParaRPr>
                    </a:p>
                  </a:txBody>
                  <a:tcPr/>
                </a:tc>
                <a:tc>
                  <a:txBody>
                    <a:bodyPr/>
                    <a:lstStyle/>
                    <a:p>
                      <a:r>
                        <a:rPr lang="en-GB" dirty="0" smtClean="0"/>
                        <a:t>Disadvantage</a:t>
                      </a:r>
                      <a:endParaRPr lang="en-GB" dirty="0">
                        <a:solidFill>
                          <a:schemeClr val="tx2"/>
                        </a:solidFill>
                      </a:endParaRPr>
                    </a:p>
                  </a:txBody>
                  <a:tcPr/>
                </a:tc>
                <a:tc>
                  <a:txBody>
                    <a:bodyPr/>
                    <a:lstStyle/>
                    <a:p>
                      <a:r>
                        <a:rPr lang="en-GB" dirty="0" smtClean="0"/>
                        <a:t>Example</a:t>
                      </a:r>
                      <a:endParaRPr lang="en-GB" dirty="0">
                        <a:solidFill>
                          <a:schemeClr val="tx2"/>
                        </a:solidFill>
                      </a:endParaRPr>
                    </a:p>
                  </a:txBody>
                  <a:tcPr/>
                </a:tc>
              </a:tr>
              <a:tr h="875267">
                <a:tc>
                  <a:txBody>
                    <a:bodyPr/>
                    <a:lstStyle/>
                    <a:p>
                      <a:r>
                        <a:rPr lang="en-GB" dirty="0" smtClean="0"/>
                        <a:t>Repository</a:t>
                      </a:r>
                      <a:endParaRPr lang="en-GB" b="1" dirty="0">
                        <a:solidFill>
                          <a:schemeClr val="tx2"/>
                        </a:solidFill>
                      </a:endParaRPr>
                    </a:p>
                  </a:txBody>
                  <a:tcPr/>
                </a:tc>
                <a:tc>
                  <a:txBody>
                    <a:bodyPr/>
                    <a:lstStyle/>
                    <a:p>
                      <a:r>
                        <a:rPr lang="en-GB" dirty="0" smtClean="0"/>
                        <a:t>Low costs; Already available</a:t>
                      </a:r>
                      <a:endParaRPr lang="en-GB" dirty="0">
                        <a:solidFill>
                          <a:schemeClr val="tx2"/>
                        </a:solidFill>
                      </a:endParaRPr>
                    </a:p>
                  </a:txBody>
                  <a:tcPr/>
                </a:tc>
                <a:tc>
                  <a:txBody>
                    <a:bodyPr/>
                    <a:lstStyle/>
                    <a:p>
                      <a:r>
                        <a:rPr lang="en-GB" dirty="0" smtClean="0"/>
                        <a:t>Dissemination is not optimized; No production support</a:t>
                      </a:r>
                      <a:endParaRPr lang="en-GB" dirty="0">
                        <a:solidFill>
                          <a:schemeClr val="tx2"/>
                        </a:solidFill>
                      </a:endParaRPr>
                    </a:p>
                  </a:txBody>
                  <a:tcPr/>
                </a:tc>
                <a:tc>
                  <a:txBody>
                    <a:bodyPr/>
                    <a:lstStyle/>
                    <a:p>
                      <a:r>
                        <a:rPr lang="en-GB" dirty="0" smtClean="0"/>
                        <a:t>Institutional Repository</a:t>
                      </a:r>
                      <a:endParaRPr lang="en-GB" dirty="0">
                        <a:solidFill>
                          <a:schemeClr val="tx2"/>
                        </a:solidFill>
                      </a:endParaRPr>
                    </a:p>
                  </a:txBody>
                  <a:tcPr/>
                </a:tc>
              </a:tr>
              <a:tr h="756501">
                <a:tc>
                  <a:txBody>
                    <a:bodyPr/>
                    <a:lstStyle/>
                    <a:p>
                      <a:r>
                        <a:rPr lang="en-GB" dirty="0" smtClean="0"/>
                        <a:t>Dissemination</a:t>
                      </a:r>
                      <a:r>
                        <a:rPr lang="en-GB" baseline="0" dirty="0" smtClean="0"/>
                        <a:t> platform</a:t>
                      </a:r>
                      <a:endParaRPr lang="en-GB" b="1" dirty="0">
                        <a:solidFill>
                          <a:schemeClr val="tx2"/>
                        </a:solidFill>
                      </a:endParaRPr>
                    </a:p>
                  </a:txBody>
                  <a:tcPr/>
                </a:tc>
                <a:tc>
                  <a:txBody>
                    <a:bodyPr/>
                    <a:lstStyle/>
                    <a:p>
                      <a:r>
                        <a:rPr lang="en-GB" dirty="0" smtClean="0"/>
                        <a:t>Optimized</a:t>
                      </a:r>
                      <a:r>
                        <a:rPr lang="en-GB" baseline="0" dirty="0" smtClean="0"/>
                        <a:t> dissemination; Quality control</a:t>
                      </a:r>
                      <a:endParaRPr lang="en-GB" dirty="0">
                        <a:solidFill>
                          <a:schemeClr val="tx2"/>
                        </a:solidFill>
                      </a:endParaRPr>
                    </a:p>
                  </a:txBody>
                  <a:tcPr/>
                </a:tc>
                <a:tc>
                  <a:txBody>
                    <a:bodyPr/>
                    <a:lstStyle/>
                    <a:p>
                      <a:r>
                        <a:rPr lang="en-GB" dirty="0" smtClean="0"/>
                        <a:t>No production support</a:t>
                      </a:r>
                      <a:endParaRPr lang="en-GB" dirty="0">
                        <a:solidFill>
                          <a:schemeClr val="tx2"/>
                        </a:solidFill>
                      </a:endParaRPr>
                    </a:p>
                  </a:txBody>
                  <a:tcPr/>
                </a:tc>
                <a:tc>
                  <a:txBody>
                    <a:bodyPr/>
                    <a:lstStyle/>
                    <a:p>
                      <a:r>
                        <a:rPr lang="en-GB" dirty="0" smtClean="0"/>
                        <a:t>OAPEN Library</a:t>
                      </a:r>
                      <a:endParaRPr lang="en-GB" dirty="0">
                        <a:solidFill>
                          <a:schemeClr val="tx2"/>
                        </a:solidFill>
                      </a:endParaRPr>
                    </a:p>
                  </a:txBody>
                  <a:tcPr/>
                </a:tc>
              </a:tr>
              <a:tr h="619644">
                <a:tc>
                  <a:txBody>
                    <a:bodyPr/>
                    <a:lstStyle/>
                    <a:p>
                      <a:r>
                        <a:rPr lang="en-GB" dirty="0" smtClean="0"/>
                        <a:t>Publication  platform</a:t>
                      </a:r>
                      <a:endParaRPr lang="en-GB" b="1" dirty="0">
                        <a:solidFill>
                          <a:schemeClr val="tx2"/>
                        </a:solidFill>
                      </a:endParaRPr>
                    </a:p>
                  </a:txBody>
                  <a:tcPr/>
                </a:tc>
                <a:tc>
                  <a:txBody>
                    <a:bodyPr/>
                    <a:lstStyle/>
                    <a:p>
                      <a:r>
                        <a:rPr lang="en-GB" dirty="0" smtClean="0"/>
                        <a:t>Production support</a:t>
                      </a:r>
                      <a:endParaRPr lang="en-GB" dirty="0">
                        <a:solidFill>
                          <a:schemeClr val="tx2"/>
                        </a:solidFill>
                      </a:endParaRPr>
                    </a:p>
                  </a:txBody>
                  <a:tcPr/>
                </a:tc>
                <a:tc>
                  <a:txBody>
                    <a:bodyPr/>
                    <a:lstStyle/>
                    <a:p>
                      <a:r>
                        <a:rPr lang="en-GB" smtClean="0"/>
                        <a:t>Less</a:t>
                      </a:r>
                      <a:r>
                        <a:rPr lang="en-GB" baseline="0" smtClean="0"/>
                        <a:t> </a:t>
                      </a:r>
                      <a:r>
                        <a:rPr lang="en-GB" baseline="0" dirty="0" smtClean="0"/>
                        <a:t>freedom </a:t>
                      </a:r>
                      <a:r>
                        <a:rPr lang="en-GB" baseline="0" smtClean="0"/>
                        <a:t>in procedures; Costs</a:t>
                      </a:r>
                      <a:endParaRPr lang="en-GB" dirty="0">
                        <a:solidFill>
                          <a:schemeClr val="tx2"/>
                        </a:solidFill>
                      </a:endParaRPr>
                    </a:p>
                  </a:txBody>
                  <a:tcPr/>
                </a:tc>
                <a:tc>
                  <a:txBody>
                    <a:bodyPr/>
                    <a:lstStyle/>
                    <a:p>
                      <a:r>
                        <a:rPr lang="en-GB" dirty="0" smtClean="0"/>
                        <a:t>Open Edition; Ubiquity Press</a:t>
                      </a:r>
                      <a:endParaRPr lang="en-GB" dirty="0">
                        <a:solidFill>
                          <a:schemeClr val="tx2"/>
                        </a:solidFill>
                      </a:endParaRPr>
                    </a:p>
                  </a:txBody>
                  <a:tcPr/>
                </a:tc>
              </a:tr>
              <a:tr h="619644">
                <a:tc>
                  <a:txBody>
                    <a:bodyPr/>
                    <a:lstStyle/>
                    <a:p>
                      <a:r>
                        <a:rPr lang="en-GB" dirty="0" smtClean="0"/>
                        <a:t>Build your own</a:t>
                      </a:r>
                      <a:endParaRPr lang="en-GB" b="1" dirty="0">
                        <a:solidFill>
                          <a:schemeClr val="tx2"/>
                        </a:solidFill>
                      </a:endParaRPr>
                    </a:p>
                  </a:txBody>
                  <a:tcPr/>
                </a:tc>
                <a:tc>
                  <a:txBody>
                    <a:bodyPr/>
                    <a:lstStyle/>
                    <a:p>
                      <a:r>
                        <a:rPr lang="en-GB" dirty="0" smtClean="0"/>
                        <a:t>Optimized to your needs</a:t>
                      </a:r>
                      <a:endParaRPr lang="en-GB" dirty="0">
                        <a:solidFill>
                          <a:schemeClr val="tx2"/>
                        </a:solidFill>
                      </a:endParaRPr>
                    </a:p>
                  </a:txBody>
                  <a:tcPr/>
                </a:tc>
                <a:tc>
                  <a:txBody>
                    <a:bodyPr/>
                    <a:lstStyle/>
                    <a:p>
                      <a:r>
                        <a:rPr lang="en-GB" dirty="0" smtClean="0"/>
                        <a:t>Specialized</a:t>
                      </a:r>
                      <a:r>
                        <a:rPr lang="en-GB" baseline="0" dirty="0" smtClean="0"/>
                        <a:t> staff and infrastructure; Costs</a:t>
                      </a:r>
                      <a:endParaRPr lang="en-GB" dirty="0">
                        <a:solidFill>
                          <a:schemeClr val="tx2"/>
                        </a:solidFill>
                      </a:endParaRPr>
                    </a:p>
                  </a:txBody>
                  <a:tcPr/>
                </a:tc>
                <a:tc>
                  <a:txBody>
                    <a:bodyPr/>
                    <a:lstStyle/>
                    <a:p>
                      <a:r>
                        <a:rPr lang="en-GB" dirty="0" smtClean="0"/>
                        <a:t>Open Monograph</a:t>
                      </a:r>
                      <a:r>
                        <a:rPr lang="en-GB" baseline="0" dirty="0" smtClean="0"/>
                        <a:t> Press</a:t>
                      </a:r>
                      <a:endParaRPr lang="en-GB" dirty="0">
                        <a:solidFill>
                          <a:schemeClr val="tx2"/>
                        </a:solidFill>
                      </a:endParaRPr>
                    </a:p>
                  </a:txBody>
                  <a:tcPr/>
                </a:tc>
              </a:tr>
            </a:tbl>
          </a:graphicData>
        </a:graphic>
      </p:graphicFrame>
    </p:spTree>
    <p:extLst>
      <p:ext uri="{BB962C8B-B14F-4D97-AF65-F5344CB8AC3E}">
        <p14:creationId xmlns:p14="http://schemas.microsoft.com/office/powerpoint/2010/main" val="31071383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77500" lnSpcReduction="20000"/>
          </a:bodyPr>
          <a:lstStyle/>
          <a:p>
            <a:pPr marL="0" indent="0">
              <a:buNone/>
            </a:pPr>
            <a:r>
              <a:rPr lang="en-GB" sz="3400" dirty="0" smtClean="0"/>
              <a:t>Where do people find your books? = Where do you need to be present?</a:t>
            </a:r>
          </a:p>
          <a:p>
            <a:pPr marL="0" indent="0">
              <a:buNone/>
            </a:pPr>
            <a:endParaRPr lang="en-GB" dirty="0" smtClean="0"/>
          </a:p>
          <a:p>
            <a:r>
              <a:rPr lang="en-GB" sz="2900" dirty="0" smtClean="0"/>
              <a:t>Directory of Open Access Books (DOAB)</a:t>
            </a:r>
          </a:p>
          <a:p>
            <a:r>
              <a:rPr lang="en-GB" sz="2900" dirty="0" smtClean="0"/>
              <a:t>Aggregators:</a:t>
            </a:r>
          </a:p>
          <a:p>
            <a:pPr lvl="1"/>
            <a:r>
              <a:rPr lang="en-GB" sz="2900" dirty="0" smtClean="0"/>
              <a:t>Commercial</a:t>
            </a:r>
            <a:r>
              <a:rPr lang="en-GB" sz="2900" dirty="0"/>
              <a:t>:  Serials Solutions, Primo Central, EBSCO Discovery </a:t>
            </a:r>
            <a:r>
              <a:rPr lang="en-GB" sz="2900" dirty="0" smtClean="0"/>
              <a:t>Service</a:t>
            </a:r>
          </a:p>
          <a:p>
            <a:pPr lvl="1"/>
            <a:r>
              <a:rPr lang="en-GB" sz="2900" dirty="0" smtClean="0"/>
              <a:t>Non-commercial</a:t>
            </a:r>
            <a:r>
              <a:rPr lang="en-GB" sz="2900" dirty="0"/>
              <a:t>: WorldCat, BASE, </a:t>
            </a:r>
            <a:r>
              <a:rPr lang="en-GB" sz="2900" dirty="0" smtClean="0"/>
              <a:t>Europeana</a:t>
            </a:r>
          </a:p>
          <a:p>
            <a:r>
              <a:rPr lang="en-GB" sz="2900" dirty="0" smtClean="0"/>
              <a:t>Libraries</a:t>
            </a:r>
          </a:p>
          <a:p>
            <a:r>
              <a:rPr lang="en-GB" sz="2900" dirty="0"/>
              <a:t>Search engines</a:t>
            </a:r>
          </a:p>
          <a:p>
            <a:r>
              <a:rPr lang="en-GB" sz="2900" dirty="0" smtClean="0"/>
              <a:t>Facebook, Twitter</a:t>
            </a:r>
          </a:p>
          <a:p>
            <a:endParaRPr lang="en-GB" sz="2900" dirty="0"/>
          </a:p>
          <a:p>
            <a:r>
              <a:rPr lang="en-GB" sz="2900" dirty="0" smtClean="0"/>
              <a:t>And… your website</a:t>
            </a:r>
          </a:p>
        </p:txBody>
      </p:sp>
      <p:sp>
        <p:nvSpPr>
          <p:cNvPr id="3" name="Titel 2"/>
          <p:cNvSpPr>
            <a:spLocks noGrp="1"/>
          </p:cNvSpPr>
          <p:nvPr>
            <p:ph type="title"/>
          </p:nvPr>
        </p:nvSpPr>
        <p:spPr/>
        <p:txBody>
          <a:bodyPr/>
          <a:lstStyle/>
          <a:p>
            <a:r>
              <a:rPr lang="en-GB" dirty="0" smtClean="0"/>
              <a:t>Dissemination</a:t>
            </a:r>
            <a:endParaRPr lang="en-GB" dirty="0"/>
          </a:p>
        </p:txBody>
      </p:sp>
    </p:spTree>
    <p:extLst>
      <p:ext uri="{BB962C8B-B14F-4D97-AF65-F5344CB8AC3E}">
        <p14:creationId xmlns:p14="http://schemas.microsoft.com/office/powerpoint/2010/main" val="30275555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You need to make choices on several levels</a:t>
            </a:r>
          </a:p>
          <a:p>
            <a:pPr lvl="1"/>
            <a:r>
              <a:rPr lang="en-GB" dirty="0" smtClean="0"/>
              <a:t>Trade-offs </a:t>
            </a:r>
          </a:p>
          <a:p>
            <a:r>
              <a:rPr lang="en-GB" dirty="0" smtClean="0"/>
              <a:t>Your metadata is your best PR tool</a:t>
            </a:r>
          </a:p>
          <a:p>
            <a:pPr lvl="1"/>
            <a:r>
              <a:rPr lang="en-GB" dirty="0" smtClean="0"/>
              <a:t>Optimize it for the different users</a:t>
            </a:r>
          </a:p>
          <a:p>
            <a:r>
              <a:rPr lang="en-GB" dirty="0" smtClean="0"/>
              <a:t>Connecting to other networks is crucial</a:t>
            </a:r>
          </a:p>
          <a:p>
            <a:endParaRPr lang="en-GB" dirty="0" smtClean="0"/>
          </a:p>
        </p:txBody>
      </p:sp>
      <p:sp>
        <p:nvSpPr>
          <p:cNvPr id="3" name="Title 2"/>
          <p:cNvSpPr>
            <a:spLocks noGrp="1"/>
          </p:cNvSpPr>
          <p:nvPr>
            <p:ph type="title"/>
          </p:nvPr>
        </p:nvSpPr>
        <p:spPr/>
        <p:txBody>
          <a:bodyPr/>
          <a:lstStyle/>
          <a:p>
            <a:r>
              <a:rPr lang="en-GB" dirty="0" smtClean="0"/>
              <a:t>Conclusion</a:t>
            </a:r>
            <a:endParaRPr lang="en-GB" dirty="0"/>
          </a:p>
        </p:txBody>
      </p:sp>
    </p:spTree>
    <p:extLst>
      <p:ext uri="{BB962C8B-B14F-4D97-AF65-F5344CB8AC3E}">
        <p14:creationId xmlns:p14="http://schemas.microsoft.com/office/powerpoint/2010/main" val="31965994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marL="0" indent="0">
              <a:buNone/>
            </a:pPr>
            <a:r>
              <a:rPr lang="en-GB" noProof="0" dirty="0" smtClean="0"/>
              <a:t>More on OAPEN:</a:t>
            </a:r>
          </a:p>
          <a:p>
            <a:r>
              <a:rPr lang="en-GB" noProof="0" dirty="0" smtClean="0">
                <a:hlinkClick r:id="rId2"/>
              </a:rPr>
              <a:t>www.oapen.org</a:t>
            </a:r>
            <a:endParaRPr lang="en-GB" noProof="0" dirty="0" smtClean="0"/>
          </a:p>
          <a:p>
            <a:r>
              <a:rPr lang="en-GB" noProof="0" dirty="0" smtClean="0"/>
              <a:t>Twitter: </a:t>
            </a:r>
            <a:r>
              <a:rPr lang="en-GB" noProof="0" dirty="0" smtClean="0">
                <a:hlinkClick r:id="rId3"/>
              </a:rPr>
              <a:t>@</a:t>
            </a:r>
            <a:r>
              <a:rPr lang="en-GB" noProof="0" dirty="0" err="1" smtClean="0">
                <a:hlinkClick r:id="rId3"/>
              </a:rPr>
              <a:t>OAPENbooks</a:t>
            </a:r>
            <a:endParaRPr lang="en-GB" noProof="0" dirty="0" smtClean="0"/>
          </a:p>
          <a:p>
            <a:endParaRPr lang="en-GB" noProof="0" dirty="0" smtClean="0"/>
          </a:p>
          <a:p>
            <a:pPr marL="0" indent="0">
              <a:buNone/>
            </a:pPr>
            <a:r>
              <a:rPr lang="en-GB" noProof="0" dirty="0" smtClean="0"/>
              <a:t>Directory of Open Access Books:</a:t>
            </a:r>
          </a:p>
          <a:p>
            <a:r>
              <a:rPr lang="en-GB" noProof="0" dirty="0" smtClean="0">
                <a:hlinkClick r:id="rId4"/>
              </a:rPr>
              <a:t>www.doabooks.org</a:t>
            </a:r>
            <a:endParaRPr lang="en-GB" noProof="0" dirty="0" smtClean="0"/>
          </a:p>
          <a:p>
            <a:r>
              <a:rPr lang="en-GB" noProof="0" dirty="0" smtClean="0"/>
              <a:t>Twitter: </a:t>
            </a:r>
            <a:r>
              <a:rPr lang="en-GB" noProof="0" dirty="0" smtClean="0">
                <a:hlinkClick r:id="rId5"/>
              </a:rPr>
              <a:t>@</a:t>
            </a:r>
            <a:r>
              <a:rPr lang="en-GB" noProof="0" dirty="0" err="1" smtClean="0">
                <a:hlinkClick r:id="rId5"/>
              </a:rPr>
              <a:t>DOABooks</a:t>
            </a:r>
            <a:endParaRPr lang="en-GB" noProof="0" dirty="0" smtClean="0"/>
          </a:p>
          <a:p>
            <a:endParaRPr lang="en-GB" noProof="0" dirty="0" smtClean="0"/>
          </a:p>
          <a:p>
            <a:pPr marL="0" indent="0">
              <a:buNone/>
            </a:pPr>
            <a:r>
              <a:rPr lang="en-GB" noProof="0" dirty="0" smtClean="0"/>
              <a:t>Contact me:</a:t>
            </a:r>
          </a:p>
          <a:p>
            <a:r>
              <a:rPr lang="en-GB" noProof="0" dirty="0" smtClean="0">
                <a:hlinkClick r:id="rId6"/>
              </a:rPr>
              <a:t>r.snijder@oapen.org</a:t>
            </a:r>
            <a:r>
              <a:rPr lang="en-GB" noProof="0" dirty="0" smtClean="0"/>
              <a:t> </a:t>
            </a:r>
          </a:p>
          <a:p>
            <a:r>
              <a:rPr lang="en-GB" noProof="0" dirty="0" smtClean="0"/>
              <a:t>Twitter: </a:t>
            </a:r>
            <a:r>
              <a:rPr lang="en-GB" noProof="0" dirty="0" smtClean="0">
                <a:hlinkClick r:id="rId7"/>
              </a:rPr>
              <a:t>@</a:t>
            </a:r>
            <a:r>
              <a:rPr lang="en-GB" noProof="0" dirty="0" err="1" smtClean="0">
                <a:hlinkClick r:id="rId7"/>
              </a:rPr>
              <a:t>Ronaldsnijder</a:t>
            </a:r>
            <a:endParaRPr lang="en-GB" noProof="0" dirty="0" smtClean="0"/>
          </a:p>
          <a:p>
            <a:pPr marL="0" indent="0">
              <a:buNone/>
            </a:pPr>
            <a:endParaRPr lang="en-GB" noProof="0" dirty="0"/>
          </a:p>
        </p:txBody>
      </p:sp>
      <p:sp>
        <p:nvSpPr>
          <p:cNvPr id="3" name="Title 2"/>
          <p:cNvSpPr>
            <a:spLocks noGrp="1"/>
          </p:cNvSpPr>
          <p:nvPr>
            <p:ph type="title"/>
          </p:nvPr>
        </p:nvSpPr>
        <p:spPr/>
        <p:txBody>
          <a:bodyPr/>
          <a:lstStyle/>
          <a:p>
            <a:r>
              <a:rPr lang="en-GB" dirty="0" smtClean="0"/>
              <a:t>Questions?</a:t>
            </a:r>
            <a:endParaRPr lang="en-GB" noProof="0" dirty="0"/>
          </a:p>
        </p:txBody>
      </p:sp>
    </p:spTree>
    <p:extLst>
      <p:ext uri="{BB962C8B-B14F-4D97-AF65-F5344CB8AC3E}">
        <p14:creationId xmlns:p14="http://schemas.microsoft.com/office/powerpoint/2010/main" val="29585122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37694" cy="2237694"/>
          </a:xfrm>
          <a:prstGeom prst="rect">
            <a:avLst/>
          </a:prstGeom>
        </p:spPr>
      </p:pic>
      <p:sp>
        <p:nvSpPr>
          <p:cNvPr id="2" name="Title 1"/>
          <p:cNvSpPr>
            <a:spLocks noGrp="1"/>
          </p:cNvSpPr>
          <p:nvPr>
            <p:ph type="ctrTitle"/>
          </p:nvPr>
        </p:nvSpPr>
        <p:spPr>
          <a:xfrm>
            <a:off x="685800" y="2713767"/>
            <a:ext cx="7772400" cy="1470025"/>
          </a:xfrm>
        </p:spPr>
        <p:txBody>
          <a:bodyPr>
            <a:normAutofit fontScale="90000"/>
          </a:bodyPr>
          <a:lstStyle/>
          <a:p>
            <a:r>
              <a:rPr lang="en-US" sz="4000" dirty="0" smtClean="0">
                <a:latin typeface="Trebuchet MS" panose="020B0603020202020204" pitchFamily="34" charset="0"/>
              </a:rPr>
              <a:t>Institution </a:t>
            </a:r>
            <a:r>
              <a:rPr lang="en-US" sz="4000" dirty="0">
                <a:latin typeface="Trebuchet MS" panose="020B0603020202020204" pitchFamily="34" charset="0"/>
              </a:rPr>
              <a:t>as </a:t>
            </a:r>
            <a:r>
              <a:rPr lang="en-US" sz="4000" dirty="0" smtClean="0">
                <a:latin typeface="Trebuchet MS" panose="020B0603020202020204" pitchFamily="34" charset="0"/>
              </a:rPr>
              <a:t>publisher 6 </a:t>
            </a:r>
            <a:r>
              <a:rPr lang="en-US" dirty="0" smtClean="0">
                <a:latin typeface="Trebuchet MS" panose="020B0603020202020204" pitchFamily="34" charset="0"/>
              </a:rPr>
              <a:t/>
            </a:r>
            <a:br>
              <a:rPr lang="en-US" dirty="0" smtClean="0">
                <a:latin typeface="Trebuchet MS" panose="020B0603020202020204" pitchFamily="34" charset="0"/>
              </a:rPr>
            </a:br>
            <a:r>
              <a:rPr lang="en-US" sz="5300" dirty="0" smtClean="0"/>
              <a:t>Engaging with researchers, </a:t>
            </a:r>
            <a:br>
              <a:rPr lang="en-US" sz="5300" dirty="0" smtClean="0"/>
            </a:br>
            <a:r>
              <a:rPr lang="en-US" sz="5300" dirty="0" smtClean="0"/>
              <a:t>editorial boards</a:t>
            </a:r>
            <a:endParaRPr lang="en-US" sz="5300"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err="1" smtClean="0">
                <a:latin typeface="Trebuchet MS" panose="020B0603020202020204" pitchFamily="34" charset="0"/>
              </a:rPr>
              <a:t>Jaimee</a:t>
            </a:r>
            <a:r>
              <a:rPr lang="en-US" sz="2400" dirty="0" smtClean="0">
                <a:latin typeface="Trebuchet MS" panose="020B0603020202020204" pitchFamily="34" charset="0"/>
              </a:rPr>
              <a:t> </a:t>
            </a:r>
            <a:r>
              <a:rPr lang="en-US" sz="2400" dirty="0" err="1" smtClean="0">
                <a:latin typeface="Trebuchet MS" panose="020B0603020202020204" pitchFamily="34" charset="0"/>
              </a:rPr>
              <a:t>Biggins</a:t>
            </a:r>
            <a:r>
              <a:rPr lang="en-US" sz="2400" dirty="0" smtClean="0">
                <a:latin typeface="Trebuchet MS" panose="020B0603020202020204" pitchFamily="34" charset="0"/>
              </a:rPr>
              <a:t>, UCL Press</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735" y="421225"/>
            <a:ext cx="1959465" cy="1267890"/>
          </a:xfrm>
          <a:prstGeom prst="rect">
            <a:avLst/>
          </a:prstGeom>
        </p:spPr>
      </p:pic>
    </p:spTree>
    <p:extLst>
      <p:ext uri="{BB962C8B-B14F-4D97-AF65-F5344CB8AC3E}">
        <p14:creationId xmlns:p14="http://schemas.microsoft.com/office/powerpoint/2010/main" val="12727134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Attracting Authors </a:t>
            </a:r>
            <a:endParaRPr lang="en-GB" dirty="0"/>
          </a:p>
        </p:txBody>
      </p:sp>
      <p:sp>
        <p:nvSpPr>
          <p:cNvPr id="5" name="Rounded Rectangle 4"/>
          <p:cNvSpPr/>
          <p:nvPr/>
        </p:nvSpPr>
        <p:spPr>
          <a:xfrm>
            <a:off x="441433" y="1250243"/>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smtClean="0">
                <a:solidFill>
                  <a:schemeClr val="tx1"/>
                </a:solidFill>
                <a:latin typeface="Trebuchet MS" panose="020B0603020202020204" pitchFamily="34" charset="0"/>
              </a:rPr>
              <a:t>Produced a website </a:t>
            </a:r>
            <a:endParaRPr lang="en-GB" sz="2000" b="1" dirty="0">
              <a:solidFill>
                <a:schemeClr val="tx1"/>
              </a:solidFill>
              <a:latin typeface="Trebuchet MS" panose="020B0603020202020204" pitchFamily="34" charset="0"/>
            </a:endParaRPr>
          </a:p>
        </p:txBody>
      </p:sp>
      <p:sp>
        <p:nvSpPr>
          <p:cNvPr id="6" name="Rounded Rectangle 5"/>
          <p:cNvSpPr/>
          <p:nvPr/>
        </p:nvSpPr>
        <p:spPr>
          <a:xfrm>
            <a:off x="441433" y="2002538"/>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latin typeface="Trebuchet MS" panose="020B0603020202020204" pitchFamily="34" charset="0"/>
              </a:rPr>
              <a:t>Book proposal form </a:t>
            </a:r>
            <a:endParaRPr lang="en-GB" sz="2000" dirty="0">
              <a:solidFill>
                <a:schemeClr val="tx1"/>
              </a:solidFill>
              <a:latin typeface="Trebuchet MS" panose="020B0603020202020204" pitchFamily="34" charset="0"/>
            </a:endParaRPr>
          </a:p>
        </p:txBody>
      </p:sp>
      <p:sp>
        <p:nvSpPr>
          <p:cNvPr id="7" name="Rounded Rectangle 6"/>
          <p:cNvSpPr/>
          <p:nvPr/>
        </p:nvSpPr>
        <p:spPr>
          <a:xfrm>
            <a:off x="441433" y="2754833"/>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smtClean="0">
                <a:solidFill>
                  <a:schemeClr val="tx1"/>
                </a:solidFill>
                <a:latin typeface="Trebuchet MS" panose="020B0603020202020204" pitchFamily="34" charset="0"/>
              </a:rPr>
              <a:t>Call for proposals in all desks newsletter</a:t>
            </a:r>
            <a:endParaRPr lang="en-GB" sz="2000" b="1" dirty="0">
              <a:solidFill>
                <a:schemeClr val="tx1"/>
              </a:solidFill>
              <a:latin typeface="Trebuchet MS" panose="020B0603020202020204" pitchFamily="34" charset="0"/>
            </a:endParaRPr>
          </a:p>
        </p:txBody>
      </p:sp>
      <p:sp>
        <p:nvSpPr>
          <p:cNvPr id="8" name="Rounded Rectangle 7"/>
          <p:cNvSpPr/>
          <p:nvPr/>
        </p:nvSpPr>
        <p:spPr>
          <a:xfrm>
            <a:off x="441433" y="3507128"/>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tx1"/>
                </a:solidFill>
                <a:latin typeface="Trebuchet MS" panose="020B0603020202020204" pitchFamily="34" charset="0"/>
              </a:rPr>
              <a:t>Senior support, VP &amp; CEO, press talks and conferences </a:t>
            </a:r>
          </a:p>
        </p:txBody>
      </p:sp>
      <p:sp>
        <p:nvSpPr>
          <p:cNvPr id="9" name="Rounded Rectangle 8"/>
          <p:cNvSpPr/>
          <p:nvPr/>
        </p:nvSpPr>
        <p:spPr>
          <a:xfrm>
            <a:off x="441433" y="4259423"/>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tx1"/>
                </a:solidFill>
                <a:latin typeface="Trebuchet MS" panose="020B0603020202020204" pitchFamily="34" charset="0"/>
              </a:rPr>
              <a:t>Board of academics established </a:t>
            </a:r>
            <a:r>
              <a:rPr lang="en-GB" sz="2000" b="1" dirty="0" smtClean="0">
                <a:solidFill>
                  <a:schemeClr val="tx1"/>
                </a:solidFill>
                <a:latin typeface="Trebuchet MS" panose="020B0603020202020204" pitchFamily="34" charset="0"/>
              </a:rPr>
              <a:t>– for </a:t>
            </a:r>
            <a:r>
              <a:rPr lang="en-GB" sz="2000" b="1" dirty="0">
                <a:solidFill>
                  <a:schemeClr val="tx1"/>
                </a:solidFill>
                <a:latin typeface="Trebuchet MS" panose="020B0603020202020204" pitchFamily="34" charset="0"/>
              </a:rPr>
              <a:t>oversight, strategy, advocacy</a:t>
            </a:r>
          </a:p>
        </p:txBody>
      </p:sp>
      <p:sp>
        <p:nvSpPr>
          <p:cNvPr id="10" name="Rounded Rectangle 9"/>
          <p:cNvSpPr/>
          <p:nvPr/>
        </p:nvSpPr>
        <p:spPr>
          <a:xfrm>
            <a:off x="441433" y="5011718"/>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smtClean="0">
                <a:solidFill>
                  <a:schemeClr val="tx1"/>
                </a:solidFill>
                <a:latin typeface="Trebuchet MS" panose="020B0603020202020204" pitchFamily="34" charset="0"/>
              </a:rPr>
              <a:t>Publishing Manager, presented at research groups, staff meetings </a:t>
            </a:r>
            <a:endParaRPr lang="en-GB" sz="2000" b="1" dirty="0">
              <a:solidFill>
                <a:schemeClr val="tx1"/>
              </a:solidFill>
              <a:latin typeface="Trebuchet MS" panose="020B0603020202020204" pitchFamily="34" charset="0"/>
            </a:endParaRPr>
          </a:p>
        </p:txBody>
      </p:sp>
      <p:sp>
        <p:nvSpPr>
          <p:cNvPr id="11" name="Rounded Rectangle 10"/>
          <p:cNvSpPr/>
          <p:nvPr/>
        </p:nvSpPr>
        <p:spPr>
          <a:xfrm>
            <a:off x="441433" y="5764011"/>
            <a:ext cx="8372901" cy="540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smtClean="0">
                <a:solidFill>
                  <a:schemeClr val="tx1"/>
                </a:solidFill>
                <a:latin typeface="Trebuchet MS" panose="020B0603020202020204" pitchFamily="34" charset="0"/>
              </a:rPr>
              <a:t>Clear publishing proposition, OA, no BPCs within UCL</a:t>
            </a:r>
            <a:endParaRPr lang="en-GB" sz="2000" b="1"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1777734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Services: most common</a:t>
            </a:r>
          </a:p>
        </p:txBody>
      </p:sp>
      <p:sp>
        <p:nvSpPr>
          <p:cNvPr id="3" name="Tijdelijke aanduiding voor inhoud 2"/>
          <p:cNvSpPr>
            <a:spLocks noGrp="1"/>
          </p:cNvSpPr>
          <p:nvPr>
            <p:ph idx="1"/>
          </p:nvPr>
        </p:nvSpPr>
        <p:spPr/>
        <p:txBody>
          <a:bodyPr>
            <a:normAutofit fontScale="62500" lnSpcReduction="20000"/>
          </a:bodyPr>
          <a:lstStyle/>
          <a:p>
            <a:r>
              <a:rPr lang="en-GB" dirty="0"/>
              <a:t>Metadata support</a:t>
            </a:r>
          </a:p>
          <a:p>
            <a:r>
              <a:rPr lang="en-GB" dirty="0"/>
              <a:t>Author copyright advisory</a:t>
            </a:r>
          </a:p>
          <a:p>
            <a:r>
              <a:rPr lang="en-GB" dirty="0"/>
              <a:t>Digitisation</a:t>
            </a:r>
          </a:p>
          <a:p>
            <a:r>
              <a:rPr lang="en-GB" dirty="0"/>
              <a:t>Training</a:t>
            </a:r>
          </a:p>
          <a:p>
            <a:r>
              <a:rPr lang="en-GB" dirty="0"/>
              <a:t>Hosting supplemental content</a:t>
            </a:r>
          </a:p>
          <a:p>
            <a:r>
              <a:rPr lang="en-GB" dirty="0"/>
              <a:t>Analytics</a:t>
            </a:r>
          </a:p>
          <a:p>
            <a:r>
              <a:rPr lang="en-GB" dirty="0"/>
              <a:t>DOI assignment</a:t>
            </a:r>
          </a:p>
          <a:p>
            <a:r>
              <a:rPr lang="en-GB" dirty="0"/>
              <a:t>ISSN registry</a:t>
            </a:r>
          </a:p>
          <a:p>
            <a:r>
              <a:rPr lang="en-GB" dirty="0"/>
              <a:t>Audio/video streaming</a:t>
            </a:r>
          </a:p>
          <a:p>
            <a:r>
              <a:rPr lang="en-GB" dirty="0"/>
              <a:t>Marketing</a:t>
            </a:r>
          </a:p>
          <a:p>
            <a:r>
              <a:rPr lang="en-GB" dirty="0"/>
              <a:t>Graphic design</a:t>
            </a:r>
          </a:p>
          <a:p>
            <a:endParaRPr lang="en-GB" dirty="0"/>
          </a:p>
          <a:p>
            <a:r>
              <a:rPr lang="en-GB" dirty="0"/>
              <a:t>+  Support and maintenance of publishing platform (OJS, </a:t>
            </a:r>
            <a:r>
              <a:rPr lang="en-GB" dirty="0" err="1"/>
              <a:t>bepress</a:t>
            </a:r>
            <a:r>
              <a:rPr lang="en-GB" dirty="0"/>
              <a:t>, </a:t>
            </a:r>
            <a:r>
              <a:rPr lang="en-GB" dirty="0" err="1"/>
              <a:t>Dspace</a:t>
            </a:r>
            <a:r>
              <a:rPr lang="en-GB" dirty="0"/>
              <a:t> etc</a:t>
            </a:r>
            <a:r>
              <a:rPr lang="en-GB" dirty="0" smtClean="0"/>
              <a:t>.)</a:t>
            </a:r>
            <a:endParaRPr lang="en-GB" dirty="0"/>
          </a:p>
          <a:p>
            <a:endParaRPr lang="en-GB" dirty="0"/>
          </a:p>
          <a:p>
            <a:endParaRPr lang="en-GB" dirty="0"/>
          </a:p>
        </p:txBody>
      </p:sp>
    </p:spTree>
    <p:extLst>
      <p:ext uri="{BB962C8B-B14F-4D97-AF65-F5344CB8AC3E}">
        <p14:creationId xmlns:p14="http://schemas.microsoft.com/office/powerpoint/2010/main" val="103042738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46" y="-78830"/>
            <a:ext cx="2237694" cy="2237694"/>
          </a:xfrm>
          <a:prstGeom prst="rect">
            <a:avLst/>
          </a:prstGeom>
        </p:spPr>
      </p:pic>
      <p:sp>
        <p:nvSpPr>
          <p:cNvPr id="2" name="Title 1"/>
          <p:cNvSpPr>
            <a:spLocks noGrp="1"/>
          </p:cNvSpPr>
          <p:nvPr>
            <p:ph type="ctrTitle"/>
          </p:nvPr>
        </p:nvSpPr>
        <p:spPr>
          <a:xfrm>
            <a:off x="685800" y="2713767"/>
            <a:ext cx="7772400" cy="1470025"/>
          </a:xfrm>
        </p:spPr>
        <p:txBody>
          <a:bodyPr>
            <a:normAutofit/>
          </a:bodyPr>
          <a:lstStyle/>
          <a:p>
            <a:r>
              <a:rPr lang="en-US" sz="3600" dirty="0" smtClean="0">
                <a:latin typeface="Trebuchet MS" panose="020B0603020202020204" pitchFamily="34" charset="0"/>
              </a:rPr>
              <a:t>Institution </a:t>
            </a:r>
            <a:r>
              <a:rPr lang="en-US" sz="3600" dirty="0">
                <a:latin typeface="Trebuchet MS" panose="020B0603020202020204" pitchFamily="34" charset="0"/>
              </a:rPr>
              <a:t>as </a:t>
            </a:r>
            <a:r>
              <a:rPr lang="en-US" sz="3600" dirty="0" smtClean="0">
                <a:latin typeface="Trebuchet MS" panose="020B0603020202020204" pitchFamily="34" charset="0"/>
              </a:rPr>
              <a:t>publisher 7 </a:t>
            </a:r>
            <a:r>
              <a:rPr lang="en-US" dirty="0" smtClean="0">
                <a:latin typeface="Trebuchet MS" panose="020B0603020202020204" pitchFamily="34" charset="0"/>
              </a:rPr>
              <a:t/>
            </a:r>
            <a:br>
              <a:rPr lang="en-US" dirty="0" smtClean="0">
                <a:latin typeface="Trebuchet MS" panose="020B0603020202020204" pitchFamily="34" charset="0"/>
              </a:rPr>
            </a:br>
            <a:r>
              <a:rPr lang="en-US" sz="4800" dirty="0" smtClean="0"/>
              <a:t>Case Studies</a:t>
            </a:r>
            <a:endParaRPr lang="en-US" dirty="0">
              <a:latin typeface="Trebuchet MS" panose="020B0603020202020204" pitchFamily="34" charset="0"/>
            </a:endParaRPr>
          </a:p>
        </p:txBody>
      </p:sp>
      <p:sp>
        <p:nvSpPr>
          <p:cNvPr id="3" name="Subtitle 2"/>
          <p:cNvSpPr>
            <a:spLocks noGrp="1"/>
          </p:cNvSpPr>
          <p:nvPr>
            <p:ph type="subTitle" idx="1"/>
          </p:nvPr>
        </p:nvSpPr>
        <p:spPr>
          <a:xfrm>
            <a:off x="126124" y="5179012"/>
            <a:ext cx="9017876" cy="1332163"/>
          </a:xfrm>
        </p:spPr>
        <p:txBody>
          <a:bodyPr>
            <a:normAutofit/>
          </a:bodyPr>
          <a:lstStyle/>
          <a:p>
            <a:r>
              <a:rPr lang="en-US" sz="2400" dirty="0" err="1" smtClean="0">
                <a:latin typeface="Trebuchet MS" panose="020B0603020202020204" pitchFamily="34" charset="0"/>
              </a:rPr>
              <a:t>Jaimee</a:t>
            </a:r>
            <a:r>
              <a:rPr lang="en-US" sz="2400" dirty="0" smtClean="0">
                <a:latin typeface="Trebuchet MS" panose="020B0603020202020204" pitchFamily="34" charset="0"/>
              </a:rPr>
              <a:t> </a:t>
            </a:r>
            <a:r>
              <a:rPr lang="en-US" sz="2400" dirty="0" err="1" smtClean="0">
                <a:latin typeface="Trebuchet MS" panose="020B0603020202020204" pitchFamily="34" charset="0"/>
              </a:rPr>
              <a:t>Biggins</a:t>
            </a:r>
            <a:r>
              <a:rPr lang="en-US" sz="2400" dirty="0" smtClean="0">
                <a:latin typeface="Trebuchet MS" panose="020B0603020202020204" pitchFamily="34" charset="0"/>
              </a:rPr>
              <a:t>, UCL Press</a:t>
            </a:r>
          </a:p>
          <a:p>
            <a:r>
              <a:rPr lang="en-US" sz="2400" dirty="0" smtClean="0">
                <a:latin typeface="Trebuchet MS" panose="020B0603020202020204" pitchFamily="34" charset="0"/>
              </a:rPr>
              <a:t>Eelco Ferwerda, OAPEN</a:t>
            </a:r>
          </a:p>
        </p:txBody>
      </p:sp>
      <p:cxnSp>
        <p:nvCxnSpPr>
          <p:cNvPr id="5" name="Straight Connector 4"/>
          <p:cNvCxnSpPr/>
          <p:nvPr/>
        </p:nvCxnSpPr>
        <p:spPr>
          <a:xfrm>
            <a:off x="488514" y="2391429"/>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88514" y="4534707"/>
            <a:ext cx="8208000" cy="0"/>
          </a:xfrm>
          <a:prstGeom prst="line">
            <a:avLst/>
          </a:prstGeom>
          <a:ln w="12700"/>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735" y="421225"/>
            <a:ext cx="1959465" cy="1267890"/>
          </a:xfrm>
          <a:prstGeom prst="rect">
            <a:avLst/>
          </a:prstGeom>
        </p:spPr>
      </p:pic>
    </p:spTree>
    <p:extLst>
      <p:ext uri="{BB962C8B-B14F-4D97-AF65-F5344CB8AC3E}">
        <p14:creationId xmlns:p14="http://schemas.microsoft.com/office/powerpoint/2010/main" val="300144876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Library Publishing Models  </a:t>
            </a:r>
            <a:endParaRPr lang="en-US" b="1" dirty="0"/>
          </a:p>
        </p:txBody>
      </p:sp>
      <p:grpSp>
        <p:nvGrpSpPr>
          <p:cNvPr id="8" name="Group 7"/>
          <p:cNvGrpSpPr/>
          <p:nvPr/>
        </p:nvGrpSpPr>
        <p:grpSpPr>
          <a:xfrm>
            <a:off x="457200" y="1613340"/>
            <a:ext cx="2569779" cy="3799489"/>
            <a:chOff x="457200" y="1518745"/>
            <a:chExt cx="2569779" cy="3799489"/>
          </a:xfrm>
        </p:grpSpPr>
        <p:sp>
          <p:nvSpPr>
            <p:cNvPr id="4" name="Rounded Rectangle 3"/>
            <p:cNvSpPr/>
            <p:nvPr/>
          </p:nvSpPr>
          <p:spPr>
            <a:xfrm>
              <a:off x="457200" y="1518745"/>
              <a:ext cx="2569779" cy="3799489"/>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600" b="1" dirty="0" smtClean="0">
                  <a:solidFill>
                    <a:schemeClr val="tx1"/>
                  </a:solidFill>
                  <a:latin typeface="Trebuchet MS" panose="020B0603020202020204" pitchFamily="34" charset="0"/>
                </a:rPr>
                <a:t>UCL </a:t>
              </a:r>
            </a:p>
          </p:txBody>
        </p:sp>
        <p:sp>
          <p:nvSpPr>
            <p:cNvPr id="7" name="Oval 6"/>
            <p:cNvSpPr/>
            <p:nvPr/>
          </p:nvSpPr>
          <p:spPr>
            <a:xfrm>
              <a:off x="630615" y="1718439"/>
              <a:ext cx="792000" cy="677917"/>
            </a:xfrm>
            <a:prstGeom prst="ellipse">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4000" b="1" dirty="0" smtClean="0">
                  <a:solidFill>
                    <a:schemeClr val="bg1"/>
                  </a:solidFill>
                  <a:latin typeface="Trebuchet MS" panose="020B0603020202020204" pitchFamily="34" charset="0"/>
                </a:rPr>
                <a:t>1</a:t>
              </a:r>
              <a:endParaRPr lang="en-GB" sz="4000" b="1" dirty="0">
                <a:solidFill>
                  <a:schemeClr val="bg1"/>
                </a:solidFill>
                <a:latin typeface="Trebuchet MS" panose="020B0603020202020204" pitchFamily="34" charset="0"/>
              </a:endParaRPr>
            </a:p>
          </p:txBody>
        </p:sp>
      </p:grpSp>
      <p:grpSp>
        <p:nvGrpSpPr>
          <p:cNvPr id="9" name="Group 8"/>
          <p:cNvGrpSpPr/>
          <p:nvPr/>
        </p:nvGrpSpPr>
        <p:grpSpPr>
          <a:xfrm>
            <a:off x="3447393" y="1613340"/>
            <a:ext cx="2569779" cy="3799489"/>
            <a:chOff x="457200" y="1518745"/>
            <a:chExt cx="2569779" cy="3799489"/>
          </a:xfrm>
        </p:grpSpPr>
        <p:sp>
          <p:nvSpPr>
            <p:cNvPr id="10" name="Rounded Rectangle 9"/>
            <p:cNvSpPr/>
            <p:nvPr/>
          </p:nvSpPr>
          <p:spPr>
            <a:xfrm>
              <a:off x="457200" y="1518745"/>
              <a:ext cx="2569779" cy="3799489"/>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600" b="1" dirty="0" smtClean="0">
                  <a:solidFill>
                    <a:schemeClr val="tx1"/>
                  </a:solidFill>
                  <a:latin typeface="Trebuchet MS" panose="020B0603020202020204" pitchFamily="34" charset="0"/>
                </a:rPr>
                <a:t>Liverpool </a:t>
              </a:r>
              <a:endParaRPr lang="en-GB" sz="3600" b="1" dirty="0">
                <a:solidFill>
                  <a:schemeClr val="tx1"/>
                </a:solidFill>
                <a:latin typeface="Trebuchet MS" panose="020B0603020202020204" pitchFamily="34" charset="0"/>
              </a:endParaRPr>
            </a:p>
          </p:txBody>
        </p:sp>
        <p:sp>
          <p:nvSpPr>
            <p:cNvPr id="11" name="Oval 10"/>
            <p:cNvSpPr/>
            <p:nvPr/>
          </p:nvSpPr>
          <p:spPr>
            <a:xfrm>
              <a:off x="630615" y="1718439"/>
              <a:ext cx="792000" cy="677917"/>
            </a:xfrm>
            <a:prstGeom prst="ellipse">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4000" b="1" dirty="0">
                  <a:solidFill>
                    <a:schemeClr val="bg1"/>
                  </a:solidFill>
                  <a:latin typeface="Trebuchet MS" panose="020B0603020202020204" pitchFamily="34" charset="0"/>
                </a:rPr>
                <a:t>2</a:t>
              </a:r>
            </a:p>
          </p:txBody>
        </p:sp>
      </p:grpSp>
      <p:grpSp>
        <p:nvGrpSpPr>
          <p:cNvPr id="12" name="Group 11"/>
          <p:cNvGrpSpPr/>
          <p:nvPr/>
        </p:nvGrpSpPr>
        <p:grpSpPr>
          <a:xfrm>
            <a:off x="6374524" y="1613340"/>
            <a:ext cx="2569779" cy="3799489"/>
            <a:chOff x="457200" y="1518745"/>
            <a:chExt cx="2569779" cy="3799489"/>
          </a:xfrm>
        </p:grpSpPr>
        <p:sp>
          <p:nvSpPr>
            <p:cNvPr id="13" name="Rounded Rectangle 12"/>
            <p:cNvSpPr/>
            <p:nvPr/>
          </p:nvSpPr>
          <p:spPr>
            <a:xfrm>
              <a:off x="457200" y="1518745"/>
              <a:ext cx="2569779" cy="3799489"/>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tlCol="0" anchor="ctr"/>
            <a:lstStyle/>
            <a:p>
              <a:pPr algn="ctr"/>
              <a:r>
                <a:rPr lang="en-GB" sz="3600" b="1" dirty="0" smtClean="0">
                  <a:solidFill>
                    <a:schemeClr val="tx1"/>
                  </a:solidFill>
                  <a:latin typeface="Trebuchet MS" panose="020B0603020202020204" pitchFamily="34" charset="0"/>
                </a:rPr>
                <a:t>Stockholm </a:t>
              </a:r>
              <a:endParaRPr lang="en-GB" sz="3600" b="1" dirty="0">
                <a:solidFill>
                  <a:schemeClr val="tx1"/>
                </a:solidFill>
                <a:latin typeface="Trebuchet MS" panose="020B0603020202020204" pitchFamily="34" charset="0"/>
              </a:endParaRPr>
            </a:p>
          </p:txBody>
        </p:sp>
        <p:sp>
          <p:nvSpPr>
            <p:cNvPr id="14" name="Oval 13"/>
            <p:cNvSpPr/>
            <p:nvPr/>
          </p:nvSpPr>
          <p:spPr>
            <a:xfrm>
              <a:off x="630615" y="1718439"/>
              <a:ext cx="792000" cy="677917"/>
            </a:xfrm>
            <a:prstGeom prst="ellipse">
              <a:avLst/>
            </a:prstGeom>
            <a:solidFill>
              <a:schemeClr val="tx1"/>
            </a:solid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4000" b="1" dirty="0">
                  <a:solidFill>
                    <a:schemeClr val="bg1"/>
                  </a:solidFill>
                  <a:latin typeface="Trebuchet MS" panose="020B0603020202020204" pitchFamily="34" charset="0"/>
                </a:rPr>
                <a:t>3</a:t>
              </a:r>
            </a:p>
          </p:txBody>
        </p:sp>
      </p:grpSp>
    </p:spTree>
    <p:extLst>
      <p:ext uri="{BB962C8B-B14F-4D97-AF65-F5344CB8AC3E}">
        <p14:creationId xmlns:p14="http://schemas.microsoft.com/office/powerpoint/2010/main" val="29784892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1200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kern="1200">
                <a:solidFill>
                  <a:schemeClr val="tx1"/>
                </a:solidFill>
                <a:latin typeface="Trebuchet MS" panose="020B0603020202020204" pitchFamily="34" charset="0"/>
                <a:ea typeface="+mj-ea"/>
                <a:cs typeface="+mj-cs"/>
              </a:defRPr>
            </a:lvl1pPr>
          </a:lstStyle>
          <a:p>
            <a:r>
              <a:rPr lang="en-US" dirty="0" smtClean="0"/>
              <a:t>Case study 1: UCL Press</a:t>
            </a:r>
            <a:endParaRPr lang="en-US" dirty="0"/>
          </a:p>
        </p:txBody>
      </p:sp>
      <p:sp>
        <p:nvSpPr>
          <p:cNvPr id="6" name="Rounded Rectangle 5"/>
          <p:cNvSpPr/>
          <p:nvPr/>
        </p:nvSpPr>
        <p:spPr>
          <a:xfrm>
            <a:off x="441434" y="1396892"/>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First fully Open Access University Press in UK </a:t>
            </a:r>
            <a:endParaRPr lang="en-GB" sz="2400" dirty="0">
              <a:solidFill>
                <a:schemeClr val="tx1"/>
              </a:solidFill>
              <a:latin typeface="Trebuchet MS" panose="020B0603020202020204" pitchFamily="34" charset="0"/>
            </a:endParaRPr>
          </a:p>
        </p:txBody>
      </p:sp>
      <p:sp>
        <p:nvSpPr>
          <p:cNvPr id="7" name="Rounded Rectangle 6"/>
          <p:cNvSpPr/>
          <p:nvPr/>
        </p:nvSpPr>
        <p:spPr>
          <a:xfrm>
            <a:off x="441434" y="2457017"/>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Publishing department run by publishing professionals </a:t>
            </a:r>
            <a:endParaRPr lang="en-GB" sz="2400" dirty="0">
              <a:solidFill>
                <a:schemeClr val="tx1"/>
              </a:solidFill>
              <a:latin typeface="Trebuchet MS" panose="020B0603020202020204" pitchFamily="34" charset="0"/>
            </a:endParaRPr>
          </a:p>
        </p:txBody>
      </p:sp>
      <p:sp>
        <p:nvSpPr>
          <p:cNvPr id="8" name="Rounded Rectangle 7"/>
          <p:cNvSpPr/>
          <p:nvPr/>
        </p:nvSpPr>
        <p:spPr>
          <a:xfrm>
            <a:off x="441434" y="3517142"/>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Sells print copies and </a:t>
            </a:r>
            <a:r>
              <a:rPr lang="en-GB" sz="2400" b="1" dirty="0" err="1" smtClean="0">
                <a:solidFill>
                  <a:schemeClr val="tx1"/>
                </a:solidFill>
                <a:latin typeface="Trebuchet MS" panose="020B0603020202020204" pitchFamily="34" charset="0"/>
              </a:rPr>
              <a:t>ebooks</a:t>
            </a:r>
            <a:r>
              <a:rPr lang="en-GB" sz="2400" b="1" dirty="0" smtClean="0">
                <a:solidFill>
                  <a:schemeClr val="tx1"/>
                </a:solidFill>
                <a:latin typeface="Trebuchet MS" panose="020B0603020202020204" pitchFamily="34" charset="0"/>
              </a:rPr>
              <a:t> as well as OA</a:t>
            </a:r>
            <a:endParaRPr lang="en-GB" sz="2400" b="1" dirty="0">
              <a:solidFill>
                <a:schemeClr val="tx1"/>
              </a:solidFill>
              <a:latin typeface="Trebuchet MS" panose="020B0603020202020204" pitchFamily="34" charset="0"/>
            </a:endParaRPr>
          </a:p>
        </p:txBody>
      </p:sp>
      <p:sp>
        <p:nvSpPr>
          <p:cNvPr id="9" name="Rounded Rectangle 8"/>
          <p:cNvSpPr/>
          <p:nvPr/>
        </p:nvSpPr>
        <p:spPr>
          <a:xfrm>
            <a:off x="441434" y="4577267"/>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No BPCs for UCL staff (BPC charged to non-UCL authors)</a:t>
            </a:r>
          </a:p>
        </p:txBody>
      </p:sp>
      <p:sp>
        <p:nvSpPr>
          <p:cNvPr id="10" name="Rounded Rectangle 9"/>
          <p:cNvSpPr/>
          <p:nvPr/>
        </p:nvSpPr>
        <p:spPr>
          <a:xfrm>
            <a:off x="441434" y="5637391"/>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Funded by UCL </a:t>
            </a:r>
            <a:endParaRPr lang="en-GB" sz="2400" b="1"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30498268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1: UCL Press</a:t>
            </a:r>
            <a:endParaRPr lang="en-GB" dirty="0"/>
          </a:p>
        </p:txBody>
      </p:sp>
      <p:sp>
        <p:nvSpPr>
          <p:cNvPr id="5" name="Rounded Rectangle 4"/>
          <p:cNvSpPr/>
          <p:nvPr/>
        </p:nvSpPr>
        <p:spPr>
          <a:xfrm>
            <a:off x="457200" y="1491488"/>
            <a:ext cx="8372901" cy="1213612"/>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latin typeface="Trebuchet MS" panose="020B0603020202020204" pitchFamily="34" charset="0"/>
              </a:rPr>
              <a:t>- Developing browser-based enhanced versions of books</a:t>
            </a:r>
          </a:p>
          <a:p>
            <a:pPr algn="ctr"/>
            <a:r>
              <a:rPr lang="en-GB" sz="2400" b="1" dirty="0" smtClean="0">
                <a:solidFill>
                  <a:schemeClr val="tx1"/>
                </a:solidFill>
                <a:latin typeface="Trebuchet MS" panose="020B0603020202020204" pitchFamily="34" charset="0"/>
              </a:rPr>
              <a:t>- Brower-based publishing for scholarly monographs and textbooks delivery for autumn 2015</a:t>
            </a:r>
            <a:endParaRPr lang="en-GB" sz="2400" b="1" dirty="0">
              <a:solidFill>
                <a:schemeClr val="tx1"/>
              </a:solidFill>
              <a:latin typeface="Trebuchet MS" panose="020B0603020202020204" pitchFamily="34" charset="0"/>
            </a:endParaRPr>
          </a:p>
        </p:txBody>
      </p:sp>
      <p:pic>
        <p:nvPicPr>
          <p:cNvPr id="1028" name="BA017ECA-A6B9-482A-935B-36452B7B565A" descr="175CF440-152A-4B15-A352-BA33BA3302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1234" y="3158552"/>
            <a:ext cx="2969645" cy="2232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descr="S:\UCL Press\Marketing\Treasures JPEGs\Treasures JPEGs\10_sidepanel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626" y="3158552"/>
            <a:ext cx="1152000" cy="313048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16305" y="2981012"/>
            <a:ext cx="2770495" cy="3485570"/>
          </a:xfrm>
          <a:prstGeom prst="rect">
            <a:avLst/>
          </a:prstGeom>
          <a:noFill/>
        </p:spPr>
        <p:txBody>
          <a:bodyPr wrap="square" rtlCol="0">
            <a:spAutoFit/>
          </a:bodyPr>
          <a:lstStyle/>
          <a:p>
            <a:pPr marL="285750" indent="-285750">
              <a:lnSpc>
                <a:spcPct val="250000"/>
              </a:lnSpc>
              <a:buFont typeface="Arial" panose="020B0604020202020204" pitchFamily="34" charset="0"/>
              <a:buChar char="•"/>
            </a:pPr>
            <a:r>
              <a:rPr lang="en-GB" b="1" dirty="0" smtClean="0">
                <a:latin typeface="Trebuchet MS" panose="020B0603020202020204" pitchFamily="34" charset="0"/>
              </a:rPr>
              <a:t>Video</a:t>
            </a:r>
          </a:p>
          <a:p>
            <a:pPr marL="285750" indent="-285750">
              <a:lnSpc>
                <a:spcPct val="250000"/>
              </a:lnSpc>
              <a:buFont typeface="Arial" panose="020B0604020202020204" pitchFamily="34" charset="0"/>
              <a:buChar char="•"/>
            </a:pPr>
            <a:r>
              <a:rPr lang="en-GB" b="1" dirty="0" smtClean="0">
                <a:latin typeface="Trebuchet MS" panose="020B0603020202020204" pitchFamily="34" charset="0"/>
              </a:rPr>
              <a:t>Audio</a:t>
            </a:r>
          </a:p>
          <a:p>
            <a:pPr marL="285750" indent="-285750">
              <a:lnSpc>
                <a:spcPct val="250000"/>
              </a:lnSpc>
              <a:buFont typeface="Arial" panose="020B0604020202020204" pitchFamily="34" charset="0"/>
              <a:buChar char="•"/>
            </a:pPr>
            <a:r>
              <a:rPr lang="en-GB" b="1" dirty="0" smtClean="0">
                <a:latin typeface="Trebuchet MS" panose="020B0603020202020204" pitchFamily="34" charset="0"/>
              </a:rPr>
              <a:t>Slideshows</a:t>
            </a:r>
          </a:p>
          <a:p>
            <a:pPr marL="285750" indent="-285750">
              <a:lnSpc>
                <a:spcPct val="250000"/>
              </a:lnSpc>
              <a:buFont typeface="Arial" panose="020B0604020202020204" pitchFamily="34" charset="0"/>
              <a:buChar char="•"/>
            </a:pPr>
            <a:r>
              <a:rPr lang="en-GB" b="1" dirty="0" smtClean="0">
                <a:latin typeface="Trebuchet MS" panose="020B0603020202020204" pitchFamily="34" charset="0"/>
              </a:rPr>
              <a:t>Deep zoom</a:t>
            </a:r>
          </a:p>
          <a:p>
            <a:pPr marL="285750" indent="-285750">
              <a:lnSpc>
                <a:spcPct val="250000"/>
              </a:lnSpc>
              <a:buFont typeface="Arial" panose="020B0604020202020204" pitchFamily="34" charset="0"/>
              <a:buChar char="•"/>
            </a:pPr>
            <a:r>
              <a:rPr lang="en-GB" b="1" dirty="0" smtClean="0">
                <a:latin typeface="Trebuchet MS" panose="020B0603020202020204" pitchFamily="34" charset="0"/>
              </a:rPr>
              <a:t>Music/podcasts</a:t>
            </a:r>
            <a:endParaRPr lang="en-GB" b="1" dirty="0">
              <a:latin typeface="Trebuchet MS" panose="020B0603020202020204" pitchFamily="34" charset="0"/>
            </a:endParaRPr>
          </a:p>
        </p:txBody>
      </p:sp>
    </p:spTree>
    <p:extLst>
      <p:ext uri="{BB962C8B-B14F-4D97-AF65-F5344CB8AC3E}">
        <p14:creationId xmlns:p14="http://schemas.microsoft.com/office/powerpoint/2010/main" val="11584993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1200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kern="1200">
                <a:solidFill>
                  <a:schemeClr val="tx1"/>
                </a:solidFill>
                <a:latin typeface="Trebuchet MS" panose="020B0603020202020204" pitchFamily="34" charset="0"/>
                <a:ea typeface="+mj-ea"/>
                <a:cs typeface="+mj-cs"/>
              </a:defRPr>
            </a:lvl1pPr>
          </a:lstStyle>
          <a:p>
            <a:r>
              <a:rPr lang="en-US" dirty="0" smtClean="0"/>
              <a:t>Case study 1: UCL Press</a:t>
            </a:r>
            <a:endParaRPr lang="en-US" dirty="0"/>
          </a:p>
        </p:txBody>
      </p:sp>
      <p:sp>
        <p:nvSpPr>
          <p:cNvPr id="12" name="Rounded Rectangle 11"/>
          <p:cNvSpPr/>
          <p:nvPr/>
        </p:nvSpPr>
        <p:spPr>
          <a:xfrm>
            <a:off x="3352022" y="5183515"/>
            <a:ext cx="1440000" cy="115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solidFill>
                <a:schemeClr val="tx1"/>
              </a:solidFill>
              <a:latin typeface="Trebuchet MS" panose="020B0603020202020204" pitchFamily="34" charset="0"/>
            </a:endParaRPr>
          </a:p>
          <a:p>
            <a:pPr algn="ctr"/>
            <a:r>
              <a:rPr lang="en-US" b="1" dirty="0" smtClean="0">
                <a:solidFill>
                  <a:schemeClr val="tx1"/>
                </a:solidFill>
                <a:latin typeface="Trebuchet MS" panose="020B0603020202020204" pitchFamily="34" charset="0"/>
              </a:rPr>
              <a:t>10</a:t>
            </a:r>
          </a:p>
          <a:p>
            <a:pPr algn="ctr"/>
            <a:r>
              <a:rPr lang="en-US" b="1" dirty="0" smtClean="0">
                <a:solidFill>
                  <a:schemeClr val="tx1"/>
                </a:solidFill>
                <a:latin typeface="Trebuchet MS" panose="020B0603020202020204" pitchFamily="34" charset="0"/>
              </a:rPr>
              <a:t>Books</a:t>
            </a:r>
          </a:p>
          <a:p>
            <a:pPr algn="ctr"/>
            <a:r>
              <a:rPr lang="en-US" b="1" dirty="0" smtClean="0">
                <a:solidFill>
                  <a:schemeClr val="tx1"/>
                </a:solidFill>
                <a:latin typeface="Trebuchet MS" panose="020B0603020202020204" pitchFamily="34" charset="0"/>
              </a:rPr>
              <a:t>  </a:t>
            </a:r>
            <a:endParaRPr lang="en-GB" dirty="0">
              <a:solidFill>
                <a:schemeClr val="tx1"/>
              </a:solidFill>
              <a:latin typeface="Trebuchet MS" panose="020B0603020202020204" pitchFamily="34" charset="0"/>
            </a:endParaRPr>
          </a:p>
        </p:txBody>
      </p:sp>
      <p:sp>
        <p:nvSpPr>
          <p:cNvPr id="13" name="Rounded Rectangle 12"/>
          <p:cNvSpPr/>
          <p:nvPr/>
        </p:nvSpPr>
        <p:spPr>
          <a:xfrm>
            <a:off x="5277663" y="5183515"/>
            <a:ext cx="1440000" cy="115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20</a:t>
            </a:r>
          </a:p>
          <a:p>
            <a:pPr algn="ctr"/>
            <a:r>
              <a:rPr lang="en-US" b="1" dirty="0" smtClean="0">
                <a:solidFill>
                  <a:schemeClr val="tx1"/>
                </a:solidFill>
                <a:latin typeface="Trebuchet MS" panose="020B0603020202020204" pitchFamily="34" charset="0"/>
              </a:rPr>
              <a:t>books  </a:t>
            </a:r>
            <a:endParaRPr lang="en-GB" dirty="0">
              <a:solidFill>
                <a:schemeClr val="tx1"/>
              </a:solidFill>
              <a:latin typeface="Trebuchet MS" panose="020B0603020202020204" pitchFamily="34" charset="0"/>
            </a:endParaRPr>
          </a:p>
        </p:txBody>
      </p:sp>
      <p:sp>
        <p:nvSpPr>
          <p:cNvPr id="14" name="Rounded Rectangle 13"/>
          <p:cNvSpPr/>
          <p:nvPr/>
        </p:nvSpPr>
        <p:spPr>
          <a:xfrm>
            <a:off x="7203304" y="5183515"/>
            <a:ext cx="1440000" cy="1152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panose="020B0603020202020204" pitchFamily="34" charset="0"/>
              </a:rPr>
              <a:t>30</a:t>
            </a:r>
          </a:p>
          <a:p>
            <a:pPr algn="ctr"/>
            <a:r>
              <a:rPr lang="en-US" b="1" dirty="0" smtClean="0">
                <a:solidFill>
                  <a:schemeClr val="tx1"/>
                </a:solidFill>
                <a:latin typeface="Trebuchet MS" panose="020B0603020202020204" pitchFamily="34" charset="0"/>
              </a:rPr>
              <a:t>books  </a:t>
            </a:r>
            <a:endParaRPr lang="en-GB" dirty="0">
              <a:solidFill>
                <a:schemeClr val="tx1"/>
              </a:solidFill>
              <a:latin typeface="Trebuchet MS" panose="020B0603020202020204" pitchFamily="34" charset="0"/>
            </a:endParaRPr>
          </a:p>
        </p:txBody>
      </p:sp>
      <p:sp>
        <p:nvSpPr>
          <p:cNvPr id="7" name="Rounded Rectangle 6"/>
          <p:cNvSpPr/>
          <p:nvPr/>
        </p:nvSpPr>
        <p:spPr>
          <a:xfrm>
            <a:off x="3352022" y="4755657"/>
            <a:ext cx="1440000" cy="648000"/>
          </a:xfrm>
          <a:prstGeom prst="roundRect">
            <a:avLst/>
          </a:prstGeom>
          <a:solidFill>
            <a:schemeClr val="tx1">
              <a:lumMod val="95000"/>
              <a:lumOff val="5000"/>
            </a:schemeClr>
          </a:solidFill>
          <a:ln>
            <a:solidFill>
              <a:schemeClr val="tx1">
                <a:lumMod val="95000"/>
                <a:lumOff val="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Trebuchet MS" panose="020B0603020202020204" pitchFamily="34" charset="0"/>
              </a:rPr>
              <a:t>Year 1  </a:t>
            </a:r>
            <a:endParaRPr lang="en-GB" dirty="0">
              <a:solidFill>
                <a:schemeClr val="bg1"/>
              </a:solidFill>
              <a:latin typeface="Trebuchet MS" panose="020B0603020202020204" pitchFamily="34" charset="0"/>
            </a:endParaRPr>
          </a:p>
        </p:txBody>
      </p:sp>
      <p:sp>
        <p:nvSpPr>
          <p:cNvPr id="8" name="Rounded Rectangle 7"/>
          <p:cNvSpPr/>
          <p:nvPr/>
        </p:nvSpPr>
        <p:spPr>
          <a:xfrm>
            <a:off x="5277663" y="4755657"/>
            <a:ext cx="1440000" cy="648000"/>
          </a:xfrm>
          <a:prstGeom prst="roundRect">
            <a:avLst/>
          </a:prstGeom>
          <a:solidFill>
            <a:schemeClr val="tx1">
              <a:lumMod val="95000"/>
              <a:lumOff val="5000"/>
            </a:schemeClr>
          </a:solidFill>
          <a:ln>
            <a:solidFill>
              <a:schemeClr val="tx1">
                <a:lumMod val="95000"/>
                <a:lumOff val="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Trebuchet MS" panose="020B0603020202020204" pitchFamily="34" charset="0"/>
              </a:rPr>
              <a:t>Year 2  </a:t>
            </a:r>
            <a:endParaRPr lang="en-GB" dirty="0">
              <a:solidFill>
                <a:schemeClr val="bg1"/>
              </a:solidFill>
              <a:latin typeface="Trebuchet MS" panose="020B0603020202020204" pitchFamily="34" charset="0"/>
            </a:endParaRPr>
          </a:p>
        </p:txBody>
      </p:sp>
      <p:sp>
        <p:nvSpPr>
          <p:cNvPr id="9" name="Rounded Rectangle 8"/>
          <p:cNvSpPr/>
          <p:nvPr/>
        </p:nvSpPr>
        <p:spPr>
          <a:xfrm>
            <a:off x="7203304" y="4755657"/>
            <a:ext cx="1440000" cy="648000"/>
          </a:xfrm>
          <a:prstGeom prst="roundRect">
            <a:avLst/>
          </a:prstGeom>
          <a:solidFill>
            <a:schemeClr val="tx1">
              <a:lumMod val="95000"/>
              <a:lumOff val="5000"/>
            </a:schemeClr>
          </a:solidFill>
          <a:ln>
            <a:solidFill>
              <a:schemeClr val="tx1">
                <a:lumMod val="95000"/>
                <a:lumOff val="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Trebuchet MS" panose="020B0603020202020204" pitchFamily="34" charset="0"/>
              </a:rPr>
              <a:t>Year 3  </a:t>
            </a:r>
            <a:endParaRPr lang="en-GB" dirty="0">
              <a:solidFill>
                <a:schemeClr val="bg1"/>
              </a:solidFill>
              <a:latin typeface="Trebuchet MS" panose="020B0603020202020204" pitchFamily="34" charset="0"/>
            </a:endParaRPr>
          </a:p>
        </p:txBody>
      </p:sp>
      <p:sp>
        <p:nvSpPr>
          <p:cNvPr id="10" name="Rounded Rectangle 9"/>
          <p:cNvSpPr/>
          <p:nvPr/>
        </p:nvSpPr>
        <p:spPr>
          <a:xfrm>
            <a:off x="3337034" y="1396892"/>
            <a:ext cx="5328000" cy="504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Scholarly </a:t>
            </a:r>
            <a:r>
              <a:rPr lang="en-US" sz="2400" b="1" dirty="0">
                <a:solidFill>
                  <a:schemeClr val="tx1"/>
                </a:solidFill>
                <a:latin typeface="Trebuchet MS" panose="020B0603020202020204" pitchFamily="34" charset="0"/>
              </a:rPr>
              <a:t>M</a:t>
            </a:r>
            <a:r>
              <a:rPr lang="en-US" sz="2400" b="1" dirty="0" smtClean="0">
                <a:solidFill>
                  <a:schemeClr val="tx1"/>
                </a:solidFill>
                <a:latin typeface="Trebuchet MS" panose="020B0603020202020204" pitchFamily="34" charset="0"/>
              </a:rPr>
              <a:t>onographs</a:t>
            </a:r>
            <a:endParaRPr lang="en-GB" sz="2400" dirty="0">
              <a:solidFill>
                <a:schemeClr val="tx1"/>
              </a:solidFill>
              <a:latin typeface="Trebuchet MS" panose="020B0603020202020204" pitchFamily="34" charset="0"/>
            </a:endParaRPr>
          </a:p>
        </p:txBody>
      </p:sp>
      <p:sp>
        <p:nvSpPr>
          <p:cNvPr id="15" name="Rounded Rectangle 14"/>
          <p:cNvSpPr/>
          <p:nvPr/>
        </p:nvSpPr>
        <p:spPr>
          <a:xfrm>
            <a:off x="3337034" y="2038419"/>
            <a:ext cx="5328000" cy="504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Textbooks</a:t>
            </a:r>
            <a:endParaRPr lang="en-GB" sz="2400" dirty="0">
              <a:solidFill>
                <a:schemeClr val="tx1"/>
              </a:solidFill>
              <a:latin typeface="Trebuchet MS" panose="020B0603020202020204" pitchFamily="34" charset="0"/>
            </a:endParaRPr>
          </a:p>
        </p:txBody>
      </p:sp>
      <p:sp>
        <p:nvSpPr>
          <p:cNvPr id="16" name="Rounded Rectangle 15"/>
          <p:cNvSpPr/>
          <p:nvPr/>
        </p:nvSpPr>
        <p:spPr>
          <a:xfrm>
            <a:off x="3337034" y="2679946"/>
            <a:ext cx="5328000" cy="504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Edited Volumes</a:t>
            </a:r>
            <a:endParaRPr lang="en-GB" sz="2400" b="1" dirty="0">
              <a:solidFill>
                <a:schemeClr val="tx1"/>
              </a:solidFill>
              <a:latin typeface="Trebuchet MS" panose="020B0603020202020204" pitchFamily="34" charset="0"/>
            </a:endParaRPr>
          </a:p>
        </p:txBody>
      </p:sp>
      <p:sp>
        <p:nvSpPr>
          <p:cNvPr id="17" name="Rounded Rectangle 16"/>
          <p:cNvSpPr/>
          <p:nvPr/>
        </p:nvSpPr>
        <p:spPr>
          <a:xfrm>
            <a:off x="3337034" y="3321473"/>
            <a:ext cx="5328000" cy="504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Scholarly Editions</a:t>
            </a:r>
            <a:endParaRPr lang="en-GB" sz="2400" b="1" dirty="0">
              <a:solidFill>
                <a:schemeClr val="tx1"/>
              </a:solidFill>
              <a:latin typeface="Trebuchet MS" panose="020B0603020202020204" pitchFamily="34" charset="0"/>
            </a:endParaRPr>
          </a:p>
        </p:txBody>
      </p:sp>
      <p:sp>
        <p:nvSpPr>
          <p:cNvPr id="18" name="Rounded Rectangle 17"/>
          <p:cNvSpPr/>
          <p:nvPr/>
        </p:nvSpPr>
        <p:spPr>
          <a:xfrm>
            <a:off x="3337034" y="3963001"/>
            <a:ext cx="5328000" cy="504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latin typeface="Trebuchet MS" panose="020B0603020202020204" pitchFamily="34" charset="0"/>
              </a:rPr>
              <a:t>Journals</a:t>
            </a:r>
            <a:endParaRPr lang="en-GB" sz="2400" dirty="0">
              <a:solidFill>
                <a:schemeClr val="tx1"/>
              </a:solidFill>
              <a:latin typeface="Trebuchet MS" panose="020B0603020202020204" pitchFamily="34" charset="0"/>
            </a:endParaRPr>
          </a:p>
        </p:txBody>
      </p:sp>
      <p:sp>
        <p:nvSpPr>
          <p:cNvPr id="2" name="TextBox 1"/>
          <p:cNvSpPr txBox="1"/>
          <p:nvPr/>
        </p:nvSpPr>
        <p:spPr>
          <a:xfrm>
            <a:off x="342900" y="1915592"/>
            <a:ext cx="2894822" cy="2308324"/>
          </a:xfrm>
          <a:prstGeom prst="rect">
            <a:avLst/>
          </a:prstGeom>
          <a:noFill/>
        </p:spPr>
        <p:txBody>
          <a:bodyPr wrap="square" rtlCol="0">
            <a:spAutoFit/>
          </a:bodyPr>
          <a:lstStyle/>
          <a:p>
            <a:r>
              <a:rPr lang="en-GB" sz="4800" dirty="0" smtClean="0">
                <a:latin typeface="Trebuchet MS" panose="020B0603020202020204" pitchFamily="34" charset="0"/>
              </a:rPr>
              <a:t>We will mainly</a:t>
            </a:r>
          </a:p>
          <a:p>
            <a:r>
              <a:rPr lang="en-GB" sz="4800" dirty="0" smtClean="0">
                <a:latin typeface="Trebuchet MS" panose="020B0603020202020204" pitchFamily="34" charset="0"/>
              </a:rPr>
              <a:t>publish</a:t>
            </a:r>
            <a:endParaRPr lang="en-GB" sz="4800" dirty="0">
              <a:latin typeface="Trebuchet MS" panose="020B0603020202020204" pitchFamily="34" charset="0"/>
            </a:endParaRPr>
          </a:p>
        </p:txBody>
      </p:sp>
      <p:sp>
        <p:nvSpPr>
          <p:cNvPr id="3" name="Right Arrow 2"/>
          <p:cNvSpPr/>
          <p:nvPr/>
        </p:nvSpPr>
        <p:spPr>
          <a:xfrm>
            <a:off x="2457450" y="2413246"/>
            <a:ext cx="666750" cy="1283055"/>
          </a:xfrm>
          <a:prstGeom prst="rightArrow">
            <a:avLst/>
          </a:prstGeom>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19" name="TextBox 18"/>
          <p:cNvSpPr txBox="1"/>
          <p:nvPr/>
        </p:nvSpPr>
        <p:spPr>
          <a:xfrm>
            <a:off x="323850" y="5142474"/>
            <a:ext cx="2894822" cy="830997"/>
          </a:xfrm>
          <a:prstGeom prst="rect">
            <a:avLst/>
          </a:prstGeom>
          <a:noFill/>
        </p:spPr>
        <p:txBody>
          <a:bodyPr wrap="square" rtlCol="0">
            <a:spAutoFit/>
          </a:bodyPr>
          <a:lstStyle/>
          <a:p>
            <a:r>
              <a:rPr lang="en-GB" sz="4800" dirty="0" smtClean="0">
                <a:latin typeface="Trebuchet MS" panose="020B0603020202020204" pitchFamily="34" charset="0"/>
              </a:rPr>
              <a:t>Growth </a:t>
            </a:r>
          </a:p>
        </p:txBody>
      </p:sp>
      <p:sp>
        <p:nvSpPr>
          <p:cNvPr id="20" name="Right Arrow 19"/>
          <p:cNvSpPr/>
          <p:nvPr/>
        </p:nvSpPr>
        <p:spPr>
          <a:xfrm>
            <a:off x="2476500" y="4973378"/>
            <a:ext cx="666750" cy="1283055"/>
          </a:xfrm>
          <a:prstGeom prst="rightArrow">
            <a:avLst/>
          </a:prstGeom>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78590056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study 2: Liverpool: Library and Press </a:t>
            </a:r>
            <a:endParaRPr lang="en-US" b="1" dirty="0"/>
          </a:p>
        </p:txBody>
      </p:sp>
      <p:sp>
        <p:nvSpPr>
          <p:cNvPr id="4" name="Rounded Rectangle 3"/>
          <p:cNvSpPr/>
          <p:nvPr/>
        </p:nvSpPr>
        <p:spPr>
          <a:xfrm>
            <a:off x="666749" y="1225871"/>
            <a:ext cx="3456000" cy="2016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solidFill>
                <a:latin typeface="Trebuchet MS" panose="020B0603020202020204" pitchFamily="34" charset="0"/>
              </a:rPr>
              <a:t>Liverpool University Library partnering with Liverpool University Press </a:t>
            </a:r>
            <a:endParaRPr lang="en-GB" sz="2000" dirty="0" smtClean="0">
              <a:solidFill>
                <a:schemeClr val="tx1"/>
              </a:solidFill>
              <a:latin typeface="Trebuchet MS" panose="020B0603020202020204" pitchFamily="34" charset="0"/>
            </a:endParaRPr>
          </a:p>
          <a:p>
            <a:pPr algn="ctr"/>
            <a:endParaRPr lang="en-GB" sz="2000" dirty="0" smtClean="0">
              <a:solidFill>
                <a:schemeClr val="tx1"/>
              </a:solidFill>
              <a:latin typeface="Trebuchet MS" panose="020B0603020202020204" pitchFamily="34" charset="0"/>
            </a:endParaRPr>
          </a:p>
          <a:p>
            <a:pPr algn="ctr"/>
            <a:r>
              <a:rPr lang="en-GB" sz="2000" dirty="0" smtClean="0">
                <a:solidFill>
                  <a:schemeClr val="tx1"/>
                </a:solidFill>
                <a:latin typeface="Trebuchet MS" panose="020B0603020202020204" pitchFamily="34" charset="0"/>
              </a:rPr>
              <a:t>Publishing two </a:t>
            </a:r>
          </a:p>
          <a:p>
            <a:pPr algn="ctr"/>
            <a:r>
              <a:rPr lang="en-GB" sz="2000" dirty="0" smtClean="0">
                <a:solidFill>
                  <a:schemeClr val="tx1"/>
                </a:solidFill>
                <a:latin typeface="Trebuchet MS" panose="020B0603020202020204" pitchFamily="34" charset="0"/>
              </a:rPr>
              <a:t>e-textbooks </a:t>
            </a:r>
            <a:endParaRPr lang="en-GB" sz="2000" dirty="0">
              <a:solidFill>
                <a:schemeClr val="tx1"/>
              </a:solidFill>
              <a:latin typeface="Trebuchet MS" panose="020B0603020202020204" pitchFamily="34" charset="0"/>
            </a:endParaRPr>
          </a:p>
        </p:txBody>
      </p:sp>
      <p:sp>
        <p:nvSpPr>
          <p:cNvPr id="5" name="Rounded Rectangle 4"/>
          <p:cNvSpPr/>
          <p:nvPr/>
        </p:nvSpPr>
        <p:spPr>
          <a:xfrm>
            <a:off x="4819649" y="1225871"/>
            <a:ext cx="3456000" cy="2016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solidFill>
                <a:latin typeface="Trebuchet MS" panose="020B0603020202020204" pitchFamily="34" charset="0"/>
              </a:rPr>
              <a:t>Combining LUP </a:t>
            </a:r>
            <a:endParaRPr lang="en-GB" sz="2000" dirty="0" smtClean="0">
              <a:solidFill>
                <a:schemeClr val="tx1"/>
              </a:solidFill>
              <a:latin typeface="Trebuchet MS" panose="020B0603020202020204" pitchFamily="34" charset="0"/>
            </a:endParaRPr>
          </a:p>
          <a:p>
            <a:pPr algn="ctr"/>
            <a:r>
              <a:rPr lang="en-GB" sz="2000" dirty="0" smtClean="0">
                <a:solidFill>
                  <a:schemeClr val="tx1"/>
                </a:solidFill>
                <a:latin typeface="Trebuchet MS" panose="020B0603020202020204" pitchFamily="34" charset="0"/>
              </a:rPr>
              <a:t>publishing </a:t>
            </a:r>
            <a:r>
              <a:rPr lang="en-GB" sz="2000" dirty="0">
                <a:solidFill>
                  <a:schemeClr val="tx1"/>
                </a:solidFill>
                <a:latin typeface="Trebuchet MS" panose="020B0603020202020204" pitchFamily="34" charset="0"/>
              </a:rPr>
              <a:t>expertise, </a:t>
            </a:r>
            <a:endParaRPr lang="en-GB" sz="2000" dirty="0" smtClean="0">
              <a:solidFill>
                <a:schemeClr val="tx1"/>
              </a:solidFill>
              <a:latin typeface="Trebuchet MS" panose="020B0603020202020204" pitchFamily="34" charset="0"/>
            </a:endParaRPr>
          </a:p>
          <a:p>
            <a:pPr algn="ctr"/>
            <a:r>
              <a:rPr lang="en-GB" sz="2000" dirty="0" smtClean="0">
                <a:solidFill>
                  <a:schemeClr val="tx1"/>
                </a:solidFill>
                <a:latin typeface="Trebuchet MS" panose="020B0603020202020204" pitchFamily="34" charset="0"/>
              </a:rPr>
              <a:t>with </a:t>
            </a:r>
            <a:r>
              <a:rPr lang="en-GB" sz="2000" dirty="0">
                <a:solidFill>
                  <a:schemeClr val="tx1"/>
                </a:solidFill>
                <a:latin typeface="Trebuchet MS" panose="020B0603020202020204" pitchFamily="34" charset="0"/>
              </a:rPr>
              <a:t>Library staff </a:t>
            </a:r>
            <a:endParaRPr lang="en-GB" sz="2000" dirty="0" smtClean="0">
              <a:solidFill>
                <a:schemeClr val="tx1"/>
              </a:solidFill>
              <a:latin typeface="Trebuchet MS" panose="020B0603020202020204" pitchFamily="34" charset="0"/>
            </a:endParaRPr>
          </a:p>
          <a:p>
            <a:pPr algn="ctr"/>
            <a:r>
              <a:rPr lang="en-GB" sz="2000" dirty="0">
                <a:solidFill>
                  <a:schemeClr val="tx1"/>
                </a:solidFill>
                <a:latin typeface="Trebuchet MS" panose="020B0603020202020204" pitchFamily="34" charset="0"/>
              </a:rPr>
              <a:t>a</a:t>
            </a:r>
            <a:r>
              <a:rPr lang="en-GB" sz="2000" dirty="0" smtClean="0">
                <a:solidFill>
                  <a:schemeClr val="tx1"/>
                </a:solidFill>
                <a:latin typeface="Trebuchet MS" panose="020B0603020202020204" pitchFamily="34" charset="0"/>
              </a:rPr>
              <a:t>cademic and student connections</a:t>
            </a:r>
          </a:p>
        </p:txBody>
      </p:sp>
      <p:sp>
        <p:nvSpPr>
          <p:cNvPr id="6" name="Rounded Rectangle 5"/>
          <p:cNvSpPr/>
          <p:nvPr/>
        </p:nvSpPr>
        <p:spPr>
          <a:xfrm>
            <a:off x="674771" y="3471752"/>
            <a:ext cx="3456000" cy="2016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solidFill>
                <a:latin typeface="Trebuchet MS" panose="020B0603020202020204" pitchFamily="34" charset="0"/>
              </a:rPr>
              <a:t>Funded by </a:t>
            </a:r>
            <a:r>
              <a:rPr lang="en-GB" sz="2000" dirty="0" err="1" smtClean="0">
                <a:solidFill>
                  <a:schemeClr val="tx1"/>
                </a:solidFill>
                <a:latin typeface="Trebuchet MS" panose="020B0603020202020204" pitchFamily="34" charset="0"/>
              </a:rPr>
              <a:t>Jisc</a:t>
            </a:r>
            <a:r>
              <a:rPr lang="en-GB" sz="2000" dirty="0" smtClean="0">
                <a:solidFill>
                  <a:schemeClr val="tx1"/>
                </a:solidFill>
                <a:latin typeface="Trebuchet MS" panose="020B0603020202020204" pitchFamily="34" charset="0"/>
              </a:rPr>
              <a:t>: </a:t>
            </a:r>
          </a:p>
          <a:p>
            <a:pPr algn="ctr"/>
            <a:endParaRPr lang="en-GB" sz="2000" dirty="0">
              <a:solidFill>
                <a:schemeClr val="tx1"/>
              </a:solidFill>
              <a:latin typeface="Trebuchet MS" panose="020B0603020202020204" pitchFamily="34" charset="0"/>
            </a:endParaRPr>
          </a:p>
          <a:p>
            <a:pPr algn="ctr"/>
            <a:r>
              <a:rPr lang="en-GB" sz="2000" dirty="0" smtClean="0">
                <a:solidFill>
                  <a:schemeClr val="tx1"/>
                </a:solidFill>
                <a:latin typeface="Trebuchet MS" panose="020B0603020202020204" pitchFamily="34" charset="0"/>
              </a:rPr>
              <a:t>Institution </a:t>
            </a:r>
            <a:r>
              <a:rPr lang="en-GB" sz="2000" dirty="0">
                <a:solidFill>
                  <a:schemeClr val="tx1"/>
                </a:solidFill>
                <a:latin typeface="Trebuchet MS" panose="020B0603020202020204" pitchFamily="34" charset="0"/>
              </a:rPr>
              <a:t>as e-textbook publisher project</a:t>
            </a:r>
          </a:p>
        </p:txBody>
      </p:sp>
      <p:sp>
        <p:nvSpPr>
          <p:cNvPr id="7" name="Rounded Rectangle 6"/>
          <p:cNvSpPr/>
          <p:nvPr/>
        </p:nvSpPr>
        <p:spPr>
          <a:xfrm>
            <a:off x="4827671" y="3471752"/>
            <a:ext cx="3456000" cy="2016000"/>
          </a:xfrm>
          <a:prstGeom prst="round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solidFill>
                  <a:schemeClr val="tx1"/>
                </a:solidFill>
                <a:latin typeface="Trebuchet MS" panose="020B0603020202020204" pitchFamily="34" charset="0"/>
              </a:rPr>
              <a:t>Collaboration</a:t>
            </a:r>
          </a:p>
          <a:p>
            <a:pPr algn="ctr"/>
            <a:endParaRPr lang="en-GB" sz="2000" dirty="0">
              <a:solidFill>
                <a:schemeClr val="tx1"/>
              </a:solidFill>
              <a:latin typeface="Trebuchet MS" panose="020B0603020202020204" pitchFamily="34" charset="0"/>
            </a:endParaRPr>
          </a:p>
          <a:p>
            <a:pPr algn="ctr"/>
            <a:r>
              <a:rPr lang="en-GB" sz="2000" dirty="0" smtClean="0">
                <a:solidFill>
                  <a:schemeClr val="tx1"/>
                </a:solidFill>
                <a:latin typeface="Trebuchet MS" panose="020B0603020202020204" pitchFamily="34" charset="0"/>
              </a:rPr>
              <a:t>Shared  skills</a:t>
            </a:r>
            <a:r>
              <a:rPr lang="en-GB" sz="2000" dirty="0">
                <a:solidFill>
                  <a:schemeClr val="tx1"/>
                </a:solidFill>
                <a:latin typeface="Trebuchet MS" panose="020B0603020202020204" pitchFamily="34" charset="0"/>
              </a:rPr>
              <a:t>, resources </a:t>
            </a:r>
            <a:endParaRPr lang="en-GB" sz="2000" dirty="0" smtClean="0">
              <a:solidFill>
                <a:schemeClr val="tx1"/>
              </a:solidFill>
              <a:latin typeface="Trebuchet MS" panose="020B0603020202020204" pitchFamily="34" charset="0"/>
            </a:endParaRPr>
          </a:p>
          <a:p>
            <a:pPr algn="ctr"/>
            <a:r>
              <a:rPr lang="en-GB" sz="2000" dirty="0" smtClean="0">
                <a:solidFill>
                  <a:schemeClr val="tx1"/>
                </a:solidFill>
                <a:latin typeface="Trebuchet MS" panose="020B0603020202020204" pitchFamily="34" charset="0"/>
              </a:rPr>
              <a:t>&amp; </a:t>
            </a:r>
            <a:r>
              <a:rPr lang="en-GB" sz="2000" dirty="0">
                <a:solidFill>
                  <a:schemeClr val="tx1"/>
                </a:solidFill>
                <a:latin typeface="Trebuchet MS" panose="020B0603020202020204" pitchFamily="34" charset="0"/>
              </a:rPr>
              <a:t>expertise</a:t>
            </a:r>
          </a:p>
        </p:txBody>
      </p:sp>
      <p:sp>
        <p:nvSpPr>
          <p:cNvPr id="8" name="Rounded Rectangle 7"/>
          <p:cNvSpPr/>
          <p:nvPr/>
        </p:nvSpPr>
        <p:spPr>
          <a:xfrm>
            <a:off x="441434" y="5709125"/>
            <a:ext cx="8372901" cy="648000"/>
          </a:xfrm>
          <a:prstGeom prst="roundRect">
            <a:avLst/>
          </a:prstGeom>
          <a:solidFill>
            <a:srgbClr val="FC9694"/>
          </a:solidFill>
          <a:ln>
            <a:solidFill>
              <a:schemeClr val="accent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chemeClr val="tx1"/>
                </a:solidFill>
                <a:latin typeface="Trebuchet MS" panose="020B0603020202020204" pitchFamily="34" charset="0"/>
              </a:rPr>
              <a:t>Publishing on </a:t>
            </a:r>
            <a:r>
              <a:rPr lang="en-GB" sz="2400" b="1" dirty="0" err="1">
                <a:solidFill>
                  <a:schemeClr val="tx1"/>
                </a:solidFill>
                <a:latin typeface="Trebuchet MS" panose="020B0603020202020204" pitchFamily="34" charset="0"/>
              </a:rPr>
              <a:t>Xertes</a:t>
            </a:r>
            <a:r>
              <a:rPr lang="en-GB" sz="2400" b="1" dirty="0">
                <a:solidFill>
                  <a:schemeClr val="tx1"/>
                </a:solidFill>
                <a:latin typeface="Trebuchet MS" panose="020B0603020202020204" pitchFamily="34" charset="0"/>
              </a:rPr>
              <a:t> and </a:t>
            </a:r>
            <a:r>
              <a:rPr lang="en-GB" sz="2400" b="1" dirty="0" err="1">
                <a:solidFill>
                  <a:schemeClr val="tx1"/>
                </a:solidFill>
                <a:latin typeface="Trebuchet MS" panose="020B0603020202020204" pitchFamily="34" charset="0"/>
              </a:rPr>
              <a:t>Biblioboard</a:t>
            </a:r>
            <a:r>
              <a:rPr lang="en-GB" sz="2400" b="1" dirty="0">
                <a:solidFill>
                  <a:schemeClr val="tx1"/>
                </a:solidFill>
                <a:latin typeface="Trebuchet MS" panose="020B0603020202020204" pitchFamily="34" charset="0"/>
              </a:rPr>
              <a:t> </a:t>
            </a:r>
          </a:p>
        </p:txBody>
      </p:sp>
    </p:spTree>
    <p:extLst>
      <p:ext uri="{BB962C8B-B14F-4D97-AF65-F5344CB8AC3E}">
        <p14:creationId xmlns:p14="http://schemas.microsoft.com/office/powerpoint/2010/main" val="2360203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flipH="1">
            <a:off x="2388891" y="4022916"/>
            <a:ext cx="887725" cy="105939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4465352" y="4192277"/>
            <a:ext cx="1" cy="1194275"/>
          </a:xfrm>
          <a:prstGeom prst="line">
            <a:avLst/>
          </a:prstGeom>
        </p:spPr>
        <p:style>
          <a:lnRef idx="2">
            <a:schemeClr val="dk1"/>
          </a:lnRef>
          <a:fillRef idx="0">
            <a:schemeClr val="dk1"/>
          </a:fillRef>
          <a:effectRef idx="1">
            <a:schemeClr val="dk1"/>
          </a:effectRef>
          <a:fontRef idx="minor">
            <a:schemeClr val="tx1"/>
          </a:fontRef>
        </p:style>
      </p:cxnSp>
      <p:sp>
        <p:nvSpPr>
          <p:cNvPr id="3" name="Content Placeholder 2"/>
          <p:cNvSpPr>
            <a:spLocks noGrp="1"/>
          </p:cNvSpPr>
          <p:nvPr>
            <p:ph idx="1"/>
          </p:nvPr>
        </p:nvSpPr>
        <p:spPr>
          <a:xfrm>
            <a:off x="0" y="5612288"/>
            <a:ext cx="8229600" cy="676369"/>
          </a:xfrm>
        </p:spPr>
        <p:txBody>
          <a:bodyPr>
            <a:normAutofit fontScale="62500" lnSpcReduction="20000"/>
          </a:bodyPr>
          <a:lstStyle/>
          <a:p>
            <a:pPr marL="0" indent="0">
              <a:buNone/>
            </a:pPr>
            <a:endParaRPr lang="en-US" dirty="0"/>
          </a:p>
          <a:p>
            <a:pPr marL="0" indent="0">
              <a:buNone/>
            </a:pPr>
            <a:r>
              <a:rPr lang="en-US" dirty="0" smtClean="0"/>
              <a:t>    Charge </a:t>
            </a:r>
            <a:r>
              <a:rPr lang="en-US" dirty="0"/>
              <a:t>BPCs to </a:t>
            </a:r>
            <a:r>
              <a:rPr lang="en-US" dirty="0" smtClean="0"/>
              <a:t>staff authors </a:t>
            </a:r>
          </a:p>
          <a:p>
            <a:pPr marL="0" indent="0">
              <a:buNone/>
            </a:pPr>
            <a:endParaRPr lang="en-US" dirty="0"/>
          </a:p>
        </p:txBody>
      </p:sp>
      <p:sp>
        <p:nvSpPr>
          <p:cNvPr id="4" name="Title 3"/>
          <p:cNvSpPr>
            <a:spLocks noGrp="1"/>
          </p:cNvSpPr>
          <p:nvPr>
            <p:ph type="title"/>
          </p:nvPr>
        </p:nvSpPr>
        <p:spPr/>
        <p:txBody>
          <a:bodyPr/>
          <a:lstStyle/>
          <a:p>
            <a:r>
              <a:rPr lang="en-GB" dirty="0" smtClean="0"/>
              <a:t>Case study 3: Stockholm University Press </a:t>
            </a:r>
            <a:endParaRPr lang="en-GB" dirty="0"/>
          </a:p>
        </p:txBody>
      </p:sp>
      <p:sp>
        <p:nvSpPr>
          <p:cNvPr id="7" name="Oval 6"/>
          <p:cNvSpPr/>
          <p:nvPr/>
        </p:nvSpPr>
        <p:spPr>
          <a:xfrm>
            <a:off x="2882565" y="2647293"/>
            <a:ext cx="3348000" cy="1752600"/>
          </a:xfrm>
          <a:prstGeom prst="ellipse">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tx1"/>
                </a:solidFill>
                <a:latin typeface="Trebuchet MS" panose="020B0603020202020204" pitchFamily="34" charset="0"/>
              </a:rPr>
              <a:t>Ubiquity </a:t>
            </a:r>
            <a:r>
              <a:rPr lang="en-US" sz="2400" b="1" dirty="0" smtClean="0">
                <a:solidFill>
                  <a:schemeClr val="tx1"/>
                </a:solidFill>
                <a:latin typeface="Trebuchet MS" panose="020B0603020202020204" pitchFamily="34" charset="0"/>
              </a:rPr>
              <a:t>Model</a:t>
            </a:r>
          </a:p>
          <a:p>
            <a:pPr algn="ctr"/>
            <a:r>
              <a:rPr lang="en-US" sz="2400" b="1" dirty="0" smtClean="0">
                <a:solidFill>
                  <a:schemeClr val="tx1"/>
                </a:solidFill>
                <a:latin typeface="Trebuchet MS" panose="020B0603020202020204" pitchFamily="34" charset="0"/>
              </a:rPr>
              <a:t>Publishing Partner </a:t>
            </a:r>
            <a:endParaRPr lang="en-GB" sz="2400" dirty="0">
              <a:solidFill>
                <a:schemeClr val="tx1"/>
              </a:solidFill>
              <a:latin typeface="Trebuchet MS" panose="020B0603020202020204" pitchFamily="34" charset="0"/>
            </a:endParaRPr>
          </a:p>
        </p:txBody>
      </p:sp>
      <p:sp>
        <p:nvSpPr>
          <p:cNvPr id="8" name="Rectangle 7"/>
          <p:cNvSpPr/>
          <p:nvPr/>
        </p:nvSpPr>
        <p:spPr>
          <a:xfrm>
            <a:off x="473797" y="1454578"/>
            <a:ext cx="2808000" cy="1229710"/>
          </a:xfrm>
          <a:prstGeom prst="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latin typeface="Trebuchet MS" panose="020B0603020202020204" pitchFamily="34" charset="0"/>
              </a:rPr>
              <a:t>University library </a:t>
            </a:r>
            <a:r>
              <a:rPr lang="en-US" dirty="0" smtClean="0">
                <a:solidFill>
                  <a:schemeClr val="tx1"/>
                </a:solidFill>
                <a:latin typeface="Trebuchet MS" panose="020B0603020202020204" pitchFamily="34" charset="0"/>
              </a:rPr>
              <a:t>staff from </a:t>
            </a:r>
            <a:r>
              <a:rPr lang="en-US" dirty="0">
                <a:solidFill>
                  <a:schemeClr val="tx1"/>
                </a:solidFill>
                <a:latin typeface="Trebuchet MS" panose="020B0603020202020204" pitchFamily="34" charset="0"/>
              </a:rPr>
              <a:t>the </a:t>
            </a:r>
            <a:r>
              <a:rPr lang="en-US" dirty="0" err="1" smtClean="0">
                <a:solidFill>
                  <a:schemeClr val="tx1"/>
                </a:solidFill>
                <a:latin typeface="Trebuchet MS" panose="020B0603020202020204" pitchFamily="34" charset="0"/>
              </a:rPr>
              <a:t>comms</a:t>
            </a:r>
            <a:r>
              <a:rPr lang="en-US" dirty="0" smtClean="0">
                <a:solidFill>
                  <a:schemeClr val="tx1"/>
                </a:solidFill>
                <a:latin typeface="Trebuchet MS" panose="020B0603020202020204" pitchFamily="34" charset="0"/>
              </a:rPr>
              <a:t> </a:t>
            </a:r>
            <a:r>
              <a:rPr lang="en-US" dirty="0">
                <a:solidFill>
                  <a:schemeClr val="tx1"/>
                </a:solidFill>
                <a:latin typeface="Trebuchet MS" panose="020B0603020202020204" pitchFamily="34" charset="0"/>
              </a:rPr>
              <a:t>and </a:t>
            </a:r>
            <a:r>
              <a:rPr lang="en-US" dirty="0" smtClean="0">
                <a:solidFill>
                  <a:schemeClr val="tx1"/>
                </a:solidFill>
                <a:latin typeface="Trebuchet MS" panose="020B0603020202020204" pitchFamily="34" charset="0"/>
              </a:rPr>
              <a:t>public engagement </a:t>
            </a:r>
            <a:r>
              <a:rPr lang="en-US" dirty="0" err="1">
                <a:solidFill>
                  <a:schemeClr val="tx1"/>
                </a:solidFill>
                <a:latin typeface="Trebuchet MS" panose="020B0603020202020204" pitchFamily="34" charset="0"/>
              </a:rPr>
              <a:t>depts</a:t>
            </a:r>
            <a:r>
              <a:rPr lang="en-US" dirty="0">
                <a:solidFill>
                  <a:schemeClr val="tx1"/>
                </a:solidFill>
                <a:latin typeface="Trebuchet MS" panose="020B0603020202020204" pitchFamily="34" charset="0"/>
              </a:rPr>
              <a:t> </a:t>
            </a:r>
          </a:p>
        </p:txBody>
      </p:sp>
      <p:sp>
        <p:nvSpPr>
          <p:cNvPr id="9" name="Rectangle 8"/>
          <p:cNvSpPr/>
          <p:nvPr/>
        </p:nvSpPr>
        <p:spPr>
          <a:xfrm>
            <a:off x="5917745" y="1454578"/>
            <a:ext cx="2808000" cy="1229710"/>
          </a:xfrm>
          <a:prstGeom prst="rect">
            <a:avLst/>
          </a:prstGeom>
          <a:solidFill>
            <a:srgbClr val="FC9694"/>
          </a:solidFill>
          <a:ln>
            <a:solidFill>
              <a:srgbClr val="FC9694"/>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rebuchet MS" panose="020B0603020202020204" pitchFamily="34" charset="0"/>
              </a:rPr>
              <a:t>Commission and </a:t>
            </a:r>
            <a:r>
              <a:rPr lang="en-US" dirty="0">
                <a:solidFill>
                  <a:schemeClr val="tx1"/>
                </a:solidFill>
                <a:latin typeface="Trebuchet MS" panose="020B0603020202020204" pitchFamily="34" charset="0"/>
              </a:rPr>
              <a:t>set up editorial </a:t>
            </a:r>
            <a:r>
              <a:rPr lang="en-US" dirty="0" smtClean="0">
                <a:solidFill>
                  <a:schemeClr val="tx1"/>
                </a:solidFill>
                <a:latin typeface="Trebuchet MS" panose="020B0603020202020204" pitchFamily="34" charset="0"/>
              </a:rPr>
              <a:t>boards as well as existing </a:t>
            </a:r>
            <a:r>
              <a:rPr lang="en-US" dirty="0">
                <a:solidFill>
                  <a:schemeClr val="tx1"/>
                </a:solidFill>
                <a:latin typeface="Trebuchet MS" panose="020B0603020202020204" pitchFamily="34" charset="0"/>
              </a:rPr>
              <a:t>daily </a:t>
            </a:r>
            <a:r>
              <a:rPr lang="en-US" dirty="0" smtClean="0">
                <a:solidFill>
                  <a:schemeClr val="tx1"/>
                </a:solidFill>
                <a:latin typeface="Trebuchet MS" panose="020B0603020202020204" pitchFamily="34" charset="0"/>
              </a:rPr>
              <a:t>role</a:t>
            </a:r>
            <a:endParaRPr lang="en-US" dirty="0">
              <a:solidFill>
                <a:schemeClr val="tx1"/>
              </a:solidFill>
              <a:latin typeface="Trebuchet MS" panose="020B0603020202020204" pitchFamily="34" charset="0"/>
            </a:endParaRPr>
          </a:p>
        </p:txBody>
      </p:sp>
      <p:cxnSp>
        <p:nvCxnSpPr>
          <p:cNvPr id="12" name="Straight Connector 11"/>
          <p:cNvCxnSpPr/>
          <p:nvPr/>
        </p:nvCxnSpPr>
        <p:spPr>
          <a:xfrm rot="16200000" flipH="1">
            <a:off x="5764921" y="4074914"/>
            <a:ext cx="887725" cy="1059390"/>
          </a:xfrm>
          <a:prstGeom prst="line">
            <a:avLst/>
          </a:prstGeom>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6148360" y="5132175"/>
            <a:ext cx="1566000" cy="369332"/>
          </a:xfrm>
          <a:prstGeom prst="rect">
            <a:avLst/>
          </a:prstGeom>
          <a:noFill/>
        </p:spPr>
        <p:txBody>
          <a:bodyPr wrap="square" rtlCol="0">
            <a:spAutoFit/>
          </a:bodyPr>
          <a:lstStyle/>
          <a:p>
            <a:pPr algn="ctr"/>
            <a:r>
              <a:rPr lang="en-GB" b="1" dirty="0" smtClean="0">
                <a:latin typeface="Trebuchet MS" panose="020B0603020202020204" pitchFamily="34" charset="0"/>
              </a:rPr>
              <a:t>Website </a:t>
            </a:r>
            <a:endParaRPr lang="en-GB" b="1" dirty="0">
              <a:latin typeface="Trebuchet MS" panose="020B0603020202020204" pitchFamily="34" charset="0"/>
            </a:endParaRPr>
          </a:p>
        </p:txBody>
      </p:sp>
      <p:sp>
        <p:nvSpPr>
          <p:cNvPr id="17" name="TextBox 16"/>
          <p:cNvSpPr txBox="1"/>
          <p:nvPr/>
        </p:nvSpPr>
        <p:spPr>
          <a:xfrm>
            <a:off x="1542175" y="5132175"/>
            <a:ext cx="1566000" cy="369332"/>
          </a:xfrm>
          <a:prstGeom prst="rect">
            <a:avLst/>
          </a:prstGeom>
          <a:noFill/>
        </p:spPr>
        <p:txBody>
          <a:bodyPr wrap="square" rtlCol="0">
            <a:spAutoFit/>
          </a:bodyPr>
          <a:lstStyle/>
          <a:p>
            <a:pPr algn="ctr"/>
            <a:r>
              <a:rPr lang="en-GB" b="1" dirty="0" smtClean="0">
                <a:latin typeface="Trebuchet MS" panose="020B0603020202020204" pitchFamily="34" charset="0"/>
              </a:rPr>
              <a:t>Platform </a:t>
            </a:r>
            <a:endParaRPr lang="en-GB" b="1" dirty="0">
              <a:latin typeface="Trebuchet MS" panose="020B0603020202020204" pitchFamily="34" charset="0"/>
            </a:endParaRPr>
          </a:p>
        </p:txBody>
      </p:sp>
      <p:sp>
        <p:nvSpPr>
          <p:cNvPr id="18" name="TextBox 17"/>
          <p:cNvSpPr txBox="1"/>
          <p:nvPr/>
        </p:nvSpPr>
        <p:spPr>
          <a:xfrm>
            <a:off x="3152967" y="5484349"/>
            <a:ext cx="3168000" cy="646331"/>
          </a:xfrm>
          <a:prstGeom prst="rect">
            <a:avLst/>
          </a:prstGeom>
          <a:noFill/>
        </p:spPr>
        <p:txBody>
          <a:bodyPr wrap="square" rtlCol="0">
            <a:spAutoFit/>
          </a:bodyPr>
          <a:lstStyle/>
          <a:p>
            <a:r>
              <a:rPr lang="en-GB" b="1" dirty="0" smtClean="0">
                <a:latin typeface="Trebuchet MS" panose="020B0603020202020204" pitchFamily="34" charset="0"/>
              </a:rPr>
              <a:t>Editorial and Production </a:t>
            </a:r>
            <a:endParaRPr lang="en-GB" b="1" dirty="0">
              <a:latin typeface="Trebuchet MS" panose="020B0603020202020204" pitchFamily="34" charset="0"/>
            </a:endParaRPr>
          </a:p>
        </p:txBody>
      </p:sp>
    </p:spTree>
    <p:extLst>
      <p:ext uri="{BB962C8B-B14F-4D97-AF65-F5344CB8AC3E}">
        <p14:creationId xmlns:p14="http://schemas.microsoft.com/office/powerpoint/2010/main" val="71531399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400" dirty="0" smtClean="0"/>
              <a:t>Institution as publisher</a:t>
            </a:r>
            <a:br>
              <a:rPr lang="en-US" sz="2400" dirty="0" smtClean="0"/>
            </a:br>
            <a:r>
              <a:rPr lang="en-US" sz="2400" dirty="0" smtClean="0"/>
              <a:t>Further </a:t>
            </a:r>
            <a:r>
              <a:rPr lang="nl-NL" sz="2400" dirty="0" err="1"/>
              <a:t>r</a:t>
            </a:r>
            <a:r>
              <a:rPr lang="nl-NL" sz="2400" dirty="0" err="1" smtClean="0"/>
              <a:t>eferences</a:t>
            </a:r>
            <a:endParaRPr lang="nl-NL" sz="2400" dirty="0"/>
          </a:p>
        </p:txBody>
      </p:sp>
      <p:sp>
        <p:nvSpPr>
          <p:cNvPr id="3" name="Tijdelijke aanduiding voor inhoud 2"/>
          <p:cNvSpPr>
            <a:spLocks noGrp="1"/>
          </p:cNvSpPr>
          <p:nvPr>
            <p:ph idx="1"/>
          </p:nvPr>
        </p:nvSpPr>
        <p:spPr/>
        <p:txBody>
          <a:bodyPr>
            <a:normAutofit/>
          </a:bodyPr>
          <a:lstStyle/>
          <a:p>
            <a:r>
              <a:rPr lang="en-GB" sz="2400" dirty="0" err="1"/>
              <a:t>Jisc</a:t>
            </a:r>
            <a:r>
              <a:rPr lang="en-GB" sz="2400" dirty="0"/>
              <a:t> </a:t>
            </a:r>
            <a:r>
              <a:rPr lang="en-GB" sz="2400" dirty="0" err="1"/>
              <a:t>Infographic</a:t>
            </a:r>
            <a:r>
              <a:rPr lang="en-GB" sz="2400" dirty="0"/>
              <a:t>: publishing an OA monograph: </a:t>
            </a:r>
            <a:r>
              <a:rPr lang="en-GB" sz="2400" u="sng" dirty="0">
                <a:hlinkClick r:id="rId2"/>
              </a:rPr>
              <a:t>http://oapen-uk.jiscebooks.org/files/2015/02/Publishing-an-academic-monograph.pdf</a:t>
            </a:r>
            <a:endParaRPr lang="en-US" sz="2400" dirty="0"/>
          </a:p>
          <a:p>
            <a:r>
              <a:rPr lang="en-US" sz="2400" dirty="0"/>
              <a:t>Open Access Monographs and Book Chapters at the </a:t>
            </a:r>
            <a:r>
              <a:rPr lang="en-US" sz="2400" dirty="0" err="1"/>
              <a:t>Wellcome</a:t>
            </a:r>
            <a:r>
              <a:rPr lang="en-US" sz="2400" dirty="0"/>
              <a:t> Trust: a Guide for Publishers (to be released shortly)</a:t>
            </a:r>
          </a:p>
          <a:p>
            <a:endParaRPr lang="en-US" sz="2400" dirty="0" smtClean="0"/>
          </a:p>
        </p:txBody>
      </p:sp>
    </p:spTree>
    <p:extLst>
      <p:ext uri="{BB962C8B-B14F-4D97-AF65-F5344CB8AC3E}">
        <p14:creationId xmlns:p14="http://schemas.microsoft.com/office/powerpoint/2010/main" val="195288111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Thank you!</a:t>
            </a:r>
            <a:endParaRPr lang="en-GB" dirty="0"/>
          </a:p>
        </p:txBody>
      </p:sp>
      <p:sp>
        <p:nvSpPr>
          <p:cNvPr id="3" name="Tijdelijke aanduiding voor inhoud 2"/>
          <p:cNvSpPr>
            <a:spLocks noGrp="1"/>
          </p:cNvSpPr>
          <p:nvPr>
            <p:ph idx="1"/>
          </p:nvPr>
        </p:nvSpPr>
        <p:spPr/>
        <p:txBody>
          <a:bodyPr/>
          <a:lstStyle/>
          <a:p>
            <a:pPr marL="0" indent="0">
              <a:buNone/>
            </a:pPr>
            <a:r>
              <a:rPr lang="en-GB" dirty="0" smtClean="0"/>
              <a:t>Any questions?</a:t>
            </a:r>
            <a:endParaRPr lang="en-GB" dirty="0"/>
          </a:p>
        </p:txBody>
      </p:sp>
    </p:spTree>
    <p:extLst>
      <p:ext uri="{BB962C8B-B14F-4D97-AF65-F5344CB8AC3E}">
        <p14:creationId xmlns:p14="http://schemas.microsoft.com/office/powerpoint/2010/main" val="42283508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Services: less common</a:t>
            </a:r>
          </a:p>
        </p:txBody>
      </p:sp>
      <p:sp>
        <p:nvSpPr>
          <p:cNvPr id="3" name="Tijdelijke aanduiding voor inhoud 2"/>
          <p:cNvSpPr>
            <a:spLocks noGrp="1"/>
          </p:cNvSpPr>
          <p:nvPr>
            <p:ph idx="1"/>
          </p:nvPr>
        </p:nvSpPr>
        <p:spPr/>
        <p:txBody>
          <a:bodyPr>
            <a:normAutofit fontScale="85000" lnSpcReduction="20000"/>
          </a:bodyPr>
          <a:lstStyle/>
          <a:p>
            <a:r>
              <a:rPr lang="en-GB" dirty="0"/>
              <a:t>Dataset management</a:t>
            </a:r>
          </a:p>
          <a:p>
            <a:r>
              <a:rPr lang="en-GB" dirty="0"/>
              <a:t>Peer review management</a:t>
            </a:r>
          </a:p>
          <a:p>
            <a:r>
              <a:rPr lang="en-GB" dirty="0"/>
              <a:t>Contract/license preparation</a:t>
            </a:r>
          </a:p>
          <a:p>
            <a:r>
              <a:rPr lang="en-GB" dirty="0"/>
              <a:t>ISBN registry</a:t>
            </a:r>
          </a:p>
          <a:p>
            <a:r>
              <a:rPr lang="en-GB" dirty="0"/>
              <a:t>Copyediting</a:t>
            </a:r>
          </a:p>
          <a:p>
            <a:r>
              <a:rPr lang="en-GB" dirty="0"/>
              <a:t>Notification of A&amp;I sources</a:t>
            </a:r>
          </a:p>
          <a:p>
            <a:r>
              <a:rPr lang="en-GB" dirty="0" err="1"/>
              <a:t>PoD</a:t>
            </a:r>
            <a:endParaRPr lang="en-GB" dirty="0"/>
          </a:p>
          <a:p>
            <a:r>
              <a:rPr lang="en-GB" dirty="0"/>
              <a:t>Typesetting</a:t>
            </a:r>
          </a:p>
          <a:p>
            <a:r>
              <a:rPr lang="en-GB" dirty="0"/>
              <a:t>Compiling indexes/TOC’s</a:t>
            </a:r>
          </a:p>
          <a:p>
            <a:r>
              <a:rPr lang="en-GB" dirty="0" smtClean="0"/>
              <a:t>Etc.</a:t>
            </a:r>
            <a:endParaRPr lang="en-GB" dirty="0"/>
          </a:p>
        </p:txBody>
      </p:sp>
    </p:spTree>
    <p:extLst>
      <p:ext uri="{BB962C8B-B14F-4D97-AF65-F5344CB8AC3E}">
        <p14:creationId xmlns:p14="http://schemas.microsoft.com/office/powerpoint/2010/main" val="2668097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Services: </a:t>
            </a:r>
            <a:r>
              <a:rPr lang="en-GB" dirty="0">
                <a:solidFill>
                  <a:schemeClr val="accent2"/>
                </a:solidFill>
              </a:rPr>
              <a:t>core publishing services (1)</a:t>
            </a:r>
          </a:p>
        </p:txBody>
      </p:sp>
      <p:sp>
        <p:nvSpPr>
          <p:cNvPr id="3" name="Tijdelijke aanduiding voor inhoud 2"/>
          <p:cNvSpPr>
            <a:spLocks noGrp="1"/>
          </p:cNvSpPr>
          <p:nvPr>
            <p:ph idx="1"/>
          </p:nvPr>
        </p:nvSpPr>
        <p:spPr/>
        <p:txBody>
          <a:bodyPr>
            <a:normAutofit fontScale="62500" lnSpcReduction="20000"/>
          </a:bodyPr>
          <a:lstStyle/>
          <a:p>
            <a:r>
              <a:rPr lang="en-GB" dirty="0">
                <a:solidFill>
                  <a:schemeClr val="accent2"/>
                </a:solidFill>
              </a:rPr>
              <a:t>Metadata support</a:t>
            </a:r>
          </a:p>
          <a:p>
            <a:r>
              <a:rPr lang="en-GB" dirty="0"/>
              <a:t>Author copyright advisory</a:t>
            </a:r>
          </a:p>
          <a:p>
            <a:r>
              <a:rPr lang="en-GB" dirty="0"/>
              <a:t>Digitisation</a:t>
            </a:r>
          </a:p>
          <a:p>
            <a:r>
              <a:rPr lang="en-GB" dirty="0"/>
              <a:t>Training</a:t>
            </a:r>
          </a:p>
          <a:p>
            <a:r>
              <a:rPr lang="en-GB" dirty="0"/>
              <a:t>Hosting supplemental content</a:t>
            </a:r>
          </a:p>
          <a:p>
            <a:r>
              <a:rPr lang="en-GB" dirty="0"/>
              <a:t>Analytics</a:t>
            </a:r>
          </a:p>
          <a:p>
            <a:r>
              <a:rPr lang="en-GB" dirty="0">
                <a:solidFill>
                  <a:schemeClr val="accent2"/>
                </a:solidFill>
              </a:rPr>
              <a:t>DOI assignment</a:t>
            </a:r>
          </a:p>
          <a:p>
            <a:r>
              <a:rPr lang="en-GB" dirty="0">
                <a:solidFill>
                  <a:schemeClr val="accent2"/>
                </a:solidFill>
              </a:rPr>
              <a:t>ISSN registry</a:t>
            </a:r>
          </a:p>
          <a:p>
            <a:r>
              <a:rPr lang="en-GB" dirty="0"/>
              <a:t>Audio/video streaming</a:t>
            </a:r>
          </a:p>
          <a:p>
            <a:r>
              <a:rPr lang="en-GB" dirty="0">
                <a:solidFill>
                  <a:schemeClr val="accent2"/>
                </a:solidFill>
              </a:rPr>
              <a:t>Marketing</a:t>
            </a:r>
          </a:p>
          <a:p>
            <a:r>
              <a:rPr lang="en-GB" dirty="0">
                <a:solidFill>
                  <a:schemeClr val="accent2"/>
                </a:solidFill>
              </a:rPr>
              <a:t>Graphic design</a:t>
            </a:r>
          </a:p>
          <a:p>
            <a:endParaRPr lang="en-GB" dirty="0"/>
          </a:p>
          <a:p>
            <a:r>
              <a:rPr lang="en-GB" dirty="0"/>
              <a:t>+  Support and maintenance of publishing platform (OJS, </a:t>
            </a:r>
            <a:r>
              <a:rPr lang="en-GB" dirty="0" err="1"/>
              <a:t>bepress</a:t>
            </a:r>
            <a:r>
              <a:rPr lang="en-GB" dirty="0"/>
              <a:t>, </a:t>
            </a:r>
            <a:r>
              <a:rPr lang="en-GB" dirty="0" err="1"/>
              <a:t>Dspace</a:t>
            </a:r>
            <a:r>
              <a:rPr lang="en-GB" dirty="0"/>
              <a:t> etc</a:t>
            </a:r>
            <a:r>
              <a:rPr lang="en-GB" dirty="0" smtClean="0"/>
              <a:t>.)</a:t>
            </a:r>
            <a:endParaRPr lang="en-GB" dirty="0"/>
          </a:p>
          <a:p>
            <a:endParaRPr lang="en-GB" dirty="0"/>
          </a:p>
        </p:txBody>
      </p:sp>
    </p:spTree>
    <p:extLst>
      <p:ext uri="{BB962C8B-B14F-4D97-AF65-F5344CB8AC3E}">
        <p14:creationId xmlns:p14="http://schemas.microsoft.com/office/powerpoint/2010/main" val="2081352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Services: </a:t>
            </a:r>
            <a:r>
              <a:rPr lang="en-GB" dirty="0">
                <a:solidFill>
                  <a:schemeClr val="accent2"/>
                </a:solidFill>
              </a:rPr>
              <a:t>core publishing services (2)</a:t>
            </a:r>
          </a:p>
        </p:txBody>
      </p:sp>
      <p:sp>
        <p:nvSpPr>
          <p:cNvPr id="3" name="Tijdelijke aanduiding voor inhoud 2"/>
          <p:cNvSpPr>
            <a:spLocks noGrp="1"/>
          </p:cNvSpPr>
          <p:nvPr>
            <p:ph idx="1"/>
          </p:nvPr>
        </p:nvSpPr>
        <p:spPr/>
        <p:txBody>
          <a:bodyPr>
            <a:normAutofit fontScale="85000" lnSpcReduction="20000"/>
          </a:bodyPr>
          <a:lstStyle/>
          <a:p>
            <a:r>
              <a:rPr lang="en-GB" dirty="0"/>
              <a:t>Dataset management</a:t>
            </a:r>
          </a:p>
          <a:p>
            <a:r>
              <a:rPr lang="en-GB" dirty="0">
                <a:solidFill>
                  <a:schemeClr val="accent2"/>
                </a:solidFill>
              </a:rPr>
              <a:t>Peer review management</a:t>
            </a:r>
          </a:p>
          <a:p>
            <a:r>
              <a:rPr lang="en-GB" dirty="0">
                <a:solidFill>
                  <a:schemeClr val="accent2"/>
                </a:solidFill>
              </a:rPr>
              <a:t>Contract/license preparation</a:t>
            </a:r>
          </a:p>
          <a:p>
            <a:r>
              <a:rPr lang="en-GB" dirty="0">
                <a:solidFill>
                  <a:schemeClr val="accent2"/>
                </a:solidFill>
              </a:rPr>
              <a:t>ISBN registry</a:t>
            </a:r>
          </a:p>
          <a:p>
            <a:r>
              <a:rPr lang="en-GB" dirty="0">
                <a:solidFill>
                  <a:schemeClr val="accent2"/>
                </a:solidFill>
              </a:rPr>
              <a:t>Copyediting</a:t>
            </a:r>
          </a:p>
          <a:p>
            <a:r>
              <a:rPr lang="en-GB" dirty="0">
                <a:solidFill>
                  <a:schemeClr val="accent2"/>
                </a:solidFill>
              </a:rPr>
              <a:t>Notification of A&amp;I sources</a:t>
            </a:r>
          </a:p>
          <a:p>
            <a:r>
              <a:rPr lang="en-GB" dirty="0" err="1">
                <a:solidFill>
                  <a:schemeClr val="accent2"/>
                </a:solidFill>
              </a:rPr>
              <a:t>PoD</a:t>
            </a:r>
            <a:endParaRPr lang="en-GB" dirty="0">
              <a:solidFill>
                <a:schemeClr val="accent2"/>
              </a:solidFill>
            </a:endParaRPr>
          </a:p>
          <a:p>
            <a:r>
              <a:rPr lang="en-GB" dirty="0">
                <a:solidFill>
                  <a:schemeClr val="accent2"/>
                </a:solidFill>
              </a:rPr>
              <a:t>Typesetting</a:t>
            </a:r>
          </a:p>
          <a:p>
            <a:r>
              <a:rPr lang="en-GB" dirty="0">
                <a:solidFill>
                  <a:schemeClr val="accent2"/>
                </a:solidFill>
              </a:rPr>
              <a:t>Compiling indexes/TOC’s</a:t>
            </a:r>
          </a:p>
          <a:p>
            <a:r>
              <a:rPr lang="en-GB" dirty="0" smtClean="0"/>
              <a:t>Etc.</a:t>
            </a:r>
            <a:endParaRPr lang="en-GB" dirty="0"/>
          </a:p>
        </p:txBody>
      </p:sp>
    </p:spTree>
    <p:extLst>
      <p:ext uri="{BB962C8B-B14F-4D97-AF65-F5344CB8AC3E}">
        <p14:creationId xmlns:p14="http://schemas.microsoft.com/office/powerpoint/2010/main" val="1280827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1027</TotalTime>
  <Words>2248</Words>
  <Application>Microsoft Office PowerPoint</Application>
  <PresentationFormat>Affichage à l'écran (4:3)</PresentationFormat>
  <Paragraphs>576</Paragraphs>
  <Slides>68</Slides>
  <Notes>3</Notes>
  <HiddenSlides>0</HiddenSlides>
  <MMClips>0</MMClips>
  <ScaleCrop>false</ScaleCrop>
  <HeadingPairs>
    <vt:vector size="4" baseType="variant">
      <vt:variant>
        <vt:lpstr>Thème</vt:lpstr>
      </vt:variant>
      <vt:variant>
        <vt:i4>2</vt:i4>
      </vt:variant>
      <vt:variant>
        <vt:lpstr>Titres des diapositives</vt:lpstr>
      </vt:variant>
      <vt:variant>
        <vt:i4>68</vt:i4>
      </vt:variant>
    </vt:vector>
  </HeadingPairs>
  <TitlesOfParts>
    <vt:vector size="70" baseType="lpstr">
      <vt:lpstr>Office Theme</vt:lpstr>
      <vt:lpstr>Custom Design</vt:lpstr>
      <vt:lpstr>Institution as Publisher: Getting started   OAI9 tutorial, 19 June 2015, Geneva</vt:lpstr>
      <vt:lpstr>Institution as Publisher: Getting started</vt:lpstr>
      <vt:lpstr>Institution as publisher 1  Overview of Library publishing landscape</vt:lpstr>
      <vt:lpstr>Overview of Library Publishing landscape</vt:lpstr>
      <vt:lpstr>Types of publications</vt:lpstr>
      <vt:lpstr>Services: most common</vt:lpstr>
      <vt:lpstr>Services: less common</vt:lpstr>
      <vt:lpstr>Services: core publishing services (1)</vt:lpstr>
      <vt:lpstr>Services: core publishing services (2)</vt:lpstr>
      <vt:lpstr>Motives</vt:lpstr>
      <vt:lpstr>Motives</vt:lpstr>
      <vt:lpstr>Challenges</vt:lpstr>
      <vt:lpstr>Overview of Library Publishing landscape References</vt:lpstr>
      <vt:lpstr>Institution as publisher 2  Financial Models</vt:lpstr>
      <vt:lpstr>Business models for OA books</vt:lpstr>
      <vt:lpstr>Business models for OA books</vt:lpstr>
      <vt:lpstr>Business models for OA books</vt:lpstr>
      <vt:lpstr>Business models for OA books</vt:lpstr>
      <vt:lpstr>Business models for OA books</vt:lpstr>
      <vt:lpstr>Business models for OA books</vt:lpstr>
      <vt:lpstr>Business models for OA books</vt:lpstr>
      <vt:lpstr>Institutional support</vt:lpstr>
      <vt:lpstr>Aspects of models</vt:lpstr>
      <vt:lpstr>SWOT analysis for Institutional support (1)</vt:lpstr>
      <vt:lpstr>SWOT analysis for Institutional support (2)</vt:lpstr>
      <vt:lpstr>SWOT analysis for Institutional support (3)</vt:lpstr>
      <vt:lpstr>Library side models</vt:lpstr>
      <vt:lpstr>OA business models in HSS</vt:lpstr>
      <vt:lpstr>Présentation PowerPoint</vt:lpstr>
      <vt:lpstr>Knowledge Unlatched</vt:lpstr>
      <vt:lpstr>Présentation PowerPoint</vt:lpstr>
      <vt:lpstr>OpenEdition</vt:lpstr>
      <vt:lpstr>Présentation PowerPoint</vt:lpstr>
      <vt:lpstr>Open Library of Humanities</vt:lpstr>
      <vt:lpstr>Financial Models References</vt:lpstr>
      <vt:lpstr>Institution as publisher 3  Business Plans</vt:lpstr>
      <vt:lpstr>Business Plans Part 1: Key questions</vt:lpstr>
      <vt:lpstr>Présentation PowerPoint</vt:lpstr>
      <vt:lpstr>Institution as publisher 4  Workflow</vt:lpstr>
      <vt:lpstr>The Production Process</vt:lpstr>
      <vt:lpstr>Peer review</vt:lpstr>
      <vt:lpstr>Print and digital output</vt:lpstr>
      <vt:lpstr>Marketing and Sales</vt:lpstr>
      <vt:lpstr>Internal Publishing Functions </vt:lpstr>
      <vt:lpstr>External Publishing Functions </vt:lpstr>
      <vt:lpstr>Workflow References</vt:lpstr>
      <vt:lpstr>Institution as publisher 5  Getting started with the technical details</vt:lpstr>
      <vt:lpstr>From monograph to platform to dissemination to…</vt:lpstr>
      <vt:lpstr>Monograph: which format?</vt:lpstr>
      <vt:lpstr>Each book may have a different license</vt:lpstr>
      <vt:lpstr>Metadata: contents</vt:lpstr>
      <vt:lpstr>Metadata: ‘wrapper’</vt:lpstr>
      <vt:lpstr>Platform: requirements</vt:lpstr>
      <vt:lpstr>Platform: types</vt:lpstr>
      <vt:lpstr>Dissemination</vt:lpstr>
      <vt:lpstr>Conclusion</vt:lpstr>
      <vt:lpstr>Questions?</vt:lpstr>
      <vt:lpstr>Institution as publisher 6  Engaging with researchers,  editorial boards</vt:lpstr>
      <vt:lpstr>Attracting Authors </vt:lpstr>
      <vt:lpstr>Institution as publisher 7  Case Studies</vt:lpstr>
      <vt:lpstr>University Library Publishing Models  </vt:lpstr>
      <vt:lpstr>Présentation PowerPoint</vt:lpstr>
      <vt:lpstr>Case study 1: UCL Press</vt:lpstr>
      <vt:lpstr>Présentation PowerPoint</vt:lpstr>
      <vt:lpstr>Case study 2: Liverpool: Library and Press </vt:lpstr>
      <vt:lpstr>Case study 3: Stockholm University Press </vt:lpstr>
      <vt:lpstr>Institution as publisher Further references</vt:lpstr>
      <vt:lpstr>Thank you!</vt:lpstr>
    </vt:vector>
  </TitlesOfParts>
  <Company>UCL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OA19 Libraries as publishers</dc:title>
  <dc:creator>Lara Speicher</dc:creator>
  <cp:lastModifiedBy>bourban</cp:lastModifiedBy>
  <cp:revision>110</cp:revision>
  <cp:lastPrinted>2015-05-15T12:27:27Z</cp:lastPrinted>
  <dcterms:created xsi:type="dcterms:W3CDTF">2015-04-24T11:22:01Z</dcterms:created>
  <dcterms:modified xsi:type="dcterms:W3CDTF">2015-08-21T11:09:52Z</dcterms:modified>
</cp:coreProperties>
</file>