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5" r:id="rId4"/>
    <p:sldId id="257" r:id="rId5"/>
    <p:sldId id="270" r:id="rId6"/>
    <p:sldId id="261" r:id="rId7"/>
    <p:sldId id="260" r:id="rId8"/>
    <p:sldId id="263" r:id="rId9"/>
    <p:sldId id="268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88" autoAdjust="0"/>
  </p:normalViewPr>
  <p:slideViewPr>
    <p:cSldViewPr snapToGrid="0" snapToObjects="1">
      <p:cViewPr>
        <p:scale>
          <a:sx n="121" d="100"/>
          <a:sy n="121" d="100"/>
        </p:scale>
        <p:origin x="-72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76EFC9-9395-5545-B2AB-90A38A6C043E}" type="doc">
      <dgm:prSet loTypeId="urn:microsoft.com/office/officeart/2008/layout/VerticalCurv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FE69B2-2F11-1245-AC54-78AAF9B73724}">
      <dgm:prSet phldrT="[Text]"/>
      <dgm:spPr/>
      <dgm:t>
        <a:bodyPr/>
        <a:lstStyle/>
        <a:p>
          <a:r>
            <a:rPr lang="en-US" dirty="0" smtClean="0"/>
            <a:t>Corporate Publishers</a:t>
          </a:r>
          <a:endParaRPr lang="en-US" dirty="0"/>
        </a:p>
      </dgm:t>
    </dgm:pt>
    <dgm:pt modelId="{F08652F6-D764-9942-BC53-1E5DEF692F63}" type="parTrans" cxnId="{CA07EDD5-53D5-C746-90AA-A3557D2F84FF}">
      <dgm:prSet/>
      <dgm:spPr/>
      <dgm:t>
        <a:bodyPr/>
        <a:lstStyle/>
        <a:p>
          <a:endParaRPr lang="en-US"/>
        </a:p>
      </dgm:t>
    </dgm:pt>
    <dgm:pt modelId="{419AE316-A620-464B-95A7-C78F4D66B889}" type="sibTrans" cxnId="{CA07EDD5-53D5-C746-90AA-A3557D2F84FF}">
      <dgm:prSet/>
      <dgm:spPr/>
      <dgm:t>
        <a:bodyPr/>
        <a:lstStyle/>
        <a:p>
          <a:endParaRPr lang="en-US"/>
        </a:p>
      </dgm:t>
    </dgm:pt>
    <dgm:pt modelId="{D5D1B4EA-CAB5-E14F-A191-ABCFB25E0EB2}">
      <dgm:prSet phldrT="[Text]"/>
      <dgm:spPr/>
      <dgm:t>
        <a:bodyPr/>
        <a:lstStyle/>
        <a:p>
          <a:r>
            <a:rPr lang="en-US" dirty="0" smtClean="0"/>
            <a:t>National Initiatives</a:t>
          </a:r>
          <a:endParaRPr lang="en-US" dirty="0"/>
        </a:p>
      </dgm:t>
    </dgm:pt>
    <dgm:pt modelId="{46A652F1-E91F-064B-AC7C-2A49558EE353}" type="parTrans" cxnId="{A23450D2-FA23-FD40-A7C1-C814035D03EC}">
      <dgm:prSet/>
      <dgm:spPr/>
      <dgm:t>
        <a:bodyPr/>
        <a:lstStyle/>
        <a:p>
          <a:endParaRPr lang="en-US"/>
        </a:p>
      </dgm:t>
    </dgm:pt>
    <dgm:pt modelId="{54AFAAD5-3272-F84A-82F8-71AF40C55902}" type="sibTrans" cxnId="{A23450D2-FA23-FD40-A7C1-C814035D03EC}">
      <dgm:prSet/>
      <dgm:spPr/>
      <dgm:t>
        <a:bodyPr/>
        <a:lstStyle/>
        <a:p>
          <a:endParaRPr lang="en-US"/>
        </a:p>
      </dgm:t>
    </dgm:pt>
    <dgm:pt modelId="{808622B0-0F18-A44B-995C-FABF7743CA53}">
      <dgm:prSet phldrT="[Text]"/>
      <dgm:spPr/>
      <dgm:t>
        <a:bodyPr/>
        <a:lstStyle/>
        <a:p>
          <a:r>
            <a:rPr lang="en-US" dirty="0" smtClean="0"/>
            <a:t>Large and medium scale institutional initiatives 	</a:t>
          </a:r>
          <a:endParaRPr lang="en-US" dirty="0"/>
        </a:p>
      </dgm:t>
    </dgm:pt>
    <dgm:pt modelId="{19EBAB21-87A4-5545-87D2-5480B2D20490}" type="parTrans" cxnId="{B294DD80-4924-5745-A05E-C1B57C97502D}">
      <dgm:prSet/>
      <dgm:spPr/>
      <dgm:t>
        <a:bodyPr/>
        <a:lstStyle/>
        <a:p>
          <a:endParaRPr lang="en-US"/>
        </a:p>
      </dgm:t>
    </dgm:pt>
    <dgm:pt modelId="{D89A6570-0F3C-A942-B7BD-05CA034673E6}" type="sibTrans" cxnId="{B294DD80-4924-5745-A05E-C1B57C97502D}">
      <dgm:prSet/>
      <dgm:spPr/>
      <dgm:t>
        <a:bodyPr/>
        <a:lstStyle/>
        <a:p>
          <a:endParaRPr lang="en-US"/>
        </a:p>
      </dgm:t>
    </dgm:pt>
    <dgm:pt modelId="{B2407941-E90C-F643-B605-069893C4CAA9}">
      <dgm:prSet/>
      <dgm:spPr/>
      <dgm:t>
        <a:bodyPr/>
        <a:lstStyle/>
        <a:p>
          <a:r>
            <a:rPr lang="en-US" dirty="0" smtClean="0"/>
            <a:t>Small institutional initiatives </a:t>
          </a:r>
          <a:endParaRPr lang="en-US" dirty="0"/>
        </a:p>
      </dgm:t>
    </dgm:pt>
    <dgm:pt modelId="{5BEA5DFF-6C17-7B45-BBD9-1BEF47611FFC}" type="parTrans" cxnId="{88F90D9A-380A-1E4D-896E-EB0A8BC9251F}">
      <dgm:prSet/>
      <dgm:spPr/>
      <dgm:t>
        <a:bodyPr/>
        <a:lstStyle/>
        <a:p>
          <a:endParaRPr lang="en-US"/>
        </a:p>
      </dgm:t>
    </dgm:pt>
    <dgm:pt modelId="{5BF50814-63BC-8145-A17D-793EBFBFF940}" type="sibTrans" cxnId="{88F90D9A-380A-1E4D-896E-EB0A8BC9251F}">
      <dgm:prSet/>
      <dgm:spPr/>
      <dgm:t>
        <a:bodyPr/>
        <a:lstStyle/>
        <a:p>
          <a:endParaRPr lang="en-US"/>
        </a:p>
      </dgm:t>
    </dgm:pt>
    <dgm:pt modelId="{29CDC1D8-DA16-5E47-AC0F-E779FFBBE803}">
      <dgm:prSet/>
      <dgm:spPr/>
      <dgm:t>
        <a:bodyPr/>
        <a:lstStyle/>
        <a:p>
          <a:r>
            <a:rPr lang="en-US" dirty="0" smtClean="0"/>
            <a:t>Independent publishers</a:t>
          </a:r>
          <a:endParaRPr lang="en-US" dirty="0"/>
        </a:p>
      </dgm:t>
    </dgm:pt>
    <dgm:pt modelId="{AC96289F-9E18-5746-852B-EB76BA87154B}" type="parTrans" cxnId="{0ACDC6F0-1CE8-D648-860A-560AE32D754E}">
      <dgm:prSet/>
      <dgm:spPr/>
      <dgm:t>
        <a:bodyPr/>
        <a:lstStyle/>
        <a:p>
          <a:endParaRPr lang="en-US"/>
        </a:p>
      </dgm:t>
    </dgm:pt>
    <dgm:pt modelId="{469F58F4-F116-F941-B33B-CEE9247CCE7E}" type="sibTrans" cxnId="{0ACDC6F0-1CE8-D648-860A-560AE32D754E}">
      <dgm:prSet/>
      <dgm:spPr/>
      <dgm:t>
        <a:bodyPr/>
        <a:lstStyle/>
        <a:p>
          <a:endParaRPr lang="en-US"/>
        </a:p>
      </dgm:t>
    </dgm:pt>
    <dgm:pt modelId="{3637C037-1087-FA4D-A3AE-24F89B7D1A09}" type="pres">
      <dgm:prSet presAssocID="{5F76EFC9-9395-5545-B2AB-90A38A6C043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CH"/>
        </a:p>
      </dgm:t>
    </dgm:pt>
    <dgm:pt modelId="{F2C140B3-03A7-1243-B9B1-35F430EADBE9}" type="pres">
      <dgm:prSet presAssocID="{5F76EFC9-9395-5545-B2AB-90A38A6C043E}" presName="Name1" presStyleCnt="0"/>
      <dgm:spPr/>
    </dgm:pt>
    <dgm:pt modelId="{F87E9F31-B30C-CC48-A245-7242046EECA2}" type="pres">
      <dgm:prSet presAssocID="{5F76EFC9-9395-5545-B2AB-90A38A6C043E}" presName="cycle" presStyleCnt="0"/>
      <dgm:spPr/>
    </dgm:pt>
    <dgm:pt modelId="{F0B9E968-F216-D046-B5E0-4D7AAA405CDD}" type="pres">
      <dgm:prSet presAssocID="{5F76EFC9-9395-5545-B2AB-90A38A6C043E}" presName="srcNode" presStyleLbl="node1" presStyleIdx="0" presStyleCnt="5"/>
      <dgm:spPr/>
    </dgm:pt>
    <dgm:pt modelId="{23E081E6-C358-EB45-ADF5-D75D0DC5C237}" type="pres">
      <dgm:prSet presAssocID="{5F76EFC9-9395-5545-B2AB-90A38A6C043E}" presName="conn" presStyleLbl="parChTrans1D2" presStyleIdx="0" presStyleCnt="1"/>
      <dgm:spPr/>
      <dgm:t>
        <a:bodyPr/>
        <a:lstStyle/>
        <a:p>
          <a:endParaRPr lang="fr-CH"/>
        </a:p>
      </dgm:t>
    </dgm:pt>
    <dgm:pt modelId="{3A3D8F22-0ECD-274D-AE31-3EE493C37E2D}" type="pres">
      <dgm:prSet presAssocID="{5F76EFC9-9395-5545-B2AB-90A38A6C043E}" presName="extraNode" presStyleLbl="node1" presStyleIdx="0" presStyleCnt="5"/>
      <dgm:spPr/>
    </dgm:pt>
    <dgm:pt modelId="{E522A4C5-97CC-2B4A-8BA9-7D4C62A28050}" type="pres">
      <dgm:prSet presAssocID="{5F76EFC9-9395-5545-B2AB-90A38A6C043E}" presName="dstNode" presStyleLbl="node1" presStyleIdx="0" presStyleCnt="5"/>
      <dgm:spPr/>
    </dgm:pt>
    <dgm:pt modelId="{709D2E55-ADA7-9B4A-874A-ED3A983C903B}" type="pres">
      <dgm:prSet presAssocID="{B6FE69B2-2F11-1245-AC54-78AAF9B7372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DC9299-4734-5B43-B9DE-1E189DD6D5EE}" type="pres">
      <dgm:prSet presAssocID="{B6FE69B2-2F11-1245-AC54-78AAF9B73724}" presName="accent_1" presStyleCnt="0"/>
      <dgm:spPr/>
    </dgm:pt>
    <dgm:pt modelId="{3D62EE7D-C908-C047-B345-B47EED0F3505}" type="pres">
      <dgm:prSet presAssocID="{B6FE69B2-2F11-1245-AC54-78AAF9B73724}" presName="accentRepeatNode" presStyleLbl="solidFgAcc1" presStyleIdx="0" presStyleCnt="5"/>
      <dgm:spPr/>
    </dgm:pt>
    <dgm:pt modelId="{87E499D4-4717-2142-A229-05F491D17CAE}" type="pres">
      <dgm:prSet presAssocID="{D5D1B4EA-CAB5-E14F-A191-ABCFB25E0EB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6049FB-62DB-4C47-818F-E993070D0BC1}" type="pres">
      <dgm:prSet presAssocID="{D5D1B4EA-CAB5-E14F-A191-ABCFB25E0EB2}" presName="accent_2" presStyleCnt="0"/>
      <dgm:spPr/>
    </dgm:pt>
    <dgm:pt modelId="{95A20BEB-BA30-3A46-85F9-AD778F60171B}" type="pres">
      <dgm:prSet presAssocID="{D5D1B4EA-CAB5-E14F-A191-ABCFB25E0EB2}" presName="accentRepeatNode" presStyleLbl="solidFgAcc1" presStyleIdx="1" presStyleCnt="5"/>
      <dgm:spPr/>
    </dgm:pt>
    <dgm:pt modelId="{543025BD-FF60-E845-A894-03629B391386}" type="pres">
      <dgm:prSet presAssocID="{808622B0-0F18-A44B-995C-FABF7743CA53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FF9893-A963-374C-A1C3-A476010D4F3D}" type="pres">
      <dgm:prSet presAssocID="{808622B0-0F18-A44B-995C-FABF7743CA53}" presName="accent_3" presStyleCnt="0"/>
      <dgm:spPr/>
    </dgm:pt>
    <dgm:pt modelId="{EAB4DD1D-F7B8-9F43-9434-5DEAE6A3D765}" type="pres">
      <dgm:prSet presAssocID="{808622B0-0F18-A44B-995C-FABF7743CA53}" presName="accentRepeatNode" presStyleLbl="solidFgAcc1" presStyleIdx="2" presStyleCnt="5"/>
      <dgm:spPr/>
    </dgm:pt>
    <dgm:pt modelId="{A4C22241-BF49-634C-8610-969409A77A77}" type="pres">
      <dgm:prSet presAssocID="{B2407941-E90C-F643-B605-069893C4CAA9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49C5B8E9-5966-A54D-84E8-B861050F47E2}" type="pres">
      <dgm:prSet presAssocID="{B2407941-E90C-F643-B605-069893C4CAA9}" presName="accent_4" presStyleCnt="0"/>
      <dgm:spPr/>
    </dgm:pt>
    <dgm:pt modelId="{2D7CC05B-BB91-4B44-8A95-5F8353577D95}" type="pres">
      <dgm:prSet presAssocID="{B2407941-E90C-F643-B605-069893C4CAA9}" presName="accentRepeatNode" presStyleLbl="solidFgAcc1" presStyleIdx="3" presStyleCnt="5"/>
      <dgm:spPr/>
    </dgm:pt>
    <dgm:pt modelId="{E12DC81B-79EE-7847-8615-3EB482C8E5D5}" type="pres">
      <dgm:prSet presAssocID="{29CDC1D8-DA16-5E47-AC0F-E779FFBBE803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3D866768-0EA1-D84C-B87B-F7512BD6F4A2}" type="pres">
      <dgm:prSet presAssocID="{29CDC1D8-DA16-5E47-AC0F-E779FFBBE803}" presName="accent_5" presStyleCnt="0"/>
      <dgm:spPr/>
    </dgm:pt>
    <dgm:pt modelId="{CEC81DF3-DE2E-B54D-880C-0FAA9935A5E1}" type="pres">
      <dgm:prSet presAssocID="{29CDC1D8-DA16-5E47-AC0F-E779FFBBE803}" presName="accentRepeatNode" presStyleLbl="solidFgAcc1" presStyleIdx="4" presStyleCnt="5"/>
      <dgm:spPr/>
    </dgm:pt>
  </dgm:ptLst>
  <dgm:cxnLst>
    <dgm:cxn modelId="{CA07EDD5-53D5-C746-90AA-A3557D2F84FF}" srcId="{5F76EFC9-9395-5545-B2AB-90A38A6C043E}" destId="{B6FE69B2-2F11-1245-AC54-78AAF9B73724}" srcOrd="0" destOrd="0" parTransId="{F08652F6-D764-9942-BC53-1E5DEF692F63}" sibTransId="{419AE316-A620-464B-95A7-C78F4D66B889}"/>
    <dgm:cxn modelId="{F80800B5-670B-3A4E-BF7C-AE365B288933}" type="presOf" srcId="{D5D1B4EA-CAB5-E14F-A191-ABCFB25E0EB2}" destId="{87E499D4-4717-2142-A229-05F491D17CAE}" srcOrd="0" destOrd="0" presId="urn:microsoft.com/office/officeart/2008/layout/VerticalCurvedList"/>
    <dgm:cxn modelId="{2614E908-004D-0E49-8910-1EB899B6FD28}" type="presOf" srcId="{29CDC1D8-DA16-5E47-AC0F-E779FFBBE803}" destId="{E12DC81B-79EE-7847-8615-3EB482C8E5D5}" srcOrd="0" destOrd="0" presId="urn:microsoft.com/office/officeart/2008/layout/VerticalCurvedList"/>
    <dgm:cxn modelId="{3611D866-67B9-DE41-88FE-049AF3F2F95C}" type="presOf" srcId="{808622B0-0F18-A44B-995C-FABF7743CA53}" destId="{543025BD-FF60-E845-A894-03629B391386}" srcOrd="0" destOrd="0" presId="urn:microsoft.com/office/officeart/2008/layout/VerticalCurvedList"/>
    <dgm:cxn modelId="{6AE8A886-B413-0F4B-BF65-4210BEA24A90}" type="presOf" srcId="{B2407941-E90C-F643-B605-069893C4CAA9}" destId="{A4C22241-BF49-634C-8610-969409A77A77}" srcOrd="0" destOrd="0" presId="urn:microsoft.com/office/officeart/2008/layout/VerticalCurvedList"/>
    <dgm:cxn modelId="{A23450D2-FA23-FD40-A7C1-C814035D03EC}" srcId="{5F76EFC9-9395-5545-B2AB-90A38A6C043E}" destId="{D5D1B4EA-CAB5-E14F-A191-ABCFB25E0EB2}" srcOrd="1" destOrd="0" parTransId="{46A652F1-E91F-064B-AC7C-2A49558EE353}" sibTransId="{54AFAAD5-3272-F84A-82F8-71AF40C55902}"/>
    <dgm:cxn modelId="{88F90D9A-380A-1E4D-896E-EB0A8BC9251F}" srcId="{5F76EFC9-9395-5545-B2AB-90A38A6C043E}" destId="{B2407941-E90C-F643-B605-069893C4CAA9}" srcOrd="3" destOrd="0" parTransId="{5BEA5DFF-6C17-7B45-BBD9-1BEF47611FFC}" sibTransId="{5BF50814-63BC-8145-A17D-793EBFBFF940}"/>
    <dgm:cxn modelId="{BB2495D5-BFB4-1048-8F9E-E0E05FFD5EBA}" type="presOf" srcId="{B6FE69B2-2F11-1245-AC54-78AAF9B73724}" destId="{709D2E55-ADA7-9B4A-874A-ED3A983C903B}" srcOrd="0" destOrd="0" presId="urn:microsoft.com/office/officeart/2008/layout/VerticalCurvedList"/>
    <dgm:cxn modelId="{D6434B19-26E3-B740-B450-DBD93E83CDC9}" type="presOf" srcId="{419AE316-A620-464B-95A7-C78F4D66B889}" destId="{23E081E6-C358-EB45-ADF5-D75D0DC5C237}" srcOrd="0" destOrd="0" presId="urn:microsoft.com/office/officeart/2008/layout/VerticalCurvedList"/>
    <dgm:cxn modelId="{0ACDC6F0-1CE8-D648-860A-560AE32D754E}" srcId="{5F76EFC9-9395-5545-B2AB-90A38A6C043E}" destId="{29CDC1D8-DA16-5E47-AC0F-E779FFBBE803}" srcOrd="4" destOrd="0" parTransId="{AC96289F-9E18-5746-852B-EB76BA87154B}" sibTransId="{469F58F4-F116-F941-B33B-CEE9247CCE7E}"/>
    <dgm:cxn modelId="{B294DD80-4924-5745-A05E-C1B57C97502D}" srcId="{5F76EFC9-9395-5545-B2AB-90A38A6C043E}" destId="{808622B0-0F18-A44B-995C-FABF7743CA53}" srcOrd="2" destOrd="0" parTransId="{19EBAB21-87A4-5545-87D2-5480B2D20490}" sibTransId="{D89A6570-0F3C-A942-B7BD-05CA034673E6}"/>
    <dgm:cxn modelId="{CB7BD32E-1C50-7441-8482-6C2F8486B889}" type="presOf" srcId="{5F76EFC9-9395-5545-B2AB-90A38A6C043E}" destId="{3637C037-1087-FA4D-A3AE-24F89B7D1A09}" srcOrd="0" destOrd="0" presId="urn:microsoft.com/office/officeart/2008/layout/VerticalCurvedList"/>
    <dgm:cxn modelId="{A3D9C412-1A20-A64B-9AB8-58E6AFB151EA}" type="presParOf" srcId="{3637C037-1087-FA4D-A3AE-24F89B7D1A09}" destId="{F2C140B3-03A7-1243-B9B1-35F430EADBE9}" srcOrd="0" destOrd="0" presId="urn:microsoft.com/office/officeart/2008/layout/VerticalCurvedList"/>
    <dgm:cxn modelId="{B36E189C-7ADF-2C4E-BE77-7685A71A21D2}" type="presParOf" srcId="{F2C140B3-03A7-1243-B9B1-35F430EADBE9}" destId="{F87E9F31-B30C-CC48-A245-7242046EECA2}" srcOrd="0" destOrd="0" presId="urn:microsoft.com/office/officeart/2008/layout/VerticalCurvedList"/>
    <dgm:cxn modelId="{CEC1B223-6BC1-554A-9D65-A59E5F5322D0}" type="presParOf" srcId="{F87E9F31-B30C-CC48-A245-7242046EECA2}" destId="{F0B9E968-F216-D046-B5E0-4D7AAA405CDD}" srcOrd="0" destOrd="0" presId="urn:microsoft.com/office/officeart/2008/layout/VerticalCurvedList"/>
    <dgm:cxn modelId="{19277D38-F427-A946-8CAF-33640CAE1546}" type="presParOf" srcId="{F87E9F31-B30C-CC48-A245-7242046EECA2}" destId="{23E081E6-C358-EB45-ADF5-D75D0DC5C237}" srcOrd="1" destOrd="0" presId="urn:microsoft.com/office/officeart/2008/layout/VerticalCurvedList"/>
    <dgm:cxn modelId="{2B6979C4-4058-6D4B-9F83-4AA815840F91}" type="presParOf" srcId="{F87E9F31-B30C-CC48-A245-7242046EECA2}" destId="{3A3D8F22-0ECD-274D-AE31-3EE493C37E2D}" srcOrd="2" destOrd="0" presId="urn:microsoft.com/office/officeart/2008/layout/VerticalCurvedList"/>
    <dgm:cxn modelId="{256CFD60-2384-CA46-8E0A-745D33235362}" type="presParOf" srcId="{F87E9F31-B30C-CC48-A245-7242046EECA2}" destId="{E522A4C5-97CC-2B4A-8BA9-7D4C62A28050}" srcOrd="3" destOrd="0" presId="urn:microsoft.com/office/officeart/2008/layout/VerticalCurvedList"/>
    <dgm:cxn modelId="{C4BB6EC6-5AA9-6B44-A83C-BD761AF4AD77}" type="presParOf" srcId="{F2C140B3-03A7-1243-B9B1-35F430EADBE9}" destId="{709D2E55-ADA7-9B4A-874A-ED3A983C903B}" srcOrd="1" destOrd="0" presId="urn:microsoft.com/office/officeart/2008/layout/VerticalCurvedList"/>
    <dgm:cxn modelId="{BFF2D642-C2A9-5745-AFC5-3E0B756A23E0}" type="presParOf" srcId="{F2C140B3-03A7-1243-B9B1-35F430EADBE9}" destId="{2FDC9299-4734-5B43-B9DE-1E189DD6D5EE}" srcOrd="2" destOrd="0" presId="urn:microsoft.com/office/officeart/2008/layout/VerticalCurvedList"/>
    <dgm:cxn modelId="{584E1BB1-A4A6-1542-9EC8-3D7102021ABB}" type="presParOf" srcId="{2FDC9299-4734-5B43-B9DE-1E189DD6D5EE}" destId="{3D62EE7D-C908-C047-B345-B47EED0F3505}" srcOrd="0" destOrd="0" presId="urn:microsoft.com/office/officeart/2008/layout/VerticalCurvedList"/>
    <dgm:cxn modelId="{9CCFC3DF-17C4-6F4E-AFCE-5494852A9E06}" type="presParOf" srcId="{F2C140B3-03A7-1243-B9B1-35F430EADBE9}" destId="{87E499D4-4717-2142-A229-05F491D17CAE}" srcOrd="3" destOrd="0" presId="urn:microsoft.com/office/officeart/2008/layout/VerticalCurvedList"/>
    <dgm:cxn modelId="{EFB6179F-A376-7F4C-A999-53971041355F}" type="presParOf" srcId="{F2C140B3-03A7-1243-B9B1-35F430EADBE9}" destId="{B86049FB-62DB-4C47-818F-E993070D0BC1}" srcOrd="4" destOrd="0" presId="urn:microsoft.com/office/officeart/2008/layout/VerticalCurvedList"/>
    <dgm:cxn modelId="{8F5E9F5B-83CD-0B41-B0F5-157E1516B708}" type="presParOf" srcId="{B86049FB-62DB-4C47-818F-E993070D0BC1}" destId="{95A20BEB-BA30-3A46-85F9-AD778F60171B}" srcOrd="0" destOrd="0" presId="urn:microsoft.com/office/officeart/2008/layout/VerticalCurvedList"/>
    <dgm:cxn modelId="{06AE4139-CC93-5E4A-BF24-12CBE74E8101}" type="presParOf" srcId="{F2C140B3-03A7-1243-B9B1-35F430EADBE9}" destId="{543025BD-FF60-E845-A894-03629B391386}" srcOrd="5" destOrd="0" presId="urn:microsoft.com/office/officeart/2008/layout/VerticalCurvedList"/>
    <dgm:cxn modelId="{A3D1966C-A574-8149-94B9-1687F4D6F4A1}" type="presParOf" srcId="{F2C140B3-03A7-1243-B9B1-35F430EADBE9}" destId="{DDFF9893-A963-374C-A1C3-A476010D4F3D}" srcOrd="6" destOrd="0" presId="urn:microsoft.com/office/officeart/2008/layout/VerticalCurvedList"/>
    <dgm:cxn modelId="{C3257FB4-1B61-404B-9237-6B6542A9A6A7}" type="presParOf" srcId="{DDFF9893-A963-374C-A1C3-A476010D4F3D}" destId="{EAB4DD1D-F7B8-9F43-9434-5DEAE6A3D765}" srcOrd="0" destOrd="0" presId="urn:microsoft.com/office/officeart/2008/layout/VerticalCurvedList"/>
    <dgm:cxn modelId="{D64F474B-8086-C345-AA2F-9B5B18B2BA15}" type="presParOf" srcId="{F2C140B3-03A7-1243-B9B1-35F430EADBE9}" destId="{A4C22241-BF49-634C-8610-969409A77A77}" srcOrd="7" destOrd="0" presId="urn:microsoft.com/office/officeart/2008/layout/VerticalCurvedList"/>
    <dgm:cxn modelId="{DF9FB3EB-653B-EB4D-8801-197C1863395F}" type="presParOf" srcId="{F2C140B3-03A7-1243-B9B1-35F430EADBE9}" destId="{49C5B8E9-5966-A54D-84E8-B861050F47E2}" srcOrd="8" destOrd="0" presId="urn:microsoft.com/office/officeart/2008/layout/VerticalCurvedList"/>
    <dgm:cxn modelId="{C109F64E-157C-8A4E-A051-DB1E907D64C8}" type="presParOf" srcId="{49C5B8E9-5966-A54D-84E8-B861050F47E2}" destId="{2D7CC05B-BB91-4B44-8A95-5F8353577D95}" srcOrd="0" destOrd="0" presId="urn:microsoft.com/office/officeart/2008/layout/VerticalCurvedList"/>
    <dgm:cxn modelId="{EAB3BB65-8AE3-CA4F-85C5-5E8E6D548016}" type="presParOf" srcId="{F2C140B3-03A7-1243-B9B1-35F430EADBE9}" destId="{E12DC81B-79EE-7847-8615-3EB482C8E5D5}" srcOrd="9" destOrd="0" presId="urn:microsoft.com/office/officeart/2008/layout/VerticalCurvedList"/>
    <dgm:cxn modelId="{40CA7A53-53ED-6847-AA4D-C3507A2A8D5C}" type="presParOf" srcId="{F2C140B3-03A7-1243-B9B1-35F430EADBE9}" destId="{3D866768-0EA1-D84C-B87B-F7512BD6F4A2}" srcOrd="10" destOrd="0" presId="urn:microsoft.com/office/officeart/2008/layout/VerticalCurvedList"/>
    <dgm:cxn modelId="{F9D213A9-03A5-764E-B6AF-29CF305ED366}" type="presParOf" srcId="{3D866768-0EA1-D84C-B87B-F7512BD6F4A2}" destId="{CEC81DF3-DE2E-B54D-880C-0FAA9935A5E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E081E6-C358-EB45-ADF5-D75D0DC5C237}">
      <dsp:nvSpPr>
        <dsp:cNvPr id="0" name=""/>
        <dsp:cNvSpPr/>
      </dsp:nvSpPr>
      <dsp:spPr>
        <a:xfrm>
          <a:off x="-5067395" y="-776325"/>
          <a:ext cx="6034777" cy="6034777"/>
        </a:xfrm>
        <a:prstGeom prst="blockArc">
          <a:avLst>
            <a:gd name="adj1" fmla="val 18900000"/>
            <a:gd name="adj2" fmla="val 2700000"/>
            <a:gd name="adj3" fmla="val 358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9D2E55-ADA7-9B4A-874A-ED3A983C903B}">
      <dsp:nvSpPr>
        <dsp:cNvPr id="0" name=""/>
        <dsp:cNvSpPr/>
      </dsp:nvSpPr>
      <dsp:spPr>
        <a:xfrm>
          <a:off x="423175" y="280043"/>
          <a:ext cx="6017939" cy="56044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85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Corporate Publishers</a:t>
          </a:r>
          <a:endParaRPr lang="en-US" sz="1800" kern="1200" dirty="0"/>
        </a:p>
      </dsp:txBody>
      <dsp:txXfrm>
        <a:off x="423175" y="280043"/>
        <a:ext cx="6017939" cy="560445"/>
      </dsp:txXfrm>
    </dsp:sp>
    <dsp:sp modelId="{3D62EE7D-C908-C047-B345-B47EED0F3505}">
      <dsp:nvSpPr>
        <dsp:cNvPr id="0" name=""/>
        <dsp:cNvSpPr/>
      </dsp:nvSpPr>
      <dsp:spPr>
        <a:xfrm>
          <a:off x="72897" y="209987"/>
          <a:ext cx="700556" cy="7005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E499D4-4717-2142-A229-05F491D17CAE}">
      <dsp:nvSpPr>
        <dsp:cNvPr id="0" name=""/>
        <dsp:cNvSpPr/>
      </dsp:nvSpPr>
      <dsp:spPr>
        <a:xfrm>
          <a:off x="824774" y="1120441"/>
          <a:ext cx="5616341" cy="56044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85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National Initiatives</a:t>
          </a:r>
          <a:endParaRPr lang="en-US" sz="1800" kern="1200" dirty="0"/>
        </a:p>
      </dsp:txBody>
      <dsp:txXfrm>
        <a:off x="824774" y="1120441"/>
        <a:ext cx="5616341" cy="560445"/>
      </dsp:txXfrm>
    </dsp:sp>
    <dsp:sp modelId="{95A20BEB-BA30-3A46-85F9-AD778F60171B}">
      <dsp:nvSpPr>
        <dsp:cNvPr id="0" name=""/>
        <dsp:cNvSpPr/>
      </dsp:nvSpPr>
      <dsp:spPr>
        <a:xfrm>
          <a:off x="474495" y="1050386"/>
          <a:ext cx="700556" cy="7005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3025BD-FF60-E845-A894-03629B391386}">
      <dsp:nvSpPr>
        <dsp:cNvPr id="0" name=""/>
        <dsp:cNvSpPr/>
      </dsp:nvSpPr>
      <dsp:spPr>
        <a:xfrm>
          <a:off x="948032" y="1960840"/>
          <a:ext cx="5493083" cy="56044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85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Large and medium scale institutional initiatives 	</a:t>
          </a:r>
          <a:endParaRPr lang="en-US" sz="1800" kern="1200" dirty="0"/>
        </a:p>
      </dsp:txBody>
      <dsp:txXfrm>
        <a:off x="948032" y="1960840"/>
        <a:ext cx="5493083" cy="560445"/>
      </dsp:txXfrm>
    </dsp:sp>
    <dsp:sp modelId="{EAB4DD1D-F7B8-9F43-9434-5DEAE6A3D765}">
      <dsp:nvSpPr>
        <dsp:cNvPr id="0" name=""/>
        <dsp:cNvSpPr/>
      </dsp:nvSpPr>
      <dsp:spPr>
        <a:xfrm>
          <a:off x="597754" y="1890784"/>
          <a:ext cx="700556" cy="7005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C22241-BF49-634C-8610-969409A77A77}">
      <dsp:nvSpPr>
        <dsp:cNvPr id="0" name=""/>
        <dsp:cNvSpPr/>
      </dsp:nvSpPr>
      <dsp:spPr>
        <a:xfrm>
          <a:off x="824774" y="2801239"/>
          <a:ext cx="5616341" cy="56044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85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Small institutional initiatives </a:t>
          </a:r>
          <a:endParaRPr lang="en-US" sz="1800" kern="1200" dirty="0"/>
        </a:p>
      </dsp:txBody>
      <dsp:txXfrm>
        <a:off x="824774" y="2801239"/>
        <a:ext cx="5616341" cy="560445"/>
      </dsp:txXfrm>
    </dsp:sp>
    <dsp:sp modelId="{2D7CC05B-BB91-4B44-8A95-5F8353577D95}">
      <dsp:nvSpPr>
        <dsp:cNvPr id="0" name=""/>
        <dsp:cNvSpPr/>
      </dsp:nvSpPr>
      <dsp:spPr>
        <a:xfrm>
          <a:off x="474495" y="2731183"/>
          <a:ext cx="700556" cy="7005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2DC81B-79EE-7847-8615-3EB482C8E5D5}">
      <dsp:nvSpPr>
        <dsp:cNvPr id="0" name=""/>
        <dsp:cNvSpPr/>
      </dsp:nvSpPr>
      <dsp:spPr>
        <a:xfrm>
          <a:off x="423175" y="3641637"/>
          <a:ext cx="6017939" cy="56044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85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Independent publishers</a:t>
          </a:r>
          <a:endParaRPr lang="en-US" sz="1800" kern="1200" dirty="0"/>
        </a:p>
      </dsp:txBody>
      <dsp:txXfrm>
        <a:off x="423175" y="3641637"/>
        <a:ext cx="6017939" cy="560445"/>
      </dsp:txXfrm>
    </dsp:sp>
    <dsp:sp modelId="{CEC81DF3-DE2E-B54D-880C-0FAA9935A5E1}">
      <dsp:nvSpPr>
        <dsp:cNvPr id="0" name=""/>
        <dsp:cNvSpPr/>
      </dsp:nvSpPr>
      <dsp:spPr>
        <a:xfrm>
          <a:off x="72897" y="3571582"/>
          <a:ext cx="700556" cy="7005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OAI9 2015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dirty="0" smtClean="0">
                <a:sym typeface="Wingdings"/>
              </a:rPr>
              <a:t>Geneva, June 19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OAI9 2015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dirty="0" smtClean="0">
                <a:sym typeface="Wingdings"/>
              </a:rPr>
              <a:t>Geneva, June 19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  <a:prstGeom prst="rect">
            <a:avLst/>
          </a:prstGeo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/>
          <a:lstStyle/>
          <a:p>
            <a:fld id="{2DF66AD8-BC4A-4004-9882-414398D930CA}" type="datetimeFigureOut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r>
              <a:rPr lang="en-US" dirty="0" smtClean="0"/>
              <a:t>OAI9 2015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</a:t>
            </a:r>
            <a:r>
              <a:rPr lang="en-US" dirty="0" smtClean="0">
                <a:sym typeface="Wingdings"/>
              </a:rPr>
              <a:t>Geneva, June 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tsoukala@ekt.g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5" Type="http://schemas.openxmlformats.org/officeDocument/2006/relationships/hyperlink" Target="http://www.grissh.gr" TargetMode="External"/><Relationship Id="rId4" Type="http://schemas.openxmlformats.org/officeDocument/2006/relationships/hyperlink" Target="http://epublishing.ekt.g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4058" y="1513668"/>
            <a:ext cx="7663542" cy="298885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</a:rPr>
              <a:t>University-based open access publishing in Europe: challenges and opportunities in the Humanities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5554480"/>
            <a:ext cx="6477000" cy="1342096"/>
          </a:xfrm>
        </p:spPr>
        <p:txBody>
          <a:bodyPr/>
          <a:lstStyle/>
          <a:p>
            <a:pPr algn="r"/>
            <a:r>
              <a:rPr lang="en-US" dirty="0" smtClean="0"/>
              <a:t>Victoria Tsoukala, PhD</a:t>
            </a:r>
          </a:p>
          <a:p>
            <a:pPr algn="r"/>
            <a:r>
              <a:rPr lang="en-US" dirty="0" smtClean="0"/>
              <a:t>National Documentation Centre | National Hellenic Research Foundation </a:t>
            </a:r>
            <a:endParaRPr lang="en-US" dirty="0"/>
          </a:p>
        </p:txBody>
      </p:sp>
      <p:pic>
        <p:nvPicPr>
          <p:cNvPr id="4" name="Picture 3" descr="ΕΚΤ καθετο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13844" cy="26593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575" y="6470883"/>
            <a:ext cx="2373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OAI9, Geneva, June 19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, 2015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9450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tsoukala@ekt.gr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50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2249"/>
            <a:ext cx="7313613" cy="1231900"/>
          </a:xfrm>
        </p:spPr>
        <p:txBody>
          <a:bodyPr/>
          <a:lstStyle/>
          <a:p>
            <a:r>
              <a:rPr lang="en-US" sz="4000" dirty="0" smtClean="0"/>
              <a:t>What distinguishes the Humanities scholarly communication process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7"/>
            <a:ext cx="7692385" cy="480817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Slower pace in producing publications</a:t>
            </a:r>
          </a:p>
          <a:p>
            <a:r>
              <a:rPr lang="en-US" dirty="0"/>
              <a:t>Heavy reliance on </a:t>
            </a:r>
            <a:r>
              <a:rPr lang="en-US" dirty="0" smtClean="0"/>
              <a:t>books</a:t>
            </a:r>
          </a:p>
          <a:p>
            <a:r>
              <a:rPr lang="en-US" dirty="0" smtClean="0"/>
              <a:t>Transition </a:t>
            </a:r>
            <a:r>
              <a:rPr lang="en-US" dirty="0"/>
              <a:t>from print to electronic much slower</a:t>
            </a:r>
          </a:p>
          <a:p>
            <a:r>
              <a:rPr lang="en-US" dirty="0" smtClean="0"/>
              <a:t>Heavy </a:t>
            </a:r>
            <a:r>
              <a:rPr lang="en-US" dirty="0"/>
              <a:t>use of local </a:t>
            </a:r>
            <a:r>
              <a:rPr lang="en-US" dirty="0" smtClean="0"/>
              <a:t>publications, reliance on local languages</a:t>
            </a:r>
          </a:p>
          <a:p>
            <a:r>
              <a:rPr lang="en-US" dirty="0" smtClean="0"/>
              <a:t>Impact more difficult to measure in the Humanities, different value system</a:t>
            </a:r>
            <a:endParaRPr lang="en-US" dirty="0"/>
          </a:p>
          <a:p>
            <a:r>
              <a:rPr lang="en-US" dirty="0" smtClean="0"/>
              <a:t>Less or minimal connection of results to monetary economy and much less funding available</a:t>
            </a:r>
          </a:p>
          <a:p>
            <a:r>
              <a:rPr lang="en-US" dirty="0" smtClean="0"/>
              <a:t>Slower </a:t>
            </a:r>
            <a:r>
              <a:rPr lang="en-US" dirty="0"/>
              <a:t>uptake of open access</a:t>
            </a:r>
          </a:p>
          <a:p>
            <a:pPr lvl="1"/>
            <a:r>
              <a:rPr lang="en-US" dirty="0"/>
              <a:t>But sweeping recent massive developments</a:t>
            </a:r>
          </a:p>
          <a:p>
            <a:r>
              <a:rPr lang="en-US" dirty="0"/>
              <a:t>Most </a:t>
            </a:r>
            <a:r>
              <a:rPr lang="en-US" dirty="0" smtClean="0"/>
              <a:t>open access </a:t>
            </a:r>
            <a:r>
              <a:rPr lang="en-US" dirty="0"/>
              <a:t>institutional initiatives focus on the SSH</a:t>
            </a:r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62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44" y="376264"/>
            <a:ext cx="7839970" cy="995336"/>
          </a:xfrm>
        </p:spPr>
        <p:txBody>
          <a:bodyPr/>
          <a:lstStyle/>
          <a:p>
            <a:r>
              <a:rPr lang="en-US" sz="2800" dirty="0"/>
              <a:t>A rich </a:t>
            </a:r>
            <a:r>
              <a:rPr lang="en-US" sz="2800" dirty="0" smtClean="0"/>
              <a:t>OA publishing landscape around the ivory tower</a:t>
            </a:r>
            <a:endParaRPr lang="en-US" sz="28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56738941"/>
              </p:ext>
            </p:extLst>
          </p:nvPr>
        </p:nvGraphicFramePr>
        <p:xfrm>
          <a:off x="2034287" y="1491066"/>
          <a:ext cx="6502906" cy="4482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72" y="2345222"/>
            <a:ext cx="1940216" cy="281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06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Traits of University-based initiatives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1"/>
            <a:ext cx="7599030" cy="5130712"/>
          </a:xfrm>
        </p:spPr>
        <p:txBody>
          <a:bodyPr>
            <a:normAutofit/>
          </a:bodyPr>
          <a:lstStyle/>
          <a:p>
            <a:r>
              <a:rPr lang="en-US" dirty="0" smtClean="0"/>
              <a:t>Initiatives tightly interwoven with open access </a:t>
            </a:r>
          </a:p>
          <a:p>
            <a:r>
              <a:rPr lang="en-US" dirty="0" smtClean="0"/>
              <a:t>Library initiatives</a:t>
            </a:r>
            <a:endParaRPr lang="el-GR" dirty="0" smtClean="0"/>
          </a:p>
          <a:p>
            <a:r>
              <a:rPr lang="en-US" dirty="0"/>
              <a:t>F</a:t>
            </a:r>
            <a:r>
              <a:rPr lang="en-US" dirty="0" smtClean="0"/>
              <a:t>ocus on journals, increasingly on monographs</a:t>
            </a:r>
          </a:p>
          <a:p>
            <a:r>
              <a:rPr lang="en-US" dirty="0"/>
              <a:t>O</a:t>
            </a:r>
            <a:r>
              <a:rPr lang="en-US" dirty="0" smtClean="0"/>
              <a:t>pen source technology (OJS)</a:t>
            </a:r>
          </a:p>
          <a:p>
            <a:r>
              <a:rPr lang="en-US" dirty="0"/>
              <a:t>I</a:t>
            </a:r>
            <a:r>
              <a:rPr lang="en-US" dirty="0" smtClean="0"/>
              <a:t>nstitutional funding  and/or own resources</a:t>
            </a:r>
          </a:p>
          <a:p>
            <a:r>
              <a:rPr lang="en-US" dirty="0" smtClean="0"/>
              <a:t>No business models, especially with journal publishing</a:t>
            </a:r>
          </a:p>
          <a:p>
            <a:pPr lvl="1"/>
            <a:r>
              <a:rPr lang="en-US" dirty="0" smtClean="0"/>
              <a:t>Journals usually outside of the APC system</a:t>
            </a:r>
          </a:p>
        </p:txBody>
      </p:sp>
    </p:spTree>
    <p:extLst>
      <p:ext uri="{BB962C8B-B14F-4D97-AF65-F5344CB8AC3E}">
        <p14:creationId xmlns:p14="http://schemas.microsoft.com/office/powerpoint/2010/main" val="45424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typical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Library-led initiatives at institutional level</a:t>
            </a:r>
          </a:p>
          <a:p>
            <a:pPr lvl="1"/>
            <a:r>
              <a:rPr lang="en-US" dirty="0" smtClean="0"/>
              <a:t>Numerous large ones in Italy (Trieste), Spain (Madrid), medium ones all over Europe</a:t>
            </a:r>
          </a:p>
          <a:p>
            <a:pPr lvl="1"/>
            <a:r>
              <a:rPr lang="en-US" dirty="0" smtClean="0"/>
              <a:t>Mostly journals</a:t>
            </a:r>
          </a:p>
          <a:p>
            <a:r>
              <a:rPr lang="en-US" dirty="0" smtClean="0"/>
              <a:t>Open access university presses within the library (library </a:t>
            </a:r>
            <a:r>
              <a:rPr lang="en-US" dirty="0" err="1" smtClean="0"/>
              <a:t>upress</a:t>
            </a:r>
            <a:r>
              <a:rPr lang="en-US" dirty="0" smtClean="0"/>
              <a:t> merge or new presses in library)</a:t>
            </a:r>
          </a:p>
          <a:p>
            <a:pPr lvl="1"/>
            <a:r>
              <a:rPr lang="en-US" dirty="0" smtClean="0"/>
              <a:t>UCL press</a:t>
            </a:r>
          </a:p>
          <a:p>
            <a:pPr lvl="1"/>
            <a:r>
              <a:rPr lang="en-US" dirty="0" err="1" smtClean="0"/>
              <a:t>Goettingen</a:t>
            </a:r>
            <a:r>
              <a:rPr lang="en-US" dirty="0" smtClean="0"/>
              <a:t> Press</a:t>
            </a:r>
          </a:p>
          <a:p>
            <a:pPr lvl="1"/>
            <a:r>
              <a:rPr lang="en-US" dirty="0" smtClean="0"/>
              <a:t>Stockholm Press, among others</a:t>
            </a:r>
          </a:p>
        </p:txBody>
      </p:sp>
    </p:spTree>
    <p:extLst>
      <p:ext uri="{BB962C8B-B14F-4D97-AF65-F5344CB8AC3E}">
        <p14:creationId xmlns:p14="http://schemas.microsoft.com/office/powerpoint/2010/main" val="322180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88214"/>
            <a:ext cx="7634307" cy="5143439"/>
          </a:xfrm>
        </p:spPr>
        <p:txBody>
          <a:bodyPr>
            <a:noAutofit/>
          </a:bodyPr>
          <a:lstStyle/>
          <a:p>
            <a:r>
              <a:rPr lang="en-US" sz="1800" dirty="0" smtClean="0"/>
              <a:t>To </a:t>
            </a:r>
            <a:r>
              <a:rPr lang="en-US" sz="2000" b="1" dirty="0" smtClean="0"/>
              <a:t>regain control of the valuation and dissemination </a:t>
            </a:r>
            <a:r>
              <a:rPr lang="en-US" sz="1800" dirty="0" smtClean="0"/>
              <a:t>of the scientific information it produces (university and researchers)</a:t>
            </a:r>
          </a:p>
          <a:p>
            <a:r>
              <a:rPr lang="en-US" sz="1800" dirty="0" smtClean="0"/>
              <a:t>For </a:t>
            </a:r>
            <a:r>
              <a:rPr lang="en-US" sz="2000" b="1" dirty="0" smtClean="0"/>
              <a:t>innovative experimentation </a:t>
            </a:r>
            <a:r>
              <a:rPr lang="en-US" sz="1800" dirty="0" smtClean="0"/>
              <a:t>in open access publishing and open science (researchers, university)</a:t>
            </a:r>
          </a:p>
          <a:p>
            <a:r>
              <a:rPr lang="en-US" sz="1800" dirty="0" smtClean="0"/>
              <a:t>Actively to participate in shaping </a:t>
            </a:r>
            <a:r>
              <a:rPr lang="en-US" sz="2000" dirty="0" smtClean="0"/>
              <a:t>an </a:t>
            </a:r>
            <a:r>
              <a:rPr lang="en-US" sz="2000" b="1" dirty="0" smtClean="0"/>
              <a:t>economically more transparent and fair SC system</a:t>
            </a:r>
            <a:r>
              <a:rPr lang="en-US" sz="1800" b="1" dirty="0" smtClean="0"/>
              <a:t> </a:t>
            </a:r>
            <a:r>
              <a:rPr lang="en-US" sz="1800" dirty="0" smtClean="0"/>
              <a:t>and reap benefits (university)</a:t>
            </a:r>
            <a:endParaRPr lang="en-US" sz="1800" dirty="0"/>
          </a:p>
          <a:p>
            <a:r>
              <a:rPr lang="en-US" sz="1800" dirty="0" smtClean="0"/>
              <a:t>To </a:t>
            </a:r>
            <a:r>
              <a:rPr lang="en-US" sz="1800" b="1" dirty="0" smtClean="0"/>
              <a:t>expand standard and set rules for professional evaluation and advancement </a:t>
            </a:r>
            <a:r>
              <a:rPr lang="en-US" sz="1800" dirty="0" smtClean="0"/>
              <a:t>(Universities/administration)</a:t>
            </a:r>
          </a:p>
          <a:p>
            <a:r>
              <a:rPr lang="en-US" sz="2000" b="1" dirty="0"/>
              <a:t>A</a:t>
            </a:r>
            <a:r>
              <a:rPr lang="en-US" sz="2000" b="1" dirty="0" smtClean="0"/>
              <a:t>ssume new and enhanced roles </a:t>
            </a:r>
            <a:r>
              <a:rPr lang="en-US" sz="1800" dirty="0" smtClean="0"/>
              <a:t>in the university system (libraries)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3085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410888" cy="4661351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Lack of systematization </a:t>
            </a:r>
            <a:r>
              <a:rPr lang="en-US" dirty="0" smtClean="0"/>
              <a:t>in a good part of efforts</a:t>
            </a:r>
          </a:p>
          <a:p>
            <a:r>
              <a:rPr lang="en-US" b="1" dirty="0" smtClean="0"/>
              <a:t>Fragmentation</a:t>
            </a:r>
            <a:r>
              <a:rPr lang="en-US" dirty="0" smtClean="0"/>
              <a:t>: lack of concerted action and systematization across Europe</a:t>
            </a:r>
          </a:p>
          <a:p>
            <a:pPr lvl="1"/>
            <a:r>
              <a:rPr lang="en-US" dirty="0" smtClean="0"/>
              <a:t>Lack of shared standards, guidelines and practices; business and financing models; possible general lack of collective vision</a:t>
            </a:r>
          </a:p>
          <a:p>
            <a:r>
              <a:rPr lang="en-US" b="1" dirty="0" smtClean="0"/>
              <a:t>Inability to acquire critical mass</a:t>
            </a:r>
            <a:r>
              <a:rPr lang="en-US" dirty="0" smtClean="0"/>
              <a:t>, become visible, usable and attain sustainability</a:t>
            </a:r>
          </a:p>
          <a:p>
            <a:r>
              <a:rPr lang="en-US" b="1" dirty="0" smtClean="0"/>
              <a:t>Perceived less quality and trust </a:t>
            </a:r>
            <a:r>
              <a:rPr lang="en-US" dirty="0" smtClean="0"/>
              <a:t>and thus, </a:t>
            </a:r>
            <a:r>
              <a:rPr lang="en-US" dirty="0"/>
              <a:t>l</a:t>
            </a:r>
            <a:r>
              <a:rPr lang="en-US" dirty="0" smtClean="0"/>
              <a:t>ess chances to become established (=acquire prestige status) and enter ‘systemic’ publishing </a:t>
            </a:r>
          </a:p>
        </p:txBody>
      </p:sp>
    </p:spTree>
    <p:extLst>
      <p:ext uri="{BB962C8B-B14F-4D97-AF65-F5344CB8AC3E}">
        <p14:creationId xmlns:p14="http://schemas.microsoft.com/office/powerpoint/2010/main" val="14536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to step up!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61104"/>
            <a:ext cx="7471317" cy="396759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Coordination at the European level (critical mass, shared infrastructure and services, good practices, develop shared knowledge-base and standards, measurable quality, acquire more funding, experiment more)</a:t>
            </a:r>
            <a:endParaRPr lang="el-GR" dirty="0" smtClean="0"/>
          </a:p>
          <a:p>
            <a:r>
              <a:rPr lang="en-US" dirty="0" smtClean="0"/>
              <a:t>More research for evidence on practices, on numbers, on economics necessary</a:t>
            </a:r>
          </a:p>
          <a:p>
            <a:r>
              <a:rPr lang="en-US" dirty="0" smtClean="0"/>
              <a:t>Involve the researchers and university administration more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0111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Screen Shot 2015-06-17 at 10.08.51 PM.png"/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" t="8751" r="3427" b="7769"/>
          <a:stretch/>
        </p:blipFill>
        <p:spPr>
          <a:xfrm rot="21214351">
            <a:off x="342432" y="3924415"/>
            <a:ext cx="4125723" cy="2251506"/>
          </a:xfrm>
        </p:spPr>
      </p:pic>
      <p:pic>
        <p:nvPicPr>
          <p:cNvPr id="10" name="Picture Placeholder 9" descr="Screen Shot 2015-06-17 at 10.06.15 PM.png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0" t="10421" r="7556" b="7839"/>
          <a:stretch/>
        </p:blipFill>
        <p:spPr>
          <a:xfrm rot="232774">
            <a:off x="195131" y="522577"/>
            <a:ext cx="4060765" cy="2460721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81213" y="1077321"/>
            <a:ext cx="4422459" cy="5046399"/>
          </a:xfrm>
        </p:spPr>
        <p:txBody>
          <a:bodyPr>
            <a:normAutofit/>
          </a:bodyPr>
          <a:lstStyle/>
          <a:p>
            <a:r>
              <a:rPr lang="en-US" sz="2800" b="1" dirty="0"/>
              <a:t>O</a:t>
            </a:r>
            <a:r>
              <a:rPr lang="en-US" sz="2800" b="1" dirty="0" smtClean="0"/>
              <a:t>ur work at EKT!</a:t>
            </a:r>
          </a:p>
          <a:p>
            <a:endParaRPr lang="en-US" dirty="0"/>
          </a:p>
          <a:p>
            <a:endParaRPr lang="en-US" dirty="0"/>
          </a:p>
          <a:p>
            <a:pPr marL="457200" indent="-457200">
              <a:buAutoNum type="alphaLcPeriod"/>
            </a:pPr>
            <a:r>
              <a:rPr lang="en-US" dirty="0" smtClean="0">
                <a:hlinkClick r:id="rId4"/>
              </a:rPr>
              <a:t>http://epublishing.ekt.gr</a:t>
            </a:r>
            <a:r>
              <a:rPr lang="en-US" dirty="0" smtClean="0"/>
              <a:t> </a:t>
            </a:r>
          </a:p>
          <a:p>
            <a:pPr marL="914400" lvl="1" indent="-457200">
              <a:buAutoNum type="alphaLcPeriod"/>
            </a:pPr>
            <a:r>
              <a:rPr lang="en-US" dirty="0" err="1" smtClean="0"/>
              <a:t>Oa</a:t>
            </a:r>
            <a:r>
              <a:rPr lang="en-US" dirty="0" smtClean="0"/>
              <a:t> publishing service for Greek publishers</a:t>
            </a:r>
          </a:p>
          <a:p>
            <a:pPr marL="914400" lvl="1" indent="-457200">
              <a:buAutoNum type="alphaLcPeriod"/>
            </a:pPr>
            <a:r>
              <a:rPr lang="en-US" dirty="0" smtClean="0"/>
              <a:t>19 journals, books and proceedings (peer-reviewed)</a:t>
            </a:r>
          </a:p>
          <a:p>
            <a:pPr marL="914400" lvl="1" indent="-457200">
              <a:buAutoNum type="alphaLcPeriod"/>
            </a:pPr>
            <a:endParaRPr lang="en-US" dirty="0"/>
          </a:p>
          <a:p>
            <a:pPr marL="914400" lvl="1" indent="-457200">
              <a:buAutoNum type="alphaLcPeriod"/>
            </a:pPr>
            <a:endParaRPr lang="en-US" dirty="0" smtClean="0"/>
          </a:p>
          <a:p>
            <a:pPr marL="457200" indent="-457200">
              <a:buAutoNum type="alphaLcPeriod"/>
            </a:pPr>
            <a:r>
              <a:rPr lang="en-US" dirty="0" smtClean="0">
                <a:hlinkClick r:id="rId5"/>
              </a:rPr>
              <a:t>http://www.grissh.gr</a:t>
            </a:r>
            <a:r>
              <a:rPr lang="en-US" dirty="0" smtClean="0"/>
              <a:t> 	</a:t>
            </a:r>
          </a:p>
          <a:p>
            <a:pPr marL="914400" lvl="1" indent="-457200">
              <a:buAutoNum type="alphaLcPeriod"/>
            </a:pPr>
            <a:r>
              <a:rPr lang="en-US" dirty="0" smtClean="0"/>
              <a:t>Greek Reference Index in the Humanities (GRISSH)</a:t>
            </a:r>
          </a:p>
          <a:p>
            <a:pPr marL="914400" lvl="1" indent="-457200">
              <a:buAutoNum type="alphaLcPeriod"/>
            </a:pPr>
            <a:r>
              <a:rPr lang="en-US" dirty="0" err="1" smtClean="0"/>
              <a:t>Ca</a:t>
            </a:r>
            <a:r>
              <a:rPr lang="en-US" dirty="0" smtClean="0"/>
              <a:t> 87 journals/85 publishers, documentation at article level, access to licensed content</a:t>
            </a:r>
          </a:p>
          <a:p>
            <a:pPr marL="914400" lvl="1" indent="-457200">
              <a:buAutoNum type="alphaLcPeriod"/>
            </a:pPr>
            <a:endParaRPr lang="en-US" dirty="0"/>
          </a:p>
          <a:p>
            <a:pPr marL="457200" indent="-457200">
              <a:buAutoNum type="alphaLcPeriod"/>
            </a:pPr>
            <a:r>
              <a:rPr lang="en-US" dirty="0" smtClean="0"/>
              <a:t>Open Book Press Pilot</a:t>
            </a:r>
          </a:p>
          <a:p>
            <a:pPr marL="914400" lvl="1" indent="-457200">
              <a:buAutoNum type="alphaLcPeriod"/>
            </a:pPr>
            <a:r>
              <a:rPr lang="en-US" dirty="0" err="1" smtClean="0"/>
              <a:t>ePress</a:t>
            </a:r>
            <a:r>
              <a:rPr lang="en-US" dirty="0" smtClean="0"/>
              <a:t> for select publishers, launch October 2015 with five monographs</a:t>
            </a:r>
          </a:p>
          <a:p>
            <a:pPr marL="457200" indent="-457200">
              <a:buAutoNum type="alphaL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3723</TotalTime>
  <Words>478</Words>
  <Application>Microsoft Office PowerPoint</Application>
  <PresentationFormat>Affichage à l'écran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Inkwell</vt:lpstr>
      <vt:lpstr>University-based open access publishing in Europe: challenges and opportunities in the Humanities</vt:lpstr>
      <vt:lpstr>What distinguishes the Humanities scholarly communication process</vt:lpstr>
      <vt:lpstr>A rich OA publishing landscape around the ivory tower</vt:lpstr>
      <vt:lpstr>Traits of University-based initiatives </vt:lpstr>
      <vt:lpstr>Some typical examples</vt:lpstr>
      <vt:lpstr>Opportunities</vt:lpstr>
      <vt:lpstr>Challenges</vt:lpstr>
      <vt:lpstr>Need to step up!</vt:lpstr>
      <vt:lpstr>Présentation PowerPoint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University-based open access publishing in Europe: challenges and opportunities in the Humanities</dc:title>
  <dc:creator>Victoria Tsoukala</dc:creator>
  <cp:lastModifiedBy>Admin</cp:lastModifiedBy>
  <cp:revision>61</cp:revision>
  <dcterms:created xsi:type="dcterms:W3CDTF">2015-06-09T15:42:55Z</dcterms:created>
  <dcterms:modified xsi:type="dcterms:W3CDTF">2015-06-19T08:37:08Z</dcterms:modified>
</cp:coreProperties>
</file>