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48" r:id="rId2"/>
    <p:sldMasterId id="2147483660" r:id="rId3"/>
  </p:sldMasterIdLst>
  <p:notesMasterIdLst>
    <p:notesMasterId r:id="rId32"/>
  </p:notesMasterIdLst>
  <p:handoutMasterIdLst>
    <p:handoutMasterId r:id="rId33"/>
  </p:handoutMasterIdLst>
  <p:sldIdLst>
    <p:sldId id="277" r:id="rId4"/>
    <p:sldId id="282" r:id="rId5"/>
    <p:sldId id="256" r:id="rId6"/>
    <p:sldId id="286" r:id="rId7"/>
    <p:sldId id="281" r:id="rId8"/>
    <p:sldId id="262" r:id="rId9"/>
    <p:sldId id="264" r:id="rId10"/>
    <p:sldId id="265" r:id="rId11"/>
    <p:sldId id="263" r:id="rId12"/>
    <p:sldId id="290" r:id="rId13"/>
    <p:sldId id="270" r:id="rId14"/>
    <p:sldId id="266" r:id="rId15"/>
    <p:sldId id="268" r:id="rId16"/>
    <p:sldId id="275" r:id="rId17"/>
    <p:sldId id="288" r:id="rId18"/>
    <p:sldId id="273" r:id="rId19"/>
    <p:sldId id="289" r:id="rId20"/>
    <p:sldId id="284" r:id="rId21"/>
    <p:sldId id="274" r:id="rId22"/>
    <p:sldId id="278" r:id="rId23"/>
    <p:sldId id="276" r:id="rId24"/>
    <p:sldId id="283" r:id="rId25"/>
    <p:sldId id="287" r:id="rId26"/>
    <p:sldId id="267" r:id="rId27"/>
    <p:sldId id="272" r:id="rId28"/>
    <p:sldId id="291" r:id="rId29"/>
    <p:sldId id="292" r:id="rId30"/>
    <p:sldId id="293" r:id="rId31"/>
  </p:sldIdLst>
  <p:sldSz cx="9144000" cy="6858000" type="screen4x3"/>
  <p:notesSz cx="6811963" cy="99425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17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d\docaiazz\Documents\Presentations\CLIC_Workshop_2015\dbq02_axis_different_curren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[dbq02_axis_different_currents.xlsx]Sheet1!$B$1</c:f>
              <c:strCache>
                <c:ptCount val="1"/>
                <c:pt idx="0">
                  <c:v>x [μm]</c:v>
                </c:pt>
              </c:strCache>
            </c:strRef>
          </c:tx>
          <c:spPr>
            <a:ln w="28575">
              <a:noFill/>
            </a:ln>
          </c:spPr>
          <c:xVal>
            <c:numRef>
              <c:f>[dbq02_axis_different_currents.xlsx]Sheet1!$A$2:$A$8</c:f>
              <c:numCache>
                <c:formatCode>General</c:formatCode>
                <c:ptCount val="7"/>
                <c:pt idx="0">
                  <c:v>82.5</c:v>
                </c:pt>
                <c:pt idx="1">
                  <c:v>40</c:v>
                </c:pt>
                <c:pt idx="2">
                  <c:v>20</c:v>
                </c:pt>
                <c:pt idx="3">
                  <c:v>16</c:v>
                </c:pt>
                <c:pt idx="4">
                  <c:v>12</c:v>
                </c:pt>
                <c:pt idx="5">
                  <c:v>8</c:v>
                </c:pt>
                <c:pt idx="6">
                  <c:v>4</c:v>
                </c:pt>
              </c:numCache>
            </c:numRef>
          </c:xVal>
          <c:yVal>
            <c:numRef>
              <c:f>[dbq02_axis_different_currents.xlsx]Sheet1!$B$2:$B$8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9.5</c:v>
                </c:pt>
                <c:pt idx="3">
                  <c:v>11.8</c:v>
                </c:pt>
                <c:pt idx="4">
                  <c:v>15.7</c:v>
                </c:pt>
                <c:pt idx="5">
                  <c:v>23.5</c:v>
                </c:pt>
                <c:pt idx="6">
                  <c:v>47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[dbq02_axis_different_currents.xlsx]Sheet1!$C$1</c:f>
              <c:strCache>
                <c:ptCount val="1"/>
                <c:pt idx="0">
                  <c:v>y [μm]</c:v>
                </c:pt>
              </c:strCache>
            </c:strRef>
          </c:tx>
          <c:spPr>
            <a:ln w="28575">
              <a:noFill/>
            </a:ln>
          </c:spPr>
          <c:xVal>
            <c:numRef>
              <c:f>[dbq02_axis_different_currents.xlsx]Sheet1!$A$2:$A$8</c:f>
              <c:numCache>
                <c:formatCode>General</c:formatCode>
                <c:ptCount val="7"/>
                <c:pt idx="0">
                  <c:v>82.5</c:v>
                </c:pt>
                <c:pt idx="1">
                  <c:v>40</c:v>
                </c:pt>
                <c:pt idx="2">
                  <c:v>20</c:v>
                </c:pt>
                <c:pt idx="3">
                  <c:v>16</c:v>
                </c:pt>
                <c:pt idx="4">
                  <c:v>12</c:v>
                </c:pt>
                <c:pt idx="5">
                  <c:v>8</c:v>
                </c:pt>
                <c:pt idx="6">
                  <c:v>4</c:v>
                </c:pt>
              </c:numCache>
            </c:numRef>
          </c:xVal>
          <c:yVal>
            <c:numRef>
              <c:f>[dbq02_axis_different_currents.xlsx]Sheet1!$C$2:$C$8</c:f>
              <c:numCache>
                <c:formatCode>General</c:formatCode>
                <c:ptCount val="7"/>
                <c:pt idx="0">
                  <c:v>0</c:v>
                </c:pt>
                <c:pt idx="1">
                  <c:v>-0.5</c:v>
                </c:pt>
                <c:pt idx="2">
                  <c:v>-1</c:v>
                </c:pt>
                <c:pt idx="3">
                  <c:v>-2.2000000000000002</c:v>
                </c:pt>
                <c:pt idx="4">
                  <c:v>-4.5</c:v>
                </c:pt>
                <c:pt idx="5">
                  <c:v>-9</c:v>
                </c:pt>
                <c:pt idx="6">
                  <c:v>-21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702080"/>
        <c:axId val="102757504"/>
      </c:scatterChart>
      <c:valAx>
        <c:axId val="102702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Magnet current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2757504"/>
        <c:crosses val="autoZero"/>
        <c:crossBetween val="midCat"/>
      </c:valAx>
      <c:valAx>
        <c:axId val="102757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02702080"/>
        <c:crosses val="autoZero"/>
        <c:crossBetween val="midCat"/>
      </c:valAx>
    </c:plotArea>
    <c:legend>
      <c:legendPos val="r"/>
      <c:layout/>
      <c:overlay val="0"/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0.66588</cdr:x>
      <cdr:y>0.60931</cdr:y>
    </cdr:from>
    <cdr:to>
      <cdr:x>0.71283</cdr:x>
      <cdr:y>0.68812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91857" y="1620643"/>
          <a:ext cx="203900" cy="2096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200" b="1" dirty="0"/>
            <a:t>A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E8861-1800-4DE3-8FB2-418AD5C27413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8AE35-A5BC-4B20-92CA-F25C00C4F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54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5086F-4B90-2C44-9704-BE12C7AF5335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159E1-9E97-254B-8C60-6ACE72888DC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822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D598-7845-4461-ACF2-DF2F41C687E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46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609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855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078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483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7942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42246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83646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55060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3480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21407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5756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162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263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220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64563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398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327" y="103520"/>
            <a:ext cx="6952891" cy="888518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1199" y="6356350"/>
            <a:ext cx="422031" cy="365125"/>
          </a:xfrm>
        </p:spPr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5002704" y="6238067"/>
            <a:ext cx="3161838" cy="502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450"/>
            <a:r>
              <a:rPr lang="en-US" dirty="0" smtClean="0">
                <a:solidFill>
                  <a:srgbClr val="808080"/>
                </a:solidFill>
                <a:cs typeface="Arial" charset="0"/>
              </a:rPr>
              <a:t>Domenico Caiazza</a:t>
            </a:r>
          </a:p>
          <a:p>
            <a:pPr marL="44450"/>
            <a:r>
              <a:rPr lang="en-US" altLang="ja-JP" dirty="0" smtClean="0">
                <a:solidFill>
                  <a:srgbClr val="808080"/>
                </a:solidFill>
                <a:cs typeface="Arial" charset="0"/>
              </a:rPr>
              <a:t>1</a:t>
            </a:r>
            <a:r>
              <a:rPr lang="en-US" altLang="ja-JP" baseline="30000" dirty="0" smtClean="0">
                <a:solidFill>
                  <a:srgbClr val="808080"/>
                </a:solidFill>
                <a:cs typeface="Arial" charset="0"/>
              </a:rPr>
              <a:t>st</a:t>
            </a:r>
            <a:r>
              <a:rPr lang="en-US" altLang="ja-JP" baseline="0" dirty="0" smtClean="0">
                <a:solidFill>
                  <a:srgbClr val="808080"/>
                </a:solidFill>
                <a:cs typeface="Arial" charset="0"/>
              </a:rPr>
              <a:t> PACMAN</a:t>
            </a:r>
            <a:r>
              <a:rPr lang="en-US" altLang="ja-JP" dirty="0" smtClean="0">
                <a:solidFill>
                  <a:srgbClr val="808080"/>
                </a:solidFill>
                <a:cs typeface="Arial" charset="0"/>
              </a:rPr>
              <a:t> Workshop, CERN, February 2015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1285327" y="1020842"/>
            <a:ext cx="7453231" cy="8626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4984520" y="6213694"/>
            <a:ext cx="3754038" cy="8626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04" y="42391"/>
            <a:ext cx="1225067" cy="99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11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0329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8513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110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5073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370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13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03243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998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4781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578E-D48E-48AA-AD48-93D535035F17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E5EB2-7D67-4595-94D0-23C56C6C41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389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739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441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165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664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348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989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17" Type="http://schemas.openxmlformats.org/officeDocument/2006/relationships/image" Target="../media/image4.emf"/><Relationship Id="rId2" Type="http://schemas.openxmlformats.org/officeDocument/2006/relationships/slideLayout" Target="../slideLayouts/slideLayout24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76262-483A-424F-9D8D-2D37A39D85C0}" type="datetimeFigureOut">
              <a:rPr lang="en-GB" smtClean="0"/>
              <a:t>03/02/2015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0A110-A15C-4FD3-B512-EB3A164152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15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1968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2464268"/>
            <a:ext cx="8229600" cy="3707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ED9D9-50A7-4745-8C7F-ED51F2DD9C61}" type="datetimeFigureOut">
              <a:rPr lang="it-IT" smtClean="0"/>
              <a:t>03/02/2015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3C966-5439-3847-A2C1-3663FCB99E4C}" type="slidenum">
              <a:rPr lang="it-IT" smtClean="0"/>
              <a:t>‹#›</a:t>
            </a:fld>
            <a:endParaRPr lang="it-IT"/>
          </a:p>
        </p:txBody>
      </p:sp>
      <p:pic>
        <p:nvPicPr>
          <p:cNvPr id="7" name="Immagine 6" descr="pacman-logo-larg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667" y="187604"/>
            <a:ext cx="2999232" cy="1115568"/>
          </a:xfrm>
          <a:prstGeom prst="rect">
            <a:avLst/>
          </a:prstGeom>
        </p:spPr>
      </p:pic>
      <p:pic>
        <p:nvPicPr>
          <p:cNvPr id="8" name="Immagine 7" descr="logo_ce-en-rvb-hr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7604"/>
            <a:ext cx="1426464" cy="987552"/>
          </a:xfrm>
          <a:prstGeom prst="rect">
            <a:avLst/>
          </a:prstGeom>
        </p:spPr>
      </p:pic>
      <p:pic>
        <p:nvPicPr>
          <p:cNvPr id="9" name="Immagine 8" descr="CERN_logo_white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375" y="187604"/>
            <a:ext cx="1067425" cy="104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26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6982" y="274638"/>
            <a:ext cx="733188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61618" y="6236061"/>
            <a:ext cx="3161838" cy="502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44450"/>
            <a:r>
              <a:rPr lang="en-US" dirty="0" smtClean="0">
                <a:solidFill>
                  <a:srgbClr val="808080"/>
                </a:solidFill>
                <a:cs typeface="Arial" charset="0"/>
              </a:rPr>
              <a:t>Domenico Caiazza</a:t>
            </a:r>
          </a:p>
          <a:p>
            <a:pPr marL="44450"/>
            <a:r>
              <a:rPr lang="en-US" altLang="ja-JP" dirty="0" smtClean="0">
                <a:solidFill>
                  <a:srgbClr val="808080"/>
                </a:solidFill>
                <a:cs typeface="Arial" charset="0"/>
              </a:rPr>
              <a:t>CLIC Workshop 2015, CERN 26</a:t>
            </a:r>
            <a:r>
              <a:rPr lang="en-US" altLang="ja-JP" baseline="30000" dirty="0" smtClean="0">
                <a:solidFill>
                  <a:srgbClr val="808080"/>
                </a:solidFill>
                <a:cs typeface="Arial" charset="0"/>
              </a:rPr>
              <a:t>th</a:t>
            </a:r>
            <a:r>
              <a:rPr lang="en-US" altLang="ja-JP" dirty="0" smtClean="0">
                <a:solidFill>
                  <a:srgbClr val="808080"/>
                </a:solidFill>
                <a:cs typeface="Arial" charset="0"/>
              </a:rPr>
              <a:t> January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626" y="6356350"/>
            <a:ext cx="2981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E5EB2-7D67-4595-94D0-23C56C6C41C2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Immagine 6" descr="pacman-logo-large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713" y="6263521"/>
            <a:ext cx="1373066" cy="510714"/>
          </a:xfrm>
          <a:prstGeom prst="rect">
            <a:avLst/>
          </a:prstGeom>
        </p:spPr>
      </p:pic>
      <p:pic>
        <p:nvPicPr>
          <p:cNvPr id="8" name="Immagine 8" descr="CERN_logo_white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67" y="6240496"/>
            <a:ext cx="545516" cy="533739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69428427"/>
              </p:ext>
            </p:extLst>
          </p:nvPr>
        </p:nvGraphicFramePr>
        <p:xfrm>
          <a:off x="4301662" y="6126163"/>
          <a:ext cx="501777" cy="7022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6" name="Picture" r:id="rId16" imgW="429480" imgH="612360" progId="Word.Picture.8">
                  <p:embed/>
                </p:oleObj>
              </mc:Choice>
              <mc:Fallback>
                <p:oleObj name="Picture" r:id="rId16" imgW="429480" imgH="612360" progId="Word.Picture.8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1662" y="6126163"/>
                        <a:ext cx="501777" cy="7022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132" y="6329501"/>
            <a:ext cx="999026" cy="32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979" y="6071648"/>
            <a:ext cx="836734" cy="83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81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3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12" Type="http://schemas.openxmlformats.org/officeDocument/2006/relationships/image" Target="../media/image59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6.w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6.bin"/><Relationship Id="rId10" Type="http://schemas.openxmlformats.org/officeDocument/2006/relationships/image" Target="../media/image58.wmf"/><Relationship Id="rId4" Type="http://schemas.openxmlformats.org/officeDocument/2006/relationships/image" Target="../media/image55.wmf"/><Relationship Id="rId9" Type="http://schemas.openxmlformats.org/officeDocument/2006/relationships/oleObject" Target="../embeddings/oleObject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2.wmf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1.gif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12" Type="http://schemas.openxmlformats.org/officeDocument/2006/relationships/image" Target="../media/image9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g"/><Relationship Id="rId11" Type="http://schemas.openxmlformats.org/officeDocument/2006/relationships/image" Target="../media/image20.jpg"/><Relationship Id="rId5" Type="http://schemas.openxmlformats.org/officeDocument/2006/relationships/image" Target="../media/image14.jpg"/><Relationship Id="rId10" Type="http://schemas.openxmlformats.org/officeDocument/2006/relationships/image" Target="../media/image19.jpg"/><Relationship Id="rId4" Type="http://schemas.openxmlformats.org/officeDocument/2006/relationships/image" Target="../media/image13.jpg"/><Relationship Id="rId9" Type="http://schemas.openxmlformats.org/officeDocument/2006/relationships/image" Target="../media/image18.png"/><Relationship Id="rId1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1.jpg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410802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</a:rPr>
              <a:t>Measuring the magnetic axis of </a:t>
            </a:r>
            <a:r>
              <a:rPr lang="en-US" sz="4000" dirty="0" err="1" smtClean="0">
                <a:solidFill>
                  <a:schemeClr val="accent2"/>
                </a:solidFill>
              </a:rPr>
              <a:t>quadrupoles</a:t>
            </a:r>
            <a:r>
              <a:rPr lang="en-US" sz="4000" dirty="0" smtClean="0">
                <a:solidFill>
                  <a:schemeClr val="accent2"/>
                </a:solidFill>
              </a:rPr>
              <a:t> by a stretched wire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33985" y="3989731"/>
            <a:ext cx="6400800" cy="910085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Domenico Caiazza</a:t>
            </a:r>
          </a:p>
          <a:p>
            <a:r>
              <a:rPr lang="en-US" sz="2400" dirty="0" smtClean="0"/>
              <a:t>4.2.2015</a:t>
            </a:r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62" y="5359775"/>
            <a:ext cx="1123523" cy="10875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856" y="5371209"/>
            <a:ext cx="745500" cy="10840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453" y="5470161"/>
            <a:ext cx="2998984" cy="11154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413" y="5441832"/>
            <a:ext cx="1426464" cy="9875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7" y="38549"/>
            <a:ext cx="9097645" cy="174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5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4536"/>
            <a:ext cx="8229600" cy="4525963"/>
          </a:xfrm>
        </p:spPr>
        <p:txBody>
          <a:bodyPr>
            <a:normAutofit/>
          </a:bodyPr>
          <a:lstStyle/>
          <a:p>
            <a:r>
              <a:rPr lang="en-US" sz="2200" dirty="0" smtClean="0"/>
              <a:t>Linearity</a:t>
            </a:r>
          </a:p>
          <a:p>
            <a:r>
              <a:rPr lang="en-US" sz="2200" dirty="0" smtClean="0"/>
              <a:t>Plane motion</a:t>
            </a:r>
          </a:p>
          <a:p>
            <a:r>
              <a:rPr lang="en-US" sz="2200" dirty="0" smtClean="0"/>
              <a:t>Uniform and constant tension</a:t>
            </a:r>
          </a:p>
          <a:p>
            <a:r>
              <a:rPr lang="en-US" sz="2200" dirty="0" smtClean="0"/>
              <a:t>Small deflections</a:t>
            </a:r>
          </a:p>
          <a:p>
            <a:r>
              <a:rPr lang="en-US" sz="2200" dirty="0" smtClean="0"/>
              <a:t>Constant length</a:t>
            </a:r>
          </a:p>
          <a:p>
            <a:r>
              <a:rPr lang="en-US" sz="2200" dirty="0" smtClean="0"/>
              <a:t>Uniform mass distribution</a:t>
            </a:r>
            <a:endParaRPr lang="en-GB" sz="2200" dirty="0"/>
          </a:p>
        </p:txBody>
      </p:sp>
      <p:pic>
        <p:nvPicPr>
          <p:cNvPr id="6" name="Picture 4" descr="Screen shot 2013-05-30 at 10.53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896" y="3893536"/>
            <a:ext cx="7463528" cy="104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Screen shot 2013-05-30 at 10.53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748" y="4993773"/>
            <a:ext cx="3940076" cy="98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Screen shot 2013-05-30 at 10.42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1283831"/>
            <a:ext cx="3570412" cy="2606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71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196488"/>
            <a:ext cx="7331887" cy="639762"/>
          </a:xfrm>
        </p:spPr>
        <p:txBody>
          <a:bodyPr>
            <a:noAutofit/>
          </a:bodyPr>
          <a:lstStyle/>
          <a:p>
            <a:r>
              <a:rPr lang="en-US" b="1" dirty="0" smtClean="0"/>
              <a:t>Measurement system design</a:t>
            </a:r>
            <a:endParaRPr lang="en-GB" b="1" dirty="0"/>
          </a:p>
        </p:txBody>
      </p:sp>
      <p:pic>
        <p:nvPicPr>
          <p:cNvPr id="5" name="Picture 4" descr="freq_response_m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t="5318" r="6122" b="2136"/>
          <a:stretch>
            <a:fillRect/>
          </a:stretch>
        </p:blipFill>
        <p:spPr bwMode="auto">
          <a:xfrm>
            <a:off x="638355" y="1371600"/>
            <a:ext cx="7899639" cy="443124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3299735" y="5832046"/>
            <a:ext cx="4910667" cy="307777"/>
          </a:xfrm>
          <a:prstGeom prst="rect">
            <a:avLst/>
          </a:prstGeom>
          <a:ln>
            <a:solidFill>
              <a:srgbClr val="3E5D78"/>
            </a:solidFill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0090"/>
                </a:solidFill>
              </a:rPr>
              <a:t>Working frequencies for max sensitivity</a:t>
            </a:r>
            <a:endParaRPr lang="en-US" i="1" dirty="0">
              <a:solidFill>
                <a:srgbClr val="00009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6841016" y="5410199"/>
            <a:ext cx="0" cy="37951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4013148" y="5367868"/>
            <a:ext cx="0" cy="43497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5878840" y="1046723"/>
            <a:ext cx="1993900" cy="34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99" tIns="50799" rIns="101599" bIns="50799" numCol="1" anchor="ctr" anchorCtr="0" compatLnSpc="1">
            <a:prstTxWarp prst="textNoShape">
              <a:avLst/>
            </a:prstTxWarp>
            <a:spAutoFit/>
          </a:bodyPr>
          <a:lstStyle/>
          <a:p>
            <a:pPr indent="202846"/>
            <a:r>
              <a:rPr lang="en-US" sz="1600" b="1" i="1" dirty="0" smtClean="0">
                <a:solidFill>
                  <a:srgbClr val="000090"/>
                </a:solidFill>
              </a:rPr>
              <a:t>Resonances</a:t>
            </a:r>
            <a:endParaRPr lang="en-US" sz="1600" i="1" dirty="0">
              <a:solidFill>
                <a:srgbClr val="00009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4165548" y="1219200"/>
            <a:ext cx="1803400" cy="3048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6043940" y="1219200"/>
            <a:ext cx="831850" cy="155618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" name="TextBox 2"/>
          <p:cNvSpPr txBox="1"/>
          <p:nvPr/>
        </p:nvSpPr>
        <p:spPr>
          <a:xfrm>
            <a:off x="1333275" y="1111539"/>
            <a:ext cx="3246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Driving current frequency tuning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49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71448"/>
            <a:ext cx="7331887" cy="998227"/>
          </a:xfrm>
        </p:spPr>
        <p:txBody>
          <a:bodyPr>
            <a:normAutofit/>
          </a:bodyPr>
          <a:lstStyle/>
          <a:p>
            <a:r>
              <a:rPr lang="en-US" b="1" dirty="0" smtClean="0"/>
              <a:t>Vibrating-wire axis measurement</a:t>
            </a:r>
            <a:endParaRPr lang="en-GB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70526" y="3689302"/>
            <a:ext cx="233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A zero-finding problem</a:t>
            </a:r>
            <a:endParaRPr lang="en-GB" u="sng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876362" y="1498930"/>
            <a:ext cx="3886200" cy="609600"/>
            <a:chOff x="3670300" y="2158525"/>
            <a:chExt cx="3886200" cy="609600"/>
          </a:xfrm>
        </p:grpSpPr>
        <p:sp>
          <p:nvSpPr>
            <p:cNvPr id="14" name="Freccia su 21"/>
            <p:cNvSpPr>
              <a:spLocks noChangeArrowheads="1"/>
            </p:cNvSpPr>
            <p:nvPr/>
          </p:nvSpPr>
          <p:spPr bwMode="auto">
            <a:xfrm>
              <a:off x="7355490" y="2219485"/>
              <a:ext cx="201010" cy="54864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Rettangolo 10"/>
            <p:cNvSpPr>
              <a:spLocks noChangeArrowheads="1"/>
            </p:cNvSpPr>
            <p:nvPr/>
          </p:nvSpPr>
          <p:spPr bwMode="auto">
            <a:xfrm>
              <a:off x="5077372" y="2158525"/>
              <a:ext cx="871045" cy="609600"/>
            </a:xfrm>
            <a:prstGeom prst="rect">
              <a:avLst/>
            </a:prstGeom>
            <a:solidFill>
              <a:srgbClr val="0000FF">
                <a:alpha val="34901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>
                  <a:solidFill>
                    <a:srgbClr val="000000"/>
                  </a:solidFill>
                  <a:latin typeface="Arial" charset="0"/>
                </a:rPr>
                <a:t>QUAD</a:t>
              </a:r>
            </a:p>
          </p:txBody>
        </p:sp>
        <p:sp>
          <p:nvSpPr>
            <p:cNvPr id="9" name="Triangolo rettangolo 7"/>
            <p:cNvSpPr>
              <a:spLocks noChangeArrowheads="1"/>
            </p:cNvSpPr>
            <p:nvPr/>
          </p:nvSpPr>
          <p:spPr bwMode="auto">
            <a:xfrm>
              <a:off x="6819462" y="2402365"/>
              <a:ext cx="335017" cy="36576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Triangolo rettangolo 12"/>
            <p:cNvSpPr>
              <a:spLocks noChangeArrowheads="1"/>
            </p:cNvSpPr>
            <p:nvPr/>
          </p:nvSpPr>
          <p:spPr bwMode="auto">
            <a:xfrm flipH="1">
              <a:off x="4005317" y="2402365"/>
              <a:ext cx="268014" cy="36576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FF0000"/>
                </a:solidFill>
                <a:latin typeface="Arial" charset="0"/>
              </a:endParaRPr>
            </a:p>
          </p:txBody>
        </p:sp>
        <p:cxnSp>
          <p:nvCxnSpPr>
            <p:cNvPr id="11" name="Connettore 1 9"/>
            <p:cNvCxnSpPr/>
            <p:nvPr/>
          </p:nvCxnSpPr>
          <p:spPr bwMode="auto">
            <a:xfrm>
              <a:off x="4541345" y="2463325"/>
              <a:ext cx="2010103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" name="Freccia su 17"/>
            <p:cNvSpPr>
              <a:spLocks noChangeArrowheads="1"/>
            </p:cNvSpPr>
            <p:nvPr/>
          </p:nvSpPr>
          <p:spPr bwMode="auto">
            <a:xfrm>
              <a:off x="3670300" y="2219485"/>
              <a:ext cx="201010" cy="54864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CasellaDiTesto 14339"/>
            <p:cNvSpPr txBox="1">
              <a:spLocks noChangeArrowheads="1"/>
            </p:cNvSpPr>
            <p:nvPr/>
          </p:nvSpPr>
          <p:spPr bwMode="auto">
            <a:xfrm>
              <a:off x="4005317" y="2219485"/>
              <a:ext cx="308970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7" name="CasellaDiTesto 39"/>
            <p:cNvSpPr txBox="1">
              <a:spLocks noChangeArrowheads="1"/>
            </p:cNvSpPr>
            <p:nvPr/>
          </p:nvSpPr>
          <p:spPr bwMode="auto">
            <a:xfrm>
              <a:off x="6886466" y="2280445"/>
              <a:ext cx="297760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>
                  <a:solidFill>
                    <a:srgbClr val="0000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32" name="Freeform 31"/>
            <p:cNvSpPr/>
            <p:nvPr/>
          </p:nvSpPr>
          <p:spPr>
            <a:xfrm>
              <a:off x="4273330" y="2414764"/>
              <a:ext cx="2546131" cy="234649"/>
            </a:xfrm>
            <a:custGeom>
              <a:avLst/>
              <a:gdLst>
                <a:gd name="connsiteX0" fmla="*/ 0 w 2508738"/>
                <a:gd name="connsiteY0" fmla="*/ 234649 h 234649"/>
                <a:gd name="connsiteX1" fmla="*/ 1203569 w 2508738"/>
                <a:gd name="connsiteY1" fmla="*/ 187 h 234649"/>
                <a:gd name="connsiteX2" fmla="*/ 2508738 w 2508738"/>
                <a:gd name="connsiteY2" fmla="*/ 203387 h 234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8738" h="234649">
                  <a:moveTo>
                    <a:pt x="0" y="234649"/>
                  </a:moveTo>
                  <a:cubicBezTo>
                    <a:pt x="392723" y="120023"/>
                    <a:pt x="785446" y="5397"/>
                    <a:pt x="1203569" y="187"/>
                  </a:cubicBezTo>
                  <a:cubicBezTo>
                    <a:pt x="1621692" y="-5023"/>
                    <a:pt x="2065215" y="99182"/>
                    <a:pt x="2508738" y="20338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835956" y="2543430"/>
            <a:ext cx="4072429" cy="762000"/>
            <a:chOff x="4835956" y="2543430"/>
            <a:chExt cx="4072429" cy="762000"/>
          </a:xfrm>
        </p:grpSpPr>
        <p:sp>
          <p:nvSpPr>
            <p:cNvPr id="19" name="Triangolo rettangolo 25"/>
            <p:cNvSpPr>
              <a:spLocks noChangeArrowheads="1"/>
            </p:cNvSpPr>
            <p:nvPr/>
          </p:nvSpPr>
          <p:spPr bwMode="auto">
            <a:xfrm>
              <a:off x="8136028" y="2612703"/>
              <a:ext cx="351071" cy="41563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Triangolo rettangolo 26"/>
            <p:cNvSpPr>
              <a:spLocks noChangeArrowheads="1"/>
            </p:cNvSpPr>
            <p:nvPr/>
          </p:nvSpPr>
          <p:spPr bwMode="auto">
            <a:xfrm flipH="1">
              <a:off x="5187027" y="2861375"/>
              <a:ext cx="280857" cy="41563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FF0000"/>
                </a:solidFill>
                <a:latin typeface="Arial" charset="0"/>
              </a:endParaRPr>
            </a:p>
          </p:txBody>
        </p:sp>
        <p:cxnSp>
          <p:nvCxnSpPr>
            <p:cNvPr id="21" name="Connettore 1 27"/>
            <p:cNvCxnSpPr/>
            <p:nvPr/>
          </p:nvCxnSpPr>
          <p:spPr bwMode="auto">
            <a:xfrm rot="20906825">
              <a:off x="5748742" y="2959066"/>
              <a:ext cx="2106429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3" name="Freccia su 29"/>
            <p:cNvSpPr>
              <a:spLocks noChangeArrowheads="1"/>
            </p:cNvSpPr>
            <p:nvPr/>
          </p:nvSpPr>
          <p:spPr bwMode="auto">
            <a:xfrm>
              <a:off x="4835956" y="2681975"/>
              <a:ext cx="210643" cy="623455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ccia su 30"/>
            <p:cNvSpPr>
              <a:spLocks noChangeArrowheads="1"/>
            </p:cNvSpPr>
            <p:nvPr/>
          </p:nvSpPr>
          <p:spPr bwMode="auto">
            <a:xfrm flipV="1">
              <a:off x="8697742" y="2681975"/>
              <a:ext cx="210643" cy="623455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Rettangolo 34"/>
            <p:cNvSpPr>
              <a:spLocks noChangeArrowheads="1"/>
            </p:cNvSpPr>
            <p:nvPr/>
          </p:nvSpPr>
          <p:spPr bwMode="auto">
            <a:xfrm rot="20906825">
              <a:off x="6310456" y="2612703"/>
              <a:ext cx="912786" cy="692727"/>
            </a:xfrm>
            <a:prstGeom prst="rect">
              <a:avLst/>
            </a:prstGeom>
            <a:solidFill>
              <a:srgbClr val="0000FF">
                <a:alpha val="34901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 dirty="0">
                  <a:solidFill>
                    <a:srgbClr val="000000"/>
                  </a:solidFill>
                  <a:latin typeface="Arial" charset="0"/>
                </a:rPr>
                <a:t>QUAD</a:t>
              </a:r>
            </a:p>
          </p:txBody>
        </p:sp>
        <p:sp>
          <p:nvSpPr>
            <p:cNvPr id="17" name="CasellaDiTesto 38"/>
            <p:cNvSpPr txBox="1">
              <a:spLocks noChangeArrowheads="1"/>
            </p:cNvSpPr>
            <p:nvPr/>
          </p:nvSpPr>
          <p:spPr bwMode="auto">
            <a:xfrm>
              <a:off x="5116813" y="2751248"/>
              <a:ext cx="323776" cy="335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18" name="CasellaDiTesto 40"/>
            <p:cNvSpPr txBox="1">
              <a:spLocks noChangeArrowheads="1"/>
            </p:cNvSpPr>
            <p:nvPr/>
          </p:nvSpPr>
          <p:spPr bwMode="auto">
            <a:xfrm>
              <a:off x="8276456" y="2543430"/>
              <a:ext cx="312029" cy="335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>
                  <a:solidFill>
                    <a:srgbClr val="0000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39" name="Freeform 38"/>
            <p:cNvSpPr/>
            <p:nvPr/>
          </p:nvSpPr>
          <p:spPr>
            <a:xfrm rot="21381839">
              <a:off x="5467885" y="2781447"/>
              <a:ext cx="2693348" cy="376817"/>
            </a:xfrm>
            <a:custGeom>
              <a:avLst/>
              <a:gdLst>
                <a:gd name="connsiteX0" fmla="*/ 0 w 2922954"/>
                <a:gd name="connsiteY0" fmla="*/ 203207 h 414499"/>
                <a:gd name="connsiteX1" fmla="*/ 734646 w 2922954"/>
                <a:gd name="connsiteY1" fmla="*/ 414222 h 414499"/>
                <a:gd name="connsiteX2" fmla="*/ 1422400 w 2922954"/>
                <a:gd name="connsiteY2" fmla="*/ 242284 h 414499"/>
                <a:gd name="connsiteX3" fmla="*/ 2157046 w 2922954"/>
                <a:gd name="connsiteY3" fmla="*/ 7 h 414499"/>
                <a:gd name="connsiteX4" fmla="*/ 2922954 w 2922954"/>
                <a:gd name="connsiteY4" fmla="*/ 250099 h 41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2954" h="414499">
                  <a:moveTo>
                    <a:pt x="0" y="203207"/>
                  </a:moveTo>
                  <a:cubicBezTo>
                    <a:pt x="248789" y="305458"/>
                    <a:pt x="497579" y="407709"/>
                    <a:pt x="734646" y="414222"/>
                  </a:cubicBezTo>
                  <a:cubicBezTo>
                    <a:pt x="971713" y="420735"/>
                    <a:pt x="1185333" y="311320"/>
                    <a:pt x="1422400" y="242284"/>
                  </a:cubicBezTo>
                  <a:cubicBezTo>
                    <a:pt x="1659467" y="173248"/>
                    <a:pt x="1906954" y="-1296"/>
                    <a:pt x="2157046" y="7"/>
                  </a:cubicBezTo>
                  <a:cubicBezTo>
                    <a:pt x="2407138" y="1309"/>
                    <a:pt x="2665046" y="125704"/>
                    <a:pt x="2922954" y="25009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68701" y="1311370"/>
            <a:ext cx="414613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Center finding (horizontal and vertical)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First resonance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Co-directional scanning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r>
              <a:rPr lang="en-US" dirty="0"/>
              <a:t>Tilt finding (pitch and yaw</a:t>
            </a:r>
            <a:r>
              <a:rPr lang="en-US" dirty="0" smtClean="0"/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Second resonance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 smtClean="0"/>
              <a:t>Counter-directional scanning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250093" y="5318365"/>
            <a:ext cx="8650477" cy="76944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100" b="1" dirty="0" smtClean="0"/>
              <a:t>P</a:t>
            </a:r>
            <a:r>
              <a:rPr lang="en-GB" sz="1100" b="1" dirty="0"/>
              <a:t>. Arpaia, C. Petrone, S. Russenschuck, L. </a:t>
            </a:r>
            <a:r>
              <a:rPr lang="en-GB" sz="1100" b="1" dirty="0" err="1"/>
              <a:t>Walckiers</a:t>
            </a:r>
            <a:r>
              <a:rPr lang="en-GB" sz="1100" b="1" dirty="0"/>
              <a:t>, </a:t>
            </a:r>
            <a:r>
              <a:rPr lang="en-GB" sz="1100" dirty="0"/>
              <a:t>“</a:t>
            </a:r>
            <a:r>
              <a:rPr lang="en-US" sz="1100" dirty="0"/>
              <a:t>Vibrating-wire measurement method for centering </a:t>
            </a:r>
            <a:r>
              <a:rPr lang="en-GB" sz="1100" dirty="0"/>
              <a:t>and alignment of solenoids”</a:t>
            </a:r>
            <a:r>
              <a:rPr lang="en-US" sz="1100" i="1" dirty="0"/>
              <a:t>, IOP Journal of Instrumentation, </a:t>
            </a:r>
            <a:r>
              <a:rPr lang="en-US" sz="1100" dirty="0"/>
              <a:t>Vol. 8, Nov., </a:t>
            </a:r>
            <a:r>
              <a:rPr lang="en-US" sz="1100" b="1" dirty="0"/>
              <a:t>2013</a:t>
            </a:r>
            <a:r>
              <a:rPr lang="en-US" sz="1100" b="1" dirty="0" smtClean="0"/>
              <a:t>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1100" b="1" dirty="0" smtClean="0"/>
              <a:t>Z. Wolf</a:t>
            </a:r>
            <a:r>
              <a:rPr lang="it-IT" sz="1100" dirty="0" smtClean="0"/>
              <a:t>. </a:t>
            </a:r>
            <a:r>
              <a:rPr lang="en-GB" sz="1100" dirty="0" smtClean="0"/>
              <a:t>“</a:t>
            </a:r>
            <a:r>
              <a:rPr lang="en-US" sz="1100" dirty="0" smtClean="0"/>
              <a:t>A </a:t>
            </a:r>
            <a:r>
              <a:rPr lang="en-US" sz="1100" dirty="0"/>
              <a:t>Vibrating Wire System For </a:t>
            </a:r>
            <a:r>
              <a:rPr lang="en-US" sz="1100" dirty="0" err="1"/>
              <a:t>Quadrupole</a:t>
            </a:r>
            <a:r>
              <a:rPr lang="en-US" sz="1100" dirty="0"/>
              <a:t> </a:t>
            </a:r>
            <a:r>
              <a:rPr lang="en-US" sz="1100" dirty="0" err="1" smtClean="0"/>
              <a:t>Fiducialization</a:t>
            </a:r>
            <a:r>
              <a:rPr lang="en-GB" sz="1100" dirty="0"/>
              <a:t> </a:t>
            </a:r>
            <a:r>
              <a:rPr lang="en-GB" sz="1100" dirty="0" smtClean="0"/>
              <a:t>”,</a:t>
            </a:r>
            <a:r>
              <a:rPr lang="en-US" sz="1100" dirty="0" smtClean="0"/>
              <a:t> </a:t>
            </a:r>
            <a:r>
              <a:rPr lang="en-US" sz="1100" dirty="0"/>
              <a:t>Tech. rep. </a:t>
            </a:r>
            <a:r>
              <a:rPr lang="en-US" sz="1100" dirty="0" smtClean="0"/>
              <a:t>LCLS-TN-05-1. </a:t>
            </a:r>
            <a:r>
              <a:rPr lang="it-IT" sz="1100" dirty="0" smtClean="0"/>
              <a:t>SLAC </a:t>
            </a:r>
            <a:r>
              <a:rPr lang="it-IT" sz="1100" dirty="0"/>
              <a:t>National Accelerator Laboratory, Menlo Park, California, USA</a:t>
            </a:r>
            <a:r>
              <a:rPr lang="it-IT" sz="1100" b="1" dirty="0"/>
              <a:t>, </a:t>
            </a:r>
            <a:r>
              <a:rPr lang="it-IT" sz="1100" b="1" dirty="0" smtClean="0"/>
              <a:t>2005.</a:t>
            </a:r>
            <a:endParaRPr lang="en-US" sz="1100" b="1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809821"/>
              </p:ext>
            </p:extLst>
          </p:nvPr>
        </p:nvGraphicFramePr>
        <p:xfrm>
          <a:off x="707366" y="4179085"/>
          <a:ext cx="2578012" cy="867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" name="Equation" r:id="rId3" imgW="1358640" imgH="457200" progId="Equation.3">
                  <p:embed/>
                </p:oleObj>
              </mc:Choice>
              <mc:Fallback>
                <p:oleObj name="Equation" r:id="rId3" imgW="135864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07366" y="4179085"/>
                        <a:ext cx="2578012" cy="867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485290"/>
              </p:ext>
            </p:extLst>
          </p:nvPr>
        </p:nvGraphicFramePr>
        <p:xfrm>
          <a:off x="5220469" y="3972370"/>
          <a:ext cx="2720766" cy="120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2" name="Equation" r:id="rId5" imgW="2006280" imgH="888840" progId="Equation.3">
                  <p:embed/>
                </p:oleObj>
              </mc:Choice>
              <mc:Fallback>
                <p:oleObj name="Equation" r:id="rId5" imgW="2006280" imgH="8888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469" y="3972370"/>
                        <a:ext cx="2720766" cy="1207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91405" y="3594412"/>
            <a:ext cx="205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Vibration amplitude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361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75863"/>
            <a:ext cx="7331887" cy="790837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Experimental setup</a:t>
            </a:r>
            <a:endParaRPr lang="en-GB" sz="3600" b="1" dirty="0"/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251520" y="3992531"/>
            <a:ext cx="88924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200" b="1" dirty="0" smtClean="0"/>
              <a:t>P. Arpaia, M. Buzio, J. G. Perez, C. Petrone, S. Russenschuck, L. Walckiers</a:t>
            </a:r>
            <a:r>
              <a:rPr lang="it-IT" sz="1200" dirty="0" smtClean="0"/>
              <a:t>.</a:t>
            </a:r>
          </a:p>
          <a:p>
            <a:r>
              <a:rPr lang="it-IT" sz="1200" dirty="0" smtClean="0"/>
              <a:t>“Measuring </a:t>
            </a:r>
            <a:r>
              <a:rPr lang="it-IT" sz="1200" dirty="0"/>
              <a:t>field multipoles in accelerator magnets with small-apertures by an oscillating wire moved on a circular trajectory”, </a:t>
            </a:r>
            <a:r>
              <a:rPr lang="it-IT" sz="1200" dirty="0" smtClean="0"/>
              <a:t>IOP </a:t>
            </a:r>
            <a:r>
              <a:rPr lang="it-IT" sz="1200" i="1" dirty="0" smtClean="0"/>
              <a:t>JINST </a:t>
            </a:r>
            <a:r>
              <a:rPr lang="it-IT" sz="1200" i="1" dirty="0"/>
              <a:t>- Journal of </a:t>
            </a:r>
            <a:r>
              <a:rPr lang="it-IT" sz="1200" i="1" dirty="0" smtClean="0"/>
              <a:t>Instrumentation, </a:t>
            </a:r>
            <a:r>
              <a:rPr lang="it-IT" sz="1200" b="1" dirty="0" smtClean="0"/>
              <a:t>2012.</a:t>
            </a:r>
            <a:endParaRPr lang="en-US" sz="1200" b="1" dirty="0">
              <a:solidFill>
                <a:srgbClr val="3E5D78"/>
              </a:solidFill>
              <a:latin typeface="Arial"/>
              <a:cs typeface="Arial"/>
            </a:endParaRP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849" y="1127050"/>
            <a:ext cx="6192688" cy="2934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6444209" y="1066477"/>
            <a:ext cx="2699792" cy="3139321"/>
          </a:xfrm>
          <a:prstGeom prst="rect">
            <a:avLst/>
          </a:prstGeom>
          <a:ln w="25400"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i="1" dirty="0">
                <a:solidFill>
                  <a:srgbClr val="3E5D78"/>
                </a:solidFill>
                <a:latin typeface="+mn-lt"/>
              </a:rPr>
              <a:t>Sensors</a:t>
            </a:r>
            <a:r>
              <a:rPr lang="en-US" i="1" dirty="0">
                <a:solidFill>
                  <a:srgbClr val="3E5D78"/>
                </a:solidFill>
                <a:latin typeface="+mn-lt"/>
              </a:rPr>
              <a:t>: phototransistor </a:t>
            </a:r>
            <a:r>
              <a:rPr lang="en-US" dirty="0" err="1">
                <a:solidFill>
                  <a:srgbClr val="3E5D78"/>
                </a:solidFill>
                <a:latin typeface="+mn-lt"/>
              </a:rPr>
              <a:t>Sh</a:t>
            </a:r>
            <a:r>
              <a:rPr lang="en-GB" dirty="0" err="1" smtClean="0">
                <a:solidFill>
                  <a:srgbClr val="3E5D78"/>
                </a:solidFill>
                <a:latin typeface="+mn-lt"/>
              </a:rPr>
              <a:t>arp</a:t>
            </a:r>
            <a:r>
              <a:rPr lang="en-GB" baseline="30000" dirty="0" err="1" smtClean="0">
                <a:solidFill>
                  <a:srgbClr val="3E5D78"/>
                </a:solidFill>
                <a:latin typeface="+mn-lt"/>
              </a:rPr>
              <a:t>TM</a:t>
            </a:r>
            <a:r>
              <a:rPr lang="en-GB" dirty="0" smtClean="0">
                <a:solidFill>
                  <a:srgbClr val="3E5D78"/>
                </a:solidFill>
                <a:latin typeface="+mn-lt"/>
              </a:rPr>
              <a:t> GP1S094HCZ0F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i="1" dirty="0">
              <a:solidFill>
                <a:srgbClr val="3E5D78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i="1" dirty="0">
                <a:solidFill>
                  <a:srgbClr val="3E5D78"/>
                </a:solidFill>
                <a:latin typeface="+mn-lt"/>
              </a:rPr>
              <a:t>Current generator</a:t>
            </a:r>
            <a:r>
              <a:rPr lang="en-US" i="1" dirty="0">
                <a:solidFill>
                  <a:srgbClr val="3E5D78"/>
                </a:solidFill>
                <a:latin typeface="+mn-lt"/>
              </a:rPr>
              <a:t>: </a:t>
            </a:r>
            <a:r>
              <a:rPr lang="en-US" i="1" dirty="0" err="1" smtClean="0">
                <a:solidFill>
                  <a:srgbClr val="3E5D78"/>
                </a:solidFill>
                <a:latin typeface="+mn-lt"/>
              </a:rPr>
              <a:t>Keithley</a:t>
            </a:r>
            <a:r>
              <a:rPr lang="en-US" i="1" dirty="0" smtClean="0">
                <a:solidFill>
                  <a:srgbClr val="3E5D78"/>
                </a:solidFill>
                <a:latin typeface="+mn-lt"/>
              </a:rPr>
              <a:t>® </a:t>
            </a:r>
            <a:r>
              <a:rPr lang="en-US" i="1" dirty="0">
                <a:solidFill>
                  <a:srgbClr val="3E5D78"/>
                </a:solidFill>
                <a:latin typeface="+mn-lt"/>
              </a:rPr>
              <a:t>6351 </a:t>
            </a:r>
            <a:endParaRPr lang="en-US" i="1" dirty="0" smtClean="0">
              <a:solidFill>
                <a:srgbClr val="3E5D78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i="1" dirty="0">
              <a:solidFill>
                <a:srgbClr val="3E5D78"/>
              </a:solidFill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i="1" dirty="0" smtClean="0">
                <a:solidFill>
                  <a:srgbClr val="3E5D78"/>
                </a:solidFill>
                <a:latin typeface="+mn-lt"/>
              </a:rPr>
              <a:t>Common </a:t>
            </a:r>
            <a:r>
              <a:rPr lang="en-US" b="1" i="1" dirty="0">
                <a:solidFill>
                  <a:srgbClr val="3E5D78"/>
                </a:solidFill>
                <a:latin typeface="+mn-lt"/>
              </a:rPr>
              <a:t>marble</a:t>
            </a:r>
            <a:r>
              <a:rPr lang="en-US" i="1" dirty="0">
                <a:solidFill>
                  <a:srgbClr val="3E5D78"/>
                </a:solidFill>
                <a:latin typeface="+mn-lt"/>
              </a:rPr>
              <a:t> support for magnets and stages</a:t>
            </a:r>
            <a:endParaRPr lang="en-US" dirty="0">
              <a:solidFill>
                <a:srgbClr val="3E5D78"/>
              </a:solidFill>
              <a:latin typeface="+mn-lt"/>
            </a:endParaRPr>
          </a:p>
        </p:txBody>
      </p:sp>
      <p:sp>
        <p:nvSpPr>
          <p:cNvPr id="15" name="Segnaposto contenuto 2"/>
          <p:cNvSpPr>
            <a:spLocks noGrp="1"/>
          </p:cNvSpPr>
          <p:nvPr>
            <p:ph sz="half" idx="1"/>
          </p:nvPr>
        </p:nvSpPr>
        <p:spPr>
          <a:xfrm>
            <a:off x="2411760" y="1141411"/>
            <a:ext cx="3816424" cy="33464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it-IT" b="1" dirty="0" smtClean="0"/>
              <a:t>System architecture</a:t>
            </a:r>
            <a:endParaRPr lang="it-IT" b="1" dirty="0"/>
          </a:p>
        </p:txBody>
      </p:sp>
      <p:sp>
        <p:nvSpPr>
          <p:cNvPr id="16" name="Segnaposto contenuto 2"/>
          <p:cNvSpPr txBox="1">
            <a:spLocks/>
          </p:cNvSpPr>
          <p:nvPr/>
        </p:nvSpPr>
        <p:spPr>
          <a:xfrm>
            <a:off x="1067973" y="4783052"/>
            <a:ext cx="1908212" cy="33464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Configuration</a:t>
            </a:r>
            <a:endParaRPr lang="it-IT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37917"/>
              </p:ext>
            </p:extLst>
          </p:nvPr>
        </p:nvGraphicFramePr>
        <p:xfrm>
          <a:off x="1067973" y="5117692"/>
          <a:ext cx="3514477" cy="9315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2852"/>
                <a:gridCol w="486484"/>
                <a:gridCol w="1485141"/>
              </a:tblGrid>
              <a:tr h="278296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Wire alloy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Cu-Be</a:t>
                      </a:r>
                      <a:endParaRPr lang="en-GB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4649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Wire mass density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ρ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1.1·10</a:t>
                      </a:r>
                      <a:r>
                        <a:rPr lang="en-US" sz="1400" baseline="30000" dirty="0" smtClean="0"/>
                        <a:t>-4 </a:t>
                      </a:r>
                      <a:r>
                        <a:rPr lang="en-US" sz="1400" baseline="0" dirty="0" smtClean="0"/>
                        <a:t>Kg·m</a:t>
                      </a:r>
                      <a:r>
                        <a:rPr lang="en-US" sz="1400" baseline="30000" dirty="0" smtClean="0"/>
                        <a:t>-1</a:t>
                      </a:r>
                      <a:endParaRPr lang="en-GB" sz="1400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21922">
                <a:tc>
                  <a:txBody>
                    <a:bodyPr/>
                    <a:lstStyle/>
                    <a:p>
                      <a:r>
                        <a:rPr lang="en-US" sz="1400" smtClean="0"/>
                        <a:t>Wire length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1870 mm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040" y="4599074"/>
            <a:ext cx="1947672" cy="1463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26523" y="4490978"/>
            <a:ext cx="1184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 magnet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54299" y="5995291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LHC-LI-QS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29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Comparison stretched-vibrating:</a:t>
            </a:r>
            <a:br>
              <a:rPr lang="en-US" b="1" dirty="0" smtClean="0"/>
            </a:br>
            <a:r>
              <a:rPr lang="en-US" b="1" dirty="0" smtClean="0"/>
              <a:t>Preliminary results</a:t>
            </a:r>
            <a:endParaRPr lang="en-GB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51538" y="2720858"/>
            <a:ext cx="4968821" cy="316884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Precision</a:t>
            </a:r>
          </a:p>
          <a:p>
            <a:pPr lvl="1"/>
            <a:r>
              <a:rPr lang="en-US" sz="1600" dirty="0" smtClean="0"/>
              <a:t>Compatibility</a:t>
            </a:r>
          </a:p>
          <a:p>
            <a:pPr lvl="1"/>
            <a:r>
              <a:rPr lang="en-US" sz="1600" dirty="0" smtClean="0"/>
              <a:t>30 times better for the vibrating wire (3-4 </a:t>
            </a:r>
            <a:r>
              <a:rPr lang="el-GR" sz="1600" dirty="0" smtClean="0"/>
              <a:t>μ</a:t>
            </a:r>
            <a:r>
              <a:rPr lang="en-US" sz="1600" dirty="0" smtClean="0"/>
              <a:t>m)</a:t>
            </a:r>
            <a:endParaRPr lang="en-US" sz="1800" dirty="0" smtClean="0"/>
          </a:p>
          <a:p>
            <a:r>
              <a:rPr lang="en-US" sz="2000" dirty="0" smtClean="0">
                <a:solidFill>
                  <a:schemeClr val="tx2"/>
                </a:solidFill>
              </a:rPr>
              <a:t>Sensitivity</a:t>
            </a:r>
          </a:p>
          <a:p>
            <a:pPr lvl="1"/>
            <a:r>
              <a:rPr lang="en-US" sz="1600" dirty="0" smtClean="0"/>
              <a:t>Vibrating wire is suitable at low integral gradient             </a:t>
            </a:r>
            <a:r>
              <a:rPr lang="en-US" sz="1600" dirty="0"/>
              <a:t>(&lt; 0.2 </a:t>
            </a:r>
            <a:r>
              <a:rPr lang="en-US" sz="1600" dirty="0" smtClean="0"/>
              <a:t>T) </a:t>
            </a:r>
            <a:endParaRPr lang="en-US" sz="1800" dirty="0" smtClean="0"/>
          </a:p>
          <a:p>
            <a:r>
              <a:rPr lang="en-US" sz="2000" dirty="0" smtClean="0">
                <a:solidFill>
                  <a:schemeClr val="tx2"/>
                </a:solidFill>
              </a:rPr>
              <a:t>Background fields</a:t>
            </a:r>
          </a:p>
          <a:p>
            <a:pPr lvl="1"/>
            <a:r>
              <a:rPr lang="en-US" sz="1600" dirty="0" smtClean="0"/>
              <a:t>Stretched wire not sensitive</a:t>
            </a:r>
          </a:p>
          <a:p>
            <a:pPr lvl="1"/>
            <a:r>
              <a:rPr lang="en-US" sz="1600" dirty="0" smtClean="0"/>
              <a:t>Compensation needed for vibrating wire 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85" y="2611600"/>
            <a:ext cx="3496898" cy="34936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6362" y="1298920"/>
            <a:ext cx="4160725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Method 1: classical stretched wire center</a:t>
            </a:r>
            <a:endParaRPr lang="en-GB" sz="1600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358879"/>
              </p:ext>
            </p:extLst>
          </p:nvPr>
        </p:nvGraphicFramePr>
        <p:xfrm>
          <a:off x="478890" y="1662191"/>
          <a:ext cx="3874057" cy="64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619"/>
                <a:gridCol w="1042563"/>
                <a:gridCol w="765753"/>
                <a:gridCol w="1086122"/>
              </a:tblGrid>
              <a:tr h="2897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2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2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 [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1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0.270</a:t>
                      </a:r>
                      <a:endParaRPr lang="en-GB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163349"/>
              </p:ext>
            </p:extLst>
          </p:nvPr>
        </p:nvGraphicFramePr>
        <p:xfrm>
          <a:off x="4873127" y="1665160"/>
          <a:ext cx="3874057" cy="64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619"/>
                <a:gridCol w="1042563"/>
                <a:gridCol w="765753"/>
                <a:gridCol w="1086122"/>
              </a:tblGrid>
              <a:tr h="2897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2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 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GB" sz="1200" b="1" i="0" u="none" strike="noStrike" baseline="-25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  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[mm]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1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96258" y="1283867"/>
            <a:ext cx="3656038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Method 2: vibrating wire center</a:t>
            </a:r>
            <a:endParaRPr lang="en-GB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17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field compensation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5523"/>
            <a:ext cx="8229600" cy="49099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Solution 1: </a:t>
            </a:r>
            <a:r>
              <a:rPr lang="en-US" sz="2000" dirty="0" smtClean="0">
                <a:solidFill>
                  <a:schemeClr val="tx2"/>
                </a:solidFill>
              </a:rPr>
              <a:t>displace </a:t>
            </a:r>
            <a:r>
              <a:rPr lang="en-US" sz="2000" dirty="0" smtClean="0">
                <a:solidFill>
                  <a:schemeClr val="tx2"/>
                </a:solidFill>
              </a:rPr>
              <a:t>the </a:t>
            </a:r>
            <a:r>
              <a:rPr lang="en-US" sz="2000" dirty="0" err="1" smtClean="0">
                <a:solidFill>
                  <a:schemeClr val="tx2"/>
                </a:solidFill>
              </a:rPr>
              <a:t>quadrupole</a:t>
            </a:r>
            <a:r>
              <a:rPr lang="en-US" sz="2000" dirty="0" smtClean="0">
                <a:solidFill>
                  <a:schemeClr val="tx2"/>
                </a:solidFill>
              </a:rPr>
              <a:t> at </a:t>
            </a:r>
            <a:r>
              <a:rPr lang="en-US" sz="2000" i="1" dirty="0" smtClean="0">
                <a:solidFill>
                  <a:schemeClr val="tx2"/>
                </a:solidFill>
              </a:rPr>
              <a:t>L</a:t>
            </a:r>
            <a:r>
              <a:rPr lang="en-US" sz="2000" dirty="0" smtClean="0">
                <a:solidFill>
                  <a:schemeClr val="tx2"/>
                </a:solidFill>
              </a:rPr>
              <a:t>/4</a:t>
            </a:r>
            <a:endParaRPr lang="en-GB" sz="2800" dirty="0">
              <a:solidFill>
                <a:schemeClr val="tx2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352007" y="1739925"/>
            <a:ext cx="3347573" cy="647484"/>
            <a:chOff x="4835956" y="2657946"/>
            <a:chExt cx="3973147" cy="757610"/>
          </a:xfrm>
        </p:grpSpPr>
        <p:sp>
          <p:nvSpPr>
            <p:cNvPr id="15" name="Triangolo rettangolo 25"/>
            <p:cNvSpPr>
              <a:spLocks noChangeArrowheads="1"/>
            </p:cNvSpPr>
            <p:nvPr/>
          </p:nvSpPr>
          <p:spPr bwMode="auto">
            <a:xfrm>
              <a:off x="8170463" y="2861375"/>
              <a:ext cx="351071" cy="41563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Triangolo rettangolo 26"/>
            <p:cNvSpPr>
              <a:spLocks noChangeArrowheads="1"/>
            </p:cNvSpPr>
            <p:nvPr/>
          </p:nvSpPr>
          <p:spPr bwMode="auto">
            <a:xfrm flipH="1">
              <a:off x="5187027" y="2861375"/>
              <a:ext cx="280857" cy="415636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FF0000"/>
                </a:solidFill>
                <a:latin typeface="Arial" charset="0"/>
              </a:endParaRPr>
            </a:p>
          </p:txBody>
        </p:sp>
        <p:cxnSp>
          <p:nvCxnSpPr>
            <p:cNvPr id="17" name="Connettore 1 27"/>
            <p:cNvCxnSpPr/>
            <p:nvPr/>
          </p:nvCxnSpPr>
          <p:spPr bwMode="auto">
            <a:xfrm flipV="1">
              <a:off x="5632057" y="3064306"/>
              <a:ext cx="1148587" cy="24415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8" name="Freccia su 29"/>
            <p:cNvSpPr>
              <a:spLocks noChangeArrowheads="1"/>
            </p:cNvSpPr>
            <p:nvPr/>
          </p:nvSpPr>
          <p:spPr bwMode="auto">
            <a:xfrm>
              <a:off x="4835956" y="2681975"/>
              <a:ext cx="210643" cy="623455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Rettangolo 34"/>
            <p:cNvSpPr>
              <a:spLocks noChangeArrowheads="1"/>
            </p:cNvSpPr>
            <p:nvPr/>
          </p:nvSpPr>
          <p:spPr bwMode="auto">
            <a:xfrm>
              <a:off x="5947590" y="2722829"/>
              <a:ext cx="449456" cy="692727"/>
            </a:xfrm>
            <a:prstGeom prst="rect">
              <a:avLst/>
            </a:prstGeom>
            <a:solidFill>
              <a:srgbClr val="0000FF">
                <a:alpha val="34901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 sz="18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CasellaDiTesto 38"/>
            <p:cNvSpPr txBox="1">
              <a:spLocks noChangeArrowheads="1"/>
            </p:cNvSpPr>
            <p:nvPr/>
          </p:nvSpPr>
          <p:spPr bwMode="auto">
            <a:xfrm>
              <a:off x="5046599" y="2726153"/>
              <a:ext cx="323776" cy="335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 dirty="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22" name="CasellaDiTesto 40"/>
            <p:cNvSpPr txBox="1">
              <a:spLocks noChangeArrowheads="1"/>
            </p:cNvSpPr>
            <p:nvPr/>
          </p:nvSpPr>
          <p:spPr bwMode="auto">
            <a:xfrm>
              <a:off x="8238218" y="2657946"/>
              <a:ext cx="312029" cy="335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 dirty="0">
                  <a:solidFill>
                    <a:srgbClr val="0000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23" name="Freeform 22"/>
            <p:cNvSpPr/>
            <p:nvPr/>
          </p:nvSpPr>
          <p:spPr>
            <a:xfrm>
              <a:off x="5467886" y="2867739"/>
              <a:ext cx="2692310" cy="376817"/>
            </a:xfrm>
            <a:custGeom>
              <a:avLst/>
              <a:gdLst>
                <a:gd name="connsiteX0" fmla="*/ 0 w 2922954"/>
                <a:gd name="connsiteY0" fmla="*/ 203207 h 414499"/>
                <a:gd name="connsiteX1" fmla="*/ 734646 w 2922954"/>
                <a:gd name="connsiteY1" fmla="*/ 414222 h 414499"/>
                <a:gd name="connsiteX2" fmla="*/ 1422400 w 2922954"/>
                <a:gd name="connsiteY2" fmla="*/ 242284 h 414499"/>
                <a:gd name="connsiteX3" fmla="*/ 2157046 w 2922954"/>
                <a:gd name="connsiteY3" fmla="*/ 7 h 414499"/>
                <a:gd name="connsiteX4" fmla="*/ 2922954 w 2922954"/>
                <a:gd name="connsiteY4" fmla="*/ 250099 h 414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2954" h="414499">
                  <a:moveTo>
                    <a:pt x="0" y="203207"/>
                  </a:moveTo>
                  <a:cubicBezTo>
                    <a:pt x="248789" y="305458"/>
                    <a:pt x="497579" y="407709"/>
                    <a:pt x="734646" y="414222"/>
                  </a:cubicBezTo>
                  <a:cubicBezTo>
                    <a:pt x="971713" y="420735"/>
                    <a:pt x="1185333" y="311320"/>
                    <a:pt x="1422400" y="242284"/>
                  </a:cubicBezTo>
                  <a:cubicBezTo>
                    <a:pt x="1659467" y="173248"/>
                    <a:pt x="1906954" y="-1296"/>
                    <a:pt x="2157046" y="7"/>
                  </a:cubicBezTo>
                  <a:cubicBezTo>
                    <a:pt x="2407138" y="1309"/>
                    <a:pt x="2665046" y="125704"/>
                    <a:pt x="2922954" y="250099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ccia su 29"/>
            <p:cNvSpPr>
              <a:spLocks noChangeArrowheads="1"/>
            </p:cNvSpPr>
            <p:nvPr/>
          </p:nvSpPr>
          <p:spPr bwMode="auto">
            <a:xfrm>
              <a:off x="8598460" y="2742378"/>
              <a:ext cx="210643" cy="623455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</p:grp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055120"/>
              </p:ext>
            </p:extLst>
          </p:nvPr>
        </p:nvGraphicFramePr>
        <p:xfrm>
          <a:off x="1331913" y="1884363"/>
          <a:ext cx="27781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7" name="Equation" r:id="rId3" imgW="1536480" imgH="431640" progId="Equation.3">
                  <p:embed/>
                </p:oleObj>
              </mc:Choice>
              <mc:Fallback>
                <p:oleObj name="Equation" r:id="rId3" imgW="15364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913" y="1884363"/>
                        <a:ext cx="2778125" cy="781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457199" y="2970914"/>
            <a:ext cx="8650477" cy="43088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it-IT" sz="1100" b="1" dirty="0" smtClean="0"/>
              <a:t>Z. Wolf</a:t>
            </a:r>
            <a:r>
              <a:rPr lang="it-IT" sz="1100" dirty="0" smtClean="0"/>
              <a:t>. </a:t>
            </a:r>
            <a:r>
              <a:rPr lang="en-GB" sz="1100" dirty="0" smtClean="0"/>
              <a:t>“</a:t>
            </a:r>
            <a:r>
              <a:rPr lang="en-US" sz="1100" dirty="0" smtClean="0"/>
              <a:t>A </a:t>
            </a:r>
            <a:r>
              <a:rPr lang="en-US" sz="1100" dirty="0"/>
              <a:t>Vibrating Wire System For </a:t>
            </a:r>
            <a:r>
              <a:rPr lang="en-US" sz="1100" dirty="0" err="1"/>
              <a:t>Quadrupole</a:t>
            </a:r>
            <a:r>
              <a:rPr lang="en-US" sz="1100" dirty="0"/>
              <a:t> </a:t>
            </a:r>
            <a:r>
              <a:rPr lang="en-US" sz="1100" dirty="0" err="1" smtClean="0"/>
              <a:t>Fiducialization</a:t>
            </a:r>
            <a:r>
              <a:rPr lang="en-GB" sz="1100" dirty="0"/>
              <a:t> </a:t>
            </a:r>
            <a:r>
              <a:rPr lang="en-GB" sz="1100" dirty="0" smtClean="0"/>
              <a:t>”,</a:t>
            </a:r>
            <a:r>
              <a:rPr lang="en-US" sz="1100" dirty="0" smtClean="0"/>
              <a:t> </a:t>
            </a:r>
            <a:r>
              <a:rPr lang="en-US" sz="1100" dirty="0"/>
              <a:t>Tech. rep. </a:t>
            </a:r>
            <a:r>
              <a:rPr lang="en-US" sz="1100" dirty="0" smtClean="0"/>
              <a:t>LCLS-TN-05-1. </a:t>
            </a:r>
            <a:r>
              <a:rPr lang="it-IT" sz="1100" dirty="0" smtClean="0"/>
              <a:t>SLAC </a:t>
            </a:r>
            <a:r>
              <a:rPr lang="it-IT" sz="1100" dirty="0"/>
              <a:t>National Accelerator Laboratory, Menlo Park, California, USA,</a:t>
            </a:r>
            <a:r>
              <a:rPr lang="it-IT" sz="1100" b="1" dirty="0"/>
              <a:t> 2005</a:t>
            </a:r>
            <a:endParaRPr lang="en-US" sz="1100" b="1" dirty="0"/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57200" y="3625589"/>
            <a:ext cx="4894808" cy="431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2"/>
                </a:solidFill>
              </a:rPr>
              <a:t>Solution 2: measure at different gradients</a:t>
            </a:r>
            <a:endParaRPr lang="en-GB" sz="2800" dirty="0">
              <a:solidFill>
                <a:schemeClr val="tx2"/>
              </a:solidFill>
            </a:endParaRPr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7404075"/>
              </p:ext>
            </p:extLst>
          </p:nvPr>
        </p:nvGraphicFramePr>
        <p:xfrm>
          <a:off x="1209212" y="4938192"/>
          <a:ext cx="2548985" cy="6908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8" name="Equation" r:id="rId5" imgW="1688760" imgH="457200" progId="Equation.3">
                  <p:embed/>
                </p:oleObj>
              </mc:Choice>
              <mc:Fallback>
                <p:oleObj name="Equation" r:id="rId5" imgW="1688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212" y="4938192"/>
                        <a:ext cx="2548985" cy="6908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8149367"/>
              </p:ext>
            </p:extLst>
          </p:nvPr>
        </p:nvGraphicFramePr>
        <p:xfrm>
          <a:off x="6387003" y="4597899"/>
          <a:ext cx="1474512" cy="10817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9" name="Equation" r:id="rId7" imgW="901440" imgH="660240" progId="Equation.3">
                  <p:embed/>
                </p:oleObj>
              </mc:Choice>
              <mc:Fallback>
                <p:oleObj name="Equation" r:id="rId7" imgW="90144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7003" y="4597899"/>
                        <a:ext cx="1474512" cy="10817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ight Arrow 33"/>
          <p:cNvSpPr/>
          <p:nvPr/>
        </p:nvSpPr>
        <p:spPr>
          <a:xfrm>
            <a:off x="5172058" y="4933163"/>
            <a:ext cx="514184" cy="2464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5" name="Group 44"/>
          <p:cNvGrpSpPr/>
          <p:nvPr/>
        </p:nvGrpSpPr>
        <p:grpSpPr>
          <a:xfrm>
            <a:off x="5780362" y="3566270"/>
            <a:ext cx="2957531" cy="609600"/>
            <a:chOff x="5780362" y="3566270"/>
            <a:chExt cx="2957531" cy="609600"/>
          </a:xfrm>
        </p:grpSpPr>
        <p:sp>
          <p:nvSpPr>
            <p:cNvPr id="36" name="Freccia su 21"/>
            <p:cNvSpPr>
              <a:spLocks noChangeArrowheads="1"/>
            </p:cNvSpPr>
            <p:nvPr/>
          </p:nvSpPr>
          <p:spPr bwMode="auto">
            <a:xfrm>
              <a:off x="8584918" y="3627230"/>
              <a:ext cx="152975" cy="54864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Rettangolo 10"/>
            <p:cNvSpPr>
              <a:spLocks noChangeArrowheads="1"/>
            </p:cNvSpPr>
            <p:nvPr/>
          </p:nvSpPr>
          <p:spPr bwMode="auto">
            <a:xfrm>
              <a:off x="6997151" y="3566270"/>
              <a:ext cx="381662" cy="609600"/>
            </a:xfrm>
            <a:prstGeom prst="rect">
              <a:avLst/>
            </a:prstGeom>
            <a:solidFill>
              <a:srgbClr val="0000FF">
                <a:alpha val="34901"/>
              </a:srgb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 sz="18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Triangolo rettangolo 7"/>
            <p:cNvSpPr>
              <a:spLocks noChangeArrowheads="1"/>
            </p:cNvSpPr>
            <p:nvPr/>
          </p:nvSpPr>
          <p:spPr bwMode="auto">
            <a:xfrm>
              <a:off x="8176982" y="3810110"/>
              <a:ext cx="254959" cy="36576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9" name="Triangolo rettangolo 12"/>
            <p:cNvSpPr>
              <a:spLocks noChangeArrowheads="1"/>
            </p:cNvSpPr>
            <p:nvPr/>
          </p:nvSpPr>
          <p:spPr bwMode="auto">
            <a:xfrm flipH="1">
              <a:off x="6035321" y="3810110"/>
              <a:ext cx="203968" cy="36576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FF0000"/>
                </a:solidFill>
                <a:latin typeface="Arial" charset="0"/>
              </a:endParaRPr>
            </a:p>
          </p:txBody>
        </p:sp>
        <p:cxnSp>
          <p:nvCxnSpPr>
            <p:cNvPr id="40" name="Connettore 1 9"/>
            <p:cNvCxnSpPr/>
            <p:nvPr/>
          </p:nvCxnSpPr>
          <p:spPr bwMode="auto">
            <a:xfrm>
              <a:off x="6443257" y="3871070"/>
              <a:ext cx="1529757" cy="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41" name="Freccia su 17"/>
            <p:cNvSpPr>
              <a:spLocks noChangeArrowheads="1"/>
            </p:cNvSpPr>
            <p:nvPr/>
          </p:nvSpPr>
          <p:spPr bwMode="auto">
            <a:xfrm>
              <a:off x="5780362" y="3627230"/>
              <a:ext cx="152975" cy="548640"/>
            </a:xfrm>
            <a:prstGeom prst="upArrow">
              <a:avLst>
                <a:gd name="adj1" fmla="val 50000"/>
                <a:gd name="adj2" fmla="val 50000"/>
              </a:avLst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it-IT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" name="CasellaDiTesto 14339"/>
            <p:cNvSpPr txBox="1">
              <a:spLocks noChangeArrowheads="1"/>
            </p:cNvSpPr>
            <p:nvPr/>
          </p:nvSpPr>
          <p:spPr bwMode="auto">
            <a:xfrm>
              <a:off x="6004152" y="3575657"/>
              <a:ext cx="235137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 dirty="0">
                  <a:solidFill>
                    <a:srgbClr val="000000"/>
                  </a:solidFill>
                  <a:latin typeface="Arial" charset="0"/>
                </a:rPr>
                <a:t>A</a:t>
              </a:r>
            </a:p>
          </p:txBody>
        </p:sp>
        <p:sp>
          <p:nvSpPr>
            <p:cNvPr id="43" name="CasellaDiTesto 39"/>
            <p:cNvSpPr txBox="1">
              <a:spLocks noChangeArrowheads="1"/>
            </p:cNvSpPr>
            <p:nvPr/>
          </p:nvSpPr>
          <p:spPr bwMode="auto">
            <a:xfrm>
              <a:off x="8227974" y="3688190"/>
              <a:ext cx="226606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en-US" sz="1800">
                  <a:solidFill>
                    <a:srgbClr val="000000"/>
                  </a:solidFill>
                  <a:latin typeface="Arial" charset="0"/>
                </a:rPr>
                <a:t>B</a:t>
              </a:r>
            </a:p>
          </p:txBody>
        </p:sp>
        <p:sp>
          <p:nvSpPr>
            <p:cNvPr id="44" name="Freeform 43"/>
            <p:cNvSpPr/>
            <p:nvPr/>
          </p:nvSpPr>
          <p:spPr>
            <a:xfrm>
              <a:off x="6239288" y="3822509"/>
              <a:ext cx="1937693" cy="234649"/>
            </a:xfrm>
            <a:custGeom>
              <a:avLst/>
              <a:gdLst>
                <a:gd name="connsiteX0" fmla="*/ 0 w 2508738"/>
                <a:gd name="connsiteY0" fmla="*/ 234649 h 234649"/>
                <a:gd name="connsiteX1" fmla="*/ 1203569 w 2508738"/>
                <a:gd name="connsiteY1" fmla="*/ 187 h 234649"/>
                <a:gd name="connsiteX2" fmla="*/ 2508738 w 2508738"/>
                <a:gd name="connsiteY2" fmla="*/ 203387 h 234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8738" h="234649">
                  <a:moveTo>
                    <a:pt x="0" y="234649"/>
                  </a:moveTo>
                  <a:cubicBezTo>
                    <a:pt x="392723" y="120023"/>
                    <a:pt x="785446" y="5397"/>
                    <a:pt x="1203569" y="187"/>
                  </a:cubicBezTo>
                  <a:cubicBezTo>
                    <a:pt x="1621692" y="-5023"/>
                    <a:pt x="2065215" y="99182"/>
                    <a:pt x="2508738" y="203387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33054" y="5748205"/>
            <a:ext cx="6407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Works if there is not a constant dipole in the magnet (not depending on </a:t>
            </a:r>
            <a:r>
              <a:rPr lang="en-US" sz="1600" i="1" dirty="0" err="1" smtClean="0"/>
              <a:t>I</a:t>
            </a:r>
            <a:r>
              <a:rPr lang="en-US" sz="1600" i="1" baseline="-25000" dirty="0" err="1" smtClean="0"/>
              <a:t>m</a:t>
            </a:r>
            <a:r>
              <a:rPr lang="en-US" sz="1600" dirty="0" smtClean="0"/>
              <a:t>)</a:t>
            </a:r>
            <a:endParaRPr lang="en-GB" sz="16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906041" y="1570009"/>
            <a:ext cx="2204620" cy="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8018916"/>
              </p:ext>
            </p:extLst>
          </p:nvPr>
        </p:nvGraphicFramePr>
        <p:xfrm>
          <a:off x="6859191" y="1285335"/>
          <a:ext cx="231722" cy="273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0" name="Equation" r:id="rId9" imgW="139680" imgH="164880" progId="Equation.3">
                  <p:embed/>
                </p:oleObj>
              </mc:Choice>
              <mc:Fallback>
                <p:oleObj name="Equation" r:id="rId9" imgW="13968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59191" y="1285335"/>
                        <a:ext cx="231722" cy="273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99721"/>
              </p:ext>
            </p:extLst>
          </p:nvPr>
        </p:nvGraphicFramePr>
        <p:xfrm>
          <a:off x="935478" y="4083334"/>
          <a:ext cx="3319838" cy="694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1" name="Equation" r:id="rId11" imgW="2184120" imgH="457200" progId="Equation.3">
                  <p:embed/>
                </p:oleObj>
              </mc:Choice>
              <mc:Fallback>
                <p:oleObj name="Equation" r:id="rId11" imgW="2184120" imgH="45720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478" y="4083334"/>
                        <a:ext cx="3319838" cy="6942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314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95872" y="1299037"/>
            <a:ext cx="5402687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Magnetic center as a function of the magnet gradient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832" y="2462693"/>
            <a:ext cx="1893621" cy="655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14107" y="1958616"/>
            <a:ext cx="2279073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Hyperbolic model</a:t>
            </a:r>
            <a:endParaRPr lang="en-GB" sz="1600" dirty="0"/>
          </a:p>
        </p:txBody>
      </p:sp>
      <p:sp>
        <p:nvSpPr>
          <p:cNvPr id="10" name="Oval 9"/>
          <p:cNvSpPr/>
          <p:nvPr/>
        </p:nvSpPr>
        <p:spPr>
          <a:xfrm>
            <a:off x="7276175" y="2631057"/>
            <a:ext cx="315070" cy="3623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310680" y="2982666"/>
            <a:ext cx="73531" cy="538984"/>
          </a:xfrm>
          <a:prstGeom prst="straightConnector1">
            <a:avLst/>
          </a:prstGeom>
          <a:ln w="15875">
            <a:solidFill>
              <a:srgbClr val="C00000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14107" y="3494406"/>
            <a:ext cx="1431529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Actual center</a:t>
            </a:r>
            <a:endParaRPr lang="en-GB" sz="1600" dirty="0"/>
          </a:p>
        </p:txBody>
      </p:sp>
      <p:sp>
        <p:nvSpPr>
          <p:cNvPr id="13" name="Oval 12"/>
          <p:cNvSpPr/>
          <p:nvPr/>
        </p:nvSpPr>
        <p:spPr>
          <a:xfrm>
            <a:off x="8095479" y="2428345"/>
            <a:ext cx="315070" cy="36230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7841412" y="3840445"/>
            <a:ext cx="1207698" cy="58477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Background field effect</a:t>
            </a:r>
            <a:endParaRPr lang="en-GB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8410549" y="2790654"/>
            <a:ext cx="114864" cy="1049791"/>
          </a:xfrm>
          <a:prstGeom prst="straightConnector1">
            <a:avLst/>
          </a:prstGeom>
          <a:ln w="15875">
            <a:solidFill>
              <a:srgbClr val="C00000"/>
            </a:solidFill>
            <a:tailEnd type="arrow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318913" y="4963706"/>
            <a:ext cx="2817878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sz="1600" dirty="0" smtClean="0"/>
              <a:t>Fit to the hyperbolic model </a:t>
            </a:r>
          </a:p>
        </p:txBody>
      </p:sp>
      <p:sp>
        <p:nvSpPr>
          <p:cNvPr id="17" name="Down Arrow 16"/>
          <p:cNvSpPr/>
          <p:nvPr/>
        </p:nvSpPr>
        <p:spPr>
          <a:xfrm>
            <a:off x="7651547" y="4528867"/>
            <a:ext cx="219933" cy="3105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437727" y="83400"/>
            <a:ext cx="6952891" cy="888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Background field compensation (2/2)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2" y="1832324"/>
            <a:ext cx="6114196" cy="432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78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327" y="94894"/>
            <a:ext cx="6952891" cy="888518"/>
          </a:xfrm>
        </p:spPr>
        <p:txBody>
          <a:bodyPr/>
          <a:lstStyle/>
          <a:p>
            <a:r>
              <a:rPr lang="en-US" dirty="0" smtClean="0"/>
              <a:t>Reference frame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38" y="1281022"/>
            <a:ext cx="6477072" cy="4679831"/>
          </a:xfrm>
        </p:spPr>
      </p:pic>
      <p:sp>
        <p:nvSpPr>
          <p:cNvPr id="5" name="TextBox 4"/>
          <p:cNvSpPr txBox="1"/>
          <p:nvPr/>
        </p:nvSpPr>
        <p:spPr>
          <a:xfrm>
            <a:off x="5986731" y="1157543"/>
            <a:ext cx="2730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</a:rPr>
              <a:t>Fiducial</a:t>
            </a:r>
            <a:r>
              <a:rPr lang="en-US" dirty="0" smtClean="0">
                <a:solidFill>
                  <a:schemeClr val="tx2"/>
                </a:solidFill>
              </a:rPr>
              <a:t> marker localization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853110"/>
              </p:ext>
            </p:extLst>
          </p:nvPr>
        </p:nvGraphicFramePr>
        <p:xfrm>
          <a:off x="7108166" y="1759907"/>
          <a:ext cx="1329906" cy="1219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Equation" r:id="rId4" imgW="761760" imgH="698400" progId="Equation.3">
                  <p:embed/>
                </p:oleObj>
              </mc:Choice>
              <mc:Fallback>
                <p:oleObj name="Equation" r:id="rId4" imgW="761760" imgH="698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08166" y="1759907"/>
                        <a:ext cx="1329906" cy="1219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995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DBQ axis measurement</a:t>
            </a:r>
            <a:endParaRPr lang="en-GB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42" y="1260821"/>
            <a:ext cx="3830158" cy="2862322"/>
          </a:xfrm>
        </p:spPr>
      </p:pic>
      <p:sp>
        <p:nvSpPr>
          <p:cNvPr id="7" name="TextBox 6"/>
          <p:cNvSpPr txBox="1"/>
          <p:nvPr/>
        </p:nvSpPr>
        <p:spPr>
          <a:xfrm>
            <a:off x="4520260" y="1183186"/>
            <a:ext cx="417518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Magnetic axis </a:t>
            </a:r>
            <a:r>
              <a:rPr lang="en-US" sz="1600" dirty="0" smtClean="0">
                <a:solidFill>
                  <a:schemeClr val="accent2"/>
                </a:solidFill>
              </a:rPr>
              <a:t>measurement + </a:t>
            </a:r>
            <a:r>
              <a:rPr lang="en-US" sz="1600" dirty="0" err="1" smtClean="0">
                <a:solidFill>
                  <a:schemeClr val="accent2"/>
                </a:solidFill>
              </a:rPr>
              <a:t>fiducial</a:t>
            </a:r>
            <a:r>
              <a:rPr lang="en-US" sz="1600" dirty="0" smtClean="0">
                <a:solidFill>
                  <a:schemeClr val="accent2"/>
                </a:solidFill>
              </a:rPr>
              <a:t> markers localization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 collaboration with EN-MEF-SU (Large Scale Metrology Section)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Both center and tilt were measured by the </a:t>
            </a:r>
            <a:r>
              <a:rPr lang="en-US" sz="1600" dirty="0" smtClean="0">
                <a:solidFill>
                  <a:schemeClr val="accent2"/>
                </a:solidFill>
              </a:rPr>
              <a:t>vibrating wire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Axis determination with </a:t>
            </a:r>
            <a:r>
              <a:rPr lang="en-US" sz="1600" u="sng" dirty="0">
                <a:solidFill>
                  <a:schemeClr val="accent2"/>
                </a:solidFill>
              </a:rPr>
              <a:t>+</a:t>
            </a:r>
            <a:r>
              <a:rPr lang="en-US" sz="1600" dirty="0" smtClean="0">
                <a:solidFill>
                  <a:schemeClr val="accent2"/>
                </a:solidFill>
              </a:rPr>
              <a:t>3 </a:t>
            </a:r>
            <a:r>
              <a:rPr lang="el-GR" sz="1600" dirty="0" smtClean="0">
                <a:solidFill>
                  <a:schemeClr val="accent2"/>
                </a:solidFill>
              </a:rPr>
              <a:t>μ</a:t>
            </a:r>
            <a:r>
              <a:rPr lang="en-US" sz="1600" dirty="0" smtClean="0">
                <a:solidFill>
                  <a:schemeClr val="accent2"/>
                </a:solidFill>
              </a:rPr>
              <a:t>m</a:t>
            </a:r>
            <a:r>
              <a:rPr lang="en-US" sz="1600" dirty="0" smtClean="0"/>
              <a:t> horizontal and </a:t>
            </a:r>
            <a:r>
              <a:rPr lang="en-US" sz="1600" u="sng" dirty="0">
                <a:solidFill>
                  <a:schemeClr val="accent2"/>
                </a:solidFill>
              </a:rPr>
              <a:t>+</a:t>
            </a:r>
            <a:r>
              <a:rPr lang="en-US" sz="1600" dirty="0" smtClean="0">
                <a:solidFill>
                  <a:schemeClr val="accent2"/>
                </a:solidFill>
              </a:rPr>
              <a:t>4 </a:t>
            </a:r>
            <a:r>
              <a:rPr lang="el-GR" sz="1600" dirty="0" smtClean="0">
                <a:solidFill>
                  <a:schemeClr val="accent2"/>
                </a:solidFill>
              </a:rPr>
              <a:t>μ</a:t>
            </a:r>
            <a:r>
              <a:rPr lang="en-US" sz="1600" dirty="0" smtClean="0">
                <a:solidFill>
                  <a:schemeClr val="accent2"/>
                </a:solidFill>
              </a:rPr>
              <a:t>m</a:t>
            </a:r>
            <a:r>
              <a:rPr lang="en-US" sz="1600" dirty="0" smtClean="0"/>
              <a:t> vertical precision</a:t>
            </a:r>
            <a:endParaRPr lang="en-GB" sz="16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5989908"/>
              </p:ext>
            </p:extLst>
          </p:nvPr>
        </p:nvGraphicFramePr>
        <p:xfrm>
          <a:off x="4589271" y="3585715"/>
          <a:ext cx="4342931" cy="2659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5872" y="4732294"/>
            <a:ext cx="345502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Magnetic center as a function of the magnet current</a:t>
            </a:r>
            <a:endParaRPr lang="en-GB" sz="1600" dirty="0"/>
          </a:p>
        </p:txBody>
      </p:sp>
      <p:sp>
        <p:nvSpPr>
          <p:cNvPr id="12" name="Right Arrow 11"/>
          <p:cNvSpPr/>
          <p:nvPr/>
        </p:nvSpPr>
        <p:spPr>
          <a:xfrm>
            <a:off x="3955220" y="4890971"/>
            <a:ext cx="491724" cy="2674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56898" y="4123143"/>
            <a:ext cx="3455026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CLIC DBQ (12 T integrated gradient) on the </a:t>
            </a:r>
            <a:r>
              <a:rPr lang="en-US" sz="1200" dirty="0" err="1" smtClean="0"/>
              <a:t>fiducialization</a:t>
            </a:r>
            <a:r>
              <a:rPr lang="en-US" sz="1200" dirty="0" smtClean="0"/>
              <a:t> bench with vibrating wire system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54304" y="5386999"/>
            <a:ext cx="4192640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M. Duquenne et al.</a:t>
            </a:r>
            <a:r>
              <a:rPr lang="en-GB" sz="1200" dirty="0" smtClean="0"/>
              <a:t>,</a:t>
            </a:r>
            <a:r>
              <a:rPr lang="en-US" sz="1200" dirty="0" smtClean="0"/>
              <a:t> “</a:t>
            </a:r>
            <a:r>
              <a:rPr lang="en-GB" sz="1200" dirty="0"/>
              <a:t>Determination of the magnetic axis of a CLIC drive beam </a:t>
            </a:r>
            <a:r>
              <a:rPr lang="en-GB" sz="1200" dirty="0" err="1"/>
              <a:t>quadrupole</a:t>
            </a:r>
            <a:r>
              <a:rPr lang="en-GB" sz="1200" dirty="0"/>
              <a:t> with respect to external alignment targets using a combination of </a:t>
            </a:r>
            <a:r>
              <a:rPr lang="en-GB" sz="1200" dirty="0" err="1"/>
              <a:t>wps</a:t>
            </a:r>
            <a:r>
              <a:rPr lang="en-GB" sz="1200" dirty="0"/>
              <a:t>, </a:t>
            </a:r>
            <a:r>
              <a:rPr lang="en-GB" sz="1200" dirty="0" err="1"/>
              <a:t>cmm</a:t>
            </a:r>
            <a:r>
              <a:rPr lang="en-GB" sz="1200" dirty="0"/>
              <a:t> and laser tracker measurements</a:t>
            </a:r>
            <a:r>
              <a:rPr lang="en-US" sz="1200" dirty="0"/>
              <a:t>”. </a:t>
            </a:r>
            <a:r>
              <a:rPr lang="en-US" sz="1200" dirty="0" smtClean="0"/>
              <a:t>Proceedings of I</a:t>
            </a:r>
            <a:r>
              <a:rPr lang="en-US" sz="1200" b="1" dirty="0" smtClean="0"/>
              <a:t>PAC2014</a:t>
            </a:r>
            <a:r>
              <a:rPr lang="en-US" sz="1200" dirty="0" smtClean="0"/>
              <a:t>, </a:t>
            </a:r>
            <a:r>
              <a:rPr lang="en-US" sz="1200" dirty="0"/>
              <a:t>Dresden, </a:t>
            </a:r>
            <a:r>
              <a:rPr lang="en-US" sz="1200" dirty="0" smtClean="0"/>
              <a:t>2014.</a:t>
            </a:r>
            <a:endParaRPr lang="en-US" sz="1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72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76708" y="58234"/>
            <a:ext cx="7338083" cy="9683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kern="0" dirty="0" smtClean="0">
                <a:solidFill>
                  <a:schemeClr val="accent2"/>
                </a:solidFill>
              </a:rPr>
              <a:t>Background fields &amp; </a:t>
            </a:r>
            <a:r>
              <a:rPr lang="en-US" sz="3600" b="1" dirty="0" smtClean="0">
                <a:solidFill>
                  <a:schemeClr val="accent2"/>
                </a:solidFill>
              </a:rPr>
              <a:t>Plane motion</a:t>
            </a:r>
            <a:endParaRPr lang="en-GB" sz="3600" b="1" dirty="0">
              <a:solidFill>
                <a:schemeClr val="accent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980" y="3550512"/>
            <a:ext cx="4856077" cy="2421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74248"/>
            <a:ext cx="4859431" cy="2376264"/>
          </a:xfrm>
          <a:prstGeom prst="rect">
            <a:avLst/>
          </a:prstGeom>
        </p:spPr>
      </p:pic>
      <p:sp>
        <p:nvSpPr>
          <p:cNvPr id="8" name="Segnaposto contenuto 2"/>
          <p:cNvSpPr>
            <a:spLocks noGrp="1"/>
          </p:cNvSpPr>
          <p:nvPr>
            <p:ph sz="half" idx="1"/>
          </p:nvPr>
        </p:nvSpPr>
        <p:spPr>
          <a:xfrm>
            <a:off x="4891595" y="1174248"/>
            <a:ext cx="4222461" cy="648071"/>
          </a:xfrm>
        </p:spPr>
        <p:txBody>
          <a:bodyPr>
            <a:normAutofit/>
          </a:bodyPr>
          <a:lstStyle/>
          <a:p>
            <a:r>
              <a:rPr lang="it-IT" sz="1800" dirty="0" smtClean="0"/>
              <a:t>No magnet on the measurement station</a:t>
            </a:r>
            <a:endParaRPr lang="it-IT" sz="1800" dirty="0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4924958" y="1894329"/>
            <a:ext cx="4182616" cy="720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Background fields </a:t>
            </a:r>
          </a:p>
          <a:p>
            <a:pPr lvl="1"/>
            <a:r>
              <a:rPr lang="it-IT" sz="1400" dirty="0" smtClean="0"/>
              <a:t>2% alteration of first harmonic</a:t>
            </a:r>
            <a:endParaRPr lang="it-IT" sz="1400" dirty="0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4932040" y="2758424"/>
            <a:ext cx="4058833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Fringe field from equipment (tensioning system)</a:t>
            </a:r>
          </a:p>
          <a:p>
            <a:pPr lvl="1"/>
            <a:r>
              <a:rPr lang="it-IT" sz="1400" dirty="0" smtClean="0"/>
              <a:t>High-</a:t>
            </a:r>
            <a:r>
              <a:rPr lang="it-IT" sz="1400" dirty="0" err="1" smtClean="0"/>
              <a:t>order</a:t>
            </a:r>
            <a:r>
              <a:rPr lang="it-IT" sz="1400" dirty="0" smtClean="0"/>
              <a:t> modes amplified</a:t>
            </a:r>
            <a:endParaRPr lang="it-IT" sz="1400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179512" y="4192754"/>
            <a:ext cx="3384376" cy="56875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Elliptically polarized trajectory</a:t>
            </a:r>
          </a:p>
          <a:p>
            <a:pPr lvl="1"/>
            <a:r>
              <a:rPr lang="it-IT" sz="1400" dirty="0" smtClean="0"/>
              <a:t> in resonance condition</a:t>
            </a:r>
            <a:endParaRPr lang="it-IT" sz="1400" dirty="0"/>
          </a:p>
        </p:txBody>
      </p:sp>
      <p:sp>
        <p:nvSpPr>
          <p:cNvPr id="12" name="TextBox 16"/>
          <p:cNvSpPr txBox="1">
            <a:spLocks noChangeArrowheads="1"/>
          </p:cNvSpPr>
          <p:nvPr/>
        </p:nvSpPr>
        <p:spPr bwMode="auto">
          <a:xfrm>
            <a:off x="362537" y="4992413"/>
            <a:ext cx="4045696" cy="64633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200" dirty="0" smtClean="0"/>
              <a:t>Predicted in:</a:t>
            </a:r>
          </a:p>
          <a:p>
            <a:r>
              <a:rPr lang="it-IT" sz="1200" b="1" dirty="0" smtClean="0"/>
              <a:t>J. A. Elliott. </a:t>
            </a:r>
            <a:r>
              <a:rPr lang="it-IT" sz="1200" dirty="0" smtClean="0"/>
              <a:t>“Intrinsic nonlinear effects in vibrating strings”, </a:t>
            </a:r>
            <a:r>
              <a:rPr lang="it-IT" sz="1200" i="1" dirty="0" smtClean="0"/>
              <a:t>American Journal of Physics, </a:t>
            </a:r>
            <a:r>
              <a:rPr lang="it-IT" sz="1200" b="1" dirty="0" smtClean="0"/>
              <a:t>1989</a:t>
            </a:r>
            <a:endParaRPr lang="en-US" sz="1200" b="1" dirty="0">
              <a:solidFill>
                <a:srgbClr val="3E5D78"/>
              </a:solidFill>
              <a:latin typeface="Arial"/>
              <a:cs typeface="Arial"/>
            </a:endParaRPr>
          </a:p>
        </p:txBody>
      </p:sp>
      <p:sp>
        <p:nvSpPr>
          <p:cNvPr id="13" name="Right Arrow 12"/>
          <p:cNvSpPr/>
          <p:nvPr/>
        </p:nvSpPr>
        <p:spPr>
          <a:xfrm rot="10800000">
            <a:off x="4499992" y="1966336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 rot="5400000">
            <a:off x="5068974" y="3319857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585572" y="3550512"/>
            <a:ext cx="3672408" cy="2683054"/>
            <a:chOff x="539552" y="3645024"/>
            <a:chExt cx="3672408" cy="268305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3645024"/>
              <a:ext cx="3672408" cy="2683054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2189112" y="4149080"/>
              <a:ext cx="1374776" cy="180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40153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  <p:bldP spid="10" grpId="0"/>
      <p:bldP spid="11" grpId="0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5309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My role in </a:t>
            </a:r>
            <a:r>
              <a:rPr lang="en-US" sz="2800" dirty="0" smtClean="0"/>
              <a:t>PACMAN</a:t>
            </a:r>
          </a:p>
          <a:p>
            <a:r>
              <a:rPr lang="en-US" sz="2800" dirty="0" smtClean="0"/>
              <a:t>Magnetic measurements and measurement problem</a:t>
            </a:r>
          </a:p>
          <a:p>
            <a:r>
              <a:rPr lang="en-US" sz="2800" dirty="0" smtClean="0"/>
              <a:t>Classical stretched-wire method</a:t>
            </a:r>
          </a:p>
          <a:p>
            <a:r>
              <a:rPr lang="en-US" sz="2800" dirty="0" smtClean="0"/>
              <a:t>Vibrating-wire method</a:t>
            </a:r>
          </a:p>
          <a:p>
            <a:r>
              <a:rPr lang="en-US" sz="2800" dirty="0" smtClean="0"/>
              <a:t>Preliminary results and comparison</a:t>
            </a:r>
          </a:p>
          <a:p>
            <a:r>
              <a:rPr lang="en-US" sz="2800" dirty="0" smtClean="0"/>
              <a:t>Criticalities about the vibrating wire system</a:t>
            </a:r>
          </a:p>
          <a:p>
            <a:r>
              <a:rPr lang="en-US" sz="2800" dirty="0" smtClean="0"/>
              <a:t>Conclusions</a:t>
            </a:r>
          </a:p>
          <a:p>
            <a:endParaRPr lang="en-US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5127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320678"/>
            <a:ext cx="3917297" cy="20453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38" y="3398269"/>
            <a:ext cx="6019017" cy="2704027"/>
          </a:xfrm>
          <a:prstGeom prst="rect">
            <a:avLst/>
          </a:prstGeom>
        </p:spPr>
      </p:pic>
      <p:sp>
        <p:nvSpPr>
          <p:cNvPr id="6" name="Segnaposto contenuto 2"/>
          <p:cNvSpPr>
            <a:spLocks noGrp="1"/>
          </p:cNvSpPr>
          <p:nvPr>
            <p:ph sz="half" idx="1"/>
          </p:nvPr>
        </p:nvSpPr>
        <p:spPr>
          <a:xfrm>
            <a:off x="277531" y="1401899"/>
            <a:ext cx="4222461" cy="1512167"/>
          </a:xfrm>
        </p:spPr>
        <p:txBody>
          <a:bodyPr>
            <a:normAutofit/>
          </a:bodyPr>
          <a:lstStyle/>
          <a:p>
            <a:r>
              <a:rPr lang="it-IT" sz="1800" dirty="0" smtClean="0"/>
              <a:t>Around resonance</a:t>
            </a:r>
          </a:p>
          <a:p>
            <a:pPr lvl="1"/>
            <a:r>
              <a:rPr lang="it-IT" sz="1600" dirty="0" smtClean="0"/>
              <a:t>Non-constant oscillation amplitude!!!</a:t>
            </a:r>
          </a:p>
          <a:p>
            <a:pPr lvl="1"/>
            <a:r>
              <a:rPr lang="it-IT" sz="1600" dirty="0" smtClean="0"/>
              <a:t>Effect depending on the excitation frequency: minimal in resonance condition (5%)</a:t>
            </a:r>
          </a:p>
          <a:p>
            <a:pPr lvl="1"/>
            <a:endParaRPr lang="it-IT" sz="16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311214" y="58234"/>
            <a:ext cx="7303577" cy="933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kern="0" dirty="0" smtClean="0">
                <a:solidFill>
                  <a:schemeClr val="accent2"/>
                </a:solidFill>
              </a:rPr>
              <a:t>Steady-state modulation</a:t>
            </a:r>
            <a:endParaRPr lang="en-GB" sz="3600" b="1" dirty="0">
              <a:solidFill>
                <a:schemeClr val="accent2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16552" y="3507769"/>
            <a:ext cx="2998054" cy="2220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Possible reasons</a:t>
            </a:r>
          </a:p>
          <a:p>
            <a:pPr lvl="1"/>
            <a:r>
              <a:rPr lang="en-US" sz="1600" dirty="0" smtClean="0"/>
              <a:t>Non constant length and/or tension</a:t>
            </a:r>
          </a:p>
          <a:p>
            <a:pPr lvl="1"/>
            <a:r>
              <a:rPr lang="en-US" sz="1600" dirty="0" smtClean="0"/>
              <a:t>Non ideal clamping (friction on the supports)</a:t>
            </a:r>
          </a:p>
          <a:p>
            <a:pPr lvl="1"/>
            <a:r>
              <a:rPr lang="en-US" sz="1600" dirty="0" smtClean="0"/>
              <a:t>Excluded: coupling with ground vibrations</a:t>
            </a:r>
            <a:endParaRPr lang="en-GB" sz="1800" dirty="0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785921" y="3573390"/>
            <a:ext cx="244827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 smtClean="0"/>
              <a:t>Side band components in the frequency spectrum</a:t>
            </a:r>
            <a:endParaRPr lang="it-IT" sz="1400" dirty="0" smtClean="0"/>
          </a:p>
          <a:p>
            <a:pPr marL="457200" lvl="1" indent="0">
              <a:buNone/>
            </a:pP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303758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32794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Two methods for magnetic axis measurement</a:t>
            </a:r>
          </a:p>
          <a:p>
            <a:endParaRPr lang="en-US" sz="2400" dirty="0" smtClean="0"/>
          </a:p>
          <a:p>
            <a:r>
              <a:rPr lang="en-US" sz="2400" dirty="0" smtClean="0"/>
              <a:t>Preliminary test on a reference quadrupole</a:t>
            </a:r>
          </a:p>
          <a:p>
            <a:pPr lvl="1"/>
            <a:r>
              <a:rPr lang="en-US" sz="2000" dirty="0" smtClean="0"/>
              <a:t>Comparison of precision and sensitivity</a:t>
            </a:r>
          </a:p>
          <a:p>
            <a:pPr lvl="1"/>
            <a:r>
              <a:rPr lang="en-US" sz="2000" dirty="0" smtClean="0"/>
              <a:t>Influence of background field</a:t>
            </a:r>
          </a:p>
          <a:p>
            <a:pPr lvl="1"/>
            <a:endParaRPr lang="en-US" sz="2000" dirty="0" smtClean="0"/>
          </a:p>
          <a:p>
            <a:r>
              <a:rPr lang="en-US" sz="2400" b="1" dirty="0" smtClean="0"/>
              <a:t>Outlook</a:t>
            </a:r>
          </a:p>
          <a:p>
            <a:pPr lvl="1"/>
            <a:r>
              <a:rPr lang="en-US" sz="2000" dirty="0" smtClean="0"/>
              <a:t>Uncertainty analysis of the vibrating-wire system</a:t>
            </a:r>
          </a:p>
          <a:p>
            <a:pPr lvl="1"/>
            <a:r>
              <a:rPr lang="en-US" sz="2000" dirty="0" smtClean="0"/>
              <a:t>Design and commissioning of the PACMAN system </a:t>
            </a:r>
          </a:p>
          <a:p>
            <a:pPr lvl="1"/>
            <a:r>
              <a:rPr lang="en-US" sz="2000" dirty="0" smtClean="0"/>
              <a:t>Measurement on the CLIC MBQ </a:t>
            </a:r>
            <a:r>
              <a:rPr lang="en-US" sz="2000" dirty="0" smtClean="0"/>
              <a:t>magnet</a:t>
            </a:r>
          </a:p>
          <a:p>
            <a:pPr lvl="1"/>
            <a:r>
              <a:rPr lang="en-US" sz="2000" dirty="0" smtClean="0"/>
              <a:t>Comparison with PCB rotating coil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826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5964" y="3036065"/>
            <a:ext cx="6952891" cy="888518"/>
          </a:xfrm>
        </p:spPr>
        <p:txBody>
          <a:bodyPr/>
          <a:lstStyle/>
          <a:p>
            <a:r>
              <a:rPr lang="en-US" b="1" i="1" dirty="0" smtClean="0"/>
              <a:t>Thank you for your attention</a:t>
            </a:r>
            <a:endParaRPr lang="en-GB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913" y="5086680"/>
            <a:ext cx="8229600" cy="1039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Measuring the magnetic axis of </a:t>
            </a:r>
            <a:r>
              <a:rPr lang="en-US" sz="2400" dirty="0" err="1"/>
              <a:t>quadrupoles</a:t>
            </a:r>
            <a:r>
              <a:rPr lang="en-US" sz="2400" dirty="0"/>
              <a:t> by a stretched wire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707387" y="192904"/>
            <a:ext cx="3870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PACMAN Workshop 2015</a:t>
            </a:r>
            <a:endParaRPr lang="en-GB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000" b="1" dirty="0" smtClean="0"/>
          </a:p>
          <a:p>
            <a:pPr marL="0" indent="0" algn="ctr">
              <a:buNone/>
            </a:pPr>
            <a:endParaRPr lang="en-GB" sz="4000" b="1" dirty="0"/>
          </a:p>
          <a:p>
            <a:pPr marL="0" indent="0" algn="ctr">
              <a:buNone/>
            </a:pPr>
            <a:r>
              <a:rPr lang="en-GB" sz="4000" b="1" dirty="0" smtClean="0"/>
              <a:t>SPARES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88587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118338"/>
            <a:ext cx="7331887" cy="951337"/>
          </a:xfrm>
        </p:spPr>
        <p:txBody>
          <a:bodyPr>
            <a:noAutofit/>
          </a:bodyPr>
          <a:lstStyle/>
          <a:p>
            <a:r>
              <a:rPr lang="en-US" b="1" dirty="0" smtClean="0"/>
              <a:t>Method 1: preliminary </a:t>
            </a:r>
            <a:r>
              <a:rPr lang="en-US" b="1" dirty="0"/>
              <a:t>results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31131" y="1375379"/>
            <a:ext cx="4595617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Horizontal offset with respect to the magnetic center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635105" y="2605531"/>
            <a:ext cx="4482189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Measured gradient as a function of magnet current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581435" y="2061006"/>
            <a:ext cx="4526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u="sng" dirty="0" smtClean="0"/>
              <a:t>+</a:t>
            </a:r>
            <a:r>
              <a:rPr lang="en-US" sz="1600" dirty="0" smtClean="0"/>
              <a:t>300 </a:t>
            </a:r>
            <a:r>
              <a:rPr lang="el-GR" sz="1600" dirty="0" smtClean="0"/>
              <a:t>μ</a:t>
            </a:r>
            <a:r>
              <a:rPr lang="en-US" sz="1600" dirty="0" smtClean="0"/>
              <a:t>m uncertainty for low-gradient (&lt; 0.2 T/</a:t>
            </a:r>
            <a:r>
              <a:rPr lang="en-US" sz="1600" dirty="0" err="1" smtClean="0"/>
              <a:t>m·m</a:t>
            </a:r>
            <a:r>
              <a:rPr lang="en-US" sz="1600" dirty="0" smtClean="0"/>
              <a:t>) </a:t>
            </a:r>
            <a:endParaRPr lang="en-GB" sz="1600" dirty="0"/>
          </a:p>
        </p:txBody>
      </p:sp>
      <p:sp>
        <p:nvSpPr>
          <p:cNvPr id="13" name="Bent-Up Arrow 12"/>
          <p:cNvSpPr/>
          <p:nvPr/>
        </p:nvSpPr>
        <p:spPr>
          <a:xfrm rot="16200000" flipH="1">
            <a:off x="4583712" y="1685217"/>
            <a:ext cx="305684" cy="24182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>
            <a:off x="8218869" y="2962354"/>
            <a:ext cx="154314" cy="13885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82761" y="4264981"/>
            <a:ext cx="4160725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Average horizontal and vertical center offset </a:t>
            </a:r>
            <a:endParaRPr lang="en-GB" sz="1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38890" y="1321680"/>
            <a:ext cx="4470168" cy="2527196"/>
            <a:chOff x="138890" y="1321680"/>
            <a:chExt cx="4470168" cy="252719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90" y="1321680"/>
              <a:ext cx="4470168" cy="241971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430586" y="3602655"/>
              <a:ext cx="2840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</a:t>
              </a:r>
              <a:endParaRPr lang="en-GB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117666"/>
              </p:ext>
            </p:extLst>
          </p:nvPr>
        </p:nvGraphicFramePr>
        <p:xfrm>
          <a:off x="493557" y="4873924"/>
          <a:ext cx="3874057" cy="64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619"/>
                <a:gridCol w="1042563"/>
                <a:gridCol w="765753"/>
                <a:gridCol w="1086122"/>
              </a:tblGrid>
              <a:tr h="2897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St. Dev. 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St. Dev. [mm]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1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0.270</a:t>
                      </a:r>
                      <a:endParaRPr lang="en-GB" sz="1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029" y="2997699"/>
            <a:ext cx="4303855" cy="317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12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774" y="2552819"/>
            <a:ext cx="5905900" cy="3571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968" y="1392929"/>
            <a:ext cx="4160725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Average horizontal and vertical center offset 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804087" y="2026033"/>
            <a:ext cx="4160725" cy="33855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Linear regression of wire oscillation amplitude</a:t>
            </a:r>
            <a:endParaRPr lang="en-GB" sz="1600" dirty="0"/>
          </a:p>
        </p:txBody>
      </p:sp>
      <p:sp>
        <p:nvSpPr>
          <p:cNvPr id="2" name="Down Arrow 1"/>
          <p:cNvSpPr/>
          <p:nvPr/>
        </p:nvSpPr>
        <p:spPr>
          <a:xfrm>
            <a:off x="6884450" y="2410690"/>
            <a:ext cx="166254" cy="2418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86982" y="101086"/>
            <a:ext cx="7331887" cy="951337"/>
          </a:xfrm>
        </p:spPr>
        <p:txBody>
          <a:bodyPr>
            <a:noAutofit/>
          </a:bodyPr>
          <a:lstStyle/>
          <a:p>
            <a:r>
              <a:rPr lang="en-US" b="1" dirty="0"/>
              <a:t>Method 2: </a:t>
            </a:r>
            <a:r>
              <a:rPr lang="en-US" b="1" dirty="0" smtClean="0"/>
              <a:t>preliminary </a:t>
            </a:r>
            <a:r>
              <a:rPr lang="en-US" b="1" dirty="0"/>
              <a:t>results</a:t>
            </a:r>
            <a:endParaRPr lang="en-GB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082328"/>
              </p:ext>
            </p:extLst>
          </p:nvPr>
        </p:nvGraphicFramePr>
        <p:xfrm>
          <a:off x="393301" y="1785047"/>
          <a:ext cx="3874057" cy="642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619"/>
                <a:gridCol w="1042563"/>
                <a:gridCol w="765753"/>
                <a:gridCol w="1086122"/>
              </a:tblGrid>
              <a:tr h="2897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St. Dev. [mm]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sz="1200" b="1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[mm]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St. Dev. [</a:t>
                      </a:r>
                      <a:r>
                        <a:rPr lang="el-GR" sz="1200" b="1" dirty="0" smtClean="0">
                          <a:solidFill>
                            <a:schemeClr val="tx1"/>
                          </a:solidFill>
                        </a:rPr>
                        <a:t>μ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m]</a:t>
                      </a:r>
                      <a:endParaRPr lang="en-GB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71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23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GB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899592" y="5124325"/>
            <a:ext cx="3888432" cy="111298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Reconstruction error 3% of the field peak</a:t>
            </a:r>
          </a:p>
          <a:p>
            <a:r>
              <a:rPr lang="it-IT" sz="1800" dirty="0" smtClean="0"/>
              <a:t>Repeatability 2%</a:t>
            </a:r>
          </a:p>
          <a:p>
            <a:pPr lvl="1"/>
            <a:r>
              <a:rPr lang="it-IT" sz="1400" dirty="0" smtClean="0"/>
              <a:t>RMS difference</a:t>
            </a:r>
            <a:endParaRPr lang="it-IT" sz="1400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4860032" y="5124325"/>
            <a:ext cx="3888432" cy="1112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Bandwidth limitation</a:t>
            </a:r>
          </a:p>
          <a:p>
            <a:r>
              <a:rPr lang="it-IT" sz="1800" dirty="0" smtClean="0"/>
              <a:t>Uncertainty sources</a:t>
            </a:r>
            <a:endParaRPr lang="it-IT" sz="18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1556792"/>
            <a:ext cx="9039847" cy="3384376"/>
          </a:xfrm>
        </p:spPr>
      </p:pic>
    </p:spTree>
    <p:extLst>
      <p:ext uri="{BB962C8B-B14F-4D97-AF65-F5344CB8AC3E}">
        <p14:creationId xmlns:p14="http://schemas.microsoft.com/office/powerpoint/2010/main" val="180931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 smtClean="0"/>
              <a:t>Overtones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6416"/>
            <a:ext cx="7088832" cy="3412755"/>
          </a:xfrm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4224626" y="3591551"/>
            <a:ext cx="2003558" cy="3177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/>
              <a:t>o</a:t>
            </a:r>
            <a:r>
              <a:rPr lang="it-IT" sz="1800" dirty="0" smtClean="0"/>
              <a:t>vertones</a:t>
            </a:r>
            <a:endParaRPr lang="it-IT" sz="1600" dirty="0"/>
          </a:p>
        </p:txBody>
      </p:sp>
      <p:sp>
        <p:nvSpPr>
          <p:cNvPr id="3" name="Oval 2"/>
          <p:cNvSpPr/>
          <p:nvPr/>
        </p:nvSpPr>
        <p:spPr>
          <a:xfrm>
            <a:off x="4031925" y="3976955"/>
            <a:ext cx="333926" cy="3813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5336196" y="3976954"/>
            <a:ext cx="333926" cy="3813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2899202" y="1647335"/>
            <a:ext cx="2003558" cy="31776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 smtClean="0"/>
              <a:t>main tone</a:t>
            </a:r>
            <a:endParaRPr lang="it-IT" sz="1600" dirty="0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872285" y="4794808"/>
            <a:ext cx="4455204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Overtone amplitude from 2% to 7% of the main tone</a:t>
            </a:r>
          </a:p>
          <a:p>
            <a:pPr lvl="1"/>
            <a:r>
              <a:rPr lang="it-IT" sz="1200" dirty="0" smtClean="0"/>
              <a:t>Depending on system configuration</a:t>
            </a:r>
          </a:p>
          <a:p>
            <a:r>
              <a:rPr lang="it-IT" sz="1600" dirty="0" smtClean="0"/>
              <a:t>Overtones not contained in the current excitation signal</a:t>
            </a:r>
            <a:endParaRPr lang="it-IT" sz="1600" dirty="0"/>
          </a:p>
        </p:txBody>
      </p:sp>
      <p:sp>
        <p:nvSpPr>
          <p:cNvPr id="11" name="Right Arrow 10"/>
          <p:cNvSpPr/>
          <p:nvPr/>
        </p:nvSpPr>
        <p:spPr>
          <a:xfrm>
            <a:off x="5646452" y="5154848"/>
            <a:ext cx="396043" cy="2520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egnaposto contenuto 2"/>
          <p:cNvSpPr txBox="1">
            <a:spLocks/>
          </p:cNvSpPr>
          <p:nvPr/>
        </p:nvSpPr>
        <p:spPr>
          <a:xfrm>
            <a:off x="6372200" y="5046836"/>
            <a:ext cx="1685858" cy="468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dirty="0" smtClean="0">
                <a:solidFill>
                  <a:srgbClr val="FF0000"/>
                </a:solidFill>
              </a:rPr>
              <a:t>Nonlinearity!</a:t>
            </a:r>
            <a:endParaRPr lang="it-IT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7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/>
              <a:t>Optical sensor characterization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363681"/>
            <a:ext cx="5040560" cy="2593135"/>
          </a:xfrm>
        </p:spPr>
      </p:pic>
      <p:sp>
        <p:nvSpPr>
          <p:cNvPr id="8" name="Segnaposto contenuto 2"/>
          <p:cNvSpPr txBox="1">
            <a:spLocks/>
          </p:cNvSpPr>
          <p:nvPr/>
        </p:nvSpPr>
        <p:spPr>
          <a:xfrm>
            <a:off x="4716016" y="1603614"/>
            <a:ext cx="3384376" cy="156247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Keyence </a:t>
            </a:r>
            <a:r>
              <a:rPr lang="it-IT" sz="1800" dirty="0"/>
              <a:t>® CCD </a:t>
            </a:r>
            <a:r>
              <a:rPr lang="it-IT" sz="1800" dirty="0" smtClean="0"/>
              <a:t>sensors</a:t>
            </a:r>
          </a:p>
          <a:p>
            <a:pPr lvl="1"/>
            <a:r>
              <a:rPr lang="it-IT" sz="1600" dirty="0" smtClean="0"/>
              <a:t>Wide linear domain (6 mm) </a:t>
            </a:r>
          </a:p>
          <a:p>
            <a:pPr lvl="1"/>
            <a:r>
              <a:rPr lang="it-IT" sz="1600" dirty="0" smtClean="0"/>
              <a:t>Worse SNR</a:t>
            </a:r>
          </a:p>
        </p:txBody>
      </p:sp>
      <p:sp>
        <p:nvSpPr>
          <p:cNvPr id="9" name="Segnaposto contenuto 2"/>
          <p:cNvSpPr txBox="1">
            <a:spLocks/>
          </p:cNvSpPr>
          <p:nvPr/>
        </p:nvSpPr>
        <p:spPr>
          <a:xfrm>
            <a:off x="611560" y="1603614"/>
            <a:ext cx="3995216" cy="156247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Sharp</a:t>
            </a:r>
            <a:r>
              <a:rPr lang="it-IT" sz="1800" dirty="0"/>
              <a:t>® </a:t>
            </a:r>
            <a:r>
              <a:rPr lang="it-IT" sz="1800" dirty="0" smtClean="0"/>
              <a:t>phototransistors (currently employed)</a:t>
            </a:r>
          </a:p>
          <a:p>
            <a:pPr lvl="1"/>
            <a:r>
              <a:rPr lang="it-IT" sz="1600" dirty="0" smtClean="0"/>
              <a:t>Linear domain 40 </a:t>
            </a:r>
            <a:r>
              <a:rPr lang="el-GR" sz="1600" dirty="0" smtClean="0"/>
              <a:t>μ</a:t>
            </a:r>
            <a:r>
              <a:rPr lang="en-US" sz="1600" dirty="0" smtClean="0"/>
              <a:t>m</a:t>
            </a:r>
          </a:p>
          <a:p>
            <a:pPr lvl="1"/>
            <a:r>
              <a:rPr lang="en-US" sz="1600" dirty="0" smtClean="0"/>
              <a:t>Low price</a:t>
            </a:r>
          </a:p>
          <a:p>
            <a:pPr lvl="1"/>
            <a:r>
              <a:rPr lang="en-US" sz="1600" dirty="0" smtClean="0"/>
              <a:t>High sensitivity</a:t>
            </a:r>
          </a:p>
          <a:p>
            <a:pPr lvl="1"/>
            <a:endParaRPr lang="it-IT" sz="1600" dirty="0" smtClean="0"/>
          </a:p>
        </p:txBody>
      </p:sp>
      <p:sp>
        <p:nvSpPr>
          <p:cNvPr id="10" name="Segnaposto contenuto 2"/>
          <p:cNvSpPr txBox="1">
            <a:spLocks/>
          </p:cNvSpPr>
          <p:nvPr/>
        </p:nvSpPr>
        <p:spPr>
          <a:xfrm>
            <a:off x="107504" y="3538304"/>
            <a:ext cx="3384376" cy="11807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/>
              <a:t>Total Harmonic Distortion</a:t>
            </a:r>
          </a:p>
          <a:p>
            <a:pPr lvl="1"/>
            <a:r>
              <a:rPr lang="it-IT" sz="1400" dirty="0" smtClean="0"/>
              <a:t>No harmonic distortion by Sharp®</a:t>
            </a:r>
          </a:p>
        </p:txBody>
      </p:sp>
      <p:sp>
        <p:nvSpPr>
          <p:cNvPr id="3" name="Down Arrow 2"/>
          <p:cNvSpPr/>
          <p:nvPr/>
        </p:nvSpPr>
        <p:spPr>
          <a:xfrm>
            <a:off x="1733511" y="4318227"/>
            <a:ext cx="324036" cy="414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21614" y="4837787"/>
            <a:ext cx="2754242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Overtones are not artifacts from nonlinear sensor response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088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magine 14" descr="domenic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618" y="2315142"/>
            <a:ext cx="777532" cy="886386"/>
          </a:xfrm>
          <a:prstGeom prst="rect">
            <a:avLst/>
          </a:prstGeom>
        </p:spPr>
      </p:pic>
      <p:pic>
        <p:nvPicPr>
          <p:cNvPr id="23" name="Immagine 15" descr="Giordan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992" y="2402875"/>
            <a:ext cx="686152" cy="914061"/>
          </a:xfrm>
          <a:prstGeom prst="rect">
            <a:avLst/>
          </a:prstGeom>
        </p:spPr>
      </p:pic>
      <p:pic>
        <p:nvPicPr>
          <p:cNvPr id="24" name="Immagine 17" descr="Claud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98211"/>
            <a:ext cx="738735" cy="760705"/>
          </a:xfrm>
          <a:prstGeom prst="rect">
            <a:avLst/>
          </a:prstGeom>
        </p:spPr>
      </p:pic>
      <p:pic>
        <p:nvPicPr>
          <p:cNvPr id="25" name="Immagine 18" descr="SAM_3646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722" y="2315142"/>
            <a:ext cx="738734" cy="1012902"/>
          </a:xfrm>
          <a:prstGeom prst="rect">
            <a:avLst/>
          </a:prstGeom>
        </p:spPr>
      </p:pic>
      <p:pic>
        <p:nvPicPr>
          <p:cNvPr id="26" name="Immagine 19" descr="IMG_2438_edi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8" y="3328044"/>
            <a:ext cx="738734" cy="934141"/>
          </a:xfrm>
          <a:prstGeom prst="rect">
            <a:avLst/>
          </a:prstGeom>
        </p:spPr>
      </p:pic>
      <p:pic>
        <p:nvPicPr>
          <p:cNvPr id="27" name="Immagine 21" descr="iorda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8030" y="2287482"/>
            <a:ext cx="836748" cy="886386"/>
          </a:xfrm>
          <a:prstGeom prst="rect">
            <a:avLst/>
          </a:prstGeom>
        </p:spPr>
      </p:pic>
      <p:pic>
        <p:nvPicPr>
          <p:cNvPr id="28" name="Immagine 22" descr="novotny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492" y="2315142"/>
            <a:ext cx="711137" cy="1017474"/>
          </a:xfrm>
          <a:prstGeom prst="rect">
            <a:avLst/>
          </a:prstGeom>
        </p:spPr>
      </p:pic>
      <p:pic>
        <p:nvPicPr>
          <p:cNvPr id="29" name="Immagine 23" descr="PictureWebProfile.bmp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45" y="3513318"/>
            <a:ext cx="814804" cy="897620"/>
          </a:xfrm>
          <a:prstGeom prst="rect">
            <a:avLst/>
          </a:prstGeom>
        </p:spPr>
      </p:pic>
      <p:pic>
        <p:nvPicPr>
          <p:cNvPr id="30" name="Immagine 24" descr="zorzetti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166" y="2339161"/>
            <a:ext cx="753974" cy="950546"/>
          </a:xfrm>
          <a:prstGeom prst="rect">
            <a:avLst/>
          </a:prstGeom>
        </p:spPr>
      </p:pic>
      <p:pic>
        <p:nvPicPr>
          <p:cNvPr id="31" name="Immagine 25" descr="GALINDO-MUNO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028" y="2473553"/>
            <a:ext cx="769989" cy="1024085"/>
          </a:xfrm>
          <a:prstGeom prst="rect">
            <a:avLst/>
          </a:prstGeom>
        </p:spPr>
      </p:pic>
      <p:sp>
        <p:nvSpPr>
          <p:cNvPr id="32" name="Rounded Rectangle 22"/>
          <p:cNvSpPr/>
          <p:nvPr/>
        </p:nvSpPr>
        <p:spPr>
          <a:xfrm>
            <a:off x="6889166" y="1310186"/>
            <a:ext cx="1569848" cy="68960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WP4 Beam Instrumentation</a:t>
            </a:r>
          </a:p>
          <a:p>
            <a:pPr algn="ctr"/>
            <a:r>
              <a:rPr lang="en-GB" sz="1200" i="1" dirty="0" smtClean="0"/>
              <a:t>M. Wendt</a:t>
            </a:r>
          </a:p>
        </p:txBody>
      </p:sp>
      <p:sp>
        <p:nvSpPr>
          <p:cNvPr id="33" name="Rounded Rectangle 23"/>
          <p:cNvSpPr/>
          <p:nvPr/>
        </p:nvSpPr>
        <p:spPr>
          <a:xfrm>
            <a:off x="4718030" y="1317178"/>
            <a:ext cx="1569848" cy="68960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WP3 Precision mech. &amp; stabilization</a:t>
            </a:r>
          </a:p>
          <a:p>
            <a:pPr algn="ctr"/>
            <a:r>
              <a:rPr lang="en-GB" sz="1200" i="1" dirty="0" smtClean="0"/>
              <a:t>M. Modena</a:t>
            </a:r>
          </a:p>
        </p:txBody>
      </p:sp>
      <p:sp>
        <p:nvSpPr>
          <p:cNvPr id="34" name="Rounded Rectangle 24"/>
          <p:cNvSpPr/>
          <p:nvPr/>
        </p:nvSpPr>
        <p:spPr>
          <a:xfrm>
            <a:off x="2658618" y="1317178"/>
            <a:ext cx="1569848" cy="68960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WP2 Magnetic Measurements</a:t>
            </a:r>
          </a:p>
          <a:p>
            <a:pPr algn="ctr"/>
            <a:r>
              <a:rPr lang="en-GB" sz="1200" i="1" dirty="0" smtClean="0"/>
              <a:t>S. Russenschuck</a:t>
            </a:r>
          </a:p>
        </p:txBody>
      </p:sp>
      <p:sp>
        <p:nvSpPr>
          <p:cNvPr id="35" name="Rounded Rectangle 25"/>
          <p:cNvSpPr/>
          <p:nvPr/>
        </p:nvSpPr>
        <p:spPr>
          <a:xfrm>
            <a:off x="610608" y="1317178"/>
            <a:ext cx="1569848" cy="68960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WP1 Metrology &amp; Alignment</a:t>
            </a:r>
          </a:p>
          <a:p>
            <a:pPr algn="ctr"/>
            <a:r>
              <a:rPr lang="en-GB" sz="1200" i="1" dirty="0" smtClean="0"/>
              <a:t>H. Mainaud Durand</a:t>
            </a:r>
          </a:p>
        </p:txBody>
      </p:sp>
      <p:sp>
        <p:nvSpPr>
          <p:cNvPr id="36" name="CasellaDiTesto 2"/>
          <p:cNvSpPr txBox="1"/>
          <p:nvPr/>
        </p:nvSpPr>
        <p:spPr>
          <a:xfrm>
            <a:off x="2516334" y="3165058"/>
            <a:ext cx="10685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Domenico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7" name="CasellaDiTesto 29"/>
          <p:cNvSpPr txBox="1"/>
          <p:nvPr/>
        </p:nvSpPr>
        <p:spPr>
          <a:xfrm>
            <a:off x="409403" y="3000891"/>
            <a:ext cx="802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Claude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8" name="CasellaDiTesto 30"/>
          <p:cNvSpPr txBox="1"/>
          <p:nvPr/>
        </p:nvSpPr>
        <p:spPr>
          <a:xfrm>
            <a:off x="1352081" y="3291648"/>
            <a:ext cx="957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Solomon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39" name="CasellaDiTesto 31"/>
          <p:cNvSpPr txBox="1"/>
          <p:nvPr/>
        </p:nvSpPr>
        <p:spPr>
          <a:xfrm>
            <a:off x="500862" y="4199465"/>
            <a:ext cx="959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chemeClr val="accent1"/>
                </a:solidFill>
              </a:rPr>
              <a:t>Vasileios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40" name="CasellaDiTesto 32"/>
          <p:cNvSpPr txBox="1"/>
          <p:nvPr/>
        </p:nvSpPr>
        <p:spPr>
          <a:xfrm>
            <a:off x="3404794" y="3278176"/>
            <a:ext cx="1007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Giordana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41" name="CasellaDiTesto 33"/>
          <p:cNvSpPr txBox="1"/>
          <p:nvPr/>
        </p:nvSpPr>
        <p:spPr>
          <a:xfrm>
            <a:off x="4719339" y="3108899"/>
            <a:ext cx="777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err="1" smtClean="0">
                <a:solidFill>
                  <a:schemeClr val="accent1"/>
                </a:solidFill>
              </a:rPr>
              <a:t>Iordan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42" name="CasellaDiTesto 34"/>
          <p:cNvSpPr txBox="1"/>
          <p:nvPr/>
        </p:nvSpPr>
        <p:spPr>
          <a:xfrm>
            <a:off x="5788037" y="3244608"/>
            <a:ext cx="674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Peter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43" name="CasellaDiTesto 35"/>
          <p:cNvSpPr txBox="1"/>
          <p:nvPr/>
        </p:nvSpPr>
        <p:spPr>
          <a:xfrm>
            <a:off x="5087772" y="4353062"/>
            <a:ext cx="70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David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44" name="CasellaDiTesto 36"/>
          <p:cNvSpPr txBox="1"/>
          <p:nvPr/>
        </p:nvSpPr>
        <p:spPr>
          <a:xfrm>
            <a:off x="6951878" y="3229286"/>
            <a:ext cx="664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Silvia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sp>
        <p:nvSpPr>
          <p:cNvPr id="45" name="CasellaDiTesto 37"/>
          <p:cNvSpPr txBox="1"/>
          <p:nvPr/>
        </p:nvSpPr>
        <p:spPr>
          <a:xfrm>
            <a:off x="7802661" y="3455375"/>
            <a:ext cx="845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>
                <a:solidFill>
                  <a:schemeClr val="accent1"/>
                </a:solidFill>
              </a:rPr>
              <a:t>Natalia</a:t>
            </a:r>
            <a:endParaRPr lang="it-IT" sz="1600" i="1" dirty="0">
              <a:solidFill>
                <a:schemeClr val="accent1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00777" y="4869961"/>
            <a:ext cx="8475805" cy="1755132"/>
            <a:chOff x="409403" y="4999351"/>
            <a:chExt cx="8475805" cy="1755132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2288" y="5500554"/>
              <a:ext cx="765062" cy="1112498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0588" y="5632342"/>
              <a:ext cx="1897365" cy="98071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7045" y="5761980"/>
              <a:ext cx="2781167" cy="697472"/>
            </a:xfrm>
            <a:prstGeom prst="rect">
              <a:avLst/>
            </a:prstGeom>
          </p:spPr>
        </p:pic>
        <p:sp>
          <p:nvSpPr>
            <p:cNvPr id="56" name="TextBox 55"/>
            <p:cNvSpPr txBox="1"/>
            <p:nvPr/>
          </p:nvSpPr>
          <p:spPr>
            <a:xfrm>
              <a:off x="610608" y="5085611"/>
              <a:ext cx="82057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</a:rPr>
                <a:t>“Stretched-wire systems for the magnetic measurement of small-aperture magnets”</a:t>
              </a:r>
              <a:endParaRPr lang="en-GB" dirty="0"/>
            </a:p>
            <a:p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09403" y="4999351"/>
              <a:ext cx="8475805" cy="1755132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9" name="Down Arrow 58"/>
          <p:cNvSpPr/>
          <p:nvPr/>
        </p:nvSpPr>
        <p:spPr>
          <a:xfrm>
            <a:off x="2786331" y="3804864"/>
            <a:ext cx="396815" cy="744090"/>
          </a:xfrm>
          <a:prstGeom prst="downArrow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2559464" y="2287482"/>
            <a:ext cx="927208" cy="1159971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63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- Compact Linear Collider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12144" y="3717833"/>
            <a:ext cx="660783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376092"/>
                </a:solidFill>
              </a:rPr>
              <a:t>Metrological </a:t>
            </a:r>
            <a:r>
              <a:rPr lang="it-IT" sz="2000" b="1" dirty="0">
                <a:solidFill>
                  <a:srgbClr val="376092"/>
                </a:solidFill>
              </a:rPr>
              <a:t>challenges imposed by </a:t>
            </a:r>
            <a:r>
              <a:rPr lang="it-IT" sz="2000" b="1" dirty="0" smtClean="0">
                <a:solidFill>
                  <a:srgbClr val="376092"/>
                </a:solidFill>
              </a:rPr>
              <a:t>CLIC</a:t>
            </a:r>
          </a:p>
          <a:p>
            <a:pPr lvl="1">
              <a:buFont typeface="Wingdings" charset="2"/>
              <a:buChar char="Ø"/>
            </a:pPr>
            <a:r>
              <a:rPr lang="it-IT" sz="1600" dirty="0" smtClean="0">
                <a:solidFill>
                  <a:srgbClr val="376092"/>
                </a:solidFill>
              </a:rPr>
              <a:t> Small </a:t>
            </a:r>
            <a:r>
              <a:rPr lang="it-IT" sz="1600" dirty="0">
                <a:solidFill>
                  <a:srgbClr val="376092"/>
                </a:solidFill>
              </a:rPr>
              <a:t>beam size and impact </a:t>
            </a:r>
            <a:r>
              <a:rPr lang="it-IT" sz="1600" dirty="0" smtClean="0">
                <a:solidFill>
                  <a:srgbClr val="376092"/>
                </a:solidFill>
              </a:rPr>
              <a:t>section</a:t>
            </a:r>
          </a:p>
          <a:p>
            <a:pPr lvl="2">
              <a:buFont typeface="Wingdings" charset="2"/>
              <a:buChar char="Ø"/>
            </a:pPr>
            <a:r>
              <a:rPr lang="it-IT" sz="1600" dirty="0" smtClean="0">
                <a:solidFill>
                  <a:srgbClr val="376092"/>
                </a:solidFill>
              </a:rPr>
              <a:t> </a:t>
            </a:r>
            <a:r>
              <a:rPr lang="it-IT" sz="1600" dirty="0">
                <a:solidFill>
                  <a:srgbClr val="C0504D"/>
                </a:solidFill>
              </a:rPr>
              <a:t>submicron range</a:t>
            </a:r>
          </a:p>
          <a:p>
            <a:pPr lvl="1">
              <a:buFont typeface="Wingdings" charset="2"/>
              <a:buChar char="Ø"/>
            </a:pPr>
            <a:r>
              <a:rPr lang="it-IT" sz="1600" dirty="0" smtClean="0">
                <a:solidFill>
                  <a:srgbClr val="376092"/>
                </a:solidFill>
              </a:rPr>
              <a:t> High-precision </a:t>
            </a:r>
            <a:r>
              <a:rPr lang="it-IT" sz="1600" dirty="0">
                <a:solidFill>
                  <a:srgbClr val="376092"/>
                </a:solidFill>
              </a:rPr>
              <a:t>in focusing the </a:t>
            </a:r>
            <a:r>
              <a:rPr lang="it-IT" sz="1600" dirty="0" smtClean="0">
                <a:solidFill>
                  <a:srgbClr val="376092"/>
                </a:solidFill>
              </a:rPr>
              <a:t>beam</a:t>
            </a:r>
          </a:p>
          <a:p>
            <a:pPr lvl="2">
              <a:buFont typeface="Wingdings" charset="2"/>
              <a:buChar char="Ø"/>
            </a:pPr>
            <a:r>
              <a:rPr lang="it-IT" sz="1600" dirty="0" smtClean="0">
                <a:solidFill>
                  <a:schemeClr val="accent2"/>
                </a:solidFill>
              </a:rPr>
              <a:t> 500 </a:t>
            </a:r>
            <a:r>
              <a:rPr lang="it-IT" sz="1600" dirty="0">
                <a:solidFill>
                  <a:schemeClr val="accent2"/>
                </a:solidFill>
              </a:rPr>
              <a:t>nm</a:t>
            </a:r>
            <a:r>
              <a:rPr lang="it-IT" sz="1600" dirty="0">
                <a:solidFill>
                  <a:srgbClr val="376092"/>
                </a:solidFill>
              </a:rPr>
              <a:t> horizontal and </a:t>
            </a:r>
            <a:r>
              <a:rPr lang="it-IT" sz="1600" dirty="0">
                <a:solidFill>
                  <a:schemeClr val="accent2"/>
                </a:solidFill>
              </a:rPr>
              <a:t>5 nm</a:t>
            </a:r>
            <a:r>
              <a:rPr lang="it-IT" sz="1600" dirty="0">
                <a:solidFill>
                  <a:srgbClr val="376092"/>
                </a:solidFill>
              </a:rPr>
              <a:t> vertical normalized beam </a:t>
            </a:r>
            <a:r>
              <a:rPr lang="it-IT" sz="1600" dirty="0" smtClean="0">
                <a:solidFill>
                  <a:schemeClr val="accent2"/>
                </a:solidFill>
              </a:rPr>
              <a:t>emittance</a:t>
            </a:r>
            <a:endParaRPr lang="it-IT" sz="1600" dirty="0" smtClean="0">
              <a:solidFill>
                <a:srgbClr val="376092"/>
              </a:solidFill>
            </a:endParaRPr>
          </a:p>
          <a:p>
            <a:pPr lvl="1">
              <a:buFont typeface="Wingdings" charset="2"/>
              <a:buChar char="Ø"/>
            </a:pPr>
            <a:r>
              <a:rPr lang="it-IT" sz="1600" dirty="0">
                <a:solidFill>
                  <a:srgbClr val="376092"/>
                </a:solidFill>
              </a:rPr>
              <a:t>Tight specifications on </a:t>
            </a:r>
            <a:r>
              <a:rPr lang="it-IT" sz="1600" dirty="0" smtClean="0">
                <a:solidFill>
                  <a:srgbClr val="376092"/>
                </a:solidFill>
              </a:rPr>
              <a:t>components’ </a:t>
            </a:r>
            <a:r>
              <a:rPr lang="it-IT" sz="1600" dirty="0" smtClean="0">
                <a:solidFill>
                  <a:schemeClr val="accent2"/>
                </a:solidFill>
              </a:rPr>
              <a:t>alignment</a:t>
            </a:r>
          </a:p>
          <a:p>
            <a:pPr lvl="2">
              <a:buFont typeface="Wingdings" charset="2"/>
              <a:buChar char="Ø"/>
            </a:pPr>
            <a:r>
              <a:rPr lang="it-IT" sz="1600" dirty="0" smtClean="0">
                <a:solidFill>
                  <a:srgbClr val="C0504D"/>
                </a:solidFill>
              </a:rPr>
              <a:t> </a:t>
            </a:r>
            <a:r>
              <a:rPr lang="it-IT" sz="1600" dirty="0" smtClean="0">
                <a:solidFill>
                  <a:srgbClr val="C0504D"/>
                </a:solidFill>
              </a:rPr>
              <a:t>14-17 </a:t>
            </a:r>
            <a:r>
              <a:rPr lang="it-IT" sz="1600" dirty="0" err="1">
                <a:solidFill>
                  <a:srgbClr val="C0504D"/>
                </a:solidFill>
              </a:rPr>
              <a:t>μm</a:t>
            </a:r>
            <a:r>
              <a:rPr lang="it-IT" sz="1600" dirty="0">
                <a:solidFill>
                  <a:srgbClr val="C0504D"/>
                </a:solidFill>
              </a:rPr>
              <a:t> </a:t>
            </a:r>
            <a:r>
              <a:rPr lang="it-IT" sz="1600" dirty="0" err="1" smtClean="0">
                <a:solidFill>
                  <a:srgbClr val="C0504D"/>
                </a:solidFill>
              </a:rPr>
              <a:t>error</a:t>
            </a:r>
            <a:r>
              <a:rPr lang="it-IT" sz="1600" dirty="0" smtClean="0">
                <a:solidFill>
                  <a:srgbClr val="C0504D"/>
                </a:solidFill>
              </a:rPr>
              <a:t> budget</a:t>
            </a:r>
            <a:r>
              <a:rPr lang="it-IT" sz="1600" dirty="0" smtClean="0">
                <a:solidFill>
                  <a:srgbClr val="376092"/>
                </a:solidFill>
              </a:rPr>
              <a:t> </a:t>
            </a:r>
            <a:r>
              <a:rPr lang="it-IT" sz="1600" dirty="0">
                <a:solidFill>
                  <a:srgbClr val="376092"/>
                </a:solidFill>
              </a:rPr>
              <a:t>over 200 </a:t>
            </a:r>
            <a:r>
              <a:rPr lang="it-IT" sz="1600" dirty="0" smtClean="0">
                <a:solidFill>
                  <a:srgbClr val="376092"/>
                </a:solidFill>
              </a:rPr>
              <a:t>m</a:t>
            </a:r>
            <a:endParaRPr lang="it-IT" sz="1600" dirty="0">
              <a:solidFill>
                <a:schemeClr val="tx2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" y="1118919"/>
            <a:ext cx="9144000" cy="19804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010" y="3099388"/>
            <a:ext cx="3528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rgbClr val="376092"/>
                </a:solidFill>
              </a:rPr>
              <a:t>A two beams, 50 </a:t>
            </a:r>
            <a:r>
              <a:rPr lang="it-IT" b="1" dirty="0" smtClean="0">
                <a:solidFill>
                  <a:srgbClr val="376092"/>
                </a:solidFill>
              </a:rPr>
              <a:t>km</a:t>
            </a:r>
            <a:r>
              <a:rPr lang="it-IT" b="1" dirty="0">
                <a:solidFill>
                  <a:srgbClr val="376092"/>
                </a:solidFill>
              </a:rPr>
              <a:t>, e+/e- </a:t>
            </a:r>
            <a:r>
              <a:rPr lang="it-IT" b="1" dirty="0" smtClean="0">
                <a:solidFill>
                  <a:srgbClr val="376092"/>
                </a:solidFill>
              </a:rPr>
              <a:t>collider</a:t>
            </a:r>
            <a:endParaRPr lang="en-GB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6133382" y="3587394"/>
            <a:ext cx="2982010" cy="2073299"/>
            <a:chOff x="6133382" y="3587394"/>
            <a:chExt cx="2982010" cy="2073299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9470" y="4779662"/>
              <a:ext cx="882996" cy="881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5269" y="4533688"/>
              <a:ext cx="825311" cy="885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6190" y="3587394"/>
              <a:ext cx="1489202" cy="9462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Freeform 10"/>
            <p:cNvSpPr/>
            <p:nvPr/>
          </p:nvSpPr>
          <p:spPr>
            <a:xfrm>
              <a:off x="6133382" y="3717833"/>
              <a:ext cx="2484408" cy="1596040"/>
            </a:xfrm>
            <a:custGeom>
              <a:avLst/>
              <a:gdLst>
                <a:gd name="connsiteX0" fmla="*/ 0 w 2666552"/>
                <a:gd name="connsiteY0" fmla="*/ 2364675 h 2364675"/>
                <a:gd name="connsiteX1" fmla="*/ 1311215 w 2666552"/>
                <a:gd name="connsiteY1" fmla="*/ 2105883 h 2364675"/>
                <a:gd name="connsiteX2" fmla="*/ 1854680 w 2666552"/>
                <a:gd name="connsiteY2" fmla="*/ 1096592 h 2364675"/>
                <a:gd name="connsiteX3" fmla="*/ 2553419 w 2666552"/>
                <a:gd name="connsiteY3" fmla="*/ 130434 h 2364675"/>
                <a:gd name="connsiteX4" fmla="*/ 2656936 w 2666552"/>
                <a:gd name="connsiteY4" fmla="*/ 35543 h 236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6552" h="2364675">
                  <a:moveTo>
                    <a:pt x="0" y="2364675"/>
                  </a:moveTo>
                  <a:cubicBezTo>
                    <a:pt x="501051" y="2340952"/>
                    <a:pt x="1002102" y="2317230"/>
                    <a:pt x="1311215" y="2105883"/>
                  </a:cubicBezTo>
                  <a:cubicBezTo>
                    <a:pt x="1620328" y="1894536"/>
                    <a:pt x="1647646" y="1425833"/>
                    <a:pt x="1854680" y="1096592"/>
                  </a:cubicBezTo>
                  <a:cubicBezTo>
                    <a:pt x="2061714" y="767351"/>
                    <a:pt x="2419710" y="307275"/>
                    <a:pt x="2553419" y="130434"/>
                  </a:cubicBezTo>
                  <a:cubicBezTo>
                    <a:pt x="2687128" y="-46407"/>
                    <a:pt x="2672032" y="-5432"/>
                    <a:pt x="2656936" y="35543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133382" y="5726053"/>
            <a:ext cx="885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b="1" dirty="0" smtClean="0">
                <a:solidFill>
                  <a:srgbClr val="376092"/>
                </a:solidFill>
              </a:rPr>
              <a:t>QUAD</a:t>
            </a:r>
            <a:endParaRPr lang="it-IT" b="1" dirty="0" smtClean="0">
              <a:solidFill>
                <a:srgbClr val="37609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93313" y="5419388"/>
            <a:ext cx="8856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>
                <a:solidFill>
                  <a:srgbClr val="376092"/>
                </a:solidFill>
              </a:rPr>
              <a:t>BPM</a:t>
            </a:r>
            <a:endParaRPr lang="it-IT" b="1" dirty="0" smtClean="0">
              <a:solidFill>
                <a:srgbClr val="37609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160580" y="3145554"/>
            <a:ext cx="885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>
                <a:solidFill>
                  <a:srgbClr val="376092"/>
                </a:solidFill>
              </a:rPr>
              <a:t>ACCEL. </a:t>
            </a:r>
            <a:r>
              <a:rPr lang="it-IT" b="1" dirty="0" err="1" smtClean="0">
                <a:solidFill>
                  <a:srgbClr val="376092"/>
                </a:solidFill>
              </a:rPr>
              <a:t>Struct</a:t>
            </a:r>
            <a:r>
              <a:rPr lang="it-IT" b="1" dirty="0" smtClean="0">
                <a:solidFill>
                  <a:srgbClr val="376092"/>
                </a:solidFill>
              </a:rPr>
              <a:t>.</a:t>
            </a:r>
            <a:endParaRPr lang="it-IT" b="1" dirty="0" smtClean="0">
              <a:solidFill>
                <a:srgbClr val="3760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5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59067"/>
            <a:ext cx="7331887" cy="993356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Magnetic measurements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6968" y="1161849"/>
            <a:ext cx="3471716" cy="6354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4000 </a:t>
            </a:r>
            <a:r>
              <a:rPr lang="en-US" sz="2000" dirty="0" err="1" smtClean="0">
                <a:solidFill>
                  <a:srgbClr val="C00000"/>
                </a:solidFill>
              </a:rPr>
              <a:t>quadrupoles</a:t>
            </a:r>
            <a:r>
              <a:rPr lang="en-US" sz="2000" dirty="0" smtClean="0"/>
              <a:t> in the main </a:t>
            </a:r>
            <a:r>
              <a:rPr lang="en-US" sz="2000" dirty="0" err="1" smtClean="0"/>
              <a:t>linac</a:t>
            </a:r>
            <a:endParaRPr lang="en-US" sz="20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07" y="4683035"/>
            <a:ext cx="2413719" cy="7761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221" y="1227866"/>
            <a:ext cx="2354014" cy="22514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0599" y="3898088"/>
            <a:ext cx="4126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Magnetic measurements for PACMAN</a:t>
            </a:r>
            <a:endParaRPr lang="en-GB" sz="2000" dirty="0">
              <a:solidFill>
                <a:srgbClr val="C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93740" y="3427604"/>
            <a:ext cx="1924798" cy="3829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Main beam quad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815" y="1210614"/>
            <a:ext cx="1700249" cy="2148864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526167" y="3337041"/>
            <a:ext cx="1924798" cy="38297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 smtClean="0">
                <a:solidFill>
                  <a:schemeClr val="tx2"/>
                </a:solidFill>
              </a:rPr>
              <a:t>Final focus quad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80" y="1895308"/>
            <a:ext cx="3139181" cy="1627498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71836" y="5457944"/>
            <a:ext cx="2169259" cy="3829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dirty="0" smtClean="0"/>
              <a:t>Magnetic Measurements Section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650" y="4298199"/>
            <a:ext cx="2580136" cy="1636774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3649526" y="5890630"/>
            <a:ext cx="1924798" cy="2786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300" dirty="0" smtClean="0">
                <a:solidFill>
                  <a:schemeClr val="tx2"/>
                </a:solidFill>
              </a:rPr>
              <a:t>Stretched wires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255138" y="5922261"/>
            <a:ext cx="1924798" cy="3318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300" dirty="0" smtClean="0">
                <a:solidFill>
                  <a:schemeClr val="tx2"/>
                </a:solidFill>
              </a:rPr>
              <a:t>Rotating coils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58" y="4298198"/>
            <a:ext cx="2357606" cy="1636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3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69681"/>
            <a:ext cx="7331887" cy="879229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Measurement problem</a:t>
            </a:r>
            <a:endParaRPr lang="en-GB" b="1" dirty="0">
              <a:solidFill>
                <a:schemeClr val="accent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512" y="1484715"/>
            <a:ext cx="8730695" cy="3029871"/>
            <a:chOff x="279400" y="1219200"/>
            <a:chExt cx="9420959" cy="3124200"/>
          </a:xfrm>
        </p:grpSpPr>
        <p:grpSp>
          <p:nvGrpSpPr>
            <p:cNvPr id="7" name="Group 6"/>
            <p:cNvGrpSpPr/>
            <p:nvPr/>
          </p:nvGrpSpPr>
          <p:grpSpPr>
            <a:xfrm>
              <a:off x="279400" y="1219200"/>
              <a:ext cx="9420959" cy="3039390"/>
              <a:chOff x="445723" y="1482053"/>
              <a:chExt cx="9420959" cy="3039390"/>
            </a:xfrm>
          </p:grpSpPr>
          <p:sp>
            <p:nvSpPr>
              <p:cNvPr id="10" name="TextBox 20"/>
              <p:cNvSpPr txBox="1">
                <a:spLocks noChangeArrowheads="1"/>
              </p:cNvSpPr>
              <p:nvPr/>
            </p:nvSpPr>
            <p:spPr bwMode="auto">
              <a:xfrm>
                <a:off x="3750359" y="1489742"/>
                <a:ext cx="2624380" cy="656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599" tIns="50799" rIns="101599" bIns="50799">
                <a:spAutoFit/>
              </a:bodyPr>
              <a:lstStyle/>
              <a:p>
                <a:pPr algn="ctr"/>
                <a:r>
                  <a:rPr lang="en-US" sz="1800" b="1" i="1" dirty="0">
                    <a:solidFill>
                      <a:srgbClr val="000090"/>
                    </a:solidFill>
                  </a:rPr>
                  <a:t>Upgrade of LHC</a:t>
                </a:r>
              </a:p>
              <a:p>
                <a:pPr algn="ctr"/>
                <a:r>
                  <a:rPr lang="en-US" sz="1800" b="1" i="1" dirty="0">
                    <a:solidFill>
                      <a:srgbClr val="000090"/>
                    </a:solidFill>
                  </a:rPr>
                  <a:t>(Linear Accelerator 4)</a:t>
                </a:r>
              </a:p>
            </p:txBody>
          </p:sp>
          <p:pic>
            <p:nvPicPr>
              <p:cNvPr id="11" name="Picture 6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239573" y="2190232"/>
                <a:ext cx="1749611" cy="1493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Box 23"/>
              <p:cNvSpPr txBox="1">
                <a:spLocks noChangeArrowheads="1"/>
              </p:cNvSpPr>
              <p:nvPr/>
            </p:nvSpPr>
            <p:spPr bwMode="auto">
              <a:xfrm>
                <a:off x="6639804" y="1489742"/>
                <a:ext cx="3081198" cy="656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599" tIns="50799" rIns="101599" bIns="50799">
                <a:spAutoFit/>
              </a:bodyPr>
              <a:lstStyle/>
              <a:p>
                <a:pPr algn="ctr"/>
                <a:r>
                  <a:rPr lang="en-US" sz="1800" b="1" i="1" dirty="0">
                    <a:solidFill>
                      <a:srgbClr val="000090"/>
                    </a:solidFill>
                  </a:rPr>
                  <a:t>Future accelerators</a:t>
                </a:r>
              </a:p>
              <a:p>
                <a:pPr algn="ctr"/>
                <a:r>
                  <a:rPr lang="en-US" sz="1800" b="1" i="1" dirty="0">
                    <a:solidFill>
                      <a:srgbClr val="000090"/>
                    </a:solidFill>
                  </a:rPr>
                  <a:t>(Compact Linear Collider)</a:t>
                </a:r>
              </a:p>
            </p:txBody>
          </p:sp>
          <p:sp>
            <p:nvSpPr>
              <p:cNvPr id="13" name="TextBox 24"/>
              <p:cNvSpPr txBox="1">
                <a:spLocks noChangeArrowheads="1"/>
              </p:cNvSpPr>
              <p:nvPr/>
            </p:nvSpPr>
            <p:spPr bwMode="auto">
              <a:xfrm>
                <a:off x="445723" y="1482053"/>
                <a:ext cx="3197741" cy="687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599" tIns="50799" rIns="101599" bIns="50799">
                <a:spAutoFit/>
              </a:bodyPr>
              <a:lstStyle/>
              <a:p>
                <a:pPr algn="ctr"/>
                <a:r>
                  <a:rPr lang="en-US" sz="1800" b="1" i="1" dirty="0">
                    <a:solidFill>
                      <a:srgbClr val="000090"/>
                    </a:solidFill>
                  </a:rPr>
                  <a:t>Existing large accelerators</a:t>
                </a:r>
              </a:p>
              <a:p>
                <a:pPr algn="ctr"/>
                <a:r>
                  <a:rPr lang="en-US" sz="1800" b="1" i="1" dirty="0">
                    <a:solidFill>
                      <a:srgbClr val="000090"/>
                    </a:solidFill>
                  </a:rPr>
                  <a:t>(Large Hadron Collider</a:t>
                </a:r>
                <a:r>
                  <a:rPr lang="en-US" b="1" i="1" dirty="0" smtClean="0">
                    <a:solidFill>
                      <a:srgbClr val="000090"/>
                    </a:solidFill>
                  </a:rPr>
                  <a:t>)</a:t>
                </a:r>
                <a:endParaRPr lang="en-US" b="1" i="1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14" name="TextBox 25"/>
              <p:cNvSpPr txBox="1">
                <a:spLocks noChangeArrowheads="1"/>
              </p:cNvSpPr>
              <p:nvPr/>
            </p:nvSpPr>
            <p:spPr bwMode="auto">
              <a:xfrm>
                <a:off x="2999769" y="3329947"/>
                <a:ext cx="1234651" cy="379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599" tIns="50799" rIns="101599" bIns="50799">
                <a:spAutoFit/>
              </a:bodyPr>
              <a:lstStyle/>
              <a:p>
                <a:r>
                  <a:rPr lang="en-US" sz="1800" b="1" i="1">
                    <a:solidFill>
                      <a:srgbClr val="000090"/>
                    </a:solidFill>
                  </a:rPr>
                  <a:t>Ø 50 mm</a:t>
                </a:r>
              </a:p>
            </p:txBody>
          </p:sp>
          <p:sp>
            <p:nvSpPr>
              <p:cNvPr id="15" name="TextBox 26"/>
              <p:cNvSpPr txBox="1">
                <a:spLocks noChangeArrowheads="1"/>
              </p:cNvSpPr>
              <p:nvPr/>
            </p:nvSpPr>
            <p:spPr bwMode="auto">
              <a:xfrm>
                <a:off x="5800080" y="3329947"/>
                <a:ext cx="1234651" cy="379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599" tIns="50799" rIns="101599" bIns="50799">
                <a:spAutoFit/>
              </a:bodyPr>
              <a:lstStyle/>
              <a:p>
                <a:r>
                  <a:rPr lang="en-US" sz="1800" b="1" i="1">
                    <a:solidFill>
                      <a:srgbClr val="000090"/>
                    </a:solidFill>
                  </a:rPr>
                  <a:t>Ø 20 mm</a:t>
                </a:r>
              </a:p>
            </p:txBody>
          </p:sp>
          <p:sp>
            <p:nvSpPr>
              <p:cNvPr id="16" name="TextBox 27"/>
              <p:cNvSpPr txBox="1">
                <a:spLocks noChangeArrowheads="1"/>
              </p:cNvSpPr>
              <p:nvPr/>
            </p:nvSpPr>
            <p:spPr bwMode="auto">
              <a:xfrm>
                <a:off x="8760409" y="3194264"/>
                <a:ext cx="1106273" cy="379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599" tIns="50799" rIns="101599" bIns="50799">
                <a:spAutoFit/>
              </a:bodyPr>
              <a:lstStyle/>
              <a:p>
                <a:r>
                  <a:rPr lang="en-US" sz="1800" b="1" i="1" dirty="0" err="1">
                    <a:solidFill>
                      <a:srgbClr val="000090"/>
                    </a:solidFill>
                  </a:rPr>
                  <a:t>Ø</a:t>
                </a:r>
                <a:r>
                  <a:rPr lang="en-US" sz="1800" b="1" i="1" dirty="0">
                    <a:solidFill>
                      <a:srgbClr val="000090"/>
                    </a:solidFill>
                  </a:rPr>
                  <a:t> 8 mm</a:t>
                </a:r>
              </a:p>
            </p:txBody>
          </p:sp>
          <p:pic>
            <p:nvPicPr>
              <p:cNvPr id="17" name="Picture 1" descr="F:\DSCN5613.JPG"/>
              <p:cNvPicPr>
                <a:picLocks noChangeAspect="1" noChangeArrowheads="1"/>
              </p:cNvPicPr>
              <p:nvPr/>
            </p:nvPicPr>
            <p:blipFill>
              <a:blip r:embed="rId3"/>
              <a:srcRect l="15984" r="18460" b="-131"/>
              <a:stretch>
                <a:fillRect/>
              </a:stretch>
            </p:blipFill>
            <p:spPr bwMode="auto">
              <a:xfrm>
                <a:off x="7560276" y="2369840"/>
                <a:ext cx="1120124" cy="1279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Picture 6" descr="Picture"/>
              <p:cNvPicPr>
                <a:picLocks noChangeAspect="1" noChangeArrowheads="1"/>
              </p:cNvPicPr>
              <p:nvPr/>
            </p:nvPicPr>
            <p:blipFill>
              <a:blip r:embed="rId4"/>
              <a:srcRect t="6522" b="10869"/>
              <a:stretch>
                <a:fillRect/>
              </a:stretch>
            </p:blipFill>
            <p:spPr bwMode="auto">
              <a:xfrm>
                <a:off x="4444836" y="2369841"/>
                <a:ext cx="1355244" cy="1400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9" name="Straight Connector 18"/>
              <p:cNvCxnSpPr/>
              <p:nvPr/>
            </p:nvCxnSpPr>
            <p:spPr>
              <a:xfrm>
                <a:off x="2119671" y="2449849"/>
                <a:ext cx="6000667" cy="560062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2119671" y="3089920"/>
                <a:ext cx="6000667" cy="80009"/>
              </a:xfrm>
              <a:prstGeom prst="line">
                <a:avLst/>
              </a:prstGeom>
              <a:ln w="254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Freccia destra 17"/>
              <p:cNvSpPr/>
              <p:nvPr/>
            </p:nvSpPr>
            <p:spPr>
              <a:xfrm flipV="1">
                <a:off x="599502" y="3810001"/>
                <a:ext cx="9041004" cy="160018"/>
              </a:xfrm>
              <a:prstGeom prst="rightArrow">
                <a:avLst/>
              </a:prstGeom>
              <a:ln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01599" tIns="50799" rIns="101599" bIns="50799" rtlCol="0" anchor="ctr"/>
              <a:lstStyle/>
              <a:p>
                <a:pPr algn="ctr"/>
                <a:endParaRPr lang="it-IT">
                  <a:solidFill>
                    <a:srgbClr val="000090"/>
                  </a:solidFill>
                </a:endParaRPr>
              </a:p>
            </p:txBody>
          </p:sp>
          <p:sp>
            <p:nvSpPr>
              <p:cNvPr id="22" name="CasellaDiTesto 27"/>
              <p:cNvSpPr txBox="1"/>
              <p:nvPr/>
            </p:nvSpPr>
            <p:spPr>
              <a:xfrm>
                <a:off x="1787322" y="4130036"/>
                <a:ext cx="726488" cy="391407"/>
              </a:xfrm>
              <a:prstGeom prst="rect">
                <a:avLst/>
              </a:prstGeom>
              <a:noFill/>
            </p:spPr>
            <p:txBody>
              <a:bodyPr wrap="none" lIns="101599" tIns="50799" rIns="101599" bIns="50799" rtlCol="0">
                <a:spAutoFit/>
              </a:bodyPr>
              <a:lstStyle/>
              <a:p>
                <a:r>
                  <a:rPr lang="it-IT" dirty="0" smtClean="0">
                    <a:solidFill>
                      <a:srgbClr val="000090"/>
                    </a:solidFill>
                  </a:rPr>
                  <a:t>2008</a:t>
                </a:r>
                <a:endParaRPr lang="it-IT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23" name="CasellaDiTesto 52"/>
              <p:cNvSpPr txBox="1"/>
              <p:nvPr/>
            </p:nvSpPr>
            <p:spPr>
              <a:xfrm>
                <a:off x="4759965" y="4119711"/>
                <a:ext cx="726488" cy="391407"/>
              </a:xfrm>
              <a:prstGeom prst="rect">
                <a:avLst/>
              </a:prstGeom>
              <a:noFill/>
            </p:spPr>
            <p:txBody>
              <a:bodyPr wrap="none" lIns="101599" tIns="50799" rIns="101599" bIns="50799" rtlCol="0">
                <a:spAutoFit/>
              </a:bodyPr>
              <a:lstStyle/>
              <a:p>
                <a:r>
                  <a:rPr lang="it-IT" dirty="0" smtClean="0">
                    <a:solidFill>
                      <a:srgbClr val="000090"/>
                    </a:solidFill>
                  </a:rPr>
                  <a:t>2015</a:t>
                </a:r>
                <a:endParaRPr lang="it-IT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24" name="CasellaDiTesto 53"/>
              <p:cNvSpPr txBox="1"/>
              <p:nvPr/>
            </p:nvSpPr>
            <p:spPr>
              <a:xfrm>
                <a:off x="7824638" y="4050027"/>
                <a:ext cx="775753" cy="410369"/>
              </a:xfrm>
              <a:prstGeom prst="rect">
                <a:avLst/>
              </a:prstGeom>
              <a:noFill/>
            </p:spPr>
            <p:txBody>
              <a:bodyPr wrap="none" lIns="101599" tIns="50799" rIns="101599" bIns="50799" rtlCol="0">
                <a:spAutoFit/>
              </a:bodyPr>
              <a:lstStyle/>
              <a:p>
                <a:r>
                  <a:rPr lang="it-IT" dirty="0" smtClean="0">
                    <a:solidFill>
                      <a:srgbClr val="000090"/>
                    </a:solidFill>
                  </a:rPr>
                  <a:t>2020</a:t>
                </a:r>
                <a:endParaRPr lang="it-IT" dirty="0">
                  <a:solidFill>
                    <a:srgbClr val="000090"/>
                  </a:solidFill>
                </a:endParaRPr>
              </a:p>
            </p:txBody>
          </p:sp>
          <p:sp>
            <p:nvSpPr>
              <p:cNvPr id="25" name="Rettangolo 28"/>
              <p:cNvSpPr/>
              <p:nvPr/>
            </p:nvSpPr>
            <p:spPr>
              <a:xfrm>
                <a:off x="2119671" y="3729991"/>
                <a:ext cx="80009" cy="400044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01599" tIns="50799" rIns="101599" bIns="50799" rtlCol="0" anchor="ctr"/>
              <a:lstStyle/>
              <a:p>
                <a:pPr algn="ctr"/>
                <a:endParaRPr lang="it-IT">
                  <a:solidFill>
                    <a:srgbClr val="000090"/>
                  </a:solidFill>
                </a:endParaRPr>
              </a:p>
            </p:txBody>
          </p:sp>
          <p:sp>
            <p:nvSpPr>
              <p:cNvPr id="26" name="Rettangolo 55"/>
              <p:cNvSpPr/>
              <p:nvPr/>
            </p:nvSpPr>
            <p:spPr>
              <a:xfrm>
                <a:off x="5160009" y="3729991"/>
                <a:ext cx="80009" cy="400044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01599" tIns="50799" rIns="101599" bIns="50799" rtlCol="0" anchor="ctr"/>
              <a:lstStyle/>
              <a:p>
                <a:pPr algn="ctr"/>
                <a:endParaRPr lang="it-IT">
                  <a:solidFill>
                    <a:srgbClr val="000090"/>
                  </a:solidFill>
                </a:endParaRPr>
              </a:p>
            </p:txBody>
          </p:sp>
          <p:sp>
            <p:nvSpPr>
              <p:cNvPr id="27" name="Rettangolo 56"/>
              <p:cNvSpPr/>
              <p:nvPr/>
            </p:nvSpPr>
            <p:spPr>
              <a:xfrm>
                <a:off x="8120338" y="3729991"/>
                <a:ext cx="80009" cy="400044"/>
              </a:xfrm>
              <a:prstGeom prst="rect">
                <a:avLst/>
              </a:prstGeom>
              <a:solidFill>
                <a:schemeClr val="accent4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101599" tIns="50799" rIns="101599" bIns="50799" rtlCol="0" anchor="ctr"/>
              <a:lstStyle/>
              <a:p>
                <a:pPr algn="ctr"/>
                <a:endParaRPr lang="it-IT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2946400" y="3933033"/>
              <a:ext cx="838191" cy="410367"/>
            </a:xfrm>
            <a:prstGeom prst="rect">
              <a:avLst/>
            </a:prstGeom>
            <a:noFill/>
          </p:spPr>
          <p:txBody>
            <a:bodyPr wrap="none" lIns="101599" tIns="50799" rIns="101599" bIns="50799" rtlCol="0">
              <a:spAutoFit/>
            </a:bodyPr>
            <a:lstStyle/>
            <a:p>
              <a:r>
                <a:rPr lang="en-US" b="1" i="1" dirty="0" smtClean="0">
                  <a:solidFill>
                    <a:srgbClr val="000090"/>
                  </a:solidFill>
                </a:rPr>
                <a:t>2.5</a:t>
              </a:r>
              <a:r>
                <a:rPr lang="en-US" dirty="0" smtClean="0">
                  <a:solidFill>
                    <a:srgbClr val="000090"/>
                  </a:solidFill>
                </a:rPr>
                <a:t> </a:t>
              </a:r>
              <a:r>
                <a:rPr lang="en-US" b="1" i="1" dirty="0" smtClean="0">
                  <a:solidFill>
                    <a:srgbClr val="000090"/>
                  </a:solidFill>
                </a:rPr>
                <a:t>x</a:t>
              </a:r>
              <a:endParaRPr lang="en-US" b="1" i="1" dirty="0">
                <a:solidFill>
                  <a:srgbClr val="00009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070600" y="3900137"/>
              <a:ext cx="838191" cy="410367"/>
            </a:xfrm>
            <a:prstGeom prst="rect">
              <a:avLst/>
            </a:prstGeom>
            <a:noFill/>
          </p:spPr>
          <p:txBody>
            <a:bodyPr wrap="none" lIns="101599" tIns="50799" rIns="101599" bIns="50799" rtlCol="0">
              <a:spAutoFit/>
            </a:bodyPr>
            <a:lstStyle/>
            <a:p>
              <a:r>
                <a:rPr lang="en-US" b="1" i="1" dirty="0" smtClean="0">
                  <a:solidFill>
                    <a:srgbClr val="000090"/>
                  </a:solidFill>
                </a:rPr>
                <a:t>2.5</a:t>
              </a:r>
              <a:r>
                <a:rPr lang="en-US" dirty="0" smtClean="0">
                  <a:solidFill>
                    <a:srgbClr val="000090"/>
                  </a:solidFill>
                </a:rPr>
                <a:t> </a:t>
              </a:r>
              <a:r>
                <a:rPr lang="en-US" b="1" i="1" dirty="0" smtClean="0">
                  <a:solidFill>
                    <a:srgbClr val="000090"/>
                  </a:solidFill>
                </a:rPr>
                <a:t>x</a:t>
              </a:r>
              <a:endParaRPr lang="en-US" b="1" i="1" dirty="0">
                <a:solidFill>
                  <a:srgbClr val="000090"/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922276" y="4843921"/>
            <a:ext cx="4392488" cy="93358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101599" tIns="50799" rIns="101599" bIns="50799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Limited access for Hall probe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smaller </a:t>
            </a:r>
            <a:r>
              <a:rPr lang="en-US" dirty="0" smtClean="0"/>
              <a:t>the radius coils, </a:t>
            </a:r>
          </a:p>
          <a:p>
            <a:r>
              <a:rPr lang="en-US" dirty="0"/>
              <a:t> </a:t>
            </a:r>
            <a:r>
              <a:rPr lang="en-US" dirty="0" smtClean="0"/>
              <a:t>      the higher the uncertainty</a:t>
            </a:r>
            <a:endParaRPr lang="en-US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3655" y="4687081"/>
            <a:ext cx="1891079" cy="141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0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58500"/>
            <a:ext cx="7331887" cy="90765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Wire-based</a:t>
            </a:r>
            <a:r>
              <a:rPr lang="en-US" sz="4000" dirty="0" smtClean="0">
                <a:solidFill>
                  <a:schemeClr val="accent2"/>
                </a:solidFill>
              </a:rPr>
              <a:t> </a:t>
            </a:r>
            <a:r>
              <a:rPr lang="en-US" b="1" dirty="0" smtClean="0">
                <a:solidFill>
                  <a:schemeClr val="accent2"/>
                </a:solidFill>
              </a:rPr>
              <a:t>transducers</a:t>
            </a:r>
            <a:endParaRPr lang="en-GB" sz="4000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67" y="1308137"/>
            <a:ext cx="3937000" cy="5158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chemeClr val="tx2"/>
                </a:solidFill>
              </a:rPr>
              <a:t>A single stretched wire 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9767" y="1918720"/>
            <a:ext cx="6048147" cy="3797455"/>
            <a:chOff x="5040744" y="857672"/>
            <a:chExt cx="4935800" cy="27841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0744" y="857672"/>
              <a:ext cx="4935800" cy="278410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>
              <a:off x="6376144" y="2225824"/>
              <a:ext cx="648072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8032328" y="2225824"/>
              <a:ext cx="864096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7096224" y="2225824"/>
              <a:ext cx="864096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2" name="TextBox 11"/>
          <p:cNvSpPr txBox="1"/>
          <p:nvPr/>
        </p:nvSpPr>
        <p:spPr>
          <a:xfrm>
            <a:off x="6793537" y="1757985"/>
            <a:ext cx="213033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Magnetic measurements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field strength and direction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field harmonics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u="sng" dirty="0" smtClean="0">
                <a:solidFill>
                  <a:srgbClr val="FF0000"/>
                </a:solidFill>
              </a:rPr>
              <a:t>magnetic </a:t>
            </a:r>
            <a:r>
              <a:rPr lang="en-US" u="sng" dirty="0">
                <a:solidFill>
                  <a:srgbClr val="FF0000"/>
                </a:solidFill>
              </a:rPr>
              <a:t>axis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longitudinal field profile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17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2404" y="8622"/>
            <a:ext cx="7331887" cy="1009295"/>
          </a:xfrm>
        </p:spPr>
        <p:txBody>
          <a:bodyPr>
            <a:normAutofit/>
          </a:bodyPr>
          <a:lstStyle/>
          <a:p>
            <a:r>
              <a:rPr lang="en-US" b="1" dirty="0" smtClean="0"/>
              <a:t>Solution 1: Stretched-wire method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149" y="1093117"/>
            <a:ext cx="8229600" cy="868680"/>
          </a:xfrm>
        </p:spPr>
        <p:txBody>
          <a:bodyPr>
            <a:noAutofit/>
          </a:bodyPr>
          <a:lstStyle/>
          <a:p>
            <a:pPr marL="285750" indent="-285750">
              <a:spcAft>
                <a:spcPts val="600"/>
              </a:spcAft>
            </a:pPr>
            <a:r>
              <a:rPr lang="en-US" sz="1600" u="sng" dirty="0" smtClean="0">
                <a:sym typeface="Wingdings" pitchFamily="2" charset="2"/>
              </a:rPr>
              <a:t>Metrological </a:t>
            </a:r>
            <a:r>
              <a:rPr lang="en-US" sz="1600" u="sng" dirty="0">
                <a:sym typeface="Wingdings" pitchFamily="2" charset="2"/>
              </a:rPr>
              <a:t>reference</a:t>
            </a:r>
            <a:r>
              <a:rPr lang="en-US" sz="1600" dirty="0">
                <a:sym typeface="Wingdings" pitchFamily="2" charset="2"/>
              </a:rPr>
              <a:t> for integrated field strength, direction and magnetic axis of LHC </a:t>
            </a:r>
            <a:r>
              <a:rPr lang="en-US" sz="1600" dirty="0" smtClean="0">
                <a:sym typeface="Wingdings" pitchFamily="2" charset="2"/>
              </a:rPr>
              <a:t>magnets</a:t>
            </a:r>
            <a:endParaRPr lang="en-US" sz="1600" dirty="0">
              <a:sym typeface="Symbol"/>
            </a:endParaRPr>
          </a:p>
          <a:p>
            <a:r>
              <a:rPr lang="en-US" sz="1600" dirty="0" smtClean="0"/>
              <a:t>Magnetic flux measurement </a:t>
            </a:r>
            <a:endParaRPr lang="en-GB" sz="1600" dirty="0"/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29570" y="3452789"/>
            <a:ext cx="3005665" cy="1782960"/>
            <a:chOff x="629138" y="4508501"/>
            <a:chExt cx="3765062" cy="2202298"/>
          </a:xfrm>
        </p:grpSpPr>
        <p:sp>
          <p:nvSpPr>
            <p:cNvPr id="6" name="Right Triangle 1"/>
            <p:cNvSpPr>
              <a:spLocks noChangeArrowheads="1"/>
            </p:cNvSpPr>
            <p:nvPr/>
          </p:nvSpPr>
          <p:spPr bwMode="auto">
            <a:xfrm>
              <a:off x="4089400" y="5618285"/>
              <a:ext cx="304800" cy="49530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ight Triangle 12"/>
            <p:cNvSpPr>
              <a:spLocks noChangeArrowheads="1"/>
            </p:cNvSpPr>
            <p:nvPr/>
          </p:nvSpPr>
          <p:spPr bwMode="auto">
            <a:xfrm flipH="1">
              <a:off x="629138" y="5622681"/>
              <a:ext cx="304800" cy="49530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8" name="Straight Connector 7"/>
            <p:cNvCxnSpPr>
              <a:stCxn id="7" idx="1"/>
              <a:endCxn id="6" idx="1"/>
            </p:cNvCxnSpPr>
            <p:nvPr/>
          </p:nvCxnSpPr>
          <p:spPr bwMode="auto">
            <a:xfrm flipV="1">
              <a:off x="933898" y="5866082"/>
              <a:ext cx="3155541" cy="4763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9" name="Down Arrow 4"/>
            <p:cNvSpPr>
              <a:spLocks noChangeArrowheads="1"/>
            </p:cNvSpPr>
            <p:nvPr/>
          </p:nvSpPr>
          <p:spPr bwMode="auto">
            <a:xfrm flipV="1">
              <a:off x="677984" y="5084885"/>
              <a:ext cx="152400" cy="533400"/>
            </a:xfrm>
            <a:prstGeom prst="downArrow">
              <a:avLst>
                <a:gd name="adj1" fmla="val 50000"/>
                <a:gd name="adj2" fmla="val 50005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Down Arrow 16"/>
            <p:cNvSpPr>
              <a:spLocks noChangeArrowheads="1"/>
            </p:cNvSpPr>
            <p:nvPr/>
          </p:nvSpPr>
          <p:spPr bwMode="auto">
            <a:xfrm flipV="1">
              <a:off x="4165600" y="5084885"/>
              <a:ext cx="152400" cy="533400"/>
            </a:xfrm>
            <a:prstGeom prst="downArrow">
              <a:avLst>
                <a:gd name="adj1" fmla="val 50000"/>
                <a:gd name="adj2" fmla="val 50005"/>
              </a:avLst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ight Triangle 17"/>
            <p:cNvSpPr>
              <a:spLocks noChangeArrowheads="1"/>
            </p:cNvSpPr>
            <p:nvPr/>
          </p:nvSpPr>
          <p:spPr bwMode="auto">
            <a:xfrm>
              <a:off x="4089400" y="4508501"/>
              <a:ext cx="304800" cy="495300"/>
            </a:xfrm>
            <a:prstGeom prst="rtTriangle">
              <a:avLst/>
            </a:prstGeom>
            <a:solidFill>
              <a:schemeClr val="tx1">
                <a:alpha val="10196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ight Triangle 18"/>
            <p:cNvSpPr>
              <a:spLocks noChangeArrowheads="1"/>
            </p:cNvSpPr>
            <p:nvPr/>
          </p:nvSpPr>
          <p:spPr bwMode="auto">
            <a:xfrm flipH="1">
              <a:off x="629138" y="4512897"/>
              <a:ext cx="304800" cy="495300"/>
            </a:xfrm>
            <a:prstGeom prst="rtTriangle">
              <a:avLst/>
            </a:prstGeom>
            <a:solidFill>
              <a:schemeClr val="tx1">
                <a:alpha val="10196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94000"/>
                <a:buFont typeface="Wingdings" pitchFamily="2" charset="2"/>
                <a:buChar char="è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1pPr>
              <a:lvl2pPr marL="742950" indent="-28575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2pPr>
              <a:lvl3pPr marL="11430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3pPr>
              <a:lvl4pPr marL="1600200" indent="-228600" eaLnBrk="0" hangingPunct="0">
                <a:spcBef>
                  <a:spcPts val="500"/>
                </a:spcBef>
                <a:buClr>
                  <a:srgbClr val="000000"/>
                </a:buClr>
                <a:buSzPct val="100000"/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4pPr>
              <a:lvl5pPr marL="2057400" indent="-228600" eaLnBrk="0" hangingPunct="0">
                <a:lnSpc>
                  <a:spcPts val="2000"/>
                </a:lnSpc>
                <a:spcBef>
                  <a:spcPts val="1200"/>
                </a:spcBef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5pPr>
              <a:lvl6pPr marL="25146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6pPr>
              <a:lvl7pPr marL="29718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7pPr>
              <a:lvl8pPr marL="34290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8pPr>
              <a:lvl9pPr marL="3886200" indent="-228600" eaLnBrk="0" fontAlgn="base" hangingPunct="0">
                <a:lnSpc>
                  <a:spcPts val="2000"/>
                </a:lnSpc>
                <a:spcBef>
                  <a:spcPts val="1200"/>
                </a:spcBef>
                <a:spcAft>
                  <a:spcPct val="0"/>
                </a:spcAft>
                <a:buClr>
                  <a:srgbClr val="013469"/>
                </a:buClr>
                <a:buSzPct val="100000"/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  <a:sym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GB" altLang="en-US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13" name="Straight Connector 12"/>
            <p:cNvCxnSpPr>
              <a:stCxn id="12" idx="1"/>
              <a:endCxn id="11" idx="1"/>
            </p:cNvCxnSpPr>
            <p:nvPr/>
          </p:nvCxnSpPr>
          <p:spPr bwMode="auto">
            <a:xfrm flipV="1">
              <a:off x="933898" y="4756200"/>
              <a:ext cx="3155541" cy="476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1727546" y="5122985"/>
              <a:ext cx="0" cy="50016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>
              <a:off x="1956116" y="4875286"/>
              <a:ext cx="0" cy="50016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2211671" y="5015014"/>
              <a:ext cx="0" cy="50016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2510082" y="5200788"/>
              <a:ext cx="0" cy="50016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graphicFrame>
          <p:nvGraphicFramePr>
            <p:cNvPr id="18" name="Object 11"/>
            <p:cNvGraphicFramePr>
              <a:graphicFrameLocks noChangeAspect="1"/>
            </p:cNvGraphicFramePr>
            <p:nvPr/>
          </p:nvGraphicFramePr>
          <p:xfrm>
            <a:off x="2946400" y="5098808"/>
            <a:ext cx="381000" cy="3516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54" name="Equation" r:id="rId3" imgW="164957" imgH="152268" progId="Equation.3">
                    <p:embed/>
                  </p:oleObj>
                </mc:Choice>
                <mc:Fallback>
                  <p:oleObj name="Equation" r:id="rId3" imgW="164957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46400" y="5098808"/>
                          <a:ext cx="381000" cy="3516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Freeform 18"/>
            <p:cNvSpPr/>
            <p:nvPr/>
          </p:nvSpPr>
          <p:spPr bwMode="auto">
            <a:xfrm>
              <a:off x="867232" y="6096315"/>
              <a:ext cx="3236494" cy="614484"/>
            </a:xfrm>
            <a:custGeom>
              <a:avLst/>
              <a:gdLst>
                <a:gd name="connsiteX0" fmla="*/ 0 w 3235569"/>
                <a:gd name="connsiteY0" fmla="*/ 0 h 614799"/>
                <a:gd name="connsiteX1" fmla="*/ 187569 w 3235569"/>
                <a:gd name="connsiteY1" fmla="*/ 597877 h 614799"/>
                <a:gd name="connsiteX2" fmla="*/ 527538 w 3235569"/>
                <a:gd name="connsiteY2" fmla="*/ 457200 h 614799"/>
                <a:gd name="connsiteX3" fmla="*/ 1453661 w 3235569"/>
                <a:gd name="connsiteY3" fmla="*/ 527538 h 614799"/>
                <a:gd name="connsiteX4" fmla="*/ 2133600 w 3235569"/>
                <a:gd name="connsiteY4" fmla="*/ 468923 h 614799"/>
                <a:gd name="connsiteX5" fmla="*/ 2661138 w 3235569"/>
                <a:gd name="connsiteY5" fmla="*/ 539262 h 614799"/>
                <a:gd name="connsiteX6" fmla="*/ 3071446 w 3235569"/>
                <a:gd name="connsiteY6" fmla="*/ 351692 h 614799"/>
                <a:gd name="connsiteX7" fmla="*/ 3235569 w 3235569"/>
                <a:gd name="connsiteY7" fmla="*/ 58615 h 61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35569" h="614799">
                  <a:moveTo>
                    <a:pt x="0" y="0"/>
                  </a:moveTo>
                  <a:cubicBezTo>
                    <a:pt x="49823" y="260838"/>
                    <a:pt x="99646" y="521677"/>
                    <a:pt x="187569" y="597877"/>
                  </a:cubicBezTo>
                  <a:cubicBezTo>
                    <a:pt x="275492" y="674077"/>
                    <a:pt x="316523" y="468923"/>
                    <a:pt x="527538" y="457200"/>
                  </a:cubicBezTo>
                  <a:cubicBezTo>
                    <a:pt x="738553" y="445477"/>
                    <a:pt x="1185984" y="525584"/>
                    <a:pt x="1453661" y="527538"/>
                  </a:cubicBezTo>
                  <a:cubicBezTo>
                    <a:pt x="1721338" y="529492"/>
                    <a:pt x="1932354" y="466969"/>
                    <a:pt x="2133600" y="468923"/>
                  </a:cubicBezTo>
                  <a:cubicBezTo>
                    <a:pt x="2334846" y="470877"/>
                    <a:pt x="2504830" y="558800"/>
                    <a:pt x="2661138" y="539262"/>
                  </a:cubicBezTo>
                  <a:cubicBezTo>
                    <a:pt x="2817446" y="519724"/>
                    <a:pt x="2975708" y="431800"/>
                    <a:pt x="3071446" y="351692"/>
                  </a:cubicBezTo>
                  <a:cubicBezTo>
                    <a:pt x="3167184" y="271584"/>
                    <a:pt x="3201376" y="165099"/>
                    <a:pt x="3235569" y="58615"/>
                  </a:cubicBezTo>
                </a:path>
              </a:pathLst>
            </a:cu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GB">
                <a:ea typeface="ＭＳ Ｐゴシック" charset="0"/>
              </a:endParaRPr>
            </a:p>
          </p:txBody>
        </p:sp>
        <p:pic>
          <p:nvPicPr>
            <p:cNvPr id="20" name="Picture 2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81" y="6484814"/>
              <a:ext cx="420437" cy="2259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31" y="2376670"/>
            <a:ext cx="2868607" cy="661255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4978954" y="1881254"/>
            <a:ext cx="3198350" cy="2980422"/>
            <a:chOff x="4978954" y="1881254"/>
            <a:chExt cx="3198350" cy="2980422"/>
          </a:xfrm>
        </p:grpSpPr>
        <p:pic>
          <p:nvPicPr>
            <p:cNvPr id="25" name="Picture 10" descr="IMG_2328"/>
            <p:cNvPicPr>
              <a:picLocks noChangeArrowheads="1"/>
            </p:cNvPicPr>
            <p:nvPr/>
          </p:nvPicPr>
          <p:blipFill>
            <a:blip r:embed="rId7" cstate="print"/>
            <a:srcRect l="10879" t="28381" r="19495" b="20342"/>
            <a:stretch>
              <a:fillRect/>
            </a:stretch>
          </p:blipFill>
          <p:spPr bwMode="auto">
            <a:xfrm>
              <a:off x="4978954" y="1881254"/>
              <a:ext cx="3198350" cy="2980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7" name="Straight Arrow Connector 26"/>
            <p:cNvCxnSpPr/>
            <p:nvPr/>
          </p:nvCxnSpPr>
          <p:spPr>
            <a:xfrm flipV="1">
              <a:off x="6014939" y="3133302"/>
              <a:ext cx="327672" cy="81696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6741623" y="3144309"/>
              <a:ext cx="274319" cy="77511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6536564" y="3170458"/>
              <a:ext cx="16626" cy="894862"/>
            </a:xfrm>
            <a:prstGeom prst="line">
              <a:avLst/>
            </a:prstGeom>
            <a:ln w="25400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6553190" y="4122070"/>
              <a:ext cx="462752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6040572" y="4123799"/>
              <a:ext cx="462752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567" y="5144271"/>
            <a:ext cx="2451123" cy="1065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8060" y="5591970"/>
            <a:ext cx="4901315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/>
              <a:t>J. </a:t>
            </a:r>
            <a:r>
              <a:rPr lang="en-GB" sz="1200" b="1" dirty="0" smtClean="0"/>
              <a:t>Di Marco et al.</a:t>
            </a:r>
            <a:r>
              <a:rPr lang="en-GB" sz="1200" dirty="0" smtClean="0"/>
              <a:t>,</a:t>
            </a:r>
            <a:r>
              <a:rPr lang="en-US" sz="1200" dirty="0" smtClean="0"/>
              <a:t> “Field </a:t>
            </a:r>
            <a:r>
              <a:rPr lang="en-US" sz="1200" dirty="0"/>
              <a:t>alignment of </a:t>
            </a:r>
            <a:r>
              <a:rPr lang="en-US" sz="1200" dirty="0" err="1"/>
              <a:t>quadrupole</a:t>
            </a:r>
            <a:r>
              <a:rPr lang="en-US" sz="1200" dirty="0"/>
              <a:t> magnets for the LHC </a:t>
            </a:r>
            <a:r>
              <a:rPr lang="en-US" sz="1200" dirty="0" smtClean="0"/>
              <a:t>interaction Regions”. </a:t>
            </a:r>
            <a:r>
              <a:rPr lang="en-US" sz="1200" i="1" dirty="0"/>
              <a:t>IEEE Transactions on Applied Superconductivity</a:t>
            </a:r>
            <a:r>
              <a:rPr lang="en-US" sz="1200" dirty="0"/>
              <a:t>, </a:t>
            </a:r>
            <a:r>
              <a:rPr lang="en-US" sz="1200" dirty="0" smtClean="0"/>
              <a:t>2000.</a:t>
            </a:r>
            <a:endParaRPr lang="en-US" sz="1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978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6982" y="20206"/>
            <a:ext cx="7331887" cy="989085"/>
          </a:xfrm>
        </p:spPr>
        <p:txBody>
          <a:bodyPr>
            <a:normAutofit/>
          </a:bodyPr>
          <a:lstStyle/>
          <a:p>
            <a:r>
              <a:rPr lang="en-US" b="1" dirty="0" smtClean="0"/>
              <a:t>Solution 2: Vibrating-wire method</a:t>
            </a:r>
            <a:endParaRPr lang="en-GB" b="1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323528" y="1191144"/>
            <a:ext cx="2952328" cy="1387408"/>
            <a:chOff x="300321" y="1134533"/>
            <a:chExt cx="4170079" cy="2133600"/>
          </a:xfrm>
        </p:grpSpPr>
        <p:pic>
          <p:nvPicPr>
            <p:cNvPr id="112" name="Picture 2" descr="stretching-a-guitar-string"/>
            <p:cNvPicPr>
              <a:picLocks noChangeAspect="1" noChangeArrowheads="1"/>
            </p:cNvPicPr>
            <p:nvPr/>
          </p:nvPicPr>
          <p:blipFill>
            <a:blip r:embed="rId2" cstate="print"/>
            <a:srcRect t="36770"/>
            <a:stretch>
              <a:fillRect/>
            </a:stretch>
          </p:blipFill>
          <p:spPr bwMode="auto">
            <a:xfrm flipH="1">
              <a:off x="411922" y="1134533"/>
              <a:ext cx="4058478" cy="2133600"/>
            </a:xfrm>
            <a:prstGeom prst="rect">
              <a:avLst/>
            </a:prstGeom>
            <a:noFill/>
          </p:spPr>
        </p:pic>
        <p:sp>
          <p:nvSpPr>
            <p:cNvPr id="113" name="Rectangle 112"/>
            <p:cNvSpPr/>
            <p:nvPr/>
          </p:nvSpPr>
          <p:spPr>
            <a:xfrm>
              <a:off x="300321" y="1297178"/>
              <a:ext cx="2256399" cy="625301"/>
            </a:xfrm>
            <a:prstGeom prst="rect">
              <a:avLst/>
            </a:prstGeom>
          </p:spPr>
          <p:txBody>
            <a:bodyPr wrap="none" lIns="101599" tIns="50799" rIns="101599" bIns="50799">
              <a:spAutoFit/>
            </a:bodyPr>
            <a:lstStyle/>
            <a:p>
              <a:r>
                <a:rPr lang="en-US" dirty="0" smtClean="0"/>
                <a:t>Plucked string</a:t>
              </a:r>
              <a:endParaRPr lang="en-US" dirty="0"/>
            </a:p>
          </p:txBody>
        </p:sp>
      </p:grpSp>
      <p:sp>
        <p:nvSpPr>
          <p:cNvPr id="114" name="Rectangle 113"/>
          <p:cNvSpPr/>
          <p:nvPr/>
        </p:nvSpPr>
        <p:spPr>
          <a:xfrm>
            <a:off x="5571548" y="2009701"/>
            <a:ext cx="3456650" cy="595033"/>
          </a:xfrm>
          <a:prstGeom prst="rect">
            <a:avLst/>
          </a:prstGeom>
        </p:spPr>
        <p:txBody>
          <a:bodyPr wrap="none" lIns="101599" tIns="50799" rIns="101599" bIns="50799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Feeding the wire by alternating current</a:t>
            </a:r>
          </a:p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(Lorentz Force)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5" name="Down Arrow 114"/>
          <p:cNvSpPr/>
          <p:nvPr/>
        </p:nvSpPr>
        <p:spPr>
          <a:xfrm>
            <a:off x="7164288" y="1658177"/>
            <a:ext cx="364066" cy="359296"/>
          </a:xfrm>
          <a:prstGeom prst="downArrow">
            <a:avLst/>
          </a:prstGeom>
          <a:ln w="38100" cmpd="sng">
            <a:solidFill>
              <a:srgbClr val="4F81BD"/>
            </a:solidFill>
          </a:ln>
        </p:spPr>
        <p:txBody>
          <a:bodyPr wrap="square" lIns="101599" tIns="50799" rIns="101599" bIns="50799" rtlCol="0" anchor="ctr">
            <a:spAutoFit/>
          </a:bodyPr>
          <a:lstStyle/>
          <a:p>
            <a:pPr algn="ctr"/>
            <a:endParaRPr lang="en-US" b="1" i="1" dirty="0" smtClean="0">
              <a:solidFill>
                <a:srgbClr val="3E5D78"/>
              </a:solidFill>
            </a:endParaRPr>
          </a:p>
        </p:txBody>
      </p:sp>
      <p:pic>
        <p:nvPicPr>
          <p:cNvPr id="116" name="Picture 1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707" y="2738297"/>
            <a:ext cx="2353733" cy="53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" name="Rectangle 116"/>
          <p:cNvSpPr/>
          <p:nvPr/>
        </p:nvSpPr>
        <p:spPr>
          <a:xfrm>
            <a:off x="5436096" y="1278588"/>
            <a:ext cx="3725333" cy="348811"/>
          </a:xfrm>
          <a:prstGeom prst="rect">
            <a:avLst/>
          </a:prstGeom>
        </p:spPr>
        <p:txBody>
          <a:bodyPr wrap="square" lIns="101599" tIns="50799" rIns="101599" bIns="50799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Wire in magnetic field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18" name="Rectangle 117"/>
          <p:cNvSpPr/>
          <p:nvPr/>
        </p:nvSpPr>
        <p:spPr>
          <a:xfrm>
            <a:off x="5964259" y="3704935"/>
            <a:ext cx="2795187" cy="595033"/>
          </a:xfrm>
          <a:prstGeom prst="rect">
            <a:avLst/>
          </a:prstGeom>
        </p:spPr>
        <p:txBody>
          <a:bodyPr wrap="none" lIns="101599" tIns="50799" rIns="101599" bIns="50799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Measure wire </a:t>
            </a:r>
            <a:r>
              <a:rPr lang="en-US" sz="1600" dirty="0" smtClean="0">
                <a:solidFill>
                  <a:schemeClr val="tx2"/>
                </a:solidFill>
              </a:rPr>
              <a:t>motion </a:t>
            </a:r>
          </a:p>
          <a:p>
            <a:r>
              <a:rPr lang="en-US" sz="1600" dirty="0" smtClean="0">
                <a:solidFill>
                  <a:schemeClr val="tx2"/>
                </a:solidFill>
              </a:rPr>
              <a:t>amplitude </a:t>
            </a:r>
            <a:r>
              <a:rPr lang="en-US" sz="1600" dirty="0" smtClean="0">
                <a:solidFill>
                  <a:srgbClr val="0070C0"/>
                </a:solidFill>
              </a:rPr>
              <a:t>X</a:t>
            </a:r>
            <a:r>
              <a:rPr lang="en-US" sz="1600" dirty="0" smtClean="0">
                <a:solidFill>
                  <a:schemeClr val="tx2"/>
                </a:solidFill>
              </a:rPr>
              <a:t> and </a:t>
            </a:r>
            <a:r>
              <a:rPr lang="en-US" sz="1600" dirty="0" smtClean="0">
                <a:solidFill>
                  <a:srgbClr val="FF0000"/>
                </a:solidFill>
              </a:rPr>
              <a:t>Y</a:t>
            </a:r>
            <a:r>
              <a:rPr lang="en-US" sz="1600" dirty="0" smtClean="0">
                <a:solidFill>
                  <a:schemeClr val="tx2"/>
                </a:solidFill>
              </a:rPr>
              <a:t> components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6150230" y="4745715"/>
            <a:ext cx="2344486" cy="595033"/>
          </a:xfrm>
          <a:prstGeom prst="rect">
            <a:avLst/>
          </a:prstGeom>
        </p:spPr>
        <p:txBody>
          <a:bodyPr wrap="none" lIns="101599" tIns="50799" rIns="101599" bIns="50799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Relate motion to </a:t>
            </a:r>
          </a:p>
          <a:p>
            <a:pPr algn="ctr"/>
            <a:r>
              <a:rPr lang="en-US" sz="1600" b="1" dirty="0" smtClean="0">
                <a:solidFill>
                  <a:schemeClr val="tx2"/>
                </a:solidFill>
              </a:rPr>
              <a:t>magnetic field properties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27" name="Down Arrow 126"/>
          <p:cNvSpPr/>
          <p:nvPr/>
        </p:nvSpPr>
        <p:spPr>
          <a:xfrm>
            <a:off x="7183967" y="3367500"/>
            <a:ext cx="364066" cy="359296"/>
          </a:xfrm>
          <a:prstGeom prst="downArrow">
            <a:avLst/>
          </a:prstGeom>
          <a:ln w="38100" cmpd="sng">
            <a:solidFill>
              <a:srgbClr val="4F81BD"/>
            </a:solidFill>
          </a:ln>
        </p:spPr>
        <p:txBody>
          <a:bodyPr wrap="square" lIns="101599" tIns="50799" rIns="101599" bIns="50799" rtlCol="0" anchor="ctr">
            <a:spAutoFit/>
          </a:bodyPr>
          <a:lstStyle/>
          <a:p>
            <a:pPr algn="ctr"/>
            <a:endParaRPr lang="en-US" b="1" i="1" dirty="0" smtClean="0">
              <a:solidFill>
                <a:srgbClr val="3E5D78"/>
              </a:solidFill>
            </a:endParaRPr>
          </a:p>
        </p:txBody>
      </p:sp>
      <p:sp>
        <p:nvSpPr>
          <p:cNvPr id="128" name="Down Arrow 127"/>
          <p:cNvSpPr/>
          <p:nvPr/>
        </p:nvSpPr>
        <p:spPr>
          <a:xfrm>
            <a:off x="7164288" y="4394481"/>
            <a:ext cx="364066" cy="359296"/>
          </a:xfrm>
          <a:prstGeom prst="downArrow">
            <a:avLst/>
          </a:prstGeom>
          <a:ln w="38100" cmpd="sng">
            <a:solidFill>
              <a:srgbClr val="4F81BD"/>
            </a:solidFill>
          </a:ln>
        </p:spPr>
        <p:txBody>
          <a:bodyPr wrap="square" lIns="101599" tIns="50799" rIns="101599" bIns="50799" rtlCol="0" anchor="ctr">
            <a:spAutoFit/>
          </a:bodyPr>
          <a:lstStyle/>
          <a:p>
            <a:pPr algn="ctr"/>
            <a:endParaRPr lang="en-US" b="1" i="1" dirty="0" smtClean="0">
              <a:solidFill>
                <a:srgbClr val="3E5D78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0776" y="2666289"/>
            <a:ext cx="5099927" cy="2262481"/>
            <a:chOff x="350776" y="3501008"/>
            <a:chExt cx="5099927" cy="2262481"/>
          </a:xfrm>
        </p:grpSpPr>
        <p:pic>
          <p:nvPicPr>
            <p:cNvPr id="177" name="Picture 2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4342"/>
            <a:stretch/>
          </p:blipFill>
          <p:spPr bwMode="auto">
            <a:xfrm>
              <a:off x="350776" y="3501008"/>
              <a:ext cx="5099927" cy="22624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78" name="Straight Arrow Connector 177"/>
            <p:cNvCxnSpPr/>
            <p:nvPr/>
          </p:nvCxnSpPr>
          <p:spPr bwMode="auto">
            <a:xfrm>
              <a:off x="1000321" y="4755149"/>
              <a:ext cx="460179" cy="18776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33CC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9" name="Straight Arrow Connector 178"/>
            <p:cNvCxnSpPr/>
            <p:nvPr/>
          </p:nvCxnSpPr>
          <p:spPr bwMode="auto">
            <a:xfrm rot="5100000" flipH="1" flipV="1">
              <a:off x="768284" y="4499848"/>
              <a:ext cx="462350" cy="51583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8" name="Rectangle 22"/>
          <p:cNvSpPr/>
          <p:nvPr/>
        </p:nvSpPr>
        <p:spPr>
          <a:xfrm>
            <a:off x="402538" y="5735676"/>
            <a:ext cx="7559643" cy="276999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b="1" dirty="0" smtClean="0"/>
              <a:t>A. Temnykh</a:t>
            </a:r>
            <a:r>
              <a:rPr lang="it-IT" sz="1200" dirty="0"/>
              <a:t>. </a:t>
            </a:r>
            <a:r>
              <a:rPr lang="it-IT" sz="1200" dirty="0" smtClean="0"/>
              <a:t>“</a:t>
            </a:r>
            <a:r>
              <a:rPr lang="it-IT" sz="1200" dirty="0" err="1" smtClean="0"/>
              <a:t>Vibrating</a:t>
            </a:r>
            <a:r>
              <a:rPr lang="it-IT" sz="1200" dirty="0" smtClean="0"/>
              <a:t> </a:t>
            </a:r>
            <a:r>
              <a:rPr lang="it-IT" sz="1200" dirty="0" err="1"/>
              <a:t>wire</a:t>
            </a:r>
            <a:r>
              <a:rPr lang="it-IT" sz="1200" dirty="0"/>
              <a:t> </a:t>
            </a:r>
            <a:r>
              <a:rPr lang="it-IT" sz="1200" dirty="0" err="1" smtClean="0"/>
              <a:t>field</a:t>
            </a:r>
            <a:r>
              <a:rPr lang="it-IT" sz="1200" dirty="0" err="1"/>
              <a:t>-measuring</a:t>
            </a:r>
            <a:r>
              <a:rPr lang="it-IT" sz="1200" dirty="0"/>
              <a:t> </a:t>
            </a:r>
            <a:r>
              <a:rPr lang="it-IT" sz="1200" dirty="0" err="1" smtClean="0"/>
              <a:t>technique</a:t>
            </a:r>
            <a:r>
              <a:rPr lang="it-IT" sz="1200" dirty="0" smtClean="0"/>
              <a:t>”</a:t>
            </a:r>
            <a:r>
              <a:rPr lang="it-IT" sz="1200" i="1" dirty="0" smtClean="0"/>
              <a:t>.  </a:t>
            </a:r>
            <a:r>
              <a:rPr lang="it-IT" sz="1200" i="1" dirty="0"/>
              <a:t>Nuclear </a:t>
            </a:r>
            <a:r>
              <a:rPr lang="it-IT" sz="1200" i="1" dirty="0" smtClean="0"/>
              <a:t>Instruments </a:t>
            </a:r>
            <a:r>
              <a:rPr lang="it-IT" sz="1200" i="1" dirty="0"/>
              <a:t>and Methods in Physics </a:t>
            </a:r>
            <a:r>
              <a:rPr lang="it-IT" sz="1200" i="1" dirty="0" smtClean="0"/>
              <a:t>Research,</a:t>
            </a:r>
            <a:r>
              <a:rPr lang="it-IT" sz="1200" dirty="0" smtClean="0"/>
              <a:t> </a:t>
            </a:r>
            <a:r>
              <a:rPr lang="it-IT" sz="1200" b="1" dirty="0" smtClean="0"/>
              <a:t>1997</a:t>
            </a:r>
            <a:r>
              <a:rPr lang="it-IT" sz="1200" dirty="0" smtClean="0"/>
              <a:t>.</a:t>
            </a:r>
            <a:endParaRPr lang="en-US" sz="1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9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5511</TotalTime>
  <Words>1306</Words>
  <Application>Microsoft Office PowerPoint</Application>
  <PresentationFormat>On-screen Show (4:3)</PresentationFormat>
  <Paragraphs>282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1_Custom Design</vt:lpstr>
      <vt:lpstr>Tema di Office</vt:lpstr>
      <vt:lpstr>Custom Design</vt:lpstr>
      <vt:lpstr>Picture</vt:lpstr>
      <vt:lpstr>Equation</vt:lpstr>
      <vt:lpstr>Measuring the magnetic axis of quadrupoles by a stretched wire</vt:lpstr>
      <vt:lpstr>Outline</vt:lpstr>
      <vt:lpstr>PowerPoint Presentation</vt:lpstr>
      <vt:lpstr>CLIC - Compact Linear Collider</vt:lpstr>
      <vt:lpstr>Magnetic measurements</vt:lpstr>
      <vt:lpstr>Measurement problem</vt:lpstr>
      <vt:lpstr>Wire-based transducers</vt:lpstr>
      <vt:lpstr>Solution 1: Stretched-wire method</vt:lpstr>
      <vt:lpstr>Solution 2: Vibrating-wire method</vt:lpstr>
      <vt:lpstr>Mathematical model</vt:lpstr>
      <vt:lpstr>Measurement system design</vt:lpstr>
      <vt:lpstr>Vibrating-wire axis measurement</vt:lpstr>
      <vt:lpstr>Experimental setup</vt:lpstr>
      <vt:lpstr>Comparison stretched-vibrating: Preliminary results</vt:lpstr>
      <vt:lpstr>Background field compensation (1/2)</vt:lpstr>
      <vt:lpstr>PowerPoint Presentation</vt:lpstr>
      <vt:lpstr>Reference frame</vt:lpstr>
      <vt:lpstr>DBQ axis measurement</vt:lpstr>
      <vt:lpstr>PowerPoint Presentation</vt:lpstr>
      <vt:lpstr>PowerPoint Presentation</vt:lpstr>
      <vt:lpstr>Conclusions</vt:lpstr>
      <vt:lpstr>Thank you for your attention</vt:lpstr>
      <vt:lpstr>PowerPoint Presentation</vt:lpstr>
      <vt:lpstr>Method 1: preliminary results</vt:lpstr>
      <vt:lpstr>Method 2: preliminary results</vt:lpstr>
      <vt:lpstr>Results</vt:lpstr>
      <vt:lpstr>Overtones</vt:lpstr>
      <vt:lpstr>Optical sensor characterization</vt:lpstr>
    </vt:vector>
  </TitlesOfParts>
  <Company>Università degli Studi del Sannio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</dc:title>
  <dc:creator>Domenico Caiazza</dc:creator>
  <cp:lastModifiedBy>Domenico Caiazza</cp:lastModifiedBy>
  <cp:revision>384</cp:revision>
  <cp:lastPrinted>2015-01-25T17:06:26Z</cp:lastPrinted>
  <dcterms:created xsi:type="dcterms:W3CDTF">2014-11-23T15:09:57Z</dcterms:created>
  <dcterms:modified xsi:type="dcterms:W3CDTF">2015-02-03T12:55:42Z</dcterms:modified>
</cp:coreProperties>
</file>