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80" r:id="rId7"/>
    <p:sldId id="276" r:id="rId8"/>
    <p:sldId id="277" r:id="rId9"/>
    <p:sldId id="278" r:id="rId10"/>
    <p:sldId id="262" r:id="rId11"/>
    <p:sldId id="263" r:id="rId12"/>
    <p:sldId id="264" r:id="rId13"/>
    <p:sldId id="268" r:id="rId14"/>
    <p:sldId id="269" r:id="rId15"/>
    <p:sldId id="281" r:id="rId16"/>
    <p:sldId id="27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A3E"/>
    <a:srgbClr val="701FE7"/>
    <a:srgbClr val="33CC33"/>
    <a:srgbClr val="00FF00"/>
    <a:srgbClr val="FFFF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799" autoAdjust="0"/>
  </p:normalViewPr>
  <p:slideViewPr>
    <p:cSldViewPr>
      <p:cViewPr>
        <p:scale>
          <a:sx n="120" d="100"/>
          <a:sy n="120" d="100"/>
        </p:scale>
        <p:origin x="-702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4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74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>
                <a:solidFill>
                  <a:srgbClr val="A35A0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69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1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57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32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7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3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70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893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microsoft.com/office/2007/relationships/hdphoto" Target="../media/hdphoto9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microsoft.com/office/2007/relationships/hdphoto" Target="../media/hdphoto11.wdp"/><Relationship Id="rId4" Type="http://schemas.openxmlformats.org/officeDocument/2006/relationships/image" Target="../media/image26.jpeg"/><Relationship Id="rId9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12" Type="http://schemas.microsoft.com/office/2007/relationships/hdphoto" Target="../media/hdphoto18.wdp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5.wdp"/><Relationship Id="rId11" Type="http://schemas.openxmlformats.org/officeDocument/2006/relationships/image" Target="../media/image34.jpeg"/><Relationship Id="rId5" Type="http://schemas.openxmlformats.org/officeDocument/2006/relationships/image" Target="../media/image31.png"/><Relationship Id="rId10" Type="http://schemas.microsoft.com/office/2007/relationships/hdphoto" Target="../media/hdphoto17.wdp"/><Relationship Id="rId4" Type="http://schemas.microsoft.com/office/2007/relationships/hdphoto" Target="../media/hdphoto14.wdp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microsoft.com/office/2007/relationships/hdphoto" Target="../media/hdphoto19.wdp"/><Relationship Id="rId7" Type="http://schemas.openxmlformats.org/officeDocument/2006/relationships/image" Target="../media/image39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wmf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microsoft.com/office/2007/relationships/hdphoto" Target="../media/hdphoto20.wdp"/><Relationship Id="rId7" Type="http://schemas.microsoft.com/office/2007/relationships/hdphoto" Target="../media/hdphoto22.wdp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microsoft.com/office/2007/relationships/hdphoto" Target="../media/hdphoto21.wdp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3" Type="http://schemas.openxmlformats.org/officeDocument/2006/relationships/image" Target="../media/image46.jpeg"/><Relationship Id="rId7" Type="http://schemas.openxmlformats.org/officeDocument/2006/relationships/image" Target="../media/image48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4.wdp"/><Relationship Id="rId5" Type="http://schemas.openxmlformats.org/officeDocument/2006/relationships/image" Target="../media/image47.jpeg"/><Relationship Id="rId4" Type="http://schemas.microsoft.com/office/2007/relationships/hdphoto" Target="../media/hdphoto23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microsoft.com/office/2007/relationships/hdphoto" Target="../media/hdphoto28.wdp"/><Relationship Id="rId3" Type="http://schemas.openxmlformats.org/officeDocument/2006/relationships/image" Target="../media/image49.emf"/><Relationship Id="rId7" Type="http://schemas.openxmlformats.org/officeDocument/2006/relationships/image" Target="../media/image52.jpeg"/><Relationship Id="rId12" Type="http://schemas.openxmlformats.org/officeDocument/2006/relationships/image" Target="../media/image5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wmf"/><Relationship Id="rId11" Type="http://schemas.openxmlformats.org/officeDocument/2006/relationships/image" Target="../media/image55.png"/><Relationship Id="rId5" Type="http://schemas.microsoft.com/office/2007/relationships/hdphoto" Target="../media/hdphoto26.wdp"/><Relationship Id="rId10" Type="http://schemas.microsoft.com/office/2007/relationships/hdphoto" Target="../media/hdphoto27.wdp"/><Relationship Id="rId4" Type="http://schemas.openxmlformats.org/officeDocument/2006/relationships/image" Target="../media/image50.jpeg"/><Relationship Id="rId9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30.wdp"/><Relationship Id="rId13" Type="http://schemas.microsoft.com/office/2007/relationships/hdphoto" Target="../media/hdphoto31.wdp"/><Relationship Id="rId3" Type="http://schemas.openxmlformats.org/officeDocument/2006/relationships/image" Target="../media/image57.emf"/><Relationship Id="rId7" Type="http://schemas.openxmlformats.org/officeDocument/2006/relationships/image" Target="../media/image60.jpeg"/><Relationship Id="rId12" Type="http://schemas.openxmlformats.org/officeDocument/2006/relationships/image" Target="../media/image64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wmf"/><Relationship Id="rId11" Type="http://schemas.openxmlformats.org/officeDocument/2006/relationships/image" Target="../media/image63.png"/><Relationship Id="rId5" Type="http://schemas.microsoft.com/office/2007/relationships/hdphoto" Target="../media/hdphoto29.wdp"/><Relationship Id="rId10" Type="http://schemas.openxmlformats.org/officeDocument/2006/relationships/image" Target="../media/image62.png"/><Relationship Id="rId4" Type="http://schemas.openxmlformats.org/officeDocument/2006/relationships/image" Target="../media/image58.jpeg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2.jpeg"/><Relationship Id="rId3" Type="http://schemas.openxmlformats.org/officeDocument/2006/relationships/image" Target="../media/image65.emf"/><Relationship Id="rId7" Type="http://schemas.microsoft.com/office/2007/relationships/hdphoto" Target="../media/hdphoto33.wdp"/><Relationship Id="rId12" Type="http://schemas.microsoft.com/office/2007/relationships/hdphoto" Target="../media/hdphoto3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wmf"/><Relationship Id="rId11" Type="http://schemas.openxmlformats.org/officeDocument/2006/relationships/image" Target="../media/image71.jpeg"/><Relationship Id="rId5" Type="http://schemas.microsoft.com/office/2007/relationships/hdphoto" Target="../media/hdphoto32.wdp"/><Relationship Id="rId10" Type="http://schemas.openxmlformats.org/officeDocument/2006/relationships/image" Target="../media/image70.png"/><Relationship Id="rId4" Type="http://schemas.openxmlformats.org/officeDocument/2006/relationships/image" Target="../media/image66.jpeg"/><Relationship Id="rId9" Type="http://schemas.openxmlformats.org/officeDocument/2006/relationships/image" Target="../media/image69.png"/><Relationship Id="rId14" Type="http://schemas.microsoft.com/office/2007/relationships/hdphoto" Target="../media/hdphoto35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5.wdp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microsoft.com/office/2007/relationships/hdphoto" Target="../media/hdphoto7.wdp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836712"/>
            <a:ext cx="8244408" cy="6021288"/>
          </a:xfrm>
        </p:spPr>
        <p:txBody>
          <a:bodyPr>
            <a:normAutofit/>
          </a:bodyPr>
          <a:lstStyle/>
          <a:p>
            <a:endParaRPr lang="en-GB" sz="2400" b="1" i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GB" sz="2400" b="1" i="1" cap="all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GB" sz="2800" b="1" i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PHYSICAL AND CHEMICAL CHARACTERIZATION OF A DEPOSIT OF CHROMIUM OXIDE</a:t>
            </a:r>
            <a:endParaRPr lang="fr-FR" sz="2800" b="1" i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r>
              <a:rPr lang="en-GB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Manon</a:t>
            </a:r>
            <a:r>
              <a:rPr lang="en-GB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DURAND</a:t>
            </a:r>
          </a:p>
          <a:p>
            <a:endParaRPr lang="en-GB" sz="28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Chemistry Laboratory (TE-VSC-SCC)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Student in Chemistry Engineer School (ESCOM)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http://www.utc.fr/fetedelascience/images/logos_partenaires/logo_escom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5661248"/>
            <a:ext cx="1533525" cy="996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580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904656"/>
          </a:xfrm>
        </p:spPr>
        <p:txBody>
          <a:bodyPr>
            <a:normAutofit/>
          </a:bodyPr>
          <a:lstStyle/>
          <a:p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Attenuated Total Reflectance (ATR)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non-destructive.</a:t>
            </a:r>
            <a:endParaRPr lang="en-GB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Unsuitable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in-situ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vacuum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chambers</a:t>
            </a:r>
            <a:r>
              <a:rPr lang="fr-FR" sz="2000" b="1" dirty="0">
                <a:solidFill>
                  <a:srgbClr val="00B0F0"/>
                </a:solidFill>
              </a:rPr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10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1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FT-IR Spectroscopy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187624" y="2420887"/>
            <a:ext cx="6912768" cy="3232863"/>
            <a:chOff x="1187624" y="2248366"/>
            <a:chExt cx="6912768" cy="3096344"/>
          </a:xfrm>
        </p:grpSpPr>
        <p:grpSp>
          <p:nvGrpSpPr>
            <p:cNvPr id="28" name="Group 27"/>
            <p:cNvGrpSpPr/>
            <p:nvPr/>
          </p:nvGrpSpPr>
          <p:grpSpPr>
            <a:xfrm>
              <a:off x="1187624" y="2248366"/>
              <a:ext cx="6912768" cy="3096344"/>
              <a:chOff x="1187624" y="2248366"/>
              <a:chExt cx="6912768" cy="3096344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187624" y="2248366"/>
                <a:ext cx="6912768" cy="3096344"/>
                <a:chOff x="1187624" y="2248366"/>
                <a:chExt cx="6912768" cy="3096344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1187624" y="2248366"/>
                  <a:ext cx="6912768" cy="3096344"/>
                  <a:chOff x="1259632" y="2276872"/>
                  <a:chExt cx="6696744" cy="3096344"/>
                </a:xfrm>
              </p:grpSpPr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1259632" y="2276872"/>
                    <a:ext cx="6696744" cy="3096344"/>
                    <a:chOff x="1259632" y="2276872"/>
                    <a:chExt cx="6696744" cy="3096344"/>
                  </a:xfrm>
                </p:grpSpPr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1259632" y="2276872"/>
                      <a:ext cx="6696744" cy="3096344"/>
                      <a:chOff x="1259632" y="2276872"/>
                      <a:chExt cx="6696744" cy="3096344"/>
                    </a:xfrm>
                  </p:grpSpPr>
                  <p:grpSp>
                    <p:nvGrpSpPr>
                      <p:cNvPr id="14" name="Group 13"/>
                      <p:cNvGrpSpPr/>
                      <p:nvPr/>
                    </p:nvGrpSpPr>
                    <p:grpSpPr>
                      <a:xfrm>
                        <a:off x="1259632" y="2276872"/>
                        <a:ext cx="6696744" cy="3096344"/>
                        <a:chOff x="1259632" y="2276872"/>
                        <a:chExt cx="6696744" cy="3096344"/>
                      </a:xfrm>
                    </p:grpSpPr>
                    <p:grpSp>
                      <p:nvGrpSpPr>
                        <p:cNvPr id="12" name="Group 11"/>
                        <p:cNvGrpSpPr/>
                        <p:nvPr/>
                      </p:nvGrpSpPr>
                      <p:grpSpPr>
                        <a:xfrm>
                          <a:off x="1259632" y="2276872"/>
                          <a:ext cx="6696744" cy="3096344"/>
                          <a:chOff x="1259632" y="2276872"/>
                          <a:chExt cx="6696744" cy="3096344"/>
                        </a:xfrm>
                      </p:grpSpPr>
                      <p:grpSp>
                        <p:nvGrpSpPr>
                          <p:cNvPr id="10" name="Group 9"/>
                          <p:cNvGrpSpPr/>
                          <p:nvPr/>
                        </p:nvGrpSpPr>
                        <p:grpSpPr>
                          <a:xfrm>
                            <a:off x="1259632" y="2276872"/>
                            <a:ext cx="6696744" cy="3096344"/>
                            <a:chOff x="1259632" y="2276872"/>
                            <a:chExt cx="6696744" cy="3096344"/>
                          </a:xfrm>
                        </p:grpSpPr>
                        <p:grpSp>
                          <p:nvGrpSpPr>
                            <p:cNvPr id="2" name="Group 1"/>
                            <p:cNvGrpSpPr/>
                            <p:nvPr/>
                          </p:nvGrpSpPr>
                          <p:grpSpPr>
                            <a:xfrm>
                              <a:off x="1259632" y="2276872"/>
                              <a:ext cx="6696744" cy="3096344"/>
                              <a:chOff x="1259632" y="2132856"/>
                              <a:chExt cx="6696744" cy="3672408"/>
                            </a:xfrm>
                            <a:solidFill>
                              <a:schemeClr val="bg1"/>
                            </a:solidFill>
                          </p:grpSpPr>
                          <p:pic>
                            <p:nvPicPr>
                              <p:cNvPr id="8" name="Picture 7"/>
                              <p:cNvPicPr/>
                              <p:nvPr/>
                            </p:nvPicPr>
                            <p:blipFill rotWithShape="1">
                              <a:blip r:embed="rId2" cstate="screen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rcRect b="17066"/>
                              <a:stretch/>
                            </p:blipFill>
                            <p:spPr bwMode="auto">
                              <a:xfrm>
                                <a:off x="1259632" y="2132856"/>
                                <a:ext cx="6696744" cy="3672408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noFill/>
                              </a:ln>
                              <a:extLst>
                                <a:ext uri="{53640926-AAD7-44D8-BBD7-CCE9431645EC}">
                                  <a14:shadowObscured xmlns:a14="http://schemas.microsoft.com/office/drawing/2010/main"/>
                                </a:ext>
                              </a:extLst>
                            </p:spPr>
                          </p:pic>
                          <p:sp>
                            <p:nvSpPr>
                              <p:cNvPr id="9" name="Text Box 2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1907703" y="4438787"/>
                                <a:ext cx="921439" cy="846094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rot="0" vert="horz" wrap="square" lIns="91440" tIns="45720" rIns="91440" bIns="45720" anchor="t" anchorCtr="0"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0"/>
                                  </a:spcAft>
                                </a:pPr>
                                <a:r>
                                  <a:rPr lang="fr-FR" b="1" dirty="0" smtClean="0">
                                    <a:solidFill>
                                      <a:srgbClr val="701FE7"/>
                                    </a:solidFill>
                                    <a:effectLst/>
                                    <a:latin typeface="Calibri"/>
                                    <a:ea typeface="Calibri"/>
                                    <a:cs typeface="Times New Roman"/>
                                  </a:rPr>
                                  <a:t>CrO</a:t>
                                </a:r>
                                <a:r>
                                  <a:rPr lang="fr-FR" sz="1400" b="1" dirty="0" smtClean="0">
                                    <a:solidFill>
                                      <a:srgbClr val="701FE7"/>
                                    </a:solidFill>
                                    <a:effectLst/>
                                    <a:latin typeface="Calibri"/>
                                    <a:ea typeface="Calibri"/>
                                    <a:cs typeface="Times New Roman"/>
                                  </a:rPr>
                                  <a:t>3</a:t>
                                </a:r>
                              </a:p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0"/>
                                  </a:spcAft>
                                </a:pPr>
                                <a:r>
                                  <a:rPr lang="fr-FR" b="1" dirty="0" smtClean="0">
                                    <a:solidFill>
                                      <a:srgbClr val="008A3E"/>
                                    </a:solidFill>
                                    <a:latin typeface="Calibri"/>
                                    <a:ea typeface="Calibri"/>
                                    <a:cs typeface="Times New Roman"/>
                                  </a:rPr>
                                  <a:t>Cr</a:t>
                                </a:r>
                                <a:r>
                                  <a:rPr lang="fr-FR" sz="1400" b="1" dirty="0" smtClean="0">
                                    <a:solidFill>
                                      <a:srgbClr val="008A3E"/>
                                    </a:solidFill>
                                    <a:latin typeface="Calibri"/>
                                    <a:ea typeface="Calibri"/>
                                    <a:cs typeface="Times New Roman"/>
                                  </a:rPr>
                                  <a:t>2</a:t>
                                </a:r>
                                <a:r>
                                  <a:rPr lang="fr-FR" b="1" dirty="0" smtClean="0">
                                    <a:solidFill>
                                      <a:srgbClr val="008A3E"/>
                                    </a:solidFill>
                                    <a:latin typeface="Calibri"/>
                                    <a:ea typeface="Calibri"/>
                                    <a:cs typeface="Times New Roman"/>
                                  </a:rPr>
                                  <a:t>O</a:t>
                                </a:r>
                                <a:r>
                                  <a:rPr lang="fr-FR" sz="1400" b="1" dirty="0" smtClean="0">
                                    <a:solidFill>
                                      <a:srgbClr val="008A3E"/>
                                    </a:solidFill>
                                    <a:latin typeface="Calibri"/>
                                    <a:ea typeface="Calibri"/>
                                    <a:cs typeface="Times New Roman"/>
                                  </a:rPr>
                                  <a:t>3</a:t>
                                </a:r>
                                <a:endParaRPr lang="fr-FR" sz="2400" b="1" dirty="0">
                                  <a:solidFill>
                                    <a:srgbClr val="008A3E"/>
                                  </a:solidFill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0"/>
                                  </a:spcAft>
                                </a:pPr>
                                <a:r>
                                  <a:rPr lang="fr-FR" sz="1100" b="1" dirty="0">
                                    <a:solidFill>
                                      <a:srgbClr val="000000"/>
                                    </a:solidFill>
                                    <a:effectLst/>
                                    <a:latin typeface="Calibri"/>
                                    <a:ea typeface="Calibri"/>
                                    <a:cs typeface="Times New Roman"/>
                                  </a:rPr>
                                  <a:t> </a:t>
                                </a:r>
                                <a:endParaRPr lang="fr-FR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p:grpSp>
                        <p:cxnSp>
                          <p:nvCxnSpPr>
                            <p:cNvPr id="13" name="Straight Connector 12"/>
                            <p:cNvCxnSpPr/>
                            <p:nvPr/>
                          </p:nvCxnSpPr>
                          <p:spPr>
                            <a:xfrm flipV="1">
                              <a:off x="6876256" y="3356992"/>
                              <a:ext cx="0" cy="27178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rgbClr val="C000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5" name="Straight Connector 14"/>
                          <p:cNvCxnSpPr/>
                          <p:nvPr/>
                        </p:nvCxnSpPr>
                        <p:spPr>
                          <a:xfrm flipV="1">
                            <a:off x="6660232" y="3356992"/>
                            <a:ext cx="0" cy="27178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rgbClr val="C0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7" name="Straight Connector 16"/>
                        <p:cNvCxnSpPr/>
                        <p:nvPr/>
                      </p:nvCxnSpPr>
                      <p:spPr>
                        <a:xfrm flipV="1">
                          <a:off x="6560669" y="3473323"/>
                          <a:ext cx="0" cy="27178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C0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6" name="Oval 15"/>
                      <p:cNvSpPr/>
                      <p:nvPr/>
                    </p:nvSpPr>
                    <p:spPr>
                      <a:xfrm>
                        <a:off x="2368423" y="3140967"/>
                        <a:ext cx="576065" cy="351915"/>
                      </a:xfrm>
                      <a:prstGeom prst="ellipse">
                        <a:avLst/>
                      </a:prstGeom>
                      <a:noFill/>
                      <a:ln w="19050">
                        <a:solidFill>
                          <a:srgbClr val="0070C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2" name="Text Box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39285" y="3421888"/>
                      <a:ext cx="530225" cy="3746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fr-FR" sz="1600" b="1" baseline="-25000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fr-FR" sz="1400" b="1" dirty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  <p:cxnSp>
                <p:nvCxnSpPr>
                  <p:cNvPr id="24" name="Straight Connector 23"/>
                  <p:cNvCxnSpPr/>
                  <p:nvPr/>
                </p:nvCxnSpPr>
                <p:spPr>
                  <a:xfrm flipV="1">
                    <a:off x="7252395" y="4393610"/>
                    <a:ext cx="0" cy="27178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7236296" y="4077072"/>
                  <a:ext cx="0" cy="27178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 flipV="1">
                <a:off x="7524328" y="4284970"/>
                <a:ext cx="0" cy="27178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>
            <a:xfrm flipV="1">
              <a:off x="7596336" y="4293096"/>
              <a:ext cx="0" cy="27178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Image 30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340769"/>
            <a:ext cx="1851338" cy="936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899" y="764704"/>
            <a:ext cx="2558711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706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6021288"/>
          </a:xfrm>
        </p:spPr>
        <p:txBody>
          <a:bodyPr/>
          <a:lstStyle/>
          <a:p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 marL="0" indent="0">
              <a:buNone/>
            </a:pPr>
            <a:endParaRPr lang="en-GB" sz="2800" u="sng" dirty="0"/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Suitable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in-situ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Characterisation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oxides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storage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CrVI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KBr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hygroscopic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fr-FR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3200" u="sng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11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FT-IR Spectroscopy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899592" y="1916832"/>
            <a:ext cx="7704856" cy="3384376"/>
            <a:chOff x="1043608" y="2060849"/>
            <a:chExt cx="7056784" cy="2792059"/>
          </a:xfrm>
        </p:grpSpPr>
        <p:grpSp>
          <p:nvGrpSpPr>
            <p:cNvPr id="29" name="Group 28"/>
            <p:cNvGrpSpPr/>
            <p:nvPr/>
          </p:nvGrpSpPr>
          <p:grpSpPr>
            <a:xfrm>
              <a:off x="1043608" y="2060849"/>
              <a:ext cx="7056784" cy="2792059"/>
              <a:chOff x="1043608" y="2060849"/>
              <a:chExt cx="7056784" cy="3168352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1043608" y="2060849"/>
                <a:ext cx="7056784" cy="3168352"/>
                <a:chOff x="1043608" y="2060849"/>
                <a:chExt cx="7056784" cy="3168352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1043608" y="2060849"/>
                  <a:ext cx="7056784" cy="3168352"/>
                  <a:chOff x="1043608" y="2060849"/>
                  <a:chExt cx="7056784" cy="3168352"/>
                </a:xfrm>
              </p:grpSpPr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1043608" y="2060849"/>
                    <a:ext cx="7056784" cy="3168352"/>
                    <a:chOff x="1043608" y="2060849"/>
                    <a:chExt cx="7056784" cy="3168352"/>
                  </a:xfrm>
                </p:grpSpPr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1043608" y="2060849"/>
                      <a:ext cx="7056784" cy="3168352"/>
                      <a:chOff x="1043608" y="2060849"/>
                      <a:chExt cx="7056784" cy="3168352"/>
                    </a:xfrm>
                  </p:grpSpPr>
                  <p:grpSp>
                    <p:nvGrpSpPr>
                      <p:cNvPr id="16" name="Group 15"/>
                      <p:cNvGrpSpPr/>
                      <p:nvPr/>
                    </p:nvGrpSpPr>
                    <p:grpSpPr>
                      <a:xfrm>
                        <a:off x="1043608" y="2060849"/>
                        <a:ext cx="7056784" cy="3168352"/>
                        <a:chOff x="1043608" y="2060849"/>
                        <a:chExt cx="7056784" cy="3168352"/>
                      </a:xfrm>
                    </p:grpSpPr>
                    <p:grpSp>
                      <p:nvGrpSpPr>
                        <p:cNvPr id="14" name="Group 13"/>
                        <p:cNvGrpSpPr/>
                        <p:nvPr/>
                      </p:nvGrpSpPr>
                      <p:grpSpPr>
                        <a:xfrm>
                          <a:off x="1043608" y="2060849"/>
                          <a:ext cx="7056784" cy="3168352"/>
                          <a:chOff x="1043608" y="2060849"/>
                          <a:chExt cx="7056784" cy="3168352"/>
                        </a:xfrm>
                      </p:grpSpPr>
                      <p:grpSp>
                        <p:nvGrpSpPr>
                          <p:cNvPr id="12" name="Group 11"/>
                          <p:cNvGrpSpPr/>
                          <p:nvPr/>
                        </p:nvGrpSpPr>
                        <p:grpSpPr>
                          <a:xfrm>
                            <a:off x="1043608" y="2060849"/>
                            <a:ext cx="7056784" cy="3168352"/>
                            <a:chOff x="1043608" y="2060849"/>
                            <a:chExt cx="7056784" cy="3168352"/>
                          </a:xfrm>
                        </p:grpSpPr>
                        <p:grpSp>
                          <p:nvGrpSpPr>
                            <p:cNvPr id="9" name="Group 8"/>
                            <p:cNvGrpSpPr/>
                            <p:nvPr/>
                          </p:nvGrpSpPr>
                          <p:grpSpPr>
                            <a:xfrm>
                              <a:off x="1043608" y="2060849"/>
                              <a:ext cx="7056784" cy="3168352"/>
                              <a:chOff x="1043608" y="2060849"/>
                              <a:chExt cx="7056784" cy="3168352"/>
                            </a:xfrm>
                          </p:grpSpPr>
                          <p:grpSp>
                            <p:nvGrpSpPr>
                              <p:cNvPr id="8" name="Group 7"/>
                              <p:cNvGrpSpPr/>
                              <p:nvPr/>
                            </p:nvGrpSpPr>
                            <p:grpSpPr>
                              <a:xfrm>
                                <a:off x="1043608" y="2060849"/>
                                <a:ext cx="7056784" cy="3168352"/>
                                <a:chOff x="1043608" y="2060849"/>
                                <a:chExt cx="7056784" cy="3168352"/>
                              </a:xfrm>
                            </p:grpSpPr>
                            <p:pic>
                              <p:nvPicPr>
                                <p:cNvPr id="3074" name="Picture 2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">
                                  <a:extLst>
                                    <a:ext uri="{BEBA8EAE-BF5A-486C-A8C5-ECC9F3942E4B}">
                                      <a14:imgProps xmlns:a14="http://schemas.microsoft.com/office/drawing/2010/main">
                                        <a14:imgLayer r:embed="rId3">
                                          <a14:imgEffect>
                                            <a14:saturation sat="400000"/>
                                          </a14:imgEffect>
                                        </a14:imgLayer>
                                      </a14:imgProps>
                                    </a:ext>
                                    <a:ext uri="{28A0092B-C50C-407E-A947-70E740481C1C}">
                                      <a14:useLocalDpi xmlns:a14="http://schemas.microsoft.com/office/drawing/2010/main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1043608" y="2060849"/>
                                  <a:ext cx="7056784" cy="3168352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  <p:sp>
                              <p:nvSpPr>
                                <p:cNvPr id="13" name="Text Box 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708695" y="2132856"/>
                                  <a:ext cx="951163" cy="713373"/>
                                </a:xfrm>
                                <a:prstGeom prst="rect">
                                  <a:avLst/>
                                </a:prstGeom>
                                <a:noFill/>
                                <a:ln w="9525">
                                  <a:noFill/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rot="0" vert="horz" wrap="square" lIns="91440" tIns="45720" rIns="91440" bIns="45720" anchor="t" anchorCtr="0">
                                  <a:noAutofit/>
                                </a:bodyPr>
                                <a:lstStyle/>
                                <a:p>
                                  <a:pPr>
                                    <a:lnSpc>
                                      <a:spcPct val="115000"/>
                                    </a:lnSpc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fr-FR" b="1" dirty="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libri"/>
                                      <a:ea typeface="Calibri"/>
                                      <a:cs typeface="Times New Roman"/>
                                    </a:rPr>
                                    <a:t>CrO</a:t>
                                  </a:r>
                                  <a:r>
                                    <a:rPr lang="fr-FR" sz="1400" b="1" dirty="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libri"/>
                                      <a:ea typeface="Calibri"/>
                                      <a:cs typeface="Times New Roman"/>
                                    </a:rPr>
                                    <a:t>3</a:t>
                                  </a:r>
                                </a:p>
                                <a:p>
                                  <a:pPr>
                                    <a:lnSpc>
                                      <a:spcPct val="115000"/>
                                    </a:lnSpc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fr-FR" b="1" dirty="0" smtClean="0">
                                      <a:solidFill>
                                        <a:srgbClr val="008A3E"/>
                                      </a:solidFill>
                                      <a:latin typeface="Calibri"/>
                                      <a:ea typeface="Calibri"/>
                                      <a:cs typeface="Times New Roman"/>
                                    </a:rPr>
                                    <a:t>Cr</a:t>
                                  </a:r>
                                  <a:r>
                                    <a:rPr lang="fr-FR" sz="1400" b="1" dirty="0" smtClean="0">
                                      <a:solidFill>
                                        <a:srgbClr val="008A3E"/>
                                      </a:solidFill>
                                      <a:latin typeface="Calibri"/>
                                      <a:ea typeface="Calibri"/>
                                      <a:cs typeface="Times New Roman"/>
                                    </a:rPr>
                                    <a:t>2</a:t>
                                  </a:r>
                                  <a:r>
                                    <a:rPr lang="fr-FR" b="1" dirty="0" smtClean="0">
                                      <a:solidFill>
                                        <a:srgbClr val="008A3E"/>
                                      </a:solidFill>
                                      <a:latin typeface="Calibri"/>
                                      <a:ea typeface="Calibri"/>
                                      <a:cs typeface="Times New Roman"/>
                                    </a:rPr>
                                    <a:t>O</a:t>
                                  </a:r>
                                  <a:r>
                                    <a:rPr lang="fr-FR" sz="1400" b="1" dirty="0" smtClean="0">
                                      <a:solidFill>
                                        <a:srgbClr val="008A3E"/>
                                      </a:solidFill>
                                      <a:latin typeface="Calibri"/>
                                      <a:ea typeface="Calibri"/>
                                      <a:cs typeface="Times New Roman"/>
                                    </a:rPr>
                                    <a:t>3</a:t>
                                  </a:r>
                                  <a:endParaRPr lang="fr-FR" sz="2400" b="1" dirty="0">
                                    <a:solidFill>
                                      <a:srgbClr val="008A3E"/>
                                    </a:solidFill>
                                    <a:effectLst/>
                                    <a:latin typeface="Calibri"/>
                                    <a:ea typeface="Calibri"/>
                                    <a:cs typeface="Times New Roman"/>
                                  </a:endParaRPr>
                                </a:p>
                                <a:p>
                                  <a:pPr>
                                    <a:lnSpc>
                                      <a:spcPct val="115000"/>
                                    </a:lnSpc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fr-FR" sz="1100" b="1" dirty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libri"/>
                                      <a:ea typeface="Calibri"/>
                                      <a:cs typeface="Times New Roman"/>
                                    </a:rPr>
                                    <a:t> </a:t>
                                  </a:r>
                                  <a:endParaRPr lang="fr-FR" sz="1100" dirty="0">
                                    <a:effectLst/>
                                    <a:latin typeface="Calibri"/>
                                    <a:ea typeface="Calibri"/>
                                    <a:cs typeface="Times New Roman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5" name="Oval 14"/>
                              <p:cNvSpPr/>
                              <p:nvPr/>
                            </p:nvSpPr>
                            <p:spPr>
                              <a:xfrm>
                                <a:off x="2184276" y="3861048"/>
                                <a:ext cx="659532" cy="423923"/>
                              </a:xfrm>
                              <a:prstGeom prst="ellipse">
                                <a:avLst/>
                              </a:prstGeom>
                              <a:noFill/>
                              <a:ln w="19050">
                                <a:solidFill>
                                  <a:srgbClr val="0070C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7" name="Text Box 2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386193" y="3457700"/>
                              <a:ext cx="547329" cy="37465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 rot="0" vert="horz" wrap="square" lIns="91440" tIns="45720" rIns="91440" bIns="45720" anchor="t" anchorCtr="0">
                              <a:noAutofit/>
                            </a:bodyPr>
                            <a:lstStyle/>
                            <a:p>
                              <a:pPr>
                                <a:lnSpc>
                                  <a:spcPct val="115000"/>
                                </a:lnSpc>
                                <a:spcAft>
                                  <a:spcPts val="1000"/>
                                </a:spcAft>
                              </a:pPr>
                              <a:r>
                                <a:rPr lang="fr-FR" sz="1400" b="1" dirty="0">
                                  <a:solidFill>
                                    <a:srgbClr val="0070C0"/>
                                  </a:solidFill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rPr>
                                <a:t>H</a:t>
                              </a:r>
                              <a:r>
                                <a:rPr lang="fr-FR" sz="1600" b="1" baseline="-25000" dirty="0">
                                  <a:solidFill>
                                    <a:srgbClr val="0070C0"/>
                                  </a:solidFill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rPr>
                                <a:t>2</a:t>
                              </a:r>
                              <a:r>
                                <a:rPr lang="fr-FR" sz="1400" b="1" dirty="0">
                                  <a:solidFill>
                                    <a:srgbClr val="0070C0"/>
                                  </a:solidFill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rPr>
                                <a:t>O</a:t>
                              </a:r>
                              <a:endParaRPr lang="en-GB" sz="12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19" name="Straight Connector 18"/>
                          <p:cNvCxnSpPr/>
                          <p:nvPr/>
                        </p:nvCxnSpPr>
                        <p:spPr>
                          <a:xfrm flipV="1">
                            <a:off x="6732240" y="4581128"/>
                            <a:ext cx="0" cy="27178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rgbClr val="C0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21" name="Straight Connector 20"/>
                        <p:cNvCxnSpPr/>
                        <p:nvPr/>
                      </p:nvCxnSpPr>
                      <p:spPr>
                        <a:xfrm flipV="1">
                          <a:off x="7020272" y="4149080"/>
                          <a:ext cx="0" cy="271780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C0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23" name="Straight Connector 22"/>
                      <p:cNvCxnSpPr/>
                      <p:nvPr/>
                    </p:nvCxnSpPr>
                    <p:spPr>
                      <a:xfrm flipV="1">
                        <a:off x="6804248" y="4252779"/>
                        <a:ext cx="0" cy="271780"/>
                      </a:xfrm>
                      <a:prstGeom prst="line">
                        <a:avLst/>
                      </a:prstGeom>
                      <a:ln w="19050">
                        <a:solidFill>
                          <a:srgbClr val="C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flipV="1">
                      <a:off x="7164288" y="4388669"/>
                      <a:ext cx="0" cy="248215"/>
                    </a:xfrm>
                    <a:prstGeom prst="line">
                      <a:avLst/>
                    </a:prstGeom>
                    <a:ln w="19050">
                      <a:solidFill>
                        <a:srgbClr val="C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8" name="Straight Connector 27"/>
                  <p:cNvCxnSpPr/>
                  <p:nvPr/>
                </p:nvCxnSpPr>
                <p:spPr>
                  <a:xfrm flipV="1">
                    <a:off x="7308304" y="4376886"/>
                    <a:ext cx="0" cy="27178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7524328" y="3937119"/>
                  <a:ext cx="0" cy="27178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>
              <a:xfrm flipV="1">
                <a:off x="7460414" y="3924681"/>
                <a:ext cx="0" cy="27178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 1"/>
            <p:cNvGrpSpPr/>
            <p:nvPr/>
          </p:nvGrpSpPr>
          <p:grpSpPr>
            <a:xfrm>
              <a:off x="3388719" y="2171147"/>
              <a:ext cx="1453474" cy="581805"/>
              <a:chOff x="5901309" y="908721"/>
              <a:chExt cx="2131510" cy="804967"/>
            </a:xfrm>
          </p:grpSpPr>
          <p:pic>
            <p:nvPicPr>
              <p:cNvPr id="1026" name="Picture 2" descr="F:\stage cern\photos\empastillage\Cr2O3\2.JPG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901309" y="908721"/>
                <a:ext cx="987428" cy="8049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7" name="Picture 3" descr="F:\stage cern\photos\empastillage\CrO3\3.JPG"/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50000"/>
                        </a14:imgEffect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092279" y="908722"/>
                <a:ext cx="940540" cy="8049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35" name="Picture 2" descr="F:\stage cern\photos\appareils\FTIR Vertex 70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0312" y="749932"/>
            <a:ext cx="1800200" cy="1130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er 32"/>
          <p:cNvGrpSpPr/>
          <p:nvPr/>
        </p:nvGrpSpPr>
        <p:grpSpPr>
          <a:xfrm>
            <a:off x="4198217" y="986156"/>
            <a:ext cx="2966071" cy="472628"/>
            <a:chOff x="0" y="-123267"/>
            <a:chExt cx="4229100" cy="809067"/>
          </a:xfrm>
        </p:grpSpPr>
        <p:grpSp>
          <p:nvGrpSpPr>
            <p:cNvPr id="34" name="Grouper 33"/>
            <p:cNvGrpSpPr/>
            <p:nvPr/>
          </p:nvGrpSpPr>
          <p:grpSpPr>
            <a:xfrm>
              <a:off x="0" y="-123267"/>
              <a:ext cx="4000500" cy="809067"/>
              <a:chOff x="0" y="-123267"/>
              <a:chExt cx="4000500" cy="809067"/>
            </a:xfrm>
          </p:grpSpPr>
          <p:grpSp>
            <p:nvGrpSpPr>
              <p:cNvPr id="37" name="Grouper 36"/>
              <p:cNvGrpSpPr/>
              <p:nvPr/>
            </p:nvGrpSpPr>
            <p:grpSpPr>
              <a:xfrm>
                <a:off x="0" y="0"/>
                <a:ext cx="4000500" cy="685800"/>
                <a:chOff x="0" y="0"/>
                <a:chExt cx="4000500" cy="685800"/>
              </a:xfrm>
            </p:grpSpPr>
            <p:grpSp>
              <p:nvGrpSpPr>
                <p:cNvPr id="39" name="Grouper 38"/>
                <p:cNvGrpSpPr/>
                <p:nvPr/>
              </p:nvGrpSpPr>
              <p:grpSpPr>
                <a:xfrm>
                  <a:off x="0" y="0"/>
                  <a:ext cx="2628901" cy="685800"/>
                  <a:chOff x="0" y="0"/>
                  <a:chExt cx="2628901" cy="685800"/>
                </a:xfrm>
              </p:grpSpPr>
              <p:grpSp>
                <p:nvGrpSpPr>
                  <p:cNvPr id="41" name="Grouper 40"/>
                  <p:cNvGrpSpPr/>
                  <p:nvPr/>
                </p:nvGrpSpPr>
                <p:grpSpPr>
                  <a:xfrm>
                    <a:off x="1334722" y="0"/>
                    <a:ext cx="1294179" cy="685800"/>
                    <a:chOff x="-36878" y="0"/>
                    <a:chExt cx="1294179" cy="685800"/>
                  </a:xfrm>
                </p:grpSpPr>
                <p:sp>
                  <p:nvSpPr>
                    <p:cNvPr id="43" name="Ellipse 42"/>
                    <p:cNvSpPr/>
                    <p:nvPr/>
                  </p:nvSpPr>
                  <p:spPr>
                    <a:xfrm>
                      <a:off x="-36878" y="0"/>
                      <a:ext cx="1294179" cy="6858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 cmpd="sng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4" name="Zone de texte 43"/>
                    <p:cNvSpPr txBox="1"/>
                    <p:nvPr/>
                  </p:nvSpPr>
                  <p:spPr>
                    <a:xfrm>
                      <a:off x="-17284" y="123267"/>
                      <a:ext cx="1191510" cy="5436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/>
                      </a:ext>
                    </a:extLst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700" b="1" dirty="0" err="1" smtClean="0">
                          <a:effectLst/>
                          <a:ea typeface="Calibri"/>
                          <a:cs typeface="Times New Roman"/>
                        </a:rPr>
                        <a:t>Samp</a:t>
                      </a:r>
                      <a:r>
                        <a:rPr lang="fr-FR" sz="700" b="1" dirty="0" err="1" smtClean="0">
                          <a:ea typeface="Calibri"/>
                          <a:cs typeface="Times New Roman"/>
                        </a:rPr>
                        <a:t>le</a:t>
                      </a:r>
                      <a:endParaRPr lang="fr-FR" sz="700" b="1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  <p:cxnSp>
                <p:nvCxnSpPr>
                  <p:cNvPr id="42" name="Connecteur droit avec flèche 41"/>
                  <p:cNvCxnSpPr/>
                  <p:nvPr/>
                </p:nvCxnSpPr>
                <p:spPr>
                  <a:xfrm>
                    <a:off x="0" y="342900"/>
                    <a:ext cx="1371600" cy="0"/>
                  </a:xfrm>
                  <a:prstGeom prst="straightConnector1">
                    <a:avLst/>
                  </a:prstGeom>
                  <a:ln w="12700" cmpd="sng">
                    <a:solidFill>
                      <a:srgbClr val="000000"/>
                    </a:solidFill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0" name="Connecteur droit avec flèche 39"/>
                <p:cNvCxnSpPr/>
                <p:nvPr/>
              </p:nvCxnSpPr>
              <p:spPr>
                <a:xfrm>
                  <a:off x="2628900" y="342900"/>
                  <a:ext cx="1371600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Zone de texte 49"/>
              <p:cNvSpPr txBox="1"/>
              <p:nvPr/>
            </p:nvSpPr>
            <p:spPr>
              <a:xfrm>
                <a:off x="228600" y="-123267"/>
                <a:ext cx="1028700" cy="342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xmlns=""/>
                </a:ext>
              </a:extLst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dirty="0">
                    <a:effectLst/>
                    <a:ea typeface="Calibri"/>
                    <a:cs typeface="Times New Roman"/>
                  </a:rPr>
                  <a:t>I </a:t>
                </a:r>
                <a:r>
                  <a:rPr lang="fr-FR" sz="1200" baseline="-25000" dirty="0">
                    <a:effectLst/>
                    <a:ea typeface="Calibri"/>
                    <a:cs typeface="Times New Roman"/>
                  </a:rPr>
                  <a:t>source(x)</a:t>
                </a:r>
                <a:endParaRPr lang="fr-FR" sz="1100" dirty="0">
                  <a:effectLst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fr-FR" sz="1100" dirty="0">
                    <a:effectLst/>
                    <a:ea typeface="Calibri"/>
                    <a:cs typeface="Times New Roman"/>
                  </a:rPr>
                  <a:t> </a:t>
                </a:r>
              </a:p>
            </p:txBody>
          </p:sp>
        </p:grpSp>
        <p:sp>
          <p:nvSpPr>
            <p:cNvPr id="36" name="Zone de texte 51"/>
            <p:cNvSpPr txBox="1"/>
            <p:nvPr/>
          </p:nvSpPr>
          <p:spPr>
            <a:xfrm>
              <a:off x="3200400" y="-123267"/>
              <a:ext cx="1028700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dirty="0">
                  <a:effectLst/>
                  <a:ea typeface="Calibri"/>
                  <a:cs typeface="Times New Roman"/>
                </a:rPr>
                <a:t>I </a:t>
              </a:r>
              <a:r>
                <a:rPr lang="fr-FR" sz="1200" baseline="-25000" dirty="0">
                  <a:effectLst/>
                  <a:ea typeface="Calibri"/>
                  <a:cs typeface="Times New Roman"/>
                </a:rPr>
                <a:t>(x)</a:t>
              </a:r>
              <a:endParaRPr lang="fr-FR" sz="1100" dirty="0">
                <a:effectLst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fr-FR" sz="1100" dirty="0">
                  <a:effectLst/>
                  <a:ea typeface="Calibri"/>
                  <a:cs typeface="Times New Roman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501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6021288"/>
          </a:xfrm>
        </p:spPr>
        <p:txBody>
          <a:bodyPr/>
          <a:lstStyle/>
          <a:p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Diffuse Reflectance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 marL="0" indent="0">
              <a:buNone/>
            </a:pPr>
            <a:endParaRPr lang="en-GB" sz="2800" u="sng" dirty="0"/>
          </a:p>
          <a:p>
            <a:pPr marL="0" indent="0">
              <a:buNone/>
            </a:pPr>
            <a:endParaRPr lang="en-GB" sz="3200" u="sng" dirty="0"/>
          </a:p>
          <a:p>
            <a:pPr marL="0" indent="0">
              <a:buNone/>
            </a:pPr>
            <a:r>
              <a:rPr lang="fr-FR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fr-FR" sz="2000" b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Suitable</a:t>
            </a:r>
            <a:r>
              <a:rPr lang="fr-FR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residues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crucibles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Characterisation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oxides</a:t>
            </a:r>
            <a:r>
              <a:rPr lang="fr-FR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fr-FR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fr-FR" sz="2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Apparatus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limitation (minimum </a:t>
            </a:r>
            <a:r>
              <a:rPr lang="fr-FR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wavelength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600cm</a:t>
            </a:r>
            <a:r>
              <a:rPr lang="fr-FR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FR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fr-FR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Characterisation </a:t>
            </a:r>
            <a:r>
              <a:rPr lang="en-GB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 the 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chromium oxides.</a:t>
            </a:r>
            <a:endParaRPr lang="en-GB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12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FT-IR Spectroscopy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53" name="Group 2052"/>
          <p:cNvGrpSpPr/>
          <p:nvPr/>
        </p:nvGrpSpPr>
        <p:grpSpPr>
          <a:xfrm>
            <a:off x="824803" y="1689255"/>
            <a:ext cx="4249786" cy="2304257"/>
            <a:chOff x="36963" y="1988840"/>
            <a:chExt cx="4355441" cy="2304255"/>
          </a:xfrm>
        </p:grpSpPr>
        <p:grpSp>
          <p:nvGrpSpPr>
            <p:cNvPr id="2051" name="Group 2050"/>
            <p:cNvGrpSpPr/>
            <p:nvPr/>
          </p:nvGrpSpPr>
          <p:grpSpPr>
            <a:xfrm>
              <a:off x="36963" y="1988840"/>
              <a:ext cx="4355441" cy="2304255"/>
              <a:chOff x="829053" y="1988840"/>
              <a:chExt cx="4355441" cy="2304255"/>
            </a:xfrm>
          </p:grpSpPr>
          <p:grpSp>
            <p:nvGrpSpPr>
              <p:cNvPr id="2048" name="Group 2047"/>
              <p:cNvGrpSpPr/>
              <p:nvPr/>
            </p:nvGrpSpPr>
            <p:grpSpPr>
              <a:xfrm>
                <a:off x="829053" y="1988840"/>
                <a:ext cx="4355441" cy="2304255"/>
                <a:chOff x="829053" y="1988840"/>
                <a:chExt cx="4355441" cy="2304255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829053" y="1988840"/>
                  <a:ext cx="4355441" cy="2304255"/>
                  <a:chOff x="829053" y="1988840"/>
                  <a:chExt cx="4355441" cy="2304255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829053" y="1988840"/>
                    <a:ext cx="4355441" cy="2304255"/>
                    <a:chOff x="829053" y="1988840"/>
                    <a:chExt cx="4355441" cy="2304255"/>
                  </a:xfrm>
                </p:grpSpPr>
                <p:grpSp>
                  <p:nvGrpSpPr>
                    <p:cNvPr id="25" name="Group 24"/>
                    <p:cNvGrpSpPr/>
                    <p:nvPr/>
                  </p:nvGrpSpPr>
                  <p:grpSpPr>
                    <a:xfrm>
                      <a:off x="829053" y="1988840"/>
                      <a:ext cx="4355441" cy="2304255"/>
                      <a:chOff x="829053" y="1988840"/>
                      <a:chExt cx="4355441" cy="2304255"/>
                    </a:xfrm>
                  </p:grpSpPr>
                  <p:grpSp>
                    <p:nvGrpSpPr>
                      <p:cNvPr id="8" name="Group 7"/>
                      <p:cNvGrpSpPr/>
                      <p:nvPr/>
                    </p:nvGrpSpPr>
                    <p:grpSpPr>
                      <a:xfrm>
                        <a:off x="829053" y="1988840"/>
                        <a:ext cx="4355441" cy="2304255"/>
                        <a:chOff x="829053" y="1988840"/>
                        <a:chExt cx="4355441" cy="2304255"/>
                      </a:xfrm>
                    </p:grpSpPr>
                    <p:grpSp>
                      <p:nvGrpSpPr>
                        <p:cNvPr id="10" name="Group 9"/>
                        <p:cNvGrpSpPr/>
                        <p:nvPr/>
                      </p:nvGrpSpPr>
                      <p:grpSpPr>
                        <a:xfrm>
                          <a:off x="829053" y="1988840"/>
                          <a:ext cx="4355441" cy="2304255"/>
                          <a:chOff x="1922" y="0"/>
                          <a:chExt cx="5706976" cy="3243532"/>
                        </a:xfrm>
                        <a:solidFill>
                          <a:schemeClr val="bg1"/>
                        </a:solidFill>
                      </p:grpSpPr>
                      <p:pic>
                        <p:nvPicPr>
                          <p:cNvPr id="11" name="Picture 10"/>
                          <p:cNvPicPr>
                            <a:picLocks noChangeAspect="1"/>
                          </p:cNvPicPr>
                          <p:nvPr/>
                        </p:nvPicPr>
                        <p:blipFill rotWithShape="1">
                          <a:blip r:embed="rId2" cstate="screen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rcRect r="6445" b="18368"/>
                          <a:stretch/>
                        </p:blipFill>
                        <p:spPr bwMode="auto">
                          <a:xfrm>
                            <a:off x="1922" y="0"/>
                            <a:ext cx="5706976" cy="3243532"/>
                          </a:xfrm>
                          <a:prstGeom prst="rect">
                            <a:avLst/>
                          </a:prstGeom>
                          <a:grpFill/>
                          <a:ln>
                            <a:noFill/>
                          </a:ln>
                          <a:extLst>
                            <a:ext uri="{53640926-AAD7-44D8-BBD7-CCE9431645EC}">
                              <a14:shadowObscured xmlns:a14="http://schemas.microsoft.com/office/drawing/2010/main"/>
                            </a:ext>
                          </a:extLst>
                        </p:spPr>
                      </p:pic>
                      <p:sp>
                        <p:nvSpPr>
                          <p:cNvPr id="12" name="Text Box 2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 rot="16200000">
                            <a:off x="-488705" y="1457936"/>
                            <a:ext cx="1400758" cy="327660"/>
                          </a:xfrm>
                          <a:prstGeom prst="rect">
                            <a:avLst/>
                          </a:prstGeom>
                          <a:grpFill/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>
                            <a:noAutofit/>
                          </a:bodyPr>
                          <a:lstStyle/>
                          <a:p>
                            <a:pPr algn="ctr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en-GB" sz="9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rPr>
                              <a:t>Transmittance (%)</a:t>
                            </a:r>
                            <a:endParaRPr lang="en-GB" sz="1100" dirty="0">
                              <a:effectLst/>
                              <a:latin typeface="Calibri"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p:grpSp>
                    <p:sp>
                      <p:nvSpPr>
                        <p:cNvPr id="24" name="Oval 23"/>
                        <p:cNvSpPr/>
                        <p:nvPr/>
                      </p:nvSpPr>
                      <p:spPr>
                        <a:xfrm>
                          <a:off x="1547664" y="3391361"/>
                          <a:ext cx="492596" cy="312017"/>
                        </a:xfrm>
                        <a:prstGeom prst="ellipse">
                          <a:avLst/>
                        </a:prstGeom>
                        <a:noFill/>
                        <a:ln w="19050">
                          <a:solidFill>
                            <a:srgbClr val="0070C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28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691680" y="3030723"/>
                        <a:ext cx="547329" cy="3746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rot="0" vert="horz" wrap="square" lIns="91440" tIns="45720" rIns="91440" bIns="45720" anchor="t" anchorCtr="0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fr-FR" sz="1200" b="1" dirty="0">
                            <a:solidFill>
                              <a:srgbClr val="0070C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H</a:t>
                        </a:r>
                        <a:r>
                          <a:rPr lang="fr-FR" sz="1400" b="1" baseline="-25000" dirty="0">
                            <a:solidFill>
                              <a:srgbClr val="0070C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2</a:t>
                        </a:r>
                        <a:r>
                          <a:rPr lang="fr-FR" sz="1200" b="1" dirty="0">
                            <a:solidFill>
                              <a:srgbClr val="0070C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O</a:t>
                        </a:r>
                        <a:endParaRPr lang="en-GB" sz="11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flipV="1">
                      <a:off x="5004048" y="3645024"/>
                      <a:ext cx="0" cy="271780"/>
                    </a:xfrm>
                    <a:prstGeom prst="line">
                      <a:avLst/>
                    </a:prstGeom>
                    <a:ln w="19050">
                      <a:solidFill>
                        <a:srgbClr val="C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4" name="Straight Connector 33"/>
                  <p:cNvCxnSpPr/>
                  <p:nvPr/>
                </p:nvCxnSpPr>
                <p:spPr>
                  <a:xfrm flipV="1">
                    <a:off x="4860032" y="3589268"/>
                    <a:ext cx="0" cy="27178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6" name="Straight Connector 35"/>
                <p:cNvCxnSpPr/>
                <p:nvPr/>
              </p:nvCxnSpPr>
              <p:spPr>
                <a:xfrm flipV="1">
                  <a:off x="4847456" y="3657848"/>
                  <a:ext cx="0" cy="27178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Text Box 2"/>
              <p:cNvSpPr txBox="1">
                <a:spLocks noChangeArrowheads="1"/>
              </p:cNvSpPr>
              <p:nvPr/>
            </p:nvSpPr>
            <p:spPr bwMode="auto">
              <a:xfrm>
                <a:off x="1274981" y="2082943"/>
                <a:ext cx="951163" cy="429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20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CrO</a:t>
                </a:r>
                <a:r>
                  <a:rPr lang="fr-FR" sz="16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3</a:t>
                </a:r>
                <a:endParaRPr lang="fr-FR" sz="20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b="1" dirty="0">
                    <a:solidFill>
                      <a:srgbClr val="0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fr-FR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pic>
          <p:nvPicPr>
            <p:cNvPr id="2050" name="Picture 2" descr="F:\stage cern\photos\thermobalance\cycle 550+ backout 350 72h\IMG_4343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14684" y="3368544"/>
              <a:ext cx="574735" cy="614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54" name="Group 2053"/>
          <p:cNvGrpSpPr/>
          <p:nvPr/>
        </p:nvGrpSpPr>
        <p:grpSpPr>
          <a:xfrm>
            <a:off x="5148064" y="1700808"/>
            <a:ext cx="3995936" cy="2304257"/>
            <a:chOff x="861499" y="4365104"/>
            <a:chExt cx="4322994" cy="2266887"/>
          </a:xfrm>
        </p:grpSpPr>
        <p:grpSp>
          <p:nvGrpSpPr>
            <p:cNvPr id="2052" name="Group 2051"/>
            <p:cNvGrpSpPr/>
            <p:nvPr/>
          </p:nvGrpSpPr>
          <p:grpSpPr>
            <a:xfrm>
              <a:off x="861499" y="4365104"/>
              <a:ext cx="4322994" cy="2266887"/>
              <a:chOff x="861499" y="4365104"/>
              <a:chExt cx="4322994" cy="2266887"/>
            </a:xfrm>
          </p:grpSpPr>
          <p:grpSp>
            <p:nvGrpSpPr>
              <p:cNvPr id="2049" name="Group 2048"/>
              <p:cNvGrpSpPr/>
              <p:nvPr/>
            </p:nvGrpSpPr>
            <p:grpSpPr>
              <a:xfrm>
                <a:off x="861499" y="4365104"/>
                <a:ext cx="4322994" cy="2266887"/>
                <a:chOff x="861499" y="4365104"/>
                <a:chExt cx="4322994" cy="2266887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861499" y="4365104"/>
                  <a:ext cx="4322994" cy="2266887"/>
                  <a:chOff x="861499" y="4365104"/>
                  <a:chExt cx="4322994" cy="2266887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861499" y="4365104"/>
                    <a:ext cx="4322994" cy="2266887"/>
                    <a:chOff x="861499" y="4365104"/>
                    <a:chExt cx="4322994" cy="2266887"/>
                  </a:xfrm>
                </p:grpSpPr>
                <p:pic>
                  <p:nvPicPr>
                    <p:cNvPr id="22" name="Picture 21"/>
                    <p:cNvPicPr>
                      <a:picLocks noChangeAspect="1"/>
                    </p:cNvPicPr>
                    <p:nvPr/>
                  </p:nvPicPr>
                  <p:blipFill rotWithShape="1">
                    <a:blip r:embed="rId5" cstate="screen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sharpenSoften amount="5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l="2376"/>
                    <a:stretch/>
                  </p:blipFill>
                  <p:spPr bwMode="auto">
                    <a:xfrm>
                      <a:off x="861499" y="4365104"/>
                      <a:ext cx="4322994" cy="22668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</p:pic>
                <p:sp>
                  <p:nvSpPr>
                    <p:cNvPr id="26" name="Oval 25"/>
                    <p:cNvSpPr/>
                    <p:nvPr/>
                  </p:nvSpPr>
                  <p:spPr>
                    <a:xfrm>
                      <a:off x="1547664" y="5186530"/>
                      <a:ext cx="492596" cy="312017"/>
                    </a:xfrm>
                    <a:prstGeom prst="ellipse">
                      <a:avLst/>
                    </a:prstGeom>
                    <a:noFill/>
                    <a:ln w="19050"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20297" y="4869160"/>
                    <a:ext cx="547329" cy="3746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fr-FR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rPr>
                      <a:t>H</a:t>
                    </a:r>
                    <a:r>
                      <a:rPr lang="fr-FR" sz="1400" b="1" baseline="-250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rPr>
                      <a:t>2</a:t>
                    </a:r>
                    <a:r>
                      <a:rPr lang="fr-FR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rPr>
                      <a:t>O</a:t>
                    </a:r>
                    <a:endParaRPr lang="en-GB" sz="11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p:grp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5148064" y="5733256"/>
                  <a:ext cx="0" cy="27178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 Box 2"/>
              <p:cNvSpPr txBox="1">
                <a:spLocks noChangeArrowheads="1"/>
              </p:cNvSpPr>
              <p:nvPr/>
            </p:nvSpPr>
            <p:spPr bwMode="auto">
              <a:xfrm>
                <a:off x="1234665" y="4457802"/>
                <a:ext cx="951163" cy="4216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20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Cr</a:t>
                </a:r>
                <a:r>
                  <a:rPr lang="fr-FR" sz="14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fr-FR" sz="20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O</a:t>
                </a:r>
                <a:r>
                  <a:rPr lang="fr-FR" sz="14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3</a:t>
                </a: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b="1" dirty="0">
                    <a:solidFill>
                      <a:srgbClr val="0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fr-FR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pic>
          <p:nvPicPr>
            <p:cNvPr id="5122" name="Picture 2" descr="F:\stage cern\photos\thermobalance\cycle thermique 550\creuset Cr2O3 apres cycle thermique 2.JPG"/>
            <p:cNvPicPr>
              <a:picLocks noChangeAspect="1" noChangeArrowheads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2951977" y="5640228"/>
              <a:ext cx="636080" cy="636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8" name="Picture 2" descr="F:\stage cern\photos\tests creusets ftir\exoscan agilent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7185810" y="4559605"/>
            <a:ext cx="1973179" cy="12961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/>
          <p:cNvPicPr/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764705"/>
            <a:ext cx="1271139" cy="8640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321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976664"/>
          </a:xfrm>
        </p:spPr>
        <p:txBody>
          <a:bodyPr>
            <a:normAutofit fontScale="77500" lnSpcReduction="20000"/>
          </a:bodyPr>
          <a:lstStyle/>
          <a:p>
            <a:endParaRPr lang="en-GB" sz="4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sz="4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sz="4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GB" sz="4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3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32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3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32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32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sz="32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1600" u="sng" dirty="0" smtClean="0"/>
          </a:p>
          <a:p>
            <a:pPr marL="0" indent="0">
              <a:buNone/>
            </a:pPr>
            <a:endParaRPr lang="fr-FR" sz="1900" b="1" i="1" dirty="0" smtClean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fr-FR" sz="26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9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Floriane </a:t>
            </a:r>
            <a:r>
              <a:rPr lang="fr-FR" sz="1900" b="1" i="1" dirty="0" err="1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Leaux</a:t>
            </a:r>
            <a:r>
              <a:rPr lang="fr-FR" sz="19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Gonzalo </a:t>
            </a:r>
            <a:r>
              <a:rPr lang="fr-FR" sz="1900" b="1" i="1" dirty="0" err="1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Arnau</a:t>
            </a:r>
            <a:r>
              <a:rPr lang="fr-FR" sz="19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Izquierdo (EN-MME-MM)</a:t>
            </a:r>
            <a:r>
              <a:rPr lang="fr-FR" sz="26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2200" b="1" i="1" dirty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800" u="sng" dirty="0"/>
          </a:p>
          <a:p>
            <a:pPr marL="0" indent="0">
              <a:buNone/>
            </a:pPr>
            <a:r>
              <a:rPr lang="en-GB" sz="3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Characterisation </a:t>
            </a:r>
            <a:r>
              <a:rPr lang="en-GB" sz="3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 the chromium </a:t>
            </a:r>
            <a:r>
              <a:rPr lang="en-GB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oxides.</a:t>
            </a:r>
            <a:endParaRPr lang="en-GB" sz="31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GB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13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836712"/>
            <a:ext cx="1836812" cy="792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 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11870" y="836712"/>
            <a:ext cx="1211580" cy="792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3" name="Grouper 12"/>
          <p:cNvGrpSpPr/>
          <p:nvPr/>
        </p:nvGrpSpPr>
        <p:grpSpPr>
          <a:xfrm>
            <a:off x="827584" y="3645024"/>
            <a:ext cx="8316416" cy="2038451"/>
            <a:chOff x="827584" y="3645024"/>
            <a:chExt cx="8316416" cy="2038451"/>
          </a:xfrm>
        </p:grpSpPr>
        <p:grpSp>
          <p:nvGrpSpPr>
            <p:cNvPr id="2" name="Group 1"/>
            <p:cNvGrpSpPr/>
            <p:nvPr/>
          </p:nvGrpSpPr>
          <p:grpSpPr>
            <a:xfrm>
              <a:off x="827584" y="3645024"/>
              <a:ext cx="8316416" cy="2038451"/>
              <a:chOff x="827584" y="1762215"/>
              <a:chExt cx="8295866" cy="2338558"/>
            </a:xfrm>
          </p:grpSpPr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7651" b="15385"/>
              <a:stretch/>
            </p:blipFill>
            <p:spPr bwMode="auto">
              <a:xfrm>
                <a:off x="827584" y="1762215"/>
                <a:ext cx="8295866" cy="23385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5724128" y="1844824"/>
                <a:ext cx="2793532" cy="6355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Pure Cr</a:t>
                </a:r>
                <a:r>
                  <a:rPr lang="fr-FR" sz="1600" b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F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fr-FR" sz="1600" b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</a:p>
              <a:p>
                <a:r>
                  <a:rPr lang="fr-FR" sz="14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Standard </a:t>
                </a:r>
                <a:r>
                  <a:rPr lang="fr-FR" sz="1400" b="1" dirty="0" err="1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library</a:t>
                </a:r>
                <a:r>
                  <a:rPr lang="fr-FR" sz="14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Cr</a:t>
                </a:r>
                <a:r>
                  <a:rPr lang="fr-FR" sz="1400" b="1" baseline="-250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FR" sz="14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fr-FR" sz="1400" b="1" baseline="-250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fr-FR" sz="14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fr-FR" sz="1400" b="1" dirty="0" err="1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</a:t>
                </a:r>
                <a:r>
                  <a:rPr lang="fr-FR" sz="1400" b="1" baseline="30000" dirty="0" err="1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III</a:t>
                </a:r>
                <a:r>
                  <a:rPr lang="fr-FR" sz="14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fr-FR" sz="14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41738" y="3717032"/>
              <a:ext cx="992024" cy="899592"/>
            </a:xfrm>
            <a:prstGeom prst="rect">
              <a:avLst/>
            </a:prstGeom>
          </p:spPr>
        </p:pic>
      </p:grpSp>
      <p:grpSp>
        <p:nvGrpSpPr>
          <p:cNvPr id="18" name="Grouper 17"/>
          <p:cNvGrpSpPr/>
          <p:nvPr/>
        </p:nvGrpSpPr>
        <p:grpSpPr>
          <a:xfrm>
            <a:off x="827584" y="1726011"/>
            <a:ext cx="8316416" cy="1949120"/>
            <a:chOff x="827584" y="1726011"/>
            <a:chExt cx="8316416" cy="1949120"/>
          </a:xfrm>
        </p:grpSpPr>
        <p:grpSp>
          <p:nvGrpSpPr>
            <p:cNvPr id="15" name="Group 14"/>
            <p:cNvGrpSpPr/>
            <p:nvPr/>
          </p:nvGrpSpPr>
          <p:grpSpPr>
            <a:xfrm>
              <a:off x="827584" y="1734314"/>
              <a:ext cx="8316416" cy="1940817"/>
              <a:chOff x="2157966" y="2740609"/>
              <a:chExt cx="3861834" cy="2250202"/>
            </a:xfrm>
            <a:solidFill>
              <a:schemeClr val="bg1">
                <a:lumMod val="95000"/>
              </a:schemeClr>
            </a:solidFill>
          </p:grpSpPr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207" b="15353"/>
              <a:stretch/>
            </p:blipFill>
            <p:spPr bwMode="auto">
              <a:xfrm>
                <a:off x="2157966" y="2740609"/>
                <a:ext cx="3861834" cy="2250202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4432399" y="2785249"/>
                <a:ext cx="1445502" cy="58848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Pure CrO</a:t>
                </a:r>
                <a:r>
                  <a:rPr lang="fr-FR" sz="1600" b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</a:p>
              <a:p>
                <a:r>
                  <a:rPr lang="fr-FR" sz="1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Standard Library CrO</a:t>
                </a:r>
                <a:r>
                  <a:rPr lang="fr-FR" sz="1400" b="1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fr-FR" sz="1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fr-FR" sz="14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</a:t>
                </a:r>
                <a:r>
                  <a:rPr lang="fr-FR" sz="1400" b="1" baseline="30000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</a:t>
                </a:r>
                <a:r>
                  <a:rPr lang="fr-FR" sz="1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fr-FR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69606" y="1726011"/>
              <a:ext cx="974394" cy="10549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118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1"/>
            <a:ext cx="8229600" cy="572174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Alumina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- </a:t>
            </a:r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Sand-blasted, nickel-coated </a:t>
            </a:r>
          </a:p>
          <a:p>
            <a:pPr marL="0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glided copper</a:t>
            </a:r>
            <a:endParaRPr lang="en-GB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sz="2000" dirty="0" smtClean="0"/>
          </a:p>
          <a:p>
            <a:pPr marL="0" indent="0">
              <a:buNone/>
            </a:pPr>
            <a:endParaRPr lang="fr-FR" sz="2000" dirty="0" smtClean="0"/>
          </a:p>
          <a:p>
            <a:pPr marL="0" indent="0" algn="ctr">
              <a:buNone/>
            </a:pPr>
            <a:r>
              <a:rPr lang="fr-FR" sz="2400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6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Holger </a:t>
            </a:r>
            <a:r>
              <a:rPr lang="fr-FR" sz="1600" b="1" i="1" dirty="0" err="1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Neupert</a:t>
            </a:r>
            <a:r>
              <a:rPr lang="fr-FR" sz="16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Valentin </a:t>
            </a:r>
            <a:r>
              <a:rPr lang="fr-FR" sz="1600" b="1" i="1" dirty="0" err="1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Nistor</a:t>
            </a:r>
            <a:r>
              <a:rPr lang="fr-FR" sz="16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(TE-VSC-SCC)</a:t>
            </a:r>
            <a:r>
              <a:rPr lang="fr-FR" sz="18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1800" b="1" i="1" dirty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b="1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r>
              <a:rPr lang="en-US" b="1" dirty="0" smtClean="0">
                <a:solidFill>
                  <a:prstClr val="black">
                    <a:tint val="75000"/>
                  </a:prstClr>
                </a:solidFill>
              </a:rPr>
              <a:t>/22</a:t>
            </a:r>
            <a:endParaRPr lang="en-US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SEY Measurements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stage cern\photos\echantillons+solution CrO3\Au,Cu sable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3" y="1700808"/>
            <a:ext cx="1600803" cy="8924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3144618"/>
            <a:ext cx="3960440" cy="2660646"/>
          </a:xfrm>
          <a:prstGeom prst="rect">
            <a:avLst/>
          </a:prstGeom>
          <a:noFill/>
        </p:spPr>
      </p:pic>
      <p:pic>
        <p:nvPicPr>
          <p:cNvPr id="1027" name="Picture 3" descr="F:\stage cern\photos\echantillons+solution CrO3\alumine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56284" y="1412777"/>
            <a:ext cx="1635596" cy="12241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140968"/>
            <a:ext cx="4067944" cy="2664296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2168106" y="4737196"/>
            <a:ext cx="1251766" cy="621799"/>
            <a:chOff x="2168106" y="4737196"/>
            <a:chExt cx="1251766" cy="621799"/>
          </a:xfrm>
        </p:grpSpPr>
        <p:sp>
          <p:nvSpPr>
            <p:cNvPr id="20" name="Oval 19"/>
            <p:cNvSpPr/>
            <p:nvPr/>
          </p:nvSpPr>
          <p:spPr>
            <a:xfrm>
              <a:off x="2247648" y="4737196"/>
              <a:ext cx="1092682" cy="621799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 Box 2"/>
            <p:cNvSpPr txBox="1">
              <a:spLocks noChangeArrowheads="1"/>
            </p:cNvSpPr>
            <p:nvPr/>
          </p:nvSpPr>
          <p:spPr bwMode="auto">
            <a:xfrm>
              <a:off x="2168106" y="4821932"/>
              <a:ext cx="1251766" cy="445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20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rPr>
                <a:t>SEY ≈</a:t>
              </a:r>
              <a:r>
                <a:rPr lang="fr-FR" sz="2000" b="1" dirty="0" smtClean="0">
                  <a:solidFill>
                    <a:srgbClr val="C00000"/>
                  </a:solidFill>
                  <a:latin typeface="Calibri"/>
                  <a:ea typeface="Calibri"/>
                  <a:cs typeface="Times New Roman"/>
                </a:rPr>
                <a:t>9-10</a:t>
              </a:r>
              <a:endParaRPr lang="fr-FR" sz="36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fr-FR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711566" y="4708933"/>
            <a:ext cx="1308706" cy="621799"/>
            <a:chOff x="5711566" y="4708933"/>
            <a:chExt cx="1308706" cy="621799"/>
          </a:xfrm>
        </p:grpSpPr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5711567" y="4797152"/>
              <a:ext cx="1308705" cy="445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20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rPr>
                <a:t>SEY ≈1,8</a:t>
              </a:r>
              <a:endParaRPr lang="fr-FR" sz="36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fr-FR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5711566" y="4708933"/>
              <a:ext cx="1092682" cy="621799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7008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28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28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GB" sz="32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Heat treatments</a:t>
            </a:r>
            <a:endParaRPr lang="en-GB" sz="32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b="1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r>
              <a:rPr lang="en-US" b="1" dirty="0" smtClean="0">
                <a:solidFill>
                  <a:prstClr val="black">
                    <a:tint val="75000"/>
                  </a:prstClr>
                </a:solidFill>
              </a:rPr>
              <a:t>/22</a:t>
            </a:r>
            <a:endParaRPr lang="en-US" b="1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44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				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3(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aq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(w/w)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coating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Cr(VI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(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1h dipping + 1h drying (120°C))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16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2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Samples before treatment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5048" y="980728"/>
            <a:ext cx="794935" cy="15217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1576712" y="3429000"/>
            <a:ext cx="6883720" cy="1837765"/>
            <a:chOff x="1576712" y="3429000"/>
            <a:chExt cx="6883720" cy="1837765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6547961" y="3354295"/>
              <a:ext cx="1837765" cy="1987176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52140" y="3429000"/>
              <a:ext cx="2017060" cy="18002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6712" y="3429000"/>
              <a:ext cx="1835067" cy="18002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grpSp>
        <p:nvGrpSpPr>
          <p:cNvPr id="15" name="Group 14"/>
          <p:cNvGrpSpPr/>
          <p:nvPr/>
        </p:nvGrpSpPr>
        <p:grpSpPr>
          <a:xfrm>
            <a:off x="827584" y="5301208"/>
            <a:ext cx="8424936" cy="1224136"/>
            <a:chOff x="827584" y="5301208"/>
            <a:chExt cx="8424936" cy="1224136"/>
          </a:xfrm>
        </p:grpSpPr>
        <p:grpSp>
          <p:nvGrpSpPr>
            <p:cNvPr id="14" name="Group 13"/>
            <p:cNvGrpSpPr/>
            <p:nvPr/>
          </p:nvGrpSpPr>
          <p:grpSpPr>
            <a:xfrm>
              <a:off x="1979712" y="5301208"/>
              <a:ext cx="5832648" cy="720080"/>
              <a:chOff x="1979712" y="5301208"/>
              <a:chExt cx="5832648" cy="720080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flipH="1">
                <a:off x="1979712" y="5301208"/>
                <a:ext cx="288032" cy="648072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avec flèche 16"/>
              <p:cNvCxnSpPr/>
              <p:nvPr/>
            </p:nvCxnSpPr>
            <p:spPr>
              <a:xfrm flipH="1">
                <a:off x="5004048" y="5301208"/>
                <a:ext cx="8384" cy="639688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avec flèche 19"/>
              <p:cNvCxnSpPr/>
              <p:nvPr/>
            </p:nvCxnSpPr>
            <p:spPr>
              <a:xfrm>
                <a:off x="7380312" y="5301208"/>
                <a:ext cx="432048" cy="720080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827584" y="5949280"/>
              <a:ext cx="288032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b="1" dirty="0" smtClean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FT-IR </a:t>
              </a:r>
              <a:r>
                <a:rPr lang="fr-FR" b="1" dirty="0" err="1" smtClean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spectroscopy</a:t>
              </a:r>
              <a:endParaRPr lang="fr-FR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</p:txBody>
        </p:sp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3995936" y="5949280"/>
              <a:ext cx="2088232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b="1" dirty="0" smtClean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X-Ray diffraction</a:t>
              </a:r>
              <a:endParaRPr lang="fr-FR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</p:txBody>
        </p:sp>
        <p:sp>
          <p:nvSpPr>
            <p:cNvPr id="27" name="Text Box 2"/>
            <p:cNvSpPr txBox="1">
              <a:spLocks noChangeArrowheads="1"/>
            </p:cNvSpPr>
            <p:nvPr/>
          </p:nvSpPr>
          <p:spPr bwMode="auto">
            <a:xfrm>
              <a:off x="6732240" y="5949280"/>
              <a:ext cx="252028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b="1" dirty="0" smtClean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SEY </a:t>
              </a:r>
              <a:r>
                <a:rPr lang="fr-FR" b="1" dirty="0" err="1" smtClean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measurements</a:t>
              </a:r>
              <a:endParaRPr lang="fr-FR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 </a:t>
              </a:r>
              <a:endParaRPr lang="fr-FR" sz="11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569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6021288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GB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FT-IR spectroscopy</a:t>
            </a:r>
            <a:endParaRPr lang="en-GB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200" b="1" i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EN-MME-MM</a:t>
            </a:r>
            <a:r>
              <a:rPr lang="fr-FR" sz="14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2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SEY </a:t>
            </a:r>
            <a:r>
              <a:rPr lang="fr-FR" sz="2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17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2"/>
            <a:ext cx="7560840" cy="523220"/>
          </a:xfrm>
        </p:spPr>
        <p:txBody>
          <a:bodyPr/>
          <a:lstStyle/>
          <a:p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260°C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4hours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er 7"/>
          <p:cNvGrpSpPr/>
          <p:nvPr/>
        </p:nvGrpSpPr>
        <p:grpSpPr>
          <a:xfrm>
            <a:off x="6804248" y="764704"/>
            <a:ext cx="2307062" cy="1512168"/>
            <a:chOff x="1043607" y="2190398"/>
            <a:chExt cx="7214583" cy="3326832"/>
          </a:xfrm>
        </p:grpSpPr>
        <p:pic>
          <p:nvPicPr>
            <p:cNvPr id="10" name="Picture 12"/>
            <p:cNvPicPr/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43607" y="2190398"/>
              <a:ext cx="7214583" cy="332683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" name="Grouper 1"/>
            <p:cNvGrpSpPr/>
            <p:nvPr/>
          </p:nvGrpSpPr>
          <p:grpSpPr>
            <a:xfrm>
              <a:off x="4572000" y="2581674"/>
              <a:ext cx="3372513" cy="1279373"/>
              <a:chOff x="4572000" y="2581674"/>
              <a:chExt cx="3372513" cy="1279373"/>
            </a:xfrm>
          </p:grpSpPr>
          <p:cxnSp>
            <p:nvCxnSpPr>
              <p:cNvPr id="11" name="Straight Connector 17"/>
              <p:cNvCxnSpPr/>
              <p:nvPr/>
            </p:nvCxnSpPr>
            <p:spPr>
              <a:xfrm>
                <a:off x="4572000" y="2581674"/>
                <a:ext cx="0" cy="1275757"/>
              </a:xfrm>
              <a:prstGeom prst="line">
                <a:avLst/>
              </a:prstGeom>
              <a:ln w="19050" cmpd="sng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9"/>
              <p:cNvCxnSpPr/>
              <p:nvPr/>
            </p:nvCxnSpPr>
            <p:spPr>
              <a:xfrm flipH="1" flipV="1">
                <a:off x="4572000" y="3853813"/>
                <a:ext cx="3372513" cy="7234"/>
              </a:xfrm>
              <a:prstGeom prst="line">
                <a:avLst/>
              </a:prstGeom>
              <a:ln w="19050" cmpd="sng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er 12"/>
          <p:cNvGrpSpPr/>
          <p:nvPr/>
        </p:nvGrpSpPr>
        <p:grpSpPr>
          <a:xfrm>
            <a:off x="827584" y="1204698"/>
            <a:ext cx="4896544" cy="1504222"/>
            <a:chOff x="827584" y="1844824"/>
            <a:chExt cx="4141953" cy="1355031"/>
          </a:xfrm>
        </p:grpSpPr>
        <p:grpSp>
          <p:nvGrpSpPr>
            <p:cNvPr id="9" name="Grouper 8"/>
            <p:cNvGrpSpPr/>
            <p:nvPr/>
          </p:nvGrpSpPr>
          <p:grpSpPr>
            <a:xfrm>
              <a:off x="827584" y="1844824"/>
              <a:ext cx="4141953" cy="1355031"/>
              <a:chOff x="827584" y="1844824"/>
              <a:chExt cx="4141953" cy="1355031"/>
            </a:xfrm>
            <a:solidFill>
              <a:schemeClr val="bg1"/>
            </a:solidFill>
          </p:grpSpPr>
          <p:pic>
            <p:nvPicPr>
              <p:cNvPr id="15" name="Picture 6"/>
              <p:cNvPicPr/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5349" b="17283"/>
              <a:stretch/>
            </p:blipFill>
            <p:spPr bwMode="auto">
              <a:xfrm>
                <a:off x="827584" y="1844824"/>
                <a:ext cx="4141953" cy="1355031"/>
              </a:xfrm>
              <a:prstGeom prst="rect">
                <a:avLst/>
              </a:prstGeom>
              <a:grp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6" name="Text Box 2"/>
              <p:cNvSpPr txBox="1">
                <a:spLocks noChangeArrowheads="1"/>
              </p:cNvSpPr>
              <p:nvPr/>
            </p:nvSpPr>
            <p:spPr bwMode="auto">
              <a:xfrm>
                <a:off x="1691680" y="1916832"/>
                <a:ext cx="2160240" cy="57606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dirty="0" err="1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KBr</a:t>
                </a:r>
                <a:r>
                  <a:rPr lang="fr-FR" sz="16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+ CrO</a:t>
                </a:r>
                <a:r>
                  <a:rPr lang="fr-FR" sz="12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3 </a:t>
                </a:r>
                <a:r>
                  <a:rPr lang="fr-FR" sz="1600" b="1" dirty="0" err="1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tablet</a:t>
                </a:r>
                <a:endParaRPr lang="fr-FR" sz="20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b="1" dirty="0">
                    <a:solidFill>
                      <a:srgbClr val="0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fr-FR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pic>
          <p:nvPicPr>
            <p:cNvPr id="6149" name="Picture 5" descr="F:\stage cern\photos\traitement thermique\3eme essai (avec couche diffusion)\apres\pastille KBr+CrO3 1%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1216958" y="1959506"/>
              <a:ext cx="384231" cy="298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6516216" y="5517232"/>
            <a:ext cx="2886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Decrease in SEY.</a:t>
            </a:r>
          </a:p>
          <a:p>
            <a:pPr marL="285750" indent="-285750">
              <a:buFont typeface="Wingdings"/>
              <a:buChar char="à"/>
            </a:pPr>
            <a:r>
              <a:rPr lang="en-GB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Inapplicable solution</a:t>
            </a:r>
          </a:p>
          <a:p>
            <a:r>
              <a:rPr lang="en-GB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(hydroscopic).</a:t>
            </a:r>
            <a:endParaRPr lang="en-GB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35112" y="3140968"/>
            <a:ext cx="8276198" cy="1800199"/>
            <a:chOff x="835113" y="3140968"/>
            <a:chExt cx="5849985" cy="1800199"/>
          </a:xfrm>
        </p:grpSpPr>
        <p:grpSp>
          <p:nvGrpSpPr>
            <p:cNvPr id="14" name="Group 13"/>
            <p:cNvGrpSpPr/>
            <p:nvPr/>
          </p:nvGrpSpPr>
          <p:grpSpPr>
            <a:xfrm>
              <a:off x="835113" y="3140968"/>
              <a:ext cx="5849985" cy="1800199"/>
              <a:chOff x="835114" y="3573017"/>
              <a:chExt cx="4013700" cy="1224135"/>
            </a:xfrm>
          </p:grpSpPr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1729" b="15920"/>
              <a:stretch/>
            </p:blipFill>
            <p:spPr bwMode="auto">
              <a:xfrm>
                <a:off x="835114" y="3610867"/>
                <a:ext cx="4013700" cy="118628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3201388" y="3573017"/>
                <a:ext cx="1647426" cy="439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CrO</a:t>
                </a:r>
                <a:r>
                  <a:rPr lang="en-US" sz="12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(240°C - 14H00)</a:t>
                </a:r>
              </a:p>
              <a:p>
                <a:pPr algn="r"/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Insoluble phase + liquid phase</a:t>
                </a:r>
                <a:endParaRPr lang="fr-FR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r"/>
                <a:r>
                  <a:rPr lang="fr-FR" sz="1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Standard Library Cr</a:t>
                </a:r>
                <a:r>
                  <a:rPr lang="fr-FR" sz="1200" b="1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FR" sz="1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fr-FR" sz="1200" b="1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 </a:t>
                </a:r>
                <a:r>
                  <a:rPr lang="fr-FR" sz="1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(Cr</a:t>
                </a:r>
                <a:r>
                  <a:rPr lang="fr-FR" sz="1200" b="1" baseline="30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5.33</a:t>
                </a:r>
                <a:r>
                  <a:rPr lang="fr-FR" sz="1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fr-FR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9" name="Picture 28" descr="C:\Users\BTEISSAN\AppData\Local\Microsoft\Windows\Temporary Internet Files\Content.Word\photo (31).jpg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9638" y="3787299"/>
              <a:ext cx="758639" cy="81584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" name="Group 18"/>
          <p:cNvGrpSpPr/>
          <p:nvPr/>
        </p:nvGrpSpPr>
        <p:grpSpPr>
          <a:xfrm>
            <a:off x="827584" y="5301208"/>
            <a:ext cx="2736304" cy="1412775"/>
            <a:chOff x="827584" y="5301208"/>
            <a:chExt cx="2736304" cy="1412775"/>
          </a:xfrm>
        </p:grpSpPr>
        <p:grpSp>
          <p:nvGrpSpPr>
            <p:cNvPr id="34" name="Grouper 33"/>
            <p:cNvGrpSpPr/>
            <p:nvPr/>
          </p:nvGrpSpPr>
          <p:grpSpPr>
            <a:xfrm>
              <a:off x="827584" y="5304142"/>
              <a:ext cx="2736304" cy="1409841"/>
              <a:chOff x="3563888" y="5448158"/>
              <a:chExt cx="2736304" cy="1409841"/>
            </a:xfrm>
          </p:grpSpPr>
          <p:pic>
            <p:nvPicPr>
              <p:cNvPr id="33" name="Image 3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563888" y="5448158"/>
                <a:ext cx="2736304" cy="1409841"/>
              </a:xfrm>
              <a:prstGeom prst="rect">
                <a:avLst/>
              </a:prstGeom>
            </p:spPr>
          </p:pic>
          <p:sp>
            <p:nvSpPr>
              <p:cNvPr id="38" name="Text Box 2"/>
              <p:cNvSpPr txBox="1">
                <a:spLocks noChangeArrowheads="1"/>
              </p:cNvSpPr>
              <p:nvPr/>
            </p:nvSpPr>
            <p:spPr bwMode="auto">
              <a:xfrm>
                <a:off x="4211960" y="6253522"/>
                <a:ext cx="1008112" cy="4169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SEY ≈2</a:t>
                </a:r>
                <a:endParaRPr lang="fr-FR" sz="3200" b="1" dirty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b="1" dirty="0">
                    <a:solidFill>
                      <a:srgbClr val="0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fr-FR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39" name="Oval 16"/>
              <p:cNvSpPr/>
              <p:nvPr/>
            </p:nvSpPr>
            <p:spPr>
              <a:xfrm>
                <a:off x="4211960" y="6165304"/>
                <a:ext cx="864096" cy="62179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pic>
          <p:nvPicPr>
            <p:cNvPr id="1026" name="Picture 2" descr="F:\stage cern\photos\traitement thermique\3eme essai (avec couche diffusion)\apres\Al2O3 face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77" t="29411" r="43746" b="29804"/>
            <a:stretch/>
          </p:blipFill>
          <p:spPr bwMode="auto">
            <a:xfrm>
              <a:off x="3008299" y="5301208"/>
              <a:ext cx="555589" cy="677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3635896" y="5301208"/>
            <a:ext cx="2671401" cy="1412776"/>
            <a:chOff x="3635896" y="5301208"/>
            <a:chExt cx="2671401" cy="1412776"/>
          </a:xfrm>
        </p:grpSpPr>
        <p:grpSp>
          <p:nvGrpSpPr>
            <p:cNvPr id="36" name="Grouper 35"/>
            <p:cNvGrpSpPr/>
            <p:nvPr/>
          </p:nvGrpSpPr>
          <p:grpSpPr>
            <a:xfrm>
              <a:off x="3635896" y="5302785"/>
              <a:ext cx="2664296" cy="1411199"/>
              <a:chOff x="3635896" y="5446801"/>
              <a:chExt cx="2664296" cy="1411199"/>
            </a:xfrm>
          </p:grpSpPr>
          <p:pic>
            <p:nvPicPr>
              <p:cNvPr id="30" name="Image 29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35896" y="5446801"/>
                <a:ext cx="2664296" cy="1411199"/>
              </a:xfrm>
              <a:prstGeom prst="rect">
                <a:avLst/>
              </a:prstGeom>
            </p:spPr>
          </p:pic>
          <p:sp>
            <p:nvSpPr>
              <p:cNvPr id="41" name="Oval 16"/>
              <p:cNvSpPr/>
              <p:nvPr/>
            </p:nvSpPr>
            <p:spPr>
              <a:xfrm>
                <a:off x="4644008" y="6165304"/>
                <a:ext cx="1008112" cy="62179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Text Box 2"/>
              <p:cNvSpPr txBox="1">
                <a:spLocks noChangeArrowheads="1"/>
              </p:cNvSpPr>
              <p:nvPr/>
            </p:nvSpPr>
            <p:spPr bwMode="auto">
              <a:xfrm>
                <a:off x="4644008" y="6237312"/>
                <a:ext cx="1035742" cy="445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SEY ≈1,8</a:t>
                </a:r>
                <a:endParaRPr lang="fr-FR" sz="3200" b="1" dirty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b="1" dirty="0">
                    <a:solidFill>
                      <a:srgbClr val="0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fr-FR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pic>
          <p:nvPicPr>
            <p:cNvPr id="1027" name="Picture 3" descr="F:\stage cern\photos\traitement thermique\3eme essai (avec couche diffusion)\apres\AuCu+Ni pile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70" t="38573" r="42820" b="32252"/>
            <a:stretch/>
          </p:blipFill>
          <p:spPr bwMode="auto">
            <a:xfrm rot="10800000">
              <a:off x="5905491" y="5301208"/>
              <a:ext cx="401806" cy="72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588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Ø"/>
            </a:pPr>
            <a:r>
              <a:rPr lang="en-GB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FT-IR </a:t>
            </a:r>
            <a:r>
              <a:rPr lang="en-GB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spectroscopy</a:t>
            </a:r>
          </a:p>
          <a:p>
            <a:pPr marL="0" indent="0">
              <a:buNone/>
            </a:pPr>
            <a:endParaRPr lang="en-GB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2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EN-MME-MM</a:t>
            </a:r>
            <a:r>
              <a:rPr lang="fr-FR" sz="14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000" b="1" i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endParaRPr lang="en-GB" sz="2000" b="1" i="1" dirty="0">
              <a:solidFill>
                <a:srgbClr val="33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400" b="1" i="1" dirty="0" smtClean="0">
              <a:solidFill>
                <a:srgbClr val="33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 </a:t>
            </a:r>
            <a:r>
              <a:rPr lang="fr-FR" sz="2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2400" u="sng" dirty="0"/>
          </a:p>
          <a:p>
            <a:pPr marL="0" indent="0">
              <a:buNone/>
            </a:pPr>
            <a:endParaRPr lang="en-GB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18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350°C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72hours (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backout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simulation)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er 11"/>
          <p:cNvGrpSpPr/>
          <p:nvPr/>
        </p:nvGrpSpPr>
        <p:grpSpPr>
          <a:xfrm>
            <a:off x="6768752" y="764704"/>
            <a:ext cx="2339752" cy="1512168"/>
            <a:chOff x="1043607" y="2190398"/>
            <a:chExt cx="7214583" cy="3326832"/>
          </a:xfrm>
        </p:grpSpPr>
        <p:pic>
          <p:nvPicPr>
            <p:cNvPr id="13" name="Picture 12"/>
            <p:cNvPicPr/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43607" y="2190398"/>
              <a:ext cx="7214583" cy="332683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4" name="Grouper 13"/>
            <p:cNvGrpSpPr/>
            <p:nvPr/>
          </p:nvGrpSpPr>
          <p:grpSpPr>
            <a:xfrm>
              <a:off x="5522571" y="3412500"/>
              <a:ext cx="2421942" cy="271578"/>
              <a:chOff x="5522571" y="3412500"/>
              <a:chExt cx="2421942" cy="271578"/>
            </a:xfrm>
          </p:grpSpPr>
          <p:cxnSp>
            <p:nvCxnSpPr>
              <p:cNvPr id="15" name="Straight Connector 17"/>
              <p:cNvCxnSpPr/>
              <p:nvPr/>
            </p:nvCxnSpPr>
            <p:spPr>
              <a:xfrm>
                <a:off x="5522571" y="3412500"/>
                <a:ext cx="0" cy="271578"/>
              </a:xfrm>
              <a:prstGeom prst="line">
                <a:avLst/>
              </a:prstGeom>
              <a:ln w="19050" cmpd="sng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9"/>
              <p:cNvCxnSpPr/>
              <p:nvPr/>
            </p:nvCxnSpPr>
            <p:spPr>
              <a:xfrm flipH="1" flipV="1">
                <a:off x="5522571" y="3412500"/>
                <a:ext cx="2421942" cy="7234"/>
              </a:xfrm>
              <a:prstGeom prst="line">
                <a:avLst/>
              </a:prstGeom>
              <a:ln w="19050" cmpd="sng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er 10"/>
          <p:cNvGrpSpPr/>
          <p:nvPr/>
        </p:nvGrpSpPr>
        <p:grpSpPr>
          <a:xfrm>
            <a:off x="827585" y="1196753"/>
            <a:ext cx="4896544" cy="1401394"/>
            <a:chOff x="959681" y="1874773"/>
            <a:chExt cx="3878636" cy="1194187"/>
          </a:xfrm>
        </p:grpSpPr>
        <p:grpSp>
          <p:nvGrpSpPr>
            <p:cNvPr id="10" name="Grouper 9"/>
            <p:cNvGrpSpPr/>
            <p:nvPr/>
          </p:nvGrpSpPr>
          <p:grpSpPr>
            <a:xfrm>
              <a:off x="959681" y="1874773"/>
              <a:ext cx="3878636" cy="1194187"/>
              <a:chOff x="959681" y="1874773"/>
              <a:chExt cx="3878636" cy="1194187"/>
            </a:xfrm>
            <a:solidFill>
              <a:srgbClr val="FFFFFF"/>
            </a:solidFill>
          </p:grpSpPr>
          <p:pic>
            <p:nvPicPr>
              <p:cNvPr id="19" name="Picture 40"/>
              <p:cNvPicPr/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109" r="5596" b="18132"/>
              <a:stretch/>
            </p:blipFill>
            <p:spPr bwMode="auto">
              <a:xfrm>
                <a:off x="959681" y="1874773"/>
                <a:ext cx="3878636" cy="1194187"/>
              </a:xfrm>
              <a:prstGeom prst="rect">
                <a:avLst/>
              </a:prstGeom>
              <a:grp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0" name="Text Box 2"/>
              <p:cNvSpPr txBox="1">
                <a:spLocks noChangeArrowheads="1"/>
              </p:cNvSpPr>
              <p:nvPr/>
            </p:nvSpPr>
            <p:spPr bwMode="auto">
              <a:xfrm>
                <a:off x="1754644" y="1913704"/>
                <a:ext cx="2097276" cy="55102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dirty="0" err="1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KBr</a:t>
                </a:r>
                <a:r>
                  <a:rPr lang="fr-FR" sz="16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+ CrO</a:t>
                </a:r>
                <a:r>
                  <a:rPr lang="fr-FR" sz="1200" b="1" dirty="0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3 </a:t>
                </a:r>
                <a:r>
                  <a:rPr lang="fr-FR" sz="1600" b="1" dirty="0" err="1" smtClean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tablet</a:t>
                </a:r>
                <a:endParaRPr lang="fr-FR" sz="20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b="1" dirty="0">
                    <a:solidFill>
                      <a:srgbClr val="0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fr-FR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pic>
          <p:nvPicPr>
            <p:cNvPr id="2051" name="Picture 3" descr="F:\stage cern\photos\traitement thermique\5eme essai (backout 350 prevessin)\IMG_4347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59631" y="1916832"/>
              <a:ext cx="374775" cy="387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TextBox 37"/>
          <p:cNvSpPr txBox="1"/>
          <p:nvPr/>
        </p:nvSpPr>
        <p:spPr>
          <a:xfrm>
            <a:off x="6494873" y="5411798"/>
            <a:ext cx="2683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GB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Creation of Cr(III).</a:t>
            </a:r>
          </a:p>
          <a:p>
            <a:r>
              <a:rPr lang="en-GB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Unstable solution.</a:t>
            </a:r>
            <a:endParaRPr lang="en-GB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er 8"/>
          <p:cNvGrpSpPr/>
          <p:nvPr/>
        </p:nvGrpSpPr>
        <p:grpSpPr>
          <a:xfrm>
            <a:off x="827584" y="2996952"/>
            <a:ext cx="8316416" cy="1861842"/>
            <a:chOff x="827584" y="2996952"/>
            <a:chExt cx="8316416" cy="1861842"/>
          </a:xfrm>
        </p:grpSpPr>
        <p:grpSp>
          <p:nvGrpSpPr>
            <p:cNvPr id="2" name="Group 1"/>
            <p:cNvGrpSpPr/>
            <p:nvPr/>
          </p:nvGrpSpPr>
          <p:grpSpPr>
            <a:xfrm>
              <a:off x="827584" y="2996952"/>
              <a:ext cx="8316416" cy="1861842"/>
              <a:chOff x="827584" y="3521739"/>
              <a:chExt cx="5440907" cy="1717826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827584" y="3521739"/>
                <a:ext cx="5440907" cy="1717826"/>
                <a:chOff x="1319430" y="3386425"/>
                <a:chExt cx="4187550" cy="2425398"/>
              </a:xfrm>
            </p:grpSpPr>
            <p:pic>
              <p:nvPicPr>
                <p:cNvPr id="36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5456" b="15580"/>
                <a:stretch/>
              </p:blipFill>
              <p:spPr bwMode="auto">
                <a:xfrm>
                  <a:off x="1319430" y="3386425"/>
                  <a:ext cx="4187550" cy="242539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37" name="TextBox 36"/>
                <p:cNvSpPr txBox="1"/>
                <p:nvPr/>
              </p:nvSpPr>
              <p:spPr>
                <a:xfrm>
                  <a:off x="3216013" y="3498687"/>
                  <a:ext cx="1874255" cy="84196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0"/>
                  </a:schemeClr>
                </a:solidFill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CrO</a:t>
                  </a:r>
                  <a:r>
                    <a:rPr lang="en-US" sz="1200" b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</a:t>
                  </a:r>
                  <a:r>
                    <a: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(350°C - 72H00)</a:t>
                  </a:r>
                </a:p>
                <a:p>
                  <a:pPr algn="r"/>
                  <a:r>
                    <a:rPr lang="fr-FR" sz="1200" b="1" dirty="0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Standard Library Cr</a:t>
                  </a:r>
                  <a:r>
                    <a:rPr lang="fr-FR" sz="1200" b="1" baseline="-25000" dirty="0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fr-FR" sz="1200" b="1" dirty="0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:r>
                    <a:rPr lang="fr-FR" sz="1200" b="1" baseline="-25000" dirty="0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 </a:t>
                  </a:r>
                  <a:r>
                    <a:rPr lang="fr-FR" sz="1200" b="1" dirty="0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fr-FR" sz="1200" b="1" dirty="0" err="1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Cr</a:t>
                  </a:r>
                  <a:r>
                    <a:rPr lang="fr-FR" sz="1200" b="1" baseline="30000" dirty="0" err="1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III</a:t>
                  </a:r>
                  <a:r>
                    <a:rPr lang="fr-FR" sz="1200" b="1" dirty="0" smtClean="0">
                      <a:solidFill>
                        <a:srgbClr val="00B05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</a:p>
                <a:p>
                  <a:pPr algn="r"/>
                  <a:r>
                    <a:rPr lang="fr-FR" sz="1200" b="1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Standard Library Cr</a:t>
                  </a:r>
                  <a:r>
                    <a:rPr lang="fr-FR" sz="1200" b="1" baseline="-25000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fr-FR" sz="1200" b="1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:r>
                    <a:rPr lang="fr-FR" sz="1200" b="1" baseline="-25000" dirty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r>
                    <a:rPr lang="fr-FR" sz="1200" b="1" baseline="-25000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fr-FR" sz="1200" b="1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</a:t>
                  </a:r>
                  <a:r>
                    <a:rPr lang="fr-FR" sz="1200" b="1" dirty="0" err="1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Cr</a:t>
                  </a:r>
                  <a:r>
                    <a:rPr lang="fr-FR" sz="1200" b="1" baseline="30000" dirty="0" err="1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  <a:r>
                    <a:rPr lang="fr-FR" sz="1200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</a:p>
              </p:txBody>
            </p:sp>
          </p:grpSp>
          <p:pic>
            <p:nvPicPr>
              <p:cNvPr id="2050" name="Picture 2" descr="F:\stage cern\photos\traitement thermique\5eme essai (backout 350 prevessin)\IMG_4345.JPG"/>
              <p:cNvPicPr>
                <a:picLocks noChangeAspect="1" noChangeArrowheads="1"/>
              </p:cNvPicPr>
              <p:nvPr/>
            </p:nvPicPr>
            <p:blipFill rotWithShape="1"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83926" y="3537875"/>
                <a:ext cx="509814" cy="6597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08304" y="3717032"/>
              <a:ext cx="901985" cy="937499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827584" y="5301208"/>
            <a:ext cx="5444566" cy="1443378"/>
            <a:chOff x="827584" y="5301208"/>
            <a:chExt cx="5444566" cy="1443378"/>
          </a:xfrm>
        </p:grpSpPr>
        <p:grpSp>
          <p:nvGrpSpPr>
            <p:cNvPr id="17" name="Grouper 16"/>
            <p:cNvGrpSpPr/>
            <p:nvPr/>
          </p:nvGrpSpPr>
          <p:grpSpPr>
            <a:xfrm>
              <a:off x="827584" y="5301208"/>
              <a:ext cx="5444566" cy="1443378"/>
              <a:chOff x="827584" y="5369998"/>
              <a:chExt cx="5444566" cy="1443378"/>
            </a:xfrm>
          </p:grpSpPr>
          <p:grpSp>
            <p:nvGrpSpPr>
              <p:cNvPr id="23" name="Grouper 22"/>
              <p:cNvGrpSpPr/>
              <p:nvPr/>
            </p:nvGrpSpPr>
            <p:grpSpPr>
              <a:xfrm>
                <a:off x="827584" y="5369998"/>
                <a:ext cx="2592288" cy="1443378"/>
                <a:chOff x="827584" y="5414622"/>
                <a:chExt cx="2592288" cy="1443378"/>
              </a:xfrm>
            </p:grpSpPr>
            <p:pic>
              <p:nvPicPr>
                <p:cNvPr id="28" name="Image 27"/>
                <p:cNvPicPr>
                  <a:picLocks noChangeAspect="1"/>
                </p:cNvPicPr>
                <p:nvPr/>
              </p:nvPicPr>
              <p:blipFill>
                <a:blip r:embed="rId1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7584" y="5414622"/>
                  <a:ext cx="2592288" cy="1443378"/>
                </a:xfrm>
                <a:prstGeom prst="rect">
                  <a:avLst/>
                </a:prstGeom>
              </p:spPr>
            </p:pic>
            <p:grpSp>
              <p:nvGrpSpPr>
                <p:cNvPr id="25" name="Grouper 24"/>
                <p:cNvGrpSpPr/>
                <p:nvPr/>
              </p:nvGrpSpPr>
              <p:grpSpPr>
                <a:xfrm>
                  <a:off x="1206254" y="6158872"/>
                  <a:ext cx="1061490" cy="621799"/>
                  <a:chOff x="1206254" y="6158872"/>
                  <a:chExt cx="1061490" cy="621799"/>
                </a:xfrm>
              </p:grpSpPr>
              <p:sp>
                <p:nvSpPr>
                  <p:cNvPr id="26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59632" y="6221809"/>
                    <a:ext cx="1008112" cy="41694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fr-FR" b="1" dirty="0" smtClean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rPr>
                      <a:t>SEY ≈2</a:t>
                    </a:r>
                    <a:endParaRPr lang="fr-FR" sz="3200" b="1" dirty="0">
                      <a:solidFill>
                        <a:srgbClr val="C00000"/>
                      </a:solidFill>
                      <a:effectLst/>
                      <a:latin typeface="Calibri"/>
                      <a:ea typeface="Calibri"/>
                      <a:cs typeface="Times New Roman"/>
                    </a:endParaRPr>
                  </a:p>
                  <a:p>
                    <a:pPr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fr-FR" sz="11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rPr>
                      <a:t> </a:t>
                    </a:r>
                    <a:endParaRPr lang="fr-FR" sz="11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7" name="Oval 16"/>
                  <p:cNvSpPr/>
                  <p:nvPr/>
                </p:nvSpPr>
                <p:spPr>
                  <a:xfrm>
                    <a:off x="1206254" y="6158872"/>
                    <a:ext cx="864096" cy="621799"/>
                  </a:xfrm>
                  <a:prstGeom prst="ellips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30" name="Grouper 29"/>
              <p:cNvGrpSpPr/>
              <p:nvPr/>
            </p:nvGrpSpPr>
            <p:grpSpPr>
              <a:xfrm>
                <a:off x="3491879" y="5373216"/>
                <a:ext cx="2780271" cy="1440160"/>
                <a:chOff x="3491879" y="5445224"/>
                <a:chExt cx="2780271" cy="1412776"/>
              </a:xfrm>
            </p:grpSpPr>
            <p:grpSp>
              <p:nvGrpSpPr>
                <p:cNvPr id="31" name="Grouper 30"/>
                <p:cNvGrpSpPr/>
                <p:nvPr/>
              </p:nvGrpSpPr>
              <p:grpSpPr>
                <a:xfrm>
                  <a:off x="3491879" y="5445224"/>
                  <a:ext cx="2780271" cy="1412776"/>
                  <a:chOff x="3491879" y="5445224"/>
                  <a:chExt cx="2780271" cy="1412776"/>
                </a:xfrm>
              </p:grpSpPr>
              <p:pic>
                <p:nvPicPr>
                  <p:cNvPr id="35" name="Image 34"/>
                  <p:cNvPicPr>
                    <a:picLocks noChangeAspect="1"/>
                  </p:cNvPicPr>
                  <p:nvPr/>
                </p:nvPicPr>
                <p:blipFill>
                  <a:blip r:embed="rId11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91879" y="5445224"/>
                    <a:ext cx="2780271" cy="1412776"/>
                  </a:xfrm>
                  <a:prstGeom prst="rect">
                    <a:avLst/>
                  </a:prstGeom>
                </p:spPr>
              </p:pic>
              <p:sp>
                <p:nvSpPr>
                  <p:cNvPr id="34" name="Oval 16"/>
                  <p:cNvSpPr/>
                  <p:nvPr/>
                </p:nvSpPr>
                <p:spPr>
                  <a:xfrm>
                    <a:off x="4882014" y="6164094"/>
                    <a:ext cx="1008112" cy="621799"/>
                  </a:xfrm>
                  <a:prstGeom prst="ellips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4882014" y="6234806"/>
                  <a:ext cx="1035742" cy="445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fr-FR" b="1" dirty="0" smtClean="0">
                      <a:solidFill>
                        <a:srgbClr val="C00000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SEY ≈1,7</a:t>
                  </a:r>
                  <a:endParaRPr lang="fr-FR" sz="3200" b="1" dirty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fr-FR" sz="1100" b="1" dirty="0">
                      <a:solidFill>
                        <a:srgbClr val="000000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 </a:t>
                  </a:r>
                  <a:endParaRPr lang="fr-FR" sz="11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</p:grpSp>
        </p:grpSp>
        <p:pic>
          <p:nvPicPr>
            <p:cNvPr id="18" name="Picture 2" descr="F:\stage cern\photos\traitement thermique\5eme essai (backout 350 prevessin)\IMG_4348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82" t="24670" r="27417" b="51390"/>
            <a:stretch/>
          </p:blipFill>
          <p:spPr bwMode="auto">
            <a:xfrm flipH="1">
              <a:off x="2946134" y="5308647"/>
              <a:ext cx="1091490" cy="7690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9535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6021288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GB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FT-IR </a:t>
            </a:r>
            <a:r>
              <a:rPr lang="en-GB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spectroscopy</a:t>
            </a:r>
          </a:p>
          <a:p>
            <a:pPr marL="0" indent="0">
              <a:buNone/>
            </a:pPr>
            <a:endParaRPr lang="en-GB" sz="28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X-Ray diffraction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(EN-MME-MM</a:t>
            </a:r>
            <a:r>
              <a:rPr lang="en-GB" sz="1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SEY </a:t>
            </a:r>
            <a:r>
              <a:rPr lang="fr-FR" sz="20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fr-F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sz="2000" b="1" i="1" dirty="0" smtClean="0">
                <a:solidFill>
                  <a:srgbClr val="3366FF"/>
                </a:solidFill>
                <a:latin typeface="Arial"/>
                <a:cs typeface="Arial"/>
              </a:rPr>
              <a:t>	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19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550°C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72hours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er 11"/>
          <p:cNvGrpSpPr/>
          <p:nvPr/>
        </p:nvGrpSpPr>
        <p:grpSpPr>
          <a:xfrm>
            <a:off x="6768752" y="764704"/>
            <a:ext cx="2339752" cy="1512168"/>
            <a:chOff x="1043607" y="2190398"/>
            <a:chExt cx="7214583" cy="3326832"/>
          </a:xfrm>
        </p:grpSpPr>
        <p:pic>
          <p:nvPicPr>
            <p:cNvPr id="13" name="Picture 12"/>
            <p:cNvPicPr/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43607" y="2190398"/>
              <a:ext cx="7214583" cy="3326832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14" name="Grouper 13"/>
            <p:cNvGrpSpPr/>
            <p:nvPr/>
          </p:nvGrpSpPr>
          <p:grpSpPr>
            <a:xfrm>
              <a:off x="7636243" y="2460141"/>
              <a:ext cx="308272" cy="2697427"/>
              <a:chOff x="7636243" y="2460141"/>
              <a:chExt cx="308272" cy="2697427"/>
            </a:xfrm>
          </p:grpSpPr>
          <p:cxnSp>
            <p:nvCxnSpPr>
              <p:cNvPr id="15" name="Straight Connector 17"/>
              <p:cNvCxnSpPr/>
              <p:nvPr/>
            </p:nvCxnSpPr>
            <p:spPr>
              <a:xfrm>
                <a:off x="7636243" y="2460141"/>
                <a:ext cx="0" cy="2697427"/>
              </a:xfrm>
              <a:prstGeom prst="line">
                <a:avLst/>
              </a:prstGeom>
              <a:ln w="19050" cmpd="sng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9"/>
              <p:cNvCxnSpPr/>
              <p:nvPr/>
            </p:nvCxnSpPr>
            <p:spPr>
              <a:xfrm flipH="1" flipV="1">
                <a:off x="7636243" y="2460142"/>
                <a:ext cx="308272" cy="1"/>
              </a:xfrm>
              <a:prstGeom prst="line">
                <a:avLst/>
              </a:prstGeom>
              <a:ln w="19050" cmpd="sng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Box 22"/>
          <p:cNvSpPr txBox="1"/>
          <p:nvPr/>
        </p:nvSpPr>
        <p:spPr>
          <a:xfrm>
            <a:off x="6372200" y="5242734"/>
            <a:ext cx="2955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Inhomogeneous coating.</a:t>
            </a:r>
          </a:p>
          <a:p>
            <a:r>
              <a:rPr lang="en-GB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Presence of Cr(III).</a:t>
            </a:r>
            <a:endParaRPr lang="en-GB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40138" y="1210960"/>
            <a:ext cx="4811982" cy="1353944"/>
            <a:chOff x="840138" y="1210960"/>
            <a:chExt cx="4811982" cy="1353944"/>
          </a:xfrm>
        </p:grpSpPr>
        <p:grpSp>
          <p:nvGrpSpPr>
            <p:cNvPr id="34" name="Group 33"/>
            <p:cNvGrpSpPr/>
            <p:nvPr/>
          </p:nvGrpSpPr>
          <p:grpSpPr>
            <a:xfrm>
              <a:off x="840138" y="1210960"/>
              <a:ext cx="4811982" cy="1353944"/>
              <a:chOff x="840138" y="1210960"/>
              <a:chExt cx="4811982" cy="1353944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840138" y="1210960"/>
                <a:ext cx="4811982" cy="1353944"/>
                <a:chOff x="840138" y="1210960"/>
                <a:chExt cx="4396880" cy="1353944"/>
              </a:xfrm>
              <a:solidFill>
                <a:schemeClr val="bg1"/>
              </a:solidFill>
            </p:grpSpPr>
            <p:pic>
              <p:nvPicPr>
                <p:cNvPr id="36" name="Picture 35"/>
                <p:cNvPicPr/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4616" r="5540" b="17280"/>
                <a:stretch/>
              </p:blipFill>
              <p:spPr bwMode="auto">
                <a:xfrm>
                  <a:off x="840138" y="1210960"/>
                  <a:ext cx="4396880" cy="13539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pic>
              <p:nvPicPr>
                <p:cNvPr id="37" name="Picture 2" descr="F:\stage cern\photos\traitement thermique\6eme essai (backout 550 prevessin)\IMG_4375.JP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960260" y="1268760"/>
                  <a:ext cx="651602" cy="692906"/>
                </a:xfrm>
                <a:prstGeom prst="rect">
                  <a:avLst/>
                </a:prstGeom>
                <a:grpFill/>
                <a:extLst/>
              </p:spPr>
            </p:pic>
          </p:grpSp>
          <p:sp>
            <p:nvSpPr>
              <p:cNvPr id="39" name="Text Box 2"/>
              <p:cNvSpPr txBox="1">
                <a:spLocks noChangeArrowheads="1"/>
              </p:cNvSpPr>
              <p:nvPr/>
            </p:nvSpPr>
            <p:spPr bwMode="auto">
              <a:xfrm rot="16200000">
                <a:off x="365438" y="1830967"/>
                <a:ext cx="995121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300" dirty="0">
                    <a:effectLst/>
                    <a:latin typeface="Calibri"/>
                    <a:ea typeface="Calibri"/>
                    <a:cs typeface="Times New Roman"/>
                  </a:rPr>
                  <a:t>Transmittance (%)</a:t>
                </a:r>
              </a:p>
            </p:txBody>
          </p:sp>
        </p:grpSp>
        <p:sp>
          <p:nvSpPr>
            <p:cNvPr id="42" name="Text Box 2"/>
            <p:cNvSpPr txBox="1">
              <a:spLocks noChangeArrowheads="1"/>
            </p:cNvSpPr>
            <p:nvPr/>
          </p:nvSpPr>
          <p:spPr bwMode="auto">
            <a:xfrm>
              <a:off x="1831178" y="1242439"/>
              <a:ext cx="2647684" cy="646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6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rPr>
                <a:t>Pure CrO</a:t>
              </a:r>
              <a:r>
                <a:rPr lang="fr-FR" sz="1200" b="1" dirty="0" smtClean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rPr>
                <a:t>3 </a:t>
              </a:r>
              <a:endParaRPr lang="fr-FR" sz="2000" b="1" dirty="0" smtClean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fr-FR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842997" y="3004474"/>
            <a:ext cx="8301003" cy="1919406"/>
            <a:chOff x="842997" y="3004474"/>
            <a:chExt cx="8301003" cy="1919406"/>
          </a:xfrm>
        </p:grpSpPr>
        <p:grpSp>
          <p:nvGrpSpPr>
            <p:cNvPr id="8" name="Group 7"/>
            <p:cNvGrpSpPr/>
            <p:nvPr/>
          </p:nvGrpSpPr>
          <p:grpSpPr>
            <a:xfrm>
              <a:off x="842997" y="3004474"/>
              <a:ext cx="8301003" cy="1919406"/>
              <a:chOff x="827583" y="3658230"/>
              <a:chExt cx="5660061" cy="1439922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827583" y="3663874"/>
                <a:ext cx="5660061" cy="1434278"/>
                <a:chOff x="827583" y="3663874"/>
                <a:chExt cx="5660061" cy="1434278"/>
              </a:xfrm>
            </p:grpSpPr>
            <p:pic>
              <p:nvPicPr>
                <p:cNvPr id="21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lum contrast="20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8768" b="15428"/>
                <a:stretch/>
              </p:blipFill>
              <p:spPr bwMode="auto">
                <a:xfrm>
                  <a:off x="827583" y="3663874"/>
                  <a:ext cx="5660061" cy="143427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</p:pic>
            <p:pic>
              <p:nvPicPr>
                <p:cNvPr id="1026" name="Picture 2" descr="F:\stage cern\photos\traitement thermique\6eme essai (backout 550 prevessin)\IMG_4375.JP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50000"/>
                          </a14:imgEffect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1017870" y="3663874"/>
                  <a:ext cx="535687" cy="58293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2" name="TextBox 21"/>
              <p:cNvSpPr txBox="1"/>
              <p:nvPr/>
            </p:nvSpPr>
            <p:spPr>
              <a:xfrm>
                <a:off x="3664807" y="3658230"/>
                <a:ext cx="2234243" cy="346337"/>
              </a:xfrm>
              <a:prstGeom prst="rect">
                <a:avLst/>
              </a:prstGeom>
              <a:solidFill>
                <a:srgbClr val="FFFF00">
                  <a:alpha val="0"/>
                </a:srgb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CrO</a:t>
                </a:r>
                <a:r>
                  <a:rPr lang="en-US" sz="1200" b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(550°C - 72H00)      </a:t>
                </a:r>
              </a:p>
              <a:p>
                <a:pPr algn="r"/>
                <a:r>
                  <a:rPr lang="fr-FR" sz="12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Standard Library Cr</a:t>
                </a:r>
                <a:r>
                  <a:rPr lang="fr-FR" sz="1200" b="1" baseline="-250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FR" sz="12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fr-FR" sz="1200" b="1" baseline="-250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fr-FR" sz="12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fr-FR" sz="1200" b="1" dirty="0" err="1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</a:t>
                </a:r>
                <a:r>
                  <a:rPr lang="fr-FR" sz="1200" b="1" baseline="30000" dirty="0" err="1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III</a:t>
                </a:r>
                <a:r>
                  <a:rPr lang="fr-FR" sz="12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p:grpSp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64288" y="3480462"/>
              <a:ext cx="936104" cy="884642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840138" y="5391340"/>
            <a:ext cx="5028006" cy="1414001"/>
            <a:chOff x="840138" y="5391340"/>
            <a:chExt cx="5028006" cy="1414001"/>
          </a:xfrm>
        </p:grpSpPr>
        <p:grpSp>
          <p:nvGrpSpPr>
            <p:cNvPr id="19" name="Group 18"/>
            <p:cNvGrpSpPr/>
            <p:nvPr/>
          </p:nvGrpSpPr>
          <p:grpSpPr>
            <a:xfrm>
              <a:off x="840138" y="5391342"/>
              <a:ext cx="5028006" cy="1413999"/>
              <a:chOff x="840138" y="5391342"/>
              <a:chExt cx="5028006" cy="1413999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840138" y="5391344"/>
                <a:ext cx="5028006" cy="1413997"/>
                <a:chOff x="840138" y="5391344"/>
                <a:chExt cx="5028006" cy="1413997"/>
              </a:xfrm>
            </p:grpSpPr>
            <p:grpSp>
              <p:nvGrpSpPr>
                <p:cNvPr id="28" name="Group 27"/>
                <p:cNvGrpSpPr/>
                <p:nvPr/>
              </p:nvGrpSpPr>
              <p:grpSpPr>
                <a:xfrm>
                  <a:off x="840138" y="5391344"/>
                  <a:ext cx="5028006" cy="1413997"/>
                  <a:chOff x="840138" y="5391344"/>
                  <a:chExt cx="5028006" cy="1413997"/>
                </a:xfrm>
              </p:grpSpPr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840138" y="5391344"/>
                    <a:ext cx="5028006" cy="1413997"/>
                    <a:chOff x="840138" y="5391344"/>
                    <a:chExt cx="5028006" cy="1413997"/>
                  </a:xfrm>
                </p:grpSpPr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840138" y="5391344"/>
                      <a:ext cx="2579734" cy="1393098"/>
                      <a:chOff x="840138" y="5391344"/>
                      <a:chExt cx="2363710" cy="1393098"/>
                    </a:xfrm>
                  </p:grpSpPr>
                  <p:grpSp>
                    <p:nvGrpSpPr>
                      <p:cNvPr id="17" name="Group 16"/>
                      <p:cNvGrpSpPr/>
                      <p:nvPr/>
                    </p:nvGrpSpPr>
                    <p:grpSpPr>
                      <a:xfrm>
                        <a:off x="840138" y="5391344"/>
                        <a:ext cx="2363710" cy="1393098"/>
                        <a:chOff x="840138" y="5391344"/>
                        <a:chExt cx="2363710" cy="1393098"/>
                      </a:xfrm>
                    </p:grpSpPr>
                    <p:pic>
                      <p:nvPicPr>
                        <p:cNvPr id="9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 cstate="print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0138" y="5391344"/>
                          <a:ext cx="2363710" cy="13930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  <p:sp>
                      <p:nvSpPr>
                        <p:cNvPr id="25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10271" y="6210396"/>
                          <a:ext cx="1008112" cy="41694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b="1" dirty="0" smtClean="0">
                              <a:solidFill>
                                <a:srgbClr val="C00000"/>
                              </a:solidFill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SEY ≈4</a:t>
                          </a:r>
                          <a:endParaRPr lang="fr-FR" sz="3200" b="1" dirty="0">
                            <a:solidFill>
                              <a:srgbClr val="C0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FR" sz="1100" b="1" dirty="0">
                              <a:solidFill>
                                <a:srgbClr val="000000"/>
                              </a:solidFill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fr-FR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sp>
                    <p:nvSpPr>
                      <p:cNvPr id="27" name="Oval 16"/>
                      <p:cNvSpPr/>
                      <p:nvPr/>
                    </p:nvSpPr>
                    <p:spPr>
                      <a:xfrm>
                        <a:off x="1620373" y="6113686"/>
                        <a:ext cx="864096" cy="621799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pic>
                  <p:nvPicPr>
                    <p:cNvPr id="24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0" cstate="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489529" y="5391344"/>
                      <a:ext cx="2378615" cy="14139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</p:grpSp>
              <p:sp>
                <p:nvSpPr>
                  <p:cNvPr id="31" name="Oval 16"/>
                  <p:cNvSpPr/>
                  <p:nvPr/>
                </p:nvSpPr>
                <p:spPr>
                  <a:xfrm>
                    <a:off x="3905746" y="5956427"/>
                    <a:ext cx="943067" cy="621799"/>
                  </a:xfrm>
                  <a:prstGeom prst="ellipse">
                    <a:avLst/>
                  </a:prstGeom>
                  <a:noFill/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33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3903803" y="6058851"/>
                  <a:ext cx="1100245" cy="4169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fr-FR" b="1" dirty="0" smtClean="0">
                      <a:solidFill>
                        <a:srgbClr val="C00000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SEY ≈1,5</a:t>
                  </a:r>
                  <a:endParaRPr lang="fr-FR" sz="3200" b="1" dirty="0">
                    <a:solidFill>
                      <a:srgbClr val="C00000"/>
                    </a:solidFill>
                    <a:effectLst/>
                    <a:latin typeface="Calibri"/>
                    <a:ea typeface="Calibri"/>
                    <a:cs typeface="Times New Roman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fr-FR" sz="1100" b="1" dirty="0">
                      <a:solidFill>
                        <a:srgbClr val="000000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 </a:t>
                  </a:r>
                  <a:endParaRPr lang="fr-FR" sz="11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</p:grp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787" t="40568" r="46450" b="39689"/>
              <a:stretch/>
            </p:blipFill>
            <p:spPr bwMode="auto">
              <a:xfrm rot="16200000">
                <a:off x="2685245" y="5477899"/>
                <a:ext cx="821186" cy="6480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32" t="32714" r="63112" b="23365"/>
            <a:stretch/>
          </p:blipFill>
          <p:spPr bwMode="auto">
            <a:xfrm>
              <a:off x="5276408" y="5391340"/>
              <a:ext cx="578563" cy="8759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954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fr-FR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8316416" cy="5400600"/>
          </a:xfrm>
        </p:spPr>
        <p:txBody>
          <a:bodyPr/>
          <a:lstStyle/>
          <a:p>
            <a:endParaRPr lang="en-GB" sz="2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000" b="1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2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endParaRPr lang="en-GB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Establishment of the analytical methods and parameters</a:t>
            </a:r>
          </a:p>
          <a:p>
            <a:endParaRPr lang="en-GB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 treatments</a:t>
            </a:r>
          </a:p>
          <a:p>
            <a:endParaRPr lang="en-GB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endParaRPr lang="en-GB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29 August,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67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established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solutions to control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coatings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vacuum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chambers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Cr(III)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seems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stable solution.</a:t>
            </a:r>
          </a:p>
          <a:p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Improvements</a:t>
            </a:r>
            <a:r>
              <a:rPr lang="fr-F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homogeneity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coatings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intermediary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oxides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FT-IR data base. </a:t>
            </a:r>
          </a:p>
          <a:p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influence of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backouts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Cr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concentration.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b="1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r>
              <a:rPr lang="en-US" b="1" dirty="0" smtClean="0">
                <a:solidFill>
                  <a:prstClr val="black">
                    <a:tint val="75000"/>
                  </a:prstClr>
                </a:solidFill>
              </a:rPr>
              <a:t>/22</a:t>
            </a:r>
            <a:endParaRPr lang="en-US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59187"/>
            <a:ext cx="7560840" cy="646331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5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764704"/>
            <a:ext cx="82296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200" b="1" i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endParaRPr lang="en-GB" sz="3200" b="1" i="1" cap="all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endParaRPr lang="en-GB" sz="3200" b="1" i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endParaRPr lang="en-GB" sz="3200" b="1" i="1" cap="all" dirty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b="1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r>
              <a:rPr lang="en-US" b="1" dirty="0" smtClean="0">
                <a:solidFill>
                  <a:prstClr val="black">
                    <a:tint val="75000"/>
                  </a:prstClr>
                </a:solidFill>
              </a:rPr>
              <a:t>/22</a:t>
            </a:r>
            <a:endParaRPr lang="en-US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59187"/>
            <a:ext cx="7560840" cy="646331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27584" y="836712"/>
            <a:ext cx="8316416" cy="56166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Paolo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Chiggiato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(TE-VSC)   </a:t>
            </a:r>
          </a:p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                    </a:t>
            </a:r>
          </a:p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Mauro Taborelli (TE-VSC)</a:t>
            </a:r>
          </a:p>
          <a:p>
            <a:pPr>
              <a:buFontTx/>
              <a:buChar char="-"/>
            </a:pP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Benoit Teissandier (TE-VSC)  </a:t>
            </a:r>
          </a:p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  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400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EN-MME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Leaux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Arnau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Char char="-"/>
            </a:pP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Polymers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</a:t>
            </a: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400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TE-ABT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L.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Ducimetiere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M. Barnes.</a:t>
            </a:r>
          </a:p>
          <a:p>
            <a:pPr>
              <a:buFontTx/>
              <a:buChar char="-"/>
            </a:pP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fr-FR" sz="2400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TE-VSC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C.Charvet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Letant-Delrieux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Fesquet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Neupert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	       L. Bardo, P.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Maurin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Setnescu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Leber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Nistor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fr-F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</a:p>
          <a:p>
            <a:pPr>
              <a:buFontTx/>
              <a:buChar char="-"/>
            </a:pPr>
            <a:endParaRPr lang="fr-FR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8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sz="3200" b="1" i="1" cap="all" dirty="0" smtClean="0">
              <a:ln w="90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r>
              <a:rPr lang="en-GB" sz="3200" b="1" i="1" cap="all" dirty="0" smtClean="0">
                <a:ln w="90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22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58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7"/>
            <a:ext cx="7560840" cy="646331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8388424" cy="5400600"/>
          </a:xfrm>
        </p:spPr>
        <p:txBody>
          <a:bodyPr/>
          <a:lstStyle/>
          <a:p>
            <a:r>
              <a:rPr lang="en-GB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Injection Kicker Magnets</a:t>
            </a:r>
          </a:p>
          <a:p>
            <a:pPr>
              <a:buFontTx/>
              <a:buChar char="-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devices composed of 4 magnets and 4 pulse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generators</a:t>
            </a:r>
          </a:p>
          <a:p>
            <a:pPr>
              <a:buFontTx/>
              <a:buChar char="-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guide, maintain and focus the particle beam on its near-circular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orbit</a:t>
            </a:r>
          </a:p>
          <a:p>
            <a:pPr>
              <a:buFontTx/>
              <a:buChar char="-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installed on the injection points of LHC</a:t>
            </a:r>
          </a:p>
          <a:p>
            <a:pPr>
              <a:buFontTx/>
              <a:buChar char="-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0,12Tesla in less than 900ns, for about 8ms.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716016" y="4005064"/>
            <a:ext cx="4896544" cy="2292350"/>
            <a:chOff x="3563888" y="4005064"/>
            <a:chExt cx="4896544" cy="2292350"/>
          </a:xfrm>
        </p:grpSpPr>
        <p:sp>
          <p:nvSpPr>
            <p:cNvPr id="8" name="Rectangle 7"/>
            <p:cNvSpPr/>
            <p:nvPr/>
          </p:nvSpPr>
          <p:spPr>
            <a:xfrm>
              <a:off x="6300192" y="5517232"/>
              <a:ext cx="216024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b="1" dirty="0" smtClean="0">
                  <a:solidFill>
                    <a:srgbClr val="008A3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Vacuum  </a:t>
              </a:r>
              <a:r>
                <a:rPr lang="fr-FR" sz="1400" b="1" dirty="0" err="1" smtClean="0">
                  <a:solidFill>
                    <a:srgbClr val="008A3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chamber</a:t>
              </a:r>
              <a:endParaRPr lang="fr-FR" sz="1400" dirty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563888" y="4005064"/>
              <a:ext cx="2808312" cy="2292350"/>
              <a:chOff x="3563888" y="4005064"/>
              <a:chExt cx="2808312" cy="2292350"/>
            </a:xfrm>
          </p:grpSpPr>
          <p:pic>
            <p:nvPicPr>
              <p:cNvPr id="7" name="Picture 6"/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3888" y="4005064"/>
                <a:ext cx="2719070" cy="229235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cxnSp>
            <p:nvCxnSpPr>
              <p:cNvPr id="10" name="Straight Arrow Connector 9"/>
              <p:cNvCxnSpPr/>
              <p:nvPr/>
            </p:nvCxnSpPr>
            <p:spPr>
              <a:xfrm flipH="1">
                <a:off x="5364088" y="5671120"/>
                <a:ext cx="1008112" cy="0"/>
              </a:xfrm>
              <a:prstGeom prst="straightConnector1">
                <a:avLst/>
              </a:prstGeom>
              <a:ln w="38100">
                <a:solidFill>
                  <a:srgbClr val="00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Image 20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4005064"/>
            <a:ext cx="2808312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:ma14="http://schemas.microsoft.com/office/mac/drawingml/2011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16411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8388424" cy="5760640"/>
          </a:xfrm>
        </p:spPr>
        <p:txBody>
          <a:bodyPr>
            <a:normAutofit lnSpcReduction="10000"/>
          </a:bodyPr>
          <a:lstStyle/>
          <a:p>
            <a:r>
              <a:rPr lang="en-GB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Problem with electron clouds</a:t>
            </a:r>
            <a:endParaRPr lang="en-GB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vacuum chambers in alumina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SEY  		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9-10</a:t>
            </a:r>
          </a:p>
          <a:p>
            <a:pPr>
              <a:buFontTx/>
              <a:buChar char="-"/>
            </a:pPr>
            <a:endParaRPr lang="en-GB" sz="2400" b="1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endParaRPr lang="en-GB" sz="2400" b="1" dirty="0" smtClean="0">
              <a:solidFill>
                <a:srgbClr val="C00000"/>
              </a:solidFill>
            </a:endParaRPr>
          </a:p>
          <a:p>
            <a:endParaRPr lang="en-GB" sz="2400" b="1" dirty="0" smtClean="0">
              <a:solidFill>
                <a:srgbClr val="C00000"/>
              </a:solidFill>
            </a:endParaRPr>
          </a:p>
          <a:p>
            <a:endParaRPr lang="en-GB" sz="2400" b="1" dirty="0">
              <a:solidFill>
                <a:srgbClr val="C00000"/>
              </a:solidFill>
            </a:endParaRPr>
          </a:p>
          <a:p>
            <a:endParaRPr lang="en-GB" sz="2400" b="1" dirty="0" smtClean="0">
              <a:solidFill>
                <a:srgbClr val="C00000"/>
              </a:solidFill>
            </a:endParaRPr>
          </a:p>
          <a:p>
            <a:endParaRPr lang="en-GB" sz="2400" b="1" dirty="0" smtClean="0">
              <a:solidFill>
                <a:srgbClr val="C00000"/>
              </a:solidFill>
            </a:endParaRPr>
          </a:p>
          <a:p>
            <a:endParaRPr lang="en-GB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adverse effects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pressure</a:t>
            </a:r>
          </a:p>
          <a:p>
            <a:pPr marL="2286000" lvl="5" indent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rise of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of the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 magnets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lvl="5" indent="0">
              <a:buNone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instabilities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beam.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 descr="C:\Users\mdurand\AppData\Local\Microsoft\Windows\Temporary Internet Files\Content.IE5\I61T7OAH\LHC-BIM-cartoon.png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972" y="2480451"/>
            <a:ext cx="6120680" cy="2060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7656652" y="4376137"/>
            <a:ext cx="12212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(by F</a:t>
            </a:r>
            <a:r>
              <a:rPr lang="fr-FR" sz="1200" b="1" i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Ruggiero</a:t>
            </a:r>
            <a:r>
              <a:rPr lang="fr-FR" sz="1200" b="1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FR" sz="1200" i="1" dirty="0">
              <a:solidFill>
                <a:srgbClr val="2159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27584" y="59187"/>
            <a:ext cx="7560840" cy="646331"/>
          </a:xfrm>
        </p:spPr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83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8388424" cy="6021288"/>
          </a:xfrm>
        </p:spPr>
        <p:txBody>
          <a:bodyPr>
            <a:normAutofit fontScale="85000" lnSpcReduction="20000"/>
          </a:bodyPr>
          <a:lstStyle/>
          <a:p>
            <a:r>
              <a:rPr lang="en-GB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Topic of the internship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FINAL AIM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SEY reduction   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1,4</a:t>
            </a:r>
          </a:p>
          <a:p>
            <a:pPr>
              <a:buFontTx/>
              <a:buChar char="-"/>
            </a:pPr>
            <a:endParaRPr lang="en-GB" sz="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Mike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Barnes (TE-ABT-FPS)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400" dirty="0"/>
              <a:t>		 </a:t>
            </a:r>
            <a:r>
              <a:rPr lang="en-GB" sz="2400" dirty="0" smtClean="0"/>
              <a:t>       </a:t>
            </a:r>
          </a:p>
          <a:p>
            <a:pPr>
              <a:buFontTx/>
              <a:buChar char="-"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	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	  </a:t>
            </a:r>
            <a:r>
              <a:rPr lang="en-GB" sz="1600" i="1" dirty="0" err="1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</a:t>
            </a:r>
            <a:r>
              <a:rPr lang="en-GB" sz="1600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i="1" dirty="0" err="1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Sudarshan</a:t>
            </a:r>
            <a:r>
              <a:rPr lang="en-GB" sz="1600" i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i="1" u="sng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Chromium Oxide Coatings on </a:t>
            </a:r>
            <a:r>
              <a:rPr lang="en-GB" sz="1600" i="1" u="sng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</a:p>
          <a:p>
            <a:pPr marL="0" indent="0">
              <a:buNone/>
            </a:pPr>
            <a:r>
              <a:rPr lang="en-GB" sz="1600" i="1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i="1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</a:t>
            </a:r>
            <a:r>
              <a:rPr lang="en-GB" sz="1600" i="1" u="sng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Flashover </a:t>
            </a:r>
            <a:r>
              <a:rPr lang="en-GB" sz="1600" i="1" u="sng" dirty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Alumina Spacers in </a:t>
            </a:r>
            <a:r>
              <a:rPr lang="en-GB" sz="1600" i="1" u="sng" dirty="0" smtClean="0">
                <a:solidFill>
                  <a:srgbClr val="215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(1976).</a:t>
            </a:r>
          </a:p>
          <a:p>
            <a:pPr>
              <a:buFontTx/>
              <a:buChar char="-"/>
            </a:pPr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Establishment of analysis methods	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FT-IR spectroscopy</a:t>
            </a:r>
          </a:p>
          <a:p>
            <a:pPr marL="400050" lvl="1" indent="0">
              <a:buNone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- Thermal analysis </a:t>
            </a:r>
          </a:p>
          <a:p>
            <a:pPr marL="400050" lvl="1" indent="0">
              <a:buNone/>
            </a:pP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- X-Ray diffraction (EN-MME-MM)</a:t>
            </a:r>
          </a:p>
          <a:p>
            <a:pPr marL="400050" lvl="1" indent="0"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- SEY measurements 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buNone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	Heat treatments at different temperatures.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2400" dirty="0" smtClean="0">
              <a:latin typeface="Calibri"/>
            </a:endParaRPr>
          </a:p>
          <a:p>
            <a:pPr lvl="6">
              <a:buFontTx/>
              <a:buChar char="-"/>
            </a:pPr>
            <a:endParaRPr lang="en-GB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5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71600" y="1628800"/>
            <a:ext cx="2664296" cy="3312368"/>
            <a:chOff x="6516216" y="764704"/>
            <a:chExt cx="2637690" cy="4237710"/>
          </a:xfrm>
        </p:grpSpPr>
        <p:grpSp>
          <p:nvGrpSpPr>
            <p:cNvPr id="12" name="Group 11"/>
            <p:cNvGrpSpPr/>
            <p:nvPr/>
          </p:nvGrpSpPr>
          <p:grpSpPr>
            <a:xfrm>
              <a:off x="6516216" y="764704"/>
              <a:ext cx="2637690" cy="4237710"/>
              <a:chOff x="6516216" y="764704"/>
              <a:chExt cx="2637690" cy="423771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516216" y="764704"/>
                <a:ext cx="2637690" cy="42377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Rounded Rectangle 1"/>
              <p:cNvSpPr/>
              <p:nvPr/>
            </p:nvSpPr>
            <p:spPr>
              <a:xfrm>
                <a:off x="7524328" y="1124744"/>
                <a:ext cx="432048" cy="288032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7362702" y="3740117"/>
              <a:ext cx="377651" cy="26494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716016" y="1196752"/>
            <a:ext cx="4104458" cy="2949772"/>
            <a:chOff x="4860032" y="1638653"/>
            <a:chExt cx="4104458" cy="2949772"/>
          </a:xfrm>
        </p:grpSpPr>
        <p:grpSp>
          <p:nvGrpSpPr>
            <p:cNvPr id="25" name="Group 24"/>
            <p:cNvGrpSpPr/>
            <p:nvPr/>
          </p:nvGrpSpPr>
          <p:grpSpPr>
            <a:xfrm>
              <a:off x="4860032" y="1638653"/>
              <a:ext cx="4104458" cy="2949772"/>
              <a:chOff x="5076056" y="1847380"/>
              <a:chExt cx="4104458" cy="2949772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5076056" y="1847380"/>
                <a:ext cx="4104458" cy="2949772"/>
                <a:chOff x="5076056" y="1847380"/>
                <a:chExt cx="4104458" cy="2949772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076056" y="1847380"/>
                  <a:ext cx="4104458" cy="2949772"/>
                  <a:chOff x="843334" y="1840468"/>
                  <a:chExt cx="4381602" cy="2560640"/>
                </a:xfrm>
              </p:grpSpPr>
              <p:pic>
                <p:nvPicPr>
                  <p:cNvPr id="2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843335" y="3789040"/>
                    <a:ext cx="1064370" cy="6120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843334" y="1840468"/>
                    <a:ext cx="4381602" cy="1871429"/>
                    <a:chOff x="843334" y="1840468"/>
                    <a:chExt cx="4381602" cy="1871429"/>
                  </a:xfrm>
                </p:grpSpPr>
                <p:grpSp>
                  <p:nvGrpSpPr>
                    <p:cNvPr id="16" name="Group 15"/>
                    <p:cNvGrpSpPr/>
                    <p:nvPr/>
                  </p:nvGrpSpPr>
                  <p:grpSpPr>
                    <a:xfrm>
                      <a:off x="843334" y="1840468"/>
                      <a:ext cx="4381602" cy="1871429"/>
                      <a:chOff x="843334" y="1840468"/>
                      <a:chExt cx="4381602" cy="1871429"/>
                    </a:xfrm>
                  </p:grpSpPr>
                  <p:sp>
                    <p:nvSpPr>
                      <p:cNvPr id="8" name="TextBox 7"/>
                      <p:cNvSpPr txBox="1"/>
                      <p:nvPr/>
                    </p:nvSpPr>
                    <p:spPr>
                      <a:xfrm>
                        <a:off x="843334" y="3204265"/>
                        <a:ext cx="1064371" cy="5076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CrO</a:t>
                        </a:r>
                        <a:r>
                          <a:rPr lang="en-GB" sz="14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</a:p>
                      <a:p>
                        <a:pPr algn="ctr"/>
                        <a:r>
                          <a:rPr lang="en-GB" sz="14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Cr(VI)</a:t>
                        </a:r>
                        <a:endParaRPr lang="en-GB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1943708" y="1840468"/>
                        <a:ext cx="3281228" cy="1732548"/>
                        <a:chOff x="1943708" y="1840468"/>
                        <a:chExt cx="3281228" cy="1732548"/>
                      </a:xfrm>
                    </p:grpSpPr>
                    <p:sp>
                      <p:nvSpPr>
                        <p:cNvPr id="15" name="TextBox 14"/>
                        <p:cNvSpPr txBox="1"/>
                        <p:nvPr/>
                      </p:nvSpPr>
                      <p:spPr>
                        <a:xfrm>
                          <a:off x="4242817" y="1840468"/>
                          <a:ext cx="982119" cy="5076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GB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</a:t>
                          </a:r>
                          <a:r>
                            <a:rPr lang="en-GB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GB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GB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  <a:p>
                          <a:pPr algn="ctr"/>
                          <a:r>
                            <a:rPr lang="en-GB" sz="1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Cr(III)</a:t>
                          </a:r>
                          <a:endParaRPr lang="en-GB" sz="1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  <p:cxnSp>
                      <p:nvCxnSpPr>
                        <p:cNvPr id="10" name="Straight Arrow Connector 9"/>
                        <p:cNvCxnSpPr/>
                        <p:nvPr/>
                      </p:nvCxnSpPr>
                      <p:spPr>
                        <a:xfrm flipV="1">
                          <a:off x="1943708" y="2564904"/>
                          <a:ext cx="2268252" cy="1008112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0070C0"/>
                          </a:solidFill>
                          <a:headEnd type="none" w="med" len="med"/>
                          <a:tailEnd type="triangl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pic>
                  <p:nvPicPr>
                    <p:cNvPr id="1027" name="Picture 3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 bwMode="auto">
                    <a:xfrm>
                      <a:off x="4242818" y="2423776"/>
                      <a:ext cx="982117" cy="64518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7596336" y="2434477"/>
                  <a:ext cx="72501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&gt;500°C</a:t>
                  </a:r>
                  <a:endParaRPr lang="en-GB" sz="105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8" name="TextBox 27"/>
              <p:cNvSpPr txBox="1"/>
              <p:nvPr/>
            </p:nvSpPr>
            <p:spPr>
              <a:xfrm rot="19895882">
                <a:off x="5838806" y="3171009"/>
                <a:ext cx="2041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Intermediary reductions</a:t>
                </a:r>
                <a:endParaRPr lang="en-GB" sz="105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 rot="19873164">
              <a:off x="5972606" y="3164386"/>
              <a:ext cx="16600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Oxygen </a:t>
              </a:r>
              <a:r>
                <a:rPr lang="en-GB" sz="11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release</a:t>
              </a:r>
              <a:endParaRPr lang="en-GB" sz="9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58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Establishment </a:t>
            </a:r>
            <a:r>
              <a:rPr 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the analytical </a:t>
            </a:r>
            <a:endParaRPr lang="en-GB" sz="3200" b="1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methods </a:t>
            </a:r>
            <a:r>
              <a:rPr lang="en-GB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parameters</a:t>
            </a: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6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27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904656"/>
          </a:xfrm>
        </p:spPr>
        <p:txBody>
          <a:bodyPr>
            <a:normAutofit/>
          </a:bodyPr>
          <a:lstStyle/>
          <a:p>
            <a:r>
              <a:rPr lang="en-GB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Scanning Calorimetry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/>
          </a:p>
          <a:p>
            <a:pPr>
              <a:buFont typeface="Wingdings" panose="05000000000000000000" pitchFamily="2" charset="2"/>
              <a:buChar char="Ø"/>
            </a:pPr>
            <a:endParaRPr lang="en-GB" sz="2800" u="sng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u="sng" dirty="0" smtClean="0"/>
          </a:p>
          <a:p>
            <a:pPr marL="0" indent="0">
              <a:buNone/>
            </a:pPr>
            <a:endParaRPr lang="en-GB" sz="2400" u="sng" dirty="0"/>
          </a:p>
          <a:p>
            <a:pPr marL="0" indent="0">
              <a:buNone/>
            </a:pPr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mass loss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30%  &gt; 23%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(theory: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+ </a:t>
            </a:r>
            <a:r>
              <a:rPr lang="en-GB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GB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GB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</a:t>
            </a:r>
            <a:r>
              <a:rPr lang="en-GB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Evaporation?</a:t>
            </a:r>
            <a:endParaRPr lang="fr-FR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7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956377" y="1844824"/>
            <a:ext cx="1071334" cy="2889236"/>
            <a:chOff x="8100391" y="2123940"/>
            <a:chExt cx="927319" cy="2633844"/>
          </a:xfrm>
        </p:grpSpPr>
        <p:grpSp>
          <p:nvGrpSpPr>
            <p:cNvPr id="2" name="Group 1"/>
            <p:cNvGrpSpPr/>
            <p:nvPr/>
          </p:nvGrpSpPr>
          <p:grpSpPr>
            <a:xfrm>
              <a:off x="8100391" y="2123940"/>
              <a:ext cx="927319" cy="2633844"/>
              <a:chOff x="8100391" y="2123940"/>
              <a:chExt cx="927319" cy="2633844"/>
            </a:xfrm>
          </p:grpSpPr>
          <p:pic>
            <p:nvPicPr>
              <p:cNvPr id="2050" name="Picture 2" descr="F:\stage cern\photos\DSC labo\creuset CrO3 avant cycle thermique 550.JPG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8113675" y="2110656"/>
                <a:ext cx="900752" cy="92731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1" name="Picture 3" descr="F:\stage cern\photos\DSC labo\creuset apres cycle thermique (Cr2O3) 550 2.JP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100391" y="3985380"/>
                <a:ext cx="927319" cy="77240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7" name="Straight Arrow Connector 16"/>
            <p:cNvCxnSpPr/>
            <p:nvPr/>
          </p:nvCxnSpPr>
          <p:spPr>
            <a:xfrm>
              <a:off x="8564051" y="3212976"/>
              <a:ext cx="0" cy="5760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/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700808"/>
            <a:ext cx="6768752" cy="33517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475656" y="1700808"/>
            <a:ext cx="5688632" cy="171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Closed crucible </a:t>
            </a:r>
            <a:r>
              <a:rPr lang="fr-FR" sz="16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with</a:t>
            </a:r>
            <a:r>
              <a:rPr lang="fr-FR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pure 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CrO</a:t>
            </a:r>
            <a:r>
              <a:rPr lang="fr-FR" sz="2000" b="1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fr-FR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Sample mass before </a:t>
            </a:r>
            <a:r>
              <a:rPr lang="fr-FR" sz="1600" b="1" u="sng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analysis</a:t>
            </a:r>
            <a:r>
              <a:rPr lang="fr-FR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3,5mg</a:t>
            </a:r>
            <a:endParaRPr lang="fr-FR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Sample mass </a:t>
            </a:r>
            <a:r>
              <a:rPr lang="fr-FR" sz="1600" b="1" u="sng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after</a:t>
            </a:r>
            <a:r>
              <a:rPr lang="fr-FR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fr-FR" sz="1600" b="1" u="sng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analysis</a:t>
            </a:r>
            <a:r>
              <a:rPr lang="fr-FR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lang="fr-FR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2,5mg</a:t>
            </a:r>
            <a:endParaRPr lang="fr-FR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1600" b="1" u="sng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Temperature</a:t>
            </a:r>
            <a:r>
              <a:rPr lang="fr-FR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range</a:t>
            </a:r>
            <a:r>
              <a:rPr lang="fr-FR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20°C 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Wingdings"/>
              </a:rPr>
              <a:t>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550°C </a:t>
            </a:r>
            <a:endParaRPr lang="fr-FR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1600" b="1" u="sng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Heating</a:t>
            </a:r>
            <a:r>
              <a:rPr lang="fr-FR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speed:</a:t>
            </a:r>
            <a:r>
              <a:rPr lang="fr-FR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5°C/min </a:t>
            </a:r>
            <a:endParaRPr lang="fr-FR" sz="1600" b="1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1600" b="1" u="sng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Gaz </a:t>
            </a:r>
            <a:r>
              <a:rPr lang="fr-FR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fr-FR" sz="1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nitrogen</a:t>
            </a:r>
            <a:r>
              <a:rPr lang="fr-FR" sz="1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fr-FR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50mL/min</a:t>
            </a:r>
            <a:endParaRPr lang="fr-FR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95256" y="3393417"/>
            <a:ext cx="921439" cy="526680"/>
            <a:chOff x="3859252" y="3803538"/>
            <a:chExt cx="921439" cy="526680"/>
          </a:xfrm>
        </p:grpSpPr>
        <p:grpSp>
          <p:nvGrpSpPr>
            <p:cNvPr id="12" name="Group 11"/>
            <p:cNvGrpSpPr/>
            <p:nvPr/>
          </p:nvGrpSpPr>
          <p:grpSpPr>
            <a:xfrm>
              <a:off x="4067944" y="3803538"/>
              <a:ext cx="144016" cy="182274"/>
              <a:chOff x="4067944" y="3967938"/>
              <a:chExt cx="144016" cy="197937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H="1">
                <a:off x="4067944" y="3967938"/>
                <a:ext cx="144016" cy="197937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4067944" y="3967938"/>
                <a:ext cx="144016" cy="197937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3859252" y="3920097"/>
              <a:ext cx="921439" cy="410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600" b="1" dirty="0">
                  <a:solidFill>
                    <a:srgbClr val="C00000"/>
                  </a:solidFill>
                  <a:effectLst/>
                  <a:latin typeface="Calibri"/>
                  <a:ea typeface="Calibri"/>
                  <a:cs typeface="Times New Roman"/>
                </a:rPr>
                <a:t>270°C</a:t>
              </a:r>
              <a:endParaRPr lang="fr-FR" sz="2800" b="1" dirty="0"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fr-FR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86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832648"/>
          </a:xfrm>
        </p:spPr>
        <p:txBody>
          <a:bodyPr>
            <a:normAutofit/>
          </a:bodyPr>
          <a:lstStyle/>
          <a:p>
            <a:r>
              <a:rPr lang="en-GB" sz="2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Thermogravimetry</a:t>
            </a:r>
            <a:endParaRPr lang="fr-FR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mass </a:t>
            </a:r>
            <a:r>
              <a:rPr lang="en-GB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35% 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23%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Evaporation?</a:t>
            </a:r>
          </a:p>
          <a:p>
            <a:pPr marL="0" indent="0">
              <a:buNone/>
            </a:pPr>
            <a:r>
              <a:rPr lang="en-GB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loss (1</a:t>
            </a:r>
            <a:r>
              <a:rPr lang="en-GB" sz="2400" b="1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reaction)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b="1" dirty="0">
                <a:solidFill>
                  <a:srgbClr val="701FE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≈17%</a:t>
            </a:r>
          </a:p>
          <a:p>
            <a:pPr marL="0" indent="0">
              <a:buNone/>
            </a:pPr>
            <a:endParaRPr lang="fr-FR" sz="2400" b="1" u="sng" dirty="0">
              <a:solidFill>
                <a:srgbClr val="C00000"/>
              </a:solidFill>
            </a:endParaRP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8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013910" y="908720"/>
            <a:ext cx="3573040" cy="1126765"/>
            <a:chOff x="5013910" y="908720"/>
            <a:chExt cx="3573040" cy="1126765"/>
          </a:xfrm>
        </p:grpSpPr>
        <p:grpSp>
          <p:nvGrpSpPr>
            <p:cNvPr id="2" name="Group 1"/>
            <p:cNvGrpSpPr/>
            <p:nvPr/>
          </p:nvGrpSpPr>
          <p:grpSpPr>
            <a:xfrm>
              <a:off x="5013910" y="908720"/>
              <a:ext cx="3573040" cy="1126765"/>
              <a:chOff x="5013910" y="908720"/>
              <a:chExt cx="3573040" cy="1126765"/>
            </a:xfrm>
          </p:grpSpPr>
          <p:pic>
            <p:nvPicPr>
              <p:cNvPr id="3074" name="Picture 2" descr="F:\stage cern\photos\thermobalance\cycle thermique 550\creusets avant cycle+ Cr2O3 2.JPG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013910" y="908720"/>
                <a:ext cx="1205377" cy="1126765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5" name="Picture 3" descr="F:\stage cern\photos\thermobalance\cycle thermique 550\creuset Cr2O3 apres cycle thermique 1.JPG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5400000">
                <a:off x="7312236" y="760772"/>
                <a:ext cx="1126765" cy="1422662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5" name="Straight Arrow Connector 24"/>
            <p:cNvCxnSpPr/>
            <p:nvPr/>
          </p:nvCxnSpPr>
          <p:spPr>
            <a:xfrm>
              <a:off x="6444208" y="1472103"/>
              <a:ext cx="55931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043607" y="2190399"/>
            <a:ext cx="7214583" cy="3326833"/>
            <a:chOff x="1043607" y="2190399"/>
            <a:chExt cx="7214583" cy="3326833"/>
          </a:xfrm>
        </p:grpSpPr>
        <p:grpSp>
          <p:nvGrpSpPr>
            <p:cNvPr id="15" name="Group 14"/>
            <p:cNvGrpSpPr/>
            <p:nvPr/>
          </p:nvGrpSpPr>
          <p:grpSpPr>
            <a:xfrm>
              <a:off x="1043607" y="2190399"/>
              <a:ext cx="7214583" cy="3326833"/>
              <a:chOff x="1043608" y="2217037"/>
              <a:chExt cx="6624736" cy="3588227"/>
            </a:xfrm>
          </p:grpSpPr>
          <p:pic>
            <p:nvPicPr>
              <p:cNvPr id="13" name="Picture 12"/>
              <p:cNvPicPr/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43608" y="2217037"/>
                <a:ext cx="6624736" cy="3588227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4" name="Text Box 2"/>
              <p:cNvSpPr txBox="1">
                <a:spLocks noChangeArrowheads="1"/>
              </p:cNvSpPr>
              <p:nvPr/>
            </p:nvSpPr>
            <p:spPr bwMode="auto">
              <a:xfrm>
                <a:off x="1259632" y="2708920"/>
                <a:ext cx="5688632" cy="19710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Crucible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with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pure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CrO</a:t>
                </a:r>
                <a:r>
                  <a:rPr lang="fr-FR" sz="20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3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Sample mass before </a:t>
                </a: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analysis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 </a:t>
                </a:r>
                <a:r>
                  <a:rPr lang="fr-FR" sz="1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9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,4mg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Sample mass </a:t>
                </a: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after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analysis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</a:t>
                </a:r>
                <a:r>
                  <a:rPr lang="fr-FR" sz="1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6,1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mg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Temperature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range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20°C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  <a:sym typeface="Wingdings"/>
                  </a:rPr>
                  <a:t>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550°C 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Heating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speed: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5°C/min 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Gaz 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 </a:t>
                </a:r>
                <a:r>
                  <a:rPr lang="fr-FR" sz="16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nitrogen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,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50mL/min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2" name="Text Box 2"/>
            <p:cNvSpPr txBox="1">
              <a:spLocks noChangeArrowheads="1"/>
            </p:cNvSpPr>
            <p:nvPr/>
          </p:nvSpPr>
          <p:spPr bwMode="auto">
            <a:xfrm>
              <a:off x="7438314" y="5229200"/>
              <a:ext cx="604735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 smtClean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1h45</a:t>
              </a:r>
              <a:endParaRPr lang="fr-FR" b="1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fr-FR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2000" y="2545816"/>
            <a:ext cx="4392488" cy="1648999"/>
            <a:chOff x="4572000" y="2545816"/>
            <a:chExt cx="4392488" cy="1648999"/>
          </a:xfrm>
        </p:grpSpPr>
        <p:grpSp>
          <p:nvGrpSpPr>
            <p:cNvPr id="8" name="Group 7"/>
            <p:cNvGrpSpPr/>
            <p:nvPr/>
          </p:nvGrpSpPr>
          <p:grpSpPr>
            <a:xfrm>
              <a:off x="4572000" y="2581674"/>
              <a:ext cx="4392488" cy="1613141"/>
              <a:chOff x="4572000" y="2581674"/>
              <a:chExt cx="4392488" cy="161314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572000" y="2581674"/>
                <a:ext cx="3450932" cy="1279374"/>
                <a:chOff x="4572000" y="2581674"/>
                <a:chExt cx="3450932" cy="1279374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4572000" y="2581674"/>
                  <a:ext cx="0" cy="1275757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H="1" flipV="1">
                  <a:off x="4572000" y="3853815"/>
                  <a:ext cx="3372513" cy="7233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7709254" y="3861048"/>
                  <a:ext cx="313678" cy="0"/>
                </a:xfrm>
                <a:prstGeom prst="straightConnector1">
                  <a:avLst/>
                </a:prstGeom>
                <a:ln w="38100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 Box 2"/>
              <p:cNvSpPr txBox="1">
                <a:spLocks noChangeArrowheads="1"/>
              </p:cNvSpPr>
              <p:nvPr/>
            </p:nvSpPr>
            <p:spPr bwMode="auto">
              <a:xfrm>
                <a:off x="8043049" y="3645024"/>
                <a:ext cx="921439" cy="4453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2000" b="1" dirty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270°C</a:t>
                </a:r>
                <a:endParaRPr lang="fr-FR" sz="3600" b="1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100" b="1" dirty="0">
                    <a:solidFill>
                      <a:srgbClr val="00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fr-FR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8043049" y="3573016"/>
                <a:ext cx="777423" cy="62179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030" name="Straight Arrow Connector 1029"/>
            <p:cNvCxnSpPr/>
            <p:nvPr/>
          </p:nvCxnSpPr>
          <p:spPr>
            <a:xfrm flipV="1">
              <a:off x="5940152" y="2545816"/>
              <a:ext cx="0" cy="1321890"/>
            </a:xfrm>
            <a:prstGeom prst="straightConnector1">
              <a:avLst/>
            </a:prstGeom>
            <a:ln w="38100">
              <a:solidFill>
                <a:srgbClr val="701FE7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5940152" y="2915694"/>
              <a:ext cx="919356" cy="445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2000" b="1" dirty="0" smtClean="0">
                  <a:solidFill>
                    <a:srgbClr val="701FE7"/>
                  </a:solidFill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17%</a:t>
              </a:r>
              <a:endParaRPr lang="fr-FR" sz="3600" b="1" dirty="0">
                <a:solidFill>
                  <a:srgbClr val="701FE7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fr-FR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701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6021288"/>
          </a:xfrm>
        </p:spPr>
        <p:txBody>
          <a:bodyPr>
            <a:normAutofit lnSpcReduction="10000"/>
          </a:bodyPr>
          <a:lstStyle/>
          <a:p>
            <a:endParaRPr lang="en-GB" sz="3200" u="sng" dirty="0" smtClean="0"/>
          </a:p>
          <a:p>
            <a:endParaRPr lang="en-GB" sz="3200" u="sng" dirty="0"/>
          </a:p>
          <a:p>
            <a:endParaRPr lang="en-GB" sz="3200" u="sng" dirty="0" smtClean="0"/>
          </a:p>
          <a:p>
            <a:endParaRPr lang="en-GB" sz="3200" u="sng" dirty="0"/>
          </a:p>
          <a:p>
            <a:endParaRPr lang="en-GB" sz="3200" u="sng" dirty="0" smtClean="0"/>
          </a:p>
          <a:p>
            <a:pPr marL="0" indent="0">
              <a:buNone/>
            </a:pPr>
            <a:endParaRPr lang="en-GB" sz="3200" u="sng" dirty="0"/>
          </a:p>
          <a:p>
            <a:pPr marL="0" indent="0">
              <a:buNone/>
            </a:pPr>
            <a:endParaRPr lang="en-GB" sz="2400" u="sng" dirty="0" smtClean="0"/>
          </a:p>
          <a:p>
            <a:pPr marL="0" indent="0">
              <a:buNone/>
            </a:pPr>
            <a:endParaRPr lang="en-GB" sz="2400" u="sng" dirty="0" smtClean="0"/>
          </a:p>
          <a:p>
            <a:pPr marL="0" indent="0">
              <a:buNone/>
            </a:pPr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GB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loss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30% 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17%   </a:t>
            </a:r>
            <a:r>
              <a:rPr lang="en-GB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Reaction + Evaporation?</a:t>
            </a:r>
          </a:p>
          <a:p>
            <a:pPr marL="0" indent="0">
              <a:buNone/>
            </a:pPr>
            <a:endParaRPr lang="en-GB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Characterisation of the Cr(VI) thermal reduction. </a:t>
            </a:r>
          </a:p>
          <a:p>
            <a:pPr marL="0" indent="0">
              <a:buNone/>
            </a:pP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Restart of the </a:t>
            </a:r>
            <a:r>
              <a:rPr lang="en-GB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thermobalance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fr-FR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 August, 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TE-VSC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9</a:t>
            </a:fld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/22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</p:spPr>
        <p:txBody>
          <a:bodyPr/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Thermal Analysis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635895" y="3789041"/>
            <a:ext cx="2520281" cy="720080"/>
            <a:chOff x="3491880" y="4437111"/>
            <a:chExt cx="2880321" cy="864097"/>
          </a:xfrm>
        </p:grpSpPr>
        <p:grpSp>
          <p:nvGrpSpPr>
            <p:cNvPr id="15" name="Group 14"/>
            <p:cNvGrpSpPr/>
            <p:nvPr/>
          </p:nvGrpSpPr>
          <p:grpSpPr>
            <a:xfrm>
              <a:off x="3491880" y="4437111"/>
              <a:ext cx="1785233" cy="864097"/>
              <a:chOff x="3491880" y="4437111"/>
              <a:chExt cx="1785233" cy="864097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V="1">
                <a:off x="4633252" y="4798028"/>
                <a:ext cx="643861" cy="89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8" name="Picture 2" descr="F:\stage cern\photos\thermobalance\cycle thermique 550\creusets avant cycle+ Cr2O3 2.JPG"/>
              <p:cNvPicPr>
                <a:picLocks noChangeAspect="1" noChangeArrowheads="1"/>
              </p:cNvPicPr>
              <p:nvPr/>
            </p:nvPicPr>
            <p:blipFill rotWithShape="1"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491880" y="4437111"/>
                <a:ext cx="936104" cy="86409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098" name="Picture 2" descr="F:\stage cern\photos\thermobalance\isotherme 270 5h\creuset CrO3 apres isotherme 270 1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5513329" y="4442337"/>
              <a:ext cx="853647" cy="8640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1403648" y="836712"/>
            <a:ext cx="6840760" cy="2880320"/>
            <a:chOff x="1403648" y="836712"/>
            <a:chExt cx="6840760" cy="2880320"/>
          </a:xfrm>
        </p:grpSpPr>
        <p:grpSp>
          <p:nvGrpSpPr>
            <p:cNvPr id="9" name="Group 8"/>
            <p:cNvGrpSpPr/>
            <p:nvPr/>
          </p:nvGrpSpPr>
          <p:grpSpPr>
            <a:xfrm>
              <a:off x="1403648" y="836712"/>
              <a:ext cx="6840760" cy="2808312"/>
              <a:chOff x="899592" y="1359578"/>
              <a:chExt cx="6840760" cy="3281221"/>
            </a:xfrm>
          </p:grpSpPr>
          <p:pic>
            <p:nvPicPr>
              <p:cNvPr id="7" name="Picture 6"/>
              <p:cNvPicPr/>
              <p:nvPr/>
            </p:nvPicPr>
            <p:blipFill rotWithShape="1">
              <a:blip r:embed="rId6" cstate="email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99592" y="1359578"/>
                <a:ext cx="6840760" cy="3281221"/>
              </a:xfrm>
              <a:prstGeom prst="rect">
                <a:avLst/>
              </a:prstGeom>
              <a:noFill/>
            </p:spPr>
          </p:pic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1439651" y="1711228"/>
                <a:ext cx="5688632" cy="2088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Crucible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with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pure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CrO</a:t>
                </a:r>
                <a:r>
                  <a:rPr lang="fr-FR" sz="2000" b="1" baseline="-2500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3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Sample mass before </a:t>
                </a: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analysis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3,5mg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Sample mass </a:t>
                </a: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after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analysis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</a:t>
                </a:r>
                <a:r>
                  <a:rPr lang="fr-FR" sz="16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2,5mg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Temperature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range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20°C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  <a:sym typeface="Wingdings"/>
                  </a:rPr>
                  <a:t>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27</a:t>
                </a:r>
                <a:r>
                  <a:rPr lang="fr-FR" b="1" dirty="0" smtClean="0">
                    <a:solidFill>
                      <a:srgbClr val="C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0°C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err="1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Heating</a:t>
                </a: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speed: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5°C/min </a:t>
                </a:r>
                <a:endParaRPr lang="fr-FR" sz="1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Isothermal</a:t>
                </a:r>
                <a:r>
                  <a:rPr lang="fr-FR" sz="1600" b="1" u="sng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duration : </a:t>
                </a:r>
                <a:r>
                  <a:rPr lang="fr-FR" sz="1600" b="1" u="sng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5h</a:t>
                </a:r>
              </a:p>
              <a:p>
                <a:pPr algn="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fr-FR" sz="1600" b="1" u="sng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Gaz 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: </a:t>
                </a:r>
                <a:r>
                  <a:rPr lang="fr-FR" sz="1600" b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nitrogen</a:t>
                </a:r>
                <a:r>
                  <a:rPr lang="fr-FR" sz="1600" b="1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, </a:t>
                </a:r>
                <a:r>
                  <a:rPr lang="fr-FR" sz="1600" b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50mL/min</a:t>
                </a:r>
                <a:endParaRPr lang="fr-FR" sz="2000" dirty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7438313" y="3429000"/>
              <a:ext cx="604735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 smtClean="0"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5h50</a:t>
              </a:r>
              <a:endParaRPr lang="fr-FR" b="1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fr-FR" sz="1100" b="1" dirty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fr-FR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19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3631</TotalTime>
  <Words>739</Words>
  <Application>Microsoft Office PowerPoint</Application>
  <PresentationFormat>On-screen Show (4:3)</PresentationFormat>
  <Paragraphs>425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te-vsc-test</vt:lpstr>
      <vt:lpstr>PowerPoint Presentation</vt:lpstr>
      <vt:lpstr>Table of contents</vt:lpstr>
      <vt:lpstr>Introduction</vt:lpstr>
      <vt:lpstr>Introduction</vt:lpstr>
      <vt:lpstr>Introduction</vt:lpstr>
      <vt:lpstr>PowerPoint Presentation</vt:lpstr>
      <vt:lpstr>Thermal Analysis</vt:lpstr>
      <vt:lpstr>Thermal Analysis</vt:lpstr>
      <vt:lpstr>Thermal Analysis</vt:lpstr>
      <vt:lpstr>FT-IR Spectroscopy</vt:lpstr>
      <vt:lpstr>FT-IR Spectroscopy</vt:lpstr>
      <vt:lpstr>FT-IR Spectroscopy</vt:lpstr>
      <vt:lpstr>X-Ray Diffraction</vt:lpstr>
      <vt:lpstr>SEY Measurements</vt:lpstr>
      <vt:lpstr>PowerPoint Presentation</vt:lpstr>
      <vt:lpstr>Samples before treatment</vt:lpstr>
      <vt:lpstr>260°C for 4hours</vt:lpstr>
      <vt:lpstr>350°C for 72hours (backout simulation)</vt:lpstr>
      <vt:lpstr>550°C for 72hours</vt:lpstr>
      <vt:lpstr>Conclusions</vt:lpstr>
      <vt:lpstr>Acknowledgements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Prsentation</dc:title>
  <dc:creator>Manon Rose Denise Durand</dc:creator>
  <cp:lastModifiedBy>Manon Rose Denise Durand</cp:lastModifiedBy>
  <cp:revision>150</cp:revision>
  <dcterms:created xsi:type="dcterms:W3CDTF">2014-06-24T09:29:51Z</dcterms:created>
  <dcterms:modified xsi:type="dcterms:W3CDTF">2014-08-29T06:04:47Z</dcterms:modified>
</cp:coreProperties>
</file>