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80" r:id="rId4"/>
    <p:sldId id="283" r:id="rId5"/>
    <p:sldId id="287" r:id="rId6"/>
    <p:sldId id="288" r:id="rId7"/>
    <p:sldId id="285" r:id="rId8"/>
    <p:sldId id="276" r:id="rId9"/>
    <p:sldId id="275" r:id="rId10"/>
    <p:sldId id="291" r:id="rId11"/>
    <p:sldId id="277" r:id="rId12"/>
    <p:sldId id="29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1" d="100"/>
          <a:sy n="111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7A7A-F516-40D3-958F-9EC4D3210FF6}" type="datetimeFigureOut">
              <a:rPr lang="en-GB" smtClean="0"/>
              <a:t>30/07/14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8E93-50A8-4B4C-8739-CB17CBBF6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2570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7A7A-F516-40D3-958F-9EC4D3210FF6}" type="datetimeFigureOut">
              <a:rPr lang="en-GB" smtClean="0"/>
              <a:t>30/07/14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8E93-50A8-4B4C-8739-CB17CBBF6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092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7A7A-F516-40D3-958F-9EC4D3210FF6}" type="datetimeFigureOut">
              <a:rPr lang="en-GB" smtClean="0"/>
              <a:t>30/07/14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8E93-50A8-4B4C-8739-CB17CBBF6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501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7A7A-F516-40D3-958F-9EC4D3210FF6}" type="datetimeFigureOut">
              <a:rPr lang="en-GB" smtClean="0"/>
              <a:t>30/07/14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8E93-50A8-4B4C-8739-CB17CBBF6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251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7A7A-F516-40D3-958F-9EC4D3210FF6}" type="datetimeFigureOut">
              <a:rPr lang="en-GB" smtClean="0"/>
              <a:t>30/07/14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8E93-50A8-4B4C-8739-CB17CBBF6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386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7A7A-F516-40D3-958F-9EC4D3210FF6}" type="datetimeFigureOut">
              <a:rPr lang="en-GB" smtClean="0"/>
              <a:t>30/07/14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8E93-50A8-4B4C-8739-CB17CBBF6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595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7A7A-F516-40D3-958F-9EC4D3210FF6}" type="datetimeFigureOut">
              <a:rPr lang="en-GB" smtClean="0"/>
              <a:t>30/07/14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8E93-50A8-4B4C-8739-CB17CBBF6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228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7A7A-F516-40D3-958F-9EC4D3210FF6}" type="datetimeFigureOut">
              <a:rPr lang="en-GB" smtClean="0"/>
              <a:t>30/07/14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8E93-50A8-4B4C-8739-CB17CBBF6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96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7A7A-F516-40D3-958F-9EC4D3210FF6}" type="datetimeFigureOut">
              <a:rPr lang="en-GB" smtClean="0"/>
              <a:t>30/07/14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8E93-50A8-4B4C-8739-CB17CBBF6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441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7A7A-F516-40D3-958F-9EC4D3210FF6}" type="datetimeFigureOut">
              <a:rPr lang="en-GB" smtClean="0"/>
              <a:t>30/07/14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8E93-50A8-4B4C-8739-CB17CBBF6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353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A7A7A-F516-40D3-958F-9EC4D3210FF6}" type="datetimeFigureOut">
              <a:rPr lang="en-GB" smtClean="0"/>
              <a:t>30/07/14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D8E93-50A8-4B4C-8739-CB17CBBF6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467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A7A7A-F516-40D3-958F-9EC4D3210FF6}" type="datetimeFigureOut">
              <a:rPr lang="en-GB" smtClean="0"/>
              <a:t>30/07/14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D8E93-50A8-4B4C-8739-CB17CBBF6D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44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New ALICE Beam Pipe: Injection Protection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C. </a:t>
            </a:r>
            <a:r>
              <a:rPr lang="en-GB" dirty="0" err="1" smtClean="0"/>
              <a:t>Bracco</a:t>
            </a:r>
            <a:r>
              <a:rPr lang="en-GB" dirty="0" smtClean="0"/>
              <a:t> on Behalf of ABT/BTP</a:t>
            </a:r>
          </a:p>
          <a:p>
            <a:r>
              <a:rPr lang="en-GB" dirty="0" smtClean="0"/>
              <a:t>Acknowledgment: M. </a:t>
            </a:r>
            <a:r>
              <a:rPr lang="en-GB" dirty="0" err="1" smtClean="0"/>
              <a:t>Giovannozzi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84838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782960"/>
          </a:xfrm>
        </p:spPr>
        <p:txBody>
          <a:bodyPr>
            <a:normAutofit/>
          </a:bodyPr>
          <a:lstStyle/>
          <a:p>
            <a:r>
              <a:rPr lang="en-US" dirty="0" smtClean="0"/>
              <a:t>Phase Advance Min. Aperture- MKI</a:t>
            </a:r>
            <a:endParaRPr lang="en-GB" dirty="0"/>
          </a:p>
        </p:txBody>
      </p:sp>
      <p:pic>
        <p:nvPicPr>
          <p:cNvPr id="3" name="Picture 2" descr="phase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4" y="836712"/>
            <a:ext cx="7634560" cy="2728521"/>
          </a:xfrm>
          <a:prstGeom prst="rect">
            <a:avLst/>
          </a:prstGeom>
        </p:spPr>
      </p:pic>
      <p:pic>
        <p:nvPicPr>
          <p:cNvPr id="18" name="Picture 17" descr="Pha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535" y="2852936"/>
            <a:ext cx="6789969" cy="396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4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Grazing Event</a:t>
            </a:r>
            <a:endParaRPr lang="en-GB" dirty="0"/>
          </a:p>
        </p:txBody>
      </p:sp>
      <p:pic>
        <p:nvPicPr>
          <p:cNvPr id="1741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4" t="11062" r="6724" b="3950"/>
          <a:stretch/>
        </p:blipFill>
        <p:spPr bwMode="auto">
          <a:xfrm>
            <a:off x="633346" y="1484784"/>
            <a:ext cx="8018776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71800" y="321297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TDI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71800" y="429309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TDI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08104" y="3789040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Nominal MKI kick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60232" y="2566645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grazing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(10% MKI kick)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015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new proposed aperture fulfills the n1 requirements of collimation hierarchy: bottleneck kept in the arc and &gt; 7.5 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</a:t>
            </a:r>
          </a:p>
          <a:p>
            <a:r>
              <a:rPr lang="en-US" dirty="0" smtClean="0"/>
              <a:t>No direct beam impact on the new aperture is expected also in case of the most critical MKI failure (grazing event)</a:t>
            </a:r>
          </a:p>
          <a:p>
            <a:r>
              <a:rPr lang="en-US" dirty="0" smtClean="0"/>
              <a:t>Recommendation: calculate energy deposition induced by secondary showers in case of grazing event.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835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Reminder</a:t>
            </a:r>
          </a:p>
          <a:p>
            <a:r>
              <a:rPr lang="en-US" dirty="0" smtClean="0"/>
              <a:t>Assumptions</a:t>
            </a:r>
          </a:p>
          <a:p>
            <a:r>
              <a:rPr lang="en-US" dirty="0" smtClean="0"/>
              <a:t>Aperture and beam envelope:</a:t>
            </a:r>
          </a:p>
          <a:p>
            <a:pPr lvl="1"/>
            <a:r>
              <a:rPr lang="en-US" dirty="0" smtClean="0"/>
              <a:t>Nominal injection</a:t>
            </a:r>
          </a:p>
          <a:p>
            <a:pPr lvl="1"/>
            <a:r>
              <a:rPr lang="en-US" dirty="0" smtClean="0"/>
              <a:t>Grazing event (MKI failure)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457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4-07-30 at 20.53.15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9075292" cy="680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9645253">
            <a:off x="131651" y="1648563"/>
            <a:ext cx="1872208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Reminder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565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4-07-30 at 20.53.15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4624"/>
            <a:ext cx="9075292" cy="680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9645253">
            <a:off x="131651" y="1648563"/>
            <a:ext cx="1872208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Reminder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076056" y="4437112"/>
            <a:ext cx="3888432" cy="22467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To protect the LHC aperture at injection (bottleneck in the arc) and respect the collimation hierarchy: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LHC injection protection collimators (TDI, TCLIA and TCLIB) </a:t>
            </a:r>
            <a:r>
              <a:rPr lang="en-US" sz="2000" dirty="0" err="1" smtClean="0"/>
              <a:t>ar</a:t>
            </a:r>
            <a:r>
              <a:rPr lang="en-US" sz="2000" dirty="0" smtClean="0"/>
              <a:t> at 6.8 </a:t>
            </a:r>
            <a:r>
              <a:rPr lang="en-US" sz="2000" dirty="0" smtClean="0">
                <a:latin typeface="Symbol" charset="2"/>
                <a:cs typeface="Symbol" charset="2"/>
              </a:rPr>
              <a:t>s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TCDI </a:t>
            </a:r>
            <a:r>
              <a:rPr lang="en-US" sz="2000" dirty="0" smtClean="0"/>
              <a:t>(in the TL) are at 4.5 – 5 </a:t>
            </a:r>
            <a:r>
              <a:rPr lang="en-US" sz="2000" dirty="0" smtClean="0">
                <a:latin typeface="Symbol" charset="2"/>
                <a:cs typeface="Symbol" charset="2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922077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4" t="43841" r="993" b="3570"/>
          <a:stretch/>
        </p:blipFill>
        <p:spPr bwMode="auto">
          <a:xfrm>
            <a:off x="288000" y="576000"/>
            <a:ext cx="8569979" cy="30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A0AD5-E52E-4E37-963E-341B086B0EC4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MG - TREX meeting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18/07/2014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782960"/>
          </a:xfrm>
        </p:spPr>
        <p:txBody>
          <a:bodyPr>
            <a:normAutofit/>
          </a:bodyPr>
          <a:lstStyle/>
          <a:p>
            <a:r>
              <a:rPr lang="en-US" dirty="0" smtClean="0"/>
              <a:t>Alice aperture: results - 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092280" y="2142000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b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*=10 m</a:t>
            </a:r>
          </a:p>
          <a:p>
            <a:r>
              <a:rPr lang="en-US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q</a:t>
            </a:r>
            <a:r>
              <a:rPr lang="en-US" b="1" baseline="-25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=170 </a:t>
            </a:r>
            <a:r>
              <a:rPr lang="en-US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m</a:t>
            </a:r>
            <a:r>
              <a:rPr lang="en-US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</a:t>
            </a:r>
            <a:endParaRPr lang="en-US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Sep=2 mm</a:t>
            </a:r>
            <a:endParaRPr lang="en-GB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" t="43898" r="884" b="2873"/>
          <a:stretch/>
        </p:blipFill>
        <p:spPr bwMode="auto">
          <a:xfrm>
            <a:off x="216000" y="3708000"/>
            <a:ext cx="8734800" cy="31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val 9"/>
          <p:cNvSpPr/>
          <p:nvPr/>
        </p:nvSpPr>
        <p:spPr>
          <a:xfrm>
            <a:off x="1979712" y="5589240"/>
            <a:ext cx="864096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-13078" y="3277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M. Giovannozzi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915816" y="586798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 bottleneck in the experiment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355976" y="5013176"/>
            <a:ext cx="936104" cy="72008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292080" y="443711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Minimum aperture = 13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Symbol" charset="2"/>
                <a:cs typeface="Symbol" charset="2"/>
              </a:rPr>
              <a:t>s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(bottleneck in the arc)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68144" y="3573016"/>
            <a:ext cx="2448272" cy="70788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Ok!...check MKI grazing failure.. </a:t>
            </a:r>
            <a:endParaRPr lang="en-US" sz="2000" dirty="0" smtClean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91425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7-30 at 21.13.5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9" y="0"/>
            <a:ext cx="9025358" cy="687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0522561">
            <a:off x="168178" y="1167696"/>
            <a:ext cx="1872208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Reminder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956376" y="141277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90% MKI strength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56376" y="2204864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0% MKI strength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12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smtClean="0"/>
              <a:t>Assumptions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35285"/>
            <a:ext cx="8928992" cy="5534075"/>
          </a:xfrm>
        </p:spPr>
        <p:txBody>
          <a:bodyPr>
            <a:noAutofit/>
          </a:bodyPr>
          <a:lstStyle/>
          <a:p>
            <a:r>
              <a:rPr lang="en-US" sz="2600" dirty="0" smtClean="0"/>
              <a:t>Only MKI failures are considered :Only vertical plane</a:t>
            </a:r>
          </a:p>
          <a:p>
            <a:endParaRPr lang="en-US" sz="800" dirty="0" smtClean="0"/>
          </a:p>
          <a:p>
            <a:r>
              <a:rPr lang="en-US" sz="2600" dirty="0" err="1"/>
              <a:t>N</a:t>
            </a:r>
            <a:r>
              <a:rPr lang="en-US" sz="2600" dirty="0" err="1" smtClean="0"/>
              <a:t>ormalised</a:t>
            </a:r>
            <a:r>
              <a:rPr lang="en-US" sz="2600" dirty="0" smtClean="0"/>
              <a:t> </a:t>
            </a:r>
            <a:r>
              <a:rPr lang="en-US" sz="2600" dirty="0" err="1" smtClean="0"/>
              <a:t>emittance</a:t>
            </a:r>
            <a:r>
              <a:rPr lang="en-US" sz="2600" dirty="0" smtClean="0"/>
              <a:t> </a:t>
            </a:r>
            <a:r>
              <a:rPr lang="en-US" sz="2600" dirty="0" smtClean="0"/>
              <a:t>of </a:t>
            </a:r>
            <a:r>
              <a:rPr lang="en-US" sz="2600" dirty="0" smtClean="0"/>
              <a:t>3.5 mm </a:t>
            </a:r>
            <a:r>
              <a:rPr lang="en-US" sz="2600" dirty="0" err="1" smtClean="0"/>
              <a:t>mrad</a:t>
            </a:r>
            <a:r>
              <a:rPr lang="en-US" sz="2600" dirty="0" smtClean="0"/>
              <a:t> </a:t>
            </a:r>
            <a:r>
              <a:rPr lang="en-US" sz="2600" dirty="0" smtClean="0"/>
              <a:t>also for postLS2 case</a:t>
            </a:r>
          </a:p>
          <a:p>
            <a:endParaRPr lang="en-US" sz="800" dirty="0" smtClean="0"/>
          </a:p>
          <a:p>
            <a:r>
              <a:rPr lang="en-US" sz="2600" dirty="0" smtClean="0"/>
              <a:t>Optics for p</a:t>
            </a:r>
            <a:r>
              <a:rPr lang="en-US" sz="2600" dirty="0" smtClean="0"/>
              <a:t>rotons (minimum n1</a:t>
            </a:r>
            <a:r>
              <a:rPr lang="en-US" sz="2600" dirty="0"/>
              <a:t>):</a:t>
            </a:r>
            <a:r>
              <a:rPr lang="en-US" sz="2600" dirty="0">
                <a:latin typeface="Symbol" charset="2"/>
                <a:cs typeface="Symbol" charset="2"/>
              </a:rPr>
              <a:t>b</a:t>
            </a:r>
            <a:r>
              <a:rPr lang="en-US" sz="2600" dirty="0"/>
              <a:t>* = 10 m, </a:t>
            </a:r>
            <a:r>
              <a:rPr lang="en-US" sz="2600" dirty="0" smtClean="0"/>
              <a:t>                  crossing </a:t>
            </a:r>
            <a:r>
              <a:rPr lang="en-US" sz="2600" dirty="0"/>
              <a:t>angle = 170 </a:t>
            </a:r>
            <a:r>
              <a:rPr lang="en-US" sz="2600" dirty="0" err="1" smtClean="0">
                <a:latin typeface="Symbol" charset="2"/>
                <a:cs typeface="Symbol" charset="2"/>
              </a:rPr>
              <a:t>m</a:t>
            </a:r>
            <a:r>
              <a:rPr lang="en-US" sz="2600" dirty="0" err="1" smtClean="0"/>
              <a:t>rad</a:t>
            </a:r>
            <a:r>
              <a:rPr lang="en-US" sz="2600" dirty="0" smtClean="0"/>
              <a:t> </a:t>
            </a:r>
            <a:r>
              <a:rPr lang="en-US" sz="2600" dirty="0"/>
              <a:t>, separation =2 </a:t>
            </a:r>
            <a:r>
              <a:rPr lang="en-US" sz="2600" dirty="0" smtClean="0"/>
              <a:t>mm</a:t>
            </a:r>
          </a:p>
          <a:p>
            <a:endParaRPr lang="en-US" sz="800" dirty="0" smtClean="0"/>
          </a:p>
          <a:p>
            <a:r>
              <a:rPr lang="en-US" sz="2600" dirty="0"/>
              <a:t>Beam envelope: 6.8 </a:t>
            </a:r>
            <a:r>
              <a:rPr lang="en-US" sz="2600" dirty="0" err="1" smtClean="0">
                <a:latin typeface="Symbol" charset="2"/>
                <a:cs typeface="Symbol" charset="2"/>
              </a:rPr>
              <a:t>s</a:t>
            </a:r>
            <a:r>
              <a:rPr lang="en-US" sz="2600" baseline="-25000" dirty="0" err="1" smtClean="0">
                <a:latin typeface="Symbol" charset="2"/>
                <a:cs typeface="Symbol" charset="2"/>
              </a:rPr>
              <a:t>b</a:t>
            </a:r>
            <a:r>
              <a:rPr lang="en-US" sz="2600" baseline="-25000" dirty="0"/>
              <a:t> </a:t>
            </a:r>
            <a:r>
              <a:rPr lang="en-US" sz="2600" dirty="0" smtClean="0"/>
              <a:t>(what can go through TCDIs and TDI)</a:t>
            </a:r>
          </a:p>
          <a:p>
            <a:endParaRPr lang="en-US" sz="800" dirty="0" smtClean="0"/>
          </a:p>
          <a:p>
            <a:r>
              <a:rPr lang="en-US" sz="2600" dirty="0" smtClean="0"/>
              <a:t>Aperture: </a:t>
            </a:r>
            <a:r>
              <a:rPr lang="en-US" sz="2600" dirty="0" err="1" smtClean="0"/>
              <a:t>Mech.aperture</a:t>
            </a:r>
            <a:r>
              <a:rPr lang="en-US" sz="2600" dirty="0" smtClean="0"/>
              <a:t>* – </a:t>
            </a:r>
            <a:r>
              <a:rPr lang="en-US" sz="2600" dirty="0" err="1" smtClean="0"/>
              <a:t>Mech.tol</a:t>
            </a:r>
            <a:r>
              <a:rPr lang="en-US" sz="2600" dirty="0" smtClean="0"/>
              <a:t>.* – Orbit** – </a:t>
            </a:r>
            <a:r>
              <a:rPr lang="en-US" sz="2600" dirty="0" err="1" smtClean="0"/>
              <a:t>Disp.offset</a:t>
            </a:r>
            <a:endParaRPr lang="en-US" sz="2600" baseline="-25000" dirty="0" smtClean="0">
              <a:latin typeface="Symbol" charset="2"/>
              <a:cs typeface="Symbol" charset="2"/>
            </a:endParaRPr>
          </a:p>
          <a:p>
            <a:pPr marL="0" indent="0">
              <a:buNone/>
            </a:pPr>
            <a:r>
              <a:rPr lang="en-US" sz="2600" dirty="0" smtClean="0">
                <a:cs typeface="Symbol" charset="2"/>
              </a:rPr>
              <a:t>* Data from ALICE and Massimo</a:t>
            </a:r>
          </a:p>
          <a:p>
            <a:pPr marL="0" indent="0">
              <a:buNone/>
            </a:pPr>
            <a:r>
              <a:rPr lang="en-US" sz="2600" dirty="0" smtClean="0">
                <a:cs typeface="Symbol" charset="2"/>
              </a:rPr>
              <a:t>** 3 mm *</a:t>
            </a:r>
            <a:r>
              <a:rPr lang="en-US" sz="2600" dirty="0" err="1" smtClean="0">
                <a:cs typeface="Symbol" charset="2"/>
              </a:rPr>
              <a:t>sqrt</a:t>
            </a:r>
            <a:r>
              <a:rPr lang="en-US" sz="2600" dirty="0" smtClean="0">
                <a:cs typeface="Symbol" charset="2"/>
              </a:rPr>
              <a:t>(</a:t>
            </a:r>
            <a:r>
              <a:rPr lang="en-US" sz="2600" dirty="0" smtClean="0">
                <a:latin typeface="Symbol" charset="2"/>
                <a:cs typeface="Symbol" charset="2"/>
              </a:rPr>
              <a:t>b</a:t>
            </a:r>
            <a:r>
              <a:rPr lang="en-US" sz="2600" dirty="0" smtClean="0">
                <a:cs typeface="Symbol" charset="2"/>
              </a:rPr>
              <a:t>/max(</a:t>
            </a:r>
            <a:r>
              <a:rPr lang="en-US" sz="2600" dirty="0" smtClean="0">
                <a:latin typeface="Symbol" charset="2"/>
                <a:cs typeface="Symbol" charset="2"/>
              </a:rPr>
              <a:t>b</a:t>
            </a:r>
            <a:r>
              <a:rPr lang="en-US" sz="2600" dirty="0" smtClean="0">
                <a:cs typeface="Symbol" charset="2"/>
              </a:rPr>
              <a:t>)) </a:t>
            </a:r>
          </a:p>
          <a:p>
            <a:pPr marL="0" indent="0">
              <a:buNone/>
            </a:pPr>
            <a:r>
              <a:rPr lang="en-US" sz="2600" dirty="0" smtClean="0">
                <a:cs typeface="Symbol" charset="2"/>
              </a:rPr>
              <a:t>** </a:t>
            </a:r>
            <a:r>
              <a:rPr lang="en-US" sz="2600" dirty="0" err="1" smtClean="0">
                <a:cs typeface="Symbol" charset="2"/>
              </a:rPr>
              <a:t>Dy</a:t>
            </a:r>
            <a:r>
              <a:rPr lang="en-US" sz="2600" dirty="0" smtClean="0">
                <a:cs typeface="Symbol" charset="2"/>
              </a:rPr>
              <a:t>*3e-4</a:t>
            </a:r>
            <a:endParaRPr lang="en-US" sz="2600" dirty="0"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79628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Aperture and Beam Envelope PreLS2</a:t>
            </a:r>
            <a:endParaRPr lang="en-GB" dirty="0"/>
          </a:p>
        </p:txBody>
      </p:sp>
      <p:pic>
        <p:nvPicPr>
          <p:cNvPr id="4" name="Picture 2"/>
          <p:cNvPicPr preferRelativeResize="0">
            <a:picLocks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1" t="10728" r="6017" b="4117"/>
          <a:stretch/>
        </p:blipFill>
        <p:spPr bwMode="auto">
          <a:xfrm>
            <a:off x="838703" y="1636359"/>
            <a:ext cx="7524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71800" y="321297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TDI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71800" y="429309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TDI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63888" y="126876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Nominal kick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363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 preferRelativeResize="0">
            <a:picLocks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3" t="9893" r="5816" b="3783"/>
          <a:stretch/>
        </p:blipFill>
        <p:spPr bwMode="auto">
          <a:xfrm>
            <a:off x="862162" y="1598572"/>
            <a:ext cx="7524000" cy="46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Aperture and Beam Envelope </a:t>
            </a:r>
            <a:r>
              <a:rPr lang="en-US" dirty="0" smtClean="0"/>
              <a:t>PostLS2</a:t>
            </a:r>
            <a:endParaRPr lang="en-GB" dirty="0"/>
          </a:p>
        </p:txBody>
      </p:sp>
      <p:pic>
        <p:nvPicPr>
          <p:cNvPr id="15362" name="Picture 2"/>
          <p:cNvPicPr preferRelativeResize="0">
            <a:picLocks noGrp="1" noChangeArrowheads="1"/>
          </p:cNvPicPr>
          <p:nvPr>
            <p:ph idx="1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1" t="10728" r="6017" b="4117"/>
          <a:stretch/>
        </p:blipFill>
        <p:spPr bwMode="auto">
          <a:xfrm>
            <a:off x="846260" y="1628802"/>
            <a:ext cx="7524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71800" y="321297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TDI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71800" y="429309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TDI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63888" y="126876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Nominal kick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254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353</Words>
  <Application>Microsoft Macintosh PowerPoint</Application>
  <PresentationFormat>On-screen Show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New ALICE Beam Pipe: Injection Protection</vt:lpstr>
      <vt:lpstr>Outlines</vt:lpstr>
      <vt:lpstr>PowerPoint Presentation</vt:lpstr>
      <vt:lpstr>PowerPoint Presentation</vt:lpstr>
      <vt:lpstr>Alice aperture: results - I</vt:lpstr>
      <vt:lpstr>PowerPoint Presentation</vt:lpstr>
      <vt:lpstr>Assumptions</vt:lpstr>
      <vt:lpstr>Aperture and Beam Envelope PreLS2</vt:lpstr>
      <vt:lpstr>Aperture and Beam Envelope PostLS2</vt:lpstr>
      <vt:lpstr>Phase Advance Min. Aperture- MKI</vt:lpstr>
      <vt:lpstr>Grazing Event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Chiara Bracco</dc:creator>
  <cp:lastModifiedBy>Chiara BRACCO</cp:lastModifiedBy>
  <cp:revision>125</cp:revision>
  <dcterms:created xsi:type="dcterms:W3CDTF">2014-07-30T09:54:56Z</dcterms:created>
  <dcterms:modified xsi:type="dcterms:W3CDTF">2014-07-30T19:52:39Z</dcterms:modified>
</cp:coreProperties>
</file>