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84" r:id="rId2"/>
  </p:sldMasterIdLst>
  <p:notesMasterIdLst>
    <p:notesMasterId r:id="rId11"/>
  </p:notesMasterIdLst>
  <p:sldIdLst>
    <p:sldId id="256" r:id="rId3"/>
    <p:sldId id="257" r:id="rId4"/>
    <p:sldId id="265" r:id="rId5"/>
    <p:sldId id="261" r:id="rId6"/>
    <p:sldId id="259" r:id="rId7"/>
    <p:sldId id="260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705" autoAdjust="0"/>
  </p:normalViewPr>
  <p:slideViewPr>
    <p:cSldViewPr>
      <p:cViewPr varScale="1">
        <p:scale>
          <a:sx n="84" d="100"/>
          <a:sy n="84" d="100"/>
        </p:scale>
        <p:origin x="-1406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616D7EC-71E2-4C1A-8A11-F5A0C1E3D3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903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F560E2-1DAD-498B-AA90-DAEEFA73261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>
                <a:latin typeface="Corisande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latin typeface="Corisande" pitchFamily="2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11070"/>
            <a:ext cx="1905000" cy="457200"/>
          </a:xfrm>
          <a:prstGeom prst="rect">
            <a:avLst/>
          </a:prstGeom>
          <a:ln/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058969B-6DC6-45B4-B584-760E39F0AA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 txBox="1">
            <a:spLocks noChangeArrowheads="1"/>
          </p:cNvSpPr>
          <p:nvPr userDrawn="1"/>
        </p:nvSpPr>
        <p:spPr>
          <a:xfrm>
            <a:off x="7239000" y="11070"/>
            <a:ext cx="1905000" cy="457200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9pPr>
          </a:lstStyle>
          <a:p>
            <a:pPr>
              <a:defRPr/>
            </a:pPr>
            <a:fld id="{A058969B-6DC6-45B4-B584-760E39F0AAEF}" type="slidenum">
              <a:rPr lang="en-US" sz="1600" smtClean="0"/>
              <a:pPr>
                <a:defRPr/>
              </a:pPr>
              <a:t>‹#›</a:t>
            </a:fld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9338"/>
            <a:ext cx="7772400" cy="444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73853" y="6265491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89758"/>
            <a:ext cx="7772400" cy="75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8" name="Picture 7" descr="logo-FCC-04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040" y="6165303"/>
            <a:ext cx="1598960" cy="668705"/>
          </a:xfrm>
          <a:prstGeom prst="rect">
            <a:avLst/>
          </a:prstGeom>
        </p:spPr>
      </p:pic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11070"/>
            <a:ext cx="19050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058969B-6DC6-45B4-B584-760E39F0AA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risande" pitchFamily="2" charset="0"/>
          <a:ea typeface="ヒラギノ角ゴ Pro W3" pitchFamily="8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risande" pitchFamily="2" charset="0"/>
          <a:ea typeface="ヒラギノ角ゴ Pro W3" pitchFamily="8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risande" pitchFamily="2" charset="0"/>
          <a:ea typeface="ヒラギノ角ゴ Pro W3" pitchFamily="8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risande" pitchFamily="2" charset="0"/>
          <a:ea typeface="ヒラギノ角ゴ Pro W3" pitchFamily="8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2" name="Picture 7" descr="STFC_PowerPoint_STFC_bottomright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97038" y="5321300"/>
            <a:ext cx="7446962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20" y="188640"/>
            <a:ext cx="1274478" cy="7200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risande" pitchFamily="2" charset="0"/>
          <a:ea typeface="ヒラギノ角ゴ Pro W3" pitchFamily="8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risande" pitchFamily="2" charset="0"/>
          <a:ea typeface="ヒラギノ角ゴ Pro W3" pitchFamily="8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risande" pitchFamily="2" charset="0"/>
          <a:ea typeface="ヒラギノ角ゴ Pro W3" pitchFamily="8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risande" pitchFamily="2" charset="0"/>
          <a:ea typeface="ヒラギノ角ゴ Pro W3" pitchFamily="8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56792"/>
            <a:ext cx="77724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GB" b="1" dirty="0" smtClean="0"/>
              <a:t>STFC Contributions to </a:t>
            </a:r>
            <a:r>
              <a:rPr lang="en-GB" b="1" dirty="0"/>
              <a:t>the </a:t>
            </a:r>
            <a:r>
              <a:rPr lang="en-GB" b="1" dirty="0" smtClean="0"/>
              <a:t>FCC Study</a:t>
            </a:r>
            <a:endParaRPr lang="en-GB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charset="0"/>
              <a:cs typeface="Arial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00536"/>
            <a:ext cx="6400800" cy="1752600"/>
          </a:xfrm>
        </p:spPr>
        <p:txBody>
          <a:bodyPr/>
          <a:lstStyle/>
          <a:p>
            <a:pPr algn="r" eaLnBrk="1" hangingPunct="1"/>
            <a:r>
              <a:rPr lang="en-GB" sz="28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Peter McIntosh</a:t>
            </a:r>
          </a:p>
          <a:p>
            <a:pPr algn="r" eaLnBrk="1" hangingPunct="1"/>
            <a:r>
              <a:rPr lang="en-GB" sz="28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STFC </a:t>
            </a:r>
            <a:r>
              <a:rPr lang="en-GB" sz="2800" b="1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Daresbury</a:t>
            </a:r>
            <a:r>
              <a:rPr lang="en-GB" sz="28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Laboratory</a:t>
            </a:r>
          </a:p>
          <a:p>
            <a:pPr algn="r" eaLnBrk="1" hangingPunct="1"/>
            <a:endParaRPr lang="en-GB" sz="2800" b="1" dirty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 algn="r"/>
            <a:r>
              <a:rPr lang="en-GB" sz="2800" dirty="0"/>
              <a:t>Preparation Meeting for the FCC International Collaboration </a:t>
            </a:r>
            <a:r>
              <a:rPr lang="en-GB" sz="2800" dirty="0" smtClean="0"/>
              <a:t>Board</a:t>
            </a:r>
          </a:p>
          <a:p>
            <a:pPr algn="r"/>
            <a:r>
              <a:rPr lang="en-GB" sz="2800" dirty="0" smtClean="0"/>
              <a:t>CERN, 9 – 10 September 2014</a:t>
            </a:r>
            <a:endParaRPr lang="en-GB" sz="2800" dirty="0"/>
          </a:p>
          <a:p>
            <a:pPr algn="r" eaLnBrk="1" hangingPunct="1"/>
            <a:endParaRPr lang="en-GB" sz="2800" b="1" dirty="0" smtClean="0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58" y="5896603"/>
            <a:ext cx="1520418" cy="8590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80"/>
    </mc:Choice>
    <mc:Fallback xmlns="">
      <p:transition spd="slow" advTm="358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740352" y="2708920"/>
            <a:ext cx="1296144" cy="1440160"/>
            <a:chOff x="7087662" y="2534971"/>
            <a:chExt cx="1634691" cy="176713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7662" y="2534971"/>
              <a:ext cx="1634691" cy="1212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 descr="horizon2020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1433" y="3738886"/>
              <a:ext cx="1607148" cy="563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STFC Activity Areas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1700808"/>
            <a:ext cx="7499752" cy="5616624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WP3</a:t>
            </a:r>
            <a:r>
              <a:rPr lang="en-GB" dirty="0"/>
              <a:t>: Experimental Insertion Region </a:t>
            </a:r>
            <a:r>
              <a:rPr lang="en-GB" dirty="0" smtClean="0"/>
              <a:t>Design:</a:t>
            </a:r>
          </a:p>
          <a:p>
            <a:pPr lvl="1"/>
            <a:r>
              <a:rPr lang="en-GB" dirty="0" smtClean="0"/>
              <a:t>Task 3.3 Design </a:t>
            </a:r>
            <a:r>
              <a:rPr lang="en-GB" dirty="0"/>
              <a:t>machine detector interface (</a:t>
            </a:r>
            <a:r>
              <a:rPr lang="en-GB" b="1" dirty="0" smtClean="0"/>
              <a:t>STFC (UMAN</a:t>
            </a:r>
            <a:r>
              <a:rPr lang="en-GB" b="1" dirty="0"/>
              <a:t>)</a:t>
            </a:r>
            <a:r>
              <a:rPr lang="en-GB" dirty="0"/>
              <a:t>, INFN, CERN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UMAN coordinate task and study the MDI to ensure collider design is </a:t>
            </a:r>
            <a:r>
              <a:rPr lang="en-GB" dirty="0" smtClean="0"/>
              <a:t>consistent </a:t>
            </a:r>
            <a:r>
              <a:rPr lang="en-GB" dirty="0" smtClean="0"/>
              <a:t>with the detector performance</a:t>
            </a:r>
            <a:r>
              <a:rPr lang="en-GB" dirty="0"/>
              <a:t>:</a:t>
            </a:r>
            <a:endParaRPr lang="en-GB" dirty="0" smtClean="0"/>
          </a:p>
          <a:p>
            <a:pPr lvl="2"/>
            <a:r>
              <a:rPr lang="en-GB" dirty="0" smtClean="0"/>
              <a:t>Determine detector apertures and integrate detector components into IR optics (UMAN).</a:t>
            </a:r>
          </a:p>
          <a:p>
            <a:pPr lvl="2"/>
            <a:r>
              <a:rPr lang="en-GB" dirty="0" smtClean="0"/>
              <a:t>Evaluate impact of debris from the collimation system on the IR and optimise (UMAN/CERN). </a:t>
            </a:r>
          </a:p>
          <a:p>
            <a:pPr lvl="2"/>
            <a:r>
              <a:rPr lang="en-GB" dirty="0"/>
              <a:t>S</a:t>
            </a:r>
            <a:r>
              <a:rPr lang="en-GB" dirty="0" smtClean="0"/>
              <a:t>tudy impact of synchrotron radiation emitted by protons on detector and machine components in the IR and develop mitigation techniques (UMAN/INFN). </a:t>
            </a:r>
          </a:p>
          <a:p>
            <a:r>
              <a:rPr lang="en-GB" dirty="0" smtClean="0"/>
              <a:t>WP4</a:t>
            </a:r>
            <a:r>
              <a:rPr lang="en-GB" dirty="0"/>
              <a:t>: Cryogenic Beam Vacuum </a:t>
            </a:r>
            <a:r>
              <a:rPr lang="en-GB" dirty="0" smtClean="0"/>
              <a:t>Conception:</a:t>
            </a:r>
          </a:p>
          <a:p>
            <a:pPr lvl="1"/>
            <a:r>
              <a:rPr lang="en-GB" dirty="0" smtClean="0"/>
              <a:t>Task 4.3 Mitigate </a:t>
            </a:r>
            <a:r>
              <a:rPr lang="en-GB" dirty="0"/>
              <a:t>beam-induced vacuum effects (</a:t>
            </a:r>
            <a:r>
              <a:rPr lang="en-GB" b="1" dirty="0"/>
              <a:t>STFC</a:t>
            </a:r>
            <a:r>
              <a:rPr lang="en-GB" dirty="0"/>
              <a:t>, CERN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STFC coordinate task to study different coatings to mitigate beam-induced electron cloud and </a:t>
            </a:r>
            <a:r>
              <a:rPr lang="en-GB" dirty="0" smtClean="0"/>
              <a:t>ion instabilities on </a:t>
            </a:r>
            <a:r>
              <a:rPr lang="en-GB" dirty="0" smtClean="0"/>
              <a:t>flat samples </a:t>
            </a:r>
            <a:r>
              <a:rPr lang="en-GB" dirty="0" smtClean="0"/>
              <a:t>an</a:t>
            </a:r>
            <a:r>
              <a:rPr lang="en-GB" dirty="0" smtClean="0"/>
              <a:t>d beam-screen </a:t>
            </a:r>
            <a:r>
              <a:rPr lang="en-GB" dirty="0" smtClean="0"/>
              <a:t>prototypes provided by CERN.</a:t>
            </a:r>
          </a:p>
          <a:p>
            <a:pPr lvl="1"/>
            <a:r>
              <a:rPr lang="en-GB" dirty="0" smtClean="0"/>
              <a:t>Demonstrated coating compatibility at cryogenics temperatures:</a:t>
            </a:r>
          </a:p>
          <a:p>
            <a:pPr lvl="2"/>
            <a:r>
              <a:rPr lang="en-GB" dirty="0"/>
              <a:t>A</a:t>
            </a:r>
            <a:r>
              <a:rPr lang="en-GB" dirty="0" smtClean="0"/>
              <a:t>dherence of coatings after several cool down and warm up cycles.</a:t>
            </a:r>
          </a:p>
          <a:p>
            <a:endParaRPr lang="en-GB" dirty="0" smtClean="0"/>
          </a:p>
          <a:p>
            <a:r>
              <a:rPr lang="en-GB" dirty="0" smtClean="0"/>
              <a:t>FCC MOU Tech. R&amp;D: 100MW RF Programme: RF Cavity Design:</a:t>
            </a:r>
          </a:p>
          <a:p>
            <a:pPr lvl="1"/>
            <a:r>
              <a:rPr lang="en-GB" dirty="0"/>
              <a:t>The development of surface processing and coating techniques on seamless 6 GHz cavities, </a:t>
            </a:r>
            <a:r>
              <a:rPr lang="en-GB" dirty="0" smtClean="0"/>
              <a:t>for </a:t>
            </a:r>
            <a:r>
              <a:rPr lang="en-GB" dirty="0"/>
              <a:t>possible application to 800 MHz </a:t>
            </a:r>
            <a:r>
              <a:rPr lang="en-GB" dirty="0" smtClean="0"/>
              <a:t>multi-cell cavities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Research </a:t>
            </a:r>
            <a:r>
              <a:rPr lang="en-GB" dirty="0"/>
              <a:t>Agreement between CERN, </a:t>
            </a:r>
            <a:r>
              <a:rPr lang="en-GB" dirty="0" smtClean="0"/>
              <a:t>CFR-INFN and </a:t>
            </a:r>
            <a:r>
              <a:rPr lang="en-GB" b="1" dirty="0" smtClean="0"/>
              <a:t>STFC</a:t>
            </a:r>
            <a:r>
              <a:rPr lang="en-GB" dirty="0"/>
              <a:t> </a:t>
            </a:r>
            <a:r>
              <a:rPr lang="en-GB" dirty="0" smtClean="0"/>
              <a:t>under </a:t>
            </a:r>
            <a:r>
              <a:rPr lang="en-GB" dirty="0" smtClean="0"/>
              <a:t>preparation.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3568" y="6271055"/>
            <a:ext cx="1905000" cy="457200"/>
          </a:xfrm>
        </p:spPr>
        <p:txBody>
          <a:bodyPr/>
          <a:lstStyle/>
          <a:p>
            <a:pPr>
              <a:defRPr/>
            </a:pPr>
            <a:fld id="{C8EDCA33-268B-4A11-A266-D46697967ED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4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WP3: MDI Design </a:t>
            </a:r>
            <a:r>
              <a:rPr lang="en-US" dirty="0"/>
              <a:t>(</a:t>
            </a:r>
            <a:r>
              <a:rPr lang="en-US" dirty="0" smtClean="0"/>
              <a:t>STFC (UMAN))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378" y="1649338"/>
            <a:ext cx="3777558" cy="508644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</a:t>
            </a:r>
            <a:r>
              <a:rPr lang="en-US" dirty="0" smtClean="0"/>
              <a:t>oordinated </a:t>
            </a:r>
            <a:r>
              <a:rPr lang="en-US" dirty="0"/>
              <a:t>by </a:t>
            </a:r>
            <a:r>
              <a:rPr lang="en-US" dirty="0" smtClean="0"/>
              <a:t>Rob Appleby </a:t>
            </a:r>
            <a:r>
              <a:rPr lang="en-US" dirty="0"/>
              <a:t>(</a:t>
            </a:r>
            <a:r>
              <a:rPr lang="en-US" dirty="0" smtClean="0"/>
              <a:t>UMAN</a:t>
            </a:r>
            <a:r>
              <a:rPr lang="en-US" dirty="0"/>
              <a:t>), with </a:t>
            </a:r>
            <a:r>
              <a:rPr lang="en-US" dirty="0" smtClean="0"/>
              <a:t>a PDRA </a:t>
            </a:r>
            <a:r>
              <a:rPr lang="en-US" dirty="0"/>
              <a:t>funded from the Cockcroft Institute and </a:t>
            </a:r>
            <a:r>
              <a:rPr lang="en-US" dirty="0" err="1"/>
              <a:t>EuroCirCol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r>
              <a:rPr lang="en-US" dirty="0" smtClean="0"/>
              <a:t>UMAN provide the required expertise and know-how on beam dynamics and collider physics, ranging from optics design to Monte Carlo simulations to beam </a:t>
            </a:r>
            <a:r>
              <a:rPr lang="en-US" dirty="0"/>
              <a:t>operations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437113"/>
            <a:ext cx="3720413" cy="223224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840" y="1456572"/>
            <a:ext cx="5122222" cy="290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3568" y="6271055"/>
            <a:ext cx="1905000" cy="457200"/>
          </a:xfrm>
        </p:spPr>
        <p:txBody>
          <a:bodyPr/>
          <a:lstStyle/>
          <a:p>
            <a:pPr>
              <a:defRPr/>
            </a:pPr>
            <a:fld id="{C8EDCA33-268B-4A11-A266-D46697967ED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9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>
                <a:solidFill>
                  <a:schemeClr val="tx1"/>
                </a:solidFill>
              </a:rPr>
              <a:t>WP4: Mitigate </a:t>
            </a:r>
            <a:r>
              <a:rPr lang="en-GB" sz="2400" dirty="0" smtClean="0">
                <a:solidFill>
                  <a:schemeClr val="tx1"/>
                </a:solidFill>
              </a:rPr>
              <a:t>Beam-induced Vacuum Effects (STFC)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49338"/>
            <a:ext cx="4030216" cy="4876006"/>
          </a:xfrm>
        </p:spPr>
        <p:txBody>
          <a:bodyPr>
            <a:normAutofit fontScale="70000" lnSpcReduction="20000"/>
          </a:bodyPr>
          <a:lstStyle/>
          <a:p>
            <a:r>
              <a:rPr lang="en-GB" dirty="0">
                <a:cs typeface="Times New Roman" panose="02020603050405020304" pitchFamily="18" charset="0"/>
              </a:rPr>
              <a:t>C</a:t>
            </a:r>
            <a:r>
              <a:rPr lang="en-GB" dirty="0" smtClean="0">
                <a:cs typeface="Times New Roman" panose="02020603050405020304" pitchFamily="18" charset="0"/>
              </a:rPr>
              <a:t>oordinated by Oleg Malyshev (STFC) with two </a:t>
            </a:r>
            <a:r>
              <a:rPr lang="en-GB" dirty="0" err="1" smtClean="0">
                <a:cs typeface="Times New Roman" panose="02020603050405020304" pitchFamily="18" charset="0"/>
              </a:rPr>
              <a:t>Phd</a:t>
            </a:r>
            <a:r>
              <a:rPr lang="en-GB" dirty="0" smtClean="0">
                <a:cs typeface="Times New Roman" panose="02020603050405020304" pitchFamily="18" charset="0"/>
              </a:rPr>
              <a:t> students funded from STFC and </a:t>
            </a:r>
            <a:r>
              <a:rPr lang="en-GB" dirty="0" err="1" smtClean="0">
                <a:cs typeface="Times New Roman" panose="02020603050405020304" pitchFamily="18" charset="0"/>
              </a:rPr>
              <a:t>EuroCirCol</a:t>
            </a:r>
            <a:r>
              <a:rPr lang="en-GB" dirty="0" smtClean="0">
                <a:cs typeface="Times New Roman" panose="02020603050405020304" pitchFamily="18" charset="0"/>
              </a:rPr>
              <a:t>.</a:t>
            </a:r>
          </a:p>
          <a:p>
            <a:endParaRPr lang="en-GB" dirty="0" smtClean="0">
              <a:cs typeface="Times New Roman" panose="02020603050405020304" pitchFamily="18" charset="0"/>
            </a:endParaRPr>
          </a:p>
          <a:p>
            <a:r>
              <a:rPr lang="en-GB" dirty="0" smtClean="0">
                <a:cs typeface="Times New Roman" panose="02020603050405020304" pitchFamily="18" charset="0"/>
              </a:rPr>
              <a:t>NEG coating R&amp;D:</a:t>
            </a:r>
          </a:p>
          <a:p>
            <a:pPr lvl="1"/>
            <a:r>
              <a:rPr lang="en-GB" dirty="0" smtClean="0">
                <a:cs typeface="Times New Roman" panose="02020603050405020304" pitchFamily="18" charset="0"/>
              </a:rPr>
              <a:t>Ti-</a:t>
            </a:r>
            <a:r>
              <a:rPr lang="en-GB" dirty="0" err="1" smtClean="0">
                <a:cs typeface="Times New Roman" panose="02020603050405020304" pitchFamily="18" charset="0"/>
              </a:rPr>
              <a:t>Zr</a:t>
            </a:r>
            <a:r>
              <a:rPr lang="en-GB" dirty="0" smtClean="0">
                <a:cs typeface="Times New Roman" panose="02020603050405020304" pitchFamily="18" charset="0"/>
              </a:rPr>
              <a:t>-</a:t>
            </a:r>
            <a:r>
              <a:rPr lang="en-GB" dirty="0" err="1" smtClean="0">
                <a:cs typeface="Times New Roman" panose="02020603050405020304" pitchFamily="18" charset="0"/>
              </a:rPr>
              <a:t>Hf</a:t>
            </a:r>
            <a:r>
              <a:rPr lang="en-GB" dirty="0" smtClean="0">
                <a:cs typeface="Times New Roman" panose="02020603050405020304" pitchFamily="18" charset="0"/>
              </a:rPr>
              <a:t>-V coating can be activated at </a:t>
            </a:r>
            <a:r>
              <a:rPr lang="en-GB" dirty="0" smtClean="0">
                <a:cs typeface="Times New Roman" panose="02020603050405020304" pitchFamily="18" charset="0"/>
              </a:rPr>
              <a:t>150ºC</a:t>
            </a:r>
            <a:r>
              <a:rPr lang="en-GB" dirty="0" smtClean="0">
                <a:cs typeface="Times New Roman" panose="02020603050405020304" pitchFamily="18" charset="0"/>
              </a:rPr>
              <a:t>:</a:t>
            </a:r>
          </a:p>
          <a:p>
            <a:pPr lvl="2"/>
            <a:r>
              <a:rPr lang="en-GB" dirty="0" smtClean="0">
                <a:cs typeface="Times New Roman" panose="02020603050405020304" pitchFamily="18" charset="0"/>
              </a:rPr>
              <a:t>Comparing to </a:t>
            </a:r>
            <a:r>
              <a:rPr lang="en-GB" dirty="0">
                <a:cs typeface="Times New Roman" panose="02020603050405020304" pitchFamily="18" charset="0"/>
              </a:rPr>
              <a:t>at </a:t>
            </a:r>
            <a:r>
              <a:rPr lang="en-GB" dirty="0" smtClean="0">
                <a:cs typeface="Times New Roman" panose="02020603050405020304" pitchFamily="18" charset="0"/>
              </a:rPr>
              <a:t>180ºC </a:t>
            </a:r>
            <a:r>
              <a:rPr lang="en-GB" dirty="0" smtClean="0">
                <a:cs typeface="Times New Roman" panose="02020603050405020304" pitchFamily="18" charset="0"/>
              </a:rPr>
              <a:t>for Ti-</a:t>
            </a:r>
            <a:r>
              <a:rPr lang="en-GB" dirty="0" err="1" smtClean="0">
                <a:cs typeface="Times New Roman" panose="02020603050405020304" pitchFamily="18" charset="0"/>
              </a:rPr>
              <a:t>Zr</a:t>
            </a:r>
            <a:r>
              <a:rPr lang="en-GB" dirty="0" smtClean="0">
                <a:cs typeface="Times New Roman" panose="02020603050405020304" pitchFamily="18" charset="0"/>
              </a:rPr>
              <a:t>-V.</a:t>
            </a:r>
          </a:p>
          <a:p>
            <a:pPr lvl="1"/>
            <a:r>
              <a:rPr lang="en-GB" dirty="0" smtClean="0">
                <a:cs typeface="Times New Roman" panose="02020603050405020304" pitchFamily="18" charset="0"/>
              </a:rPr>
              <a:t>Dense film provides lower PSD and ESD than columnar film.</a:t>
            </a:r>
          </a:p>
          <a:p>
            <a:pPr lvl="1"/>
            <a:r>
              <a:rPr lang="en-GB" dirty="0" smtClean="0">
                <a:cs typeface="Times New Roman" panose="02020603050405020304" pitchFamily="18" charset="0"/>
              </a:rPr>
              <a:t>Dual layer NEG could provide further reduction </a:t>
            </a:r>
            <a:r>
              <a:rPr lang="en-GB" dirty="0">
                <a:cs typeface="Times New Roman" panose="02020603050405020304" pitchFamily="18" charset="0"/>
              </a:rPr>
              <a:t>of PSD and </a:t>
            </a:r>
            <a:r>
              <a:rPr lang="en-GB" dirty="0" smtClean="0">
                <a:cs typeface="Times New Roman" panose="02020603050405020304" pitchFamily="18" charset="0"/>
              </a:rPr>
              <a:t>ESD.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544" y="2204864"/>
            <a:ext cx="3995936" cy="29969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29325" y="5205907"/>
            <a:ext cx="37303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Magnetron and Ion Assist PVD Facility </a:t>
            </a:r>
          </a:p>
          <a:p>
            <a:pPr algn="ctr"/>
            <a:r>
              <a:rPr lang="en-GB" sz="1600" dirty="0" smtClean="0"/>
              <a:t>at </a:t>
            </a:r>
            <a:r>
              <a:rPr lang="en-GB" sz="1600" dirty="0" err="1" smtClean="0"/>
              <a:t>Daresbury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3568" y="6271055"/>
            <a:ext cx="1905000" cy="457200"/>
          </a:xfrm>
        </p:spPr>
        <p:txBody>
          <a:bodyPr/>
          <a:lstStyle/>
          <a:p>
            <a:pPr>
              <a:defRPr/>
            </a:pPr>
            <a:fld id="{C8EDCA33-268B-4A11-A266-D46697967ED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51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STFC Discovery: SEY &lt;1! 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D:\SEY\Paper APL\Figure 3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844824"/>
            <a:ext cx="6925546" cy="455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6977123" y="1628800"/>
            <a:ext cx="2059373" cy="4224032"/>
            <a:chOff x="4499992" y="-1108920"/>
            <a:chExt cx="4116714" cy="7977887"/>
          </a:xfrm>
        </p:grpSpPr>
        <p:pic>
          <p:nvPicPr>
            <p:cNvPr id="5" name="Picture 3" descr="D:\SEY\Paper APL\002a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/>
            <a:stretch/>
          </p:blipFill>
          <p:spPr bwMode="auto">
            <a:xfrm flipH="1">
              <a:off x="4502025" y="2835103"/>
              <a:ext cx="4114681" cy="40338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D:\SEY\Paper APL\002a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99"/>
            <a:stretch/>
          </p:blipFill>
          <p:spPr bwMode="auto">
            <a:xfrm>
              <a:off x="4499992" y="-1108920"/>
              <a:ext cx="4106490" cy="40338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804248" y="1628800"/>
            <a:ext cx="2376264" cy="35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GB" sz="1400" b="1" kern="0" dirty="0" smtClean="0"/>
              <a:t>Non-treated copper surface</a:t>
            </a:r>
            <a:endParaRPr lang="en-GB" sz="1400" b="1" kern="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804248" y="5445224"/>
            <a:ext cx="2376264" cy="35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GB" sz="1400" b="1" kern="0" dirty="0" smtClean="0"/>
              <a:t>Laser-treated copper surface in air</a:t>
            </a:r>
            <a:endParaRPr lang="en-GB" sz="1400" b="1" kern="0" dirty="0"/>
          </a:p>
        </p:txBody>
      </p:sp>
      <p:sp>
        <p:nvSpPr>
          <p:cNvPr id="10" name="TextBox 9"/>
          <p:cNvSpPr txBox="1"/>
          <p:nvPr/>
        </p:nvSpPr>
        <p:spPr>
          <a:xfrm>
            <a:off x="-36512" y="6453336"/>
            <a:ext cx="32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i="1" dirty="0" smtClean="0"/>
              <a:t>STFC patent application filed.</a:t>
            </a:r>
            <a:endParaRPr lang="en-GB" sz="180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83568" y="6271055"/>
            <a:ext cx="1905000" cy="457200"/>
          </a:xfrm>
        </p:spPr>
        <p:txBody>
          <a:bodyPr/>
          <a:lstStyle/>
          <a:p>
            <a:pPr>
              <a:defRPr/>
            </a:pPr>
            <a:fld id="{C8EDCA33-268B-4A11-A266-D46697967ED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40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WP4: Mitigate Beam-induced Vacuum Effects (STFC)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49338"/>
            <a:ext cx="7772400" cy="480399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Engineered surface with SEY &lt; 1 benefits:</a:t>
            </a:r>
          </a:p>
          <a:p>
            <a:pPr lvl="1"/>
            <a:r>
              <a:rPr lang="en-GB" dirty="0" smtClean="0"/>
              <a:t>Potentially ideal solution for electron cloud mitigation.</a:t>
            </a:r>
          </a:p>
          <a:p>
            <a:r>
              <a:rPr lang="en-GB" dirty="0" smtClean="0"/>
              <a:t>Low cost treatment:</a:t>
            </a:r>
          </a:p>
          <a:p>
            <a:pPr lvl="1"/>
            <a:r>
              <a:rPr lang="en-GB" dirty="0" smtClean="0"/>
              <a:t>The treatment is carried out in-air. </a:t>
            </a:r>
          </a:p>
          <a:p>
            <a:pPr lvl="1"/>
            <a:r>
              <a:rPr lang="en-GB" dirty="0" smtClean="0"/>
              <a:t>High treatment speed (e.g. much quicker than PVD coating)</a:t>
            </a:r>
          </a:p>
          <a:p>
            <a:r>
              <a:rPr lang="en-GB" dirty="0" smtClean="0"/>
              <a:t>Possibility to apply to new and/or in-situ beam pipes.</a:t>
            </a:r>
          </a:p>
          <a:p>
            <a:r>
              <a:rPr lang="en-GB" dirty="0" smtClean="0"/>
              <a:t>Possibility to treat long vacuum chambers.</a:t>
            </a:r>
          </a:p>
          <a:p>
            <a:r>
              <a:rPr lang="en-GB" dirty="0" smtClean="0"/>
              <a:t>Can be done on copper, aluminium, stainless steel (tested) and, most likely, on other metals.</a:t>
            </a:r>
          </a:p>
          <a:p>
            <a:r>
              <a:rPr lang="en-GB" dirty="0" smtClean="0"/>
              <a:t>Does not change PSD, ESD and outgassing characteristics.</a:t>
            </a:r>
          </a:p>
          <a:p>
            <a:endParaRPr lang="en-GB" dirty="0"/>
          </a:p>
          <a:p>
            <a:r>
              <a:rPr lang="en-GB" b="1" dirty="0" smtClean="0">
                <a:solidFill>
                  <a:srgbClr val="FF0000"/>
                </a:solidFill>
              </a:rPr>
              <a:t>Results only preliminary at this stage – needs more R&amp;D to validate its applicability</a:t>
            </a:r>
            <a:r>
              <a:rPr lang="en-GB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Process being presented this week at the European Vacuum Conference EVC-13, </a:t>
            </a:r>
            <a:r>
              <a:rPr lang="en-GB" b="1" dirty="0" err="1" smtClean="0">
                <a:solidFill>
                  <a:srgbClr val="FF0000"/>
                </a:solidFill>
              </a:rPr>
              <a:t>Aviero</a:t>
            </a:r>
            <a:r>
              <a:rPr lang="en-GB" b="1" dirty="0" smtClean="0">
                <a:solidFill>
                  <a:srgbClr val="FF0000"/>
                </a:solidFill>
              </a:rPr>
              <a:t>, Portugal.</a:t>
            </a:r>
            <a:endParaRPr lang="en-GB" b="1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3568" y="6271055"/>
            <a:ext cx="1905000" cy="457200"/>
          </a:xfrm>
        </p:spPr>
        <p:txBody>
          <a:bodyPr/>
          <a:lstStyle/>
          <a:p>
            <a:pPr>
              <a:defRPr/>
            </a:pPr>
            <a:fld id="{C8EDCA33-268B-4A11-A266-D46697967ED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79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FCC MOU </a:t>
            </a:r>
            <a:r>
              <a:rPr lang="en-GB" sz="2800" dirty="0" smtClean="0"/>
              <a:t>Technology </a:t>
            </a:r>
            <a:r>
              <a:rPr lang="en-GB" sz="2800" dirty="0"/>
              <a:t>R&amp;D: </a:t>
            </a:r>
            <a:r>
              <a:rPr lang="en-GB" sz="2800" dirty="0" smtClean="0"/>
              <a:t>RF </a:t>
            </a:r>
            <a:r>
              <a:rPr lang="en-GB" sz="2800" dirty="0"/>
              <a:t>Cavity </a:t>
            </a:r>
            <a:r>
              <a:rPr lang="en-GB" sz="2800" dirty="0" smtClean="0"/>
              <a:t>Design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49338"/>
            <a:ext cx="7772400" cy="141962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Reza Valizadeh (STFC) with </a:t>
            </a:r>
            <a:r>
              <a:rPr lang="en-GB" sz="2800" dirty="0" err="1" smtClean="0"/>
              <a:t>Phd</a:t>
            </a:r>
            <a:r>
              <a:rPr lang="en-GB" sz="2800" dirty="0" smtClean="0"/>
              <a:t> student will support CERN and CFR-INFN to analyse optimum SRF coated samples.</a:t>
            </a:r>
          </a:p>
        </p:txBody>
      </p:sp>
      <p:pic>
        <p:nvPicPr>
          <p:cNvPr id="1026" name="Picture 2" descr="D:\ASTeC\Annual Reports\2013-2014\SRF-Figure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617" y="3068960"/>
            <a:ext cx="3866863" cy="287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83568" y="3161506"/>
            <a:ext cx="4248472" cy="357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dirty="0"/>
              <a:t>Two deposition facilities </a:t>
            </a:r>
            <a:r>
              <a:rPr lang="en-GB" dirty="0" smtClean="0"/>
              <a:t>at </a:t>
            </a:r>
            <a:r>
              <a:rPr lang="en-GB" dirty="0" err="1" smtClean="0"/>
              <a:t>Daresbury</a:t>
            </a:r>
            <a:r>
              <a:rPr lang="en-GB" dirty="0" smtClean="0"/>
              <a:t>: </a:t>
            </a:r>
            <a:endParaRPr lang="en-GB" dirty="0"/>
          </a:p>
          <a:p>
            <a:pPr lvl="1">
              <a:buFont typeface="Arial" pitchFamily="34" charset="0"/>
              <a:buChar char="–"/>
            </a:pPr>
            <a:r>
              <a:rPr lang="en-GB" dirty="0">
                <a:solidFill>
                  <a:prstClr val="black"/>
                </a:solidFill>
              </a:rPr>
              <a:t>PVD for flat sample </a:t>
            </a:r>
            <a:r>
              <a:rPr lang="en-GB" dirty="0" smtClean="0">
                <a:solidFill>
                  <a:prstClr val="black"/>
                </a:solidFill>
              </a:rPr>
              <a:t>deposition:</a:t>
            </a:r>
            <a:endParaRPr lang="en-GB" dirty="0">
              <a:solidFill>
                <a:prstClr val="black"/>
              </a:solidFill>
            </a:endParaRPr>
          </a:p>
          <a:p>
            <a:pPr lvl="2">
              <a:buFont typeface="Arial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Biased </a:t>
            </a:r>
          </a:p>
          <a:p>
            <a:pPr lvl="2">
              <a:buFont typeface="Arial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Pulsed</a:t>
            </a:r>
          </a:p>
          <a:p>
            <a:pPr lvl="2">
              <a:buFont typeface="Arial" pitchFamily="34" charset="0"/>
              <a:buChar char="•"/>
            </a:pPr>
            <a:r>
              <a:rPr lang="en-GB" dirty="0" err="1">
                <a:solidFill>
                  <a:prstClr val="black"/>
                </a:solidFill>
              </a:rPr>
              <a:t>HiPIMS</a:t>
            </a:r>
            <a:r>
              <a:rPr lang="en-GB" dirty="0">
                <a:solidFill>
                  <a:prstClr val="black"/>
                </a:solidFill>
              </a:rPr>
              <a:t> </a:t>
            </a:r>
          </a:p>
          <a:p>
            <a:pPr lvl="1">
              <a:buFont typeface="Arial" pitchFamily="34" charset="0"/>
              <a:buChar char="–"/>
            </a:pPr>
            <a:r>
              <a:rPr lang="en-GB" dirty="0">
                <a:solidFill>
                  <a:prstClr val="black"/>
                </a:solidFill>
              </a:rPr>
              <a:t>ALD CVD for planar and 3D </a:t>
            </a:r>
            <a:r>
              <a:rPr lang="en-GB" dirty="0" smtClean="0">
                <a:solidFill>
                  <a:prstClr val="black"/>
                </a:solidFill>
              </a:rPr>
              <a:t>deposition.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3568" y="6271055"/>
            <a:ext cx="1905000" cy="457200"/>
          </a:xfrm>
        </p:spPr>
        <p:txBody>
          <a:bodyPr/>
          <a:lstStyle/>
          <a:p>
            <a:pPr>
              <a:defRPr/>
            </a:pPr>
            <a:fld id="{C8EDCA33-268B-4A11-A266-D46697967ED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9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SRF Thin </a:t>
            </a:r>
            <a:r>
              <a:rPr lang="en-GB" dirty="0"/>
              <a:t>F</a:t>
            </a:r>
            <a:r>
              <a:rPr lang="en-GB" dirty="0" smtClean="0"/>
              <a:t>ilm </a:t>
            </a:r>
            <a:r>
              <a:rPr lang="en-GB" dirty="0"/>
              <a:t>S</a:t>
            </a:r>
            <a:r>
              <a:rPr lang="en-GB" dirty="0" smtClean="0"/>
              <a:t>urface </a:t>
            </a:r>
            <a:r>
              <a:rPr lang="en-GB" dirty="0"/>
              <a:t>A</a:t>
            </a:r>
            <a:r>
              <a:rPr lang="en-GB" dirty="0" smtClean="0"/>
              <a:t>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040" y="1649338"/>
            <a:ext cx="3526160" cy="627534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Samples are analysed on its structure, morphology and chemical composition.</a:t>
            </a:r>
            <a:endParaRPr lang="en-GB" sz="2000" dirty="0"/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51"/>
          <a:stretch>
            <a:fillRect/>
          </a:stretch>
        </p:blipFill>
        <p:spPr bwMode="auto">
          <a:xfrm>
            <a:off x="244882" y="4648200"/>
            <a:ext cx="3972436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4" y="1795264"/>
            <a:ext cx="4257676" cy="2209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5800" y="1425932"/>
            <a:ext cx="2900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XRD spectrum for thin </a:t>
            </a:r>
            <a:r>
              <a:rPr lang="en-GB" sz="1600" dirty="0" err="1"/>
              <a:t>Nb</a:t>
            </a:r>
            <a:r>
              <a:rPr lang="en-GB" sz="1600" dirty="0"/>
              <a:t> film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4882" y="3813452"/>
            <a:ext cx="403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EBSD image showing grain size up to 250 nm across. Colours relate to different lattice orientation</a:t>
            </a:r>
          </a:p>
        </p:txBody>
      </p:sp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427259"/>
            <a:ext cx="4038600" cy="22148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35808" y="2780928"/>
            <a:ext cx="40062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SEM </a:t>
            </a:r>
            <a:r>
              <a:rPr lang="en-GB" sz="1600" dirty="0"/>
              <a:t>images of samples deposited </a:t>
            </a:r>
            <a:endParaRPr lang="en-GB" sz="1600" dirty="0" smtClean="0"/>
          </a:p>
          <a:p>
            <a:pPr algn="ctr"/>
            <a:r>
              <a:rPr lang="en-GB" sz="1600" dirty="0" smtClean="0"/>
              <a:t>(</a:t>
            </a:r>
            <a:r>
              <a:rPr lang="en-GB" sz="1600" dirty="0"/>
              <a:t>A) without a bias and (B) with a 50 V bias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3568" y="6271055"/>
            <a:ext cx="1905000" cy="457200"/>
          </a:xfrm>
        </p:spPr>
        <p:txBody>
          <a:bodyPr/>
          <a:lstStyle/>
          <a:p>
            <a:pPr>
              <a:defRPr/>
            </a:pPr>
            <a:fld id="{C8EDCA33-268B-4A11-A266-D46697967ED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80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FC style">
      <a:majorFont>
        <a:latin typeface="Corisande"/>
        <a:ea typeface=""/>
        <a:cs typeface=""/>
      </a:majorFont>
      <a:minorFont>
        <a:latin typeface="Corisand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FC style">
      <a:majorFont>
        <a:latin typeface="Corisande"/>
        <a:ea typeface=""/>
        <a:cs typeface=""/>
      </a:majorFont>
      <a:minorFont>
        <a:latin typeface="Corisand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3666</TotalTime>
  <Words>629</Words>
  <Application>Microsoft Office PowerPoint</Application>
  <PresentationFormat>On-screen Show (4:3)</PresentationFormat>
  <Paragraphs>76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STFC_Powerpoint_template</vt:lpstr>
      <vt:lpstr>1_Blank Presentation</vt:lpstr>
      <vt:lpstr>STFC Contributions to the FCC Study</vt:lpstr>
      <vt:lpstr>Proposed STFC Activity Areas</vt:lpstr>
      <vt:lpstr>WP3: MDI Design (STFC (UMAN))</vt:lpstr>
      <vt:lpstr>WP4: Mitigate Beam-induced Vacuum Effects (STFC) </vt:lpstr>
      <vt:lpstr>New STFC Discovery: SEY &lt;1! </vt:lpstr>
      <vt:lpstr>WP4: Mitigate Beam-induced Vacuum Effects (STFC) </vt:lpstr>
      <vt:lpstr>FCC MOU Technology R&amp;D: RF Cavity Design</vt:lpstr>
      <vt:lpstr>SRF Thin Film Surface Analysis</vt:lpstr>
    </vt:vector>
  </TitlesOfParts>
  <Company>Daresbury Laboratory (STFC)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goes here</dc:title>
  <dc:creator>pam53</dc:creator>
  <cp:lastModifiedBy>user</cp:lastModifiedBy>
  <cp:revision>150</cp:revision>
  <dcterms:created xsi:type="dcterms:W3CDTF">2012-10-04T20:34:55Z</dcterms:created>
  <dcterms:modified xsi:type="dcterms:W3CDTF">2014-09-09T21:00:39Z</dcterms:modified>
</cp:coreProperties>
</file>