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 saveSubsetFonts="1">
  <p:sldMasterIdLst>
    <p:sldMasterId id="2147483675" r:id="rId1"/>
    <p:sldMasterId id="2147483690" r:id="rId2"/>
  </p:sldMasterIdLst>
  <p:notesMasterIdLst>
    <p:notesMasterId r:id="rId19"/>
  </p:notesMasterIdLst>
  <p:handoutMasterIdLst>
    <p:handoutMasterId r:id="rId20"/>
  </p:handoutMasterIdLst>
  <p:sldIdLst>
    <p:sldId id="635" r:id="rId3"/>
    <p:sldId id="636" r:id="rId4"/>
    <p:sldId id="637" r:id="rId5"/>
    <p:sldId id="638" r:id="rId6"/>
    <p:sldId id="639" r:id="rId7"/>
    <p:sldId id="640" r:id="rId8"/>
    <p:sldId id="620" r:id="rId9"/>
    <p:sldId id="621" r:id="rId10"/>
    <p:sldId id="617" r:id="rId11"/>
    <p:sldId id="630" r:id="rId12"/>
    <p:sldId id="622" r:id="rId13"/>
    <p:sldId id="625" r:id="rId14"/>
    <p:sldId id="627" r:id="rId15"/>
    <p:sldId id="628" r:id="rId16"/>
    <p:sldId id="641" r:id="rId17"/>
    <p:sldId id="642" r:id="rId18"/>
  </p:sldIdLst>
  <p:sldSz cx="9144000" cy="6858000" type="screen4x3"/>
  <p:notesSz cx="6797675" cy="9928225"/>
  <p:embeddedFontLst>
    <p:embeddedFont>
      <p:font typeface="Calibri" panose="020F0502020204030204" pitchFamily="34" charset="0"/>
      <p:regular r:id="rId21"/>
      <p:bold r:id="rId22"/>
      <p:italic r:id="rId23"/>
      <p:boldItalic r:id="rId24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3128">
          <p15:clr>
            <a:srgbClr val="A4A3A4"/>
          </p15:clr>
        </p15:guide>
        <p15:guide id="2" pos="2142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sonneman" initials="s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2529E"/>
    <a:srgbClr val="386398"/>
    <a:srgbClr val="604977"/>
    <a:srgbClr val="9981B1"/>
    <a:srgbClr val="5C4672"/>
    <a:srgbClr val="DCE6F2"/>
    <a:srgbClr val="E6E0EC"/>
    <a:srgbClr val="000000"/>
    <a:srgbClr val="FF0066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361" autoAdjust="0"/>
    <p:restoredTop sz="92540" autoAdjust="0"/>
  </p:normalViewPr>
  <p:slideViewPr>
    <p:cSldViewPr>
      <p:cViewPr varScale="1">
        <p:scale>
          <a:sx n="117" d="100"/>
          <a:sy n="117" d="100"/>
        </p:scale>
        <p:origin x="-146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10" d="100"/>
        <a:sy n="110" d="100"/>
      </p:scale>
      <p:origin x="0" y="0"/>
    </p:cViewPr>
  </p:sorterViewPr>
  <p:notesViewPr>
    <p:cSldViewPr>
      <p:cViewPr varScale="1">
        <p:scale>
          <a:sx n="101" d="100"/>
          <a:sy n="101" d="100"/>
        </p:scale>
        <p:origin x="-3576" y="-90"/>
      </p:cViewPr>
      <p:guideLst>
        <p:guide orient="horz" pos="3128"/>
        <p:guide pos="214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font" Target="fonts/font1.fntdata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commentAuthors" Target="commentAuthor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handoutMaster" Target="handoutMasters/handoutMaster1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font" Target="fonts/font4.fntdata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font" Target="fonts/font3.fntdata"/><Relationship Id="rId28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font" Target="fonts/font2.fntdata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5659" cy="496411"/>
          </a:xfrm>
          <a:prstGeom prst="rect">
            <a:avLst/>
          </a:prstGeom>
        </p:spPr>
        <p:txBody>
          <a:bodyPr vert="horz" lIns="92153" tIns="46077" rIns="92153" bIns="46077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1"/>
            <a:ext cx="2945659" cy="496411"/>
          </a:xfrm>
          <a:prstGeom prst="rect">
            <a:avLst/>
          </a:prstGeom>
        </p:spPr>
        <p:txBody>
          <a:bodyPr vert="horz" lIns="92153" tIns="46077" rIns="92153" bIns="46077" rtlCol="0"/>
          <a:lstStyle>
            <a:lvl1pPr algn="r">
              <a:defRPr sz="1200"/>
            </a:lvl1pPr>
          </a:lstStyle>
          <a:p>
            <a:fld id="{CB310BA0-050A-4997-B1AC-FD3BCC455418}" type="datetimeFigureOut">
              <a:rPr lang="en-GB" smtClean="0"/>
              <a:t>09/09/2014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30092"/>
            <a:ext cx="2945659" cy="496411"/>
          </a:xfrm>
          <a:prstGeom prst="rect">
            <a:avLst/>
          </a:prstGeom>
        </p:spPr>
        <p:txBody>
          <a:bodyPr vert="horz" lIns="92153" tIns="46077" rIns="92153" bIns="46077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30092"/>
            <a:ext cx="2945659" cy="496411"/>
          </a:xfrm>
          <a:prstGeom prst="rect">
            <a:avLst/>
          </a:prstGeom>
        </p:spPr>
        <p:txBody>
          <a:bodyPr vert="horz" lIns="92153" tIns="46077" rIns="92153" bIns="46077" rtlCol="0" anchor="b"/>
          <a:lstStyle>
            <a:lvl1pPr algn="r">
              <a:defRPr sz="1200"/>
            </a:lvl1pPr>
          </a:lstStyle>
          <a:p>
            <a:fld id="{2299761C-D337-4915-A6DD-157470CC097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147410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5659" cy="496411"/>
          </a:xfrm>
          <a:prstGeom prst="rect">
            <a:avLst/>
          </a:prstGeom>
        </p:spPr>
        <p:txBody>
          <a:bodyPr vert="horz" lIns="92153" tIns="46077" rIns="92153" bIns="46077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1"/>
            <a:ext cx="2945659" cy="496411"/>
          </a:xfrm>
          <a:prstGeom prst="rect">
            <a:avLst/>
          </a:prstGeom>
        </p:spPr>
        <p:txBody>
          <a:bodyPr vert="horz" lIns="92153" tIns="46077" rIns="92153" bIns="46077" rtlCol="0"/>
          <a:lstStyle>
            <a:lvl1pPr algn="r">
              <a:defRPr sz="1200"/>
            </a:lvl1pPr>
          </a:lstStyle>
          <a:p>
            <a:fld id="{F8632A1A-D26E-42D0-A2DF-B39D9B2C3CCA}" type="datetimeFigureOut">
              <a:rPr lang="en-GB" smtClean="0"/>
              <a:pPr/>
              <a:t>09/09/2014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153" tIns="46077" rIns="92153" bIns="46077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8"/>
            <a:ext cx="5438140" cy="4467702"/>
          </a:xfrm>
          <a:prstGeom prst="rect">
            <a:avLst/>
          </a:prstGeom>
        </p:spPr>
        <p:txBody>
          <a:bodyPr vert="horz" lIns="92153" tIns="46077" rIns="92153" bIns="46077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2"/>
            <a:ext cx="2945659" cy="496411"/>
          </a:xfrm>
          <a:prstGeom prst="rect">
            <a:avLst/>
          </a:prstGeom>
        </p:spPr>
        <p:txBody>
          <a:bodyPr vert="horz" lIns="92153" tIns="46077" rIns="92153" bIns="46077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2"/>
            <a:ext cx="2945659" cy="496411"/>
          </a:xfrm>
          <a:prstGeom prst="rect">
            <a:avLst/>
          </a:prstGeom>
        </p:spPr>
        <p:txBody>
          <a:bodyPr vert="horz" lIns="92153" tIns="46077" rIns="92153" bIns="46077" rtlCol="0" anchor="b"/>
          <a:lstStyle>
            <a:lvl1pPr algn="r">
              <a:defRPr sz="1200"/>
            </a:lvl1pPr>
          </a:lstStyle>
          <a:p>
            <a:fld id="{05604DCD-C511-4B12-9DBB-AC80DD19A492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61239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16726" y="2420890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7475222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284122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16726" y="2420890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627092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emf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.emf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smtClean="0"/>
              <a:t>Cliquez et modifiez le titre</a:t>
            </a:r>
            <a:endParaRPr kumimoji="0" lang="en-US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600202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72401" y="6356824"/>
            <a:ext cx="792088" cy="365125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bg1"/>
                </a:solidFill>
              </a:defRPr>
            </a:lvl1pPr>
          </a:lstStyle>
          <a:p>
            <a:fld id="{6501926D-BD55-4F99-B46D-3C231A52E354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95936" y="6338552"/>
            <a:ext cx="3888432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 dirty="0"/>
          </a:p>
        </p:txBody>
      </p:sp>
      <p:pic>
        <p:nvPicPr>
          <p:cNvPr id="7" name="Image 4" descr="bande-01.eps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  <a:solidFill>
            <a:schemeClr val="tx1"/>
          </a:solidFill>
        </p:spPr>
      </p:pic>
      <p:sp>
        <p:nvSpPr>
          <p:cNvPr id="10" name="Slide Number Placeholder 2"/>
          <p:cNvSpPr txBox="1">
            <a:spLocks/>
          </p:cNvSpPr>
          <p:nvPr userDrawn="1"/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4628D0A3-5C9A-4901-9C42-FBE507C34AF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1" name="TextBox 10"/>
          <p:cNvSpPr txBox="1"/>
          <p:nvPr userDrawn="1"/>
        </p:nvSpPr>
        <p:spPr>
          <a:xfrm>
            <a:off x="715841" y="6266289"/>
            <a:ext cx="4648247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b="1" dirty="0" smtClean="0">
                <a:solidFill>
                  <a:schemeClr val="bg1"/>
                </a:solidFill>
              </a:rPr>
              <a:t>Future</a:t>
            </a:r>
            <a:r>
              <a:rPr lang="en-GB" sz="1000" b="1" baseline="0" dirty="0" smtClean="0">
                <a:solidFill>
                  <a:schemeClr val="bg1"/>
                </a:solidFill>
              </a:rPr>
              <a:t> Circular Collider Study</a:t>
            </a:r>
            <a:endParaRPr lang="en-US" sz="1000" b="0" dirty="0" smtClean="0">
              <a:solidFill>
                <a:schemeClr val="bg1"/>
              </a:solidFill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000" b="0" dirty="0" smtClean="0">
                <a:solidFill>
                  <a:schemeClr val="bg1"/>
                </a:solidFill>
              </a:rPr>
              <a:t>Preparatory Collaboration Board Meeting</a:t>
            </a:r>
            <a:r>
              <a:rPr lang="en-GB" sz="1000" b="0" baseline="0" dirty="0" smtClean="0">
                <a:solidFill>
                  <a:schemeClr val="bg1"/>
                </a:solidFill>
              </a:rPr>
              <a:t> September </a:t>
            </a:r>
            <a:r>
              <a:rPr lang="en-GB" sz="1000" b="0" dirty="0" smtClean="0">
                <a:solidFill>
                  <a:schemeClr val="bg1"/>
                </a:solidFill>
              </a:rPr>
              <a:t>2014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000" b="0" dirty="0" smtClean="0">
                <a:solidFill>
                  <a:schemeClr val="bg1"/>
                </a:solidFill>
              </a:rPr>
              <a:t>R-D</a:t>
            </a:r>
            <a:r>
              <a:rPr lang="en-GB" sz="1000" b="0" baseline="0" dirty="0" smtClean="0">
                <a:solidFill>
                  <a:schemeClr val="bg1"/>
                </a:solidFill>
              </a:rPr>
              <a:t> Heuer</a:t>
            </a:r>
            <a:endParaRPr lang="en-GB" sz="1000" b="0" dirty="0" smtClean="0">
              <a:solidFill>
                <a:schemeClr val="bg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4" r:id="rId2"/>
    <p:sldLayoutId id="2147483689" r:id="rId3"/>
  </p:sldLayoutIdLst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hdr="0" dt="0"/>
  <p:txStyles>
    <p:titleStyle>
      <a:lvl1pPr algn="l" rtl="0" eaLnBrk="1" latinLnBrk="0" hangingPunct="1">
        <a:spcBef>
          <a:spcPct val="0"/>
        </a:spcBef>
        <a:buNone/>
        <a:defRPr kumimoji="0"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accent1"/>
        </a:buClr>
        <a:buSzPct val="80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accent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smtClean="0"/>
              <a:t>Cliquez et modifiez le titre</a:t>
            </a:r>
            <a:endParaRPr kumimoji="0" lang="en-US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600202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72401" y="6356824"/>
            <a:ext cx="792088" cy="365125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bg1"/>
                </a:solidFill>
              </a:defRPr>
            </a:lvl1pPr>
          </a:lstStyle>
          <a:p>
            <a:fld id="{6501926D-BD55-4F99-B46D-3C231A52E354}" type="slidenum">
              <a:rPr lang="en-GB" smtClean="0">
                <a:solidFill>
                  <a:srgbClr val="FFFFFF"/>
                </a:solidFill>
              </a:rPr>
              <a:pPr/>
              <a:t>‹#›</a:t>
            </a:fld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95936" y="6338552"/>
            <a:ext cx="3888432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 dirty="0">
              <a:solidFill>
                <a:srgbClr val="FFFFFF"/>
              </a:solidFill>
            </a:endParaRPr>
          </a:p>
        </p:txBody>
      </p:sp>
      <p:pic>
        <p:nvPicPr>
          <p:cNvPr id="7" name="Image 4" descr="bande-01.eps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  <a:solidFill>
            <a:schemeClr val="tx1"/>
          </a:solidFill>
        </p:spPr>
      </p:pic>
      <p:sp>
        <p:nvSpPr>
          <p:cNvPr id="10" name="Slide Number Placeholder 2"/>
          <p:cNvSpPr txBox="1">
            <a:spLocks/>
          </p:cNvSpPr>
          <p:nvPr userDrawn="1"/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4628D0A3-5C9A-4901-9C42-FBE507C34AF3}" type="slidenum">
              <a:rPr lang="en-GB" smtClean="0">
                <a:solidFill>
                  <a:srgbClr val="FFFFFF"/>
                </a:solidFill>
              </a:rPr>
              <a:pPr/>
              <a:t>‹#›</a:t>
            </a:fld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11" name="TextBox 10"/>
          <p:cNvSpPr txBox="1"/>
          <p:nvPr userDrawn="1"/>
        </p:nvSpPr>
        <p:spPr>
          <a:xfrm>
            <a:off x="715841" y="6266289"/>
            <a:ext cx="4648247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b="1" dirty="0" smtClean="0">
                <a:solidFill>
                  <a:srgbClr val="FFFFFF"/>
                </a:solidFill>
              </a:rPr>
              <a:t>Future Circular Collider Study</a:t>
            </a:r>
            <a:endParaRPr lang="en-US" sz="1000" dirty="0" smtClean="0">
              <a:solidFill>
                <a:srgbClr val="FFFFFF"/>
              </a:solidFill>
            </a:endParaRPr>
          </a:p>
          <a:p>
            <a:pPr>
              <a:defRPr/>
            </a:pPr>
            <a:r>
              <a:rPr lang="en-GB" sz="1000" dirty="0" smtClean="0">
                <a:solidFill>
                  <a:srgbClr val="FFFFFF"/>
                </a:solidFill>
              </a:rPr>
              <a:t>Preparatory Collaboration Board Meeting September 2014</a:t>
            </a:r>
          </a:p>
          <a:p>
            <a:pPr>
              <a:defRPr/>
            </a:pPr>
            <a:r>
              <a:rPr lang="en-GB" sz="1000" dirty="0" smtClean="0">
                <a:solidFill>
                  <a:srgbClr val="FFFFFF"/>
                </a:solidFill>
              </a:rPr>
              <a:t>R-D Heuer</a:t>
            </a:r>
          </a:p>
        </p:txBody>
      </p:sp>
    </p:spTree>
    <p:extLst>
      <p:ext uri="{BB962C8B-B14F-4D97-AF65-F5344CB8AC3E}">
        <p14:creationId xmlns:p14="http://schemas.microsoft.com/office/powerpoint/2010/main" val="16203961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</p:sldLayoutIdLst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hdr="0" dt="0"/>
  <p:txStyles>
    <p:titleStyle>
      <a:lvl1pPr algn="l" rtl="0" eaLnBrk="1" latinLnBrk="0" hangingPunct="1">
        <a:spcBef>
          <a:spcPct val="0"/>
        </a:spcBef>
        <a:buNone/>
        <a:defRPr kumimoji="0"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accent1"/>
        </a:buClr>
        <a:buSzPct val="80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accent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/>
          <p:cNvSpPr txBox="1">
            <a:spLocks/>
          </p:cNvSpPr>
          <p:nvPr/>
        </p:nvSpPr>
        <p:spPr>
          <a:xfrm>
            <a:off x="-6188" y="0"/>
            <a:ext cx="9150188" cy="980728"/>
          </a:xfrm>
          <a:prstGeom prst="rect">
            <a:avLst/>
          </a:prstGeom>
          <a:solidFill>
            <a:srgbClr val="22529E"/>
          </a:solidFill>
        </p:spPr>
        <p:txBody>
          <a:bodyPr tIns="108000" anchor="t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b="1" spc="300" dirty="0">
              <a:solidFill>
                <a:srgbClr val="FFFF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9169" y="1237572"/>
            <a:ext cx="9108504" cy="41857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800" b="1" dirty="0" smtClean="0"/>
              <a:t>Global Future Circular Collider (FCC) Study</a:t>
            </a:r>
          </a:p>
          <a:p>
            <a:pPr algn="ctr"/>
            <a:endParaRPr lang="en-GB" b="1" dirty="0" smtClean="0"/>
          </a:p>
          <a:p>
            <a:pPr algn="ctr"/>
            <a:r>
              <a:rPr lang="en-GB" sz="4800" b="1" dirty="0" smtClean="0"/>
              <a:t>Goals and Governance</a:t>
            </a:r>
          </a:p>
          <a:p>
            <a:pPr algn="ctr"/>
            <a:r>
              <a:rPr lang="en-GB" sz="1400" b="1" dirty="0" smtClean="0"/>
              <a:t>  </a:t>
            </a:r>
          </a:p>
          <a:p>
            <a:pPr algn="ctr"/>
            <a:endParaRPr lang="en-US" sz="4400" dirty="0"/>
          </a:p>
          <a:p>
            <a:pPr algn="ctr"/>
            <a:endParaRPr lang="en-US" sz="4000" b="0" dirty="0" smtClean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7784" y="4077072"/>
            <a:ext cx="3938308" cy="164704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814272" y="3274244"/>
            <a:ext cx="184731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sz="2800" b="1" dirty="0" smtClean="0"/>
          </a:p>
          <a:p>
            <a:endParaRPr lang="en-GB" sz="2800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73104" y="193816"/>
            <a:ext cx="891384" cy="565599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27"/>
          <a:stretch/>
        </p:blipFill>
        <p:spPr>
          <a:xfrm>
            <a:off x="35496" y="0"/>
            <a:ext cx="900000" cy="9041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01340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ounded Rectangle 2"/>
          <p:cNvSpPr/>
          <p:nvPr/>
        </p:nvSpPr>
        <p:spPr>
          <a:xfrm>
            <a:off x="827584" y="1052736"/>
            <a:ext cx="7414983" cy="2088232"/>
          </a:xfrm>
          <a:prstGeom prst="roundRect">
            <a:avLst>
              <a:gd name="adj" fmla="val 4141"/>
            </a:avLst>
          </a:prstGeom>
          <a:solidFill>
            <a:schemeClr val="bg1">
              <a:lumMod val="95000"/>
            </a:schemeClr>
          </a:solidFill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67" name="Straight Connector 66"/>
          <p:cNvCxnSpPr/>
          <p:nvPr/>
        </p:nvCxnSpPr>
        <p:spPr>
          <a:xfrm flipH="1">
            <a:off x="4617632" y="1388722"/>
            <a:ext cx="1286" cy="1051619"/>
          </a:xfrm>
          <a:prstGeom prst="line">
            <a:avLst/>
          </a:prstGeom>
          <a:noFill/>
          <a:ln w="9525" cap="flat" cmpd="sng" algn="ctr">
            <a:solidFill>
              <a:sysClr val="windowText" lastClr="000000">
                <a:shade val="95000"/>
                <a:satMod val="105000"/>
              </a:sysClr>
            </a:solidFill>
            <a:prstDash val="solid"/>
          </a:ln>
          <a:effectLst/>
        </p:spPr>
      </p:cxnSp>
      <p:sp>
        <p:nvSpPr>
          <p:cNvPr id="2" name="Title 1"/>
          <p:cNvSpPr txBox="1">
            <a:spLocks/>
          </p:cNvSpPr>
          <p:nvPr/>
        </p:nvSpPr>
        <p:spPr>
          <a:xfrm>
            <a:off x="0" y="-18634"/>
            <a:ext cx="9150188" cy="972000"/>
          </a:xfrm>
          <a:prstGeom prst="rect">
            <a:avLst/>
          </a:prstGeom>
          <a:solidFill>
            <a:srgbClr val="22529E"/>
          </a:solidFill>
        </p:spPr>
        <p:txBody>
          <a:bodyPr tIns="252000" anchor="t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30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</a:rPr>
              <a:t>FCC Governance Structure</a:t>
            </a:r>
            <a:endParaRPr kumimoji="0" lang="en-US" sz="3200" b="1" i="1" u="none" strike="noStrike" kern="1200" cap="none" spc="30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Arial"/>
            </a:endParaRPr>
          </a:p>
        </p:txBody>
      </p:sp>
      <p:cxnSp>
        <p:nvCxnSpPr>
          <p:cNvPr id="35" name="Straight Connector 34"/>
          <p:cNvCxnSpPr/>
          <p:nvPr/>
        </p:nvCxnSpPr>
        <p:spPr>
          <a:xfrm flipH="1">
            <a:off x="4616346" y="2500540"/>
            <a:ext cx="1286" cy="1051619"/>
          </a:xfrm>
          <a:prstGeom prst="line">
            <a:avLst/>
          </a:prstGeom>
          <a:noFill/>
          <a:ln w="9525" cap="flat" cmpd="sng" algn="ctr">
            <a:solidFill>
              <a:sysClr val="windowText" lastClr="000000">
                <a:shade val="95000"/>
                <a:satMod val="105000"/>
              </a:sysClr>
            </a:solidFill>
            <a:prstDash val="solid"/>
          </a:ln>
          <a:effectLst/>
        </p:spPr>
      </p:cxnSp>
      <p:sp>
        <p:nvSpPr>
          <p:cNvPr id="36" name="Rectangle 35"/>
          <p:cNvSpPr/>
          <p:nvPr/>
        </p:nvSpPr>
        <p:spPr>
          <a:xfrm>
            <a:off x="996490" y="1849330"/>
            <a:ext cx="1617792" cy="1051443"/>
          </a:xfrm>
          <a:prstGeom prst="rect">
            <a:avLst/>
          </a:prstGeom>
          <a:solidFill>
            <a:srgbClr val="8064A2">
              <a:lumMod val="20000"/>
              <a:lumOff val="80000"/>
            </a:srgbClr>
          </a:solidFill>
          <a:ln w="28575" cap="flat" cmpd="sng" algn="ctr">
            <a:solidFill>
              <a:srgbClr val="9981B1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5C4672"/>
                </a:solidFill>
                <a:effectLst/>
                <a:uLnTx/>
                <a:uFillTx/>
                <a:latin typeface="Calibri"/>
              </a:rPr>
              <a:t>Collaboration Board</a:t>
            </a:r>
          </a:p>
        </p:txBody>
      </p:sp>
      <p:sp>
        <p:nvSpPr>
          <p:cNvPr id="37" name="Rectangle 36"/>
          <p:cNvSpPr/>
          <p:nvPr/>
        </p:nvSpPr>
        <p:spPr>
          <a:xfrm>
            <a:off x="3753536" y="1849388"/>
            <a:ext cx="1717531" cy="1051443"/>
          </a:xfrm>
          <a:prstGeom prst="rect">
            <a:avLst/>
          </a:prstGeom>
          <a:solidFill>
            <a:srgbClr val="4F81BD">
              <a:lumMod val="20000"/>
              <a:lumOff val="80000"/>
            </a:srgbClr>
          </a:solidFill>
          <a:ln w="28575" cap="flat" cmpd="sng" algn="ctr">
            <a:solidFill>
              <a:srgbClr val="386398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libri"/>
              </a:rPr>
              <a:t>Steering Committee</a:t>
            </a:r>
          </a:p>
        </p:txBody>
      </p:sp>
      <p:sp>
        <p:nvSpPr>
          <p:cNvPr id="38" name="Rectangle 37"/>
          <p:cNvSpPr/>
          <p:nvPr/>
        </p:nvSpPr>
        <p:spPr>
          <a:xfrm>
            <a:off x="6456410" y="1849447"/>
            <a:ext cx="1617606" cy="1051443"/>
          </a:xfrm>
          <a:prstGeom prst="rect">
            <a:avLst/>
          </a:prstGeom>
          <a:solidFill>
            <a:srgbClr val="8064A2">
              <a:lumMod val="20000"/>
              <a:lumOff val="80000"/>
            </a:srgbClr>
          </a:solidFill>
          <a:ln w="28575" cap="flat" cmpd="sng" algn="ctr">
            <a:solidFill>
              <a:srgbClr val="9981B1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5C4672"/>
                </a:solidFill>
                <a:effectLst/>
                <a:uLnTx/>
                <a:uFillTx/>
                <a:latin typeface="Calibri"/>
              </a:rPr>
              <a:t>Advisory Committee</a:t>
            </a:r>
          </a:p>
        </p:txBody>
      </p:sp>
      <p:sp>
        <p:nvSpPr>
          <p:cNvPr id="39" name="Rectangle 38"/>
          <p:cNvSpPr/>
          <p:nvPr/>
        </p:nvSpPr>
        <p:spPr>
          <a:xfrm>
            <a:off x="3762269" y="3248671"/>
            <a:ext cx="1708798" cy="1051443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bg1">
                <a:lumMod val="85000"/>
              </a:scheme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"/>
              </a:rPr>
              <a:t>Study</a:t>
            </a:r>
          </a:p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"/>
              </a:rPr>
              <a:t>Coordination Group</a:t>
            </a:r>
          </a:p>
        </p:txBody>
      </p:sp>
      <p:sp>
        <p:nvSpPr>
          <p:cNvPr id="41" name="Rectangle 40"/>
          <p:cNvSpPr/>
          <p:nvPr/>
        </p:nvSpPr>
        <p:spPr>
          <a:xfrm>
            <a:off x="62297" y="5152845"/>
            <a:ext cx="830769" cy="806106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bg1">
                <a:lumMod val="85000"/>
              </a:scheme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lIns="0" rIns="0"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"/>
              </a:rPr>
              <a:t>Hadron Collider Physics Experiments</a:t>
            </a:r>
          </a:p>
        </p:txBody>
      </p:sp>
      <p:sp>
        <p:nvSpPr>
          <p:cNvPr id="42" name="Rectangle 41"/>
          <p:cNvSpPr/>
          <p:nvPr/>
        </p:nvSpPr>
        <p:spPr>
          <a:xfrm>
            <a:off x="968771" y="5160465"/>
            <a:ext cx="830769" cy="806106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bg1">
                <a:lumMod val="85000"/>
              </a:scheme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lIns="0" rIns="0"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"/>
              </a:rPr>
              <a:t>Lepton Collider</a:t>
            </a:r>
          </a:p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"/>
              </a:rPr>
              <a:t>Physics Experiments</a:t>
            </a:r>
          </a:p>
        </p:txBody>
      </p:sp>
      <p:sp>
        <p:nvSpPr>
          <p:cNvPr id="43" name="Rectangle 42"/>
          <p:cNvSpPr/>
          <p:nvPr/>
        </p:nvSpPr>
        <p:spPr>
          <a:xfrm>
            <a:off x="2791938" y="5158422"/>
            <a:ext cx="830769" cy="806106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bg1">
                <a:lumMod val="85000"/>
              </a:scheme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lIns="0" rIns="0"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"/>
              </a:rPr>
              <a:t>Hadron</a:t>
            </a:r>
          </a:p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"/>
              </a:rPr>
              <a:t>Injectors</a:t>
            </a:r>
          </a:p>
        </p:txBody>
      </p:sp>
      <p:sp>
        <p:nvSpPr>
          <p:cNvPr id="44" name="Rectangle 43"/>
          <p:cNvSpPr/>
          <p:nvPr/>
        </p:nvSpPr>
        <p:spPr>
          <a:xfrm>
            <a:off x="3702131" y="5163999"/>
            <a:ext cx="830769" cy="806106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bg1">
                <a:lumMod val="85000"/>
              </a:scheme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lIns="0" rIns="0"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"/>
              </a:rPr>
              <a:t>Hadron</a:t>
            </a:r>
          </a:p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"/>
              </a:rPr>
              <a:t>Collider</a:t>
            </a:r>
          </a:p>
        </p:txBody>
      </p:sp>
      <p:sp>
        <p:nvSpPr>
          <p:cNvPr id="45" name="Rectangle 44"/>
          <p:cNvSpPr/>
          <p:nvPr/>
        </p:nvSpPr>
        <p:spPr>
          <a:xfrm>
            <a:off x="5538255" y="5168085"/>
            <a:ext cx="830769" cy="806106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bg1">
                <a:lumMod val="85000"/>
              </a:scheme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lIns="0" rIns="0"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"/>
              </a:rPr>
              <a:t>Lepton</a:t>
            </a:r>
          </a:p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"/>
              </a:rPr>
              <a:t>Collider</a:t>
            </a:r>
          </a:p>
        </p:txBody>
      </p:sp>
      <p:sp>
        <p:nvSpPr>
          <p:cNvPr id="46" name="Rectangle 45"/>
          <p:cNvSpPr/>
          <p:nvPr/>
        </p:nvSpPr>
        <p:spPr>
          <a:xfrm>
            <a:off x="1882606" y="5158422"/>
            <a:ext cx="830769" cy="806106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bg1">
                <a:lumMod val="85000"/>
              </a:scheme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lIns="0" rIns="0"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"/>
              </a:rPr>
              <a:t>e-p</a:t>
            </a:r>
          </a:p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"/>
              </a:rPr>
              <a:t>Physics Experiments Machines</a:t>
            </a:r>
          </a:p>
        </p:txBody>
      </p:sp>
      <p:sp>
        <p:nvSpPr>
          <p:cNvPr id="47" name="Rectangle 46"/>
          <p:cNvSpPr/>
          <p:nvPr/>
        </p:nvSpPr>
        <p:spPr>
          <a:xfrm>
            <a:off x="7350156" y="5168085"/>
            <a:ext cx="830769" cy="806106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bg1">
                <a:lumMod val="85000"/>
              </a:scheme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lIns="0" rIns="0"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"/>
              </a:rPr>
              <a:t>Infra-structures</a:t>
            </a:r>
          </a:p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"/>
              </a:rPr>
              <a:t>Operation</a:t>
            </a:r>
          </a:p>
        </p:txBody>
      </p:sp>
      <p:sp>
        <p:nvSpPr>
          <p:cNvPr id="48" name="Rectangle 47"/>
          <p:cNvSpPr/>
          <p:nvPr/>
        </p:nvSpPr>
        <p:spPr>
          <a:xfrm>
            <a:off x="8242567" y="5168085"/>
            <a:ext cx="830769" cy="806106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bg1">
                <a:lumMod val="85000"/>
              </a:scheme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lIns="0" rIns="0"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"/>
              </a:rPr>
              <a:t>Costing Planning</a:t>
            </a:r>
          </a:p>
        </p:txBody>
      </p:sp>
      <p:sp>
        <p:nvSpPr>
          <p:cNvPr id="49" name="Rectangle 48"/>
          <p:cNvSpPr/>
          <p:nvPr/>
        </p:nvSpPr>
        <p:spPr>
          <a:xfrm>
            <a:off x="4619831" y="5168085"/>
            <a:ext cx="830769" cy="806106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bg1">
                <a:lumMod val="85000"/>
              </a:scheme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lIns="0" rIns="0"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"/>
              </a:rPr>
              <a:t>Lepton</a:t>
            </a:r>
          </a:p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"/>
              </a:rPr>
              <a:t>Injectors</a:t>
            </a:r>
          </a:p>
        </p:txBody>
      </p:sp>
      <p:cxnSp>
        <p:nvCxnSpPr>
          <p:cNvPr id="50" name="Elbow Connector 49"/>
          <p:cNvCxnSpPr>
            <a:stCxn id="36" idx="3"/>
            <a:endCxn id="37" idx="1"/>
          </p:cNvCxnSpPr>
          <p:nvPr/>
        </p:nvCxnSpPr>
        <p:spPr>
          <a:xfrm>
            <a:off x="2614282" y="2375052"/>
            <a:ext cx="1139254" cy="58"/>
          </a:xfrm>
          <a:prstGeom prst="bentConnector3">
            <a:avLst/>
          </a:prstGeom>
          <a:noFill/>
          <a:ln w="9525" cap="flat" cmpd="sng" algn="ctr">
            <a:solidFill>
              <a:sysClr val="windowText" lastClr="000000">
                <a:shade val="95000"/>
                <a:satMod val="105000"/>
              </a:sysClr>
            </a:solidFill>
            <a:prstDash val="solid"/>
          </a:ln>
          <a:effectLst/>
        </p:spPr>
      </p:cxnSp>
      <p:cxnSp>
        <p:nvCxnSpPr>
          <p:cNvPr id="51" name="Elbow Connector 50"/>
          <p:cNvCxnSpPr>
            <a:stCxn id="37" idx="3"/>
            <a:endCxn id="38" idx="1"/>
          </p:cNvCxnSpPr>
          <p:nvPr/>
        </p:nvCxnSpPr>
        <p:spPr>
          <a:xfrm>
            <a:off x="5471067" y="2375110"/>
            <a:ext cx="985343" cy="59"/>
          </a:xfrm>
          <a:prstGeom prst="bentConnector3">
            <a:avLst/>
          </a:prstGeom>
          <a:noFill/>
          <a:ln w="9525" cap="flat" cmpd="sng" algn="ctr">
            <a:solidFill>
              <a:sysClr val="windowText" lastClr="000000">
                <a:shade val="95000"/>
                <a:satMod val="105000"/>
              </a:sysClr>
            </a:solidFill>
            <a:prstDash val="solid"/>
          </a:ln>
          <a:effectLst/>
        </p:spPr>
      </p:cxnSp>
      <p:cxnSp>
        <p:nvCxnSpPr>
          <p:cNvPr id="53" name="Straight Connector 52"/>
          <p:cNvCxnSpPr/>
          <p:nvPr/>
        </p:nvCxnSpPr>
        <p:spPr>
          <a:xfrm>
            <a:off x="4605758" y="4303645"/>
            <a:ext cx="0" cy="291576"/>
          </a:xfrm>
          <a:prstGeom prst="line">
            <a:avLst/>
          </a:prstGeom>
          <a:noFill/>
          <a:ln w="9525" cap="flat" cmpd="sng" algn="ctr">
            <a:solidFill>
              <a:schemeClr val="bg1">
                <a:lumMod val="85000"/>
              </a:schemeClr>
            </a:solidFill>
            <a:prstDash val="solid"/>
          </a:ln>
          <a:effectLst/>
        </p:spPr>
      </p:cxnSp>
      <p:cxnSp>
        <p:nvCxnSpPr>
          <p:cNvPr id="54" name="Straight Connector 53"/>
          <p:cNvCxnSpPr/>
          <p:nvPr/>
        </p:nvCxnSpPr>
        <p:spPr>
          <a:xfrm>
            <a:off x="579350" y="4602841"/>
            <a:ext cx="0" cy="550004"/>
          </a:xfrm>
          <a:prstGeom prst="line">
            <a:avLst/>
          </a:prstGeom>
          <a:noFill/>
          <a:ln w="9525" cap="flat" cmpd="sng" algn="ctr">
            <a:solidFill>
              <a:schemeClr val="bg1">
                <a:lumMod val="85000"/>
              </a:schemeClr>
            </a:solidFill>
            <a:prstDash val="solid"/>
          </a:ln>
          <a:effectLst/>
        </p:spPr>
      </p:cxnSp>
      <p:cxnSp>
        <p:nvCxnSpPr>
          <p:cNvPr id="55" name="Straight Connector 54"/>
          <p:cNvCxnSpPr/>
          <p:nvPr/>
        </p:nvCxnSpPr>
        <p:spPr>
          <a:xfrm>
            <a:off x="1421820" y="4602841"/>
            <a:ext cx="0" cy="550004"/>
          </a:xfrm>
          <a:prstGeom prst="line">
            <a:avLst/>
          </a:prstGeom>
          <a:noFill/>
          <a:ln w="9525" cap="flat" cmpd="sng" algn="ctr">
            <a:solidFill>
              <a:schemeClr val="bg1">
                <a:lumMod val="85000"/>
              </a:schemeClr>
            </a:solidFill>
            <a:prstDash val="solid"/>
          </a:ln>
          <a:effectLst/>
        </p:spPr>
      </p:cxnSp>
      <p:cxnSp>
        <p:nvCxnSpPr>
          <p:cNvPr id="56" name="Straight Connector 55"/>
          <p:cNvCxnSpPr/>
          <p:nvPr/>
        </p:nvCxnSpPr>
        <p:spPr>
          <a:xfrm>
            <a:off x="2311380" y="4601124"/>
            <a:ext cx="0" cy="550004"/>
          </a:xfrm>
          <a:prstGeom prst="line">
            <a:avLst/>
          </a:prstGeom>
          <a:noFill/>
          <a:ln w="9525" cap="flat" cmpd="sng" algn="ctr">
            <a:solidFill>
              <a:schemeClr val="bg1">
                <a:lumMod val="85000"/>
              </a:schemeClr>
            </a:solidFill>
            <a:prstDash val="solid"/>
          </a:ln>
          <a:effectLst/>
        </p:spPr>
      </p:cxnSp>
      <p:cxnSp>
        <p:nvCxnSpPr>
          <p:cNvPr id="57" name="Straight Connector 56"/>
          <p:cNvCxnSpPr/>
          <p:nvPr/>
        </p:nvCxnSpPr>
        <p:spPr>
          <a:xfrm>
            <a:off x="3215008" y="4599406"/>
            <a:ext cx="0" cy="550004"/>
          </a:xfrm>
          <a:prstGeom prst="line">
            <a:avLst/>
          </a:prstGeom>
          <a:noFill/>
          <a:ln w="9525" cap="flat" cmpd="sng" algn="ctr">
            <a:solidFill>
              <a:schemeClr val="bg1">
                <a:lumMod val="85000"/>
              </a:schemeClr>
            </a:solidFill>
            <a:prstDash val="solid"/>
          </a:ln>
          <a:effectLst/>
        </p:spPr>
      </p:cxnSp>
      <p:cxnSp>
        <p:nvCxnSpPr>
          <p:cNvPr id="58" name="Straight Connector 57"/>
          <p:cNvCxnSpPr/>
          <p:nvPr/>
        </p:nvCxnSpPr>
        <p:spPr>
          <a:xfrm>
            <a:off x="579350" y="4590820"/>
            <a:ext cx="8082266" cy="0"/>
          </a:xfrm>
          <a:prstGeom prst="line">
            <a:avLst/>
          </a:prstGeom>
          <a:noFill/>
          <a:ln w="9525" cap="flat" cmpd="sng" algn="ctr">
            <a:solidFill>
              <a:schemeClr val="bg1">
                <a:lumMod val="85000"/>
              </a:schemeClr>
            </a:solidFill>
            <a:prstDash val="solid"/>
          </a:ln>
          <a:effectLst/>
        </p:spPr>
      </p:cxnSp>
      <p:cxnSp>
        <p:nvCxnSpPr>
          <p:cNvPr id="59" name="Straight Connector 58"/>
          <p:cNvCxnSpPr/>
          <p:nvPr/>
        </p:nvCxnSpPr>
        <p:spPr>
          <a:xfrm>
            <a:off x="5971833" y="4603592"/>
            <a:ext cx="0" cy="550004"/>
          </a:xfrm>
          <a:prstGeom prst="line">
            <a:avLst/>
          </a:prstGeom>
          <a:noFill/>
          <a:ln w="9525" cap="flat" cmpd="sng" algn="ctr">
            <a:solidFill>
              <a:schemeClr val="bg1">
                <a:lumMod val="85000"/>
              </a:schemeClr>
            </a:solidFill>
            <a:prstDash val="solid"/>
          </a:ln>
          <a:effectLst/>
        </p:spPr>
      </p:cxnSp>
      <p:cxnSp>
        <p:nvCxnSpPr>
          <p:cNvPr id="60" name="Straight Connector 59"/>
          <p:cNvCxnSpPr/>
          <p:nvPr/>
        </p:nvCxnSpPr>
        <p:spPr>
          <a:xfrm>
            <a:off x="6875461" y="4594254"/>
            <a:ext cx="0" cy="550004"/>
          </a:xfrm>
          <a:prstGeom prst="line">
            <a:avLst/>
          </a:prstGeom>
          <a:noFill/>
          <a:ln w="9525" cap="flat" cmpd="sng" algn="ctr">
            <a:solidFill>
              <a:schemeClr val="bg1">
                <a:lumMod val="85000"/>
              </a:schemeClr>
            </a:solidFill>
            <a:prstDash val="solid"/>
          </a:ln>
          <a:effectLst/>
        </p:spPr>
      </p:cxnSp>
      <p:cxnSp>
        <p:nvCxnSpPr>
          <p:cNvPr id="61" name="Straight Connector 60"/>
          <p:cNvCxnSpPr/>
          <p:nvPr/>
        </p:nvCxnSpPr>
        <p:spPr>
          <a:xfrm>
            <a:off x="7765022" y="4607777"/>
            <a:ext cx="0" cy="550004"/>
          </a:xfrm>
          <a:prstGeom prst="line">
            <a:avLst/>
          </a:prstGeom>
          <a:noFill/>
          <a:ln w="9525" cap="flat" cmpd="sng" algn="ctr">
            <a:solidFill>
              <a:schemeClr val="bg1">
                <a:lumMod val="85000"/>
              </a:schemeClr>
            </a:solidFill>
            <a:prstDash val="solid"/>
          </a:ln>
          <a:effectLst/>
        </p:spPr>
      </p:cxnSp>
      <p:cxnSp>
        <p:nvCxnSpPr>
          <p:cNvPr id="62" name="Straight Connector 61"/>
          <p:cNvCxnSpPr/>
          <p:nvPr/>
        </p:nvCxnSpPr>
        <p:spPr>
          <a:xfrm>
            <a:off x="8661616" y="4590820"/>
            <a:ext cx="0" cy="550004"/>
          </a:xfrm>
          <a:prstGeom prst="line">
            <a:avLst/>
          </a:prstGeom>
          <a:noFill/>
          <a:ln w="9525" cap="flat" cmpd="sng" algn="ctr">
            <a:solidFill>
              <a:schemeClr val="bg1">
                <a:lumMod val="85000"/>
              </a:schemeClr>
            </a:solidFill>
            <a:prstDash val="solid"/>
          </a:ln>
          <a:effectLst/>
        </p:spPr>
      </p:cxnSp>
      <p:sp>
        <p:nvSpPr>
          <p:cNvPr id="63" name="Rectangle 62"/>
          <p:cNvSpPr/>
          <p:nvPr/>
        </p:nvSpPr>
        <p:spPr>
          <a:xfrm>
            <a:off x="6445621" y="5168085"/>
            <a:ext cx="830769" cy="806106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bg1">
                <a:lumMod val="85000"/>
              </a:scheme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lIns="0" rIns="0"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"/>
              </a:rPr>
              <a:t>Accelerator</a:t>
            </a:r>
          </a:p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"/>
              </a:rPr>
              <a:t>R&amp;D</a:t>
            </a:r>
          </a:p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"/>
              </a:rPr>
              <a:t>Technologies</a:t>
            </a:r>
          </a:p>
        </p:txBody>
      </p:sp>
      <p:cxnSp>
        <p:nvCxnSpPr>
          <p:cNvPr id="64" name="Straight Connector 63"/>
          <p:cNvCxnSpPr/>
          <p:nvPr/>
        </p:nvCxnSpPr>
        <p:spPr>
          <a:xfrm>
            <a:off x="4136442" y="4607026"/>
            <a:ext cx="0" cy="550004"/>
          </a:xfrm>
          <a:prstGeom prst="line">
            <a:avLst/>
          </a:prstGeom>
          <a:noFill/>
          <a:ln w="9525" cap="flat" cmpd="sng" algn="ctr">
            <a:solidFill>
              <a:schemeClr val="bg1">
                <a:lumMod val="85000"/>
              </a:schemeClr>
            </a:solidFill>
            <a:prstDash val="solid"/>
          </a:ln>
          <a:effectLst/>
        </p:spPr>
      </p:cxnSp>
      <p:cxnSp>
        <p:nvCxnSpPr>
          <p:cNvPr id="65" name="Straight Connector 64"/>
          <p:cNvCxnSpPr/>
          <p:nvPr/>
        </p:nvCxnSpPr>
        <p:spPr>
          <a:xfrm>
            <a:off x="5057876" y="4607026"/>
            <a:ext cx="0" cy="550004"/>
          </a:xfrm>
          <a:prstGeom prst="line">
            <a:avLst/>
          </a:prstGeom>
          <a:noFill/>
          <a:ln w="9525" cap="flat" cmpd="sng" algn="ctr">
            <a:solidFill>
              <a:schemeClr val="bg1">
                <a:lumMod val="85000"/>
              </a:schemeClr>
            </a:solidFill>
            <a:prstDash val="solid"/>
          </a:ln>
          <a:effectLst/>
        </p:spPr>
      </p:cxnSp>
      <p:sp>
        <p:nvSpPr>
          <p:cNvPr id="66" name="Rectangle 65"/>
          <p:cNvSpPr/>
          <p:nvPr/>
        </p:nvSpPr>
        <p:spPr>
          <a:xfrm>
            <a:off x="3762269" y="1124744"/>
            <a:ext cx="1708798" cy="525722"/>
          </a:xfrm>
          <a:prstGeom prst="rect">
            <a:avLst/>
          </a:prstGeom>
          <a:solidFill>
            <a:srgbClr val="4F81BD">
              <a:lumMod val="20000"/>
              <a:lumOff val="80000"/>
            </a:srgbClr>
          </a:solidFill>
          <a:ln w="28575" cap="flat" cmpd="sng" algn="ctr">
            <a:solidFill>
              <a:srgbClr val="386398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libri"/>
              </a:rPr>
              <a:t>CERN</a:t>
            </a:r>
            <a:r>
              <a:rPr kumimoji="0" lang="en-US" sz="2000" b="1" i="0" u="none" strike="noStrike" kern="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libri"/>
              </a:rPr>
              <a:t> DG</a:t>
            </a:r>
            <a:endParaRPr kumimoji="0" lang="en-US" sz="2000" b="1" i="0" u="none" strike="noStrike" kern="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9868318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0" y="-18634"/>
            <a:ext cx="9150188" cy="972000"/>
          </a:xfrm>
          <a:prstGeom prst="rect">
            <a:avLst/>
          </a:prstGeom>
          <a:solidFill>
            <a:srgbClr val="22529E"/>
          </a:solidFill>
        </p:spPr>
        <p:txBody>
          <a:bodyPr tIns="252000" anchor="t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30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</a:rPr>
              <a:t>Collaboration</a:t>
            </a:r>
            <a:r>
              <a:rPr kumimoji="0" lang="en-US" sz="3200" b="1" i="0" u="none" strike="noStrike" kern="1200" cap="none" spc="300" normalizeH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</a:rPr>
              <a:t> Board</a:t>
            </a:r>
            <a:endParaRPr kumimoji="0" lang="en-US" sz="3200" b="1" i="1" u="none" strike="noStrike" kern="1200" cap="none" spc="30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Arial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2564904"/>
            <a:ext cx="8075240" cy="3561261"/>
          </a:xfrm>
        </p:spPr>
        <p:txBody>
          <a:bodyPr>
            <a:normAutofit/>
          </a:bodyPr>
          <a:lstStyle/>
          <a:p>
            <a:pPr>
              <a:buClr>
                <a:schemeClr val="tx1"/>
              </a:buClr>
            </a:pPr>
            <a:r>
              <a:rPr lang="en-GB" dirty="0" smtClean="0"/>
              <a:t>Tasks:</a:t>
            </a:r>
          </a:p>
          <a:p>
            <a:pPr lvl="1">
              <a:buClr>
                <a:schemeClr val="tx1"/>
              </a:buClr>
            </a:pPr>
            <a:r>
              <a:rPr lang="en-GB" dirty="0" smtClean="0"/>
              <a:t>Identify and review </a:t>
            </a:r>
            <a:r>
              <a:rPr lang="en-GB" b="1" dirty="0" smtClean="0"/>
              <a:t>resource needs</a:t>
            </a:r>
          </a:p>
          <a:p>
            <a:pPr lvl="1">
              <a:buClr>
                <a:schemeClr val="tx1"/>
              </a:buClr>
            </a:pPr>
            <a:r>
              <a:rPr lang="en-GB" b="1" dirty="0" smtClean="0"/>
              <a:t>Find matches </a:t>
            </a:r>
            <a:r>
              <a:rPr lang="en-GB" dirty="0" smtClean="0"/>
              <a:t>within collaboration</a:t>
            </a:r>
          </a:p>
          <a:p>
            <a:pPr lvl="1">
              <a:buClr>
                <a:schemeClr val="tx1"/>
              </a:buClr>
            </a:pPr>
            <a:r>
              <a:rPr lang="en-GB" b="1" dirty="0"/>
              <a:t>Nominate Steering Committee </a:t>
            </a:r>
            <a:r>
              <a:rPr lang="en-GB" dirty="0" smtClean="0"/>
              <a:t>in agreement with CERN DG</a:t>
            </a:r>
          </a:p>
          <a:p>
            <a:pPr>
              <a:buClr>
                <a:schemeClr val="tx1"/>
              </a:buClr>
            </a:pPr>
            <a:r>
              <a:rPr lang="en-GB" dirty="0" smtClean="0"/>
              <a:t>Meet: </a:t>
            </a:r>
            <a:r>
              <a:rPr lang="en-GB" dirty="0"/>
              <a:t>once per </a:t>
            </a:r>
            <a:r>
              <a:rPr lang="en-GB" dirty="0" smtClean="0"/>
              <a:t>year</a:t>
            </a:r>
          </a:p>
          <a:p>
            <a:pPr>
              <a:buClr>
                <a:schemeClr val="tx1"/>
              </a:buClr>
            </a:pPr>
            <a:r>
              <a:rPr lang="en-GB" dirty="0" smtClean="0"/>
              <a:t>Composition:</a:t>
            </a:r>
          </a:p>
          <a:p>
            <a:pPr lvl="1">
              <a:buClr>
                <a:schemeClr val="tx1"/>
              </a:buClr>
            </a:pPr>
            <a:r>
              <a:rPr lang="en-GB" dirty="0" smtClean="0"/>
              <a:t>One </a:t>
            </a:r>
            <a:r>
              <a:rPr lang="en-GB" b="1" dirty="0" smtClean="0"/>
              <a:t>representative</a:t>
            </a:r>
            <a:r>
              <a:rPr lang="en-GB" dirty="0" smtClean="0"/>
              <a:t> </a:t>
            </a:r>
            <a:r>
              <a:rPr lang="en-GB" b="1" dirty="0" smtClean="0"/>
              <a:t>per</a:t>
            </a:r>
            <a:r>
              <a:rPr lang="en-GB" dirty="0" smtClean="0"/>
              <a:t> collaboration </a:t>
            </a:r>
            <a:r>
              <a:rPr lang="en-GB" b="1" dirty="0" smtClean="0"/>
              <a:t>participant</a:t>
            </a:r>
          </a:p>
          <a:p>
            <a:pPr lvl="1">
              <a:buClr>
                <a:schemeClr val="tx1"/>
              </a:buClr>
            </a:pPr>
            <a:r>
              <a:rPr lang="en-GB" b="1" dirty="0" smtClean="0"/>
              <a:t>Chair</a:t>
            </a:r>
            <a:r>
              <a:rPr lang="en-GB" dirty="0" smtClean="0"/>
              <a:t> </a:t>
            </a:r>
            <a:r>
              <a:rPr lang="en-GB" b="1" dirty="0" smtClean="0"/>
              <a:t>elected</a:t>
            </a:r>
            <a:r>
              <a:rPr lang="en-GB" dirty="0" smtClean="0"/>
              <a:t> from participant organisations</a:t>
            </a:r>
          </a:p>
          <a:p>
            <a:pPr lvl="1">
              <a:buClr>
                <a:schemeClr val="tx1"/>
              </a:buClr>
            </a:pPr>
            <a:r>
              <a:rPr lang="en-GB" b="1" dirty="0" smtClean="0"/>
              <a:t>Voting</a:t>
            </a:r>
            <a:r>
              <a:rPr lang="en-GB" dirty="0" smtClean="0"/>
              <a:t> with </a:t>
            </a:r>
            <a:r>
              <a:rPr lang="en-GB" b="1" dirty="0" smtClean="0"/>
              <a:t>simple</a:t>
            </a:r>
            <a:r>
              <a:rPr lang="en-GB" dirty="0" smtClean="0"/>
              <a:t> </a:t>
            </a:r>
            <a:r>
              <a:rPr lang="en-GB" b="1" dirty="0" smtClean="0"/>
              <a:t>majority</a:t>
            </a: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251520" y="1124744"/>
            <a:ext cx="5976664" cy="1440160"/>
          </a:xfrm>
          <a:prstGeom prst="rect">
            <a:avLst/>
          </a:prstGeom>
          <a:solidFill>
            <a:schemeClr val="tx1"/>
          </a:solidFill>
        </p:spPr>
        <p:txBody>
          <a:bodyPr vert="horz"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 algn="dist">
              <a:buFont typeface="Arial"/>
              <a:buNone/>
            </a:pPr>
            <a:r>
              <a:rPr lang="en-GB" sz="2800" dirty="0" smtClean="0">
                <a:solidFill>
                  <a:schemeClr val="bg1"/>
                </a:solidFill>
              </a:rPr>
              <a:t>Aim at geographically well-balanced and topically complementary network of contributions</a:t>
            </a:r>
            <a:endParaRPr lang="en-GB" sz="2800" dirty="0">
              <a:solidFill>
                <a:schemeClr val="bg1"/>
              </a:solidFill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00192" y="1124744"/>
            <a:ext cx="2762037" cy="9430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80806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0" y="-18634"/>
            <a:ext cx="9150188" cy="972000"/>
          </a:xfrm>
          <a:prstGeom prst="rect">
            <a:avLst/>
          </a:prstGeom>
          <a:solidFill>
            <a:srgbClr val="22529E"/>
          </a:solidFill>
        </p:spPr>
        <p:txBody>
          <a:bodyPr tIns="252000" anchor="t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30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</a:rPr>
              <a:t>Steering Committee</a:t>
            </a:r>
            <a:endParaRPr kumimoji="0" lang="en-US" sz="3200" b="1" i="1" u="none" strike="noStrike" kern="1200" cap="none" spc="30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Arial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51520" y="2564904"/>
            <a:ext cx="8712968" cy="3561261"/>
          </a:xfrm>
        </p:spPr>
        <p:txBody>
          <a:bodyPr>
            <a:normAutofit lnSpcReduction="10000"/>
          </a:bodyPr>
          <a:lstStyle/>
          <a:p>
            <a:pPr>
              <a:buClr>
                <a:schemeClr val="tx1"/>
              </a:buClr>
            </a:pPr>
            <a:r>
              <a:rPr lang="en-GB" dirty="0" smtClean="0"/>
              <a:t>Tasks:</a:t>
            </a:r>
          </a:p>
          <a:p>
            <a:pPr lvl="1">
              <a:buClr>
                <a:schemeClr val="tx1"/>
              </a:buClr>
            </a:pPr>
            <a:r>
              <a:rPr lang="en-GB" b="1" dirty="0" smtClean="0"/>
              <a:t>Ensure implementation of </a:t>
            </a:r>
            <a:r>
              <a:rPr lang="en-GB" dirty="0" smtClean="0"/>
              <a:t>collaboration board </a:t>
            </a:r>
            <a:r>
              <a:rPr lang="en-GB" b="1" dirty="0" smtClean="0"/>
              <a:t>decisions</a:t>
            </a:r>
          </a:p>
          <a:p>
            <a:pPr lvl="1">
              <a:buClr>
                <a:schemeClr val="tx1"/>
              </a:buClr>
            </a:pPr>
            <a:r>
              <a:rPr lang="en-GB" b="1" dirty="0" smtClean="0"/>
              <a:t>Formulate</a:t>
            </a:r>
            <a:r>
              <a:rPr lang="en-GB" dirty="0" smtClean="0"/>
              <a:t> strategy </a:t>
            </a:r>
            <a:r>
              <a:rPr lang="en-GB" b="1" dirty="0" smtClean="0"/>
              <a:t>scope</a:t>
            </a:r>
            <a:r>
              <a:rPr lang="en-GB" dirty="0" smtClean="0"/>
              <a:t>, individual </a:t>
            </a:r>
            <a:r>
              <a:rPr lang="en-GB" b="1" dirty="0" smtClean="0"/>
              <a:t>goals</a:t>
            </a:r>
            <a:r>
              <a:rPr lang="en-GB" dirty="0" smtClean="0"/>
              <a:t> and </a:t>
            </a:r>
            <a:r>
              <a:rPr lang="en-GB" b="1" dirty="0" smtClean="0"/>
              <a:t>work program</a:t>
            </a:r>
          </a:p>
          <a:p>
            <a:pPr lvl="1">
              <a:buClr>
                <a:schemeClr val="tx1"/>
              </a:buClr>
            </a:pPr>
            <a:r>
              <a:rPr lang="en-GB" b="1" dirty="0" smtClean="0"/>
              <a:t>Monitor</a:t>
            </a:r>
            <a:r>
              <a:rPr lang="en-GB" dirty="0" smtClean="0"/>
              <a:t> efficient carrying out of the study, </a:t>
            </a:r>
            <a:r>
              <a:rPr lang="en-GB" b="1" dirty="0" smtClean="0"/>
              <a:t>report to CB and DG</a:t>
            </a:r>
          </a:p>
          <a:p>
            <a:pPr>
              <a:buClr>
                <a:schemeClr val="tx1"/>
              </a:buClr>
            </a:pPr>
            <a:r>
              <a:rPr lang="en-GB" dirty="0" smtClean="0"/>
              <a:t>Meet: four times per year</a:t>
            </a:r>
          </a:p>
          <a:p>
            <a:pPr>
              <a:buClr>
                <a:schemeClr val="tx1"/>
              </a:buClr>
            </a:pPr>
            <a:r>
              <a:rPr lang="en-GB" dirty="0" smtClean="0"/>
              <a:t>Composition (up to 9 members):</a:t>
            </a:r>
          </a:p>
          <a:p>
            <a:pPr lvl="1">
              <a:buClr>
                <a:schemeClr val="tx1"/>
              </a:buClr>
            </a:pPr>
            <a:r>
              <a:rPr lang="en-GB" b="1" dirty="0" smtClean="0"/>
              <a:t>ECFA</a:t>
            </a:r>
            <a:r>
              <a:rPr lang="en-GB" dirty="0" smtClean="0"/>
              <a:t> representative and </a:t>
            </a:r>
            <a:r>
              <a:rPr lang="en-GB" b="1" dirty="0" smtClean="0"/>
              <a:t>Collaboration Board </a:t>
            </a:r>
            <a:r>
              <a:rPr lang="en-GB" b="1" dirty="0"/>
              <a:t>chair</a:t>
            </a:r>
          </a:p>
          <a:p>
            <a:pPr lvl="1">
              <a:buClr>
                <a:schemeClr val="tx1"/>
              </a:buClr>
            </a:pPr>
            <a:r>
              <a:rPr lang="en-GB" dirty="0" smtClean="0"/>
              <a:t>Two </a:t>
            </a:r>
            <a:r>
              <a:rPr lang="en-GB" b="1" dirty="0" smtClean="0"/>
              <a:t>representatives of host </a:t>
            </a:r>
            <a:r>
              <a:rPr lang="en-GB" dirty="0" smtClean="0"/>
              <a:t>organisation</a:t>
            </a:r>
          </a:p>
          <a:p>
            <a:pPr lvl="1">
              <a:buClr>
                <a:schemeClr val="tx1"/>
              </a:buClr>
            </a:pPr>
            <a:r>
              <a:rPr lang="en-GB" dirty="0" smtClean="0"/>
              <a:t>Up to </a:t>
            </a:r>
            <a:r>
              <a:rPr lang="en-GB" b="1" dirty="0" smtClean="0"/>
              <a:t>five further members </a:t>
            </a:r>
            <a:r>
              <a:rPr lang="en-GB" dirty="0" smtClean="0"/>
              <a:t>of Collaboration Board,</a:t>
            </a:r>
            <a:br>
              <a:rPr lang="en-GB" dirty="0" smtClean="0"/>
            </a:br>
            <a:r>
              <a:rPr lang="en-GB" dirty="0" smtClean="0"/>
              <a:t>leading to </a:t>
            </a:r>
            <a:r>
              <a:rPr lang="en-GB" b="1" dirty="0" smtClean="0"/>
              <a:t>well-balanced</a:t>
            </a:r>
            <a:r>
              <a:rPr lang="en-GB" dirty="0" smtClean="0"/>
              <a:t>, world-wide </a:t>
            </a:r>
            <a:r>
              <a:rPr lang="en-GB" b="1" dirty="0" smtClean="0"/>
              <a:t>geographical distribution</a:t>
            </a: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251520" y="1124744"/>
            <a:ext cx="5976664" cy="1440160"/>
          </a:xfrm>
          <a:prstGeom prst="rect">
            <a:avLst/>
          </a:prstGeom>
          <a:solidFill>
            <a:schemeClr val="tx1"/>
          </a:solidFill>
        </p:spPr>
        <p:txBody>
          <a:bodyPr vert="horz"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 algn="dist">
              <a:buFont typeface="Arial"/>
              <a:buNone/>
            </a:pPr>
            <a:r>
              <a:rPr lang="en-GB" sz="2800" dirty="0" smtClean="0">
                <a:solidFill>
                  <a:schemeClr val="bg1"/>
                </a:solidFill>
              </a:rPr>
              <a:t>Supervisory and main</a:t>
            </a:r>
            <a:br>
              <a:rPr lang="en-GB" sz="2800" dirty="0" smtClean="0">
                <a:solidFill>
                  <a:schemeClr val="bg1"/>
                </a:solidFill>
              </a:rPr>
            </a:br>
            <a:r>
              <a:rPr lang="en-GB" sz="2800" dirty="0" smtClean="0">
                <a:solidFill>
                  <a:schemeClr val="bg1"/>
                </a:solidFill>
              </a:rPr>
              <a:t>governance body acting on</a:t>
            </a:r>
            <a:br>
              <a:rPr lang="en-GB" sz="2800" dirty="0" smtClean="0">
                <a:solidFill>
                  <a:schemeClr val="bg1"/>
                </a:solidFill>
              </a:rPr>
            </a:br>
            <a:r>
              <a:rPr lang="en-GB" sz="2800" dirty="0" smtClean="0">
                <a:solidFill>
                  <a:schemeClr val="bg1"/>
                </a:solidFill>
              </a:rPr>
              <a:t>behalf of the collaboration</a:t>
            </a:r>
            <a:endParaRPr lang="en-GB" sz="2800" dirty="0">
              <a:solidFill>
                <a:schemeClr val="bg1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00192" y="1119961"/>
            <a:ext cx="2793600" cy="9538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96704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0" y="-18634"/>
            <a:ext cx="9150188" cy="972000"/>
          </a:xfrm>
          <a:prstGeom prst="rect">
            <a:avLst/>
          </a:prstGeom>
          <a:solidFill>
            <a:srgbClr val="22529E"/>
          </a:solidFill>
        </p:spPr>
        <p:txBody>
          <a:bodyPr tIns="252000" anchor="t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30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</a:rPr>
              <a:t>Advisory Committee</a:t>
            </a:r>
            <a:endParaRPr kumimoji="0" lang="en-US" sz="3200" b="1" i="1" u="none" strike="noStrike" kern="1200" cap="none" spc="30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Arial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51520" y="2348880"/>
            <a:ext cx="8280920" cy="3777285"/>
          </a:xfrm>
        </p:spPr>
        <p:txBody>
          <a:bodyPr>
            <a:normAutofit lnSpcReduction="10000"/>
          </a:bodyPr>
          <a:lstStyle/>
          <a:p>
            <a:pPr>
              <a:buClr>
                <a:schemeClr val="tx1"/>
              </a:buClr>
            </a:pPr>
            <a:r>
              <a:rPr lang="en-GB" dirty="0" smtClean="0"/>
              <a:t>Tasks:</a:t>
            </a:r>
          </a:p>
          <a:p>
            <a:pPr lvl="1">
              <a:buClr>
                <a:schemeClr val="tx1"/>
              </a:buClr>
            </a:pPr>
            <a:r>
              <a:rPr lang="en-GB" b="1" dirty="0" smtClean="0"/>
              <a:t>Review</a:t>
            </a:r>
            <a:r>
              <a:rPr lang="en-GB" dirty="0" smtClean="0"/>
              <a:t> scientific and technical progress</a:t>
            </a:r>
            <a:endParaRPr lang="en-GB" b="1" dirty="0" smtClean="0"/>
          </a:p>
          <a:p>
            <a:pPr lvl="1">
              <a:buClr>
                <a:schemeClr val="tx1"/>
              </a:buClr>
            </a:pPr>
            <a:r>
              <a:rPr lang="en-GB" dirty="0" smtClean="0"/>
              <a:t>Submit scientific and technical </a:t>
            </a:r>
            <a:r>
              <a:rPr lang="en-GB" b="1" dirty="0" smtClean="0"/>
              <a:t>recommendations to </a:t>
            </a:r>
            <a:br>
              <a:rPr lang="en-GB" b="1" dirty="0" smtClean="0"/>
            </a:br>
            <a:r>
              <a:rPr lang="en-GB" b="1" dirty="0" smtClean="0"/>
              <a:t>Steering Committee</a:t>
            </a:r>
          </a:p>
          <a:p>
            <a:pPr>
              <a:buClr>
                <a:schemeClr val="tx1"/>
              </a:buClr>
            </a:pPr>
            <a:r>
              <a:rPr lang="en-GB" dirty="0" smtClean="0"/>
              <a:t>Meet: once per year</a:t>
            </a:r>
          </a:p>
          <a:p>
            <a:pPr>
              <a:buClr>
                <a:schemeClr val="tx1"/>
              </a:buClr>
            </a:pPr>
            <a:r>
              <a:rPr lang="en-GB" dirty="0" smtClean="0"/>
              <a:t>Composition:</a:t>
            </a:r>
          </a:p>
          <a:p>
            <a:pPr lvl="1">
              <a:buClr>
                <a:schemeClr val="tx1"/>
              </a:buClr>
            </a:pPr>
            <a:r>
              <a:rPr lang="en-GB" dirty="0" smtClean="0"/>
              <a:t>Up to two </a:t>
            </a:r>
            <a:r>
              <a:rPr lang="en-GB" b="1" dirty="0" smtClean="0"/>
              <a:t>external experts </a:t>
            </a:r>
            <a:r>
              <a:rPr lang="en-GB" dirty="0" smtClean="0"/>
              <a:t>for relevant domains</a:t>
            </a:r>
            <a:br>
              <a:rPr lang="en-GB" dirty="0" smtClean="0"/>
            </a:br>
            <a:r>
              <a:rPr lang="en-GB" dirty="0" smtClean="0"/>
              <a:t>(accelerators, particle physics, experiments &amp; detectors, engineering, key technologies)</a:t>
            </a:r>
          </a:p>
          <a:p>
            <a:pPr lvl="1">
              <a:buClr>
                <a:schemeClr val="tx1"/>
              </a:buClr>
            </a:pPr>
            <a:r>
              <a:rPr lang="en-GB" dirty="0" smtClean="0"/>
              <a:t>Members </a:t>
            </a:r>
            <a:r>
              <a:rPr lang="en-GB" b="1" dirty="0" smtClean="0"/>
              <a:t>proposed</a:t>
            </a:r>
            <a:r>
              <a:rPr lang="en-GB" dirty="0" smtClean="0"/>
              <a:t> </a:t>
            </a:r>
            <a:r>
              <a:rPr lang="en-GB" b="1" dirty="0" smtClean="0"/>
              <a:t>by</a:t>
            </a:r>
            <a:r>
              <a:rPr lang="en-GB" dirty="0" smtClean="0"/>
              <a:t> </a:t>
            </a:r>
            <a:r>
              <a:rPr lang="en-GB" b="1" dirty="0" smtClean="0"/>
              <a:t>Steering</a:t>
            </a:r>
            <a:r>
              <a:rPr lang="en-GB" dirty="0" smtClean="0"/>
              <a:t> </a:t>
            </a:r>
            <a:r>
              <a:rPr lang="en-GB" b="1" dirty="0" smtClean="0"/>
              <a:t>Committee</a:t>
            </a:r>
            <a:endParaRPr lang="en-GB" b="1" dirty="0"/>
          </a:p>
          <a:p>
            <a:pPr lvl="1">
              <a:buClr>
                <a:schemeClr val="tx1"/>
              </a:buClr>
            </a:pPr>
            <a:r>
              <a:rPr lang="en-GB" dirty="0" smtClean="0"/>
              <a:t>Members </a:t>
            </a:r>
            <a:r>
              <a:rPr lang="en-GB" b="1" dirty="0" smtClean="0"/>
              <a:t>appointed</a:t>
            </a:r>
            <a:r>
              <a:rPr lang="en-GB" dirty="0" smtClean="0"/>
              <a:t> </a:t>
            </a:r>
            <a:r>
              <a:rPr lang="en-GB" b="1" dirty="0" smtClean="0"/>
              <a:t>by</a:t>
            </a:r>
            <a:r>
              <a:rPr lang="en-GB" dirty="0" smtClean="0"/>
              <a:t> </a:t>
            </a:r>
            <a:r>
              <a:rPr lang="en-GB" b="1" dirty="0" smtClean="0"/>
              <a:t>Collaboration</a:t>
            </a:r>
            <a:r>
              <a:rPr lang="en-GB" dirty="0" smtClean="0"/>
              <a:t> </a:t>
            </a:r>
            <a:r>
              <a:rPr lang="en-GB" b="1" dirty="0" smtClean="0"/>
              <a:t>Board</a:t>
            </a: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251520" y="1124744"/>
            <a:ext cx="5976664" cy="951734"/>
          </a:xfrm>
          <a:prstGeom prst="rect">
            <a:avLst/>
          </a:prstGeom>
          <a:solidFill>
            <a:schemeClr val="tx1"/>
          </a:solidFill>
        </p:spPr>
        <p:txBody>
          <a:bodyPr vert="horz"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 algn="dist">
              <a:buFont typeface="Arial"/>
              <a:buNone/>
            </a:pPr>
            <a:r>
              <a:rPr lang="en-GB" sz="2800" dirty="0" smtClean="0">
                <a:solidFill>
                  <a:schemeClr val="bg1"/>
                </a:solidFill>
              </a:rPr>
              <a:t>Facilitate major technical decisions of the Steering Committee</a:t>
            </a:r>
            <a:endParaRPr lang="en-GB" sz="2800" dirty="0">
              <a:solidFill>
                <a:schemeClr val="bg1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28184" y="1124744"/>
            <a:ext cx="2793600" cy="9517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04064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0" y="-18634"/>
            <a:ext cx="9150188" cy="972000"/>
          </a:xfrm>
          <a:prstGeom prst="rect">
            <a:avLst/>
          </a:prstGeom>
          <a:solidFill>
            <a:srgbClr val="22529E"/>
          </a:solidFill>
        </p:spPr>
        <p:txBody>
          <a:bodyPr tIns="252000" anchor="t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30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</a:rPr>
              <a:t>Coordination Group</a:t>
            </a:r>
            <a:endParaRPr kumimoji="0" lang="en-US" sz="3200" b="1" i="1" u="none" strike="noStrike" kern="1200" cap="none" spc="30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Arial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2564904"/>
            <a:ext cx="8075240" cy="3561261"/>
          </a:xfrm>
        </p:spPr>
        <p:txBody>
          <a:bodyPr>
            <a:normAutofit/>
          </a:bodyPr>
          <a:lstStyle/>
          <a:p>
            <a:pPr>
              <a:buClr>
                <a:schemeClr val="tx1"/>
              </a:buClr>
            </a:pPr>
            <a:r>
              <a:rPr lang="en-GB" dirty="0" smtClean="0"/>
              <a:t>Tasks:</a:t>
            </a:r>
          </a:p>
          <a:p>
            <a:pPr lvl="1">
              <a:buClr>
                <a:schemeClr val="tx1"/>
              </a:buClr>
            </a:pPr>
            <a:r>
              <a:rPr lang="en-GB" b="1" dirty="0" smtClean="0"/>
              <a:t>Coordinate work packages</a:t>
            </a:r>
          </a:p>
          <a:p>
            <a:pPr lvl="1">
              <a:buClr>
                <a:schemeClr val="tx1"/>
              </a:buClr>
            </a:pPr>
            <a:r>
              <a:rPr lang="en-GB" dirty="0" smtClean="0"/>
              <a:t>Day-to-day management</a:t>
            </a:r>
          </a:p>
          <a:p>
            <a:pPr lvl="1">
              <a:buClr>
                <a:schemeClr val="tx1"/>
              </a:buClr>
            </a:pPr>
            <a:r>
              <a:rPr lang="en-GB" b="1" dirty="0" smtClean="0"/>
              <a:t>Assist and facilitate work of Steering Committee</a:t>
            </a:r>
          </a:p>
          <a:p>
            <a:pPr>
              <a:buClr>
                <a:schemeClr val="tx1"/>
              </a:buClr>
            </a:pPr>
            <a:r>
              <a:rPr lang="en-GB" dirty="0" smtClean="0"/>
              <a:t>Meet: once per month</a:t>
            </a:r>
          </a:p>
          <a:p>
            <a:pPr>
              <a:buClr>
                <a:schemeClr val="tx1"/>
              </a:buClr>
            </a:pPr>
            <a:r>
              <a:rPr lang="en-GB" dirty="0" smtClean="0"/>
              <a:t>Composition:</a:t>
            </a:r>
          </a:p>
          <a:p>
            <a:pPr lvl="1">
              <a:buClr>
                <a:schemeClr val="tx1"/>
              </a:buClr>
            </a:pPr>
            <a:r>
              <a:rPr lang="en-GB" dirty="0" smtClean="0"/>
              <a:t>Members </a:t>
            </a:r>
            <a:r>
              <a:rPr lang="en-GB" b="1" dirty="0" smtClean="0"/>
              <a:t>proposed</a:t>
            </a:r>
            <a:r>
              <a:rPr lang="en-GB" dirty="0" smtClean="0"/>
              <a:t> </a:t>
            </a:r>
            <a:r>
              <a:rPr lang="en-GB" b="1" dirty="0" smtClean="0"/>
              <a:t>by</a:t>
            </a:r>
            <a:r>
              <a:rPr lang="en-GB" dirty="0" smtClean="0"/>
              <a:t> </a:t>
            </a:r>
            <a:r>
              <a:rPr lang="en-GB" b="1" dirty="0" smtClean="0"/>
              <a:t>host</a:t>
            </a:r>
            <a:r>
              <a:rPr lang="en-GB" dirty="0" smtClean="0"/>
              <a:t> organisation</a:t>
            </a:r>
          </a:p>
          <a:p>
            <a:pPr lvl="1">
              <a:buClr>
                <a:schemeClr val="tx1"/>
              </a:buClr>
            </a:pPr>
            <a:r>
              <a:rPr lang="en-GB" dirty="0" smtClean="0"/>
              <a:t>Members </a:t>
            </a:r>
            <a:r>
              <a:rPr lang="en-GB" b="1" dirty="0" smtClean="0"/>
              <a:t>appointed</a:t>
            </a:r>
            <a:r>
              <a:rPr lang="en-GB" dirty="0" smtClean="0"/>
              <a:t> </a:t>
            </a:r>
            <a:r>
              <a:rPr lang="en-GB" b="1" dirty="0" smtClean="0"/>
              <a:t>by</a:t>
            </a:r>
            <a:r>
              <a:rPr lang="en-GB" dirty="0" smtClean="0"/>
              <a:t> </a:t>
            </a:r>
            <a:r>
              <a:rPr lang="en-GB" b="1" dirty="0" smtClean="0"/>
              <a:t>Steering</a:t>
            </a:r>
            <a:r>
              <a:rPr lang="en-GB" dirty="0" smtClean="0"/>
              <a:t> </a:t>
            </a:r>
            <a:r>
              <a:rPr lang="en-GB" b="1" dirty="0" smtClean="0"/>
              <a:t>Committee</a:t>
            </a:r>
          </a:p>
          <a:p>
            <a:pPr lvl="1">
              <a:buClr>
                <a:schemeClr val="tx1"/>
              </a:buClr>
            </a:pPr>
            <a:r>
              <a:rPr lang="en-GB" b="1" dirty="0" smtClean="0"/>
              <a:t>Chaired by Study </a:t>
            </a:r>
            <a:r>
              <a:rPr lang="en-GB" b="1" dirty="0"/>
              <a:t>L</a:t>
            </a:r>
            <a:r>
              <a:rPr lang="en-GB" b="1" dirty="0" smtClean="0"/>
              <a:t>eader</a:t>
            </a:r>
            <a:endParaRPr lang="en-GB" b="1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251520" y="1124744"/>
            <a:ext cx="5400600" cy="1224136"/>
          </a:xfrm>
          <a:prstGeom prst="rect">
            <a:avLst/>
          </a:prstGeom>
          <a:solidFill>
            <a:schemeClr val="tx1"/>
          </a:solidFill>
        </p:spPr>
        <p:txBody>
          <a:bodyPr vert="horz" anchor="ctr" anchorCtr="0"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 algn="dist">
              <a:buFont typeface="Arial"/>
              <a:buNone/>
            </a:pPr>
            <a:r>
              <a:rPr lang="en-GB" sz="2800" dirty="0" smtClean="0">
                <a:solidFill>
                  <a:schemeClr val="bg1"/>
                </a:solidFill>
              </a:rPr>
              <a:t>Executive body of the project</a:t>
            </a:r>
            <a:endParaRPr lang="en-GB" sz="2800" dirty="0">
              <a:solidFill>
                <a:schemeClr val="bg1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38328" y="1124744"/>
            <a:ext cx="2699792" cy="15602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77382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0" y="-18634"/>
            <a:ext cx="9150188" cy="972000"/>
          </a:xfrm>
          <a:prstGeom prst="rect">
            <a:avLst/>
          </a:prstGeom>
          <a:solidFill>
            <a:srgbClr val="22529E"/>
          </a:solidFill>
        </p:spPr>
        <p:txBody>
          <a:bodyPr tIns="252000" anchor="t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30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</a:rPr>
              <a:t>Conclusions</a:t>
            </a:r>
            <a:endParaRPr kumimoji="0" lang="en-US" sz="3200" b="1" i="1" u="none" strike="noStrike" kern="1200" cap="none" spc="30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Arial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539552" y="1196752"/>
            <a:ext cx="8064896" cy="4896544"/>
          </a:xfrm>
        </p:spPr>
        <p:txBody>
          <a:bodyPr>
            <a:normAutofit fontScale="92500"/>
          </a:bodyPr>
          <a:lstStyle/>
          <a:p>
            <a:pPr>
              <a:buClr>
                <a:schemeClr val="tx1"/>
              </a:buClr>
            </a:pPr>
            <a:r>
              <a:rPr lang="en-GB" sz="2800" dirty="0" smtClean="0"/>
              <a:t>The FCC conceptual design study, includes two </a:t>
            </a:r>
            <a:r>
              <a:rPr lang="en-GB" sz="2800" dirty="0" smtClean="0"/>
              <a:t>large machine </a:t>
            </a:r>
            <a:r>
              <a:rPr lang="en-GB" sz="2800" dirty="0" smtClean="0"/>
              <a:t>studies </a:t>
            </a:r>
            <a:r>
              <a:rPr lang="en-GB" sz="2800" dirty="0" smtClean="0"/>
              <a:t>(</a:t>
            </a:r>
            <a:r>
              <a:rPr lang="en-GB" sz="2800" dirty="0" err="1" smtClean="0"/>
              <a:t>hh</a:t>
            </a:r>
            <a:r>
              <a:rPr lang="en-GB" sz="2800" dirty="0" smtClean="0"/>
              <a:t>, </a:t>
            </a:r>
            <a:r>
              <a:rPr lang="en-GB" sz="2800" dirty="0" err="1" smtClean="0"/>
              <a:t>ee</a:t>
            </a:r>
            <a:r>
              <a:rPr lang="en-GB" sz="2800" dirty="0" smtClean="0"/>
              <a:t>), </a:t>
            </a:r>
            <a:r>
              <a:rPr lang="en-GB" sz="2800" dirty="0" smtClean="0"/>
              <a:t>as well as three </a:t>
            </a:r>
            <a:r>
              <a:rPr lang="en-GB" sz="2800" dirty="0" smtClean="0"/>
              <a:t>detector and </a:t>
            </a:r>
            <a:r>
              <a:rPr lang="en-GB" sz="2800" dirty="0" smtClean="0"/>
              <a:t>physics options </a:t>
            </a:r>
            <a:r>
              <a:rPr lang="en-GB" sz="2800" dirty="0" smtClean="0"/>
              <a:t>(</a:t>
            </a:r>
            <a:r>
              <a:rPr lang="en-GB" sz="2800" dirty="0" err="1" smtClean="0"/>
              <a:t>hh</a:t>
            </a:r>
            <a:r>
              <a:rPr lang="en-GB" sz="2800" dirty="0" smtClean="0"/>
              <a:t>, </a:t>
            </a:r>
            <a:r>
              <a:rPr lang="en-GB" sz="2800" dirty="0" err="1" smtClean="0"/>
              <a:t>ee</a:t>
            </a:r>
            <a:r>
              <a:rPr lang="en-GB" sz="2800" dirty="0" smtClean="0"/>
              <a:t>, </a:t>
            </a:r>
            <a:r>
              <a:rPr lang="en-GB" sz="2800" dirty="0" smtClean="0"/>
              <a:t>he). </a:t>
            </a:r>
            <a:endParaRPr lang="en-GB" sz="2800" dirty="0" smtClean="0"/>
          </a:p>
          <a:p>
            <a:pPr>
              <a:buClr>
                <a:schemeClr val="tx1"/>
              </a:buClr>
            </a:pPr>
            <a:r>
              <a:rPr lang="en-GB" sz="2800" dirty="0" smtClean="0"/>
              <a:t>The Coordination Group and Study Team will </a:t>
            </a:r>
            <a:r>
              <a:rPr lang="en-GB" sz="2800" dirty="0" smtClean="0"/>
              <a:t>face </a:t>
            </a:r>
            <a:r>
              <a:rPr lang="en-GB" sz="2800" dirty="0" smtClean="0"/>
              <a:t>a large parameter area and a challenging overall optimisation process. </a:t>
            </a:r>
          </a:p>
          <a:p>
            <a:pPr>
              <a:buClr>
                <a:schemeClr val="tx1"/>
              </a:buClr>
            </a:pPr>
            <a:r>
              <a:rPr lang="en-GB" sz="2800" dirty="0" smtClean="0"/>
              <a:t>Intensive and frequent exchange between Coordination Group and the Governance </a:t>
            </a:r>
            <a:r>
              <a:rPr lang="en-GB" sz="2800" dirty="0"/>
              <a:t>S</a:t>
            </a:r>
            <a:r>
              <a:rPr lang="en-GB" sz="2800" dirty="0" smtClean="0"/>
              <a:t>tructure will be essential in this process. </a:t>
            </a:r>
          </a:p>
          <a:p>
            <a:pPr>
              <a:buClr>
                <a:schemeClr val="tx1"/>
              </a:buClr>
            </a:pPr>
            <a:r>
              <a:rPr lang="en-GB" sz="2800" dirty="0" smtClean="0"/>
              <a:t>The proposed FCC organisation structure is well adapted to </a:t>
            </a:r>
            <a:r>
              <a:rPr lang="en-GB" sz="2800" dirty="0" smtClean="0"/>
              <a:t>these </a:t>
            </a:r>
            <a:r>
              <a:rPr lang="en-GB" sz="2800" dirty="0" smtClean="0"/>
              <a:t>challenging tasks.</a:t>
            </a:r>
            <a:endParaRPr lang="en-GB" sz="2800" b="1" dirty="0" smtClean="0"/>
          </a:p>
        </p:txBody>
      </p:sp>
    </p:spTree>
    <p:extLst>
      <p:ext uri="{BB962C8B-B14F-4D97-AF65-F5344CB8AC3E}">
        <p14:creationId xmlns:p14="http://schemas.microsoft.com/office/powerpoint/2010/main" val="4989896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0" y="-18634"/>
            <a:ext cx="9150188" cy="972000"/>
          </a:xfrm>
          <a:prstGeom prst="rect">
            <a:avLst/>
          </a:prstGeom>
          <a:solidFill>
            <a:srgbClr val="22529E"/>
          </a:solidFill>
        </p:spPr>
        <p:txBody>
          <a:bodyPr tIns="252000" anchor="t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 sz="3200" b="1" spc="300" dirty="0" smtClean="0">
                <a:solidFill>
                  <a:srgbClr val="FFFF00"/>
                </a:solidFill>
              </a:rPr>
              <a:t>Interim Collaboration Board Chair</a:t>
            </a:r>
            <a:endParaRPr lang="en-US" sz="3200" b="1" i="1" spc="300" dirty="0">
              <a:solidFill>
                <a:srgbClr val="FFFF00"/>
              </a:solidFill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83568" y="2676051"/>
            <a:ext cx="7992888" cy="3561261"/>
          </a:xfrm>
        </p:spPr>
        <p:txBody>
          <a:bodyPr>
            <a:normAutofit fontScale="85000" lnSpcReduction="20000"/>
          </a:bodyPr>
          <a:lstStyle/>
          <a:p>
            <a:pPr>
              <a:buClr>
                <a:schemeClr val="tx1"/>
              </a:buClr>
            </a:pPr>
            <a:r>
              <a:rPr lang="en-GB" dirty="0"/>
              <a:t>By 3</a:t>
            </a:r>
            <a:r>
              <a:rPr lang="en-GB" baseline="30000" dirty="0"/>
              <a:t>rd</a:t>
            </a:r>
            <a:r>
              <a:rPr lang="en-GB" dirty="0"/>
              <a:t> September 2014, 16 institutes </a:t>
            </a:r>
            <a:r>
              <a:rPr lang="en-GB" dirty="0" smtClean="0"/>
              <a:t>had </a:t>
            </a:r>
            <a:r>
              <a:rPr lang="en-GB" dirty="0"/>
              <a:t>joined the collaboration by signing the </a:t>
            </a:r>
            <a:r>
              <a:rPr lang="en-GB" dirty="0" err="1" smtClean="0"/>
              <a:t>MoU</a:t>
            </a:r>
            <a:r>
              <a:rPr lang="en-GB" dirty="0" smtClean="0"/>
              <a:t>, </a:t>
            </a:r>
            <a:r>
              <a:rPr lang="en-GB" dirty="0"/>
              <a:t>while discussions are ongoing with several other potential collaboration partners. </a:t>
            </a:r>
            <a:endParaRPr lang="en-GB" dirty="0" smtClean="0"/>
          </a:p>
          <a:p>
            <a:pPr>
              <a:buClr>
                <a:schemeClr val="tx1"/>
              </a:buClr>
            </a:pPr>
            <a:endParaRPr lang="en-GB" sz="1200" dirty="0" smtClean="0"/>
          </a:p>
          <a:p>
            <a:pPr>
              <a:buClr>
                <a:schemeClr val="tx1"/>
              </a:buClr>
            </a:pPr>
            <a:r>
              <a:rPr lang="en-GB" dirty="0" smtClean="0"/>
              <a:t>In order </a:t>
            </a:r>
            <a:r>
              <a:rPr lang="en-GB" dirty="0"/>
              <a:t>to advance </a:t>
            </a:r>
            <a:r>
              <a:rPr lang="en-GB" dirty="0" smtClean="0"/>
              <a:t>as fast </a:t>
            </a:r>
            <a:r>
              <a:rPr lang="en-GB" dirty="0"/>
              <a:t>as possible with the further organisation of the </a:t>
            </a:r>
            <a:r>
              <a:rPr lang="en-GB" dirty="0" smtClean="0"/>
              <a:t>collaboration, an </a:t>
            </a:r>
            <a:r>
              <a:rPr lang="en-GB" dirty="0"/>
              <a:t>interim C</a:t>
            </a:r>
            <a:r>
              <a:rPr lang="en-GB" dirty="0" smtClean="0"/>
              <a:t>ollaboration Board chair person was selected out of the 16 institutes.</a:t>
            </a:r>
          </a:p>
          <a:p>
            <a:pPr>
              <a:buClr>
                <a:schemeClr val="tx1"/>
              </a:buClr>
            </a:pPr>
            <a:endParaRPr lang="en-GB" sz="1300" dirty="0" smtClean="0"/>
          </a:p>
          <a:p>
            <a:pPr>
              <a:buClr>
                <a:schemeClr val="tx1"/>
              </a:buClr>
            </a:pPr>
            <a:r>
              <a:rPr lang="en-GB" dirty="0" smtClean="0"/>
              <a:t>This structure should remain in place </a:t>
            </a:r>
            <a:r>
              <a:rPr lang="en-GB" dirty="0"/>
              <a:t>until the </a:t>
            </a:r>
            <a:r>
              <a:rPr lang="en-GB" dirty="0" smtClean="0"/>
              <a:t>first annual </a:t>
            </a:r>
            <a:r>
              <a:rPr lang="en-GB" dirty="0"/>
              <a:t>FCC meeting scheduled for </a:t>
            </a:r>
            <a:r>
              <a:rPr lang="en-GB" dirty="0" smtClean="0"/>
              <a:t>March </a:t>
            </a:r>
            <a:r>
              <a:rPr lang="en-GB" dirty="0" smtClean="0"/>
              <a:t>2015, </a:t>
            </a:r>
            <a:r>
              <a:rPr lang="en-GB" dirty="0"/>
              <a:t>when a definite FCC governing structure should be established. </a:t>
            </a:r>
            <a:endParaRPr lang="fr-FR" dirty="0"/>
          </a:p>
          <a:p>
            <a:pPr>
              <a:buClr>
                <a:schemeClr val="tx1"/>
              </a:buClr>
            </a:pPr>
            <a:endParaRPr lang="en-GB" sz="1300" dirty="0" smtClean="0"/>
          </a:p>
          <a:p>
            <a:pPr>
              <a:buClr>
                <a:schemeClr val="tx1"/>
              </a:buClr>
            </a:pPr>
            <a:r>
              <a:rPr lang="en-GB" b="1" dirty="0" err="1" smtClean="0"/>
              <a:t>Prof</a:t>
            </a:r>
            <a:r>
              <a:rPr lang="en-GB" b="1" dirty="0" err="1"/>
              <a:t>.</a:t>
            </a:r>
            <a:r>
              <a:rPr lang="en-GB" b="1" dirty="0"/>
              <a:t> Leonid </a:t>
            </a:r>
            <a:r>
              <a:rPr lang="en-GB" b="1" dirty="0" err="1"/>
              <a:t>Rivkin</a:t>
            </a:r>
            <a:r>
              <a:rPr lang="en-GB" b="1" dirty="0"/>
              <a:t> of </a:t>
            </a:r>
            <a:r>
              <a:rPr lang="en-GB" b="1" dirty="0" smtClean="0"/>
              <a:t>EPFL has been confirmed for this role by all 16 institutes.</a:t>
            </a:r>
            <a:endParaRPr lang="fr-FR" b="1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251520" y="1140768"/>
            <a:ext cx="5976664" cy="1440160"/>
          </a:xfrm>
          <a:prstGeom prst="rect">
            <a:avLst/>
          </a:prstGeom>
          <a:solidFill>
            <a:schemeClr val="tx1"/>
          </a:solidFill>
        </p:spPr>
        <p:txBody>
          <a:bodyPr vert="horz"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 algn="dist">
              <a:buClr>
                <a:srgbClr val="DDDDDD"/>
              </a:buClr>
              <a:buFont typeface="Arial"/>
              <a:buNone/>
            </a:pPr>
            <a:r>
              <a:rPr lang="en-GB" sz="2600" dirty="0" smtClean="0">
                <a:solidFill>
                  <a:srgbClr val="FFFFFF"/>
                </a:solidFill>
              </a:rPr>
              <a:t>Interim  </a:t>
            </a:r>
            <a:r>
              <a:rPr lang="en-GB" sz="2600" dirty="0">
                <a:solidFill>
                  <a:srgbClr val="FFFFFF"/>
                </a:solidFill>
              </a:rPr>
              <a:t>C</a:t>
            </a:r>
            <a:r>
              <a:rPr lang="en-GB" sz="2600" dirty="0" smtClean="0">
                <a:solidFill>
                  <a:srgbClr val="FFFFFF"/>
                </a:solidFill>
              </a:rPr>
              <a:t>hairperson for Collaboration Board, to bridge formation phase until March 2015 FCC annual workshop  </a:t>
            </a:r>
            <a:endParaRPr lang="en-GB" sz="2600" dirty="0">
              <a:solidFill>
                <a:srgbClr val="FFFFFF"/>
              </a:solidFill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00192" y="1124744"/>
            <a:ext cx="2762037" cy="9430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66913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-3059" y="-27384"/>
            <a:ext cx="9150188" cy="972000"/>
          </a:xfrm>
          <a:prstGeom prst="rect">
            <a:avLst/>
          </a:prstGeom>
          <a:solidFill>
            <a:srgbClr val="22529E"/>
          </a:solidFill>
        </p:spPr>
        <p:txBody>
          <a:bodyPr tIns="108000" anchor="t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spc="300" dirty="0" smtClean="0">
                <a:solidFill>
                  <a:srgbClr val="FFFF00"/>
                </a:solidFill>
              </a:rPr>
              <a:t>Why</a:t>
            </a:r>
            <a:endParaRPr lang="en-US" b="1" spc="300" dirty="0">
              <a:solidFill>
                <a:srgbClr val="FFFF00"/>
              </a:solidFill>
            </a:endParaRP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683568" y="1124744"/>
            <a:ext cx="8064896" cy="4392488"/>
          </a:xfrm>
          <a:prstGeom prst="rect">
            <a:avLst/>
          </a:prstGeom>
        </p:spPr>
        <p:txBody>
          <a:bodyPr vert="horz"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68288" indent="-231775">
              <a:buClrTx/>
            </a:pPr>
            <a:r>
              <a:rPr lang="en-GB" sz="3200" b="1" dirty="0"/>
              <a:t>Push the energy frontier </a:t>
            </a:r>
            <a:r>
              <a:rPr lang="en-GB" sz="3200" dirty="0"/>
              <a:t>beyond LHC</a:t>
            </a:r>
          </a:p>
          <a:p>
            <a:pPr marL="268288" indent="-231775">
              <a:buClrTx/>
            </a:pPr>
            <a:r>
              <a:rPr lang="en-GB" sz="3200" b="1" dirty="0"/>
              <a:t>High </a:t>
            </a:r>
            <a:r>
              <a:rPr lang="en-GB" sz="3200" b="1" dirty="0" smtClean="0"/>
              <a:t>priority </a:t>
            </a:r>
            <a:r>
              <a:rPr lang="en-GB" sz="3200" dirty="0"/>
              <a:t>item within </a:t>
            </a:r>
            <a:r>
              <a:rPr lang="en-GB" sz="3200" dirty="0" smtClean="0"/>
              <a:t>the</a:t>
            </a:r>
            <a:br>
              <a:rPr lang="en-GB" sz="3200" dirty="0" smtClean="0"/>
            </a:br>
            <a:r>
              <a:rPr lang="en-GB" sz="3200" b="1" dirty="0" smtClean="0"/>
              <a:t>European </a:t>
            </a:r>
            <a:r>
              <a:rPr lang="en-GB" sz="3200" b="1" dirty="0"/>
              <a:t>Strategy </a:t>
            </a:r>
            <a:r>
              <a:rPr lang="en-GB" sz="3200" dirty="0"/>
              <a:t>for Particle Physics </a:t>
            </a:r>
          </a:p>
          <a:p>
            <a:pPr marL="268288" indent="-231775">
              <a:buClrTx/>
            </a:pPr>
            <a:r>
              <a:rPr lang="en-GB" sz="3200" dirty="0"/>
              <a:t>Timely</a:t>
            </a:r>
          </a:p>
          <a:p>
            <a:pPr marL="790893" lvl="1" indent="-342900">
              <a:buClrTx/>
              <a:buFont typeface="Wingdings" panose="05000000000000000000" pitchFamily="2" charset="2"/>
              <a:buChar char="Ø"/>
            </a:pPr>
            <a:r>
              <a:rPr lang="en-GB" sz="2800" dirty="0" smtClean="0"/>
              <a:t>lead </a:t>
            </a:r>
            <a:r>
              <a:rPr lang="en-GB" sz="2800" dirty="0"/>
              <a:t>times for R&amp;D very long</a:t>
            </a:r>
          </a:p>
          <a:p>
            <a:pPr marL="790893" lvl="1" indent="-342900">
              <a:buClrTx/>
              <a:buFont typeface="Wingdings" panose="05000000000000000000" pitchFamily="2" charset="2"/>
              <a:buChar char="Ø"/>
            </a:pPr>
            <a:r>
              <a:rPr lang="en-GB" sz="2800" dirty="0" smtClean="0"/>
              <a:t>LHC </a:t>
            </a:r>
            <a:r>
              <a:rPr lang="en-GB" sz="2800" dirty="0"/>
              <a:t>physics program for ~20 years</a:t>
            </a:r>
          </a:p>
          <a:p>
            <a:pPr marL="268288" indent="-231775">
              <a:buClrTx/>
            </a:pPr>
            <a:r>
              <a:rPr lang="en-GB" sz="3200" dirty="0"/>
              <a:t>Need for a project plan </a:t>
            </a:r>
            <a:r>
              <a:rPr lang="en-GB" sz="3200" dirty="0" smtClean="0"/>
              <a:t>when results </a:t>
            </a:r>
            <a:r>
              <a:rPr lang="en-GB" sz="3200" dirty="0"/>
              <a:t>from LHC (</a:t>
            </a:r>
            <a:r>
              <a:rPr lang="en-GB" sz="3200" dirty="0" smtClean="0"/>
              <a:t>and other facilities) indicate direction </a:t>
            </a:r>
            <a:r>
              <a:rPr lang="en-GB" sz="3200" dirty="0"/>
              <a:t>to go</a:t>
            </a:r>
          </a:p>
        </p:txBody>
      </p:sp>
    </p:spTree>
    <p:extLst>
      <p:ext uri="{BB962C8B-B14F-4D97-AF65-F5344CB8AC3E}">
        <p14:creationId xmlns:p14="http://schemas.microsoft.com/office/powerpoint/2010/main" val="8199781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 txBox="1">
            <a:spLocks/>
          </p:cNvSpPr>
          <p:nvPr/>
        </p:nvSpPr>
        <p:spPr>
          <a:xfrm>
            <a:off x="539552" y="1484784"/>
            <a:ext cx="8208912" cy="4392488"/>
          </a:xfrm>
          <a:prstGeom prst="rect">
            <a:avLst/>
          </a:prstGeom>
        </p:spPr>
        <p:txBody>
          <a:bodyPr vert="horz"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68288" indent="-231775">
              <a:buClrTx/>
            </a:pPr>
            <a:r>
              <a:rPr lang="en-GB" sz="3200" dirty="0" smtClean="0"/>
              <a:t>Technical / Conceptual </a:t>
            </a:r>
            <a:r>
              <a:rPr lang="en-GB" sz="3200" dirty="0"/>
              <a:t>Design Reports for linear e</a:t>
            </a:r>
            <a:r>
              <a:rPr lang="en-GB" sz="3200" baseline="30000" dirty="0"/>
              <a:t>+</a:t>
            </a:r>
            <a:r>
              <a:rPr lang="en-GB" sz="3200" dirty="0"/>
              <a:t>e</a:t>
            </a:r>
            <a:r>
              <a:rPr lang="en-GB" sz="3200" baseline="30000" dirty="0"/>
              <a:t>-</a:t>
            </a:r>
            <a:r>
              <a:rPr lang="en-GB" sz="3200" dirty="0"/>
              <a:t> </a:t>
            </a:r>
            <a:r>
              <a:rPr lang="en-GB" sz="3200" dirty="0" smtClean="0"/>
              <a:t>colliders </a:t>
            </a:r>
            <a:r>
              <a:rPr lang="en-GB" sz="3200" dirty="0"/>
              <a:t>exist: </a:t>
            </a:r>
            <a:r>
              <a:rPr lang="en-GB" sz="3200" dirty="0" smtClean="0"/>
              <a:t>ILC and CLIC</a:t>
            </a:r>
            <a:endParaRPr lang="en-GB" sz="3200" dirty="0"/>
          </a:p>
          <a:p>
            <a:pPr marL="905193" lvl="1">
              <a:buClrTx/>
              <a:buFont typeface="Wingdings" panose="05000000000000000000" pitchFamily="2" charset="2"/>
              <a:buChar char="Ø"/>
            </a:pPr>
            <a:r>
              <a:rPr lang="en-GB" sz="2800" dirty="0"/>
              <a:t>J</a:t>
            </a:r>
            <a:r>
              <a:rPr lang="en-GB" sz="2800" dirty="0" smtClean="0">
                <a:solidFill>
                  <a:schemeClr val="accent6"/>
                </a:solidFill>
              </a:rPr>
              <a:t>apan </a:t>
            </a:r>
            <a:r>
              <a:rPr lang="en-GB" sz="2800" dirty="0">
                <a:solidFill>
                  <a:schemeClr val="accent6"/>
                </a:solidFill>
              </a:rPr>
              <a:t>interested in housing </a:t>
            </a:r>
            <a:r>
              <a:rPr lang="en-GB" sz="2800" dirty="0" smtClean="0">
                <a:solidFill>
                  <a:schemeClr val="accent6"/>
                </a:solidFill>
              </a:rPr>
              <a:t>ILC</a:t>
            </a:r>
          </a:p>
          <a:p>
            <a:pPr marL="905193" lvl="1">
              <a:buClrTx/>
              <a:buFont typeface="Wingdings" panose="05000000000000000000" pitchFamily="2" charset="2"/>
              <a:buChar char="Ø"/>
            </a:pPr>
            <a:r>
              <a:rPr lang="en-GB" sz="2800" dirty="0" smtClean="0">
                <a:solidFill>
                  <a:schemeClr val="accent6"/>
                </a:solidFill>
              </a:rPr>
              <a:t>Europe </a:t>
            </a:r>
            <a:r>
              <a:rPr lang="en-GB" sz="2800" dirty="0">
                <a:solidFill>
                  <a:schemeClr val="accent6"/>
                </a:solidFill>
              </a:rPr>
              <a:t>and CERN: participation in </a:t>
            </a:r>
            <a:r>
              <a:rPr lang="en-GB" sz="2800" dirty="0" smtClean="0">
                <a:solidFill>
                  <a:schemeClr val="accent6"/>
                </a:solidFill>
              </a:rPr>
              <a:t>both endeavours </a:t>
            </a:r>
            <a:r>
              <a:rPr lang="en-GB" sz="2800" dirty="0">
                <a:solidFill>
                  <a:schemeClr val="accent6"/>
                </a:solidFill>
              </a:rPr>
              <a:t>will be continued</a:t>
            </a:r>
          </a:p>
          <a:p>
            <a:pPr marL="268288" indent="-231775">
              <a:buClrTx/>
            </a:pPr>
            <a:r>
              <a:rPr lang="en-GB" sz="3200" dirty="0"/>
              <a:t>Need to go beyond present energy frontier </a:t>
            </a:r>
            <a:r>
              <a:rPr lang="en-GB" sz="3200" dirty="0">
                <a:solidFill>
                  <a:srgbClr val="0C377B"/>
                </a:solidFill>
                <a:sym typeface="Wingdings" panose="05000000000000000000" pitchFamily="2" charset="2"/>
              </a:rPr>
              <a:t></a:t>
            </a:r>
            <a:r>
              <a:rPr lang="en-GB" sz="3200" dirty="0" smtClean="0"/>
              <a:t> </a:t>
            </a:r>
            <a:r>
              <a:rPr lang="en-GB" sz="3200" b="1" dirty="0"/>
              <a:t>circular high energy collider</a:t>
            </a: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-3059" y="-27384"/>
            <a:ext cx="9150188" cy="972000"/>
          </a:xfrm>
          <a:prstGeom prst="rect">
            <a:avLst/>
          </a:prstGeom>
          <a:solidFill>
            <a:srgbClr val="22529E"/>
          </a:solidFill>
        </p:spPr>
        <p:txBody>
          <a:bodyPr tIns="108000" anchor="t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spc="300" dirty="0" smtClean="0">
                <a:solidFill>
                  <a:srgbClr val="FFFF00"/>
                </a:solidFill>
              </a:rPr>
              <a:t>What</a:t>
            </a:r>
            <a:endParaRPr lang="en-US" b="1" spc="3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08391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9552" y="1136933"/>
            <a:ext cx="8309127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sz="3200" dirty="0" smtClean="0"/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GB" sz="3200" dirty="0" smtClean="0"/>
              <a:t>Exploitation of </a:t>
            </a:r>
            <a:r>
              <a:rPr lang="en-GB" sz="3200" b="1" dirty="0" smtClean="0"/>
              <a:t>all options </a:t>
            </a:r>
            <a:r>
              <a:rPr lang="en-GB" sz="3200" dirty="0" smtClean="0"/>
              <a:t>for such a project  (</a:t>
            </a:r>
            <a:r>
              <a:rPr lang="en-GB" sz="3200" dirty="0" err="1" smtClean="0"/>
              <a:t>hh</a:t>
            </a:r>
            <a:r>
              <a:rPr lang="en-GB" sz="3200" dirty="0" smtClean="0"/>
              <a:t> – </a:t>
            </a:r>
            <a:r>
              <a:rPr lang="en-GB" sz="3200" dirty="0" err="1" smtClean="0"/>
              <a:t>ee</a:t>
            </a:r>
            <a:r>
              <a:rPr lang="en-GB" sz="3200" dirty="0"/>
              <a:t> </a:t>
            </a:r>
            <a:r>
              <a:rPr lang="en-GB" sz="3200" dirty="0" smtClean="0"/>
              <a:t>– </a:t>
            </a:r>
            <a:r>
              <a:rPr lang="en-GB" sz="3200" dirty="0" err="1" smtClean="0"/>
              <a:t>ep</a:t>
            </a:r>
            <a:r>
              <a:rPr lang="en-GB" sz="3200" dirty="0" smtClean="0"/>
              <a:t>)  </a:t>
            </a:r>
            <a:r>
              <a:rPr lang="en-GB" sz="3200" b="1" dirty="0" smtClean="0"/>
              <a:t>within one study </a:t>
            </a:r>
          </a:p>
          <a:p>
            <a:endParaRPr lang="en-GB" sz="3200" b="1" dirty="0" smtClean="0"/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GB" sz="3200" b="1" dirty="0">
                <a:solidFill>
                  <a:srgbClr val="C00000"/>
                </a:solidFill>
              </a:rPr>
              <a:t>Global Collaboration </a:t>
            </a:r>
            <a:r>
              <a:rPr lang="en-GB" sz="3200" dirty="0"/>
              <a:t>for the </a:t>
            </a:r>
            <a:r>
              <a:rPr lang="en-GB" sz="3200" b="1" dirty="0" smtClean="0"/>
              <a:t>study </a:t>
            </a:r>
            <a:r>
              <a:rPr lang="en-GB" sz="3200" b="1" dirty="0"/>
              <a:t>of Future Circular </a:t>
            </a:r>
            <a:r>
              <a:rPr lang="en-GB" sz="3200" b="1" dirty="0" smtClean="0"/>
              <a:t>Collider options</a:t>
            </a:r>
            <a:br>
              <a:rPr lang="en-GB" sz="3200" b="1" dirty="0" smtClean="0"/>
            </a:br>
            <a:r>
              <a:rPr lang="en-GB" sz="3200" dirty="0" smtClean="0"/>
              <a:t>(similar </a:t>
            </a:r>
            <a:r>
              <a:rPr lang="en-GB" sz="3200" dirty="0"/>
              <a:t>to the CLIC collaboration</a:t>
            </a:r>
            <a:r>
              <a:rPr lang="en-GB" sz="3200" dirty="0" smtClean="0"/>
              <a:t>)</a:t>
            </a:r>
          </a:p>
          <a:p>
            <a:endParaRPr lang="en-GB" sz="3200" dirty="0"/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GB" sz="3200" dirty="0"/>
              <a:t>Hosted by CERN</a:t>
            </a:r>
          </a:p>
          <a:p>
            <a:endParaRPr lang="en-GB" sz="3200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-3059" y="-27384"/>
            <a:ext cx="9150188" cy="972000"/>
          </a:xfrm>
          <a:prstGeom prst="rect">
            <a:avLst/>
          </a:prstGeom>
          <a:solidFill>
            <a:srgbClr val="22529E"/>
          </a:solidFill>
        </p:spPr>
        <p:txBody>
          <a:bodyPr tIns="108000" anchor="t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spc="300" dirty="0" smtClean="0">
                <a:solidFill>
                  <a:srgbClr val="FFFF00"/>
                </a:solidFill>
              </a:rPr>
              <a:t>How</a:t>
            </a:r>
            <a:endParaRPr lang="en-US" b="1" spc="3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69380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2" y="548680"/>
            <a:ext cx="8856984" cy="62478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/>
              <a:t>A conceptual design study of </a:t>
            </a:r>
            <a:r>
              <a:rPr lang="en-GB" sz="2800" dirty="0">
                <a:solidFill>
                  <a:srgbClr val="C00000"/>
                </a:solidFill>
              </a:rPr>
              <a:t>options for a future high-energy frontier circular collider </a:t>
            </a:r>
            <a:r>
              <a:rPr lang="en-GB" sz="2800" dirty="0"/>
              <a:t>at CERN for the post-LHC era shall be carried out, implementing the request in the 2013 update of the European Strategy for Particle </a:t>
            </a:r>
            <a:r>
              <a:rPr lang="en-GB" sz="2800" dirty="0" smtClean="0"/>
              <a:t>Physics.</a:t>
            </a:r>
          </a:p>
          <a:p>
            <a:r>
              <a:rPr lang="en-GB" sz="1400" dirty="0" smtClean="0"/>
              <a:t> </a:t>
            </a:r>
            <a:endParaRPr lang="en-GB" sz="900" dirty="0" smtClean="0"/>
          </a:p>
          <a:p>
            <a:r>
              <a:rPr lang="en-GB" sz="2800" dirty="0" smtClean="0"/>
              <a:t>Many results of the study will be </a:t>
            </a:r>
            <a:r>
              <a:rPr lang="en-GB" sz="2800" dirty="0" smtClean="0">
                <a:solidFill>
                  <a:srgbClr val="C00000"/>
                </a:solidFill>
              </a:rPr>
              <a:t>site independent</a:t>
            </a:r>
            <a:r>
              <a:rPr lang="en-GB" sz="2800" dirty="0" smtClean="0"/>
              <a:t>. </a:t>
            </a:r>
            <a:endParaRPr lang="en-GB" sz="2800" dirty="0"/>
          </a:p>
          <a:p>
            <a:endParaRPr lang="en-GB" sz="1100" dirty="0" smtClean="0"/>
          </a:p>
          <a:p>
            <a:r>
              <a:rPr lang="en-GB" sz="2800" dirty="0" smtClean="0"/>
              <a:t>The </a:t>
            </a:r>
            <a:r>
              <a:rPr lang="en-GB" sz="2800" dirty="0"/>
              <a:t>design study shall be organised on a </a:t>
            </a:r>
            <a:r>
              <a:rPr lang="en-GB" sz="2800" dirty="0">
                <a:solidFill>
                  <a:srgbClr val="C00000"/>
                </a:solidFill>
              </a:rPr>
              <a:t>world-wide international collaboration</a:t>
            </a:r>
            <a:r>
              <a:rPr lang="en-GB" sz="2800" dirty="0"/>
              <a:t> basis u</a:t>
            </a:r>
            <a:r>
              <a:rPr lang="en-GB" sz="2800" b="1" dirty="0"/>
              <a:t>nder the auspices of the European Committee for Future Accelerators (ECFA)</a:t>
            </a:r>
            <a:r>
              <a:rPr lang="en-GB" sz="2800" dirty="0"/>
              <a:t> and shall be available in time for the next update of the European Strategy for Particle Physics, foreseen by 2018</a:t>
            </a:r>
            <a:r>
              <a:rPr lang="en-GB" sz="2800" dirty="0" smtClean="0"/>
              <a:t>.</a:t>
            </a:r>
          </a:p>
          <a:p>
            <a:endParaRPr lang="en-GB" sz="2800" dirty="0"/>
          </a:p>
        </p:txBody>
      </p:sp>
      <p:sp>
        <p:nvSpPr>
          <p:cNvPr id="13" name="TextBox 12"/>
          <p:cNvSpPr txBox="1"/>
          <p:nvPr/>
        </p:nvSpPr>
        <p:spPr>
          <a:xfrm>
            <a:off x="1" y="-16233"/>
            <a:ext cx="9143999" cy="584775"/>
          </a:xfrm>
          <a:prstGeom prst="rect">
            <a:avLst/>
          </a:prstGeom>
          <a:solidFill>
            <a:srgbClr val="22529E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3200" b="1" spc="300" dirty="0" smtClean="0">
                <a:solidFill>
                  <a:srgbClr val="FFFF00"/>
                </a:solidFill>
                <a:cs typeface="Calibri" pitchFamily="34" charset="0"/>
              </a:rPr>
              <a:t>Scope (</a:t>
            </a:r>
            <a:r>
              <a:rPr lang="en-US" sz="3200" b="1" spc="300" dirty="0" err="1" smtClean="0">
                <a:solidFill>
                  <a:srgbClr val="FFFF00"/>
                </a:solidFill>
                <a:cs typeface="Calibri" pitchFamily="34" charset="0"/>
              </a:rPr>
              <a:t>i</a:t>
            </a:r>
            <a:r>
              <a:rPr lang="en-US" sz="3200" b="1" spc="300" dirty="0" smtClean="0">
                <a:solidFill>
                  <a:srgbClr val="FFFF00"/>
                </a:solidFill>
                <a:cs typeface="Calibri" pitchFamily="34" charset="0"/>
              </a:rPr>
              <a:t>)</a:t>
            </a:r>
            <a:endParaRPr lang="en-GB" sz="2400" b="1" i="1" spc="300" dirty="0">
              <a:solidFill>
                <a:srgbClr val="FFFF00"/>
              </a:solidFill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303933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1337" y="573172"/>
            <a:ext cx="8344815" cy="56477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/>
              <a:t>The </a:t>
            </a:r>
            <a:r>
              <a:rPr lang="en-GB" sz="2400" dirty="0">
                <a:solidFill>
                  <a:srgbClr val="C00000"/>
                </a:solidFill>
              </a:rPr>
              <a:t>main emphasis </a:t>
            </a:r>
            <a:r>
              <a:rPr lang="en-GB" sz="2400" dirty="0"/>
              <a:t>of the conceptual design study shall be the </a:t>
            </a:r>
            <a:r>
              <a:rPr lang="en-GB" sz="2400" dirty="0">
                <a:solidFill>
                  <a:srgbClr val="C00000"/>
                </a:solidFill>
              </a:rPr>
              <a:t>long-term goal of a hadron collider with a centre-of-mass energy of the order of 100 TeV in a new tunnel of 80 - 100 km circumference </a:t>
            </a:r>
            <a:r>
              <a:rPr lang="en-GB" sz="2400" dirty="0"/>
              <a:t>for the purposes of studying physics at the highest energies</a:t>
            </a:r>
            <a:r>
              <a:rPr lang="en-GB" sz="2400" dirty="0" smtClean="0"/>
              <a:t>.</a:t>
            </a:r>
            <a:endParaRPr lang="en-GB" sz="2400" dirty="0"/>
          </a:p>
          <a:p>
            <a:endParaRPr lang="en-GB" sz="800" dirty="0" smtClean="0">
              <a:solidFill>
                <a:srgbClr val="0070C0"/>
              </a:solidFill>
            </a:endParaRPr>
          </a:p>
          <a:p>
            <a:r>
              <a:rPr lang="en-GB" sz="2400" dirty="0"/>
              <a:t>The conceptual design study shall </a:t>
            </a:r>
            <a:r>
              <a:rPr lang="en-GB" sz="2400" dirty="0">
                <a:solidFill>
                  <a:srgbClr val="C00000"/>
                </a:solidFill>
              </a:rPr>
              <a:t>also include a lepton collider and its detectors, as a potential intermediate step </a:t>
            </a:r>
            <a:r>
              <a:rPr lang="en-GB" sz="2400" dirty="0"/>
              <a:t>towards realization of the hadron facility. Potential synergies with linear collider detector designs should be considered. </a:t>
            </a:r>
          </a:p>
          <a:p>
            <a:endParaRPr lang="en-GB" sz="800" dirty="0">
              <a:solidFill>
                <a:srgbClr val="0070C0"/>
              </a:solidFill>
            </a:endParaRPr>
          </a:p>
          <a:p>
            <a:r>
              <a:rPr lang="en-GB" sz="2400" dirty="0">
                <a:solidFill>
                  <a:srgbClr val="C00000"/>
                </a:solidFill>
              </a:rPr>
              <a:t>Options for e-p scenarios </a:t>
            </a:r>
            <a:r>
              <a:rPr lang="en-GB" sz="2400" dirty="0"/>
              <a:t>and their impact on the infrastructure shall be examined at conceptual level.</a:t>
            </a:r>
          </a:p>
          <a:p>
            <a:endParaRPr lang="en-GB" sz="800" b="1" dirty="0" smtClean="0">
              <a:solidFill>
                <a:srgbClr val="0070C0"/>
              </a:solidFill>
            </a:endParaRPr>
          </a:p>
          <a:p>
            <a:r>
              <a:rPr lang="en-GB" sz="2400" dirty="0"/>
              <a:t>The study shall include </a:t>
            </a:r>
            <a:r>
              <a:rPr lang="en-GB" sz="2400" dirty="0">
                <a:solidFill>
                  <a:srgbClr val="C00000"/>
                </a:solidFill>
              </a:rPr>
              <a:t>cost and energy optimisation, industrialisation aspects and provide implementation scenarios, including schedule and cost profiles. 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" y="-16233"/>
            <a:ext cx="9143999" cy="584775"/>
          </a:xfrm>
          <a:prstGeom prst="rect">
            <a:avLst/>
          </a:prstGeom>
          <a:solidFill>
            <a:srgbClr val="22529E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3200" b="1" spc="300" dirty="0" smtClean="0">
                <a:solidFill>
                  <a:srgbClr val="FFFF00"/>
                </a:solidFill>
                <a:cs typeface="Calibri" pitchFamily="34" charset="0"/>
              </a:rPr>
              <a:t>Scope (ii)</a:t>
            </a:r>
            <a:endParaRPr lang="en-GB" sz="2400" b="1" i="1" spc="300" dirty="0">
              <a:solidFill>
                <a:srgbClr val="FFFF00"/>
              </a:solidFill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870937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24744"/>
            <a:ext cx="8075240" cy="1656184"/>
          </a:xfrm>
          <a:solidFill>
            <a:schemeClr val="tx1"/>
          </a:solidFill>
        </p:spPr>
        <p:txBody>
          <a:bodyPr anchor="ctr" anchorCtr="0">
            <a:noAutofit/>
          </a:bodyPr>
          <a:lstStyle/>
          <a:p>
            <a:pPr marL="36576" indent="0" algn="dist">
              <a:buNone/>
            </a:pPr>
            <a:r>
              <a:rPr lang="en-GB" sz="3200" dirty="0" smtClean="0">
                <a:solidFill>
                  <a:schemeClr val="bg1"/>
                </a:solidFill>
              </a:rPr>
              <a:t>Organisations working together to carry out the conceptual design study, leading to a set of Conceptual Design Report volumes</a:t>
            </a:r>
            <a:endParaRPr lang="en-GB" sz="3200" dirty="0">
              <a:solidFill>
                <a:schemeClr val="bg1"/>
              </a:solidFill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0" y="-18634"/>
            <a:ext cx="9150188" cy="972000"/>
          </a:xfrm>
          <a:prstGeom prst="rect">
            <a:avLst/>
          </a:prstGeom>
          <a:solidFill>
            <a:srgbClr val="22529E"/>
          </a:solidFill>
        </p:spPr>
        <p:txBody>
          <a:bodyPr tIns="252000" anchor="t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30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</a:rPr>
              <a:t>The FCC Collaboration</a:t>
            </a:r>
            <a:endParaRPr kumimoji="0" lang="en-US" sz="3200" b="1" i="1" u="none" strike="noStrike" kern="1200" cap="none" spc="30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Arial"/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457200" y="2852936"/>
            <a:ext cx="8363272" cy="3240360"/>
          </a:xfrm>
          <a:prstGeom prst="rect">
            <a:avLst/>
          </a:prstGeom>
        </p:spPr>
        <p:txBody>
          <a:bodyPr vert="horz">
            <a:normAutofit lnSpcReduction="10000"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68288" indent="-231775">
              <a:buClr>
                <a:schemeClr val="tx1"/>
              </a:buClr>
            </a:pPr>
            <a:r>
              <a:rPr lang="en-GB" dirty="0" smtClean="0"/>
              <a:t>Circular energy frontier </a:t>
            </a:r>
            <a:r>
              <a:rPr lang="en-GB" b="1" dirty="0" smtClean="0"/>
              <a:t>collider designs</a:t>
            </a:r>
          </a:p>
          <a:p>
            <a:pPr marL="268288" indent="-231775">
              <a:buClr>
                <a:schemeClr val="tx1"/>
              </a:buClr>
            </a:pPr>
            <a:r>
              <a:rPr lang="en-GB" b="1" dirty="0" smtClean="0"/>
              <a:t>Physics cases </a:t>
            </a:r>
            <a:r>
              <a:rPr lang="en-GB" dirty="0" smtClean="0"/>
              <a:t>for collider options &amp; experiments</a:t>
            </a:r>
          </a:p>
          <a:p>
            <a:pPr marL="268288" indent="-231775">
              <a:buClr>
                <a:schemeClr val="tx1"/>
              </a:buClr>
            </a:pPr>
            <a:r>
              <a:rPr lang="en-GB" b="1" dirty="0" smtClean="0"/>
              <a:t>Key parameters </a:t>
            </a:r>
            <a:r>
              <a:rPr lang="en-GB" dirty="0" smtClean="0"/>
              <a:t>of collider options &amp; experiments</a:t>
            </a:r>
          </a:p>
          <a:p>
            <a:pPr marL="268288" indent="-231775">
              <a:buClr>
                <a:schemeClr val="tx1"/>
              </a:buClr>
            </a:pPr>
            <a:r>
              <a:rPr lang="en-GB" b="1" dirty="0" smtClean="0"/>
              <a:t>Infrastructure</a:t>
            </a:r>
            <a:r>
              <a:rPr lang="en-GB" dirty="0" smtClean="0"/>
              <a:t> concepts</a:t>
            </a:r>
          </a:p>
          <a:p>
            <a:pPr marL="268288" indent="-231775">
              <a:buClr>
                <a:schemeClr val="tx1"/>
              </a:buClr>
            </a:pPr>
            <a:r>
              <a:rPr lang="en-GB" b="1" dirty="0" smtClean="0"/>
              <a:t>Detector</a:t>
            </a:r>
            <a:r>
              <a:rPr lang="en-GB" dirty="0" smtClean="0"/>
              <a:t> concepts</a:t>
            </a:r>
          </a:p>
          <a:p>
            <a:pPr marL="268288" indent="-231775">
              <a:buClr>
                <a:schemeClr val="tx1"/>
              </a:buClr>
            </a:pPr>
            <a:r>
              <a:rPr lang="en-GB" b="1" dirty="0" smtClean="0"/>
              <a:t>Identify</a:t>
            </a:r>
            <a:r>
              <a:rPr lang="en-GB" dirty="0" smtClean="0"/>
              <a:t>, launch and coordinate </a:t>
            </a:r>
            <a:r>
              <a:rPr lang="en-GB" b="1" dirty="0" smtClean="0"/>
              <a:t>R&amp;D programmes</a:t>
            </a:r>
          </a:p>
          <a:p>
            <a:pPr marL="268288" indent="-231775">
              <a:buClr>
                <a:schemeClr val="tx1"/>
              </a:buClr>
            </a:pPr>
            <a:r>
              <a:rPr lang="en-GB" dirty="0" smtClean="0"/>
              <a:t>Identify </a:t>
            </a:r>
            <a:r>
              <a:rPr lang="en-GB" b="1" dirty="0" smtClean="0"/>
              <a:t>synergies</a:t>
            </a:r>
            <a:r>
              <a:rPr lang="en-GB" dirty="0" smtClean="0"/>
              <a:t> </a:t>
            </a:r>
            <a:r>
              <a:rPr lang="en-GB" b="1" dirty="0" smtClean="0"/>
              <a:t>with other </a:t>
            </a:r>
            <a:r>
              <a:rPr lang="en-GB" dirty="0" smtClean="0"/>
              <a:t>high-energy frontier </a:t>
            </a:r>
            <a:r>
              <a:rPr lang="en-GB" b="1" dirty="0" smtClean="0"/>
              <a:t>studies</a:t>
            </a:r>
          </a:p>
          <a:p>
            <a:pPr marL="268288" indent="-231775">
              <a:buClr>
                <a:schemeClr val="tx1"/>
              </a:buClr>
            </a:pPr>
            <a:r>
              <a:rPr lang="en-GB" b="1" dirty="0" smtClean="0"/>
              <a:t>Cost </a:t>
            </a:r>
            <a:r>
              <a:rPr lang="en-GB" dirty="0" smtClean="0"/>
              <a:t>estimates, </a:t>
            </a:r>
            <a:r>
              <a:rPr lang="en-GB" b="1" dirty="0" smtClean="0"/>
              <a:t>implementation </a:t>
            </a:r>
            <a:r>
              <a:rPr lang="en-GB" dirty="0" smtClean="0"/>
              <a:t>scenarios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314797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24744"/>
            <a:ext cx="8075240" cy="1512168"/>
          </a:xfrm>
          <a:solidFill>
            <a:schemeClr val="tx1"/>
          </a:solidFill>
        </p:spPr>
        <p:txBody>
          <a:bodyPr>
            <a:noAutofit/>
          </a:bodyPr>
          <a:lstStyle/>
          <a:p>
            <a:pPr marL="36576" indent="0" algn="dist">
              <a:buNone/>
            </a:pPr>
            <a:r>
              <a:rPr lang="en-GB" sz="3200" dirty="0" smtClean="0">
                <a:solidFill>
                  <a:schemeClr val="bg1"/>
                </a:solidFill>
              </a:rPr>
              <a:t>CERN is legal entity organising the study. Participates in the study as collaboration member and appoints study leader</a:t>
            </a:r>
            <a:endParaRPr lang="en-GB" sz="3200" dirty="0">
              <a:solidFill>
                <a:schemeClr val="bg1"/>
              </a:solidFill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0" y="-18634"/>
            <a:ext cx="9150188" cy="972000"/>
          </a:xfrm>
          <a:prstGeom prst="rect">
            <a:avLst/>
          </a:prstGeom>
          <a:solidFill>
            <a:srgbClr val="22529E"/>
          </a:solidFill>
        </p:spPr>
        <p:txBody>
          <a:bodyPr tIns="252000" anchor="t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30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</a:rPr>
              <a:t>Host </a:t>
            </a:r>
            <a:r>
              <a:rPr kumimoji="0" lang="en-US" sz="3200" b="1" i="0" u="none" strike="noStrike" kern="1200" cap="none" spc="300" normalizeH="0" baseline="0" noProof="0" dirty="0" err="1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</a:rPr>
              <a:t>Organisation</a:t>
            </a:r>
            <a:endParaRPr kumimoji="0" lang="en-US" sz="3200" b="1" i="1" u="none" strike="noStrike" kern="1200" cap="none" spc="30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Arial"/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457200" y="2852936"/>
            <a:ext cx="8435280" cy="3240360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68288" indent="-231775">
              <a:buClr>
                <a:schemeClr val="tx1">
                  <a:lumMod val="50000"/>
                </a:schemeClr>
              </a:buClr>
            </a:pPr>
            <a:r>
              <a:rPr lang="en-GB" b="1" dirty="0" smtClean="0"/>
              <a:t>Establish organisational framework </a:t>
            </a:r>
            <a:r>
              <a:rPr lang="en-GB" dirty="0" smtClean="0"/>
              <a:t>to carry out study</a:t>
            </a:r>
          </a:p>
          <a:p>
            <a:pPr marL="268288" indent="-231775">
              <a:buClr>
                <a:schemeClr val="tx1">
                  <a:lumMod val="50000"/>
                </a:schemeClr>
              </a:buClr>
            </a:pPr>
            <a:r>
              <a:rPr lang="en-GB" b="1" dirty="0" smtClean="0"/>
              <a:t>Set up international collaboration</a:t>
            </a:r>
          </a:p>
          <a:p>
            <a:pPr marL="268288" indent="-231775">
              <a:buClr>
                <a:schemeClr val="tx1">
                  <a:lumMod val="50000"/>
                </a:schemeClr>
              </a:buClr>
            </a:pPr>
            <a:r>
              <a:rPr lang="en-GB" b="1" dirty="0" smtClean="0"/>
              <a:t>Identify</a:t>
            </a:r>
            <a:r>
              <a:rPr lang="en-GB" dirty="0" smtClean="0"/>
              <a:t> required </a:t>
            </a:r>
            <a:r>
              <a:rPr lang="en-GB" b="1" dirty="0" smtClean="0"/>
              <a:t>R&amp;D actions</a:t>
            </a:r>
          </a:p>
          <a:p>
            <a:pPr marL="268288" indent="-231775">
              <a:buClr>
                <a:schemeClr val="tx1">
                  <a:lumMod val="50000"/>
                </a:schemeClr>
              </a:buClr>
            </a:pPr>
            <a:r>
              <a:rPr lang="en-GB" b="1" dirty="0" smtClean="0"/>
              <a:t>Monitor</a:t>
            </a:r>
            <a:r>
              <a:rPr lang="en-GB" dirty="0" smtClean="0"/>
              <a:t> </a:t>
            </a:r>
            <a:r>
              <a:rPr lang="en-GB" b="1" dirty="0" smtClean="0"/>
              <a:t>compliance</a:t>
            </a:r>
            <a:r>
              <a:rPr lang="en-GB" dirty="0" smtClean="0"/>
              <a:t> of collaboration members</a:t>
            </a:r>
          </a:p>
          <a:p>
            <a:pPr marL="268288" indent="-231775">
              <a:buClr>
                <a:schemeClr val="tx1">
                  <a:lumMod val="50000"/>
                </a:schemeClr>
              </a:buClr>
            </a:pPr>
            <a:r>
              <a:rPr lang="en-GB" b="1" dirty="0" smtClean="0"/>
              <a:t>Collect</a:t>
            </a:r>
            <a:r>
              <a:rPr lang="en-GB" dirty="0" smtClean="0"/>
              <a:t>, review, </a:t>
            </a:r>
            <a:r>
              <a:rPr lang="en-GB" b="1" dirty="0" smtClean="0"/>
              <a:t>verify</a:t>
            </a:r>
            <a:r>
              <a:rPr lang="en-GB" dirty="0" smtClean="0"/>
              <a:t> </a:t>
            </a:r>
            <a:r>
              <a:rPr lang="en-GB" b="1" dirty="0" smtClean="0"/>
              <a:t>reports</a:t>
            </a:r>
            <a:r>
              <a:rPr lang="en-GB" dirty="0" smtClean="0"/>
              <a:t> and </a:t>
            </a:r>
            <a:r>
              <a:rPr lang="en-GB" b="1" dirty="0" smtClean="0"/>
              <a:t>deliverables</a:t>
            </a:r>
          </a:p>
          <a:p>
            <a:pPr marL="268288" indent="-231775">
              <a:buClr>
                <a:schemeClr val="tx1">
                  <a:lumMod val="50000"/>
                </a:schemeClr>
              </a:buClr>
            </a:pPr>
            <a:r>
              <a:rPr lang="en-GB" b="1" dirty="0" smtClean="0"/>
              <a:t>Transmit</a:t>
            </a:r>
            <a:r>
              <a:rPr lang="en-GB" dirty="0" smtClean="0"/>
              <a:t> relevant </a:t>
            </a:r>
            <a:r>
              <a:rPr lang="en-GB" b="1" dirty="0" smtClean="0"/>
              <a:t>information</a:t>
            </a:r>
            <a:r>
              <a:rPr lang="en-GB" dirty="0" smtClean="0"/>
              <a:t> to any party concerned</a:t>
            </a:r>
          </a:p>
          <a:p>
            <a:pPr marL="268288" indent="-231775">
              <a:buClr>
                <a:schemeClr val="tx1">
                  <a:lumMod val="50000"/>
                </a:schemeClr>
              </a:buClr>
            </a:pPr>
            <a:r>
              <a:rPr lang="en-GB" b="1" dirty="0" smtClean="0"/>
              <a:t>Administer</a:t>
            </a:r>
            <a:r>
              <a:rPr lang="en-GB" dirty="0" smtClean="0"/>
              <a:t> member </a:t>
            </a:r>
            <a:r>
              <a:rPr lang="en-GB" b="1" dirty="0"/>
              <a:t>contributions</a:t>
            </a:r>
            <a:r>
              <a:rPr lang="en-GB" dirty="0"/>
              <a:t> </a:t>
            </a:r>
            <a:r>
              <a:rPr lang="en-GB" b="1" dirty="0" smtClean="0"/>
              <a:t>and</a:t>
            </a:r>
            <a:r>
              <a:rPr lang="en-GB" dirty="0" smtClean="0"/>
              <a:t> </a:t>
            </a:r>
            <a:r>
              <a:rPr lang="en-GB" b="1" dirty="0" smtClean="0"/>
              <a:t>external</a:t>
            </a:r>
            <a:r>
              <a:rPr lang="en-GB" dirty="0" smtClean="0"/>
              <a:t> </a:t>
            </a:r>
            <a:r>
              <a:rPr lang="en-GB" b="1" dirty="0" smtClean="0"/>
              <a:t>funding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705227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7" name="Straight Connector 66"/>
          <p:cNvCxnSpPr/>
          <p:nvPr/>
        </p:nvCxnSpPr>
        <p:spPr>
          <a:xfrm flipH="1">
            <a:off x="4617632" y="1412776"/>
            <a:ext cx="1286" cy="1051619"/>
          </a:xfrm>
          <a:prstGeom prst="line">
            <a:avLst/>
          </a:prstGeom>
          <a:noFill/>
          <a:ln w="9525" cap="flat" cmpd="sng" algn="ctr">
            <a:solidFill>
              <a:sysClr val="windowText" lastClr="000000">
                <a:shade val="95000"/>
                <a:satMod val="105000"/>
              </a:sysClr>
            </a:solidFill>
            <a:prstDash val="solid"/>
          </a:ln>
          <a:effectLst/>
        </p:spPr>
      </p:cxnSp>
      <p:sp>
        <p:nvSpPr>
          <p:cNvPr id="2" name="Title 1"/>
          <p:cNvSpPr txBox="1">
            <a:spLocks/>
          </p:cNvSpPr>
          <p:nvPr/>
        </p:nvSpPr>
        <p:spPr>
          <a:xfrm>
            <a:off x="0" y="-18634"/>
            <a:ext cx="9150188" cy="972000"/>
          </a:xfrm>
          <a:prstGeom prst="rect">
            <a:avLst/>
          </a:prstGeom>
          <a:solidFill>
            <a:srgbClr val="22529E"/>
          </a:solidFill>
        </p:spPr>
        <p:txBody>
          <a:bodyPr tIns="252000" anchor="t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30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</a:rPr>
              <a:t>FCC Structure</a:t>
            </a:r>
            <a:endParaRPr kumimoji="0" lang="en-US" sz="3200" b="1" i="1" u="none" strike="noStrike" kern="1200" cap="none" spc="30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Arial"/>
            </a:endParaRPr>
          </a:p>
        </p:txBody>
      </p:sp>
      <p:cxnSp>
        <p:nvCxnSpPr>
          <p:cNvPr id="35" name="Straight Connector 34"/>
          <p:cNvCxnSpPr/>
          <p:nvPr/>
        </p:nvCxnSpPr>
        <p:spPr>
          <a:xfrm flipH="1">
            <a:off x="4616346" y="2500540"/>
            <a:ext cx="1286" cy="1051619"/>
          </a:xfrm>
          <a:prstGeom prst="line">
            <a:avLst/>
          </a:prstGeom>
          <a:noFill/>
          <a:ln w="9525" cap="flat" cmpd="sng" algn="ctr">
            <a:solidFill>
              <a:sysClr val="windowText" lastClr="000000">
                <a:shade val="95000"/>
                <a:satMod val="105000"/>
              </a:sysClr>
            </a:solidFill>
            <a:prstDash val="solid"/>
          </a:ln>
          <a:effectLst/>
        </p:spPr>
      </p:cxnSp>
      <p:sp>
        <p:nvSpPr>
          <p:cNvPr id="36" name="Rectangle 35"/>
          <p:cNvSpPr/>
          <p:nvPr/>
        </p:nvSpPr>
        <p:spPr>
          <a:xfrm>
            <a:off x="996490" y="1873384"/>
            <a:ext cx="1617792" cy="1051443"/>
          </a:xfrm>
          <a:prstGeom prst="rect">
            <a:avLst/>
          </a:prstGeom>
          <a:solidFill>
            <a:srgbClr val="8064A2">
              <a:lumMod val="20000"/>
              <a:lumOff val="80000"/>
            </a:srgbClr>
          </a:solidFill>
          <a:ln w="9525" cap="flat" cmpd="sng" algn="ctr">
            <a:solidFill>
              <a:sysClr val="windowText" lastClr="000000">
                <a:shade val="95000"/>
                <a:satMod val="105000"/>
              </a:sys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Calibri"/>
              </a:rPr>
              <a:t>Collaboration Board</a:t>
            </a:r>
          </a:p>
        </p:txBody>
      </p:sp>
      <p:sp>
        <p:nvSpPr>
          <p:cNvPr id="37" name="Rectangle 36"/>
          <p:cNvSpPr/>
          <p:nvPr/>
        </p:nvSpPr>
        <p:spPr>
          <a:xfrm>
            <a:off x="3753536" y="1873442"/>
            <a:ext cx="1717531" cy="1051443"/>
          </a:xfrm>
          <a:prstGeom prst="rect">
            <a:avLst/>
          </a:prstGeom>
          <a:solidFill>
            <a:srgbClr val="4F81BD">
              <a:lumMod val="20000"/>
              <a:lumOff val="80000"/>
            </a:srgbClr>
          </a:solidFill>
          <a:ln w="9525" cap="flat" cmpd="sng" algn="ctr">
            <a:solidFill>
              <a:sysClr val="windowText" lastClr="000000">
                <a:shade val="95000"/>
                <a:satMod val="105000"/>
              </a:sys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Steering Committee</a:t>
            </a:r>
          </a:p>
        </p:txBody>
      </p:sp>
      <p:sp>
        <p:nvSpPr>
          <p:cNvPr id="38" name="Rectangle 37"/>
          <p:cNvSpPr/>
          <p:nvPr/>
        </p:nvSpPr>
        <p:spPr>
          <a:xfrm>
            <a:off x="6456410" y="1873501"/>
            <a:ext cx="1617606" cy="1051443"/>
          </a:xfrm>
          <a:prstGeom prst="rect">
            <a:avLst/>
          </a:prstGeom>
          <a:solidFill>
            <a:srgbClr val="8064A2">
              <a:lumMod val="20000"/>
              <a:lumOff val="80000"/>
            </a:srgbClr>
          </a:solidFill>
          <a:ln w="9525" cap="flat" cmpd="sng" algn="ctr">
            <a:solidFill>
              <a:sysClr val="windowText" lastClr="000000">
                <a:shade val="95000"/>
                <a:satMod val="105000"/>
              </a:sys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Advisory Committee</a:t>
            </a:r>
          </a:p>
        </p:txBody>
      </p:sp>
      <p:sp>
        <p:nvSpPr>
          <p:cNvPr id="39" name="Rectangle 38"/>
          <p:cNvSpPr/>
          <p:nvPr/>
        </p:nvSpPr>
        <p:spPr>
          <a:xfrm>
            <a:off x="3762269" y="3248671"/>
            <a:ext cx="1708798" cy="1051443"/>
          </a:xfrm>
          <a:prstGeom prst="rect">
            <a:avLst/>
          </a:prstGeom>
          <a:solidFill>
            <a:srgbClr val="4F81BD">
              <a:lumMod val="60000"/>
              <a:lumOff val="40000"/>
            </a:srgbClr>
          </a:solidFill>
          <a:ln w="9525" cap="flat" cmpd="sng" algn="ctr">
            <a:solidFill>
              <a:sysClr val="windowText" lastClr="000000">
                <a:shade val="95000"/>
                <a:satMod val="105000"/>
              </a:sys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Study</a:t>
            </a:r>
          </a:p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Coordination Group</a:t>
            </a:r>
          </a:p>
        </p:txBody>
      </p:sp>
      <p:sp>
        <p:nvSpPr>
          <p:cNvPr id="41" name="Rectangle 40"/>
          <p:cNvSpPr/>
          <p:nvPr/>
        </p:nvSpPr>
        <p:spPr>
          <a:xfrm>
            <a:off x="62297" y="5152845"/>
            <a:ext cx="830769" cy="806106"/>
          </a:xfrm>
          <a:prstGeom prst="rect">
            <a:avLst/>
          </a:prstGeom>
          <a:solidFill>
            <a:srgbClr val="4F81BD">
              <a:lumMod val="60000"/>
              <a:lumOff val="40000"/>
            </a:srgbClr>
          </a:solidFill>
          <a:ln w="9525" cap="flat" cmpd="sng" algn="ctr">
            <a:solidFill>
              <a:sysClr val="windowText" lastClr="000000">
                <a:shade val="95000"/>
                <a:satMod val="105000"/>
              </a:sys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lIns="0" rIns="0"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Hadron Collider Physics Experiments</a:t>
            </a:r>
          </a:p>
        </p:txBody>
      </p:sp>
      <p:sp>
        <p:nvSpPr>
          <p:cNvPr id="42" name="Rectangle 41"/>
          <p:cNvSpPr/>
          <p:nvPr/>
        </p:nvSpPr>
        <p:spPr>
          <a:xfrm>
            <a:off x="968771" y="5160465"/>
            <a:ext cx="830769" cy="806106"/>
          </a:xfrm>
          <a:prstGeom prst="rect">
            <a:avLst/>
          </a:prstGeom>
          <a:solidFill>
            <a:srgbClr val="4F81BD">
              <a:lumMod val="60000"/>
              <a:lumOff val="40000"/>
            </a:srgbClr>
          </a:solidFill>
          <a:ln w="9525" cap="flat" cmpd="sng" algn="ctr">
            <a:solidFill>
              <a:sysClr val="windowText" lastClr="000000">
                <a:shade val="95000"/>
                <a:satMod val="105000"/>
              </a:sys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lIns="0" rIns="0"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Lepton Collider</a:t>
            </a:r>
          </a:p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Physics Experiments</a:t>
            </a:r>
          </a:p>
        </p:txBody>
      </p:sp>
      <p:sp>
        <p:nvSpPr>
          <p:cNvPr id="43" name="Rectangle 42"/>
          <p:cNvSpPr/>
          <p:nvPr/>
        </p:nvSpPr>
        <p:spPr>
          <a:xfrm>
            <a:off x="2791938" y="5158422"/>
            <a:ext cx="830769" cy="806106"/>
          </a:xfrm>
          <a:prstGeom prst="rect">
            <a:avLst/>
          </a:prstGeom>
          <a:solidFill>
            <a:srgbClr val="4F81BD">
              <a:lumMod val="60000"/>
              <a:lumOff val="40000"/>
            </a:srgbClr>
          </a:solidFill>
          <a:ln w="9525" cap="flat" cmpd="sng" algn="ctr">
            <a:solidFill>
              <a:sysClr val="windowText" lastClr="000000">
                <a:shade val="95000"/>
                <a:satMod val="105000"/>
              </a:sys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lIns="0" rIns="0"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Hadron</a:t>
            </a:r>
          </a:p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Injectors</a:t>
            </a:r>
          </a:p>
        </p:txBody>
      </p:sp>
      <p:sp>
        <p:nvSpPr>
          <p:cNvPr id="44" name="Rectangle 43"/>
          <p:cNvSpPr/>
          <p:nvPr/>
        </p:nvSpPr>
        <p:spPr>
          <a:xfrm>
            <a:off x="3702131" y="5163999"/>
            <a:ext cx="830769" cy="806106"/>
          </a:xfrm>
          <a:prstGeom prst="rect">
            <a:avLst/>
          </a:prstGeom>
          <a:solidFill>
            <a:srgbClr val="4F81BD">
              <a:lumMod val="60000"/>
              <a:lumOff val="40000"/>
            </a:srgbClr>
          </a:solidFill>
          <a:ln w="9525" cap="flat" cmpd="sng" algn="ctr">
            <a:solidFill>
              <a:sysClr val="windowText" lastClr="000000">
                <a:shade val="95000"/>
                <a:satMod val="105000"/>
              </a:sys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lIns="0" rIns="0"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Hadron</a:t>
            </a:r>
          </a:p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Collider</a:t>
            </a:r>
          </a:p>
        </p:txBody>
      </p:sp>
      <p:sp>
        <p:nvSpPr>
          <p:cNvPr id="45" name="Rectangle 44"/>
          <p:cNvSpPr/>
          <p:nvPr/>
        </p:nvSpPr>
        <p:spPr>
          <a:xfrm>
            <a:off x="5538255" y="5168085"/>
            <a:ext cx="830769" cy="806106"/>
          </a:xfrm>
          <a:prstGeom prst="rect">
            <a:avLst/>
          </a:prstGeom>
          <a:solidFill>
            <a:srgbClr val="4F81BD">
              <a:lumMod val="60000"/>
              <a:lumOff val="40000"/>
            </a:srgbClr>
          </a:solidFill>
          <a:ln w="9525" cap="flat" cmpd="sng" algn="ctr">
            <a:solidFill>
              <a:sysClr val="windowText" lastClr="000000">
                <a:shade val="95000"/>
                <a:satMod val="105000"/>
              </a:sys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lIns="0" rIns="0"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Lepton</a:t>
            </a:r>
          </a:p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Collider</a:t>
            </a:r>
          </a:p>
        </p:txBody>
      </p:sp>
      <p:sp>
        <p:nvSpPr>
          <p:cNvPr id="46" name="Rectangle 45"/>
          <p:cNvSpPr/>
          <p:nvPr/>
        </p:nvSpPr>
        <p:spPr>
          <a:xfrm>
            <a:off x="1882606" y="5158422"/>
            <a:ext cx="830769" cy="806106"/>
          </a:xfrm>
          <a:prstGeom prst="rect">
            <a:avLst/>
          </a:prstGeom>
          <a:solidFill>
            <a:srgbClr val="4F81BD">
              <a:lumMod val="60000"/>
              <a:lumOff val="40000"/>
            </a:srgbClr>
          </a:solidFill>
          <a:ln w="9525" cap="flat" cmpd="sng" algn="ctr">
            <a:solidFill>
              <a:sysClr val="windowText" lastClr="000000">
                <a:shade val="95000"/>
                <a:satMod val="105000"/>
              </a:sys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lIns="0" rIns="0"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e-p</a:t>
            </a:r>
          </a:p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Physics Experiments Machines</a:t>
            </a:r>
          </a:p>
        </p:txBody>
      </p:sp>
      <p:sp>
        <p:nvSpPr>
          <p:cNvPr id="47" name="Rectangle 46"/>
          <p:cNvSpPr/>
          <p:nvPr/>
        </p:nvSpPr>
        <p:spPr>
          <a:xfrm>
            <a:off x="7350156" y="5168085"/>
            <a:ext cx="830769" cy="806106"/>
          </a:xfrm>
          <a:prstGeom prst="rect">
            <a:avLst/>
          </a:prstGeom>
          <a:solidFill>
            <a:srgbClr val="4F81BD">
              <a:lumMod val="60000"/>
              <a:lumOff val="40000"/>
            </a:srgbClr>
          </a:solidFill>
          <a:ln w="9525" cap="flat" cmpd="sng" algn="ctr">
            <a:solidFill>
              <a:sysClr val="windowText" lastClr="000000">
                <a:shade val="95000"/>
                <a:satMod val="105000"/>
              </a:sys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lIns="0" rIns="0"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Infra-structures</a:t>
            </a:r>
          </a:p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Operation</a:t>
            </a:r>
          </a:p>
        </p:txBody>
      </p:sp>
      <p:sp>
        <p:nvSpPr>
          <p:cNvPr id="48" name="Rectangle 47"/>
          <p:cNvSpPr/>
          <p:nvPr/>
        </p:nvSpPr>
        <p:spPr>
          <a:xfrm>
            <a:off x="8242567" y="5168085"/>
            <a:ext cx="830769" cy="806106"/>
          </a:xfrm>
          <a:prstGeom prst="rect">
            <a:avLst/>
          </a:prstGeom>
          <a:solidFill>
            <a:srgbClr val="4F81BD">
              <a:lumMod val="60000"/>
              <a:lumOff val="40000"/>
            </a:srgbClr>
          </a:solidFill>
          <a:ln w="9525" cap="flat" cmpd="sng" algn="ctr">
            <a:solidFill>
              <a:sysClr val="windowText" lastClr="000000">
                <a:shade val="95000"/>
                <a:satMod val="105000"/>
              </a:sys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lIns="0" rIns="0"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Costing Planning</a:t>
            </a:r>
          </a:p>
        </p:txBody>
      </p:sp>
      <p:sp>
        <p:nvSpPr>
          <p:cNvPr id="49" name="Rectangle 48"/>
          <p:cNvSpPr/>
          <p:nvPr/>
        </p:nvSpPr>
        <p:spPr>
          <a:xfrm>
            <a:off x="4619831" y="5168085"/>
            <a:ext cx="830769" cy="806106"/>
          </a:xfrm>
          <a:prstGeom prst="rect">
            <a:avLst/>
          </a:prstGeom>
          <a:solidFill>
            <a:srgbClr val="4F81BD">
              <a:lumMod val="60000"/>
              <a:lumOff val="40000"/>
            </a:srgbClr>
          </a:solidFill>
          <a:ln w="9525" cap="flat" cmpd="sng" algn="ctr">
            <a:solidFill>
              <a:sysClr val="windowText" lastClr="000000">
                <a:shade val="95000"/>
                <a:satMod val="105000"/>
              </a:sys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lIns="0" rIns="0"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Lepton</a:t>
            </a:r>
          </a:p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Injectors</a:t>
            </a:r>
          </a:p>
        </p:txBody>
      </p:sp>
      <p:cxnSp>
        <p:nvCxnSpPr>
          <p:cNvPr id="50" name="Elbow Connector 49"/>
          <p:cNvCxnSpPr>
            <a:stCxn id="36" idx="3"/>
            <a:endCxn id="37" idx="1"/>
          </p:cNvCxnSpPr>
          <p:nvPr/>
        </p:nvCxnSpPr>
        <p:spPr>
          <a:xfrm>
            <a:off x="2614282" y="2399106"/>
            <a:ext cx="1139254" cy="58"/>
          </a:xfrm>
          <a:prstGeom prst="bentConnector3">
            <a:avLst/>
          </a:prstGeom>
          <a:noFill/>
          <a:ln w="9525" cap="flat" cmpd="sng" algn="ctr">
            <a:solidFill>
              <a:sysClr val="windowText" lastClr="000000">
                <a:shade val="95000"/>
                <a:satMod val="105000"/>
              </a:sysClr>
            </a:solidFill>
            <a:prstDash val="solid"/>
          </a:ln>
          <a:effectLst/>
        </p:spPr>
      </p:cxnSp>
      <p:cxnSp>
        <p:nvCxnSpPr>
          <p:cNvPr id="51" name="Elbow Connector 50"/>
          <p:cNvCxnSpPr>
            <a:stCxn id="37" idx="3"/>
            <a:endCxn id="38" idx="1"/>
          </p:cNvCxnSpPr>
          <p:nvPr/>
        </p:nvCxnSpPr>
        <p:spPr>
          <a:xfrm>
            <a:off x="5471067" y="2399164"/>
            <a:ext cx="985343" cy="59"/>
          </a:xfrm>
          <a:prstGeom prst="bentConnector3">
            <a:avLst/>
          </a:prstGeom>
          <a:noFill/>
          <a:ln w="9525" cap="flat" cmpd="sng" algn="ctr">
            <a:solidFill>
              <a:sysClr val="windowText" lastClr="000000">
                <a:shade val="95000"/>
                <a:satMod val="105000"/>
              </a:sysClr>
            </a:solidFill>
            <a:prstDash val="solid"/>
          </a:ln>
          <a:effectLst/>
        </p:spPr>
      </p:cxnSp>
      <p:cxnSp>
        <p:nvCxnSpPr>
          <p:cNvPr id="53" name="Straight Connector 52"/>
          <p:cNvCxnSpPr/>
          <p:nvPr/>
        </p:nvCxnSpPr>
        <p:spPr>
          <a:xfrm>
            <a:off x="4605758" y="4303645"/>
            <a:ext cx="0" cy="291576"/>
          </a:xfrm>
          <a:prstGeom prst="line">
            <a:avLst/>
          </a:prstGeom>
          <a:noFill/>
          <a:ln w="9525" cap="flat" cmpd="sng" algn="ctr">
            <a:solidFill>
              <a:sysClr val="windowText" lastClr="000000">
                <a:shade val="95000"/>
                <a:satMod val="105000"/>
              </a:sysClr>
            </a:solidFill>
            <a:prstDash val="solid"/>
          </a:ln>
          <a:effectLst/>
        </p:spPr>
      </p:cxnSp>
      <p:cxnSp>
        <p:nvCxnSpPr>
          <p:cNvPr id="54" name="Straight Connector 53"/>
          <p:cNvCxnSpPr/>
          <p:nvPr/>
        </p:nvCxnSpPr>
        <p:spPr>
          <a:xfrm>
            <a:off x="579350" y="4602841"/>
            <a:ext cx="0" cy="550004"/>
          </a:xfrm>
          <a:prstGeom prst="line">
            <a:avLst/>
          </a:prstGeom>
          <a:noFill/>
          <a:ln w="9525" cap="flat" cmpd="sng" algn="ctr">
            <a:solidFill>
              <a:sysClr val="windowText" lastClr="000000">
                <a:shade val="95000"/>
                <a:satMod val="105000"/>
              </a:sysClr>
            </a:solidFill>
            <a:prstDash val="solid"/>
          </a:ln>
          <a:effectLst/>
        </p:spPr>
      </p:cxnSp>
      <p:cxnSp>
        <p:nvCxnSpPr>
          <p:cNvPr id="55" name="Straight Connector 54"/>
          <p:cNvCxnSpPr/>
          <p:nvPr/>
        </p:nvCxnSpPr>
        <p:spPr>
          <a:xfrm>
            <a:off x="1421820" y="4602841"/>
            <a:ext cx="0" cy="550004"/>
          </a:xfrm>
          <a:prstGeom prst="line">
            <a:avLst/>
          </a:prstGeom>
          <a:noFill/>
          <a:ln w="9525" cap="flat" cmpd="sng" algn="ctr">
            <a:solidFill>
              <a:sysClr val="windowText" lastClr="000000">
                <a:shade val="95000"/>
                <a:satMod val="105000"/>
              </a:sysClr>
            </a:solidFill>
            <a:prstDash val="solid"/>
          </a:ln>
          <a:effectLst/>
        </p:spPr>
      </p:cxnSp>
      <p:cxnSp>
        <p:nvCxnSpPr>
          <p:cNvPr id="56" name="Straight Connector 55"/>
          <p:cNvCxnSpPr/>
          <p:nvPr/>
        </p:nvCxnSpPr>
        <p:spPr>
          <a:xfrm>
            <a:off x="2311380" y="4601124"/>
            <a:ext cx="0" cy="550004"/>
          </a:xfrm>
          <a:prstGeom prst="line">
            <a:avLst/>
          </a:prstGeom>
          <a:noFill/>
          <a:ln w="9525" cap="flat" cmpd="sng" algn="ctr">
            <a:solidFill>
              <a:sysClr val="windowText" lastClr="000000">
                <a:shade val="95000"/>
                <a:satMod val="105000"/>
              </a:sysClr>
            </a:solidFill>
            <a:prstDash val="solid"/>
          </a:ln>
          <a:effectLst/>
        </p:spPr>
      </p:cxnSp>
      <p:cxnSp>
        <p:nvCxnSpPr>
          <p:cNvPr id="57" name="Straight Connector 56"/>
          <p:cNvCxnSpPr/>
          <p:nvPr/>
        </p:nvCxnSpPr>
        <p:spPr>
          <a:xfrm>
            <a:off x="3215008" y="4599406"/>
            <a:ext cx="0" cy="550004"/>
          </a:xfrm>
          <a:prstGeom prst="line">
            <a:avLst/>
          </a:prstGeom>
          <a:noFill/>
          <a:ln w="9525" cap="flat" cmpd="sng" algn="ctr">
            <a:solidFill>
              <a:sysClr val="windowText" lastClr="000000">
                <a:shade val="95000"/>
                <a:satMod val="105000"/>
              </a:sysClr>
            </a:solidFill>
            <a:prstDash val="solid"/>
          </a:ln>
          <a:effectLst/>
        </p:spPr>
      </p:cxnSp>
      <p:cxnSp>
        <p:nvCxnSpPr>
          <p:cNvPr id="58" name="Straight Connector 57"/>
          <p:cNvCxnSpPr/>
          <p:nvPr/>
        </p:nvCxnSpPr>
        <p:spPr>
          <a:xfrm>
            <a:off x="579350" y="4590820"/>
            <a:ext cx="8082266" cy="0"/>
          </a:xfrm>
          <a:prstGeom prst="line">
            <a:avLst/>
          </a:prstGeom>
          <a:noFill/>
          <a:ln w="9525" cap="flat" cmpd="sng" algn="ctr">
            <a:solidFill>
              <a:sysClr val="windowText" lastClr="000000">
                <a:shade val="95000"/>
                <a:satMod val="105000"/>
              </a:sysClr>
            </a:solidFill>
            <a:prstDash val="solid"/>
          </a:ln>
          <a:effectLst/>
        </p:spPr>
      </p:cxnSp>
      <p:cxnSp>
        <p:nvCxnSpPr>
          <p:cNvPr id="59" name="Straight Connector 58"/>
          <p:cNvCxnSpPr/>
          <p:nvPr/>
        </p:nvCxnSpPr>
        <p:spPr>
          <a:xfrm>
            <a:off x="5971833" y="4603592"/>
            <a:ext cx="0" cy="550004"/>
          </a:xfrm>
          <a:prstGeom prst="line">
            <a:avLst/>
          </a:prstGeom>
          <a:noFill/>
          <a:ln w="9525" cap="flat" cmpd="sng" algn="ctr">
            <a:solidFill>
              <a:sysClr val="windowText" lastClr="000000">
                <a:shade val="95000"/>
                <a:satMod val="105000"/>
              </a:sysClr>
            </a:solidFill>
            <a:prstDash val="solid"/>
          </a:ln>
          <a:effectLst/>
        </p:spPr>
      </p:cxnSp>
      <p:cxnSp>
        <p:nvCxnSpPr>
          <p:cNvPr id="60" name="Straight Connector 59"/>
          <p:cNvCxnSpPr/>
          <p:nvPr/>
        </p:nvCxnSpPr>
        <p:spPr>
          <a:xfrm>
            <a:off x="6875461" y="4594254"/>
            <a:ext cx="0" cy="550004"/>
          </a:xfrm>
          <a:prstGeom prst="line">
            <a:avLst/>
          </a:prstGeom>
          <a:noFill/>
          <a:ln w="9525" cap="flat" cmpd="sng" algn="ctr">
            <a:solidFill>
              <a:sysClr val="windowText" lastClr="000000">
                <a:shade val="95000"/>
                <a:satMod val="105000"/>
              </a:sysClr>
            </a:solidFill>
            <a:prstDash val="solid"/>
          </a:ln>
          <a:effectLst/>
        </p:spPr>
      </p:cxnSp>
      <p:cxnSp>
        <p:nvCxnSpPr>
          <p:cNvPr id="61" name="Straight Connector 60"/>
          <p:cNvCxnSpPr/>
          <p:nvPr/>
        </p:nvCxnSpPr>
        <p:spPr>
          <a:xfrm>
            <a:off x="7765022" y="4607777"/>
            <a:ext cx="0" cy="550004"/>
          </a:xfrm>
          <a:prstGeom prst="line">
            <a:avLst/>
          </a:prstGeom>
          <a:noFill/>
          <a:ln w="9525" cap="flat" cmpd="sng" algn="ctr">
            <a:solidFill>
              <a:sysClr val="windowText" lastClr="000000">
                <a:shade val="95000"/>
                <a:satMod val="105000"/>
              </a:sysClr>
            </a:solidFill>
            <a:prstDash val="solid"/>
          </a:ln>
          <a:effectLst/>
        </p:spPr>
      </p:cxnSp>
      <p:cxnSp>
        <p:nvCxnSpPr>
          <p:cNvPr id="62" name="Straight Connector 61"/>
          <p:cNvCxnSpPr/>
          <p:nvPr/>
        </p:nvCxnSpPr>
        <p:spPr>
          <a:xfrm>
            <a:off x="8661616" y="4590820"/>
            <a:ext cx="0" cy="550004"/>
          </a:xfrm>
          <a:prstGeom prst="line">
            <a:avLst/>
          </a:prstGeom>
          <a:noFill/>
          <a:ln w="9525" cap="flat" cmpd="sng" algn="ctr">
            <a:solidFill>
              <a:sysClr val="windowText" lastClr="000000">
                <a:shade val="95000"/>
                <a:satMod val="105000"/>
              </a:sysClr>
            </a:solidFill>
            <a:prstDash val="solid"/>
          </a:ln>
          <a:effectLst/>
        </p:spPr>
      </p:cxnSp>
      <p:sp>
        <p:nvSpPr>
          <p:cNvPr id="63" name="Rectangle 62"/>
          <p:cNvSpPr/>
          <p:nvPr/>
        </p:nvSpPr>
        <p:spPr>
          <a:xfrm>
            <a:off x="6445621" y="5168085"/>
            <a:ext cx="830769" cy="806106"/>
          </a:xfrm>
          <a:prstGeom prst="rect">
            <a:avLst/>
          </a:prstGeom>
          <a:solidFill>
            <a:srgbClr val="4F81BD">
              <a:lumMod val="60000"/>
              <a:lumOff val="40000"/>
            </a:srgbClr>
          </a:solidFill>
          <a:ln w="9525" cap="flat" cmpd="sng" algn="ctr">
            <a:solidFill>
              <a:sysClr val="windowText" lastClr="000000">
                <a:shade val="95000"/>
                <a:satMod val="105000"/>
              </a:sys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lIns="0" rIns="0"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Accelerator</a:t>
            </a:r>
          </a:p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R&amp;D</a:t>
            </a:r>
          </a:p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Technologies</a:t>
            </a:r>
          </a:p>
        </p:txBody>
      </p:sp>
      <p:cxnSp>
        <p:nvCxnSpPr>
          <p:cNvPr id="64" name="Straight Connector 63"/>
          <p:cNvCxnSpPr/>
          <p:nvPr/>
        </p:nvCxnSpPr>
        <p:spPr>
          <a:xfrm>
            <a:off x="4136442" y="4607026"/>
            <a:ext cx="0" cy="550004"/>
          </a:xfrm>
          <a:prstGeom prst="line">
            <a:avLst/>
          </a:prstGeom>
          <a:noFill/>
          <a:ln w="9525" cap="flat" cmpd="sng" algn="ctr">
            <a:solidFill>
              <a:sysClr val="windowText" lastClr="000000">
                <a:shade val="95000"/>
                <a:satMod val="105000"/>
              </a:sysClr>
            </a:solidFill>
            <a:prstDash val="solid"/>
          </a:ln>
          <a:effectLst/>
        </p:spPr>
      </p:cxnSp>
      <p:cxnSp>
        <p:nvCxnSpPr>
          <p:cNvPr id="65" name="Straight Connector 64"/>
          <p:cNvCxnSpPr/>
          <p:nvPr/>
        </p:nvCxnSpPr>
        <p:spPr>
          <a:xfrm>
            <a:off x="5057876" y="4607026"/>
            <a:ext cx="0" cy="550004"/>
          </a:xfrm>
          <a:prstGeom prst="line">
            <a:avLst/>
          </a:prstGeom>
          <a:noFill/>
          <a:ln w="9525" cap="flat" cmpd="sng" algn="ctr">
            <a:solidFill>
              <a:sysClr val="windowText" lastClr="000000">
                <a:shade val="95000"/>
                <a:satMod val="105000"/>
              </a:sysClr>
            </a:solidFill>
            <a:prstDash val="solid"/>
          </a:ln>
          <a:effectLst/>
        </p:spPr>
      </p:cxnSp>
      <p:sp>
        <p:nvSpPr>
          <p:cNvPr id="66" name="Rectangle 65"/>
          <p:cNvSpPr/>
          <p:nvPr/>
        </p:nvSpPr>
        <p:spPr>
          <a:xfrm>
            <a:off x="3762269" y="1148798"/>
            <a:ext cx="1708798" cy="525722"/>
          </a:xfrm>
          <a:prstGeom prst="rect">
            <a:avLst/>
          </a:prstGeom>
          <a:solidFill>
            <a:srgbClr val="4F81BD">
              <a:lumMod val="20000"/>
              <a:lumOff val="80000"/>
            </a:srgbClr>
          </a:solidFill>
          <a:ln w="9525" cap="flat" cmpd="sng" algn="ctr">
            <a:solidFill>
              <a:sysClr val="windowText" lastClr="000000">
                <a:shade val="95000"/>
                <a:satMod val="105000"/>
              </a:sys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CERN</a:t>
            </a:r>
            <a:r>
              <a:rPr kumimoji="0" lang="en-US" sz="2000" b="1" i="0" u="none" strike="noStrike" kern="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 DG</a:t>
            </a:r>
            <a:endParaRPr kumimoji="0" lang="en-US" sz="2000" b="1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5737923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C5643-CERN3027 - Scale of contributions">
  <a:themeElements>
    <a:clrScheme name="Personnalisée 4">
      <a:dk1>
        <a:srgbClr val="0C377B"/>
      </a:dk1>
      <a:lt1>
        <a:srgbClr val="FFFFFF"/>
      </a:lt1>
      <a:dk2>
        <a:srgbClr val="0C377B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1_FC5643-CERN3027 - Scale of contributions">
  <a:themeElements>
    <a:clrScheme name="Personnalisée 4">
      <a:dk1>
        <a:srgbClr val="0C377B"/>
      </a:dk1>
      <a:lt1>
        <a:srgbClr val="FFFFFF"/>
      </a:lt1>
      <a:dk2>
        <a:srgbClr val="0C377B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FC5643-CERN3027 - Scale of contributions</Template>
  <TotalTime>19048</TotalTime>
  <Words>823</Words>
  <Application>Microsoft Office PowerPoint</Application>
  <PresentationFormat>On-screen Show (4:3)</PresentationFormat>
  <Paragraphs>165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16</vt:i4>
      </vt:variant>
    </vt:vector>
  </HeadingPairs>
  <TitlesOfParts>
    <vt:vector size="21" baseType="lpstr">
      <vt:lpstr>Arial</vt:lpstr>
      <vt:lpstr>Wingdings</vt:lpstr>
      <vt:lpstr>Calibri</vt:lpstr>
      <vt:lpstr>FC5643-CERN3027 - Scale of contributions</vt:lpstr>
      <vt:lpstr>1_FC5643-CERN3027 - Scale of contributions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FCC presentation at 6th TLEP WS</dc:title>
  <dc:creator>Michael Benedikt</dc:creator>
  <cp:lastModifiedBy>benedikt</cp:lastModifiedBy>
  <cp:revision>683</cp:revision>
  <cp:lastPrinted>2014-02-12T09:58:25Z</cp:lastPrinted>
  <dcterms:created xsi:type="dcterms:W3CDTF">2012-06-07T06:34:51Z</dcterms:created>
  <dcterms:modified xsi:type="dcterms:W3CDTF">2014-09-09T08:07:24Z</dcterms:modified>
</cp:coreProperties>
</file>