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580" r:id="rId2"/>
    <p:sldId id="693" r:id="rId3"/>
    <p:sldId id="707" r:id="rId4"/>
    <p:sldId id="695" r:id="rId5"/>
    <p:sldId id="708" r:id="rId6"/>
    <p:sldId id="709" r:id="rId7"/>
    <p:sldId id="710" r:id="rId8"/>
    <p:sldId id="711" r:id="rId9"/>
    <p:sldId id="712" r:id="rId10"/>
    <p:sldId id="713" r:id="rId11"/>
    <p:sldId id="714" r:id="rId12"/>
    <p:sldId id="715" r:id="rId13"/>
    <p:sldId id="725" r:id="rId14"/>
    <p:sldId id="730" r:id="rId15"/>
    <p:sldId id="727" r:id="rId16"/>
    <p:sldId id="740" r:id="rId17"/>
    <p:sldId id="741" r:id="rId18"/>
    <p:sldId id="716" r:id="rId19"/>
    <p:sldId id="738" r:id="rId20"/>
    <p:sldId id="718" r:id="rId21"/>
    <p:sldId id="723" r:id="rId22"/>
    <p:sldId id="737" r:id="rId23"/>
    <p:sldId id="736" r:id="rId24"/>
    <p:sldId id="735" r:id="rId25"/>
    <p:sldId id="733" r:id="rId26"/>
    <p:sldId id="742" r:id="rId27"/>
    <p:sldId id="739" r:id="rId28"/>
    <p:sldId id="728" r:id="rId29"/>
    <p:sldId id="743" r:id="rId30"/>
    <p:sldId id="732" r:id="rId31"/>
  </p:sldIdLst>
  <p:sldSz cx="9144000" cy="6858000" type="screen4x3"/>
  <p:notesSz cx="7010400" cy="9296400"/>
  <p:custDataLst>
    <p:tags r:id="rId34"/>
  </p:custDataLst>
  <p:defaultTextStyle>
    <a:defPPr>
      <a:defRPr lang="en-US"/>
    </a:defPPr>
    <a:lvl1pPr algn="l" defTabSz="584200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584200" indent="-127000" algn="l" defTabSz="584200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169988" indent="-255588" algn="l" defTabSz="584200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755775" indent="-384175" algn="l" defTabSz="584200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341563" indent="-512763" algn="l" defTabSz="584200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680" userDrawn="1">
          <p15:clr>
            <a:srgbClr val="A4A3A4"/>
          </p15:clr>
        </p15:guide>
        <p15:guide id="2" orient="horz" pos="482" userDrawn="1">
          <p15:clr>
            <a:srgbClr val="A4A3A4"/>
          </p15:clr>
        </p15:guide>
        <p15:guide id="3" pos="181" userDrawn="1">
          <p15:clr>
            <a:srgbClr val="A4A3A4"/>
          </p15:clr>
        </p15:guide>
        <p15:guide id="4" pos="57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 Spexarth" initials="" lastIdx="11" clrIdx="0"/>
  <p:cmAuthor id="1" name="akozmins" initials="a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AF032"/>
    <a:srgbClr val="FFE48F"/>
    <a:srgbClr val="FFFFFF"/>
    <a:srgbClr val="FEF6F0"/>
    <a:srgbClr val="FDE9D9"/>
    <a:srgbClr val="FABF8F"/>
    <a:srgbClr val="C39D7E"/>
    <a:srgbClr val="433E4A"/>
    <a:srgbClr val="2F4159"/>
    <a:srgbClr val="E8EA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581" autoAdjust="0"/>
    <p:restoredTop sz="86476" autoAdjust="0"/>
  </p:normalViewPr>
  <p:slideViewPr>
    <p:cSldViewPr snapToGrid="0">
      <p:cViewPr>
        <p:scale>
          <a:sx n="100" d="100"/>
          <a:sy n="100" d="100"/>
        </p:scale>
        <p:origin x="-1944" y="-108"/>
      </p:cViewPr>
      <p:guideLst>
        <p:guide orient="horz" pos="3680"/>
        <p:guide orient="horz" pos="482"/>
        <p:guide pos="181"/>
        <p:guide pos="5760"/>
      </p:guideLst>
    </p:cSldViewPr>
  </p:slideViewPr>
  <p:outlineViewPr>
    <p:cViewPr>
      <p:scale>
        <a:sx n="33" d="100"/>
        <a:sy n="33" d="100"/>
      </p:scale>
      <p:origin x="0" y="437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58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defTabSz="58559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defTabSz="58559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27E7460-630B-D74B-828E-A447212CC991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defTabSz="58559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defTabSz="58559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FDFA2CA-3C4D-CB4F-A351-7E1FFBF51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65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defTabSz="58559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defTabSz="58559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758B487-902E-2C4C-9995-1328381B894E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defTabSz="58559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defTabSz="58559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3EBDC04-82DE-414C-8AF1-057005818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26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304800" rtl="0" fontAlgn="base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304800" algn="l" defTabSz="304800" rtl="0" fontAlgn="base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611188" algn="l" defTabSz="304800" rtl="0" fontAlgn="base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917575" algn="l" defTabSz="304800" rtl="0" fontAlgn="base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222375" algn="l" defTabSz="304800" rtl="0" fontAlgn="base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1529564" algn="l" defTabSz="305913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835477" algn="l" defTabSz="305913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141390" algn="l" defTabSz="305913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447303" algn="l" defTabSz="305913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4183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23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11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74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204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0950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566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471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471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108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10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990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7577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655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338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337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3637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6452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717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471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471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47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523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50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668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98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6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09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9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40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698FBEFE-EF3C-442C-ADEA-7E54C521397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EDMS 1411339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8331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686" y="3333751"/>
            <a:ext cx="6432674" cy="1900238"/>
          </a:xfrm>
          <a:prstGeom prst="rect">
            <a:avLst/>
          </a:prstGeom>
        </p:spPr>
        <p:txBody>
          <a:bodyPr lIns="61183" tIns="30591" rIns="61183" bIns="30591"/>
          <a:lstStyle>
            <a:lvl1pPr marL="0" indent="0" algn="ctr">
              <a:buNone/>
              <a:defRPr sz="2400">
                <a:solidFill>
                  <a:schemeClr val="bg2"/>
                </a:solidFill>
                <a:effectLst>
                  <a:outerShdw dist="12700" dir="162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  <a:lvl2pPr marL="585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1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56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42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27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13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99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84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354668" y="2071688"/>
            <a:ext cx="6429686" cy="116681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ctr">
              <a:buFontTx/>
              <a:buNone/>
              <a:defRPr sz="54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5007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409870"/>
            <a:ext cx="9144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585593" fontAlgn="auto">
              <a:spcBef>
                <a:spcPts val="0"/>
              </a:spcBef>
              <a:spcAft>
                <a:spcPts val="100"/>
              </a:spcAft>
              <a:defRPr/>
            </a:pPr>
            <a:r>
              <a:rPr lang="en-US" sz="4400" dirty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alpha val="50000"/>
                    </a:schemeClr>
                  </a:outerShdw>
                </a:effectLst>
                <a:latin typeface="Univers LT Std 45 Light"/>
                <a:ea typeface="+mn-ea"/>
                <a:cs typeface="Univers LT Std 45 Light"/>
              </a:rPr>
              <a:t>Speaker Name</a:t>
            </a:r>
            <a:r>
              <a:rPr lang="en-US" sz="6000" dirty="0">
                <a:solidFill>
                  <a:srgbClr val="EDB50D"/>
                </a:solidFill>
                <a:effectLst>
                  <a:outerShdw dist="12700" dir="16200000">
                    <a:schemeClr val="tx2">
                      <a:lumMod val="75000"/>
                      <a:alpha val="50000"/>
                    </a:schemeClr>
                  </a:outerShdw>
                </a:effectLst>
                <a:latin typeface="Cambria"/>
                <a:ea typeface="+mn-ea"/>
                <a:cs typeface="Cambria"/>
              </a:rPr>
              <a:t/>
            </a:r>
            <a:br>
              <a:rPr lang="en-US" sz="6000" dirty="0">
                <a:solidFill>
                  <a:srgbClr val="EDB50D"/>
                </a:solidFill>
                <a:effectLst>
                  <a:outerShdw dist="12700" dir="16200000">
                    <a:schemeClr val="tx2">
                      <a:lumMod val="75000"/>
                      <a:alpha val="50000"/>
                    </a:schemeClr>
                  </a:outerShdw>
                </a:effectLst>
                <a:latin typeface="Cambria"/>
                <a:ea typeface="+mn-ea"/>
                <a:cs typeface="Cambria"/>
              </a:rPr>
            </a:br>
            <a:r>
              <a:rPr lang="en-US" sz="2400" dirty="0">
                <a:solidFill>
                  <a:srgbClr val="F0F0F0"/>
                </a:solidFill>
                <a:effectLst>
                  <a:outerShdw blurRad="6350" dist="12700" dir="2700000">
                    <a:schemeClr val="tx2">
                      <a:lumMod val="75000"/>
                      <a:alpha val="50000"/>
                    </a:schemeClr>
                  </a:outerShdw>
                </a:effectLst>
                <a:latin typeface="Univers LT Std 45 Light"/>
                <a:ea typeface="+mn-ea"/>
                <a:cs typeface="Univers LT Std 55"/>
              </a:rPr>
              <a:t>Title</a:t>
            </a:r>
            <a:br>
              <a:rPr lang="en-US" sz="2400" dirty="0">
                <a:solidFill>
                  <a:srgbClr val="F0F0F0"/>
                </a:solidFill>
                <a:effectLst>
                  <a:outerShdw blurRad="6350" dist="12700" dir="2700000">
                    <a:schemeClr val="tx2">
                      <a:lumMod val="75000"/>
                      <a:alpha val="50000"/>
                    </a:schemeClr>
                  </a:outerShdw>
                </a:effectLst>
                <a:latin typeface="Univers LT Std 45 Light"/>
                <a:ea typeface="+mn-ea"/>
                <a:cs typeface="Univers LT Std 55"/>
              </a:rPr>
            </a:br>
            <a:r>
              <a:rPr lang="en-US" sz="2400" dirty="0">
                <a:solidFill>
                  <a:srgbClr val="F0F0F0"/>
                </a:solidFill>
                <a:effectLst>
                  <a:outerShdw blurRad="6350" dist="12700" dir="2700000">
                    <a:schemeClr val="tx2">
                      <a:lumMod val="75000"/>
                      <a:alpha val="50000"/>
                    </a:schemeClr>
                  </a:outerShdw>
                </a:effectLst>
                <a:latin typeface="Univers LT Std 45 Light"/>
                <a:ea typeface="+mn-ea"/>
                <a:cs typeface="Univers LT Std 55"/>
              </a:rPr>
              <a:t>Company Name</a:t>
            </a:r>
          </a:p>
        </p:txBody>
      </p:sp>
    </p:spTree>
    <p:extLst>
      <p:ext uri="{BB962C8B-B14F-4D97-AF65-F5344CB8AC3E}">
        <p14:creationId xmlns:p14="http://schemas.microsoft.com/office/powerpoint/2010/main" val="9778686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8691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4782" y="2899410"/>
            <a:ext cx="8229786" cy="1143742"/>
          </a:xfrm>
          <a:prstGeom prst="rect">
            <a:avLst/>
          </a:prstGeom>
        </p:spPr>
        <p:txBody>
          <a:bodyPr vert="horz" lIns="117119" tIns="58559" rIns="117119" bIns="58559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698FBEFE-EF3C-442C-ADEA-7E54C521397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EDMS 1411339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7" r:id="rId3"/>
    <p:sldLayoutId id="2147483713" r:id="rId4"/>
  </p:sldLayoutIdLst>
  <p:transition spd="slow"/>
  <p:timing>
    <p:tnLst>
      <p:par>
        <p:cTn id="1" dur="indefinite" restart="never" nodeType="tmRoot"/>
      </p:par>
    </p:tnLst>
  </p:timing>
  <p:hf hdr="0"/>
  <p:txStyles>
    <p:titleStyle>
      <a:lvl1pPr algn="ctr" defTabSz="584200" rtl="0" fontAlgn="base">
        <a:spcBef>
          <a:spcPct val="0"/>
        </a:spcBef>
        <a:spcAft>
          <a:spcPct val="0"/>
        </a:spcAft>
        <a:defRPr sz="5400" kern="1200" spc="-134">
          <a:solidFill>
            <a:srgbClr val="FAF032"/>
          </a:solidFill>
          <a:effectLst>
            <a:outerShdw dist="25400" dir="5400000" algn="tl" rotWithShape="0">
              <a:schemeClr val="tx2">
                <a:lumMod val="75000"/>
                <a:alpha val="50000"/>
              </a:schemeClr>
            </a:outerShdw>
          </a:effectLst>
          <a:latin typeface="Univers LT Std 45 Light"/>
          <a:ea typeface="ＭＳ Ｐゴシック" charset="0"/>
          <a:cs typeface="Univers LT Std 55"/>
        </a:defRPr>
      </a:lvl1pPr>
      <a:lvl2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2pPr>
      <a:lvl3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3pPr>
      <a:lvl4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4pPr>
      <a:lvl5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5pPr>
      <a:lvl6pPr marL="4572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6pPr>
      <a:lvl7pPr marL="9144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7pPr>
      <a:lvl8pPr marL="13716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8pPr>
      <a:lvl9pPr marL="18288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9pPr>
    </p:titleStyle>
    <p:bodyStyle>
      <a:lvl1pPr marL="438150" indent="-438150" algn="l" defTabSz="584200" rtl="0" fontAlgn="base">
        <a:spcBef>
          <a:spcPct val="20000"/>
        </a:spcBef>
        <a:spcAft>
          <a:spcPct val="0"/>
        </a:spcAft>
        <a:buFont typeface="Arial" charset="0"/>
        <a:buChar char="•"/>
        <a:defRPr sz="41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1pPr>
      <a:lvl2pPr marL="950913" indent="-365125" algn="l" defTabSz="584200" rtl="0" fontAlgn="base">
        <a:spcBef>
          <a:spcPct val="20000"/>
        </a:spcBef>
        <a:spcAft>
          <a:spcPct val="0"/>
        </a:spcAft>
        <a:buFont typeface="Arial" charset="0"/>
        <a:buChar char="–"/>
        <a:defRPr sz="36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2pPr>
      <a:lvl3pPr marL="1463675" indent="-292100" algn="l" defTabSz="584200" rtl="0" fontAlgn="base">
        <a:spcBef>
          <a:spcPct val="20000"/>
        </a:spcBef>
        <a:spcAft>
          <a:spcPct val="0"/>
        </a:spcAft>
        <a:buFont typeface="Arial" charset="0"/>
        <a:buChar char="•"/>
        <a:defRPr sz="31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3pPr>
      <a:lvl4pPr marL="2049463" indent="-292100" algn="l" defTabSz="584200" rtl="0" fontAlgn="base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4pPr>
      <a:lvl5pPr marL="2633663" indent="-292100" algn="l" defTabSz="584200" rtl="0" fontAlgn="base">
        <a:spcBef>
          <a:spcPct val="20000"/>
        </a:spcBef>
        <a:spcAft>
          <a:spcPct val="0"/>
        </a:spcAft>
        <a:buFont typeface="Arial" charset="0"/>
        <a:buChar char="»"/>
        <a:defRPr sz="26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5pPr>
      <a:lvl6pPr marL="3220765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06359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91954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77547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5593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1187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781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2375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7969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13563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99156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84750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Michael Benedikt</a:t>
            </a:r>
          </a:p>
          <a:p>
            <a:r>
              <a:rPr lang="en-GB" dirty="0" smtClean="0">
                <a:solidFill>
                  <a:srgbClr val="FFFFFF"/>
                </a:solidFill>
              </a:rPr>
              <a:t>FCC Preparatory Collaboration Board Meeting</a:t>
            </a:r>
          </a:p>
          <a:p>
            <a:r>
              <a:rPr lang="en-GB" dirty="0" smtClean="0">
                <a:solidFill>
                  <a:srgbClr val="FFFFFF"/>
                </a:solidFill>
              </a:rPr>
              <a:t>September 9</a:t>
            </a:r>
            <a:r>
              <a:rPr lang="en-GB" baseline="30000" dirty="0" smtClean="0">
                <a:solidFill>
                  <a:srgbClr val="FFFFFF"/>
                </a:solidFill>
              </a:rPr>
              <a:t>th</a:t>
            </a:r>
            <a:r>
              <a:rPr lang="en-GB" dirty="0" smtClean="0">
                <a:solidFill>
                  <a:srgbClr val="FFFFFF"/>
                </a:solidFill>
              </a:rPr>
              <a:t>, 2014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86596" y="1121434"/>
            <a:ext cx="7772400" cy="2117066"/>
          </a:xfrm>
        </p:spPr>
        <p:txBody>
          <a:bodyPr/>
          <a:lstStyle/>
          <a:p>
            <a:r>
              <a:rPr lang="en-GB" dirty="0" smtClean="0"/>
              <a:t> </a:t>
            </a:r>
          </a:p>
          <a:p>
            <a:r>
              <a:rPr lang="en-GB" dirty="0" smtClean="0"/>
              <a:t>Study Organisation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422" y="909373"/>
            <a:ext cx="2711201" cy="113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052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CC-1403261700-JGU_InstituteAgreementAddendumModel_V0200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9" t="13333" r="8575" b="29308"/>
          <a:stretch/>
        </p:blipFill>
        <p:spPr>
          <a:xfrm>
            <a:off x="526211" y="1475117"/>
            <a:ext cx="5149970" cy="3933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Addendum (Resources)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898311" y="1613136"/>
            <a:ext cx="324568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  <a:latin typeface="+mj-lt"/>
              </a:rPr>
              <a:t>Contributed</a:t>
            </a:r>
          </a:p>
          <a:p>
            <a:pPr marL="342900" indent="-342900">
              <a:buFontTx/>
              <a:buChar char="-"/>
            </a:pPr>
            <a:r>
              <a:rPr lang="en-GB" dirty="0" smtClean="0">
                <a:solidFill>
                  <a:schemeClr val="accent3"/>
                </a:solidFill>
                <a:latin typeface="+mj-lt"/>
              </a:rPr>
              <a:t>Personnel</a:t>
            </a:r>
          </a:p>
          <a:p>
            <a:pPr marL="342900" indent="-342900">
              <a:buFontTx/>
              <a:buChar char="-"/>
            </a:pPr>
            <a:r>
              <a:rPr lang="en-GB" dirty="0" smtClean="0">
                <a:solidFill>
                  <a:schemeClr val="accent3"/>
                </a:solidFill>
                <a:latin typeface="+mj-lt"/>
              </a:rPr>
              <a:t>Material</a:t>
            </a:r>
          </a:p>
          <a:p>
            <a:pPr marL="342900" indent="-342900">
              <a:buFontTx/>
              <a:buChar char="-"/>
            </a:pPr>
            <a:r>
              <a:rPr lang="en-GB" dirty="0" smtClean="0">
                <a:solidFill>
                  <a:schemeClr val="accent3"/>
                </a:solidFill>
                <a:latin typeface="+mj-lt"/>
              </a:rPr>
              <a:t>Services</a:t>
            </a:r>
            <a:endParaRPr lang="en-GB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98310" y="4050123"/>
            <a:ext cx="324568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  <a:latin typeface="+mj-lt"/>
              </a:rPr>
              <a:t>Contributions</a:t>
            </a:r>
          </a:p>
          <a:p>
            <a:r>
              <a:rPr lang="en-GB" dirty="0">
                <a:solidFill>
                  <a:schemeClr val="accent3"/>
                </a:solidFill>
                <a:latin typeface="+mj-lt"/>
              </a:rPr>
              <a:t>r</a:t>
            </a:r>
            <a:r>
              <a:rPr lang="en-GB" dirty="0" smtClean="0">
                <a:solidFill>
                  <a:schemeClr val="accent3"/>
                </a:solidFill>
                <a:latin typeface="+mj-lt"/>
              </a:rPr>
              <a:t>equired from CERN</a:t>
            </a:r>
            <a:br>
              <a:rPr lang="en-GB" dirty="0" smtClean="0">
                <a:solidFill>
                  <a:schemeClr val="accent3"/>
                </a:solidFill>
                <a:latin typeface="+mj-lt"/>
              </a:rPr>
            </a:br>
            <a:r>
              <a:rPr lang="en-GB" dirty="0" smtClean="0">
                <a:solidFill>
                  <a:schemeClr val="accent3"/>
                </a:solidFill>
                <a:latin typeface="+mj-lt"/>
              </a:rPr>
              <a:t>to complete work</a:t>
            </a:r>
            <a:endParaRPr lang="en-GB" dirty="0">
              <a:solidFill>
                <a:schemeClr val="accent3"/>
              </a:solidFill>
              <a:latin typeface="+mj-lt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407434" y="4273261"/>
            <a:ext cx="2490876" cy="544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407434" y="2018891"/>
            <a:ext cx="2522147" cy="784694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8710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9579" y="1094683"/>
            <a:ext cx="8608695" cy="5045075"/>
          </a:xfrm>
        </p:spPr>
        <p:txBody>
          <a:bodyPr/>
          <a:lstStyle/>
          <a:p>
            <a:r>
              <a:rPr lang="en-GB" dirty="0" smtClean="0"/>
              <a:t>One addendum per participant</a:t>
            </a:r>
          </a:p>
          <a:p>
            <a:r>
              <a:rPr lang="en-GB" dirty="0" smtClean="0"/>
              <a:t>One primary contact per participant</a:t>
            </a:r>
          </a:p>
          <a:p>
            <a:pPr lvl="1"/>
            <a:r>
              <a:rPr lang="en-GB" dirty="0" smtClean="0"/>
              <a:t>Separate contacts defined on participant and coordinator side for all work units</a:t>
            </a:r>
          </a:p>
          <a:p>
            <a:r>
              <a:rPr lang="en-GB" dirty="0" smtClean="0"/>
              <a:t>Addendum can be updated</a:t>
            </a:r>
          </a:p>
          <a:p>
            <a:pPr lvl="1"/>
            <a:r>
              <a:rPr lang="en-GB" dirty="0" smtClean="0"/>
              <a:t>Participation scope and topics evolve</a:t>
            </a:r>
          </a:p>
          <a:p>
            <a:pPr lvl="1"/>
            <a:r>
              <a:rPr lang="en-GB" dirty="0" smtClean="0"/>
              <a:t>Participant consists of multiple logical units</a:t>
            </a:r>
          </a:p>
          <a:p>
            <a:pPr lvl="1"/>
            <a:r>
              <a:rPr lang="en-GB" dirty="0" smtClean="0"/>
              <a:t>Study scope evolves</a:t>
            </a:r>
          </a:p>
          <a:p>
            <a:pPr lvl="1"/>
            <a:r>
              <a:rPr lang="en-GB" dirty="0" smtClean="0"/>
              <a:t>Resources </a:t>
            </a:r>
            <a:r>
              <a:rPr lang="en-GB" dirty="0" smtClean="0"/>
              <a:t>evolve</a:t>
            </a:r>
          </a:p>
          <a:p>
            <a:r>
              <a:rPr lang="en-GB" dirty="0" smtClean="0"/>
              <a:t>Procedure applied for accelerators, </a:t>
            </a:r>
            <a:r>
              <a:rPr lang="en-GB" dirty="0" err="1"/>
              <a:t>i</a:t>
            </a:r>
            <a:r>
              <a:rPr lang="en-GB" dirty="0" err="1" smtClean="0"/>
              <a:t>nfrastr</a:t>
            </a:r>
            <a:r>
              <a:rPr lang="en-GB" dirty="0" smtClean="0"/>
              <a:t>. technology, experiments and detectors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Update of Addendum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4797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Primarily via study organisational structure and coordination group(s)</a:t>
            </a:r>
            <a:endParaRPr lang="en-GB" dirty="0" smtClean="0"/>
          </a:p>
          <a:p>
            <a:endParaRPr lang="en-GB" sz="1000" dirty="0" smtClean="0"/>
          </a:p>
          <a:p>
            <a:r>
              <a:rPr lang="en-GB" dirty="0" smtClean="0"/>
              <a:t>In addition participants </a:t>
            </a:r>
            <a:r>
              <a:rPr lang="en-GB" dirty="0" smtClean="0"/>
              <a:t>provide a status update twice per year </a:t>
            </a:r>
            <a:r>
              <a:rPr lang="en-GB" dirty="0" smtClean="0"/>
              <a:t>(by simple e-mail)</a:t>
            </a:r>
            <a:endParaRPr lang="en-GB" dirty="0" smtClean="0"/>
          </a:p>
          <a:p>
            <a:endParaRPr lang="en-GB" sz="1000" dirty="0" smtClean="0"/>
          </a:p>
          <a:p>
            <a:r>
              <a:rPr lang="en-GB" dirty="0" smtClean="0"/>
              <a:t>For </a:t>
            </a:r>
            <a:r>
              <a:rPr lang="en-GB" dirty="0" smtClean="0"/>
              <a:t>each defined deliverable:</a:t>
            </a:r>
          </a:p>
          <a:p>
            <a:pPr lvl="1"/>
            <a:r>
              <a:rPr lang="en-GB" dirty="0" smtClean="0"/>
              <a:t>Very brief status overview (5 lines)</a:t>
            </a:r>
          </a:p>
          <a:p>
            <a:pPr lvl="1"/>
            <a:r>
              <a:rPr lang="en-GB" dirty="0" smtClean="0"/>
              <a:t>Remaining work to be done (5 lines)</a:t>
            </a:r>
          </a:p>
          <a:p>
            <a:pPr lvl="1"/>
            <a:r>
              <a:rPr lang="en-GB" dirty="0" smtClean="0"/>
              <a:t>Showstoppers encountered (if any, 3 lines)</a:t>
            </a:r>
          </a:p>
          <a:p>
            <a:pPr lvl="1"/>
            <a:r>
              <a:rPr lang="en-GB" dirty="0" smtClean="0"/>
              <a:t>Foreseen, updated completion date (1 lines)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Progress Monitoring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3613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87793" y="110614"/>
            <a:ext cx="7256207" cy="740942"/>
          </a:xfrm>
        </p:spPr>
        <p:txBody>
          <a:bodyPr/>
          <a:lstStyle/>
          <a:p>
            <a:r>
              <a:rPr lang="en-GB" dirty="0" smtClean="0"/>
              <a:t>FCC Study  – Main Areas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2347811" y="893962"/>
            <a:ext cx="3600000" cy="5400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FCC Study</a:t>
            </a:r>
            <a:endParaRPr lang="en-US" sz="20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804514" y="1641399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Hadron Collider Physics and Experiments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804514" y="2146783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Lepton Collider Physics and Experiments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804514" y="3157551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Hadron Injectors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804514" y="3662935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Hadron Collider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802662" y="4673703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Lepton Collider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804514" y="2652167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e-p Physics and Experiments, Accelerators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2802662" y="5684471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Infrastructures and Operation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804514" y="4168319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Lepton Injectors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802662" y="5179087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Accelerator R &amp; D </a:t>
            </a:r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and Technologies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cxnSp>
        <p:nvCxnSpPr>
          <p:cNvPr id="28" name="Elbow Connector 27"/>
          <p:cNvCxnSpPr>
            <a:stCxn id="25" idx="1"/>
          </p:cNvCxnSpPr>
          <p:nvPr/>
        </p:nvCxnSpPr>
        <p:spPr>
          <a:xfrm rot="10800000">
            <a:off x="2600406" y="1433963"/>
            <a:ext cx="202256" cy="4935893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2590848" y="5864471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2590848" y="5378516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590848" y="4866683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2590848" y="4354850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2590848" y="3834391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2590848" y="3322558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2590848" y="2827977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2590848" y="2324770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2590848" y="1821563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Date Placeholder 4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3"/>
          </p:nvPr>
        </p:nvSpPr>
        <p:spPr>
          <a:xfrm>
            <a:off x="3314700" y="6213475"/>
            <a:ext cx="3086100" cy="365125"/>
          </a:xfrm>
        </p:spPr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2802662" y="6189855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Costing Planning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6565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835813" y="1036837"/>
            <a:ext cx="3600000" cy="5400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Study Coordination</a:t>
            </a:r>
            <a:endParaRPr lang="en-US" sz="20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292516" y="1784274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Hadron Collider Physics and Experiments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292516" y="2289658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Lepton Collider Physics and Experiments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292516" y="3300426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Hadron Injectors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292516" y="3805810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Hadron Collider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290664" y="4816578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Lepton Collider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292516" y="2795042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e-p Physics, Experiments, IP Integration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2290664" y="5827346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Infrastructures and Operation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292516" y="4311194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Lepton Injectors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290664" y="5321962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Accelerator R &amp; D </a:t>
            </a:r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and Technologies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cxnSp>
        <p:nvCxnSpPr>
          <p:cNvPr id="28" name="Elbow Connector 27"/>
          <p:cNvCxnSpPr>
            <a:stCxn id="25" idx="1"/>
          </p:cNvCxnSpPr>
          <p:nvPr/>
        </p:nvCxnSpPr>
        <p:spPr>
          <a:xfrm rot="10800000">
            <a:off x="2088408" y="1576838"/>
            <a:ext cx="202256" cy="4935893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2078850" y="6007346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2078850" y="5521391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078850" y="5009558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2078850" y="4497725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2078850" y="3977266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2078850" y="3465433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2078850" y="2970852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2078850" y="2467645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2078850" y="1964438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965088" y="1842427"/>
            <a:ext cx="2470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AF032"/>
                </a:solidFill>
              </a:rPr>
              <a:t>F. Gianotti, A. Ball, M. Mangano</a:t>
            </a:r>
            <a:endParaRPr lang="en-GB" sz="1200" b="1" dirty="0">
              <a:solidFill>
                <a:srgbClr val="FAF03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65088" y="2289658"/>
            <a:ext cx="2189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AF032"/>
                </a:solidFill>
              </a:rPr>
              <a:t>A. Blondel, J. Ellis, P. Janot</a:t>
            </a:r>
            <a:endParaRPr lang="en-GB" sz="1200" b="1" dirty="0">
              <a:solidFill>
                <a:srgbClr val="FAF03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65088" y="2795041"/>
            <a:ext cx="1661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AF032"/>
                </a:solidFill>
              </a:rPr>
              <a:t>M. Klein, O. Bruning</a:t>
            </a:r>
            <a:endParaRPr lang="en-GB" sz="1200" b="1" dirty="0">
              <a:solidFill>
                <a:srgbClr val="FAF03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65088" y="3326933"/>
            <a:ext cx="1024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AF032"/>
                </a:solidFill>
              </a:rPr>
              <a:t>B. Goddard</a:t>
            </a:r>
            <a:endParaRPr lang="en-GB" sz="1200" b="1" dirty="0">
              <a:solidFill>
                <a:srgbClr val="FAF03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65088" y="3832316"/>
            <a:ext cx="2880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AF032"/>
                </a:solidFill>
              </a:rPr>
              <a:t>D. Schulte, M. </a:t>
            </a:r>
            <a:r>
              <a:rPr lang="en-GB" sz="1200" b="1" dirty="0" err="1" smtClean="0">
                <a:solidFill>
                  <a:srgbClr val="FAF032"/>
                </a:solidFill>
              </a:rPr>
              <a:t>Syphers</a:t>
            </a:r>
            <a:r>
              <a:rPr lang="en-GB" sz="1200" b="1" dirty="0" smtClean="0">
                <a:solidFill>
                  <a:srgbClr val="FAF032"/>
                </a:solidFill>
              </a:rPr>
              <a:t>, J.M. Jimenez</a:t>
            </a:r>
            <a:endParaRPr lang="en-GB" sz="1200" b="1" dirty="0">
              <a:solidFill>
                <a:srgbClr val="FAF03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65088" y="4311194"/>
            <a:ext cx="17978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AF032"/>
                </a:solidFill>
              </a:rPr>
              <a:t>Y</a:t>
            </a:r>
            <a:r>
              <a:rPr lang="en-GB" sz="1200" b="1" dirty="0" smtClean="0">
                <a:solidFill>
                  <a:srgbClr val="FAF032"/>
                </a:solidFill>
              </a:rPr>
              <a:t>. Papaphilippou (tbc)</a:t>
            </a:r>
            <a:endParaRPr lang="en-GB" sz="1200" b="1" dirty="0">
              <a:solidFill>
                <a:srgbClr val="FAF03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65088" y="4821847"/>
            <a:ext cx="3187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AF032"/>
                </a:solidFill>
              </a:rPr>
              <a:t>J. Wenninger, U. Wienands, J.M. Jimenez</a:t>
            </a:r>
            <a:endParaRPr lang="en-GB" sz="1200" b="1" dirty="0">
              <a:solidFill>
                <a:srgbClr val="FAF03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65088" y="5348091"/>
            <a:ext cx="2264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AF032"/>
                </a:solidFill>
              </a:rPr>
              <a:t>M. Benedikt, F. Zimmermann</a:t>
            </a:r>
            <a:endParaRPr lang="en-GB" sz="1200" b="1" dirty="0">
              <a:solidFill>
                <a:srgbClr val="FAF032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65088" y="5874335"/>
            <a:ext cx="1611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AF032"/>
                </a:solidFill>
              </a:rPr>
              <a:t>P. Lebrun, P. Collier</a:t>
            </a:r>
            <a:endParaRPr lang="en-GB" sz="1200" b="1" dirty="0">
              <a:solidFill>
                <a:srgbClr val="FAF03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65088" y="6400579"/>
            <a:ext cx="2008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AF032"/>
                </a:solidFill>
              </a:rPr>
              <a:t>F. Sonnemann, P. Lebrun</a:t>
            </a:r>
            <a:endParaRPr lang="en-GB" sz="1200" b="1" dirty="0">
              <a:solidFill>
                <a:srgbClr val="FAF032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>
          <a:xfrm>
            <a:off x="2802702" y="6356350"/>
            <a:ext cx="3086100" cy="365125"/>
          </a:xfrm>
        </p:spPr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Study Coordination Group</a:t>
            </a:r>
            <a:endParaRPr lang="en-GB" dirty="0"/>
          </a:p>
        </p:txBody>
      </p:sp>
      <p:sp>
        <p:nvSpPr>
          <p:cNvPr id="25" name="Rounded Rectangle 24"/>
          <p:cNvSpPr/>
          <p:nvPr/>
        </p:nvSpPr>
        <p:spPr>
          <a:xfrm>
            <a:off x="2290664" y="6332730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Costing Planning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495306" y="1164071"/>
            <a:ext cx="2264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AF032"/>
                </a:solidFill>
              </a:rPr>
              <a:t>M. Benedikt, F. Zimmermann</a:t>
            </a:r>
            <a:endParaRPr lang="en-GB" sz="1200" b="1" dirty="0">
              <a:solidFill>
                <a:srgbClr val="FAF0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497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9150" y="774267"/>
            <a:ext cx="3982014" cy="654483"/>
          </a:xfrm>
          <a:prstGeom prst="roundRect">
            <a:avLst/>
          </a:prstGeom>
          <a:solidFill>
            <a:srgbClr val="FFC000"/>
          </a:solidFill>
          <a:ln w="12700">
            <a:solidFill>
              <a:srgbClr val="FFE48F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Study Coordination Group</a:t>
            </a:r>
            <a:endParaRPr lang="en-US" sz="20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671164" y="1612824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Hadron Collider Physics and Experiments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671164" y="2118208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Lepton Collider Physics and Experiments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671164" y="3128976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Hadron Injectors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671164" y="3634360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Hadron Collider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669312" y="4645128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Lepton Collider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671164" y="2623592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e-p Physics, Experiments, Accelerators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2669312" y="5655896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Infrastructures and Operation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669312" y="6161280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Costing Planning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671164" y="4139744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Lepton Injectors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669312" y="5150512"/>
            <a:ext cx="3600000" cy="3600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270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Accelerator R &amp; D </a:t>
            </a:r>
            <a:r>
              <a:rPr lang="en-US" sz="18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and Technologies</a:t>
            </a:r>
            <a:endParaRPr lang="en-US" sz="1800" dirty="0">
              <a:solidFill>
                <a:schemeClr val="tx1"/>
              </a:solidFill>
              <a:latin typeface="Gill Sans MT Condensed" panose="020B0506020104020203" pitchFamily="34" charset="0"/>
            </a:endParaRPr>
          </a:p>
        </p:txBody>
      </p:sp>
      <p:cxnSp>
        <p:nvCxnSpPr>
          <p:cNvPr id="28" name="Elbow Connector 27"/>
          <p:cNvCxnSpPr>
            <a:stCxn id="25" idx="1"/>
          </p:cNvCxnSpPr>
          <p:nvPr/>
        </p:nvCxnSpPr>
        <p:spPr>
          <a:xfrm rot="10800000">
            <a:off x="2457498" y="1428750"/>
            <a:ext cx="211814" cy="4912530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2457498" y="5835896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2457498" y="5349941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457498" y="4838108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2457498" y="4326275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2457498" y="3805816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2457498" y="3293983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2457498" y="2799402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2457498" y="2296195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2457498" y="1792988"/>
            <a:ext cx="211814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6636440" y="3128976"/>
            <a:ext cx="813894" cy="2381536"/>
          </a:xfrm>
          <a:prstGeom prst="roundRect">
            <a:avLst/>
          </a:prstGeom>
          <a:solidFill>
            <a:srgbClr val="FFC000"/>
          </a:solidFill>
          <a:ln w="12700">
            <a:solidFill>
              <a:srgbClr val="FFE48F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Accelerator Coordination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6636440" y="1612824"/>
            <a:ext cx="813894" cy="1370768"/>
          </a:xfrm>
          <a:prstGeom prst="roundRect">
            <a:avLst/>
          </a:prstGeom>
          <a:solidFill>
            <a:srgbClr val="FFC000"/>
          </a:solidFill>
          <a:ln w="12700">
            <a:solidFill>
              <a:srgbClr val="FFE48F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Physics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Coordination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6665516" y="5655896"/>
            <a:ext cx="813894" cy="360000"/>
          </a:xfrm>
          <a:prstGeom prst="roundRect">
            <a:avLst/>
          </a:prstGeom>
          <a:solidFill>
            <a:srgbClr val="FFC000"/>
          </a:solidFill>
          <a:ln w="12700">
            <a:solidFill>
              <a:srgbClr val="FFE48F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Infrastructure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Gill Sans MT Condensed" panose="020B0506020104020203" pitchFamily="34" charset="0"/>
              </a:rPr>
              <a:t>Coordination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021144" y="110614"/>
            <a:ext cx="4570156" cy="740942"/>
          </a:xfrm>
        </p:spPr>
        <p:txBody>
          <a:bodyPr/>
          <a:lstStyle/>
          <a:p>
            <a:r>
              <a:rPr lang="en-GB" dirty="0" smtClean="0"/>
              <a:t>Study Organisation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1607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Meeting structure (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15516" y="911409"/>
            <a:ext cx="8712968" cy="70326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 b="1" dirty="0" smtClean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endParaRPr lang="en-GB" sz="8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Work/meeting structures established based on </a:t>
            </a:r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INDICO</a:t>
            </a:r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:</a:t>
            </a:r>
            <a:endParaRPr lang="en-GB" sz="2400" b="1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r>
              <a:rPr lang="en-GB" sz="2400" b="1" dirty="0" smtClean="0">
                <a:solidFill>
                  <a:schemeClr val="bg1"/>
                </a:solidFill>
              </a:rPr>
              <a:t>FCC </a:t>
            </a:r>
            <a:r>
              <a:rPr lang="en-GB" sz="2400" b="1" dirty="0">
                <a:solidFill>
                  <a:schemeClr val="bg1"/>
                </a:solidFill>
              </a:rPr>
              <a:t>Study: </a:t>
            </a:r>
            <a:r>
              <a:rPr lang="en-GB" sz="2400" b="1" dirty="0" smtClean="0">
                <a:solidFill>
                  <a:srgbClr val="FAF032"/>
                </a:solidFill>
                <a:ea typeface="Calibri"/>
                <a:cs typeface="Times New Roman"/>
              </a:rPr>
              <a:t>https</a:t>
            </a:r>
            <a:r>
              <a:rPr lang="en-GB" sz="2400" b="1" dirty="0">
                <a:solidFill>
                  <a:srgbClr val="FAF032"/>
                </a:solidFill>
                <a:ea typeface="Calibri"/>
                <a:cs typeface="Times New Roman"/>
              </a:rPr>
              <a:t>://indico.cern.ch/category/5153</a:t>
            </a:r>
            <a:r>
              <a:rPr lang="en-GB" sz="2400" b="1" dirty="0" smtClean="0">
                <a:solidFill>
                  <a:srgbClr val="FAF032"/>
                </a:solidFill>
                <a:ea typeface="Calibri"/>
                <a:cs typeface="Times New Roman"/>
              </a:rPr>
              <a:t>/</a:t>
            </a:r>
          </a:p>
          <a:p>
            <a:pPr marL="342900" lvl="0" indent="-342900">
              <a:buFontTx/>
              <a:buChar char="-"/>
            </a:pPr>
            <a:endParaRPr lang="en-GB" sz="2400" b="1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1100" b="1" dirty="0" smtClean="0">
              <a:solidFill>
                <a:schemeClr val="bg1"/>
              </a:solidFill>
            </a:endParaRPr>
          </a:p>
          <a:p>
            <a:pPr marL="342900" lvl="0" indent="-342900">
              <a:buFontTx/>
              <a:buChar char="-"/>
            </a:pPr>
            <a:r>
              <a:rPr lang="en-GB" sz="2400" b="1" dirty="0" smtClean="0">
                <a:solidFill>
                  <a:schemeClr val="bg1"/>
                </a:solidFill>
              </a:rPr>
              <a:t>FCC-</a:t>
            </a:r>
            <a:r>
              <a:rPr lang="en-GB" sz="2400" b="1" dirty="0" err="1" smtClean="0">
                <a:solidFill>
                  <a:schemeClr val="bg1"/>
                </a:solidFill>
              </a:rPr>
              <a:t>hh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>
                <a:solidFill>
                  <a:schemeClr val="bg1"/>
                </a:solidFill>
              </a:rPr>
              <a:t>Hadron Collider Physics and Experiments VIDYO meetings</a:t>
            </a:r>
          </a:p>
          <a:p>
            <a:pPr marL="800100" lvl="1" indent="-342900">
              <a:buFontTx/>
              <a:buChar char="-"/>
            </a:pPr>
            <a:r>
              <a:rPr lang="en-GB" sz="2400" b="1" dirty="0">
                <a:solidFill>
                  <a:srgbClr val="FAF032"/>
                </a:solidFill>
                <a:ea typeface="Calibri"/>
                <a:cs typeface="Times New Roman"/>
              </a:rPr>
              <a:t>https://indico.cern.ch/category/5258/</a:t>
            </a:r>
          </a:p>
          <a:p>
            <a:pPr marL="800100" lvl="1" indent="-342900">
              <a:buFontTx/>
              <a:buChar char="-"/>
            </a:pPr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Contacts: </a:t>
            </a:r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michelangelo.mangano@cern.ch</a:t>
            </a:r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, </a:t>
            </a:r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fabiola.gianotti@cern.ch</a:t>
            </a:r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, </a:t>
            </a:r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austin.ball@cern.ch</a:t>
            </a:r>
          </a:p>
          <a:p>
            <a:pPr marL="800100" lvl="1" indent="-342900">
              <a:buFontTx/>
              <a:buChar char="-"/>
            </a:pPr>
            <a:endParaRPr lang="en-GB" sz="24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42900" indent="-342900">
              <a:buFontTx/>
              <a:buChar char="-"/>
            </a:pPr>
            <a:r>
              <a:rPr lang="en-GB" sz="2400" b="1" dirty="0" smtClean="0">
                <a:solidFill>
                  <a:schemeClr val="bg1"/>
                </a:solidFill>
              </a:rPr>
              <a:t>FCC-</a:t>
            </a:r>
            <a:r>
              <a:rPr lang="en-GB" sz="2400" b="1" dirty="0" err="1" smtClean="0">
                <a:solidFill>
                  <a:schemeClr val="bg1"/>
                </a:solidFill>
              </a:rPr>
              <a:t>ee</a:t>
            </a:r>
            <a:r>
              <a:rPr lang="en-GB" sz="2400" b="1" dirty="0" smtClean="0">
                <a:solidFill>
                  <a:schemeClr val="bg1"/>
                </a:solidFill>
              </a:rPr>
              <a:t> Lepton </a:t>
            </a:r>
            <a:r>
              <a:rPr lang="en-GB" sz="2400" b="1" dirty="0" smtClean="0">
                <a:solidFill>
                  <a:schemeClr val="bg1"/>
                </a:solidFill>
              </a:rPr>
              <a:t>Collider </a:t>
            </a:r>
            <a:r>
              <a:rPr lang="en-GB" sz="2400" b="1" dirty="0">
                <a:solidFill>
                  <a:schemeClr val="bg1"/>
                </a:solidFill>
              </a:rPr>
              <a:t>Physics </a:t>
            </a:r>
            <a:r>
              <a:rPr lang="en-GB" sz="2400" b="1" dirty="0" smtClean="0">
                <a:solidFill>
                  <a:schemeClr val="bg1"/>
                </a:solidFill>
              </a:rPr>
              <a:t>and Experiments VIDYO meetings</a:t>
            </a:r>
            <a:endParaRPr lang="en-GB" sz="2400" b="1" dirty="0">
              <a:solidFill>
                <a:schemeClr val="bg1"/>
              </a:solidFill>
            </a:endParaRPr>
          </a:p>
          <a:p>
            <a:pPr marL="800100" lvl="1" indent="-342900">
              <a:buFontTx/>
              <a:buChar char="-"/>
            </a:pPr>
            <a:r>
              <a:rPr lang="en-GB" sz="2400" b="1" dirty="0">
                <a:solidFill>
                  <a:srgbClr val="FAF032"/>
                </a:solidFill>
              </a:rPr>
              <a:t>https://indico.cern.ch/category/5259</a:t>
            </a:r>
            <a:r>
              <a:rPr lang="en-GB" sz="2400" b="1" dirty="0" smtClean="0">
                <a:solidFill>
                  <a:srgbClr val="FAF032"/>
                </a:solidFill>
              </a:rPr>
              <a:t>/</a:t>
            </a:r>
          </a:p>
          <a:p>
            <a:pPr marL="800100" lvl="1" indent="-342900">
              <a:buFontTx/>
              <a:buChar char="-"/>
            </a:pPr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Contacts</a:t>
            </a:r>
            <a:r>
              <a:rPr lang="en-GB" sz="2400" b="1" dirty="0" smtClean="0">
                <a:solidFill>
                  <a:schemeClr val="bg1"/>
                </a:solidFill>
              </a:rPr>
              <a:t>: </a:t>
            </a:r>
            <a:r>
              <a:rPr lang="en-GB" sz="2400" b="1" dirty="0" smtClean="0">
                <a:solidFill>
                  <a:schemeClr val="bg1"/>
                </a:solidFill>
              </a:rPr>
              <a:t>alain.blondel@cern.ch</a:t>
            </a:r>
            <a:r>
              <a:rPr lang="en-GB" sz="2400" b="1" dirty="0" smtClean="0">
                <a:solidFill>
                  <a:schemeClr val="bg1"/>
                </a:solidFill>
              </a:rPr>
              <a:t>, </a:t>
            </a:r>
            <a:r>
              <a:rPr lang="en-GB" sz="2400" b="1" dirty="0" smtClean="0">
                <a:solidFill>
                  <a:schemeClr val="bg1"/>
                </a:solidFill>
              </a:rPr>
              <a:t>patrick.janot@cern.ch, john.ellis@cern.ch</a:t>
            </a:r>
            <a:endParaRPr lang="en-GB" sz="2400" b="1" dirty="0" smtClean="0">
              <a:solidFill>
                <a:schemeClr val="bg1"/>
              </a:solidFill>
            </a:endParaRPr>
          </a:p>
          <a:p>
            <a:pPr marL="342900" lvl="0" indent="-342900">
              <a:buFontTx/>
              <a:buChar char="-"/>
            </a:pPr>
            <a:endParaRPr lang="en-GB" sz="2400" b="1" dirty="0" smtClean="0">
              <a:solidFill>
                <a:schemeClr val="bg1"/>
              </a:solidFill>
            </a:endParaRPr>
          </a:p>
          <a:p>
            <a:pPr marL="800100" lvl="1" indent="-342900">
              <a:buFontTx/>
              <a:buChar char="-"/>
            </a:pPr>
            <a:endParaRPr lang="en-GB" sz="2400" b="1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4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2400" b="1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05439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Meeting structure (ii)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15516" y="797109"/>
            <a:ext cx="8712968" cy="72943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800" b="1" dirty="0" smtClean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endParaRPr lang="en-GB" sz="8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- FCC-</a:t>
            </a:r>
            <a:r>
              <a:rPr lang="en-GB" sz="2400" b="1" dirty="0" err="1" smtClean="0">
                <a:solidFill>
                  <a:schemeClr val="bg1"/>
                </a:solidFill>
                <a:ea typeface="Calibri"/>
                <a:cs typeface="Times New Roman"/>
              </a:rPr>
              <a:t>hh</a:t>
            </a:r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Hadron Collider VIDYO meetings </a:t>
            </a:r>
          </a:p>
          <a:p>
            <a:pPr lvl="0"/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	</a:t>
            </a:r>
            <a:r>
              <a:rPr lang="en-GB" sz="2400" b="1" dirty="0" smtClean="0">
                <a:solidFill>
                  <a:srgbClr val="FAF032"/>
                </a:solidFill>
                <a:ea typeface="Calibri"/>
                <a:cs typeface="Times New Roman"/>
              </a:rPr>
              <a:t>- https</a:t>
            </a:r>
            <a:r>
              <a:rPr lang="en-GB" sz="2400" b="1" dirty="0">
                <a:solidFill>
                  <a:srgbClr val="FAF032"/>
                </a:solidFill>
                <a:ea typeface="Calibri"/>
                <a:cs typeface="Times New Roman"/>
              </a:rPr>
              <a:t>://indico.cern.ch/category/5263/</a:t>
            </a: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	- Contacts</a:t>
            </a:r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: daniel.schulte@cern.ch</a:t>
            </a:r>
          </a:p>
          <a:p>
            <a:pPr lvl="0"/>
            <a:endParaRPr lang="en-GB" sz="14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- FCC-hadron </a:t>
            </a:r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injector meetings</a:t>
            </a: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	</a:t>
            </a:r>
            <a:r>
              <a:rPr lang="en-GB" sz="2400" b="1" dirty="0" smtClean="0">
                <a:solidFill>
                  <a:srgbClr val="FAF032"/>
                </a:solidFill>
                <a:ea typeface="Calibri"/>
                <a:cs typeface="Times New Roman"/>
              </a:rPr>
              <a:t>- https</a:t>
            </a:r>
            <a:r>
              <a:rPr lang="en-GB" sz="2400" b="1" dirty="0">
                <a:solidFill>
                  <a:srgbClr val="FAF032"/>
                </a:solidFill>
                <a:ea typeface="Calibri"/>
                <a:cs typeface="Times New Roman"/>
              </a:rPr>
              <a:t>://indico.cern.ch/category/5262/</a:t>
            </a: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	- Contacts</a:t>
            </a:r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: brennan.goddard@cern.ch</a:t>
            </a:r>
          </a:p>
          <a:p>
            <a:pPr lvl="0"/>
            <a:endParaRPr lang="en-GB" sz="14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- FCC-</a:t>
            </a:r>
            <a:r>
              <a:rPr lang="en-GB" sz="2400" b="1" dirty="0" err="1" smtClean="0">
                <a:solidFill>
                  <a:schemeClr val="bg1"/>
                </a:solidFill>
                <a:ea typeface="Calibri"/>
                <a:cs typeface="Times New Roman"/>
              </a:rPr>
              <a:t>ee</a:t>
            </a:r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Lepton Collider VIDYO meetings</a:t>
            </a: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	</a:t>
            </a:r>
            <a:r>
              <a:rPr lang="en-GB" sz="2400" b="1" dirty="0" smtClean="0">
                <a:solidFill>
                  <a:srgbClr val="FAF032"/>
                </a:solidFill>
                <a:ea typeface="Calibri"/>
                <a:cs typeface="Times New Roman"/>
              </a:rPr>
              <a:t>- https</a:t>
            </a:r>
            <a:r>
              <a:rPr lang="en-GB" sz="2400" b="1" dirty="0">
                <a:solidFill>
                  <a:srgbClr val="FAF032"/>
                </a:solidFill>
                <a:ea typeface="Calibri"/>
                <a:cs typeface="Times New Roman"/>
              </a:rPr>
              <a:t>://indico.cern.ch/category/5264/</a:t>
            </a: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	- Contacts</a:t>
            </a:r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: jorg.wenninger@cern.ch, </a:t>
            </a:r>
          </a:p>
          <a:p>
            <a:pPr lvl="0"/>
            <a:endParaRPr lang="en-GB" sz="14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- FCC </a:t>
            </a:r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infrastructure meetings</a:t>
            </a: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	</a:t>
            </a:r>
            <a:r>
              <a:rPr lang="en-GB" sz="2400" b="1" dirty="0" smtClean="0">
                <a:solidFill>
                  <a:srgbClr val="FAF032"/>
                </a:solidFill>
                <a:ea typeface="Calibri"/>
                <a:cs typeface="Times New Roman"/>
              </a:rPr>
              <a:t>- https</a:t>
            </a:r>
            <a:r>
              <a:rPr lang="en-GB" sz="2400" b="1" dirty="0">
                <a:solidFill>
                  <a:srgbClr val="FAF032"/>
                </a:solidFill>
                <a:ea typeface="Calibri"/>
                <a:cs typeface="Times New Roman"/>
              </a:rPr>
              <a:t>://indico.cern.ch/category/5253/</a:t>
            </a:r>
          </a:p>
          <a:p>
            <a:pPr lvl="0"/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	- Contacts</a:t>
            </a:r>
            <a:r>
              <a:rPr lang="en-GB" sz="2400" b="1" dirty="0">
                <a:solidFill>
                  <a:schemeClr val="bg1"/>
                </a:solidFill>
                <a:ea typeface="Calibri"/>
                <a:cs typeface="Times New Roman"/>
              </a:rPr>
              <a:t>: philippe.lebrun@cern.ch, </a:t>
            </a:r>
            <a:r>
              <a:rPr lang="en-GB" sz="2400" b="1" dirty="0" smtClean="0">
                <a:solidFill>
                  <a:schemeClr val="bg1"/>
                </a:solidFill>
                <a:ea typeface="Calibri"/>
                <a:cs typeface="Times New Roman"/>
              </a:rPr>
              <a:t>				  peter.sollander@cern.ch</a:t>
            </a:r>
            <a:endParaRPr lang="en-GB" sz="24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2400" b="1" dirty="0" smtClean="0">
              <a:solidFill>
                <a:schemeClr val="bg1"/>
              </a:solidFill>
            </a:endParaRPr>
          </a:p>
          <a:p>
            <a:pPr marL="800100" lvl="1" indent="-342900">
              <a:buFontTx/>
              <a:buChar char="-"/>
            </a:pPr>
            <a:endParaRPr lang="en-GB" sz="2400" b="1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4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2400" b="1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07731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149573" y="1061048"/>
            <a:ext cx="404512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96686" y="1061048"/>
            <a:ext cx="404512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643798" y="1061048"/>
            <a:ext cx="404512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90911" y="1061048"/>
            <a:ext cx="404512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38024" y="1061048"/>
            <a:ext cx="404512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38024" y="1061048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Physics and Experiments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890911" y="1061048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Accelerators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643798" y="1061048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Infrastructures</a:t>
            </a:r>
            <a:br>
              <a:rPr lang="en-GB" sz="1100" b="1" dirty="0" smtClean="0">
                <a:solidFill>
                  <a:schemeClr val="tx1"/>
                </a:solidFill>
              </a:rPr>
            </a:br>
            <a:r>
              <a:rPr lang="en-GB" sz="1100" b="1" dirty="0" smtClean="0">
                <a:solidFill>
                  <a:schemeClr val="tx1"/>
                </a:solidFill>
              </a:rPr>
              <a:t>and Operation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96686" y="1061048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Implementation</a:t>
            </a:r>
            <a:br>
              <a:rPr lang="en-GB" sz="1100" b="1" dirty="0" smtClean="0">
                <a:solidFill>
                  <a:schemeClr val="tx1"/>
                </a:solidFill>
              </a:rPr>
            </a:br>
            <a:r>
              <a:rPr lang="en-GB" sz="1100" b="1" dirty="0" smtClean="0">
                <a:solidFill>
                  <a:schemeClr val="tx1"/>
                </a:solidFill>
              </a:rPr>
              <a:t>and Planning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149573" y="1063500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Study and Quality</a:t>
            </a:r>
            <a:br>
              <a:rPr lang="en-GB" sz="1100" b="1" dirty="0" smtClean="0">
                <a:solidFill>
                  <a:schemeClr val="tx1"/>
                </a:solidFill>
              </a:rPr>
            </a:br>
            <a:r>
              <a:rPr lang="en-GB" sz="1100" b="1" dirty="0" smtClean="0">
                <a:solidFill>
                  <a:schemeClr val="tx1"/>
                </a:solidFill>
              </a:rPr>
              <a:t>Management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15" name="Elbow Connector 14"/>
          <p:cNvCxnSpPr>
            <a:stCxn id="43" idx="1"/>
            <a:endCxn id="9" idx="2"/>
          </p:cNvCxnSpPr>
          <p:nvPr/>
        </p:nvCxnSpPr>
        <p:spPr>
          <a:xfrm rot="10800000">
            <a:off x="340280" y="1686314"/>
            <a:ext cx="202256" cy="4574380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endCxn id="49" idx="1"/>
          </p:cNvCxnSpPr>
          <p:nvPr/>
        </p:nvCxnSpPr>
        <p:spPr>
          <a:xfrm rot="16200000" flipH="1">
            <a:off x="-92895" y="3872375"/>
            <a:ext cx="4574380" cy="202257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7" idx="2"/>
            <a:endCxn id="55" idx="1"/>
          </p:cNvCxnSpPr>
          <p:nvPr/>
        </p:nvCxnSpPr>
        <p:spPr>
          <a:xfrm rot="16200000" flipH="1">
            <a:off x="1659993" y="3872376"/>
            <a:ext cx="4574380" cy="202256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6" idx="2"/>
            <a:endCxn id="58" idx="1"/>
          </p:cNvCxnSpPr>
          <p:nvPr/>
        </p:nvCxnSpPr>
        <p:spPr>
          <a:xfrm rot="16200000" flipH="1">
            <a:off x="4630481" y="2654775"/>
            <a:ext cx="2139178" cy="202256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5" idx="2"/>
            <a:endCxn id="61" idx="1"/>
          </p:cNvCxnSpPr>
          <p:nvPr/>
        </p:nvCxnSpPr>
        <p:spPr>
          <a:xfrm rot="16200000" flipH="1">
            <a:off x="6383368" y="2654775"/>
            <a:ext cx="2139178" cy="202256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38" idx="1"/>
          </p:cNvCxnSpPr>
          <p:nvPr/>
        </p:nvCxnSpPr>
        <p:spPr>
          <a:xfrm flipH="1">
            <a:off x="340279" y="2185415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40279" y="2997149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40279" y="3820491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30722" y="4637226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40279" y="5460567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2093166" y="2181641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093165" y="2993375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2093166" y="3816717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086300" y="4637226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093166" y="5456793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846052" y="2177868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846052" y="2989602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3846052" y="3812944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846052" y="5453020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5598939" y="2174094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598938" y="2985828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7351825" y="2170321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7351825" y="2982055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542536" y="1872782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Hadron Collider Physics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542536" y="2684516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Hadron Collider Experiments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542536" y="3512859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 Collider Physics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542536" y="4324593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 Collider Experiments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542536" y="5136327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Lepton-Hadron Collider Physics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542536" y="5948061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Lepton-Hadron Collider Experiment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2295424" y="1872782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Hadron Injectors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2295424" y="2684516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Hadron Collider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2295424" y="3512859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 Injectors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2295424" y="4324593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 Collider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2295424" y="5136327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Lepton-Hadron Collider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2295424" y="5948061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Technology R&amp;D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4048311" y="1872782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Civil Engineering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4048311" y="2684516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Technical Infrastructures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4048311" y="3512859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Operation and Energy Efficiency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4048311" y="4324593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Integration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4048311" y="5136327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Computing and</a:t>
            </a:r>
            <a:br>
              <a:rPr lang="en-GB" sz="1100" dirty="0" smtClean="0">
                <a:solidFill>
                  <a:schemeClr val="tx1"/>
                </a:solidFill>
              </a:rPr>
            </a:br>
            <a:r>
              <a:rPr lang="en-GB" sz="1100" dirty="0" smtClean="0">
                <a:solidFill>
                  <a:schemeClr val="tx1"/>
                </a:solidFill>
              </a:rPr>
              <a:t>Data Services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4048311" y="5948061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Safety, RP and Environment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5801198" y="1872782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Project Risk Assessment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5801198" y="2684516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Implementation Scenarios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5801198" y="3512859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Cost Models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7554085" y="1872782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Study Administration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7554085" y="2684516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Communications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7554085" y="3512859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Conceptual</a:t>
            </a:r>
            <a:br>
              <a:rPr lang="en-GB" sz="1100" dirty="0" smtClean="0">
                <a:solidFill>
                  <a:schemeClr val="tx1"/>
                </a:solidFill>
              </a:rPr>
            </a:br>
            <a:r>
              <a:rPr lang="en-GB" sz="1100" dirty="0" smtClean="0">
                <a:solidFill>
                  <a:schemeClr val="tx1"/>
                </a:solidFill>
              </a:rPr>
              <a:t>Design Report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3846052" y="4637226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64" name="Slide Number Placeholder 6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Work Breakdown Structure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78535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149573" y="1061048"/>
            <a:ext cx="404512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96686" y="1061048"/>
            <a:ext cx="404512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643798" y="1061048"/>
            <a:ext cx="404512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90911" y="1061048"/>
            <a:ext cx="404512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38024" y="1061048"/>
            <a:ext cx="404512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38024" y="1061048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Physics and Experiments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890911" y="1061048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Accelerators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643798" y="1061048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Infrastructures</a:t>
            </a:r>
            <a:br>
              <a:rPr lang="en-GB" sz="1100" b="1" dirty="0" smtClean="0">
                <a:solidFill>
                  <a:schemeClr val="tx1"/>
                </a:solidFill>
              </a:rPr>
            </a:br>
            <a:r>
              <a:rPr lang="en-GB" sz="1100" b="1" dirty="0" smtClean="0">
                <a:solidFill>
                  <a:schemeClr val="tx1"/>
                </a:solidFill>
              </a:rPr>
              <a:t>and Operation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96686" y="1061048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Implementation</a:t>
            </a:r>
            <a:br>
              <a:rPr lang="en-GB" sz="1100" b="1" dirty="0" smtClean="0">
                <a:solidFill>
                  <a:schemeClr val="tx1"/>
                </a:solidFill>
              </a:rPr>
            </a:br>
            <a:r>
              <a:rPr lang="en-GB" sz="1100" b="1" dirty="0" smtClean="0">
                <a:solidFill>
                  <a:schemeClr val="tx1"/>
                </a:solidFill>
              </a:rPr>
              <a:t>and Planning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149573" y="1063500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</a:rPr>
              <a:t>Study and Quality</a:t>
            </a:r>
            <a:br>
              <a:rPr lang="en-GB" sz="1100" b="1" dirty="0" smtClean="0">
                <a:solidFill>
                  <a:schemeClr val="tx1"/>
                </a:solidFill>
              </a:rPr>
            </a:br>
            <a:r>
              <a:rPr lang="en-GB" sz="1100" b="1" dirty="0" smtClean="0">
                <a:solidFill>
                  <a:schemeClr val="tx1"/>
                </a:solidFill>
              </a:rPr>
              <a:t>Management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15" name="Elbow Connector 14"/>
          <p:cNvCxnSpPr>
            <a:stCxn id="43" idx="1"/>
            <a:endCxn id="9" idx="2"/>
          </p:cNvCxnSpPr>
          <p:nvPr/>
        </p:nvCxnSpPr>
        <p:spPr>
          <a:xfrm rot="10800000">
            <a:off x="340280" y="1686314"/>
            <a:ext cx="202256" cy="4574380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endCxn id="49" idx="1"/>
          </p:cNvCxnSpPr>
          <p:nvPr/>
        </p:nvCxnSpPr>
        <p:spPr>
          <a:xfrm rot="16200000" flipH="1">
            <a:off x="-92895" y="3872375"/>
            <a:ext cx="4574380" cy="202257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7" idx="2"/>
            <a:endCxn id="55" idx="1"/>
          </p:cNvCxnSpPr>
          <p:nvPr/>
        </p:nvCxnSpPr>
        <p:spPr>
          <a:xfrm rot="16200000" flipH="1">
            <a:off x="1659993" y="3872376"/>
            <a:ext cx="4574380" cy="202256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6" idx="2"/>
            <a:endCxn id="58" idx="1"/>
          </p:cNvCxnSpPr>
          <p:nvPr/>
        </p:nvCxnSpPr>
        <p:spPr>
          <a:xfrm rot="16200000" flipH="1">
            <a:off x="4630481" y="2654775"/>
            <a:ext cx="2139178" cy="202256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5" idx="2"/>
            <a:endCxn id="61" idx="1"/>
          </p:cNvCxnSpPr>
          <p:nvPr/>
        </p:nvCxnSpPr>
        <p:spPr>
          <a:xfrm rot="16200000" flipH="1">
            <a:off x="6383368" y="2654775"/>
            <a:ext cx="2139178" cy="202256"/>
          </a:xfrm>
          <a:prstGeom prst="bentConnector2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38" idx="1"/>
          </p:cNvCxnSpPr>
          <p:nvPr/>
        </p:nvCxnSpPr>
        <p:spPr>
          <a:xfrm flipH="1">
            <a:off x="340279" y="2185415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40279" y="2997149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40279" y="3820491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30722" y="4637226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40279" y="5460567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2093166" y="2181641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093165" y="2993375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2093166" y="3816717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086300" y="4637226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093166" y="5456793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846052" y="2177868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846052" y="2989602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3846052" y="3812944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846052" y="5453020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5598939" y="2174094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598938" y="2985828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7351825" y="2170321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7351825" y="2982055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542536" y="1872782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Hadron Collider Physics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542536" y="2684516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Hadron Collider Experiments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542536" y="3512859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 Collider Physics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542536" y="4324593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 Collider Experiments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542536" y="5136327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Lepton-Hadron Collider Physics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542536" y="5948061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Lepton-Hadron Collider Experiment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2295424" y="1872782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Hadron Injectors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2295424" y="2684516"/>
            <a:ext cx="1348375" cy="625266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Hadron Collider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2295424" y="3512859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 Injectors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2295424" y="4324593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 Collider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2295424" y="5136327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Lepton-Hadron Collider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2295424" y="5948061"/>
            <a:ext cx="1348375" cy="625266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Technology R&amp;D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4048311" y="1872782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Civil Engineering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4048311" y="2684516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Technical Infrastructures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4048311" y="3512859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Operation and Energy Efficiency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4048311" y="4324593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Integration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4048311" y="5136327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Computing and</a:t>
            </a:r>
            <a:br>
              <a:rPr lang="en-GB" sz="1100" dirty="0" smtClean="0">
                <a:solidFill>
                  <a:schemeClr val="tx1"/>
                </a:solidFill>
              </a:rPr>
            </a:br>
            <a:r>
              <a:rPr lang="en-GB" sz="1100" dirty="0" smtClean="0">
                <a:solidFill>
                  <a:schemeClr val="tx1"/>
                </a:solidFill>
              </a:rPr>
              <a:t>Data Services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4048311" y="5948061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Safety, RP and Environment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5801198" y="1872782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Project Risk Assessment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5801198" y="2684516"/>
            <a:ext cx="1348375" cy="625266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Implementation Scenarios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5801198" y="3512859"/>
            <a:ext cx="1348375" cy="625266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Cost Models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7554085" y="1872782"/>
            <a:ext cx="1348375" cy="62526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Study Administration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7554085" y="2684516"/>
            <a:ext cx="1348375" cy="625266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Communications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7554085" y="3512859"/>
            <a:ext cx="1348375" cy="625266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Conceptual</a:t>
            </a:r>
            <a:br>
              <a:rPr lang="en-GB" sz="1100" dirty="0" smtClean="0">
                <a:solidFill>
                  <a:schemeClr val="tx1"/>
                </a:solidFill>
              </a:rPr>
            </a:br>
            <a:r>
              <a:rPr lang="en-GB" sz="1100" dirty="0" smtClean="0">
                <a:solidFill>
                  <a:schemeClr val="tx1"/>
                </a:solidFill>
              </a:rPr>
              <a:t>Design Report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3846052" y="4637226"/>
            <a:ext cx="202257" cy="0"/>
          </a:xfrm>
          <a:prstGeom prst="lin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19050">
            <a:solidFill>
              <a:schemeClr val="tx1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64" name="Slide Number Placeholder 6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7256206" cy="740942"/>
          </a:xfrm>
        </p:spPr>
        <p:txBody>
          <a:bodyPr/>
          <a:lstStyle/>
          <a:p>
            <a:r>
              <a:rPr lang="en-GB" dirty="0" smtClean="0"/>
              <a:t>WBS – H2020 EU DS proposal</a:t>
            </a:r>
            <a:endParaRPr lang="en-GB" dirty="0"/>
          </a:p>
        </p:txBody>
      </p:sp>
      <p:grpSp>
        <p:nvGrpSpPr>
          <p:cNvPr id="63" name="Group 62"/>
          <p:cNvGrpSpPr/>
          <p:nvPr/>
        </p:nvGrpSpPr>
        <p:grpSpPr>
          <a:xfrm>
            <a:off x="3461466" y="2544250"/>
            <a:ext cx="862172" cy="4018387"/>
            <a:chOff x="3023316" y="2182300"/>
            <a:chExt cx="862172" cy="4018387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567" r="9366" b="-4928"/>
            <a:stretch/>
          </p:blipFill>
          <p:spPr>
            <a:xfrm rot="20518372">
              <a:off x="3023316" y="2182300"/>
              <a:ext cx="862172" cy="631494"/>
            </a:xfrm>
            <a:prstGeom prst="roundRect">
              <a:avLst>
                <a:gd name="adj" fmla="val 7929"/>
              </a:avLst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567" r="9366" b="-4928"/>
            <a:stretch/>
          </p:blipFill>
          <p:spPr>
            <a:xfrm rot="20518372">
              <a:off x="3023316" y="5569193"/>
              <a:ext cx="862172" cy="631494"/>
            </a:xfrm>
            <a:prstGeom prst="roundRect">
              <a:avLst>
                <a:gd name="adj" fmla="val 7929"/>
              </a:avLst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67" r="9366" b="-4928"/>
          <a:stretch/>
        </p:blipFill>
        <p:spPr>
          <a:xfrm rot="20518372">
            <a:off x="6890466" y="3068125"/>
            <a:ext cx="862172" cy="631494"/>
          </a:xfrm>
          <a:prstGeom prst="roundRect">
            <a:avLst>
              <a:gd name="adj" fmla="val 7929"/>
            </a:avLst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96441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4340" y="1208776"/>
            <a:ext cx="8275320" cy="4325249"/>
          </a:xfrm>
        </p:spPr>
        <p:txBody>
          <a:bodyPr/>
          <a:lstStyle/>
          <a:p>
            <a:r>
              <a:rPr lang="en-GB" sz="3600" dirty="0" smtClean="0"/>
              <a:t>Collaboration</a:t>
            </a:r>
          </a:p>
          <a:p>
            <a:r>
              <a:rPr lang="en-GB" sz="3600" dirty="0" smtClean="0"/>
              <a:t>Memorandum of Understanding</a:t>
            </a:r>
          </a:p>
          <a:p>
            <a:r>
              <a:rPr lang="en-GB" sz="3600" dirty="0" smtClean="0"/>
              <a:t>Study Organisation</a:t>
            </a:r>
            <a:endParaRPr lang="en-GB" sz="3600" dirty="0" smtClean="0"/>
          </a:p>
          <a:p>
            <a:r>
              <a:rPr lang="en-GB" sz="3600" dirty="0" smtClean="0"/>
              <a:t>Work Breakdown</a:t>
            </a:r>
          </a:p>
          <a:p>
            <a:r>
              <a:rPr lang="en-GB" sz="3600" dirty="0" smtClean="0"/>
              <a:t>Current </a:t>
            </a:r>
            <a:r>
              <a:rPr lang="en-GB" sz="3600" dirty="0" smtClean="0"/>
              <a:t>Status and Resources</a:t>
            </a:r>
            <a:endParaRPr lang="en-GB" sz="3600" dirty="0" smtClean="0"/>
          </a:p>
          <a:p>
            <a:endParaRPr lang="en-GB" sz="3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3759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975371"/>
              </p:ext>
            </p:extLst>
          </p:nvPr>
        </p:nvGraphicFramePr>
        <p:xfrm>
          <a:off x="465810" y="834905"/>
          <a:ext cx="8228553" cy="5919584"/>
        </p:xfrm>
        <a:graphic>
          <a:graphicData uri="http://schemas.openxmlformats.org/drawingml/2006/table">
            <a:tbl>
              <a:tblPr/>
              <a:tblGrid>
                <a:gridCol w="576270"/>
                <a:gridCol w="5012600"/>
                <a:gridCol w="2639683"/>
              </a:tblGrid>
              <a:tr h="18278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85593" rtl="0" eaLnBrk="1" fontAlgn="b" latinLnBrk="0" hangingPunct="1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Functional machine design</a:t>
                      </a:r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0563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>
                        <a:tabLst/>
                      </a:pPr>
                      <a:r>
                        <a:rPr lang="en-GB" sz="12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preliminary - institutes to be confirmed</a:t>
                      </a:r>
                      <a:endParaRPr lang="en-GB" sz="12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1.2.2.1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beam collective effects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KEK, CEA, TUD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1.2.2.11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Beam-beam collective effects and dynamic aperture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KEK, EPFL, FZJ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1.2.2.2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Collimation and absorber concepts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IN2P3-LAL, IN2P3-IPNO, DESY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1.2.2.3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Injection and extraction concepts and designs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1.2.2.4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Ion beam operation design considerations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1.2.2.5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Interaction region and final focus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JAI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1.2.2.6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Lattice design and integration and single particle dynamics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IN2P3-IPNO, </a:t>
                      </a: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DESY, CEA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1.2.2.7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detector interface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CI, IN2P3-LAL, DESY, INFN-LNF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1.2.2.8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protection,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protection, QPS, BLM concepts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1.2.2.9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Radiation maps and effects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1.2.2.10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HE-LHC performance needs and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1.2.2.12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and feedback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systems</a:t>
                      </a:r>
                    </a:p>
                  </a:txBody>
                  <a:tcPr marL="50563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Technologies that require R&amp;D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1.2.3.2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diagnostics requirements and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1.2.3.3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transfer elements requirements and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1.2.3.4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Collimation systems and absorber requirements and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1.2.3.5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system requirements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1.2.3.6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Dump and stopper requirements and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1.2.3.7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Element support, survey and alignment requirements and concepts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1.2.3.8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detector interface system needs and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CI, INFN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1.2.3.9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protection system requirements and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1.2.3.10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Normal magnet requirements and element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1.2.3.11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converter requirements and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1.2.3.12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 protection and stored energy management requirements and concepts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INFN,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TUT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1.2.3.13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requirements and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1.2.3.14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Superconducting magnet and cryostat requirements and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1.2.3.15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Proximity cryogenics for superconducting magnets and RF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1.2.3.16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system requirements and conceptual design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CI,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INFN-LNF, STFC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1.2.3.17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Shielding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1.2.3.18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 beam vacuum system</a:t>
                      </a:r>
                    </a:p>
                  </a:txBody>
                  <a:tcPr marL="75844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ALBA, CIEMAT, STFC, INFN, KIT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Hadron Collider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4730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57300"/>
              </p:ext>
            </p:extLst>
          </p:nvPr>
        </p:nvGraphicFramePr>
        <p:xfrm>
          <a:off x="465810" y="1059181"/>
          <a:ext cx="8228553" cy="4415790"/>
        </p:xfrm>
        <a:graphic>
          <a:graphicData uri="http://schemas.openxmlformats.org/drawingml/2006/table">
            <a:tbl>
              <a:tblPr/>
              <a:tblGrid>
                <a:gridCol w="576270"/>
                <a:gridCol w="5012600"/>
                <a:gridCol w="2639683"/>
              </a:tblGrid>
              <a:tr h="18278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Exploration of EW Symmetry Breaking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559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preliminary - institutes to be confirmed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High-mass WW scattering, high mass HH production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Rare Higgs production/decays and precision studies of Higgs properties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BSM Higgs bosons: discovery reach and precision physics programme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2.1.1.4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handles on the study of non-SM EWSB dynamics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Exploration of BSM phenomena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Discovery reach for various scenarios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2.1.2.2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Theoretical implications of discovery/non-discovery of BSM scenarios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Continued exploration of SM particles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2.1.3.1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Physics of the top quark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2.1.3.2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Physics of the bottom quark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2.1.3.3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Physics of the tau lepton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2.1.3.4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W/Z physics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QCD dynamics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Opportunities other than pp physics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1048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2.1.4.1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Heavy Ion Collisions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2.1.4.2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Fixed target experiments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2.1.4.3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Smaller-size experiments for dedicated purposes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Theoretical tools for the study of 100 TeV collisions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2.1.5.1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Parton Distribution Function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2.1.5.2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 generators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2.1.5.3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N^nLO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calculations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Hadron Collider Physics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3494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Hadron Collider Experiments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22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21775"/>
              </p:ext>
            </p:extLst>
          </p:nvPr>
        </p:nvGraphicFramePr>
        <p:xfrm>
          <a:off x="465810" y="1274852"/>
          <a:ext cx="8228553" cy="3848100"/>
        </p:xfrm>
        <a:graphic>
          <a:graphicData uri="http://schemas.openxmlformats.org/drawingml/2006/table">
            <a:tbl>
              <a:tblPr/>
              <a:tblGrid>
                <a:gridCol w="576270"/>
                <a:gridCol w="5012600"/>
                <a:gridCol w="2639683"/>
              </a:tblGrid>
              <a:tr h="18278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2.2.1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Detector performance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559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preliminary - institutes to be confirmed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2.2.1.1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Rapidity coverage for tracking, leptons, jets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2.2.1.2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Forward tracking and b-tag vs pile-up density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2.2.1.3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Electromagnetic calorimeter: dynamic range, forward granularity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2.2.1.4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Forward jet tagging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2.2.1.5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Muon resolution in the O(10 TeV) region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2.2.1.6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Optimisation of the bunch spacing (trigger and readout vs pile-up)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systems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559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2.2.2.1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Technologies that require R&amp;D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2.2.2.2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Detector technologies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2.2.2.3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Radiation effects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2.2.2.4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Shielding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2.2.2.5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ECAL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2.2.2.6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HCAL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2.2.2.7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system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2.2.2.8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detection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2.2.2.9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detector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2.2.2.10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Tracking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2.2.2.11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Trigger system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2.2.2.12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acquisition, detector controls and detector safety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83220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Lepton Collider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23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366606"/>
              </p:ext>
            </p:extLst>
          </p:nvPr>
        </p:nvGraphicFramePr>
        <p:xfrm>
          <a:off x="353672" y="972923"/>
          <a:ext cx="8503027" cy="5757314"/>
        </p:xfrm>
        <a:graphic>
          <a:graphicData uri="http://schemas.openxmlformats.org/drawingml/2006/table">
            <a:tbl>
              <a:tblPr/>
              <a:tblGrid>
                <a:gridCol w="576270"/>
                <a:gridCol w="5287074"/>
                <a:gridCol w="2639683"/>
              </a:tblGrid>
              <a:tr h="18278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85593" rtl="0" eaLnBrk="1" fontAlgn="b" latinLnBrk="0" hangingPunct="1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Functional machine design</a:t>
                      </a:r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0563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559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preliminary - institutes to be confirmed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Beam-beam effects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58559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BINP, KEK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Impedance and single-beam collective effects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Collimation and absorber concepts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Injection and extraction concepts and designs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Interaction region and final focus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BINP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CI, INFN-LNF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 ring conceptual design and integration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Lattice design and single particle dynamics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Polarization and energy calibration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BINP,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Geneva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detector interface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INFN-LNF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protection concepts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1.4.2.10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Radiation effects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systems</a:t>
                      </a:r>
                    </a:p>
                  </a:txBody>
                  <a:tcPr marL="50563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Technologies that require R&amp;D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diagnostics requirements and conceptual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transfer elements requirements and conceptual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Collimation systems and absorber requirements and conceptual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system requirements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Dump and stopper requirements and conceptual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Element support, survey and alignment requirements and concepts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detector integration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protection system requirements and conceptual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Normal magnet requirements and element conceptual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converter requirements and conceptual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 protection and stored energy management requirements and concepts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system requirements and conceptual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Superconducting magnet and cryostat requirements and conceptual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Proximity cryogenics for RF and magnets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system requirements and conceptual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1.4.3.17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Shielding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56878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7256206" cy="740942"/>
          </a:xfrm>
        </p:spPr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Physics, Experiments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24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003357"/>
              </p:ext>
            </p:extLst>
          </p:nvPr>
        </p:nvGraphicFramePr>
        <p:xfrm>
          <a:off x="353672" y="1197214"/>
          <a:ext cx="8503027" cy="1924050"/>
        </p:xfrm>
        <a:graphic>
          <a:graphicData uri="http://schemas.openxmlformats.org/drawingml/2006/table">
            <a:tbl>
              <a:tblPr/>
              <a:tblGrid>
                <a:gridCol w="576270"/>
                <a:gridCol w="5287074"/>
                <a:gridCol w="2639683"/>
              </a:tblGrid>
              <a:tr h="18278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building and new physics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559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preliminary - institutes to be confirmed</a:t>
                      </a: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To be completed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Precision EW calculations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To be completed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Flavour (b,c, </a:t>
                      </a: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, </a:t>
                      </a: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physics and rare decays 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To be completed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QCD and </a:t>
                      </a: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gg</a:t>
                      </a: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physics 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To be completed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Combination and complementarity 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1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To be completed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698876"/>
              </p:ext>
            </p:extLst>
          </p:nvPr>
        </p:nvGraphicFramePr>
        <p:xfrm>
          <a:off x="353672" y="3981212"/>
          <a:ext cx="8503027" cy="2116455"/>
        </p:xfrm>
        <a:graphic>
          <a:graphicData uri="http://schemas.openxmlformats.org/drawingml/2006/table">
            <a:tbl>
              <a:tblPr/>
              <a:tblGrid>
                <a:gridCol w="576270"/>
                <a:gridCol w="5287074"/>
                <a:gridCol w="2639683"/>
              </a:tblGrid>
              <a:tr h="18278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EW physics at Z pole 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>
                        <a:tabLst/>
                      </a:pPr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WW, ZZ,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physics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H(126) properties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 quark physics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Flavour (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b,c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,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physics and rare decays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QCD and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gg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physics 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Experimental signatures of new physics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Experimental environment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Detector designs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On-line software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Off-line software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0365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Technology R&amp;D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25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708736"/>
              </p:ext>
            </p:extLst>
          </p:nvPr>
        </p:nvGraphicFramePr>
        <p:xfrm>
          <a:off x="353672" y="1179962"/>
          <a:ext cx="8503027" cy="4617720"/>
        </p:xfrm>
        <a:graphic>
          <a:graphicData uri="http://schemas.openxmlformats.org/drawingml/2006/table">
            <a:tbl>
              <a:tblPr/>
              <a:tblGrid>
                <a:gridCol w="576270"/>
                <a:gridCol w="5287074"/>
                <a:gridCol w="2639683"/>
              </a:tblGrid>
              <a:tr h="18278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1.6.1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T Superconducting Magnet Program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8559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preliminary - institutes to be confirmed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1.6.1.1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Accelerator magnet design study for hadron collider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CIEMAT,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UT, KEK, TUT, CEA, INFN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1.6.1.2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Nb3Sn material R&amp;D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UT, KEK, UNIGE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1.6.1.3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T short model construction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1.6.1.4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T support technologies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1.6.1.5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Magnet/collider integration studies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1.6.2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T Superconducting Magnet Program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1.6.2.1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T HTS insert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1.6.2.2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HTS Material R&amp;D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1.6.2.3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T magnet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1.6.5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Injector/Booster Magnet Program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KEK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1.6.5.1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Superferric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HTS magnet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1.6.5.2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Superferric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HTS short model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1.6.5.3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Performance of ramped SC magnets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1.6.3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MW RF Program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KEK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1.6.3.1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1.6.3.2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Optimisation of cryogenic power consumption 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1.6.3.3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Multi-beam klystron demonstrator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1.6.3.4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 working point for optimum efficiency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1.6.3.5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Cryo-module and ancillary systems design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1.6.4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Specific Technologies Program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1.6.4.1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More efficient, compact and higher capacity helium cryo-plants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1.6.4.2</a:t>
                      </a: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conventional cryogen mixtures for efficient refrigeration below 100 K</a:t>
                      </a: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6F0"/>
                    </a:solidFill>
                  </a:tcPr>
                </a:tc>
              </a:tr>
              <a:tr h="17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29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2107" marT="21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7536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590676" y="177289"/>
            <a:ext cx="7581900" cy="740942"/>
          </a:xfrm>
        </p:spPr>
        <p:txBody>
          <a:bodyPr/>
          <a:lstStyle/>
          <a:p>
            <a:r>
              <a:rPr lang="en-GB" sz="3200" b="1" dirty="0" smtClean="0"/>
              <a:t>Organisation Physics/Phenomenology</a:t>
            </a:r>
            <a:endParaRPr lang="en-GB" sz="3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11455" y="1094684"/>
            <a:ext cx="8275320" cy="4039292"/>
          </a:xfrm>
        </p:spPr>
        <p:txBody>
          <a:bodyPr/>
          <a:lstStyle/>
          <a:p>
            <a:r>
              <a:rPr lang="en-GB" sz="2400" dirty="0" smtClean="0"/>
              <a:t>Status of physics/phenomenology studies</a:t>
            </a:r>
          </a:p>
          <a:p>
            <a:pPr lvl="1"/>
            <a:r>
              <a:rPr lang="en-GB" sz="1600" dirty="0" smtClean="0"/>
              <a:t>First exploration of </a:t>
            </a:r>
            <a:r>
              <a:rPr lang="en-GB" sz="1600" dirty="0" smtClean="0">
                <a:solidFill>
                  <a:srgbClr val="FAF032"/>
                </a:solidFill>
              </a:rPr>
              <a:t>physics opportunities for </a:t>
            </a:r>
            <a:r>
              <a:rPr lang="en-GB" sz="1600" dirty="0" err="1" smtClean="0">
                <a:solidFill>
                  <a:srgbClr val="FAF032"/>
                </a:solidFill>
              </a:rPr>
              <a:t>ee</a:t>
            </a:r>
            <a:r>
              <a:rPr lang="en-GB" sz="1600" dirty="0" smtClean="0">
                <a:solidFill>
                  <a:srgbClr val="FAF032"/>
                </a:solidFill>
              </a:rPr>
              <a:t>  and eh already documented</a:t>
            </a:r>
          </a:p>
          <a:p>
            <a:pPr lvl="1"/>
            <a:r>
              <a:rPr lang="en-GB" sz="1600" dirty="0" smtClean="0"/>
              <a:t>For </a:t>
            </a:r>
            <a:r>
              <a:rPr lang="en-GB" sz="1600" dirty="0" err="1" smtClean="0">
                <a:solidFill>
                  <a:srgbClr val="FAF032"/>
                </a:solidFill>
              </a:rPr>
              <a:t>hh</a:t>
            </a:r>
            <a:r>
              <a:rPr lang="en-GB" sz="1600" dirty="0" smtClean="0">
                <a:solidFill>
                  <a:srgbClr val="FAF032"/>
                </a:solidFill>
              </a:rPr>
              <a:t> (incl. heavy ions and injectors) studies ongoing, first report by end 2015</a:t>
            </a:r>
          </a:p>
          <a:p>
            <a:pPr lvl="1"/>
            <a:r>
              <a:rPr lang="en-GB" sz="1600" dirty="0" smtClean="0"/>
              <a:t>Common (</a:t>
            </a:r>
            <a:r>
              <a:rPr lang="en-GB" sz="1600" dirty="0" err="1" smtClean="0"/>
              <a:t>ee</a:t>
            </a:r>
            <a:r>
              <a:rPr lang="en-GB" sz="1600" dirty="0" smtClean="0"/>
              <a:t>/eh/</a:t>
            </a:r>
            <a:r>
              <a:rPr lang="en-GB" sz="1600" dirty="0" err="1" smtClean="0"/>
              <a:t>hh</a:t>
            </a:r>
            <a:r>
              <a:rPr lang="en-GB" sz="1600" dirty="0" smtClean="0"/>
              <a:t>) software platform under development</a:t>
            </a:r>
            <a:endParaRPr lang="en-GB" sz="2800" dirty="0" smtClean="0"/>
          </a:p>
          <a:p>
            <a:r>
              <a:rPr lang="en-GB" sz="2400" dirty="0" smtClean="0"/>
              <a:t>Coordination of physics/phenomenology studies:</a:t>
            </a:r>
          </a:p>
          <a:p>
            <a:pPr lvl="1"/>
            <a:r>
              <a:rPr lang="en-GB" sz="1600" dirty="0" smtClean="0"/>
              <a:t>Physics subgroups run by conveners. They outline priorities, define tasks, but also collect input from the broad </a:t>
            </a:r>
            <a:r>
              <a:rPr lang="en-GB" sz="1600" dirty="0" err="1" smtClean="0"/>
              <a:t>pheno</a:t>
            </a:r>
            <a:r>
              <a:rPr lang="en-GB" sz="1600" dirty="0" smtClean="0"/>
              <a:t>/theory community. </a:t>
            </a:r>
          </a:p>
          <a:p>
            <a:pPr lvl="1"/>
            <a:r>
              <a:rPr lang="en-GB" sz="1600" dirty="0" smtClean="0"/>
              <a:t>Most work arising from independent efforts of single theory groups. New original ideas are developing. This should not be coordinated from the top: conveners to engage authors and give coherence to all material emerging from the literature</a:t>
            </a:r>
          </a:p>
          <a:p>
            <a:pPr lvl="1"/>
            <a:r>
              <a:rPr lang="en-GB" sz="1600" dirty="0" smtClean="0"/>
              <a:t>Exploration of synergies and complementarities of </a:t>
            </a:r>
            <a:r>
              <a:rPr lang="en-GB" sz="1600" dirty="0" err="1" smtClean="0"/>
              <a:t>ee</a:t>
            </a:r>
            <a:r>
              <a:rPr lang="en-GB" sz="1600" dirty="0" smtClean="0"/>
              <a:t>/eh/</a:t>
            </a:r>
            <a:r>
              <a:rPr lang="en-GB" sz="1600" dirty="0" err="1" smtClean="0"/>
              <a:t>hh</a:t>
            </a:r>
            <a:r>
              <a:rPr lang="en-GB" sz="1600" dirty="0" smtClean="0"/>
              <a:t> jointly steered .  </a:t>
            </a:r>
          </a:p>
          <a:p>
            <a:r>
              <a:rPr lang="en-GB" sz="2400" dirty="0" smtClean="0"/>
              <a:t> </a:t>
            </a:r>
            <a:r>
              <a:rPr lang="en-GB" sz="2400" b="1" dirty="0" smtClean="0">
                <a:solidFill>
                  <a:srgbClr val="FAF032"/>
                </a:solidFill>
              </a:rPr>
              <a:t>Participation in physics/phenomenology studies</a:t>
            </a:r>
          </a:p>
          <a:p>
            <a:pPr lvl="1"/>
            <a:r>
              <a:rPr lang="en-GB" sz="1600" b="1" dirty="0" smtClean="0">
                <a:solidFill>
                  <a:srgbClr val="FAF032"/>
                </a:solidFill>
              </a:rPr>
              <a:t>Fully open: inform the group leaders of intent to contribute.</a:t>
            </a:r>
          </a:p>
          <a:p>
            <a:pPr lvl="1"/>
            <a:r>
              <a:rPr lang="en-GB" sz="1600" b="1" dirty="0">
                <a:solidFill>
                  <a:srgbClr val="FAF032"/>
                </a:solidFill>
              </a:rPr>
              <a:t>N</a:t>
            </a:r>
            <a:r>
              <a:rPr lang="en-GB" sz="1600" b="1" dirty="0" smtClean="0">
                <a:solidFill>
                  <a:srgbClr val="FAF032"/>
                </a:solidFill>
              </a:rPr>
              <a:t>o requirement of formal </a:t>
            </a:r>
            <a:r>
              <a:rPr lang="en-GB" sz="1600" b="1" dirty="0" err="1" smtClean="0">
                <a:solidFill>
                  <a:srgbClr val="FAF032"/>
                </a:solidFill>
              </a:rPr>
              <a:t>MoU</a:t>
            </a:r>
            <a:r>
              <a:rPr lang="en-GB" sz="1600" b="1" dirty="0" smtClean="0">
                <a:solidFill>
                  <a:srgbClr val="FAF032"/>
                </a:solidFill>
              </a:rPr>
              <a:t> to join physics studies</a:t>
            </a:r>
          </a:p>
          <a:p>
            <a:pPr lvl="1"/>
            <a:r>
              <a:rPr lang="en-GB" sz="1600" b="1" dirty="0" err="1" smtClean="0">
                <a:solidFill>
                  <a:srgbClr val="FAF032"/>
                </a:solidFill>
              </a:rPr>
              <a:t>MoU</a:t>
            </a:r>
            <a:r>
              <a:rPr lang="en-GB" sz="1600" b="1" dirty="0" smtClean="0">
                <a:solidFill>
                  <a:srgbClr val="FAF032"/>
                </a:solidFill>
              </a:rPr>
              <a:t> possible, if it helps the proponent group to obtain support from funding agency. Subject to agreement by Study group coordinators.</a:t>
            </a:r>
            <a:endParaRPr lang="en-GB" sz="2800" b="1" dirty="0" smtClean="0">
              <a:solidFill>
                <a:srgbClr val="FAF032"/>
              </a:solidFill>
            </a:endParaRP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 smtClean="0"/>
              <a:t>M. Benedikt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51372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7256206" cy="740942"/>
          </a:xfrm>
        </p:spPr>
        <p:txBody>
          <a:bodyPr/>
          <a:lstStyle/>
          <a:p>
            <a:r>
              <a:rPr lang="en-GB" dirty="0" err="1" smtClean="0"/>
              <a:t>MoU</a:t>
            </a:r>
            <a:r>
              <a:rPr lang="en-GB" dirty="0" smtClean="0"/>
              <a:t> Status 8. September 2014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9" name="Subtitle 2"/>
          <p:cNvSpPr>
            <a:spLocks noGrp="1"/>
          </p:cNvSpPr>
          <p:nvPr>
            <p:ph type="body" sz="quarter" idx="11"/>
          </p:nvPr>
        </p:nvSpPr>
        <p:spPr>
          <a:xfrm>
            <a:off x="154304" y="1094683"/>
            <a:ext cx="8684895" cy="5045075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ALBA/CELLS, Spain</a:t>
            </a:r>
          </a:p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BINP, Russia</a:t>
            </a:r>
          </a:p>
          <a:p>
            <a:pPr lvl="0" algn="l"/>
            <a:r>
              <a:rPr lang="pt-BR" sz="2400" dirty="0" smtClean="0">
                <a:solidFill>
                  <a:schemeClr val="bg1"/>
                </a:solidFill>
              </a:rPr>
              <a:t>CBPF, Brazil </a:t>
            </a:r>
            <a:endParaRPr lang="en-GB" sz="2400" dirty="0" smtClean="0">
              <a:solidFill>
                <a:schemeClr val="bg1"/>
              </a:solidFill>
            </a:endParaRPr>
          </a:p>
          <a:p>
            <a:pPr lvl="0" algn="l"/>
            <a:r>
              <a:rPr lang="en-GB" sz="2400" dirty="0" smtClean="0">
                <a:solidFill>
                  <a:schemeClr val="bg1"/>
                </a:solidFill>
              </a:rPr>
              <a:t>CIEMAT</a:t>
            </a:r>
            <a:r>
              <a:rPr lang="en-GB" sz="2400" dirty="0">
                <a:solidFill>
                  <a:schemeClr val="bg1"/>
                </a:solidFill>
              </a:rPr>
              <a:t>, Spain</a:t>
            </a:r>
          </a:p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Cockcroft Institute, UK </a:t>
            </a:r>
          </a:p>
          <a:p>
            <a:pPr algn="l"/>
            <a:r>
              <a:rPr lang="en-GB" sz="2400" dirty="0">
                <a:solidFill>
                  <a:schemeClr val="bg1"/>
                </a:solidFill>
              </a:rPr>
              <a:t>CSIC/IFIC, </a:t>
            </a:r>
            <a:r>
              <a:rPr lang="en-GB" sz="2400" dirty="0" smtClean="0">
                <a:solidFill>
                  <a:schemeClr val="bg1"/>
                </a:solidFill>
              </a:rPr>
              <a:t>Spain</a:t>
            </a:r>
          </a:p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DESY, Germany </a:t>
            </a:r>
          </a:p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EPFL, Switzerland</a:t>
            </a:r>
          </a:p>
          <a:p>
            <a:pPr lvl="0" algn="l"/>
            <a:r>
              <a:rPr lang="en-GB" sz="2400" dirty="0" smtClean="0">
                <a:solidFill>
                  <a:schemeClr val="bg1"/>
                </a:solidFill>
              </a:rPr>
              <a:t>Hellenic Open U, Greece</a:t>
            </a:r>
          </a:p>
          <a:p>
            <a:pPr lvl="0" algn="l"/>
            <a:r>
              <a:rPr lang="en-GB" sz="2400" dirty="0" smtClean="0">
                <a:solidFill>
                  <a:schemeClr val="bg1"/>
                </a:solidFill>
              </a:rPr>
              <a:t>JAI/Oxford</a:t>
            </a:r>
            <a:r>
              <a:rPr lang="en-GB" sz="2400" dirty="0">
                <a:solidFill>
                  <a:schemeClr val="bg1"/>
                </a:solidFill>
              </a:rPr>
              <a:t>, </a:t>
            </a:r>
            <a:r>
              <a:rPr lang="en-GB" sz="2400" dirty="0" smtClean="0">
                <a:solidFill>
                  <a:schemeClr val="bg1"/>
                </a:solidFill>
              </a:rPr>
              <a:t>UK</a:t>
            </a:r>
          </a:p>
          <a:p>
            <a:pPr lvl="0" algn="l"/>
            <a:endParaRPr lang="en-GB" sz="1200" dirty="0" smtClean="0">
              <a:solidFill>
                <a:schemeClr val="bg1"/>
              </a:solidFill>
            </a:endParaRPr>
          </a:p>
          <a:p>
            <a:pPr lvl="0" algn="l"/>
            <a:r>
              <a:rPr lang="en-GB" sz="2400" dirty="0" smtClean="0">
                <a:solidFill>
                  <a:schemeClr val="bg1"/>
                </a:solidFill>
              </a:rPr>
              <a:t>20 signed, 15 further basically agreed, pending signatures</a:t>
            </a:r>
            <a:endParaRPr lang="en-GB" sz="2400" dirty="0" smtClean="0">
              <a:solidFill>
                <a:schemeClr val="bg1"/>
              </a:solidFill>
            </a:endParaRPr>
          </a:p>
          <a:p>
            <a:pPr algn="l"/>
            <a:endParaRPr lang="en-GB" sz="2400" dirty="0" smtClean="0">
              <a:solidFill>
                <a:schemeClr val="bg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4288155" y="1094683"/>
            <a:ext cx="4655820" cy="5045075"/>
          </a:xfrm>
          <a:prstGeom prst="rect">
            <a:avLst/>
          </a:prstGeom>
        </p:spPr>
        <p:txBody>
          <a:bodyPr>
            <a:noAutofit/>
          </a:bodyPr>
          <a:lstStyle>
            <a:lvl1pPr marL="438150" indent="-438150" algn="l" defTabSz="584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F5F5F5"/>
                </a:solidFill>
                <a:latin typeface="Univers LT Std 45 Light"/>
                <a:ea typeface="ＭＳ Ｐゴシック" charset="0"/>
                <a:cs typeface="Univers LT Std 55"/>
              </a:defRPr>
            </a:lvl1pPr>
            <a:lvl2pPr marL="950913" indent="-365125" algn="l" defTabSz="584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rgbClr val="F5F5F5"/>
                </a:solidFill>
                <a:latin typeface="Univers LT Std 45 Light"/>
                <a:ea typeface="ＭＳ Ｐゴシック" charset="0"/>
                <a:cs typeface="Univers LT Std 55"/>
              </a:defRPr>
            </a:lvl2pPr>
            <a:lvl3pPr marL="1463675" indent="-292100" algn="l" defTabSz="584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F5F5F5"/>
                </a:solidFill>
                <a:latin typeface="Univers LT Std 45 Light"/>
                <a:ea typeface="ＭＳ Ｐゴシック" charset="0"/>
                <a:cs typeface="Univers LT Std 55"/>
              </a:defRPr>
            </a:lvl3pPr>
            <a:lvl4pPr marL="2049463" indent="-292100" algn="l" defTabSz="584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F5F5F5"/>
                </a:solidFill>
                <a:latin typeface="Univers LT Std 45 Light"/>
                <a:ea typeface="ＭＳ Ｐゴシック" charset="0"/>
                <a:cs typeface="Univers LT Std 55"/>
              </a:defRPr>
            </a:lvl4pPr>
            <a:lvl5pPr marL="2633663" indent="-292100" algn="l" defTabSz="584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rgbClr val="F5F5F5"/>
                </a:solidFill>
                <a:latin typeface="Univers LT Std 45 Light"/>
                <a:ea typeface="ＭＳ Ｐゴシック" charset="0"/>
                <a:cs typeface="Univers LT Std 55"/>
              </a:defRPr>
            </a:lvl5pPr>
            <a:lvl6pPr marL="3220765" indent="-292798" algn="l" defTabSz="585593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06359" indent="-292798" algn="l" defTabSz="585593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91954" indent="-292798" algn="l" defTabSz="585593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977547" indent="-292798" algn="l" defTabSz="585593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2400" dirty="0">
                <a:solidFill>
                  <a:schemeClr val="bg1"/>
                </a:solidFill>
              </a:rPr>
              <a:t>KEK, Japan</a:t>
            </a:r>
          </a:p>
          <a:p>
            <a:pPr lvl="0"/>
            <a:r>
              <a:rPr lang="en-GB" sz="2400" dirty="0">
                <a:solidFill>
                  <a:schemeClr val="bg1"/>
                </a:solidFill>
              </a:rPr>
              <a:t>King’s College London, UK</a:t>
            </a:r>
          </a:p>
          <a:p>
            <a:pPr lvl="0"/>
            <a:r>
              <a:rPr lang="en-GB" sz="2400" dirty="0" err="1">
                <a:solidFill>
                  <a:schemeClr val="bg1"/>
                </a:solidFill>
              </a:rPr>
              <a:t>MEPhI</a:t>
            </a:r>
            <a:r>
              <a:rPr lang="en-GB" sz="2400" dirty="0">
                <a:solidFill>
                  <a:schemeClr val="bg1"/>
                </a:solidFill>
              </a:rPr>
              <a:t>, Russia</a:t>
            </a:r>
          </a:p>
          <a:p>
            <a:pPr lvl="0"/>
            <a:r>
              <a:rPr lang="en-GB" sz="2400" dirty="0" err="1">
                <a:solidFill>
                  <a:schemeClr val="bg1"/>
                </a:solidFill>
              </a:rPr>
              <a:t>Sapienza</a:t>
            </a:r>
            <a:r>
              <a:rPr lang="en-GB" sz="2400" dirty="0">
                <a:solidFill>
                  <a:schemeClr val="bg1"/>
                </a:solidFill>
              </a:rPr>
              <a:t>/Roma, Italy</a:t>
            </a:r>
          </a:p>
          <a:p>
            <a:pPr lvl="0"/>
            <a:r>
              <a:rPr lang="en-GB" sz="2400" dirty="0">
                <a:solidFill>
                  <a:schemeClr val="bg1"/>
                </a:solidFill>
              </a:rPr>
              <a:t>TU Darmstadt, Germany</a:t>
            </a:r>
          </a:p>
          <a:p>
            <a:pPr lvl="0"/>
            <a:r>
              <a:rPr lang="en-GB" sz="2400" dirty="0">
                <a:solidFill>
                  <a:schemeClr val="bg1"/>
                </a:solidFill>
              </a:rPr>
              <a:t>TU Tampere, Finland</a:t>
            </a:r>
          </a:p>
          <a:p>
            <a:r>
              <a:rPr lang="en-GB" sz="2400" dirty="0">
                <a:solidFill>
                  <a:schemeClr val="bg1"/>
                </a:solidFill>
              </a:rPr>
              <a:t>U. Geneva, Switzerland</a:t>
            </a:r>
          </a:p>
          <a:p>
            <a:r>
              <a:rPr lang="en-GB" sz="2400" dirty="0">
                <a:solidFill>
                  <a:schemeClr val="bg1"/>
                </a:solidFill>
              </a:rPr>
              <a:t>U. Iowa, </a:t>
            </a:r>
            <a:r>
              <a:rPr lang="en-GB" sz="2400" dirty="0" smtClean="0">
                <a:solidFill>
                  <a:schemeClr val="bg1"/>
                </a:solidFill>
              </a:rPr>
              <a:t>USA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U. C. Santa Barbara, USA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U Silesia, Poland</a:t>
            </a:r>
          </a:p>
          <a:p>
            <a:endParaRPr lang="en-GB" sz="2400" dirty="0" smtClean="0">
              <a:solidFill>
                <a:schemeClr val="bg1"/>
              </a:solidFill>
            </a:endParaRPr>
          </a:p>
          <a:p>
            <a:endParaRPr lang="en-GB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566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Resource Status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9580" y="1018483"/>
            <a:ext cx="8570595" cy="5045075"/>
          </a:xfrm>
        </p:spPr>
        <p:txBody>
          <a:bodyPr/>
          <a:lstStyle/>
          <a:p>
            <a:r>
              <a:rPr lang="en-GB" dirty="0" smtClean="0"/>
              <a:t>CERN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dirty="0" smtClean="0"/>
              <a:t>Medium-Term Plan 2015-2019 (June ‘14</a:t>
            </a:r>
            <a:r>
              <a:rPr lang="en-GB" sz="2800" dirty="0" smtClean="0"/>
              <a:t>) </a:t>
            </a:r>
            <a:endParaRPr lang="en-GB" sz="2800" dirty="0" smtClean="0"/>
          </a:p>
          <a:p>
            <a:pPr lvl="1"/>
            <a:r>
              <a:rPr lang="en-GB" dirty="0" smtClean="0"/>
              <a:t>~ 30 FTEs: </a:t>
            </a:r>
            <a:r>
              <a:rPr lang="en-GB" dirty="0" smtClean="0"/>
              <a:t>~ </a:t>
            </a:r>
            <a:r>
              <a:rPr lang="en-GB" dirty="0"/>
              <a:t>1800 person months </a:t>
            </a:r>
            <a:endParaRPr lang="en-GB" dirty="0" smtClean="0"/>
          </a:p>
          <a:p>
            <a:pPr lvl="1"/>
            <a:r>
              <a:rPr lang="en-GB" dirty="0"/>
              <a:t>~ 30 fellows and </a:t>
            </a:r>
            <a:r>
              <a:rPr lang="en-GB" dirty="0" err="1"/>
              <a:t>doct</a:t>
            </a:r>
            <a:r>
              <a:rPr lang="en-GB" dirty="0"/>
              <a:t>. </a:t>
            </a:r>
            <a:r>
              <a:rPr lang="en-GB" dirty="0" smtClean="0"/>
              <a:t>Students ~ </a:t>
            </a:r>
            <a:r>
              <a:rPr lang="en-GB" dirty="0" smtClean="0"/>
              <a:t>1800 person months</a:t>
            </a:r>
          </a:p>
          <a:p>
            <a:pPr lvl="1"/>
            <a:r>
              <a:rPr lang="en-GB" dirty="0" smtClean="0"/>
              <a:t>Material budget for fellows, PhD and technology R&amp;D (focus on 16 T dipole program and SRF): </a:t>
            </a:r>
            <a:r>
              <a:rPr lang="en-GB" dirty="0" smtClean="0"/>
              <a:t> 50 MCHF</a:t>
            </a:r>
            <a:endParaRPr lang="en-GB" dirty="0" smtClean="0"/>
          </a:p>
          <a:p>
            <a:r>
              <a:rPr lang="en-GB" dirty="0" smtClean="0"/>
              <a:t>Collaboration</a:t>
            </a:r>
          </a:p>
          <a:p>
            <a:pPr lvl="1"/>
            <a:r>
              <a:rPr lang="en-GB" dirty="0" smtClean="0"/>
              <a:t>Commitment of 1085 person months for </a:t>
            </a:r>
            <a:r>
              <a:rPr lang="en-GB" dirty="0" err="1" smtClean="0"/>
              <a:t>EuroCirCol</a:t>
            </a:r>
            <a:r>
              <a:rPr lang="en-GB" dirty="0" smtClean="0"/>
              <a:t> H2020 DS proposal</a:t>
            </a:r>
            <a:endParaRPr lang="en-GB" dirty="0" smtClean="0"/>
          </a:p>
          <a:p>
            <a:pPr lvl="1"/>
            <a:r>
              <a:rPr lang="en-GB" dirty="0" smtClean="0"/>
              <a:t>Other </a:t>
            </a:r>
            <a:r>
              <a:rPr lang="en-GB" dirty="0" smtClean="0"/>
              <a:t>commitments (Addenda) presently: </a:t>
            </a:r>
            <a:r>
              <a:rPr lang="en-GB" dirty="0" smtClean="0"/>
              <a:t>~ </a:t>
            </a:r>
            <a:r>
              <a:rPr lang="en-GB" dirty="0" smtClean="0"/>
              <a:t>200 PM</a:t>
            </a:r>
          </a:p>
          <a:p>
            <a:pPr lvl="1"/>
            <a:r>
              <a:rPr lang="en-GB" dirty="0" smtClean="0"/>
              <a:t>Further </a:t>
            </a:r>
            <a:r>
              <a:rPr lang="en-GB" dirty="0"/>
              <a:t>commitments </a:t>
            </a:r>
            <a:r>
              <a:rPr lang="en-GB" dirty="0" smtClean="0"/>
              <a:t>TBD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9651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Study Time Line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29</a:t>
            </a:fld>
            <a:endParaRPr lang="en-GB" dirty="0"/>
          </a:p>
        </p:txBody>
      </p:sp>
      <p:graphicFrame>
        <p:nvGraphicFramePr>
          <p:cNvPr id="3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2754673"/>
              </p:ext>
            </p:extLst>
          </p:nvPr>
        </p:nvGraphicFramePr>
        <p:xfrm>
          <a:off x="51943" y="1087903"/>
          <a:ext cx="9065680" cy="4957099"/>
        </p:xfrm>
        <a:graphic>
          <a:graphicData uri="http://schemas.openxmlformats.org/drawingml/2006/table">
            <a:tbl>
              <a:tblPr firstRow="1" bandRow="1"/>
              <a:tblGrid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</a:tblGrid>
              <a:tr h="440196"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2014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2015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2016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2017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2018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8859"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</a:tr>
              <a:tr h="4186280"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7" name="Rounded Rectangle 36"/>
          <p:cNvSpPr/>
          <p:nvPr/>
        </p:nvSpPr>
        <p:spPr>
          <a:xfrm>
            <a:off x="475683" y="2202748"/>
            <a:ext cx="2238916" cy="542222"/>
          </a:xfrm>
          <a:prstGeom prst="roundRect">
            <a:avLst/>
          </a:prstGeom>
          <a:solidFill>
            <a:srgbClr val="0C377B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Explore options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“weak interaction”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7317096" y="5284844"/>
            <a:ext cx="890472" cy="376404"/>
          </a:xfrm>
          <a:prstGeom prst="roundRect">
            <a:avLst/>
          </a:prstGeom>
          <a:solidFill>
            <a:srgbClr val="FFCCFF"/>
          </a:solidFill>
          <a:ln w="9525" cap="flat" cmpd="sng" algn="ctr">
            <a:solidFill>
              <a:srgbClr val="CC0099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Report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519889" y="1873278"/>
            <a:ext cx="2971991" cy="321131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Study plan,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scope definition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44008" y="4888240"/>
            <a:ext cx="2169032" cy="579821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Workshop &amp; Review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Wingdings" panose="05000000000000000000" pitchFamily="2" charset="2"/>
              </a:rPr>
              <a:t> contents of CDR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6339185" y="5670733"/>
            <a:ext cx="1824423" cy="376404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Release CDR</a:t>
            </a:r>
          </a:p>
        </p:txBody>
      </p:sp>
      <p:grpSp>
        <p:nvGrpSpPr>
          <p:cNvPr id="42" name="Group 41"/>
          <p:cNvGrpSpPr>
            <a:grpSpLocks noChangeAspect="1"/>
          </p:cNvGrpSpPr>
          <p:nvPr/>
        </p:nvGrpSpPr>
        <p:grpSpPr>
          <a:xfrm>
            <a:off x="9119" y="1808464"/>
            <a:ext cx="615661" cy="581317"/>
            <a:chOff x="4333017" y="2114253"/>
            <a:chExt cx="1219048" cy="1219048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sp>
        <p:nvSpPr>
          <p:cNvPr id="45" name="Rounded Rectangle 44"/>
          <p:cNvSpPr/>
          <p:nvPr/>
        </p:nvSpPr>
        <p:spPr>
          <a:xfrm>
            <a:off x="2529399" y="2816096"/>
            <a:ext cx="5223847" cy="376404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Workshop &amp; Review: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identification  of baseline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267744" y="2780251"/>
            <a:ext cx="615661" cy="576741"/>
            <a:chOff x="-1219048" y="3333377"/>
            <a:chExt cx="540000" cy="540000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49" name="Group 48"/>
          <p:cNvGrpSpPr/>
          <p:nvPr/>
        </p:nvGrpSpPr>
        <p:grpSpPr>
          <a:xfrm>
            <a:off x="4964451" y="3860371"/>
            <a:ext cx="615661" cy="576741"/>
            <a:chOff x="-1219048" y="3333377"/>
            <a:chExt cx="540000" cy="540000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6804248" y="4886744"/>
            <a:ext cx="615661" cy="581317"/>
            <a:chOff x="4333017" y="2114253"/>
            <a:chExt cx="1219048" cy="1219048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>
            <a:off x="8172400" y="5550463"/>
            <a:ext cx="615661" cy="576741"/>
            <a:chOff x="6234726" y="2760924"/>
            <a:chExt cx="540000" cy="540000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58" name="Rounded Rectangle 57"/>
          <p:cNvSpPr/>
          <p:nvPr/>
        </p:nvSpPr>
        <p:spPr>
          <a:xfrm>
            <a:off x="2798001" y="3223040"/>
            <a:ext cx="2710103" cy="542222"/>
          </a:xfrm>
          <a:prstGeom prst="roundRect">
            <a:avLst/>
          </a:prstGeom>
          <a:solidFill>
            <a:srgbClr val="0C377B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conceptual study of baseline “strong interact.”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5580112" y="3781744"/>
            <a:ext cx="3456384" cy="537728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Workshop &amp; Review, cost model, LHC results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Wingdings" panose="05000000000000000000" pitchFamily="2" charset="2"/>
              </a:rPr>
              <a:t>study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re-scoping?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5510938" y="4326938"/>
            <a:ext cx="1797366" cy="542222"/>
          </a:xfrm>
          <a:prstGeom prst="roundRect">
            <a:avLst/>
          </a:prstGeom>
          <a:solidFill>
            <a:srgbClr val="0C377B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Elaboration,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consolidation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0412" y="3176958"/>
            <a:ext cx="8967617" cy="2862322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Explore options, now – spring 2015:</a:t>
            </a:r>
          </a:p>
          <a:p>
            <a:pPr marL="285750" indent="-285750" defTabSz="91440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Investigate 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different options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in all technical areas, 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taking a broad 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view</a:t>
            </a:r>
            <a:endParaRPr lang="en-GB" sz="2000" b="1" dirty="0" smtClean="0">
              <a:solidFill>
                <a:srgbClr val="FF0000"/>
              </a:solidFill>
              <a:latin typeface="Arial"/>
              <a:ea typeface="+mn-ea"/>
              <a:cs typeface="+mn-cs"/>
            </a:endParaRPr>
          </a:p>
          <a:p>
            <a:pPr marL="285750" indent="-285750" defTabSz="91440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Deliverables: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description/comparison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of options with relative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merits/cost, </a:t>
            </a:r>
            <a:r>
              <a:rPr lang="en-GB" sz="2000" b="1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u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nderstand 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relative impact of options on overall 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study/project </a:t>
            </a:r>
          </a:p>
          <a:p>
            <a:pPr marL="285750" indent="-285750" defTabSz="91440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FCC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workshop to converge to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common baseline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with small number of options</a:t>
            </a:r>
          </a:p>
          <a:p>
            <a:pPr marL="285750" indent="-285750" defTabSz="91440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2000" b="1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1</a:t>
            </a:r>
            <a:r>
              <a:rPr lang="en-GB" sz="2000" b="1" baseline="30000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st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 Yearly FCC Workshop 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23 – 27 March 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2015, Washington DC</a:t>
            </a:r>
          </a:p>
          <a:p>
            <a:pPr marL="285750" indent="-285750" defTabSz="91440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Followed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by review ~2 months later, begin June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2015</a:t>
            </a:r>
            <a:endParaRPr lang="en-GB" sz="2800" dirty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86775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9579" y="1264285"/>
            <a:ext cx="8461507" cy="5326295"/>
          </a:xfrm>
        </p:spPr>
        <p:txBody>
          <a:bodyPr/>
          <a:lstStyle/>
          <a:p>
            <a:r>
              <a:rPr lang="en-GB" dirty="0" smtClean="0"/>
              <a:t>Initiated by CERN as response to update of European Strategy for Particle Physics</a:t>
            </a:r>
          </a:p>
          <a:p>
            <a:r>
              <a:rPr lang="en-GB" dirty="0" smtClean="0"/>
              <a:t>Produce </a:t>
            </a:r>
            <a:r>
              <a:rPr lang="en-GB" b="1" dirty="0" smtClean="0"/>
              <a:t>conceptual designs </a:t>
            </a:r>
            <a:r>
              <a:rPr lang="en-GB" dirty="0" smtClean="0"/>
              <a:t>for next large-scale particle physics research infrastructure </a:t>
            </a:r>
            <a:r>
              <a:rPr lang="en-GB" b="1" dirty="0" smtClean="0"/>
              <a:t>by 2018</a:t>
            </a:r>
          </a:p>
          <a:p>
            <a:r>
              <a:rPr lang="en-GB" dirty="0" smtClean="0"/>
              <a:t>As a </a:t>
            </a:r>
            <a:r>
              <a:rPr lang="en-GB" b="1" dirty="0" smtClean="0"/>
              <a:t>collaborative effort across</a:t>
            </a:r>
            <a:r>
              <a:rPr lang="en-GB" dirty="0" smtClean="0"/>
              <a:t> </a:t>
            </a:r>
            <a:r>
              <a:rPr lang="en-GB" b="1" dirty="0" smtClean="0"/>
              <a:t>national</a:t>
            </a:r>
            <a:r>
              <a:rPr lang="en-GB" dirty="0" smtClean="0"/>
              <a:t> </a:t>
            </a:r>
            <a:r>
              <a:rPr lang="en-GB" b="1" dirty="0" smtClean="0"/>
              <a:t>boundaries</a:t>
            </a:r>
            <a:r>
              <a:rPr lang="en-GB" dirty="0" smtClean="0"/>
              <a:t> &amp; continental regions</a:t>
            </a:r>
          </a:p>
          <a:p>
            <a:r>
              <a:rPr lang="en-GB" b="1" dirty="0" smtClean="0"/>
              <a:t>CERN</a:t>
            </a:r>
            <a:r>
              <a:rPr lang="en-GB" dirty="0" smtClean="0"/>
              <a:t> acts as enabler for an international collaboration, </a:t>
            </a:r>
            <a:r>
              <a:rPr lang="en-GB" b="1" dirty="0" smtClean="0"/>
              <a:t>hosting the study</a:t>
            </a:r>
            <a:endParaRPr lang="en-GB" b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Frame for </a:t>
            </a:r>
            <a:r>
              <a:rPr lang="en-GB" dirty="0" smtClean="0"/>
              <a:t>FCC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6851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9580" y="1094684"/>
            <a:ext cx="8275320" cy="4039292"/>
          </a:xfrm>
        </p:spPr>
        <p:txBody>
          <a:bodyPr/>
          <a:lstStyle/>
          <a:p>
            <a:r>
              <a:rPr lang="en-GB" dirty="0"/>
              <a:t>Work has started</a:t>
            </a:r>
          </a:p>
          <a:p>
            <a:endParaRPr lang="en-GB" sz="1800" dirty="0" smtClean="0"/>
          </a:p>
          <a:p>
            <a:r>
              <a:rPr lang="en-GB" dirty="0" smtClean="0"/>
              <a:t>International </a:t>
            </a:r>
            <a:r>
              <a:rPr lang="en-GB" dirty="0"/>
              <a:t>collaboration is forming</a:t>
            </a:r>
          </a:p>
          <a:p>
            <a:endParaRPr lang="en-GB" sz="1800" dirty="0" smtClean="0"/>
          </a:p>
          <a:p>
            <a:r>
              <a:rPr lang="en-GB" dirty="0" smtClean="0"/>
              <a:t>H2020 </a:t>
            </a:r>
            <a:r>
              <a:rPr lang="en-GB" dirty="0" err="1" smtClean="0"/>
              <a:t>EuroCirCol</a:t>
            </a:r>
            <a:r>
              <a:rPr lang="en-GB" dirty="0" smtClean="0"/>
              <a:t> proposal submitted</a:t>
            </a:r>
          </a:p>
          <a:p>
            <a:endParaRPr lang="en-GB" sz="1800" dirty="0" smtClean="0"/>
          </a:p>
          <a:p>
            <a:r>
              <a:rPr lang="en-GB" dirty="0" smtClean="0"/>
              <a:t>Work </a:t>
            </a:r>
            <a:r>
              <a:rPr lang="en-GB" dirty="0"/>
              <a:t>Breakdown Structure:</a:t>
            </a:r>
            <a:br>
              <a:rPr lang="en-GB" dirty="0"/>
            </a:br>
            <a:r>
              <a:rPr lang="en-GB" sz="2000" dirty="0"/>
              <a:t>http://</a:t>
            </a:r>
            <a:r>
              <a:rPr lang="en-GB" sz="2000" dirty="0" smtClean="0"/>
              <a:t>cern.ch/fcc/Documents/Organisation/WBS.pdf</a:t>
            </a:r>
          </a:p>
          <a:p>
            <a:endParaRPr lang="en-GB" sz="1800" dirty="0" smtClean="0"/>
          </a:p>
          <a:p>
            <a:r>
              <a:rPr lang="en-GB" dirty="0" smtClean="0"/>
              <a:t>Looking forward to our FCC Collaboration!</a:t>
            </a:r>
            <a:endParaRPr lang="en-GB" dirty="0" smtClean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9049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9580" y="1160672"/>
            <a:ext cx="8275320" cy="5045075"/>
          </a:xfrm>
        </p:spPr>
        <p:txBody>
          <a:bodyPr/>
          <a:lstStyle/>
          <a:p>
            <a:r>
              <a:rPr lang="en-GB" sz="2400" dirty="0" smtClean="0"/>
              <a:t>Establish organisational framework</a:t>
            </a:r>
            <a:endParaRPr lang="en-GB" sz="2400" dirty="0"/>
          </a:p>
          <a:p>
            <a:r>
              <a:rPr lang="en-GB" sz="2400" dirty="0" smtClean="0"/>
              <a:t>Set </a:t>
            </a:r>
            <a:r>
              <a:rPr lang="en-GB" sz="2400" dirty="0"/>
              <a:t>up a functioning international Collaboration</a:t>
            </a:r>
          </a:p>
          <a:p>
            <a:r>
              <a:rPr lang="en-GB" sz="2400" dirty="0" smtClean="0"/>
              <a:t>Identify </a:t>
            </a:r>
            <a:r>
              <a:rPr lang="en-GB" sz="2400" dirty="0"/>
              <a:t>required research and development actions</a:t>
            </a:r>
          </a:p>
          <a:p>
            <a:r>
              <a:rPr lang="en-GB" sz="2400" dirty="0" smtClean="0"/>
              <a:t>Monitor </a:t>
            </a:r>
            <a:r>
              <a:rPr lang="en-GB" sz="2400" dirty="0"/>
              <a:t>compliance by the Members of the Collaborations with their </a:t>
            </a:r>
            <a:r>
              <a:rPr lang="en-GB" sz="2400" dirty="0" smtClean="0"/>
              <a:t>obligations and planning</a:t>
            </a:r>
            <a:endParaRPr lang="en-GB" sz="2400" dirty="0"/>
          </a:p>
          <a:p>
            <a:r>
              <a:rPr lang="en-GB" sz="2400" dirty="0" smtClean="0"/>
              <a:t>Collect, review </a:t>
            </a:r>
            <a:r>
              <a:rPr lang="en-GB" sz="2400" dirty="0"/>
              <a:t>and </a:t>
            </a:r>
            <a:r>
              <a:rPr lang="en-GB" sz="2400" dirty="0" smtClean="0"/>
              <a:t>verify consistency </a:t>
            </a:r>
            <a:r>
              <a:rPr lang="en-GB" sz="2400" dirty="0"/>
              <a:t>of </a:t>
            </a:r>
            <a:r>
              <a:rPr lang="en-GB" sz="2400" dirty="0" smtClean="0"/>
              <a:t>parameters, reports </a:t>
            </a:r>
            <a:r>
              <a:rPr lang="en-GB" sz="2400" dirty="0"/>
              <a:t>and deliverables</a:t>
            </a:r>
          </a:p>
          <a:p>
            <a:r>
              <a:rPr lang="en-GB" sz="2400" dirty="0" smtClean="0"/>
              <a:t>Transmit </a:t>
            </a:r>
            <a:r>
              <a:rPr lang="en-GB" sz="2400" dirty="0"/>
              <a:t>information relevant to the study to any other Parties concerned</a:t>
            </a:r>
          </a:p>
          <a:p>
            <a:r>
              <a:rPr lang="en-GB" sz="2400" dirty="0" smtClean="0"/>
              <a:t>Administer </a:t>
            </a:r>
            <a:r>
              <a:rPr lang="en-GB" sz="2400" dirty="0"/>
              <a:t>the contributions of the Members of the Collaboration and of external Funding Authorities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CERN as Host Laboratory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4727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9580" y="1086928"/>
            <a:ext cx="8159582" cy="5615796"/>
          </a:xfrm>
        </p:spPr>
        <p:txBody>
          <a:bodyPr/>
          <a:lstStyle/>
          <a:p>
            <a:r>
              <a:rPr lang="en-GB" dirty="0" smtClean="0"/>
              <a:t>A number of parties who agree to carry out the conceptual design work</a:t>
            </a:r>
          </a:p>
          <a:p>
            <a:r>
              <a:rPr lang="en-GB" dirty="0" smtClean="0"/>
              <a:t>Memorandum of</a:t>
            </a:r>
            <a:br>
              <a:rPr lang="en-GB" dirty="0" smtClean="0"/>
            </a:br>
            <a:r>
              <a:rPr lang="en-GB" dirty="0" smtClean="0"/>
              <a:t>Understanding (</a:t>
            </a:r>
            <a:r>
              <a:rPr lang="en-GB" b="1" dirty="0" err="1" smtClean="0"/>
              <a:t>MoU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 smtClean="0"/>
              <a:t>defines Collaboration </a:t>
            </a:r>
          </a:p>
          <a:p>
            <a:r>
              <a:rPr lang="en-GB" dirty="0" smtClean="0"/>
              <a:t>A public organisation</a:t>
            </a:r>
            <a:br>
              <a:rPr lang="en-GB" dirty="0" smtClean="0"/>
            </a:br>
            <a:r>
              <a:rPr lang="en-GB" dirty="0" smtClean="0"/>
              <a:t>joins the Collaboration</a:t>
            </a:r>
            <a:br>
              <a:rPr lang="en-GB" dirty="0" smtClean="0"/>
            </a:br>
            <a:r>
              <a:rPr lang="en-GB" dirty="0" smtClean="0"/>
              <a:t>by signing the </a:t>
            </a:r>
            <a:r>
              <a:rPr lang="en-GB" dirty="0" err="1" smtClean="0"/>
              <a:t>MoU</a:t>
            </a:r>
            <a:endParaRPr lang="en-GB" dirty="0" smtClean="0"/>
          </a:p>
          <a:p>
            <a:r>
              <a:rPr lang="en-GB" dirty="0" smtClean="0"/>
              <a:t>Collaboration is open</a:t>
            </a:r>
            <a:br>
              <a:rPr lang="en-GB" dirty="0" smtClean="0"/>
            </a:br>
            <a:r>
              <a:rPr lang="en-GB" dirty="0" smtClean="0"/>
              <a:t>to continuous extension</a:t>
            </a:r>
          </a:p>
        </p:txBody>
      </p:sp>
      <p:pic>
        <p:nvPicPr>
          <p:cNvPr id="4" name="Picture 3" descr="FCC-1408131100-CERN_FCCMoU_UT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8" t="11642" r="13710"/>
          <a:stretch/>
        </p:blipFill>
        <p:spPr>
          <a:xfrm>
            <a:off x="5336536" y="2356253"/>
            <a:ext cx="3045124" cy="40885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903" y="4054095"/>
            <a:ext cx="2925755" cy="186273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Collaboration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3391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Establishes a common understanding about the goals of the study</a:t>
            </a:r>
          </a:p>
          <a:p>
            <a:r>
              <a:rPr lang="en-GB" dirty="0" smtClean="0"/>
              <a:t>Creates a situation of trust among equal participants to permit achieving the goals</a:t>
            </a:r>
          </a:p>
          <a:p>
            <a:r>
              <a:rPr lang="en-GB" dirty="0" smtClean="0"/>
              <a:t>Work </a:t>
            </a:r>
            <a:r>
              <a:rPr lang="en-GB" dirty="0"/>
              <a:t>contribution of a participant is carried out on a “best-effort” </a:t>
            </a:r>
            <a:r>
              <a:rPr lang="en-GB" dirty="0" smtClean="0"/>
              <a:t>basis</a:t>
            </a:r>
          </a:p>
          <a:p>
            <a:r>
              <a:rPr lang="en-GB" dirty="0" smtClean="0"/>
              <a:t>CERN </a:t>
            </a:r>
            <a:r>
              <a:rPr lang="en-GB" dirty="0"/>
              <a:t>also is a </a:t>
            </a:r>
            <a:r>
              <a:rPr lang="en-GB" dirty="0" smtClean="0"/>
              <a:t>participant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 smtClean="0"/>
              <a:t>MoU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582486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Work Breakdown Structure lists all work to be carried out to achieve the study goals</a:t>
            </a:r>
          </a:p>
          <a:p>
            <a:endParaRPr lang="en-GB" sz="1200" dirty="0" smtClean="0"/>
          </a:p>
          <a:p>
            <a:r>
              <a:rPr lang="en-GB" dirty="0" smtClean="0"/>
              <a:t>Serves </a:t>
            </a:r>
            <a:r>
              <a:rPr lang="en-GB" dirty="0" smtClean="0"/>
              <a:t>the participants of the Collaboration to commit to well-defined and manageable portions of work</a:t>
            </a:r>
          </a:p>
          <a:p>
            <a:endParaRPr lang="en-GB" sz="1200" dirty="0" smtClean="0"/>
          </a:p>
          <a:p>
            <a:r>
              <a:rPr lang="en-GB" dirty="0" smtClean="0"/>
              <a:t>Permits </a:t>
            </a:r>
            <a:r>
              <a:rPr lang="en-GB" dirty="0" smtClean="0"/>
              <a:t>the Coordinator to come to a topically complementary and geographically well-balanced network of contributions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Scope of Work – WBS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44490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9579" y="1040009"/>
            <a:ext cx="8383335" cy="5045075"/>
          </a:xfrm>
        </p:spPr>
        <p:txBody>
          <a:bodyPr/>
          <a:lstStyle/>
          <a:p>
            <a:r>
              <a:rPr lang="en-GB" dirty="0" smtClean="0"/>
              <a:t>Each participant agrees with </a:t>
            </a:r>
            <a:r>
              <a:rPr lang="en-GB" dirty="0" smtClean="0"/>
              <a:t>the Collaboration </a:t>
            </a:r>
            <a:r>
              <a:rPr lang="en-GB" dirty="0" smtClean="0"/>
              <a:t>to take over some particular </a:t>
            </a:r>
            <a:r>
              <a:rPr lang="en-GB" dirty="0" smtClean="0"/>
              <a:t>work unit</a:t>
            </a:r>
          </a:p>
          <a:p>
            <a:endParaRPr lang="en-GB" dirty="0" smtClean="0"/>
          </a:p>
          <a:p>
            <a:r>
              <a:rPr lang="en-GB" dirty="0" smtClean="0"/>
              <a:t>Work unit contents and deliverables are defined in a specific Addendum for each </a:t>
            </a:r>
            <a:r>
              <a:rPr lang="en-GB" dirty="0" smtClean="0"/>
              <a:t>participant indicating:</a:t>
            </a:r>
            <a:endParaRPr lang="en-GB" dirty="0" smtClean="0"/>
          </a:p>
          <a:p>
            <a:pPr lvl="1"/>
            <a:r>
              <a:rPr lang="en-GB" dirty="0" smtClean="0"/>
              <a:t>Resources contributed by the </a:t>
            </a:r>
            <a:r>
              <a:rPr lang="en-GB" dirty="0" smtClean="0"/>
              <a:t>participant</a:t>
            </a:r>
          </a:p>
          <a:p>
            <a:pPr lvl="1"/>
            <a:r>
              <a:rPr lang="en-GB" dirty="0" smtClean="0"/>
              <a:t>ant Resources </a:t>
            </a:r>
            <a:r>
              <a:rPr lang="en-GB" dirty="0" smtClean="0"/>
              <a:t>required from the host (CERN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 smtClean="0"/>
              <a:t>MoU</a:t>
            </a:r>
            <a:r>
              <a:rPr lang="en-GB" dirty="0" smtClean="0"/>
              <a:t> Addendum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17524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CC-1403261700-JGU_InstituteAgreementAddendumModel_V0200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2" t="17358" r="11429"/>
          <a:stretch/>
        </p:blipFill>
        <p:spPr>
          <a:xfrm>
            <a:off x="431320" y="940278"/>
            <a:ext cx="4873925" cy="5667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898311" y="887257"/>
            <a:ext cx="324568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  <a:latin typeface="+mj-lt"/>
              </a:rPr>
              <a:t>Work </a:t>
            </a:r>
            <a:r>
              <a:rPr lang="en-GB" dirty="0">
                <a:solidFill>
                  <a:schemeClr val="accent3"/>
                </a:solidFill>
                <a:latin typeface="+mj-lt"/>
              </a:rPr>
              <a:t>areas covered by the participant</a:t>
            </a:r>
          </a:p>
          <a:p>
            <a:r>
              <a:rPr lang="en-GB" dirty="0">
                <a:solidFill>
                  <a:schemeClr val="accent3"/>
                </a:solidFill>
                <a:latin typeface="+mj-lt"/>
              </a:rPr>
              <a:t>c</a:t>
            </a:r>
            <a:r>
              <a:rPr lang="en-GB" dirty="0" smtClean="0">
                <a:solidFill>
                  <a:schemeClr val="accent3"/>
                </a:solidFill>
                <a:latin typeface="+mj-lt"/>
              </a:rPr>
              <a:t>ompetences brought into the collaboration</a:t>
            </a:r>
            <a:endParaRPr lang="en-GB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98311" y="4512764"/>
            <a:ext cx="324568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  <a:latin typeface="+mj-lt"/>
              </a:rPr>
              <a:t>Definition of work</a:t>
            </a:r>
            <a:endParaRPr lang="en-GB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98311" y="5589588"/>
            <a:ext cx="324568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  <a:latin typeface="+mj-lt"/>
              </a:rPr>
              <a:t>Definition of what is delivered as result</a:t>
            </a:r>
            <a:endParaRPr lang="en-GB" dirty="0">
              <a:solidFill>
                <a:schemeClr val="accent3"/>
              </a:solidFill>
              <a:latin typeface="+mj-lt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003321" y="4735902"/>
            <a:ext cx="894990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98310" y="4050123"/>
            <a:ext cx="324568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  <a:latin typeface="+mj-lt"/>
              </a:rPr>
              <a:t>Match to WBS</a:t>
            </a:r>
            <a:endParaRPr lang="en-GB" dirty="0">
              <a:solidFill>
                <a:schemeClr val="accent3"/>
              </a:solidFill>
              <a:latin typeface="+mj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003320" y="4273261"/>
            <a:ext cx="894990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003320" y="5811948"/>
            <a:ext cx="894990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034591" y="2018891"/>
            <a:ext cx="894990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EDMS 1411339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M. Benedikt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98FBEFE-EF3C-442C-ADEA-7E54C5213979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Addendum (Work Definition)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890452" y="2547977"/>
            <a:ext cx="324568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  <a:latin typeface="+mj-lt"/>
              </a:rPr>
              <a:t>Contact persons participant, coordinator</a:t>
            </a:r>
            <a:endParaRPr lang="en-GB" dirty="0">
              <a:solidFill>
                <a:schemeClr val="accent3"/>
              </a:solidFill>
              <a:latin typeface="+mj-lt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026732" y="2916024"/>
            <a:ext cx="894990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5665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2"/>
  <p:tag name="MMPROD_UIDATA" val="&lt;database version=&quot;8.0&quot;&gt;&lt;object type=&quot;1&quot; unique_id=&quot;10001&quot;&gt;&lt;object type=&quot;2&quot; unique_id=&quot;37617&quot;&gt;&lt;object type=&quot;3&quot; unique_id=&quot;37618&quot;&gt;&lt;property id=&quot;20148&quot; value=&quot;5&quot;/&gt;&lt;property id=&quot;20300&quot; value=&quot;Slide 1&quot;/&gt;&lt;property id=&quot;20307&quot; value=&quot;256&quot;/&gt;&lt;/object&gt;&lt;object type=&quot;3&quot; unique_id=&quot;37619&quot;&gt;&lt;property id=&quot;20148&quot; value=&quot;5&quot;/&gt;&lt;property id=&quot;20300&quot; value=&quot;Slide 2 - &amp;quot;NIWeek 2013 Day 2 To Solve Grand Challenges&amp;quot;&quot;/&gt;&lt;property id=&quot;20307&quot; value=&quot;264&quot;/&gt;&lt;/object&gt;&lt;object type=&quot;3&quot; unique_id=&quot;37620&quot;&gt;&lt;property id=&quot;20148&quot; value=&quot;5&quot;/&gt;&lt;property id=&quot;20300&quot; value=&quot;Slide 3&quot;/&gt;&lt;property id=&quot;20307&quot; value=&quot;267&quot;/&gt;&lt;/object&gt;&lt;object type=&quot;3&quot; unique_id=&quot;37623&quot;&gt;&lt;property id=&quot;20148&quot; value=&quot;5&quot;/&gt;&lt;property id=&quot;20300&quot; value=&quot;Slide 5&quot;/&gt;&lt;property id=&quot;20307&quot; value=&quot;262&quot;/&gt;&lt;/object&gt;&lt;object type=&quot;3&quot; unique_id=&quot;37896&quot;&gt;&lt;property id=&quot;20148&quot; value=&quot;5&quot;/&gt;&lt;property id=&quot;20300&quot; value=&quot;Slide 6&quot;/&gt;&lt;property id=&quot;20307&quot; value=&quot;268&quot;/&gt;&lt;/object&gt;&lt;object type=&quot;3&quot; unique_id=&quot;37897&quot;&gt;&lt;property id=&quot;20148&quot; value=&quot;5&quot;/&gt;&lt;property id=&quot;20300&quot; value=&quot;Slide 7&quot;/&gt;&lt;property id=&quot;20307&quot; value=&quot;269&quot;/&gt;&lt;/object&gt;&lt;object type=&quot;3&quot; unique_id=&quot;37898&quot;&gt;&lt;property id=&quot;20148&quot; value=&quot;5&quot;/&gt;&lt;property id=&quot;20300&quot; value=&quot;Slide 8&quot;/&gt;&lt;property id=&quot;20307&quot; value=&quot;270&quot;/&gt;&lt;/object&gt;&lt;object type=&quot;3&quot; unique_id=&quot;37899&quot;&gt;&lt;property id=&quot;20148&quot; value=&quot;5&quot;/&gt;&lt;property id=&quot;20300&quot; value=&quot;Slide 9&quot;/&gt;&lt;property id=&quot;20307&quot; value=&quot;271&quot;/&gt;&lt;/object&gt;&lt;object type=&quot;3&quot; unique_id=&quot;37900&quot;&gt;&lt;property id=&quot;20148&quot; value=&quot;5&quot;/&gt;&lt;property id=&quot;20300&quot; value=&quot;Slide 10&quot;/&gt;&lt;property id=&quot;20307&quot; value=&quot;272&quot;/&gt;&lt;/object&gt;&lt;object type=&quot;3&quot; unique_id=&quot;37901&quot;&gt;&lt;property id=&quot;20148&quot; value=&quot;5&quot;/&gt;&lt;property id=&quot;20300&quot; value=&quot;Slide 11 - &amp;quot;Hadron Therapy&amp;quot;&quot;/&gt;&lt;property id=&quot;20307&quot; value=&quot;273&quot;/&gt;&lt;/object&gt;&lt;object type=&quot;3&quot; unique_id=&quot;37902&quot;&gt;&lt;property id=&quot;20148&quot; value=&quot;5&quot;/&gt;&lt;property id=&quot;20300&quot; value=&quot;Slide 12 - &amp;quot;Hadron Therapy&amp;quot;&quot;/&gt;&lt;property id=&quot;20307&quot; value=&quot;274&quot;/&gt;&lt;/object&gt;&lt;object type=&quot;3&quot; unique_id=&quot;37903&quot;&gt;&lt;property id=&quot;20148&quot; value=&quot;5&quot;/&gt;&lt;property id=&quot;20300&quot; value=&quot;Slide 13&quot;/&gt;&lt;property id=&quot;20307&quot; value=&quot;275&quot;/&gt;&lt;/object&gt;&lt;object type=&quot;3&quot; unique_id=&quot;37904&quot;&gt;&lt;property id=&quot;20148&quot; value=&quot;5&quot;/&gt;&lt;property id=&quot;20300&quot; value=&quot;Slide 14 - &amp;quot;Conventional Radiotherapy&amp;quot;&quot;/&gt;&lt;property id=&quot;20307&quot; value=&quot;276&quot;/&gt;&lt;/object&gt;&lt;object type=&quot;3&quot; unique_id=&quot;37905&quot;&gt;&lt;property id=&quot;20148&quot; value=&quot;5&quot;/&gt;&lt;property id=&quot;20300&quot; value=&quot;Slide 15&quot;/&gt;&lt;property id=&quot;20307&quot; value=&quot;277&quot;/&gt;&lt;/object&gt;&lt;object type=&quot;3&quot; unique_id=&quot;37906&quot;&gt;&lt;property id=&quot;20148&quot; value=&quot;5&quot;/&gt;&lt;property id=&quot;20300&quot; value=&quot;Slide 16&quot;/&gt;&lt;property id=&quot;20307&quot; value=&quot;278&quot;/&gt;&lt;/object&gt;&lt;object type=&quot;3&quot; unique_id=&quot;37907&quot;&gt;&lt;property id=&quot;20148&quot; value=&quot;5&quot;/&gt;&lt;property id=&quot;20300&quot; value=&quot;Slide 17&quot;/&gt;&lt;property id=&quot;20307&quot; value=&quot;279&quot;/&gt;&lt;/object&gt;&lt;object type=&quot;3&quot; unique_id=&quot;37908&quot;&gt;&lt;property id=&quot;20148&quot; value=&quot;5&quot;/&gt;&lt;property id=&quot;20300&quot; value=&quot;Slide 18&quot;/&gt;&lt;property id=&quot;20307&quot; value=&quot;280&quot;/&gt;&lt;/object&gt;&lt;object type=&quot;3&quot; unique_id=&quot;37909&quot;&gt;&lt;property id=&quot;20148&quot; value=&quot;5&quot;/&gt;&lt;property id=&quot;20300&quot; value=&quot;Slide 19&quot;/&gt;&lt;property id=&quot;20307&quot; value=&quot;281&quot;/&gt;&lt;/object&gt;&lt;object type=&quot;3&quot; unique_id=&quot;37910&quot;&gt;&lt;property id=&quot;20148&quot; value=&quot;5&quot;/&gt;&lt;property id=&quot;20300&quot; value=&quot;Slide 20&quot;/&gt;&lt;property id=&quot;20307&quot; value=&quot;282&quot;/&gt;&lt;/object&gt;&lt;object type=&quot;3&quot; unique_id=&quot;37911&quot;&gt;&lt;property id=&quot;20148&quot; value=&quot;5&quot;/&gt;&lt;property id=&quot;20300&quot; value=&quot;Slide 21&quot;/&gt;&lt;property id=&quot;20307&quot; value=&quot;283&quot;/&gt;&lt;/object&gt;&lt;object type=&quot;3&quot; unique_id=&quot;37912&quot;&gt;&lt;property id=&quot;20148&quot; value=&quot;5&quot;/&gt;&lt;property id=&quot;20300&quot; value=&quot;Slide 22&quot;/&gt;&lt;property id=&quot;20307&quot; value=&quot;284&quot;/&gt;&lt;/object&gt;&lt;object type=&quot;3&quot; unique_id=&quot;37913&quot;&gt;&lt;property id=&quot;20148&quot; value=&quot;5&quot;/&gt;&lt;property id=&quot;20300&quot; value=&quot;Slide 23&quot;/&gt;&lt;property id=&quot;20307&quot; value=&quot;285&quot;/&gt;&lt;/object&gt;&lt;object type=&quot;3&quot; unique_id=&quot;37914&quot;&gt;&lt;property id=&quot;20148&quot; value=&quot;5&quot;/&gt;&lt;property id=&quot;20300&quot; value=&quot;Slide 24&quot;/&gt;&lt;property id=&quot;20307&quot; value=&quot;286&quot;/&gt;&lt;/object&gt;&lt;object type=&quot;3&quot; unique_id=&quot;37915&quot;&gt;&lt;property id=&quot;20148&quot; value=&quot;5&quot;/&gt;&lt;property id=&quot;20300&quot; value=&quot;Slide 25&quot;/&gt;&lt;property id=&quot;20307&quot; value=&quot;287&quot;/&gt;&lt;/object&gt;&lt;object type=&quot;3&quot; unique_id=&quot;37916&quot;&gt;&lt;property id=&quot;20148&quot; value=&quot;5&quot;/&gt;&lt;property id=&quot;20300&quot; value=&quot;Slide 26&quot;/&gt;&lt;property id=&quot;20307&quot; value=&quot;288&quot;/&gt;&lt;/object&gt;&lt;object type=&quot;3&quot; unique_id=&quot;37917&quot;&gt;&lt;property id=&quot;20148&quot; value=&quot;5&quot;/&gt;&lt;property id=&quot;20300&quot; value=&quot;Slide 27&quot;/&gt;&lt;property id=&quot;20307&quot; value=&quot;289&quot;/&gt;&lt;/object&gt;&lt;object type=&quot;3&quot; unique_id=&quot;37918&quot;&gt;&lt;property id=&quot;20148&quot; value=&quot;5&quot;/&gt;&lt;property id=&quot;20300&quot; value=&quot;Slide 28 - &amp;quot;Slide/s of Facility Placehlder&amp;quot;&quot;/&gt;&lt;property id=&quot;20307&quot; value=&quot;290&quot;/&gt;&lt;/object&gt;&lt;object type=&quot;3&quot; unique_id=&quot;38218&quot;&gt;&lt;property id=&quot;20148&quot; value=&quot;5&quot;/&gt;&lt;property id=&quot;20300&quot; value=&quot;Slide 4 - &amp;quot;Harness Technology&amp;quot;&quot;/&gt;&lt;property id=&quot;20307&quot; value=&quot;300&quot;/&gt;&lt;/object&gt;&lt;object type=&quot;3&quot; unique_id=&quot;40649&quot;&gt;&lt;property id=&quot;20148&quot; value=&quot;5&quot;/&gt;&lt;property id=&quot;20300&quot; value=&quot;Slide 29 - &amp;quot;Promethean&amp;quot;&quot;/&gt;&lt;property id=&quot;20307&quot; value=&quot;301&quot;/&gt;&lt;/object&gt;&lt;object type=&quot;3&quot; unique_id=&quot;40650&quot;&gt;&lt;property id=&quot;20148&quot; value=&quot;5&quot;/&gt;&lt;property id=&quot;20300&quot; value=&quot;Slide 30&quot;/&gt;&lt;property id=&quot;20307&quot; value=&quot;302&quot;/&gt;&lt;/object&gt;&lt;object type=&quot;3&quot; unique_id=&quot;40651&quot;&gt;&lt;property id=&quot;20148&quot; value=&quot;5&quot;/&gt;&lt;property id=&quot;20300&quot; value=&quot;Slide 31&quot;/&gt;&lt;property id=&quot;20307&quot; value=&quot;303&quot;/&gt;&lt;/object&gt;&lt;object type=&quot;3&quot; unique_id=&quot;40652&quot;&gt;&lt;property id=&quot;20148&quot; value=&quot;5&quot;/&gt;&lt;property id=&quot;20300&quot; value=&quot;Slide 32&quot;/&gt;&lt;property id=&quot;20307&quot; value=&quot;304&quot;/&gt;&lt;/object&gt;&lt;object type=&quot;3&quot; unique_id=&quot;40653&quot;&gt;&lt;property id=&quot;20148&quot; value=&quot;5&quot;/&gt;&lt;property id=&quot;20300&quot; value=&quot;Slide 33&quot;/&gt;&lt;property id=&quot;20307&quot; value=&quot;305&quot;/&gt;&lt;/object&gt;&lt;object type=&quot;3&quot; unique_id=&quot;40654&quot;&gt;&lt;property id=&quot;20148&quot; value=&quot;5&quot;/&gt;&lt;property id=&quot;20300&quot; value=&quot;Slide 34&quot;/&gt;&lt;property id=&quot;20307&quot; value=&quot;306&quot;/&gt;&lt;/object&gt;&lt;object type=&quot;3&quot; unique_id=&quot;40655&quot;&gt;&lt;property id=&quot;20148&quot; value=&quot;5&quot;/&gt;&lt;property id=&quot;20300&quot; value=&quot;Slide 35 - &amp;quot; &amp;quot;&quot;/&gt;&lt;property id=&quot;20307&quot; value=&quot;307&quot;/&gt;&lt;/object&gt;&lt;object type=&quot;3&quot; unique_id=&quot;40656&quot;&gt;&lt;property id=&quot;20148&quot; value=&quot;5&quot;/&gt;&lt;property id=&quot;20300&quot; value=&quot;Slide 36&quot;/&gt;&lt;property id=&quot;20307&quot; value=&quot;308&quot;/&gt;&lt;/object&gt;&lt;object type=&quot;3&quot; unique_id=&quot;40657&quot;&gt;&lt;property id=&quot;20148&quot; value=&quot;5&quot;/&gt;&lt;property id=&quot;20300&quot; value=&quot;Slide 37&quot;/&gt;&lt;property id=&quot;20307&quot; value=&quot;309&quot;/&gt;&lt;/object&gt;&lt;object type=&quot;3&quot; unique_id=&quot;40658&quot;&gt;&lt;property id=&quot;20148&quot; value=&quot;5&quot;/&gt;&lt;property id=&quot;20300&quot; value=&quot;Slide 38&quot;/&gt;&lt;property id=&quot;20307&quot; value=&quot;310&quot;/&gt;&lt;/object&gt;&lt;object type=&quot;3&quot; unique_id=&quot;40659&quot;&gt;&lt;property id=&quot;20148&quot; value=&quot;5&quot;/&gt;&lt;property id=&quot;20300&quot; value=&quot;Slide 39&quot;/&gt;&lt;property id=&quot;20307&quot; value=&quot;311&quot;/&gt;&lt;/object&gt;&lt;object type=&quot;3&quot; unique_id=&quot;40660&quot;&gt;&lt;property id=&quot;20148&quot; value=&quot;5&quot;/&gt;&lt;property id=&quot;20300&quot; value=&quot;Slide 40 - &amp;quot;Dairy Milk Cold Chain&amp;quot;&quot;/&gt;&lt;property id=&quot;20307&quot; value=&quot;312&quot;/&gt;&lt;/object&gt;&lt;object type=&quot;3&quot; unique_id=&quot;40661&quot;&gt;&lt;property id=&quot;20148&quot; value=&quot;5&quot;/&gt;&lt;property id=&quot;20300&quot; value=&quot;Slide 45&quot;/&gt;&lt;property id=&quot;20307&quot; value=&quot;313&quot;/&gt;&lt;/object&gt;&lt;object type=&quot;3&quot; unique_id=&quot;40662&quot;&gt;&lt;property id=&quot;20148&quot; value=&quot;5&quot;/&gt;&lt;property id=&quot;20300&quot; value=&quot;Slide 46&quot;/&gt;&lt;property id=&quot;20307&quot; value=&quot;314&quot;/&gt;&lt;/object&gt;&lt;object type=&quot;3&quot; unique_id=&quot;40663&quot;&gt;&lt;property id=&quot;20148&quot; value=&quot;5&quot;/&gt;&lt;property id=&quot;20300&quot; value=&quot;Slide 41&quot;/&gt;&lt;property id=&quot;20307&quot; value=&quot;315&quot;/&gt;&lt;/object&gt;&lt;object type=&quot;3&quot; unique_id=&quot;40664&quot;&gt;&lt;property id=&quot;20148&quot; value=&quot;5&quot;/&gt;&lt;property id=&quot;20300&quot; value=&quot;Slide 42&quot;/&gt;&lt;property id=&quot;20307&quot; value=&quot;316&quot;/&gt;&lt;/object&gt;&lt;object type=&quot;3&quot; unique_id=&quot;40665&quot;&gt;&lt;property id=&quot;20148&quot; value=&quot;5&quot;/&gt;&lt;property id=&quot;20300&quot; value=&quot;Slide 43&quot;/&gt;&lt;property id=&quot;20307&quot; value=&quot;317&quot;/&gt;&lt;/object&gt;&lt;object type=&quot;3&quot; unique_id=&quot;40666&quot;&gt;&lt;property id=&quot;20148&quot; value=&quot;5&quot;/&gt;&lt;property id=&quot;20300&quot; value=&quot;Slide 44&quot;/&gt;&lt;property id=&quot;20307&quot; value=&quot;318&quot;/&gt;&lt;/object&gt;&lt;object type=&quot;3&quot; unique_id=&quot;40667&quot;&gt;&lt;property id=&quot;20148&quot; value=&quot;5&quot;/&gt;&lt;property id=&quot;20300&quot; value=&quot;Slide 47&quot;/&gt;&lt;property id=&quot;20307&quot; value=&quot;319&quot;/&gt;&lt;/object&gt;&lt;object type=&quot;3&quot; unique_id=&quot;40668&quot;&gt;&lt;property id=&quot;20148&quot; value=&quot;5&quot;/&gt;&lt;property id=&quot;20300&quot; value=&quot;Slide 48 - &amp;quot;Big Visual  (Pack of racers whizzing by)&amp;quot;&quot;/&gt;&lt;property id=&quot;20307&quot; value=&quot;320&quot;/&gt;&lt;/object&gt;&lt;object type=&quot;3&quot; unique_id=&quot;40669&quot;&gt;&lt;property id=&quot;20148&quot; value=&quot;5&quot;/&gt;&lt;property id=&quot;20300&quot; value=&quot;Slide 49 - &amp;quot;Chris Yu Aerodynamics R&amp;amp;D Engineer, Specialized  Mark Cote Performance Road and Triathlon Manager, Specialized&amp;quot;&quot;/&gt;&lt;property id=&quot;20307&quot; value=&quot;321&quot;/&gt;&lt;/object&gt;&lt;object type=&quot;3&quot; unique_id=&quot;40670&quot;&gt;&lt;property id=&quot;20148&quot; value=&quot;5&quot;/&gt;&lt;property id=&quot;20300&quot; value=&quot;Slide 50&quot;/&gt;&lt;property id=&quot;20307&quot; value=&quot;322&quot;/&gt;&lt;/object&gt;&lt;object type=&quot;3&quot; unique_id=&quot;40671&quot;&gt;&lt;property id=&quot;20148&quot; value=&quot;5&quot;/&gt;&lt;property id=&quot;20300&quot; value=&quot;Slide 51&quot;/&gt;&lt;property id=&quot;20307&quot; value=&quot;355&quot;/&gt;&lt;/object&gt;&lt;object type=&quot;3&quot; unique_id=&quot;40672&quot;&gt;&lt;property id=&quot;20148&quot; value=&quot;5&quot;/&gt;&lt;property id=&quot;20300&quot; value=&quot;Slide 52&quot;/&gt;&lt;property id=&quot;20307&quot; value=&quot;324&quot;/&gt;&lt;/object&gt;&lt;object type=&quot;3&quot; unique_id=&quot;40673&quot;&gt;&lt;property id=&quot;20148&quot; value=&quot;5&quot;/&gt;&lt;property id=&quot;20300&quot; value=&quot;Slide 53 - &amp;quot;Simulation&amp;quot;&quot;/&gt;&lt;property id=&quot;20307&quot; value=&quot;325&quot;/&gt;&lt;/object&gt;&lt;object type=&quot;3&quot; unique_id=&quot;40674&quot;&gt;&lt;property id=&quot;20148&quot; value=&quot;5&quot;/&gt;&lt;property id=&quot;20300&quot; value=&quot;Slide 54&quot;/&gt;&lt;property id=&quot;20307&quot; value=&quot;326&quot;/&gt;&lt;/object&gt;&lt;object type=&quot;3&quot; unique_id=&quot;40675&quot;&gt;&lt;property id=&quot;20148&quot; value=&quot;5&quot;/&gt;&lt;property id=&quot;20300&quot; value=&quot;Slide 55&quot;/&gt;&lt;property id=&quot;20307&quot; value=&quot;327&quot;/&gt;&lt;/object&gt;&lt;object type=&quot;3&quot; unique_id=&quot;40676&quot;&gt;&lt;property id=&quot;20148&quot; value=&quot;5&quot;/&gt;&lt;property id=&quot;20300&quot; value=&quot;Slide 56&quot;/&gt;&lt;property id=&quot;20307&quot; value=&quot;328&quot;/&gt;&lt;/object&gt;&lt;object type=&quot;3&quot; unique_id=&quot;40677&quot;&gt;&lt;property id=&quot;20148&quot; value=&quot;5&quot;/&gt;&lt;property id=&quot;20300&quot; value=&quot;Slide 57&quot;/&gt;&lt;property id=&quot;20307&quot; value=&quot;329&quot;/&gt;&lt;/object&gt;&lt;object type=&quot;3&quot; unique_id=&quot;40678&quot;&gt;&lt;property id=&quot;20148&quot; value=&quot;5&quot;/&gt;&lt;property id=&quot;20300&quot; value=&quot;Slide 58&quot;/&gt;&lt;property id=&quot;20307&quot; value=&quot;330&quot;/&gt;&lt;/object&gt;&lt;object type=&quot;3&quot; unique_id=&quot;40679&quot;&gt;&lt;property id=&quot;20148&quot; value=&quot;5&quot;/&gt;&lt;property id=&quot;20300&quot; value=&quot;Slide 59&quot;/&gt;&lt;property id=&quot;20307&quot; value=&quot;331&quot;/&gt;&lt;/object&gt;&lt;object type=&quot;3&quot; unique_id=&quot;40680&quot;&gt;&lt;property id=&quot;20148&quot; value=&quot;5&quot;/&gt;&lt;property id=&quot;20300&quot; value=&quot;Slide 60&quot;/&gt;&lt;property id=&quot;20307&quot; value=&quot;332&quot;/&gt;&lt;/object&gt;&lt;object type=&quot;3&quot; unique_id=&quot;40681&quot;&gt;&lt;property id=&quot;20148&quot; value=&quot;5&quot;/&gt;&lt;property id=&quot;20300&quot; value=&quot;Slide 61&quot;/&gt;&lt;property id=&quot;20307&quot; value=&quot;333&quot;/&gt;&lt;/object&gt;&lt;object type=&quot;3&quot; unique_id=&quot;40682&quot;&gt;&lt;property id=&quot;20148&quot; value=&quot;5&quot;/&gt;&lt;property id=&quot;20300&quot; value=&quot;Slide 62&quot;/&gt;&lt;property id=&quot;20307&quot; value=&quot;334&quot;/&gt;&lt;/object&gt;&lt;object type=&quot;3&quot; unique_id=&quot;40683&quot;&gt;&lt;property id=&quot;20148&quot; value=&quot;5&quot;/&gt;&lt;property id=&quot;20300&quot; value=&quot;Slide 63 - &amp;quot;Video&amp;quot;&quot;/&gt;&lt;property id=&quot;20307&quot; value=&quot;335&quot;/&gt;&lt;/object&gt;&lt;object type=&quot;3&quot; unique_id=&quot;40684&quot;&gt;&lt;property id=&quot;20148&quot; value=&quot;5&quot;/&gt;&lt;property id=&quot;20300&quot; value=&quot;Slide 64&quot;/&gt;&lt;property id=&quot;20307&quot; value=&quot;336&quot;/&gt;&lt;/object&gt;&lt;object type=&quot;3&quot; unique_id=&quot;40685&quot;&gt;&lt;property id=&quot;20148&quot; value=&quot;5&quot;/&gt;&lt;property id=&quot;20300&quot; value=&quot;Slide 65&quot;/&gt;&lt;property id=&quot;20307&quot; value=&quot;337&quot;/&gt;&lt;/object&gt;&lt;object type=&quot;3&quot; unique_id=&quot;40686&quot;&gt;&lt;property id=&quot;20148&quot; value=&quot;5&quot;/&gt;&lt;property id=&quot;20300&quot; value=&quot;Slide 66&quot;/&gt;&lt;property id=&quot;20307&quot; value=&quot;338&quot;/&gt;&lt;/object&gt;&lt;object type=&quot;3&quot; unique_id=&quot;40687&quot;&gt;&lt;property id=&quot;20148&quot; value=&quot;5&quot;/&gt;&lt;property id=&quot;20300&quot; value=&quot;Slide 67&quot;/&gt;&lt;property id=&quot;20307&quot; value=&quot;339&quot;/&gt;&lt;/object&gt;&lt;object type=&quot;3&quot; unique_id=&quot;40688&quot;&gt;&lt;property id=&quot;20148&quot; value=&quot;5&quot;/&gt;&lt;property id=&quot;20300&quot; value=&quot;Slide 68&quot;/&gt;&lt;property id=&quot;20307&quot; value=&quot;340&quot;/&gt;&lt;/object&gt;&lt;object type=&quot;3&quot; unique_id=&quot;40689&quot;&gt;&lt;property id=&quot;20148&quot; value=&quot;5&quot;/&gt;&lt;property id=&quot;20300&quot; value=&quot;Slide 69&quot;/&gt;&lt;property id=&quot;20307&quot; value=&quot;341&quot;/&gt;&lt;/object&gt;&lt;object type=&quot;3&quot; unique_id=&quot;43624&quot;&gt;&lt;property id=&quot;20148&quot; value=&quot;5&quot;/&gt;&lt;property id=&quot;20300&quot; value=&quot;Slide 70&quot;/&gt;&lt;property id=&quot;20307&quot; value=&quot;366&quot;/&gt;&lt;/object&gt;&lt;object type=&quot;3&quot; unique_id=&quot;43625&quot;&gt;&lt;property id=&quot;20148&quot; value=&quot;5&quot;/&gt;&lt;property id=&quot;20300&quot; value=&quot;Slide 71 - &amp;quot;Anthony Afonso System Integration Engineer, Thales UK&amp;quot;&quot;/&gt;&lt;property id=&quot;20307&quot; value=&quot;367&quot;/&gt;&lt;/object&gt;&lt;object type=&quot;3&quot; unique_id=&quot;43626&quot;&gt;&lt;property id=&quot;20148&quot; value=&quot;5&quot;/&gt;&lt;property id=&quot;20300&quot; value=&quot;Slide 72&quot;/&gt;&lt;property id=&quot;20307&quot; value=&quot;368&quot;/&gt;&lt;/object&gt;&lt;object type=&quot;3&quot; unique_id=&quot;43627&quot;&gt;&lt;property id=&quot;20148&quot; value=&quot;5&quot;/&gt;&lt;property id=&quot;20300&quot; value=&quot;Slide 73&quot;/&gt;&lt;property id=&quot;20307&quot; value=&quot;369&quot;/&gt;&lt;/object&gt;&lt;object type=&quot;3&quot; unique_id=&quot;43628&quot;&gt;&lt;property id=&quot;20148&quot; value=&quot;5&quot;/&gt;&lt;property id=&quot;20300&quot; value=&quot;Slide 74&quot;/&gt;&lt;property id=&quot;20307&quot; value=&quot;370&quot;/&gt;&lt;/object&gt;&lt;object type=&quot;3&quot; unique_id=&quot;43629&quot;&gt;&lt;property id=&quot;20148&quot; value=&quot;5&quot;/&gt;&lt;property id=&quot;20300&quot; value=&quot;Slide 75 - &amp;quot;Virtual Test Train&amp;quot;&quot;/&gt;&lt;property id=&quot;20307&quot; value=&quot;371&quot;/&gt;&lt;/object&gt;&lt;object type=&quot;3&quot; unique_id=&quot;43630&quot;&gt;&lt;property id=&quot;20148&quot; value=&quot;5&quot;/&gt;&lt;property id=&quot;20300&quot; value=&quot;Slide 76&quot;/&gt;&lt;property id=&quot;20307&quot; value=&quot;372&quot;/&gt;&lt;/object&gt;&lt;object type=&quot;3&quot; unique_id=&quot;43631&quot;&gt;&lt;property id=&quot;20148&quot; value=&quot;5&quot;/&gt;&lt;property id=&quot;20300&quot; value=&quot;Slide 77&quot;/&gt;&lt;property id=&quot;20307&quot; value=&quot;373&quot;/&gt;&lt;/object&gt;&lt;object type=&quot;3&quot; unique_id=&quot;43632&quot;&gt;&lt;property id=&quot;20148&quot; value=&quot;5&quot;/&gt;&lt;property id=&quot;20300&quot; value=&quot;Slide 78&quot;/&gt;&lt;property id=&quot;20307&quot; value=&quot;374&quot;/&gt;&lt;/object&gt;&lt;object type=&quot;3&quot; unique_id=&quot;43633&quot;&gt;&lt;property id=&quot;20148&quot; value=&quot;5&quot;/&gt;&lt;property id=&quot;20300&quot; value=&quot;Slide 79&quot;/&gt;&lt;property id=&quot;20307&quot; value=&quot;375&quot;/&gt;&lt;/object&gt;&lt;object type=&quot;3&quot; unique_id=&quot;51096&quot;&gt;&lt;property id=&quot;20148&quot; value=&quot;5&quot;/&gt;&lt;property id=&quot;20300&quot; value=&quot;Slide 80 - &amp;quot;Intel&amp;quot;&quot;/&gt;&lt;property id=&quot;20307&quot; value=&quot;376&quot;/&gt;&lt;/object&gt;&lt;object type=&quot;3&quot; unique_id=&quot;51097&quot;&gt;&lt;property id=&quot;20148&quot; value=&quot;5&quot;/&gt;&lt;property id=&quot;20300&quot; value=&quot;Slide 81&quot;/&gt;&lt;property id=&quot;20307&quot; value=&quot;377&quot;/&gt;&lt;/object&gt;&lt;object type=&quot;3&quot; unique_id=&quot;51098&quot;&gt;&lt;property id=&quot;20148&quot; value=&quot;5&quot;/&gt;&lt;property id=&quot;20300&quot; value=&quot;Slide 82 - &amp;quot;Internet of Things&amp;quot;&quot;/&gt;&lt;property id=&quot;20307&quot; value=&quot;378&quot;/&gt;&lt;/object&gt;&lt;object type=&quot;3&quot; unique_id=&quot;51099&quot;&gt;&lt;property id=&quot;20148&quot; value=&quot;5&quot;/&gt;&lt;property id=&quot;20300&quot; value=&quot;Slide 83 - &amp;quot;Emergence of Intelligent Systems&amp;quot;&quot;/&gt;&lt;property id=&quot;20307&quot; value=&quot;379&quot;/&gt;&lt;/object&gt;&lt;object type=&quot;3&quot; unique_id=&quot;51100&quot;&gt;&lt;property id=&quot;20148&quot; value=&quot;5&quot;/&gt;&lt;property id=&quot;20300&quot; value=&quot;Slide 84 - &amp;quot;Importance of Security and Manageability You have to know that the data you are receiving is coming  from who/what&quot;/&gt;&lt;property id=&quot;20307&quot; value=&quot;380&quot;/&gt;&lt;/object&gt;&lt;object type=&quot;3&quot; unique_id=&quot;51101&quot;&gt;&lt;property id=&quot;20148&quot; value=&quot;5&quot;/&gt;&lt;property id=&quot;20300&quot; value=&quot;Slide 85 - &amp;quot;Intelligent Systems Vision Leading the evolution of Connected Intelligent Systems and Infrastructure with breakthr&quot;/&gt;&lt;property id=&quot;20307&quot; value=&quot;381&quot;/&gt;&lt;/object&gt;&lt;object type=&quot;3&quot; unique_id=&quot;51102&quot;&gt;&lt;property id=&quot;20148&quot; value=&quot;5&quot;/&gt;&lt;property id=&quot;20300&quot; value=&quot;Slide 86 - &amp;quot;Age of Intelligent Systems&amp;quot;&quot;/&gt;&lt;property id=&quot;20307&quot; value=&quot;382&quot;/&gt;&lt;/object&gt;&lt;object type=&quot;3&quot; unique_id=&quot;51103&quot;&gt;&lt;property id=&quot;20148&quot; value=&quot;5&quot;/&gt;&lt;property id=&quot;20300&quot; value=&quot;Slide 87 - &amp;quot;Phasor  Measurement Unit&amp;quot;&quot;/&gt;&lt;property id=&quot;20307&quot; value=&quot;383&quot;/&gt;&lt;/object&gt;&lt;object type=&quot;3&quot; unique_id=&quot;51104&quot;&gt;&lt;property id=&quot;20148&quot; value=&quot;5&quot;/&gt;&lt;property id=&quot;20300&quot; value=&quot;Slide 88&quot;/&gt;&lt;property id=&quot;20307&quot; value=&quot;384&quot;/&gt;&lt;/object&gt;&lt;object type=&quot;3&quot; unique_id=&quot;51105&quot;&gt;&lt;property id=&quot;20148&quot; value=&quot;5&quot;/&gt;&lt;property id=&quot;20300&quot; value=&quot;Slide 89 - &amp;quot;Big Analog Data Sources&amp;quot;&quot;/&gt;&lt;property id=&quot;20307&quot; value=&quot;385&quot;/&gt;&lt;/object&gt;&lt;object type=&quot;3&quot; unique_id=&quot;51106&quot;&gt;&lt;property id=&quot;20148&quot; value=&quot;5&quot;/&gt;&lt;property id=&quot;20300&quot; value=&quot;Slide 90&quot;/&gt;&lt;property id=&quot;20307&quot; value=&quot;386&quot;/&gt;&lt;/object&gt;&lt;object type=&quot;3&quot; unique_id=&quot;51107&quot;&gt;&lt;property id=&quot;20148&quot; value=&quot;5&quot;/&gt;&lt;property id=&quot;20300&quot; value=&quot;Slide 91 - &amp;quot;Sources of Big Data&amp;quot;&quot;/&gt;&lt;property id=&quot;20307&quot; value=&quot;387&quot;/&gt;&lt;/object&gt;&lt;object type=&quot;3&quot; unique_id=&quot;51108&quot;&gt;&lt;property id=&quot;20148&quot; value=&quot;5&quot;/&gt;&lt;property id=&quot;20300&quot; value=&quot;Slide 92&quot;/&gt;&lt;property id=&quot;20307&quot; value=&quot;388&quot;/&gt;&lt;/object&gt;&lt;object type=&quot;3&quot; unique_id=&quot;51109&quot;&gt;&lt;property id=&quot;20148&quot; value=&quot;5&quot;/&gt;&lt;property id=&quot;20300&quot; value=&quot;Slide 93&quot;/&gt;&lt;property id=&quot;20307&quot; value=&quot;389&quot;/&gt;&lt;/object&gt;&lt;object type=&quot;3&quot; unique_id=&quot;51110&quot;&gt;&lt;property id=&quot;20148&quot; value=&quot;5&quot;/&gt;&lt;property id=&quot;20300&quot; value=&quot;Slide 94&quot;/&gt;&lt;property id=&quot;20307&quot; value=&quot;390&quot;/&gt;&lt;/object&gt;&lt;object type=&quot;3&quot; unique_id=&quot;51111&quot;&gt;&lt;property id=&quot;20148&quot; value=&quot;5&quot;/&gt;&lt;property id=&quot;20300&quot; value=&quot;Slide 95 - &amp;quot;Sources of Big Analog Data Big Analog Data™ is derived from the physical analog world and digitized via A/D conver&quot;/&gt;&lt;property id=&quot;20307&quot; value=&quot;391&quot;/&gt;&lt;/object&gt;&lt;object type=&quot;3&quot; unique_id=&quot;51112&quot;&gt;&lt;property id=&quot;20148&quot; value=&quot;5&quot;/&gt;&lt;property id=&quot;20300&quot; value=&quot;Slide 96 - &amp;quot;Big Analog Data™  Solution Architecture&amp;quot;&quot;/&gt;&lt;property id=&quot;20307&quot; value=&quot;392&quot;/&gt;&lt;/object&gt;&lt;object type=&quot;3&quot; unique_id=&quot;51113&quot;&gt;&lt;property id=&quot;20148&quot; value=&quot;5&quot;/&gt;&lt;property id=&quot;20300&quot; value=&quot;Slide 97&quot;/&gt;&lt;property id=&quot;20307&quot; value=&quot;393&quot;/&gt;&lt;/object&gt;&lt;object type=&quot;3&quot; unique_id=&quot;51114&quot;&gt;&lt;property id=&quot;20148&quot; value=&quot;5&quot;/&gt;&lt;property id=&quot;20300&quot; value=&quot;Slide 98&quot;/&gt;&lt;property id=&quot;20307&quot; value=&quot;394&quot;/&gt;&lt;/object&gt;&lt;object type=&quot;3&quot; unique_id=&quot;51115&quot;&gt;&lt;property id=&quot;20148&quot; value=&quot;5&quot;/&gt;&lt;property id=&quot;20300&quot; value=&quot;Slide 99 - &amp;quot;Duke Energy Intro&amp;quot;&quot;/&gt;&lt;property id=&quot;20307&quot; value=&quot;395&quot;/&gt;&lt;/object&gt;&lt;object type=&quot;3&quot; unique_id=&quot;51116&quot;&gt;&lt;property id=&quot;20148&quot; value=&quot;5&quot;/&gt;&lt;property id=&quot;20300&quot; value=&quot;Slide 100&quot;/&gt;&lt;property id=&quot;20307&quot; value=&quot;396&quot;/&gt;&lt;/object&gt;&lt;object type=&quot;3&quot; unique_id=&quot;51117&quot;&gt;&lt;property id=&quot;20148&quot; value=&quot;5&quot;/&gt;&lt;property id=&quot;20300&quot; value=&quot;Slide 101&quot;/&gt;&lt;property id=&quot;20307&quot; value=&quot;397&quot;/&gt;&lt;/object&gt;&lt;object type=&quot;3&quot; unique_id=&quot;51118&quot;&gt;&lt;property id=&quot;20148&quot; value=&quot;5&quot;/&gt;&lt;property id=&quot;20300&quot; value=&quot;Slide 102&quot;/&gt;&lt;property id=&quot;20307&quot; value=&quot;398&quot;/&gt;&lt;/object&gt;&lt;object type=&quot;3&quot; unique_id=&quot;51119&quot;&gt;&lt;property id=&quot;20148&quot; value=&quot;5&quot;/&gt;&lt;property id=&quot;20300&quot; value=&quot;Slide 103&quot;/&gt;&lt;property id=&quot;20307&quot; value=&quot;399&quot;/&gt;&lt;/object&gt;&lt;object type=&quot;3&quot; unique_id=&quot;51120&quot;&gt;&lt;property id=&quot;20148&quot; value=&quot;5&quot;/&gt;&lt;property id=&quot;20300&quot; value=&quot;Slide 104 - &amp;quot;Machine Performance Over Time&amp;quot;&quot;/&gt;&lt;property id=&quot;20307&quot; value=&quot;400&quot;/&gt;&lt;/object&gt;&lt;object type=&quot;3&quot; unique_id=&quot;51121&quot;&gt;&lt;property id=&quot;20148&quot; value=&quot;5&quot;/&gt;&lt;property id=&quot;20300&quot; value=&quot;Slide 105 - &amp;quot;Machine Performance Over Time&amp;quot;&quot;/&gt;&lt;property id=&quot;20307&quot; value=&quot;401&quot;/&gt;&lt;/object&gt;&lt;object type=&quot;3&quot; unique_id=&quot;51122&quot;&gt;&lt;property id=&quot;20148&quot; value=&quot;5&quot;/&gt;&lt;property id=&quot;20300&quot; value=&quot;Slide 106&quot;/&gt;&lt;property id=&quot;20307&quot; value=&quot;402&quot;/&gt;&lt;/object&gt;&lt;object type=&quot;3&quot; unique_id=&quot;51123&quot;&gt;&lt;property id=&quot;20148&quot; value=&quot;5&quot;/&gt;&lt;property id=&quot;20300&quot; value=&quot;Slide 107 - &amp;quot;Age and Capacity of Electric Generators&amp;quot;&quot;/&gt;&lt;property id=&quot;20307&quot; value=&quot;403&quot;/&gt;&lt;/object&gt;&lt;object type=&quot;3&quot; unique_id=&quot;51124&quot;&gt;&lt;property id=&quot;20148&quot; value=&quot;5&quot;/&gt;&lt;property id=&quot;20300&quot; value=&quot;Slide 108&quot;/&gt;&lt;property id=&quot;20307&quot; value=&quot;404&quot;/&gt;&lt;/object&gt;&lt;object type=&quot;3&quot; unique_id=&quot;51125&quot;&gt;&lt;property id=&quot;20148&quot; value=&quot;5&quot;/&gt;&lt;property id=&quot;20300&quot; value=&quot;Slide 109&quot;/&gt;&lt;property id=&quot;20307&quot; value=&quot;405&quot;/&gt;&lt;/object&gt;&lt;object type=&quot;3&quot; unique_id=&quot;51126&quot;&gt;&lt;property id=&quot;20148&quot; value=&quot;5&quot;/&gt;&lt;property id=&quot;20300&quot; value=&quot;Slide 110 - &amp;quot;Live Demo / Future-Looking Vision&amp;quot;&quot;/&gt;&lt;property id=&quot;20307&quot; value=&quot;406&quot;/&gt;&lt;/object&gt;&lt;object type=&quot;3&quot; unique_id=&quot;51127&quot;&gt;&lt;property id=&quot;20148&quot; value=&quot;5&quot;/&gt;&lt;property id=&quot;20300&quot; value=&quot;Slide 111 - &amp;quot;Live Demo / Future-Looking Vision&amp;quot;&quot;/&gt;&lt;property id=&quot;20307&quot; value=&quot;407&quot;/&gt;&lt;/object&gt;&lt;object type=&quot;3&quot; unique_id=&quot;51128&quot;&gt;&lt;property id=&quot;20148&quot; value=&quot;5&quot;/&gt;&lt;property id=&quot;20300&quot; value=&quot;Slide 112 - &amp;quot;LIVE DEMO&amp;quot;&quot;/&gt;&lt;property id=&quot;20307&quot; value=&quot;408&quot;/&gt;&lt;/object&gt;&lt;object type=&quot;3&quot; unique_id=&quot;51129&quot;&gt;&lt;property id=&quot;20148&quot; value=&quot;5&quot;/&gt;&lt;property id=&quot;20300&quot; value=&quot;Slide 113&quot;/&gt;&lt;property id=&quot;20307&quot; value=&quot;409&quot;/&gt;&lt;/object&gt;&lt;object type=&quot;3&quot; unique_id=&quot;51130&quot;&gt;&lt;property id=&quot;20148&quot; value=&quot;5&quot;/&gt;&lt;property id=&quot;20300&quot; value=&quot;Slide 114&quot;/&gt;&lt;property id=&quot;20307&quot; value=&quot;410&quot;/&gt;&lt;/object&gt;&lt;object type=&quot;3&quot; unique_id=&quot;51131&quot;&gt;&lt;property id=&quot;20148&quot; value=&quot;5&quot;/&gt;&lt;property id=&quot;20300&quot; value=&quot;Slide 115 - &amp;quot;Generalized 3-Tier  Big Analog Data™ Solution&amp;quot;&quot;/&gt;&lt;property id=&quot;20307&quot; value=&quot;411&quot;/&gt;&lt;/object&gt;&lt;object type=&quot;3&quot; unique_id=&quot;51132&quot;&gt;&lt;property id=&quot;20148&quot; value=&quot;5&quot;/&gt;&lt;property id=&quot;20300&quot; value=&quot;Slide 116&quot;/&gt;&lt;property id=&quot;20307&quot; value=&quot;412&quot;/&gt;&lt;/object&gt;&lt;object type=&quot;3&quot; unique_id=&quot;51133&quot;&gt;&lt;property id=&quot;20148&quot; value=&quot;5&quot;/&gt;&lt;property id=&quot;20300&quot; value=&quot;Slide 117&quot;/&gt;&lt;property id=&quot;20307&quot; value=&quot;413&quot;/&gt;&lt;/object&gt;&lt;object type=&quot;3&quot; unique_id=&quot;51134&quot;&gt;&lt;property id=&quot;20148&quot; value=&quot;5&quot;/&gt;&lt;property id=&quot;20300&quot; value=&quot;Slide 118&quot;/&gt;&lt;property id=&quot;20307&quot; value=&quot;414&quot;/&gt;&lt;/object&gt;&lt;object type=&quot;3&quot; unique_id=&quot;51135&quot;&gt;&lt;property id=&quot;20148&quot; value=&quot;5&quot;/&gt;&lt;property id=&quot;20300&quot; value=&quot;Slide 119&quot;/&gt;&lt;property id=&quot;20307&quot; value=&quot;415&quot;/&gt;&lt;/object&gt;&lt;object type=&quot;3&quot; unique_id=&quot;51136&quot;&gt;&lt;property id=&quot;20148&quot; value=&quot;5&quot;/&gt;&lt;property id=&quot;20300&quot; value=&quot;Slide 120&quot;/&gt;&lt;property id=&quot;20307&quot; value=&quot;416&quot;/&gt;&lt;/object&gt;&lt;object type=&quot;3&quot; unique_id=&quot;51137&quot;&gt;&lt;property id=&quot;20148&quot; value=&quot;5&quot;/&gt;&lt;property id=&quot;20300&quot; value=&quot;Slide 121 - &amp;quot;Big Analog Data™ Solution&amp;quot;&quot;/&gt;&lt;property id=&quot;20307&quot; value=&quot;417&quot;/&gt;&lt;/object&gt;&lt;object type=&quot;3&quot; unique_id=&quot;51138&quot;&gt;&lt;property id=&quot;20148&quot; value=&quot;5&quot;/&gt;&lt;property id=&quot;20300&quot; value=&quot;Slide 122&quot;/&gt;&lt;property id=&quot;20307&quot; value=&quot;418&quot;/&gt;&lt;/object&gt;&lt;object type=&quot;3&quot; unique_id=&quot;51139&quot;&gt;&lt;property id=&quot;20148&quot; value=&quot;5&quot;/&gt;&lt;property id=&quot;20300&quot; value=&quot;Slide 123 - &amp;quot;Collaborating to Advance the Power Generation Industry&amp;quot;&quot;/&gt;&lt;property id=&quot;20307&quot; value=&quot;419&quot;/&gt;&lt;/object&gt;&lt;object type=&quot;3&quot; unique_id=&quot;51140&quot;&gt;&lt;property id=&quot;20148&quot; value=&quot;5&quot;/&gt;&lt;property id=&quot;20300&quot; value=&quot;Slide 124&quot;/&gt;&lt;property id=&quot;20307&quot; value=&quot;420&quot;/&gt;&lt;/object&gt;&lt;/object&gt;&lt;object type=&quot;8&quot; unique_id=&quot;37631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NI Week 2012_Keynote template 2">
  <a:themeElements>
    <a:clrScheme name="NIWeek 2012">
      <a:dk1>
        <a:srgbClr val="092A55"/>
      </a:dk1>
      <a:lt1>
        <a:srgbClr val="F0F0F0"/>
      </a:lt1>
      <a:dk2>
        <a:srgbClr val="0067A3"/>
      </a:dk2>
      <a:lt2>
        <a:srgbClr val="FAF032"/>
      </a:lt2>
      <a:accent1>
        <a:srgbClr val="32AEBB"/>
      </a:accent1>
      <a:accent2>
        <a:srgbClr val="8AB442"/>
      </a:accent2>
      <a:accent3>
        <a:srgbClr val="E0A92C"/>
      </a:accent3>
      <a:accent4>
        <a:srgbClr val="CB6244"/>
      </a:accent4>
      <a:accent5>
        <a:srgbClr val="2C578E"/>
      </a:accent5>
      <a:accent6>
        <a:srgbClr val="A26B2D"/>
      </a:accent6>
      <a:hlink>
        <a:srgbClr val="8E5287"/>
      </a:hlink>
      <a:folHlink>
        <a:srgbClr val="5C335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75000"/>
            <a:alpha val="39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a:spPr>
      <a:bodyPr rtlCol="0" anchor="ctr"/>
      <a:lstStyle>
        <a:defPPr algn="ctr">
          <a:defRPr sz="2000" dirty="0" smtClean="0">
            <a:solidFill>
              <a:schemeClr val="bg1"/>
            </a:solidFill>
            <a:effectLst>
              <a:outerShdw blurRad="25400" dist="25400" dir="2700000" algn="tl" rotWithShape="0">
                <a:schemeClr val="tx2">
                  <a:lumMod val="75000"/>
                  <a:alpha val="45000"/>
                </a:schemeClr>
              </a:outerShdw>
            </a:effectLst>
            <a:latin typeface="Univers LT Std 45 Light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15671</TotalTime>
  <Words>2451</Words>
  <Application>Microsoft Office PowerPoint</Application>
  <PresentationFormat>On-screen Show (4:3)</PresentationFormat>
  <Paragraphs>772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NI Week 2012_Keynote template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National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 Silva</dc:creator>
  <cp:lastModifiedBy>benedikt</cp:lastModifiedBy>
  <cp:revision>1378</cp:revision>
  <cp:lastPrinted>2014-09-09T08:11:29Z</cp:lastPrinted>
  <dcterms:created xsi:type="dcterms:W3CDTF">2011-06-29T11:52:21Z</dcterms:created>
  <dcterms:modified xsi:type="dcterms:W3CDTF">2014-09-09T11:20:27Z</dcterms:modified>
</cp:coreProperties>
</file>