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7" r:id="rId3"/>
    <p:sldMasterId id="2147483658" r:id="rId4"/>
    <p:sldMasterId id="2147483703" r:id="rId5"/>
  </p:sldMasterIdLst>
  <p:notesMasterIdLst>
    <p:notesMasterId r:id="rId22"/>
  </p:notesMasterIdLst>
  <p:handoutMasterIdLst>
    <p:handoutMasterId r:id="rId23"/>
  </p:handoutMasterIdLst>
  <p:sldIdLst>
    <p:sldId id="366" r:id="rId6"/>
    <p:sldId id="633" r:id="rId7"/>
    <p:sldId id="618" r:id="rId8"/>
    <p:sldId id="631" r:id="rId9"/>
    <p:sldId id="629" r:id="rId10"/>
    <p:sldId id="630" r:id="rId11"/>
    <p:sldId id="632" r:id="rId12"/>
    <p:sldId id="634" r:id="rId13"/>
    <p:sldId id="621" r:id="rId14"/>
    <p:sldId id="625" r:id="rId15"/>
    <p:sldId id="563" r:id="rId16"/>
    <p:sldId id="628" r:id="rId17"/>
    <p:sldId id="608" r:id="rId18"/>
    <p:sldId id="627" r:id="rId19"/>
    <p:sldId id="607" r:id="rId20"/>
    <p:sldId id="626" r:id="rId21"/>
  </p:sldIdLst>
  <p:sldSz cx="9144000" cy="6858000" type="screen4x3"/>
  <p:notesSz cx="6794500" cy="9931400"/>
  <p:defaultTextStyle>
    <a:defPPr>
      <a:defRPr lang="fr-FR"/>
    </a:defPPr>
    <a:lvl1pPr algn="ctr" rtl="0" fontAlgn="base">
      <a:spcBef>
        <a:spcPct val="0"/>
      </a:spcBef>
      <a:spcAft>
        <a:spcPct val="0"/>
      </a:spcAft>
      <a:defRPr sz="2000" kern="1200">
        <a:solidFill>
          <a:schemeClr val="tx1"/>
        </a:solidFill>
        <a:latin typeface="Times New Roman" pitchFamily="18" charset="0"/>
        <a:ea typeface="+mn-ea"/>
        <a:cs typeface="+mn-cs"/>
      </a:defRPr>
    </a:lvl1pPr>
    <a:lvl2pPr marL="457200" algn="ctr" rtl="0" fontAlgn="base">
      <a:spcBef>
        <a:spcPct val="0"/>
      </a:spcBef>
      <a:spcAft>
        <a:spcPct val="0"/>
      </a:spcAft>
      <a:defRPr sz="2000" kern="1200">
        <a:solidFill>
          <a:schemeClr val="tx1"/>
        </a:solidFill>
        <a:latin typeface="Times New Roman" pitchFamily="18" charset="0"/>
        <a:ea typeface="+mn-ea"/>
        <a:cs typeface="+mn-cs"/>
      </a:defRPr>
    </a:lvl2pPr>
    <a:lvl3pPr marL="914400" algn="ctr" rtl="0" fontAlgn="base">
      <a:spcBef>
        <a:spcPct val="0"/>
      </a:spcBef>
      <a:spcAft>
        <a:spcPct val="0"/>
      </a:spcAft>
      <a:defRPr sz="2000" kern="1200">
        <a:solidFill>
          <a:schemeClr val="tx1"/>
        </a:solidFill>
        <a:latin typeface="Times New Roman" pitchFamily="18" charset="0"/>
        <a:ea typeface="+mn-ea"/>
        <a:cs typeface="+mn-cs"/>
      </a:defRPr>
    </a:lvl3pPr>
    <a:lvl4pPr marL="1371600" algn="ctr" rtl="0" fontAlgn="base">
      <a:spcBef>
        <a:spcPct val="0"/>
      </a:spcBef>
      <a:spcAft>
        <a:spcPct val="0"/>
      </a:spcAft>
      <a:defRPr sz="2000" kern="1200">
        <a:solidFill>
          <a:schemeClr val="tx1"/>
        </a:solidFill>
        <a:latin typeface="Times New Roman" pitchFamily="18" charset="0"/>
        <a:ea typeface="+mn-ea"/>
        <a:cs typeface="+mn-cs"/>
      </a:defRPr>
    </a:lvl4pPr>
    <a:lvl5pPr marL="1828800" algn="ctr"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99FF66"/>
    <a:srgbClr val="FF6600"/>
    <a:srgbClr val="66FF99"/>
    <a:srgbClr val="FFCCFF"/>
    <a:srgbClr val="66FFFF"/>
    <a:srgbClr val="CCFF66"/>
    <a:srgbClr val="FFFFFF"/>
    <a:srgbClr val="CCFF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59" autoAdjust="0"/>
    <p:restoredTop sz="98872" autoAdjust="0"/>
  </p:normalViewPr>
  <p:slideViewPr>
    <p:cSldViewPr>
      <p:cViewPr>
        <p:scale>
          <a:sx n="66" d="100"/>
          <a:sy n="66" d="100"/>
        </p:scale>
        <p:origin x="-1142" y="-2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370F49-1D57-426E-8242-380DFAC9714B}" type="doc">
      <dgm:prSet loTypeId="urn:microsoft.com/office/officeart/2005/8/layout/arrow2" loCatId="process" qsTypeId="urn:microsoft.com/office/officeart/2005/8/quickstyle/3d2" qsCatId="3D" csTypeId="urn:microsoft.com/office/officeart/2005/8/colors/accent2_1" csCatId="accent2" phldr="1"/>
      <dgm:spPr/>
    </dgm:pt>
    <dgm:pt modelId="{18CBC5DD-99A7-4B2E-B8C4-28DA755892CD}">
      <dgm:prSet phldrT="[Texte]" custT="1"/>
      <dgm:spPr>
        <a:solidFill>
          <a:schemeClr val="accent2">
            <a:alpha val="55000"/>
          </a:schemeClr>
        </a:solidFill>
        <a:ln>
          <a:solidFill>
            <a:srgbClr val="FFC000"/>
          </a:solidFill>
        </a:ln>
      </dgm:spPr>
      <dgm:t>
        <a:bodyPr/>
        <a:lstStyle/>
        <a:p>
          <a:r>
            <a:rPr lang="en-US" sz="2400" b="1" noProof="0" dirty="0" smtClean="0">
              <a:solidFill>
                <a:srgbClr val="FFC000"/>
              </a:solidFill>
            </a:rPr>
            <a:t>Step 1: Design Studies</a:t>
          </a:r>
        </a:p>
        <a:p>
          <a:r>
            <a:rPr lang="en-US" sz="1600" b="1" noProof="0" dirty="0" smtClean="0">
              <a:solidFill>
                <a:srgbClr val="FFC000"/>
              </a:solidFill>
            </a:rPr>
            <a:t>First step to be visible at the EC level and to enter the strategic infrastructure Roadmap of the European Union</a:t>
          </a:r>
        </a:p>
        <a:p>
          <a:r>
            <a:rPr lang="en-US" sz="1600" b="1" u="sng" noProof="0" dirty="0" smtClean="0">
              <a:solidFill>
                <a:srgbClr val="FFC000"/>
              </a:solidFill>
            </a:rPr>
            <a:t>Be included in the ESFRI roadmap </a:t>
          </a:r>
        </a:p>
      </dgm:t>
    </dgm:pt>
    <dgm:pt modelId="{E7BA844E-29CC-4C21-AE52-7B7F2C1683F8}" type="parTrans" cxnId="{32F7C660-11A4-4744-AC90-72555F49C3DF}">
      <dgm:prSet/>
      <dgm:spPr/>
      <dgm:t>
        <a:bodyPr/>
        <a:lstStyle/>
        <a:p>
          <a:endParaRPr lang="fr-FR" b="1"/>
        </a:p>
      </dgm:t>
    </dgm:pt>
    <dgm:pt modelId="{928B355B-DC50-42E1-8A43-2F2DE100AAA9}" type="sibTrans" cxnId="{32F7C660-11A4-4744-AC90-72555F49C3DF}">
      <dgm:prSet/>
      <dgm:spPr/>
      <dgm:t>
        <a:bodyPr/>
        <a:lstStyle/>
        <a:p>
          <a:endParaRPr lang="fr-FR" b="1"/>
        </a:p>
      </dgm:t>
    </dgm:pt>
    <dgm:pt modelId="{8504AED7-5834-4DD0-BB20-CBF1764F44A2}">
      <dgm:prSet phldrT="[Texte]" custT="1"/>
      <dgm:spPr>
        <a:solidFill>
          <a:schemeClr val="accent2">
            <a:alpha val="55000"/>
          </a:schemeClr>
        </a:solidFill>
        <a:ln>
          <a:solidFill>
            <a:srgbClr val="FFFF00"/>
          </a:solidFill>
        </a:ln>
      </dgm:spPr>
      <dgm:t>
        <a:bodyPr/>
        <a:lstStyle/>
        <a:p>
          <a:r>
            <a:rPr lang="en-US" sz="2400" b="1" noProof="0" dirty="0" smtClean="0">
              <a:solidFill>
                <a:srgbClr val="FFFF00"/>
              </a:solidFill>
              <a:effectLst>
                <a:outerShdw blurRad="38100" dist="38100" dir="2700000" algn="tl">
                  <a:srgbClr val="000000">
                    <a:alpha val="43137"/>
                  </a:srgbClr>
                </a:outerShdw>
              </a:effectLst>
            </a:rPr>
            <a:t>Step 2 : Preparatory Phase</a:t>
          </a:r>
        </a:p>
        <a:p>
          <a:r>
            <a:rPr lang="en-US" sz="1600" b="1" noProof="0" dirty="0" smtClean="0">
              <a:solidFill>
                <a:srgbClr val="FFFF00"/>
              </a:solidFill>
              <a:effectLst>
                <a:outerShdw blurRad="38100" dist="38100" dir="2700000" algn="tl">
                  <a:srgbClr val="000000">
                    <a:alpha val="43137"/>
                  </a:srgbClr>
                </a:outerShdw>
              </a:effectLst>
            </a:rPr>
            <a:t>Technical, managerial and Political  Preparation  Phase for the construction  of  the infrastructure</a:t>
          </a:r>
          <a:endParaRPr lang="en-US" sz="1600" b="1" noProof="0" dirty="0">
            <a:solidFill>
              <a:srgbClr val="FFFF00"/>
            </a:solidFill>
            <a:effectLst>
              <a:outerShdw blurRad="38100" dist="38100" dir="2700000" algn="tl">
                <a:srgbClr val="000000">
                  <a:alpha val="43137"/>
                </a:srgbClr>
              </a:outerShdw>
            </a:effectLst>
          </a:endParaRPr>
        </a:p>
      </dgm:t>
    </dgm:pt>
    <dgm:pt modelId="{5AF1E34A-D055-4F21-8FC1-1DD95B07B67E}" type="parTrans" cxnId="{E5692D08-5CAD-4501-81E0-4A75D8D49108}">
      <dgm:prSet/>
      <dgm:spPr/>
      <dgm:t>
        <a:bodyPr/>
        <a:lstStyle/>
        <a:p>
          <a:endParaRPr lang="fr-FR" b="1"/>
        </a:p>
      </dgm:t>
    </dgm:pt>
    <dgm:pt modelId="{CACB3DA7-52E5-43F6-978F-443A8BDCD64B}" type="sibTrans" cxnId="{E5692D08-5CAD-4501-81E0-4A75D8D49108}">
      <dgm:prSet/>
      <dgm:spPr/>
      <dgm:t>
        <a:bodyPr/>
        <a:lstStyle/>
        <a:p>
          <a:endParaRPr lang="fr-FR" b="1"/>
        </a:p>
      </dgm:t>
    </dgm:pt>
    <dgm:pt modelId="{49494227-43AA-4149-87D7-9887A7706D4B}">
      <dgm:prSet phldrT="[Texte]" custT="1"/>
      <dgm:spPr>
        <a:solidFill>
          <a:schemeClr val="accent2">
            <a:alpha val="55000"/>
          </a:schemeClr>
        </a:solidFill>
        <a:ln>
          <a:solidFill>
            <a:srgbClr val="99FF66"/>
          </a:solidFill>
        </a:ln>
      </dgm:spPr>
      <dgm:t>
        <a:bodyPr/>
        <a:lstStyle/>
        <a:p>
          <a:r>
            <a:rPr lang="en-US" sz="2400" b="1" noProof="0" dirty="0" smtClean="0">
              <a:solidFill>
                <a:srgbClr val="66FF99"/>
              </a:solidFill>
              <a:effectLst>
                <a:outerShdw blurRad="38100" dist="38100" dir="2700000" algn="tl">
                  <a:srgbClr val="000000">
                    <a:alpha val="43137"/>
                  </a:srgbClr>
                </a:outerShdw>
              </a:effectLst>
            </a:rPr>
            <a:t>Step 3: Implementation</a:t>
          </a:r>
        </a:p>
        <a:p>
          <a:r>
            <a:rPr lang="en-US" sz="1600" b="1" noProof="0" dirty="0" smtClean="0">
              <a:solidFill>
                <a:srgbClr val="66FF99"/>
              </a:solidFill>
              <a:effectLst>
                <a:outerShdw blurRad="38100" dist="38100" dir="2700000" algn="tl">
                  <a:srgbClr val="000000">
                    <a:alpha val="43137"/>
                  </a:srgbClr>
                </a:outerShdw>
              </a:effectLst>
            </a:rPr>
            <a:t>Launch of the construction including technology transfer and industry </a:t>
          </a:r>
          <a:r>
            <a:rPr lang="en-US" sz="1600" b="1" noProof="0" dirty="0" err="1" smtClean="0">
              <a:solidFill>
                <a:srgbClr val="66FF99"/>
              </a:solidFill>
              <a:effectLst>
                <a:outerShdw blurRad="38100" dist="38100" dir="2700000" algn="tl">
                  <a:srgbClr val="000000">
                    <a:alpha val="43137"/>
                  </a:srgbClr>
                </a:outerShdw>
              </a:effectLst>
            </a:rPr>
            <a:t>involvment</a:t>
          </a:r>
          <a:endParaRPr lang="en-US" sz="1600" b="1" noProof="0" dirty="0" smtClean="0">
            <a:solidFill>
              <a:srgbClr val="66FF99"/>
            </a:solidFill>
            <a:effectLst>
              <a:outerShdw blurRad="38100" dist="38100" dir="2700000" algn="tl">
                <a:srgbClr val="000000">
                  <a:alpha val="43137"/>
                </a:srgbClr>
              </a:outerShdw>
            </a:effectLst>
          </a:endParaRPr>
        </a:p>
      </dgm:t>
    </dgm:pt>
    <dgm:pt modelId="{CF60CC9F-7967-455E-A0B5-9D63235746F6}" type="parTrans" cxnId="{CE6B58C0-0EB6-41AA-A644-4C78E9594D20}">
      <dgm:prSet/>
      <dgm:spPr/>
      <dgm:t>
        <a:bodyPr/>
        <a:lstStyle/>
        <a:p>
          <a:endParaRPr lang="fr-FR" b="1"/>
        </a:p>
      </dgm:t>
    </dgm:pt>
    <dgm:pt modelId="{134E71AE-5BC9-45F6-8C97-422408D97230}" type="sibTrans" cxnId="{CE6B58C0-0EB6-41AA-A644-4C78E9594D20}">
      <dgm:prSet/>
      <dgm:spPr/>
      <dgm:t>
        <a:bodyPr/>
        <a:lstStyle/>
        <a:p>
          <a:endParaRPr lang="fr-FR" b="1"/>
        </a:p>
      </dgm:t>
    </dgm:pt>
    <dgm:pt modelId="{E6248FB2-B691-49FC-A057-3C33C3740420}" type="pres">
      <dgm:prSet presAssocID="{77370F49-1D57-426E-8242-380DFAC9714B}" presName="arrowDiagram" presStyleCnt="0">
        <dgm:presLayoutVars>
          <dgm:chMax val="5"/>
          <dgm:dir/>
          <dgm:resizeHandles val="exact"/>
        </dgm:presLayoutVars>
      </dgm:prSet>
      <dgm:spPr/>
    </dgm:pt>
    <dgm:pt modelId="{0A3A11FA-17D2-4728-96A0-D5CA82D19B63}" type="pres">
      <dgm:prSet presAssocID="{77370F49-1D57-426E-8242-380DFAC9714B}" presName="arrow" presStyleLbl="bgShp" presStyleIdx="0" presStyleCnt="1" custScaleX="124173" custLinFactNeighborX="2612" custLinFactNeighborY="-23545"/>
      <dgm:spPr>
        <a:gradFill rotWithShape="0">
          <a:gsLst>
            <a:gs pos="0">
              <a:srgbClr val="FF0000"/>
            </a:gs>
            <a:gs pos="31000">
              <a:srgbClr val="FFFF00"/>
            </a:gs>
            <a:gs pos="90000">
              <a:srgbClr val="33CC33"/>
            </a:gs>
            <a:gs pos="100000">
              <a:srgbClr val="33CC33"/>
            </a:gs>
          </a:gsLst>
          <a:lin ang="16200000" scaled="0"/>
        </a:gradFill>
        <a:effectLst>
          <a:outerShdw blurRad="50800" dist="50800" dir="5400000" sx="93000" sy="93000" algn="ctr" rotWithShape="0">
            <a:srgbClr val="000000">
              <a:alpha val="43137"/>
            </a:srgbClr>
          </a:outerShdw>
        </a:effectLst>
        <a:scene3d>
          <a:camera prst="orthographicFront"/>
          <a:lightRig rig="threePt" dir="t">
            <a:rot lat="0" lon="0" rev="7500000"/>
          </a:lightRig>
        </a:scene3d>
        <a:sp3d z="-152400" extrusionH="63500" prstMaterial="softEdge">
          <a:bevelT w="144450" h="6350" prst="relaxedInset"/>
          <a:contourClr>
            <a:schemeClr val="bg1"/>
          </a:contourClr>
        </a:sp3d>
      </dgm:spPr>
    </dgm:pt>
    <dgm:pt modelId="{4C786008-EABC-4AFE-BF7F-3ADDB5681662}" type="pres">
      <dgm:prSet presAssocID="{77370F49-1D57-426E-8242-380DFAC9714B}" presName="arrowDiagram3" presStyleCnt="0"/>
      <dgm:spPr/>
    </dgm:pt>
    <dgm:pt modelId="{723843F0-0068-46B0-8B24-BA256782A5D4}" type="pres">
      <dgm:prSet presAssocID="{18CBC5DD-99A7-4B2E-B8C4-28DA755892CD}" presName="bullet3a" presStyleLbl="node1" presStyleIdx="0" presStyleCnt="3" custScaleX="259233" custScaleY="291721" custLinFactX="-100000" custLinFactNeighborX="-186818" custLinFactNeighborY="-29862"/>
      <dgm:spPr>
        <a:prstGeom prst="star4">
          <a:avLst/>
        </a:prstGeom>
        <a:solidFill>
          <a:srgbClr val="FF9900"/>
        </a:solidFill>
      </dgm:spPr>
    </dgm:pt>
    <dgm:pt modelId="{BA66D8C7-4A89-48CB-854D-4C4061395B15}" type="pres">
      <dgm:prSet presAssocID="{18CBC5DD-99A7-4B2E-B8C4-28DA755892CD}" presName="textBox3a" presStyleLbl="revTx" presStyleIdx="0" presStyleCnt="3" custScaleX="192007" custScaleY="119729" custLinFactY="-52694" custLinFactNeighborX="-60134" custLinFactNeighborY="-100000">
        <dgm:presLayoutVars>
          <dgm:bulletEnabled val="1"/>
        </dgm:presLayoutVars>
      </dgm:prSet>
      <dgm:spPr/>
      <dgm:t>
        <a:bodyPr/>
        <a:lstStyle/>
        <a:p>
          <a:endParaRPr lang="fr-FR"/>
        </a:p>
      </dgm:t>
    </dgm:pt>
    <dgm:pt modelId="{F0E42D51-390A-44BB-85CA-8D0CE4B51084}" type="pres">
      <dgm:prSet presAssocID="{8504AED7-5834-4DD0-BB20-CBF1764F44A2}" presName="bullet3b" presStyleLbl="node1" presStyleIdx="1" presStyleCnt="3" custScaleX="278416" custScaleY="256830" custLinFactNeighborX="67357" custLinFactNeighborY="-46306"/>
      <dgm:spPr>
        <a:prstGeom prst="star4">
          <a:avLst/>
        </a:prstGeom>
        <a:solidFill>
          <a:srgbClr val="FFFF00"/>
        </a:solidFill>
      </dgm:spPr>
    </dgm:pt>
    <dgm:pt modelId="{8E5A3ACA-B616-4ACE-BE39-4A94FF54EE42}" type="pres">
      <dgm:prSet presAssocID="{8504AED7-5834-4DD0-BB20-CBF1764F44A2}" presName="textBox3b" presStyleLbl="revTx" presStyleIdx="1" presStyleCnt="3" custScaleX="171315" custScaleY="72763" custLinFactNeighborX="5016" custLinFactNeighborY="9880">
        <dgm:presLayoutVars>
          <dgm:bulletEnabled val="1"/>
        </dgm:presLayoutVars>
      </dgm:prSet>
      <dgm:spPr/>
      <dgm:t>
        <a:bodyPr/>
        <a:lstStyle/>
        <a:p>
          <a:endParaRPr lang="fr-FR"/>
        </a:p>
      </dgm:t>
    </dgm:pt>
    <dgm:pt modelId="{98034EF9-B3D0-4530-B9C6-BAB26D3B0D71}" type="pres">
      <dgm:prSet presAssocID="{49494227-43AA-4149-87D7-9887A7706D4B}" presName="bullet3c" presStyleLbl="node1" presStyleIdx="2" presStyleCnt="3" custScaleX="220705" custScaleY="216708" custLinFactX="64120" custLinFactNeighborX="100000" custLinFactNeighborY="-20775"/>
      <dgm:spPr>
        <a:prstGeom prst="star4">
          <a:avLst/>
        </a:prstGeom>
        <a:solidFill>
          <a:srgbClr val="00CC66"/>
        </a:solidFill>
      </dgm:spPr>
    </dgm:pt>
    <dgm:pt modelId="{B880AC70-52EA-42F8-9721-2FF47ED705F9}" type="pres">
      <dgm:prSet presAssocID="{49494227-43AA-4149-87D7-9887A7706D4B}" presName="textBox3c" presStyleLbl="revTx" presStyleIdx="2" presStyleCnt="3" custScaleX="150788" custScaleY="72231" custLinFactNeighborX="53872" custLinFactNeighborY="2352">
        <dgm:presLayoutVars>
          <dgm:bulletEnabled val="1"/>
        </dgm:presLayoutVars>
      </dgm:prSet>
      <dgm:spPr/>
      <dgm:t>
        <a:bodyPr/>
        <a:lstStyle/>
        <a:p>
          <a:endParaRPr lang="fr-FR"/>
        </a:p>
      </dgm:t>
    </dgm:pt>
  </dgm:ptLst>
  <dgm:cxnLst>
    <dgm:cxn modelId="{CE6B58C0-0EB6-41AA-A644-4C78E9594D20}" srcId="{77370F49-1D57-426E-8242-380DFAC9714B}" destId="{49494227-43AA-4149-87D7-9887A7706D4B}" srcOrd="2" destOrd="0" parTransId="{CF60CC9F-7967-455E-A0B5-9D63235746F6}" sibTransId="{134E71AE-5BC9-45F6-8C97-422408D97230}"/>
    <dgm:cxn modelId="{E5692D08-5CAD-4501-81E0-4A75D8D49108}" srcId="{77370F49-1D57-426E-8242-380DFAC9714B}" destId="{8504AED7-5834-4DD0-BB20-CBF1764F44A2}" srcOrd="1" destOrd="0" parTransId="{5AF1E34A-D055-4F21-8FC1-1DD95B07B67E}" sibTransId="{CACB3DA7-52E5-43F6-978F-443A8BDCD64B}"/>
    <dgm:cxn modelId="{8CDF4C08-EF52-4284-9FE2-8FA208F689EF}" type="presOf" srcId="{49494227-43AA-4149-87D7-9887A7706D4B}" destId="{B880AC70-52EA-42F8-9721-2FF47ED705F9}" srcOrd="0" destOrd="0" presId="urn:microsoft.com/office/officeart/2005/8/layout/arrow2"/>
    <dgm:cxn modelId="{F87146BB-8477-4A59-A0E1-D01E924A691E}" type="presOf" srcId="{77370F49-1D57-426E-8242-380DFAC9714B}" destId="{E6248FB2-B691-49FC-A057-3C33C3740420}" srcOrd="0" destOrd="0" presId="urn:microsoft.com/office/officeart/2005/8/layout/arrow2"/>
    <dgm:cxn modelId="{32F7C660-11A4-4744-AC90-72555F49C3DF}" srcId="{77370F49-1D57-426E-8242-380DFAC9714B}" destId="{18CBC5DD-99A7-4B2E-B8C4-28DA755892CD}" srcOrd="0" destOrd="0" parTransId="{E7BA844E-29CC-4C21-AE52-7B7F2C1683F8}" sibTransId="{928B355B-DC50-42E1-8A43-2F2DE100AAA9}"/>
    <dgm:cxn modelId="{DFED0A9D-EBE1-4FB5-B1CC-F1E0EC1A1029}" type="presOf" srcId="{8504AED7-5834-4DD0-BB20-CBF1764F44A2}" destId="{8E5A3ACA-B616-4ACE-BE39-4A94FF54EE42}" srcOrd="0" destOrd="0" presId="urn:microsoft.com/office/officeart/2005/8/layout/arrow2"/>
    <dgm:cxn modelId="{85B726E6-1D8A-42B3-B4DA-1977798356DA}" type="presOf" srcId="{18CBC5DD-99A7-4B2E-B8C4-28DA755892CD}" destId="{BA66D8C7-4A89-48CB-854D-4C4061395B15}" srcOrd="0" destOrd="0" presId="urn:microsoft.com/office/officeart/2005/8/layout/arrow2"/>
    <dgm:cxn modelId="{CF98BED4-1B3F-47FF-AB41-82A317EB23AE}" type="presParOf" srcId="{E6248FB2-B691-49FC-A057-3C33C3740420}" destId="{0A3A11FA-17D2-4728-96A0-D5CA82D19B63}" srcOrd="0" destOrd="0" presId="urn:microsoft.com/office/officeart/2005/8/layout/arrow2"/>
    <dgm:cxn modelId="{68642854-8BE2-44BC-8090-8BE6E5AB7341}" type="presParOf" srcId="{E6248FB2-B691-49FC-A057-3C33C3740420}" destId="{4C786008-EABC-4AFE-BF7F-3ADDB5681662}" srcOrd="1" destOrd="0" presId="urn:microsoft.com/office/officeart/2005/8/layout/arrow2"/>
    <dgm:cxn modelId="{72A71434-9F80-4A06-B661-CA381D4E6FB2}" type="presParOf" srcId="{4C786008-EABC-4AFE-BF7F-3ADDB5681662}" destId="{723843F0-0068-46B0-8B24-BA256782A5D4}" srcOrd="0" destOrd="0" presId="urn:microsoft.com/office/officeart/2005/8/layout/arrow2"/>
    <dgm:cxn modelId="{9AB19153-9571-4758-81E8-2E0A6F6FB8B3}" type="presParOf" srcId="{4C786008-EABC-4AFE-BF7F-3ADDB5681662}" destId="{BA66D8C7-4A89-48CB-854D-4C4061395B15}" srcOrd="1" destOrd="0" presId="urn:microsoft.com/office/officeart/2005/8/layout/arrow2"/>
    <dgm:cxn modelId="{D6ADD3E7-BE6A-4438-B1A9-AF2EB8F9691D}" type="presParOf" srcId="{4C786008-EABC-4AFE-BF7F-3ADDB5681662}" destId="{F0E42D51-390A-44BB-85CA-8D0CE4B51084}" srcOrd="2" destOrd="0" presId="urn:microsoft.com/office/officeart/2005/8/layout/arrow2"/>
    <dgm:cxn modelId="{B0469FA3-F9B0-4CBA-A46B-AE43889F096B}" type="presParOf" srcId="{4C786008-EABC-4AFE-BF7F-3ADDB5681662}" destId="{8E5A3ACA-B616-4ACE-BE39-4A94FF54EE42}" srcOrd="3" destOrd="0" presId="urn:microsoft.com/office/officeart/2005/8/layout/arrow2"/>
    <dgm:cxn modelId="{9EDF1A51-9642-439F-BA1B-E0234E5BAD10}" type="presParOf" srcId="{4C786008-EABC-4AFE-BF7F-3ADDB5681662}" destId="{98034EF9-B3D0-4530-B9C6-BAB26D3B0D71}" srcOrd="4" destOrd="0" presId="urn:microsoft.com/office/officeart/2005/8/layout/arrow2"/>
    <dgm:cxn modelId="{B128D453-C4B0-49C0-BC45-7C14CBF2E4A4}" type="presParOf" srcId="{4C786008-EABC-4AFE-BF7F-3ADDB5681662}" destId="{B880AC70-52EA-42F8-9721-2FF47ED705F9}" srcOrd="5"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3A11FA-17D2-4728-96A0-D5CA82D19B63}">
      <dsp:nvSpPr>
        <dsp:cNvPr id="0" name=""/>
        <dsp:cNvSpPr/>
      </dsp:nvSpPr>
      <dsp:spPr>
        <a:xfrm>
          <a:off x="-188639" y="-65578"/>
          <a:ext cx="9140398" cy="4600637"/>
        </a:xfrm>
        <a:prstGeom prst="swooshArrow">
          <a:avLst>
            <a:gd name="adj1" fmla="val 25000"/>
            <a:gd name="adj2" fmla="val 25000"/>
          </a:avLst>
        </a:prstGeom>
        <a:gradFill rotWithShape="0">
          <a:gsLst>
            <a:gs pos="0">
              <a:srgbClr val="FF0000"/>
            </a:gs>
            <a:gs pos="31000">
              <a:srgbClr val="FFFF00"/>
            </a:gs>
            <a:gs pos="90000">
              <a:srgbClr val="33CC33"/>
            </a:gs>
            <a:gs pos="100000">
              <a:srgbClr val="33CC33"/>
            </a:gs>
          </a:gsLst>
          <a:lin ang="16200000" scaled="0"/>
        </a:gradFill>
        <a:ln>
          <a:noFill/>
        </a:ln>
        <a:effectLst>
          <a:outerShdw blurRad="50800" dist="50800" dir="5400000" sx="93000" sy="93000" algn="ctr" rotWithShape="0">
            <a:srgbClr val="000000">
              <a:alpha val="43137"/>
            </a:srgbClr>
          </a:outerShdw>
        </a:effectLst>
        <a:scene3d>
          <a:camera prst="orthographicFront"/>
          <a:lightRig rig="threePt" dir="t">
            <a:rot lat="0" lon="0" rev="7500000"/>
          </a:lightRig>
        </a:scene3d>
        <a:sp3d z="-152400" extrusionH="63500" prstMaterial="softEdge">
          <a:bevelT w="144450" h="6350" prst="relaxedInset"/>
          <a:contourClr>
            <a:schemeClr val="bg1"/>
          </a:contourClr>
        </a:sp3d>
      </dsp:spPr>
      <dsp:style>
        <a:lnRef idx="0">
          <a:scrgbClr r="0" g="0" b="0"/>
        </a:lnRef>
        <a:fillRef idx="3">
          <a:scrgbClr r="0" g="0" b="0"/>
        </a:fillRef>
        <a:effectRef idx="0">
          <a:scrgbClr r="0" g="0" b="0"/>
        </a:effectRef>
        <a:fontRef idx="minor"/>
      </dsp:style>
    </dsp:sp>
    <dsp:sp modelId="{723843F0-0068-46B0-8B24-BA256782A5D4}">
      <dsp:nvSpPr>
        <dsp:cNvPr id="0" name=""/>
        <dsp:cNvSpPr/>
      </dsp:nvSpPr>
      <dsp:spPr>
        <a:xfrm>
          <a:off x="934593" y="2869165"/>
          <a:ext cx="496136" cy="558314"/>
        </a:xfrm>
        <a:prstGeom prst="star4">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A66D8C7-4A89-48CB-854D-4C4061395B15}">
      <dsp:nvSpPr>
        <dsp:cNvPr id="0" name=""/>
        <dsp:cNvSpPr/>
      </dsp:nvSpPr>
      <dsp:spPr>
        <a:xfrm>
          <a:off x="0" y="1044122"/>
          <a:ext cx="3293145" cy="1591897"/>
        </a:xfrm>
        <a:prstGeom prst="rect">
          <a:avLst/>
        </a:prstGeom>
        <a:solidFill>
          <a:schemeClr val="accent2">
            <a:alpha val="55000"/>
          </a:schemeClr>
        </a:solidFill>
        <a:ln>
          <a:solidFill>
            <a:srgbClr val="FFC000"/>
          </a:solidFill>
        </a:ln>
        <a:effectLst/>
      </dsp:spPr>
      <dsp:style>
        <a:lnRef idx="0">
          <a:scrgbClr r="0" g="0" b="0"/>
        </a:lnRef>
        <a:fillRef idx="0">
          <a:scrgbClr r="0" g="0" b="0"/>
        </a:fillRef>
        <a:effectRef idx="0">
          <a:scrgbClr r="0" g="0" b="0"/>
        </a:effectRef>
        <a:fontRef idx="minor"/>
      </dsp:style>
      <dsp:txBody>
        <a:bodyPr spcFirstLastPara="0" vert="horz" wrap="square" lIns="101412" tIns="0" rIns="0" bIns="0" numCol="1" spcCol="1270" anchor="t" anchorCtr="0">
          <a:noAutofit/>
        </a:bodyPr>
        <a:lstStyle/>
        <a:p>
          <a:pPr lvl="0" algn="l" defTabSz="1066800">
            <a:lnSpc>
              <a:spcPct val="90000"/>
            </a:lnSpc>
            <a:spcBef>
              <a:spcPct val="0"/>
            </a:spcBef>
            <a:spcAft>
              <a:spcPct val="35000"/>
            </a:spcAft>
          </a:pPr>
          <a:r>
            <a:rPr lang="en-US" sz="2400" b="1" kern="1200" noProof="0" dirty="0" smtClean="0">
              <a:solidFill>
                <a:srgbClr val="FFC000"/>
              </a:solidFill>
            </a:rPr>
            <a:t>Step 1: Design Studies</a:t>
          </a:r>
        </a:p>
        <a:p>
          <a:pPr lvl="0" algn="l" defTabSz="1066800">
            <a:lnSpc>
              <a:spcPct val="90000"/>
            </a:lnSpc>
            <a:spcBef>
              <a:spcPct val="0"/>
            </a:spcBef>
            <a:spcAft>
              <a:spcPct val="35000"/>
            </a:spcAft>
          </a:pPr>
          <a:r>
            <a:rPr lang="en-US" sz="1600" b="1" kern="1200" noProof="0" dirty="0" smtClean="0">
              <a:solidFill>
                <a:srgbClr val="FFC000"/>
              </a:solidFill>
            </a:rPr>
            <a:t>First step to be visible at the EC level and to enter the strategic infrastructure Roadmap of the European Union</a:t>
          </a:r>
        </a:p>
        <a:p>
          <a:pPr lvl="0" algn="l" defTabSz="1066800">
            <a:lnSpc>
              <a:spcPct val="90000"/>
            </a:lnSpc>
            <a:spcBef>
              <a:spcPct val="0"/>
            </a:spcBef>
            <a:spcAft>
              <a:spcPct val="35000"/>
            </a:spcAft>
          </a:pPr>
          <a:r>
            <a:rPr lang="en-US" sz="1600" b="1" u="sng" kern="1200" noProof="0" dirty="0" smtClean="0">
              <a:solidFill>
                <a:srgbClr val="FFC000"/>
              </a:solidFill>
            </a:rPr>
            <a:t>Be included in the ESFRI roadmap </a:t>
          </a:r>
        </a:p>
      </dsp:txBody>
      <dsp:txXfrm>
        <a:off x="0" y="1044122"/>
        <a:ext cx="3293145" cy="1591897"/>
      </dsp:txXfrm>
    </dsp:sp>
    <dsp:sp modelId="{F0E42D51-390A-44BB-85CA-8D0CE4B51084}">
      <dsp:nvSpPr>
        <dsp:cNvPr id="0" name=""/>
        <dsp:cNvSpPr/>
      </dsp:nvSpPr>
      <dsp:spPr>
        <a:xfrm>
          <a:off x="3249656" y="1427833"/>
          <a:ext cx="963229" cy="888549"/>
        </a:xfrm>
        <a:prstGeom prst="star4">
          <a:avLst/>
        </a:prstGeom>
        <a:solidFill>
          <a:srgbClr val="FFFF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E5A3ACA-B616-4ACE-BE39-4A94FF54EE42}">
      <dsp:nvSpPr>
        <dsp:cNvPr id="0" name=""/>
        <dsp:cNvSpPr/>
      </dsp:nvSpPr>
      <dsp:spPr>
        <a:xfrm>
          <a:off x="2956911" y="2620419"/>
          <a:ext cx="3026527" cy="1821073"/>
        </a:xfrm>
        <a:prstGeom prst="rect">
          <a:avLst/>
        </a:prstGeom>
        <a:solidFill>
          <a:schemeClr val="accent2">
            <a:alpha val="55000"/>
          </a:schemeClr>
        </a:solidFill>
        <a:ln>
          <a:solidFill>
            <a:srgbClr val="FFFF00"/>
          </a:solidFill>
        </a:ln>
        <a:effectLst/>
      </dsp:spPr>
      <dsp:style>
        <a:lnRef idx="0">
          <a:scrgbClr r="0" g="0" b="0"/>
        </a:lnRef>
        <a:fillRef idx="0">
          <a:scrgbClr r="0" g="0" b="0"/>
        </a:fillRef>
        <a:effectRef idx="0">
          <a:scrgbClr r="0" g="0" b="0"/>
        </a:effectRef>
        <a:fontRef idx="minor"/>
      </dsp:style>
      <dsp:txBody>
        <a:bodyPr spcFirstLastPara="0" vert="horz" wrap="square" lIns="183321" tIns="0" rIns="0" bIns="0" numCol="1" spcCol="1270" anchor="t" anchorCtr="0">
          <a:noAutofit/>
        </a:bodyPr>
        <a:lstStyle/>
        <a:p>
          <a:pPr lvl="0" algn="l" defTabSz="1066800">
            <a:lnSpc>
              <a:spcPct val="90000"/>
            </a:lnSpc>
            <a:spcBef>
              <a:spcPct val="0"/>
            </a:spcBef>
            <a:spcAft>
              <a:spcPct val="35000"/>
            </a:spcAft>
          </a:pPr>
          <a:r>
            <a:rPr lang="en-US" sz="2400" b="1" kern="1200" noProof="0" dirty="0" smtClean="0">
              <a:solidFill>
                <a:srgbClr val="FFFF00"/>
              </a:solidFill>
              <a:effectLst>
                <a:outerShdw blurRad="38100" dist="38100" dir="2700000" algn="tl">
                  <a:srgbClr val="000000">
                    <a:alpha val="43137"/>
                  </a:srgbClr>
                </a:outerShdw>
              </a:effectLst>
            </a:rPr>
            <a:t>Step 2 : Preparatory Phase</a:t>
          </a:r>
        </a:p>
        <a:p>
          <a:pPr lvl="0" algn="l" defTabSz="1066800">
            <a:lnSpc>
              <a:spcPct val="90000"/>
            </a:lnSpc>
            <a:spcBef>
              <a:spcPct val="0"/>
            </a:spcBef>
            <a:spcAft>
              <a:spcPct val="35000"/>
            </a:spcAft>
          </a:pPr>
          <a:r>
            <a:rPr lang="en-US" sz="1600" b="1" kern="1200" noProof="0" dirty="0" smtClean="0">
              <a:solidFill>
                <a:srgbClr val="FFFF00"/>
              </a:solidFill>
              <a:effectLst>
                <a:outerShdw blurRad="38100" dist="38100" dir="2700000" algn="tl">
                  <a:srgbClr val="000000">
                    <a:alpha val="43137"/>
                  </a:srgbClr>
                </a:outerShdw>
              </a:effectLst>
            </a:rPr>
            <a:t>Technical, managerial and Political  Preparation  Phase for the construction  of  the infrastructure</a:t>
          </a:r>
          <a:endParaRPr lang="en-US" sz="1600" b="1" kern="1200" noProof="0" dirty="0">
            <a:solidFill>
              <a:srgbClr val="FFFF00"/>
            </a:solidFill>
            <a:effectLst>
              <a:outerShdw blurRad="38100" dist="38100" dir="2700000" algn="tl">
                <a:srgbClr val="000000">
                  <a:alpha val="43137"/>
                </a:srgbClr>
              </a:outerShdw>
            </a:effectLst>
          </a:endParaRPr>
        </a:p>
      </dsp:txBody>
      <dsp:txXfrm>
        <a:off x="2956911" y="2620419"/>
        <a:ext cx="3026527" cy="1821073"/>
      </dsp:txXfrm>
    </dsp:sp>
    <dsp:sp modelId="{98034EF9-B3D0-4530-B9C6-BAB26D3B0D71}">
      <dsp:nvSpPr>
        <dsp:cNvPr id="0" name=""/>
        <dsp:cNvSpPr/>
      </dsp:nvSpPr>
      <dsp:spPr>
        <a:xfrm>
          <a:off x="5853387" y="719777"/>
          <a:ext cx="1055998" cy="1036874"/>
        </a:xfrm>
        <a:prstGeom prst="star4">
          <a:avLst/>
        </a:prstGeom>
        <a:solidFill>
          <a:srgbClr val="00CC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880AC70-52EA-42F8-9721-2FF47ED705F9}">
      <dsp:nvSpPr>
        <dsp:cNvPr id="0" name=""/>
        <dsp:cNvSpPr/>
      </dsp:nvSpPr>
      <dsp:spPr>
        <a:xfrm>
          <a:off x="6099231" y="1856768"/>
          <a:ext cx="2663888" cy="2309544"/>
        </a:xfrm>
        <a:prstGeom prst="rect">
          <a:avLst/>
        </a:prstGeom>
        <a:solidFill>
          <a:schemeClr val="accent2">
            <a:alpha val="55000"/>
          </a:schemeClr>
        </a:solidFill>
        <a:ln>
          <a:solidFill>
            <a:srgbClr val="99FF66"/>
          </a:solidFill>
        </a:ln>
        <a:effectLst/>
      </dsp:spPr>
      <dsp:style>
        <a:lnRef idx="0">
          <a:scrgbClr r="0" g="0" b="0"/>
        </a:lnRef>
        <a:fillRef idx="0">
          <a:scrgbClr r="0" g="0" b="0"/>
        </a:fillRef>
        <a:effectRef idx="0">
          <a:scrgbClr r="0" g="0" b="0"/>
        </a:effectRef>
        <a:fontRef idx="minor"/>
      </dsp:style>
      <dsp:txBody>
        <a:bodyPr spcFirstLastPara="0" vert="horz" wrap="square" lIns="253529" tIns="0" rIns="0" bIns="0" numCol="1" spcCol="1270" anchor="t" anchorCtr="0">
          <a:noAutofit/>
        </a:bodyPr>
        <a:lstStyle/>
        <a:p>
          <a:pPr lvl="0" algn="l" defTabSz="1066800">
            <a:lnSpc>
              <a:spcPct val="90000"/>
            </a:lnSpc>
            <a:spcBef>
              <a:spcPct val="0"/>
            </a:spcBef>
            <a:spcAft>
              <a:spcPct val="35000"/>
            </a:spcAft>
          </a:pPr>
          <a:r>
            <a:rPr lang="en-US" sz="2400" b="1" kern="1200" noProof="0" dirty="0" smtClean="0">
              <a:solidFill>
                <a:srgbClr val="66FF99"/>
              </a:solidFill>
              <a:effectLst>
                <a:outerShdw blurRad="38100" dist="38100" dir="2700000" algn="tl">
                  <a:srgbClr val="000000">
                    <a:alpha val="43137"/>
                  </a:srgbClr>
                </a:outerShdw>
              </a:effectLst>
            </a:rPr>
            <a:t>Step 3: Implementation</a:t>
          </a:r>
        </a:p>
        <a:p>
          <a:pPr lvl="0" algn="l" defTabSz="1066800">
            <a:lnSpc>
              <a:spcPct val="90000"/>
            </a:lnSpc>
            <a:spcBef>
              <a:spcPct val="0"/>
            </a:spcBef>
            <a:spcAft>
              <a:spcPct val="35000"/>
            </a:spcAft>
          </a:pPr>
          <a:r>
            <a:rPr lang="en-US" sz="1600" b="1" kern="1200" noProof="0" dirty="0" smtClean="0">
              <a:solidFill>
                <a:srgbClr val="66FF99"/>
              </a:solidFill>
              <a:effectLst>
                <a:outerShdw blurRad="38100" dist="38100" dir="2700000" algn="tl">
                  <a:srgbClr val="000000">
                    <a:alpha val="43137"/>
                  </a:srgbClr>
                </a:outerShdw>
              </a:effectLst>
            </a:rPr>
            <a:t>Launch of the construction including technology transfer and industry </a:t>
          </a:r>
          <a:r>
            <a:rPr lang="en-US" sz="1600" b="1" kern="1200" noProof="0" dirty="0" err="1" smtClean="0">
              <a:solidFill>
                <a:srgbClr val="66FF99"/>
              </a:solidFill>
              <a:effectLst>
                <a:outerShdw blurRad="38100" dist="38100" dir="2700000" algn="tl">
                  <a:srgbClr val="000000">
                    <a:alpha val="43137"/>
                  </a:srgbClr>
                </a:outerShdw>
              </a:effectLst>
            </a:rPr>
            <a:t>involvment</a:t>
          </a:r>
          <a:endParaRPr lang="en-US" sz="1600" b="1" kern="1200" noProof="0" dirty="0" smtClean="0">
            <a:solidFill>
              <a:srgbClr val="66FF99"/>
            </a:solidFill>
            <a:effectLst>
              <a:outerShdw blurRad="38100" dist="38100" dir="2700000" algn="tl">
                <a:srgbClr val="000000">
                  <a:alpha val="43137"/>
                </a:srgbClr>
              </a:outerShdw>
            </a:effectLst>
          </a:endParaRPr>
        </a:p>
      </dsp:txBody>
      <dsp:txXfrm>
        <a:off x="6099231" y="1856768"/>
        <a:ext cx="2663888" cy="230954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3225" cy="496888"/>
          </a:xfrm>
          <a:prstGeom prst="rect">
            <a:avLst/>
          </a:prstGeom>
          <a:noFill/>
          <a:ln w="9525">
            <a:noFill/>
            <a:miter lim="800000"/>
            <a:headEnd/>
            <a:tailEnd/>
          </a:ln>
          <a:effectLst/>
        </p:spPr>
        <p:txBody>
          <a:bodyPr vert="horz" wrap="square" lIns="95564" tIns="47782" rIns="95564" bIns="47782" numCol="1" anchor="t" anchorCtr="0" compatLnSpc="1">
            <a:prstTxWarp prst="textNoShape">
              <a:avLst/>
            </a:prstTxWarp>
          </a:bodyPr>
          <a:lstStyle>
            <a:lvl1pPr algn="l" defTabSz="955675">
              <a:defRPr sz="1300"/>
            </a:lvl1pPr>
          </a:lstStyle>
          <a:p>
            <a:endParaRPr lang="fr-FR"/>
          </a:p>
        </p:txBody>
      </p:sp>
      <p:sp>
        <p:nvSpPr>
          <p:cNvPr id="12291" name="Rectangle 3"/>
          <p:cNvSpPr>
            <a:spLocks noGrp="1" noChangeArrowheads="1"/>
          </p:cNvSpPr>
          <p:nvPr>
            <p:ph type="dt" sz="quarter" idx="1"/>
          </p:nvPr>
        </p:nvSpPr>
        <p:spPr bwMode="auto">
          <a:xfrm>
            <a:off x="3851275" y="0"/>
            <a:ext cx="2943225" cy="496888"/>
          </a:xfrm>
          <a:prstGeom prst="rect">
            <a:avLst/>
          </a:prstGeom>
          <a:noFill/>
          <a:ln w="9525">
            <a:noFill/>
            <a:miter lim="800000"/>
            <a:headEnd/>
            <a:tailEnd/>
          </a:ln>
          <a:effectLst/>
        </p:spPr>
        <p:txBody>
          <a:bodyPr vert="horz" wrap="square" lIns="95564" tIns="47782" rIns="95564" bIns="47782" numCol="1" anchor="t" anchorCtr="0" compatLnSpc="1">
            <a:prstTxWarp prst="textNoShape">
              <a:avLst/>
            </a:prstTxWarp>
          </a:bodyPr>
          <a:lstStyle>
            <a:lvl1pPr algn="r" defTabSz="955675">
              <a:defRPr sz="1300"/>
            </a:lvl1pPr>
          </a:lstStyle>
          <a:p>
            <a:endParaRPr lang="fr-FR"/>
          </a:p>
        </p:txBody>
      </p:sp>
      <p:sp>
        <p:nvSpPr>
          <p:cNvPr id="12292" name="Rectangle 4"/>
          <p:cNvSpPr>
            <a:spLocks noGrp="1" noChangeArrowheads="1"/>
          </p:cNvSpPr>
          <p:nvPr>
            <p:ph type="ftr" sz="quarter" idx="2"/>
          </p:nvPr>
        </p:nvSpPr>
        <p:spPr bwMode="auto">
          <a:xfrm>
            <a:off x="0" y="9434513"/>
            <a:ext cx="2943225" cy="496887"/>
          </a:xfrm>
          <a:prstGeom prst="rect">
            <a:avLst/>
          </a:prstGeom>
          <a:noFill/>
          <a:ln w="9525">
            <a:noFill/>
            <a:miter lim="800000"/>
            <a:headEnd/>
            <a:tailEnd/>
          </a:ln>
          <a:effectLst/>
        </p:spPr>
        <p:txBody>
          <a:bodyPr vert="horz" wrap="square" lIns="95564" tIns="47782" rIns="95564" bIns="47782" numCol="1" anchor="b" anchorCtr="0" compatLnSpc="1">
            <a:prstTxWarp prst="textNoShape">
              <a:avLst/>
            </a:prstTxWarp>
          </a:bodyPr>
          <a:lstStyle>
            <a:lvl1pPr algn="l" defTabSz="955675">
              <a:defRPr sz="1300"/>
            </a:lvl1pPr>
          </a:lstStyle>
          <a:p>
            <a:endParaRPr lang="fr-FR"/>
          </a:p>
        </p:txBody>
      </p:sp>
      <p:sp>
        <p:nvSpPr>
          <p:cNvPr id="12293" name="Rectangle 5"/>
          <p:cNvSpPr>
            <a:spLocks noGrp="1" noChangeArrowheads="1"/>
          </p:cNvSpPr>
          <p:nvPr>
            <p:ph type="sldNum" sz="quarter" idx="3"/>
          </p:nvPr>
        </p:nvSpPr>
        <p:spPr bwMode="auto">
          <a:xfrm>
            <a:off x="3851275" y="9434513"/>
            <a:ext cx="2943225" cy="496887"/>
          </a:xfrm>
          <a:prstGeom prst="rect">
            <a:avLst/>
          </a:prstGeom>
          <a:noFill/>
          <a:ln w="9525">
            <a:noFill/>
            <a:miter lim="800000"/>
            <a:headEnd/>
            <a:tailEnd/>
          </a:ln>
          <a:effectLst/>
        </p:spPr>
        <p:txBody>
          <a:bodyPr vert="horz" wrap="square" lIns="95564" tIns="47782" rIns="95564" bIns="47782" numCol="1" anchor="b" anchorCtr="0" compatLnSpc="1">
            <a:prstTxWarp prst="textNoShape">
              <a:avLst/>
            </a:prstTxWarp>
          </a:bodyPr>
          <a:lstStyle>
            <a:lvl1pPr algn="r" defTabSz="955675">
              <a:defRPr sz="1300"/>
            </a:lvl1pPr>
          </a:lstStyle>
          <a:p>
            <a:fld id="{F21F73CF-8A3D-4FEB-97FE-B9EB1D28CDC7}" type="slidenum">
              <a:rPr lang="fr-FR"/>
              <a:pPr/>
              <a:t>‹N°›</a:t>
            </a:fld>
            <a:endParaRPr lang="fr-FR"/>
          </a:p>
        </p:txBody>
      </p:sp>
    </p:spTree>
    <p:extLst>
      <p:ext uri="{BB962C8B-B14F-4D97-AF65-F5344CB8AC3E}">
        <p14:creationId xmlns:p14="http://schemas.microsoft.com/office/powerpoint/2010/main" val="30950298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l" defTabSz="915988">
              <a:defRPr sz="1200"/>
            </a:lvl1pPr>
          </a:lstStyle>
          <a:p>
            <a:endParaRPr lang="fr-FR"/>
          </a:p>
        </p:txBody>
      </p:sp>
      <p:sp>
        <p:nvSpPr>
          <p:cNvPr id="119811" name="Rectangle 3"/>
          <p:cNvSpPr>
            <a:spLocks noGrp="1" noChangeArrowheads="1"/>
          </p:cNvSpPr>
          <p:nvPr>
            <p:ph type="dt" idx="1"/>
          </p:nvPr>
        </p:nvSpPr>
        <p:spPr bwMode="auto">
          <a:xfrm>
            <a:off x="3849688" y="0"/>
            <a:ext cx="2943225" cy="495300"/>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defTabSz="915988">
              <a:defRPr sz="1200"/>
            </a:lvl1pPr>
          </a:lstStyle>
          <a:p>
            <a:endParaRPr lang="fr-FR"/>
          </a:p>
        </p:txBody>
      </p:sp>
      <p:sp>
        <p:nvSpPr>
          <p:cNvPr id="119812" name="Rectangle 4"/>
          <p:cNvSpPr>
            <a:spLocks noGrp="1" noRot="1" noChangeAspect="1" noChangeArrowheads="1" noTextEdit="1"/>
          </p:cNvSpPr>
          <p:nvPr>
            <p:ph type="sldImg" idx="2"/>
          </p:nvPr>
        </p:nvSpPr>
        <p:spPr bwMode="auto">
          <a:xfrm>
            <a:off x="914400" y="746125"/>
            <a:ext cx="4965700" cy="3724275"/>
          </a:xfrm>
          <a:prstGeom prst="rect">
            <a:avLst/>
          </a:prstGeom>
          <a:noFill/>
          <a:ln w="9525">
            <a:solidFill>
              <a:srgbClr val="000000"/>
            </a:solidFill>
            <a:miter lim="800000"/>
            <a:headEnd/>
            <a:tailEnd/>
          </a:ln>
          <a:effectLst/>
        </p:spPr>
      </p:sp>
      <p:sp>
        <p:nvSpPr>
          <p:cNvPr id="119813" name="Rectangle 5"/>
          <p:cNvSpPr>
            <a:spLocks noGrp="1" noChangeArrowheads="1"/>
          </p:cNvSpPr>
          <p:nvPr>
            <p:ph type="body" sz="quarter" idx="3"/>
          </p:nvPr>
        </p:nvSpPr>
        <p:spPr bwMode="auto">
          <a:xfrm>
            <a:off x="679450" y="4718050"/>
            <a:ext cx="5435600" cy="446722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19814" name="Rectangle 6"/>
          <p:cNvSpPr>
            <a:spLocks noGrp="1" noChangeArrowheads="1"/>
          </p:cNvSpPr>
          <p:nvPr>
            <p:ph type="ftr" sz="quarter" idx="4"/>
          </p:nvPr>
        </p:nvSpPr>
        <p:spPr bwMode="auto">
          <a:xfrm>
            <a:off x="0" y="9434513"/>
            <a:ext cx="2943225" cy="495300"/>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l" defTabSz="915988">
              <a:defRPr sz="1200"/>
            </a:lvl1pPr>
          </a:lstStyle>
          <a:p>
            <a:endParaRPr lang="fr-FR"/>
          </a:p>
        </p:txBody>
      </p:sp>
      <p:sp>
        <p:nvSpPr>
          <p:cNvPr id="119815" name="Rectangle 7"/>
          <p:cNvSpPr>
            <a:spLocks noGrp="1" noChangeArrowheads="1"/>
          </p:cNvSpPr>
          <p:nvPr>
            <p:ph type="sldNum" sz="quarter" idx="5"/>
          </p:nvPr>
        </p:nvSpPr>
        <p:spPr bwMode="auto">
          <a:xfrm>
            <a:off x="3849688" y="9434513"/>
            <a:ext cx="2943225" cy="495300"/>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defTabSz="915988">
              <a:defRPr sz="1200"/>
            </a:lvl1pPr>
          </a:lstStyle>
          <a:p>
            <a:fld id="{40BFFA65-E53C-4CA9-8014-17DE60736307}" type="slidenum">
              <a:rPr lang="fr-FR"/>
              <a:pPr/>
              <a:t>‹N°›</a:t>
            </a:fld>
            <a:endParaRPr lang="fr-FR"/>
          </a:p>
        </p:txBody>
      </p:sp>
    </p:spTree>
    <p:extLst>
      <p:ext uri="{BB962C8B-B14F-4D97-AF65-F5344CB8AC3E}">
        <p14:creationId xmlns:p14="http://schemas.microsoft.com/office/powerpoint/2010/main" val="26683117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dirty="0" smtClean="0">
                <a:solidFill>
                  <a:srgbClr val="FFFFFF"/>
                </a:solidFill>
              </a:rPr>
              <a:t>For each of these steps, there are EC calls </a:t>
            </a:r>
          </a:p>
          <a:p>
            <a:endParaRPr lang="fr-FR" dirty="0"/>
          </a:p>
        </p:txBody>
      </p:sp>
      <p:sp>
        <p:nvSpPr>
          <p:cNvPr id="4" name="Espace réservé du numéro de diapositive 3"/>
          <p:cNvSpPr>
            <a:spLocks noGrp="1"/>
          </p:cNvSpPr>
          <p:nvPr>
            <p:ph type="sldNum" sz="quarter" idx="10"/>
          </p:nvPr>
        </p:nvSpPr>
        <p:spPr/>
        <p:txBody>
          <a:bodyPr/>
          <a:lstStyle/>
          <a:p>
            <a:pPr>
              <a:defRPr/>
            </a:pPr>
            <a:fld id="{C02C1F3B-3DA0-4D10-A46E-E540C7294DA0}" type="slidenum">
              <a:rPr lang="fr-FR" smtClean="0">
                <a:solidFill>
                  <a:srgbClr val="000000"/>
                </a:solidFill>
              </a:rPr>
              <a:pPr>
                <a:defRPr/>
              </a:pPr>
              <a:t>2</a:t>
            </a:fld>
            <a:endParaRPr lang="fr-FR">
              <a:solidFill>
                <a:srgbClr val="000000"/>
              </a:solidFill>
            </a:endParaRPr>
          </a:p>
        </p:txBody>
      </p:sp>
    </p:spTree>
    <p:extLst>
      <p:ext uri="{BB962C8B-B14F-4D97-AF65-F5344CB8AC3E}">
        <p14:creationId xmlns:p14="http://schemas.microsoft.com/office/powerpoint/2010/main" val="1514326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dirty="0" smtClean="0">
                <a:solidFill>
                  <a:srgbClr val="FFFFFF"/>
                </a:solidFill>
              </a:rPr>
              <a:t>For each of these steps, there are EC calls </a:t>
            </a:r>
          </a:p>
          <a:p>
            <a:endParaRPr lang="fr-FR" dirty="0"/>
          </a:p>
        </p:txBody>
      </p:sp>
      <p:sp>
        <p:nvSpPr>
          <p:cNvPr id="4" name="Espace réservé du numéro de diapositive 3"/>
          <p:cNvSpPr>
            <a:spLocks noGrp="1"/>
          </p:cNvSpPr>
          <p:nvPr>
            <p:ph type="sldNum" sz="quarter" idx="10"/>
          </p:nvPr>
        </p:nvSpPr>
        <p:spPr/>
        <p:txBody>
          <a:bodyPr/>
          <a:lstStyle/>
          <a:p>
            <a:pPr>
              <a:defRPr/>
            </a:pPr>
            <a:fld id="{C02C1F3B-3DA0-4D10-A46E-E540C7294DA0}" type="slidenum">
              <a:rPr lang="fr-FR" smtClean="0">
                <a:solidFill>
                  <a:srgbClr val="000000"/>
                </a:solidFill>
              </a:rPr>
              <a:pPr>
                <a:defRPr/>
              </a:pPr>
              <a:t>4</a:t>
            </a:fld>
            <a:endParaRPr lang="fr-FR">
              <a:solidFill>
                <a:srgbClr val="000000"/>
              </a:solidFill>
            </a:endParaRPr>
          </a:p>
        </p:txBody>
      </p:sp>
    </p:spTree>
    <p:extLst>
      <p:ext uri="{BB962C8B-B14F-4D97-AF65-F5344CB8AC3E}">
        <p14:creationId xmlns:p14="http://schemas.microsoft.com/office/powerpoint/2010/main" val="1514326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E0CC48D1-1435-4A0D-8927-B8A5879706D1}"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9BB2FEA2-BB8F-40B2-A27A-2C421BF2A7C6}"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58D8CDF-F950-41CE-BC14-B6DEE70EEA46}" type="slidenum">
              <a:rPr lang="fr-F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30402" name="Group 2"/>
          <p:cNvGrpSpPr>
            <a:grpSpLocks/>
          </p:cNvGrpSpPr>
          <p:nvPr/>
        </p:nvGrpSpPr>
        <p:grpSpPr bwMode="auto">
          <a:xfrm>
            <a:off x="0" y="908050"/>
            <a:ext cx="9132888" cy="152400"/>
            <a:chOff x="0" y="720"/>
            <a:chExt cx="5753" cy="144"/>
          </a:xfrm>
        </p:grpSpPr>
        <p:sp>
          <p:nvSpPr>
            <p:cNvPr id="230403" name="Rectangle 3"/>
            <p:cNvSpPr>
              <a:spLocks noChangeArrowheads="1"/>
            </p:cNvSpPr>
            <p:nvPr/>
          </p:nvSpPr>
          <p:spPr bwMode="auto">
            <a:xfrm>
              <a:off x="0" y="720"/>
              <a:ext cx="5753" cy="69"/>
            </a:xfrm>
            <a:prstGeom prst="rect">
              <a:avLst/>
            </a:prstGeom>
            <a:gradFill rotWithShape="0">
              <a:gsLst>
                <a:gs pos="0">
                  <a:srgbClr val="00C0C0">
                    <a:gamma/>
                    <a:shade val="49804"/>
                    <a:invGamma/>
                  </a:srgbClr>
                </a:gs>
                <a:gs pos="50000">
                  <a:srgbClr val="00C0C0"/>
                </a:gs>
                <a:gs pos="100000">
                  <a:srgbClr val="00C0C0">
                    <a:gamma/>
                    <a:shade val="49804"/>
                    <a:invGamma/>
                  </a:srgbClr>
                </a:gs>
              </a:gsLst>
              <a:lin ang="0" scaled="1"/>
            </a:gradFill>
            <a:ln w="9525">
              <a:noFill/>
              <a:miter lim="800000"/>
              <a:headEnd/>
              <a:tailEnd/>
            </a:ln>
            <a:effectLst/>
          </p:spPr>
          <p:txBody>
            <a:bodyPr wrap="none" anchor="ctr"/>
            <a:lstStyle/>
            <a:p>
              <a:endParaRPr lang="fr-FR"/>
            </a:p>
          </p:txBody>
        </p:sp>
        <p:sp>
          <p:nvSpPr>
            <p:cNvPr id="230404" name="Rectangle 4"/>
            <p:cNvSpPr>
              <a:spLocks noChangeArrowheads="1"/>
            </p:cNvSpPr>
            <p:nvPr/>
          </p:nvSpPr>
          <p:spPr bwMode="auto">
            <a:xfrm>
              <a:off x="0" y="828"/>
              <a:ext cx="5753" cy="36"/>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9525">
              <a:noFill/>
              <a:miter lim="800000"/>
              <a:headEnd/>
              <a:tailEnd/>
            </a:ln>
            <a:effectLst/>
          </p:spPr>
          <p:txBody>
            <a:bodyPr wrap="none" anchor="ctr"/>
            <a:lstStyle/>
            <a:p>
              <a:endParaRPr lang="fr-FR"/>
            </a:p>
          </p:txBody>
        </p:sp>
      </p:grpSp>
      <p:sp>
        <p:nvSpPr>
          <p:cNvPr id="230405" name="Rectangle 5"/>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230406" name="Rectangle 6"/>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0407" name="Line 7"/>
          <p:cNvSpPr>
            <a:spLocks noChangeShapeType="1"/>
          </p:cNvSpPr>
          <p:nvPr/>
        </p:nvSpPr>
        <p:spPr bwMode="auto">
          <a:xfrm>
            <a:off x="0" y="6400800"/>
            <a:ext cx="9074150" cy="0"/>
          </a:xfrm>
          <a:prstGeom prst="line">
            <a:avLst/>
          </a:prstGeom>
          <a:noFill/>
          <a:ln w="25400">
            <a:solidFill>
              <a:srgbClr val="D93192"/>
            </a:solidFill>
            <a:round/>
            <a:headEnd type="none" w="sm" len="sm"/>
            <a:tailEnd type="none" w="sm" len="sm"/>
          </a:ln>
          <a:effectLst/>
        </p:spPr>
        <p:txBody>
          <a:bodyPr wrap="none" anchor="ctr"/>
          <a:lstStyle/>
          <a:p>
            <a:endParaRPr lang="fr-FR"/>
          </a:p>
        </p:txBody>
      </p:sp>
      <p:sp>
        <p:nvSpPr>
          <p:cNvPr id="230408" name="Text Box 8"/>
          <p:cNvSpPr txBox="1">
            <a:spLocks noChangeArrowheads="1"/>
          </p:cNvSpPr>
          <p:nvPr/>
        </p:nvSpPr>
        <p:spPr bwMode="auto">
          <a:xfrm>
            <a:off x="7669213" y="6400800"/>
            <a:ext cx="914400" cy="366713"/>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endParaRPr lang="en-US" sz="1800">
              <a:latin typeface="Arial" charset="0"/>
            </a:endParaRPr>
          </a:p>
        </p:txBody>
      </p:sp>
      <p:pic>
        <p:nvPicPr>
          <p:cNvPr id="230409" name="Picture 9" descr="logoPHIN"/>
          <p:cNvPicPr>
            <a:picLocks noChangeAspect="1" noChangeArrowheads="1"/>
          </p:cNvPicPr>
          <p:nvPr userDrawn="1"/>
        </p:nvPicPr>
        <p:blipFill>
          <a:blip r:embed="rId2" cstate="print"/>
          <a:srcRect/>
          <a:stretch>
            <a:fillRect/>
          </a:stretch>
        </p:blipFill>
        <p:spPr bwMode="auto">
          <a:xfrm>
            <a:off x="7554913" y="0"/>
            <a:ext cx="1589087" cy="906463"/>
          </a:xfrm>
          <a:prstGeom prst="rect">
            <a:avLst/>
          </a:prstGeom>
          <a:noFill/>
        </p:spPr>
      </p:pic>
      <p:pic>
        <p:nvPicPr>
          <p:cNvPr id="230410" name="Picture 10" descr="AB-Logo"/>
          <p:cNvPicPr>
            <a:picLocks noChangeAspect="1" noChangeArrowheads="1"/>
          </p:cNvPicPr>
          <p:nvPr userDrawn="1"/>
        </p:nvPicPr>
        <p:blipFill>
          <a:blip r:embed="rId3" cstate="print"/>
          <a:srcRect/>
          <a:stretch>
            <a:fillRect/>
          </a:stretch>
        </p:blipFill>
        <p:spPr bwMode="auto">
          <a:xfrm>
            <a:off x="0" y="0"/>
            <a:ext cx="895350" cy="895350"/>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09600" y="1066800"/>
            <a:ext cx="39243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86300" y="1066800"/>
            <a:ext cx="39243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5D8D833-7539-474E-B78F-0671A455C735}" type="slidenum">
              <a:rPr lang="fr-F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0350" y="152400"/>
            <a:ext cx="2000250" cy="61722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09600" y="152400"/>
            <a:ext cx="5848350" cy="61722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u numéro de diapositive 3"/>
          <p:cNvSpPr>
            <a:spLocks noGrp="1"/>
          </p:cNvSpPr>
          <p:nvPr>
            <p:ph type="sldNum" sz="quarter" idx="10"/>
          </p:nvPr>
        </p:nvSpPr>
        <p:spPr/>
        <p:txBody>
          <a:bodyPr/>
          <a:lstStyle>
            <a:lvl1pPr>
              <a:defRPr/>
            </a:lvl1pPr>
          </a:lstStyle>
          <a:p>
            <a:r>
              <a:rPr lang="fr-FR"/>
              <a:t>              </a:t>
            </a:r>
            <a:fld id="{799FDB0C-E14E-451D-A2D5-FA056A6DC3CD}" type="slidenum">
              <a:rPr lang="fr-FR"/>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r>
              <a:rPr lang="fr-FR"/>
              <a:t>              </a:t>
            </a:r>
            <a:fld id="{8BD51CC0-2C69-49E9-84E7-70A32C1D2656}" type="slidenum">
              <a:rPr lang="fr-FR"/>
              <a:pPr/>
              <a:t>‹N°›</a:t>
            </a:fld>
            <a:endParaRPr 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u numéro de diapositive 3"/>
          <p:cNvSpPr>
            <a:spLocks noGrp="1"/>
          </p:cNvSpPr>
          <p:nvPr>
            <p:ph type="sldNum" sz="quarter" idx="10"/>
          </p:nvPr>
        </p:nvSpPr>
        <p:spPr/>
        <p:txBody>
          <a:bodyPr/>
          <a:lstStyle>
            <a:lvl1pPr>
              <a:defRPr/>
            </a:lvl1pPr>
          </a:lstStyle>
          <a:p>
            <a:r>
              <a:rPr lang="fr-FR"/>
              <a:t>              </a:t>
            </a:r>
            <a:fld id="{4069F78A-4806-4066-9CD2-5E359E3BE135}" type="slidenum">
              <a:rPr lang="fr-FR"/>
              <a:pPr/>
              <a:t>‹N°›</a:t>
            </a:fld>
            <a:endParaRPr 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numéro de diapositive 4"/>
          <p:cNvSpPr>
            <a:spLocks noGrp="1"/>
          </p:cNvSpPr>
          <p:nvPr>
            <p:ph type="sldNum" sz="quarter" idx="10"/>
          </p:nvPr>
        </p:nvSpPr>
        <p:spPr/>
        <p:txBody>
          <a:bodyPr/>
          <a:lstStyle>
            <a:lvl1pPr>
              <a:defRPr/>
            </a:lvl1pPr>
          </a:lstStyle>
          <a:p>
            <a:r>
              <a:rPr lang="fr-FR"/>
              <a:t>              </a:t>
            </a:r>
            <a:fld id="{0C7E0F73-B8EB-4700-8D55-EAEDE9805318}" type="slidenum">
              <a:rPr lang="fr-FR"/>
              <a:pPr/>
              <a:t>‹N°›</a:t>
            </a:fld>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p:cNvSpPr>
          <p:nvPr>
            <p:ph type="sldNum" sz="quarter" idx="10"/>
          </p:nvPr>
        </p:nvSpPr>
        <p:spPr/>
        <p:txBody>
          <a:bodyPr/>
          <a:lstStyle>
            <a:lvl1pPr>
              <a:defRPr/>
            </a:lvl1pPr>
          </a:lstStyle>
          <a:p>
            <a:r>
              <a:rPr lang="fr-FR"/>
              <a:t>              </a:t>
            </a:r>
            <a:fld id="{0C1B5A64-DCA5-4A64-B97C-D8ECB4F4C631}" type="slidenum">
              <a:rPr lang="fr-FR"/>
              <a:pPr/>
              <a:t>‹N°›</a:t>
            </a:fld>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numéro de diapositive 2"/>
          <p:cNvSpPr>
            <a:spLocks noGrp="1"/>
          </p:cNvSpPr>
          <p:nvPr>
            <p:ph type="sldNum" sz="quarter" idx="10"/>
          </p:nvPr>
        </p:nvSpPr>
        <p:spPr/>
        <p:txBody>
          <a:bodyPr/>
          <a:lstStyle>
            <a:lvl1pPr>
              <a:defRPr/>
            </a:lvl1pPr>
          </a:lstStyle>
          <a:p>
            <a:r>
              <a:rPr lang="fr-FR"/>
              <a:t>              </a:t>
            </a:r>
            <a:fld id="{F2887834-61A5-4870-B0E0-8B2ED4757903}" type="slidenum">
              <a:rPr lang="fr-FR"/>
              <a:pPr/>
              <a:t>‹N°›</a:t>
            </a:fld>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lvl1pPr>
              <a:defRPr/>
            </a:lvl1pPr>
          </a:lstStyle>
          <a:p>
            <a:r>
              <a:rPr lang="fr-FR"/>
              <a:t>              </a:t>
            </a:r>
            <a:fld id="{BE06D892-B0BB-4484-AE6E-4CD8B56199BB}"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BB778547-2CBA-482D-A8A5-D1EAF4BABB6E}" type="slidenum">
              <a:rPr lang="fr-FR"/>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r>
              <a:rPr lang="fr-FR"/>
              <a:t>              </a:t>
            </a:r>
            <a:fld id="{E0BF127E-2598-436E-8499-F02644BC72F3}" type="slidenum">
              <a:rPr lang="fr-FR"/>
              <a:pPr/>
              <a:t>‹N°›</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r>
              <a:rPr lang="fr-FR"/>
              <a:t>              </a:t>
            </a:r>
            <a:fld id="{AA12C650-2B7E-450B-8B81-68E3923179E4}" type="slidenum">
              <a:rPr lang="fr-FR"/>
              <a:pPr/>
              <a:t>‹N°›</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r>
              <a:rPr lang="fr-FR"/>
              <a:t>              </a:t>
            </a:r>
            <a:fld id="{2ACC9A23-4F05-4A49-A0DF-2030AED121DA}" type="slidenum">
              <a:rPr lang="fr-FR"/>
              <a:pPr/>
              <a:t>‹N°›</a:t>
            </a:fld>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r>
              <a:rPr lang="fr-FR"/>
              <a:t>              </a:t>
            </a:r>
            <a:fld id="{9AE2325A-2FF6-4F60-8C56-A18B4A266FF1}" type="slidenum">
              <a:rPr lang="fr-FR"/>
              <a:pPr/>
              <a:t>‹N°›</a:t>
            </a:fld>
            <a:endParaRPr 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356B57E1-3C2D-41C5-8011-C3C05CE55F69}" type="slidenum">
              <a:rPr lang="fr-FR"/>
              <a:pPr/>
              <a:t>‹N°›</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075F947B-E689-4278-BC24-DF911764B6D8}" type="slidenum">
              <a:rPr lang="fr-FR"/>
              <a:pPr/>
              <a:t>‹N°›</a:t>
            </a:fld>
            <a:endParaRPr 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E2A5EF6A-0A17-48BB-83C5-CE94DFE01C0F}" type="slidenum">
              <a:rPr lang="fr-FR"/>
              <a:pPr/>
              <a:t>‹N°›</a:t>
            </a:fld>
            <a:endParaRPr lang="fr-F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7BDC1B77-73FD-45A7-B33D-787E3F4576E6}" type="slidenum">
              <a:rPr lang="fr-FR"/>
              <a:pPr/>
              <a:t>‹N°›</a:t>
            </a:fld>
            <a:endParaRPr lang="fr-F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112381B6-D49A-4C49-8113-D2C0D34E93CC}" type="slidenum">
              <a:rPr lang="fr-FR"/>
              <a:pPr/>
              <a:t>‹N°›</a:t>
            </a:fld>
            <a:endParaRPr lang="fr-F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8C444A1D-7DAF-45D7-AC27-DB4C4EF35CA6}"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D8471424-8239-4225-9273-FDAE7F9C2BA1}" type="slidenum">
              <a:rPr lang="fr-FR"/>
              <a:pPr/>
              <a:t>‹N°›</a:t>
            </a:fld>
            <a:endParaRPr lang="fr-F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D1FAC675-CB86-4A6A-9287-3DD978012E60}" type="slidenum">
              <a:rPr lang="fr-FR"/>
              <a:pPr/>
              <a:t>‹N°›</a:t>
            </a:fld>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35A69224-13CA-4B76-A324-9F05C4692979}" type="slidenum">
              <a:rPr lang="fr-FR"/>
              <a:pPr/>
              <a:t>‹N°›</a:t>
            </a:fld>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FAE55305-FC0A-41AE-BF5E-AD2865B6CD0D}" type="slidenum">
              <a:rPr lang="fr-FR"/>
              <a:pPr/>
              <a:t>‹N°›</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C8812B29-4DC4-4D6A-A38B-C9DB1CE48EFD}" type="slidenum">
              <a:rPr lang="fr-FR"/>
              <a:pPr/>
              <a:t>‹N°›</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27B14D2-127C-4500-99E7-1FD076924A8F}" type="slidenum">
              <a:rPr lang="fr-FR"/>
              <a:pPr/>
              <a:t>‹N°›</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01400BB-C399-46E4-964A-51FFD046CD43}"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9792999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ECC24BED-A090-46EC-8ECF-3C0BEDC89A56}"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08D55B3E-4D23-43F8-9AE1-F80373EA23DF}"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5A849CD9-F812-47D8-B06C-4990666E86ED}"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0B98112E-BFC3-4111-9823-8AC4D53B354C}"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ED963267-490D-4E48-B23C-282C17163A77}"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7.emf"/><Relationship Id="rId2" Type="http://schemas.openxmlformats.org/officeDocument/2006/relationships/slideLayout" Target="../slideLayouts/slideLayout24.xml"/><Relationship Id="rId16" Type="http://schemas.openxmlformats.org/officeDocument/2006/relationships/image" Target="../media/image6.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5.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73D15E6-C71C-414C-A639-A6D96048D94F}" type="slidenum">
              <a:rPr lang="fr-FR"/>
              <a:pPr/>
              <a:t>‹N°›</a:t>
            </a:fld>
            <a:endParaRPr lang="fr-F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29378" name="Group 2"/>
          <p:cNvGrpSpPr>
            <a:grpSpLocks/>
          </p:cNvGrpSpPr>
          <p:nvPr/>
        </p:nvGrpSpPr>
        <p:grpSpPr bwMode="auto">
          <a:xfrm>
            <a:off x="11113" y="908050"/>
            <a:ext cx="9132887" cy="152400"/>
            <a:chOff x="0" y="720"/>
            <a:chExt cx="5753" cy="144"/>
          </a:xfrm>
        </p:grpSpPr>
        <p:sp>
          <p:nvSpPr>
            <p:cNvPr id="229379" name="Rectangle 3"/>
            <p:cNvSpPr>
              <a:spLocks noChangeArrowheads="1"/>
            </p:cNvSpPr>
            <p:nvPr/>
          </p:nvSpPr>
          <p:spPr bwMode="auto">
            <a:xfrm>
              <a:off x="0" y="720"/>
              <a:ext cx="5753" cy="69"/>
            </a:xfrm>
            <a:prstGeom prst="rect">
              <a:avLst/>
            </a:prstGeom>
            <a:gradFill rotWithShape="0">
              <a:gsLst>
                <a:gs pos="0">
                  <a:srgbClr val="00C0C0">
                    <a:gamma/>
                    <a:shade val="49804"/>
                    <a:invGamma/>
                  </a:srgbClr>
                </a:gs>
                <a:gs pos="50000">
                  <a:srgbClr val="00C0C0"/>
                </a:gs>
                <a:gs pos="100000">
                  <a:srgbClr val="00C0C0">
                    <a:gamma/>
                    <a:shade val="49804"/>
                    <a:invGamma/>
                  </a:srgbClr>
                </a:gs>
              </a:gsLst>
              <a:lin ang="0" scaled="1"/>
            </a:gradFill>
            <a:ln w="9525">
              <a:noFill/>
              <a:miter lim="800000"/>
              <a:headEnd/>
              <a:tailEnd/>
            </a:ln>
            <a:effectLst/>
          </p:spPr>
          <p:txBody>
            <a:bodyPr wrap="none" anchor="ctr"/>
            <a:lstStyle/>
            <a:p>
              <a:endParaRPr lang="fr-FR"/>
            </a:p>
          </p:txBody>
        </p:sp>
        <p:sp>
          <p:nvSpPr>
            <p:cNvPr id="229380" name="Rectangle 4"/>
            <p:cNvSpPr>
              <a:spLocks noChangeArrowheads="1"/>
            </p:cNvSpPr>
            <p:nvPr/>
          </p:nvSpPr>
          <p:spPr bwMode="auto">
            <a:xfrm>
              <a:off x="0" y="828"/>
              <a:ext cx="5753" cy="36"/>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9525">
              <a:noFill/>
              <a:miter lim="800000"/>
              <a:headEnd/>
              <a:tailEnd/>
            </a:ln>
            <a:effectLst/>
          </p:spPr>
          <p:txBody>
            <a:bodyPr wrap="none" anchor="ctr"/>
            <a:lstStyle/>
            <a:p>
              <a:endParaRPr lang="fr-FR"/>
            </a:p>
          </p:txBody>
        </p:sp>
      </p:grpSp>
      <p:sp>
        <p:nvSpPr>
          <p:cNvPr id="229381" name="Rectangle 5"/>
          <p:cNvSpPr>
            <a:spLocks noGrp="1" noChangeArrowheads="1"/>
          </p:cNvSpPr>
          <p:nvPr>
            <p:ph type="title"/>
          </p:nvPr>
        </p:nvSpPr>
        <p:spPr bwMode="auto">
          <a:xfrm>
            <a:off x="990600" y="152400"/>
            <a:ext cx="6557963"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229382" name="Rectangle 6"/>
          <p:cNvSpPr>
            <a:spLocks noGrp="1" noChangeArrowheads="1"/>
          </p:cNvSpPr>
          <p:nvPr>
            <p:ph type="body" idx="1"/>
          </p:nvPr>
        </p:nvSpPr>
        <p:spPr bwMode="auto">
          <a:xfrm>
            <a:off x="609600" y="1066800"/>
            <a:ext cx="8001000" cy="5257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9383" name="Line 7"/>
          <p:cNvSpPr>
            <a:spLocks noChangeShapeType="1"/>
          </p:cNvSpPr>
          <p:nvPr/>
        </p:nvSpPr>
        <p:spPr bwMode="auto">
          <a:xfrm>
            <a:off x="0" y="6400800"/>
            <a:ext cx="9074150" cy="0"/>
          </a:xfrm>
          <a:prstGeom prst="line">
            <a:avLst/>
          </a:prstGeom>
          <a:noFill/>
          <a:ln w="25400">
            <a:solidFill>
              <a:srgbClr val="D93192"/>
            </a:solidFill>
            <a:round/>
            <a:headEnd type="none" w="sm" len="sm"/>
            <a:tailEnd type="none" w="sm" len="sm"/>
          </a:ln>
          <a:effectLst/>
        </p:spPr>
        <p:txBody>
          <a:bodyPr wrap="none" anchor="ctr"/>
          <a:lstStyle/>
          <a:p>
            <a:endParaRPr lang="fr-FR"/>
          </a:p>
        </p:txBody>
      </p:sp>
      <p:sp>
        <p:nvSpPr>
          <p:cNvPr id="229384" name="Text Box 8"/>
          <p:cNvSpPr txBox="1">
            <a:spLocks noChangeArrowheads="1"/>
          </p:cNvSpPr>
          <p:nvPr/>
        </p:nvSpPr>
        <p:spPr bwMode="auto">
          <a:xfrm>
            <a:off x="7669213" y="6400800"/>
            <a:ext cx="914400" cy="366713"/>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endParaRPr lang="en-US" sz="1800">
              <a:latin typeface="Arial" charset="0"/>
            </a:endParaRPr>
          </a:p>
        </p:txBody>
      </p:sp>
      <p:sp>
        <p:nvSpPr>
          <p:cNvPr id="229385" name="Text Box 9"/>
          <p:cNvSpPr txBox="1">
            <a:spLocks noChangeArrowheads="1"/>
          </p:cNvSpPr>
          <p:nvPr/>
        </p:nvSpPr>
        <p:spPr bwMode="auto">
          <a:xfrm>
            <a:off x="6584950" y="6453188"/>
            <a:ext cx="2468563" cy="336550"/>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r>
              <a:rPr lang="en-US" sz="1600">
                <a:latin typeface="Arial Unicode MS" pitchFamily="34" charset="-128"/>
              </a:rPr>
              <a:t>CARE 05, 23/11/2005</a:t>
            </a:r>
          </a:p>
        </p:txBody>
      </p:sp>
      <p:sp>
        <p:nvSpPr>
          <p:cNvPr id="229386" name="Text Box 10"/>
          <p:cNvSpPr txBox="1">
            <a:spLocks noChangeArrowheads="1"/>
          </p:cNvSpPr>
          <p:nvPr/>
        </p:nvSpPr>
        <p:spPr bwMode="auto">
          <a:xfrm>
            <a:off x="611188" y="6453188"/>
            <a:ext cx="4298950" cy="366712"/>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r>
              <a:rPr lang="en-US" sz="1400">
                <a:latin typeface="Arial" charset="0"/>
              </a:rPr>
              <a:t>R. Losito, </a:t>
            </a:r>
            <a:r>
              <a:rPr lang="en-US" sz="1800" i="1"/>
              <a:t>The PHIN Photoinjector for CTF3</a:t>
            </a:r>
          </a:p>
        </p:txBody>
      </p:sp>
      <p:pic>
        <p:nvPicPr>
          <p:cNvPr id="229387" name="Picture 11" descr="logoPHIN"/>
          <p:cNvPicPr>
            <a:picLocks noChangeAspect="1" noChangeArrowheads="1"/>
          </p:cNvPicPr>
          <p:nvPr userDrawn="1"/>
        </p:nvPicPr>
        <p:blipFill>
          <a:blip r:embed="rId13" cstate="print"/>
          <a:srcRect/>
          <a:stretch>
            <a:fillRect/>
          </a:stretch>
        </p:blipFill>
        <p:spPr bwMode="auto">
          <a:xfrm>
            <a:off x="7554913" y="0"/>
            <a:ext cx="1589087" cy="906463"/>
          </a:xfrm>
          <a:prstGeom prst="rect">
            <a:avLst/>
          </a:prstGeom>
          <a:noFill/>
        </p:spPr>
      </p:pic>
      <p:pic>
        <p:nvPicPr>
          <p:cNvPr id="229388" name="Picture 12" descr="AB-Logo"/>
          <p:cNvPicPr>
            <a:picLocks noChangeAspect="1" noChangeArrowheads="1"/>
          </p:cNvPicPr>
          <p:nvPr userDrawn="1"/>
        </p:nvPicPr>
        <p:blipFill>
          <a:blip r:embed="rId14" cstate="print"/>
          <a:srcRect/>
          <a:stretch>
            <a:fillRect/>
          </a:stretch>
        </p:blipFill>
        <p:spPr bwMode="auto">
          <a:xfrm>
            <a:off x="0" y="0"/>
            <a:ext cx="895350" cy="895350"/>
          </a:xfrm>
          <a:prstGeom prst="rect">
            <a:avLst/>
          </a:prstGeom>
          <a:noFill/>
        </p:spPr>
      </p:pic>
    </p:spTree>
  </p:cSld>
  <p:clrMap bg1="lt1" tx1="dk1" bg2="lt2" tx2="dk2" accent1="accent1" accent2="accent2" accent3="accent3" accent4="accent4" accent5="accent5" accent6="accent6" hlink="hlink" folHlink="folHlink"/>
  <p:sldLayoutIdLst>
    <p:sldLayoutId id="2147483651"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b="1">
          <a:solidFill>
            <a:schemeClr val="tx2"/>
          </a:solidFill>
          <a:latin typeface="+mj-lt"/>
          <a:ea typeface="+mj-ea"/>
          <a:cs typeface="+mj-cs"/>
        </a:defRPr>
      </a:lvl1pPr>
      <a:lvl2pPr algn="ctr" rtl="0" fontAlgn="base">
        <a:spcBef>
          <a:spcPct val="0"/>
        </a:spcBef>
        <a:spcAft>
          <a:spcPct val="0"/>
        </a:spcAft>
        <a:defRPr sz="3600" b="1">
          <a:solidFill>
            <a:schemeClr val="tx2"/>
          </a:solidFill>
          <a:latin typeface="Times New Roman" pitchFamily="18" charset="0"/>
        </a:defRPr>
      </a:lvl2pPr>
      <a:lvl3pPr algn="ctr" rtl="0" fontAlgn="base">
        <a:spcBef>
          <a:spcPct val="0"/>
        </a:spcBef>
        <a:spcAft>
          <a:spcPct val="0"/>
        </a:spcAft>
        <a:defRPr sz="3600" b="1">
          <a:solidFill>
            <a:schemeClr val="tx2"/>
          </a:solidFill>
          <a:latin typeface="Times New Roman" pitchFamily="18" charset="0"/>
        </a:defRPr>
      </a:lvl3pPr>
      <a:lvl4pPr algn="ctr" rtl="0" fontAlgn="base">
        <a:spcBef>
          <a:spcPct val="0"/>
        </a:spcBef>
        <a:spcAft>
          <a:spcPct val="0"/>
        </a:spcAft>
        <a:defRPr sz="3600" b="1">
          <a:solidFill>
            <a:schemeClr val="tx2"/>
          </a:solidFill>
          <a:latin typeface="Times New Roman" pitchFamily="18" charset="0"/>
        </a:defRPr>
      </a:lvl4pPr>
      <a:lvl5pPr algn="ctr" rtl="0" fontAlgn="base">
        <a:spcBef>
          <a:spcPct val="0"/>
        </a:spcBef>
        <a:spcAft>
          <a:spcPct val="0"/>
        </a:spcAft>
        <a:defRPr sz="3600" b="1">
          <a:solidFill>
            <a:schemeClr val="tx2"/>
          </a:solidFill>
          <a:latin typeface="Times New Roman" pitchFamily="18" charset="0"/>
        </a:defRPr>
      </a:lvl5pPr>
      <a:lvl6pPr marL="457200" algn="ctr" rtl="0" fontAlgn="base">
        <a:spcBef>
          <a:spcPct val="0"/>
        </a:spcBef>
        <a:spcAft>
          <a:spcPct val="0"/>
        </a:spcAft>
        <a:defRPr sz="3600" b="1">
          <a:solidFill>
            <a:schemeClr val="tx2"/>
          </a:solidFill>
          <a:latin typeface="Times New Roman" pitchFamily="18" charset="0"/>
        </a:defRPr>
      </a:lvl6pPr>
      <a:lvl7pPr marL="914400" algn="ctr" rtl="0" fontAlgn="base">
        <a:spcBef>
          <a:spcPct val="0"/>
        </a:spcBef>
        <a:spcAft>
          <a:spcPct val="0"/>
        </a:spcAft>
        <a:defRPr sz="3600" b="1">
          <a:solidFill>
            <a:schemeClr val="tx2"/>
          </a:solidFill>
          <a:latin typeface="Times New Roman" pitchFamily="18" charset="0"/>
        </a:defRPr>
      </a:lvl7pPr>
      <a:lvl8pPr marL="1371600" algn="ctr" rtl="0" fontAlgn="base">
        <a:spcBef>
          <a:spcPct val="0"/>
        </a:spcBef>
        <a:spcAft>
          <a:spcPct val="0"/>
        </a:spcAft>
        <a:defRPr sz="3600" b="1">
          <a:solidFill>
            <a:schemeClr val="tx2"/>
          </a:solidFill>
          <a:latin typeface="Times New Roman" pitchFamily="18" charset="0"/>
        </a:defRPr>
      </a:lvl8pPr>
      <a:lvl9pPr marL="1828800" algn="ctr" rtl="0" fontAlgn="base">
        <a:spcBef>
          <a:spcPct val="0"/>
        </a:spcBef>
        <a:spcAft>
          <a:spcPct val="0"/>
        </a:spcAft>
        <a:defRPr sz="3600" b="1">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1"/>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rgbClr val="0000FF"/>
        </a:buClr>
        <a:buSzPct val="80000"/>
        <a:buFont typeface="Symbol" pitchFamily="18" charset="2"/>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W"/>
        <a:defRPr sz="2000">
          <a:solidFill>
            <a:schemeClr val="tx1"/>
          </a:solidFill>
          <a:latin typeface="+mn-lt"/>
        </a:defRPr>
      </a:lvl3pPr>
      <a:lvl4pPr marL="1600200" indent="-228600" algn="l" rtl="0" fontAlgn="base">
        <a:spcBef>
          <a:spcPct val="20000"/>
        </a:spcBef>
        <a:spcAft>
          <a:spcPct val="0"/>
        </a:spcAft>
        <a:buClr>
          <a:srgbClr val="FC0128"/>
        </a:buClr>
        <a:buSzPct val="75000"/>
        <a:buFont typeface="Wingdings" pitchFamily="2" charset="2"/>
        <a:buChar char="ð"/>
        <a:defRPr sz="2000">
          <a:solidFill>
            <a:schemeClr val="tx1"/>
          </a:solidFill>
          <a:latin typeface="+mn-lt"/>
        </a:defRPr>
      </a:lvl4pPr>
      <a:lvl5pPr marL="2057400" indent="-228600" algn="l" rtl="0" fontAlgn="base">
        <a:spcBef>
          <a:spcPct val="20000"/>
        </a:spcBef>
        <a:spcAft>
          <a:spcPct val="0"/>
        </a:spcAft>
        <a:buClr>
          <a:schemeClr val="accent2"/>
        </a:buClr>
        <a:buSzPct val="75000"/>
        <a:buFont typeface="Wingdings" pitchFamily="2" charset="2"/>
        <a:buChar char="ð"/>
        <a:defRPr sz="2000">
          <a:solidFill>
            <a:schemeClr val="tx1"/>
          </a:solidFill>
          <a:latin typeface="+mn-lt"/>
        </a:defRPr>
      </a:lvl5pPr>
      <a:lvl6pPr marL="2514600" indent="-228600" algn="l" rtl="0" fontAlgn="base">
        <a:spcBef>
          <a:spcPct val="20000"/>
        </a:spcBef>
        <a:spcAft>
          <a:spcPct val="0"/>
        </a:spcAft>
        <a:buClr>
          <a:schemeClr val="accent2"/>
        </a:buClr>
        <a:buSzPct val="75000"/>
        <a:buFont typeface="Wingdings" pitchFamily="2" charset="2"/>
        <a:buChar char="ð"/>
        <a:defRPr sz="2000">
          <a:solidFill>
            <a:schemeClr val="tx1"/>
          </a:solidFill>
          <a:latin typeface="+mn-lt"/>
        </a:defRPr>
      </a:lvl6pPr>
      <a:lvl7pPr marL="2971800" indent="-228600" algn="l" rtl="0" fontAlgn="base">
        <a:spcBef>
          <a:spcPct val="20000"/>
        </a:spcBef>
        <a:spcAft>
          <a:spcPct val="0"/>
        </a:spcAft>
        <a:buClr>
          <a:schemeClr val="accent2"/>
        </a:buClr>
        <a:buSzPct val="75000"/>
        <a:buFont typeface="Wingdings" pitchFamily="2" charset="2"/>
        <a:buChar char="ð"/>
        <a:defRPr sz="2000">
          <a:solidFill>
            <a:schemeClr val="tx1"/>
          </a:solidFill>
          <a:latin typeface="+mn-lt"/>
        </a:defRPr>
      </a:lvl7pPr>
      <a:lvl8pPr marL="3429000" indent="-228600" algn="l" rtl="0" fontAlgn="base">
        <a:spcBef>
          <a:spcPct val="20000"/>
        </a:spcBef>
        <a:spcAft>
          <a:spcPct val="0"/>
        </a:spcAft>
        <a:buClr>
          <a:schemeClr val="accent2"/>
        </a:buClr>
        <a:buSzPct val="75000"/>
        <a:buFont typeface="Wingdings" pitchFamily="2" charset="2"/>
        <a:buChar char="ð"/>
        <a:defRPr sz="2000">
          <a:solidFill>
            <a:schemeClr val="tx1"/>
          </a:solidFill>
          <a:latin typeface="+mn-lt"/>
        </a:defRPr>
      </a:lvl8pPr>
      <a:lvl9pPr marL="3886200" indent="-228600" algn="l" rtl="0" fontAlgn="base">
        <a:spcBef>
          <a:spcPct val="20000"/>
        </a:spcBef>
        <a:spcAft>
          <a:spcPct val="0"/>
        </a:spcAft>
        <a:buClr>
          <a:schemeClr val="accent2"/>
        </a:buClr>
        <a:buSzPct val="75000"/>
        <a:buFont typeface="Wingdings" pitchFamily="2" charset="2"/>
        <a:buChar char="ð"/>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0578" name="Rectangle 2"/>
          <p:cNvSpPr>
            <a:spLocks noGrp="1" noChangeArrowheads="1"/>
          </p:cNvSpPr>
          <p:nvPr>
            <p:ph type="sldNum" sz="quarter" idx="4"/>
          </p:nvPr>
        </p:nvSpPr>
        <p:spPr bwMode="auto">
          <a:xfrm>
            <a:off x="7010400" y="6454775"/>
            <a:ext cx="2133600" cy="403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FF"/>
                </a:solidFill>
                <a:latin typeface="+mn-lt"/>
              </a:defRPr>
            </a:lvl1pPr>
          </a:lstStyle>
          <a:p>
            <a:r>
              <a:rPr lang="fr-FR"/>
              <a:t>              </a:t>
            </a:r>
            <a:fld id="{CE710782-01FE-490E-95F7-3873E9C503F9}" type="slidenum">
              <a:rPr lang="fr-FR"/>
              <a:pPr/>
              <a:t>‹N°›</a:t>
            </a:fld>
            <a:endParaRPr lang="fr-FR"/>
          </a:p>
        </p:txBody>
      </p:sp>
      <p:sp>
        <p:nvSpPr>
          <p:cNvPr id="280579" name="Rectangle 3"/>
          <p:cNvSpPr>
            <a:spLocks noChangeArrowheads="1"/>
          </p:cNvSpPr>
          <p:nvPr userDrawn="1"/>
        </p:nvSpPr>
        <p:spPr bwMode="auto">
          <a:xfrm>
            <a:off x="730250" y="6484938"/>
            <a:ext cx="1482725" cy="373062"/>
          </a:xfrm>
          <a:prstGeom prst="rect">
            <a:avLst/>
          </a:prstGeom>
          <a:noFill/>
          <a:ln w="9525">
            <a:noFill/>
            <a:miter lim="800000"/>
            <a:headEnd/>
            <a:tailEnd/>
          </a:ln>
          <a:effectLst/>
        </p:spPr>
        <p:txBody>
          <a:bodyPr lIns="0" tIns="0" rIns="0" bIns="0"/>
          <a:lstStyle/>
          <a:p>
            <a:pPr eaLnBrk="0" hangingPunct="0"/>
            <a:r>
              <a:rPr lang="en-US" sz="1400" i="1">
                <a:solidFill>
                  <a:srgbClr val="0000FF"/>
                </a:solidFill>
                <a:latin typeface="Arial" charset="0"/>
              </a:rPr>
              <a:t>Bernard  Visentin</a:t>
            </a:r>
          </a:p>
        </p:txBody>
      </p:sp>
      <p:pic>
        <p:nvPicPr>
          <p:cNvPr id="280580" name="Picture 4" descr="barre2"/>
          <p:cNvPicPr>
            <a:picLocks noChangeAspect="1" noChangeArrowheads="1"/>
          </p:cNvPicPr>
          <p:nvPr userDrawn="1"/>
        </p:nvPicPr>
        <p:blipFill>
          <a:blip r:embed="rId13" cstate="print"/>
          <a:srcRect/>
          <a:stretch>
            <a:fillRect/>
          </a:stretch>
        </p:blipFill>
        <p:spPr bwMode="auto">
          <a:xfrm>
            <a:off x="288925" y="6092825"/>
            <a:ext cx="8855075" cy="431800"/>
          </a:xfrm>
          <a:prstGeom prst="rect">
            <a:avLst/>
          </a:prstGeom>
          <a:noFill/>
        </p:spPr>
      </p:pic>
      <p:sp>
        <p:nvSpPr>
          <p:cNvPr id="280581" name="Rectangle 5"/>
          <p:cNvSpPr>
            <a:spLocks noChangeArrowheads="1"/>
          </p:cNvSpPr>
          <p:nvPr userDrawn="1"/>
        </p:nvSpPr>
        <p:spPr bwMode="auto">
          <a:xfrm>
            <a:off x="2679700" y="6496050"/>
            <a:ext cx="4070350" cy="271463"/>
          </a:xfrm>
          <a:prstGeom prst="rect">
            <a:avLst/>
          </a:prstGeom>
          <a:noFill/>
          <a:ln w="9525">
            <a:noFill/>
            <a:miter lim="800000"/>
            <a:headEnd/>
            <a:tailEnd/>
          </a:ln>
          <a:effectLst/>
        </p:spPr>
        <p:txBody>
          <a:bodyPr lIns="0" tIns="0" rIns="0" bIns="0"/>
          <a:lstStyle/>
          <a:p>
            <a:pPr eaLnBrk="0" hangingPunct="0"/>
            <a:r>
              <a:rPr lang="en-US" sz="1400">
                <a:solidFill>
                  <a:srgbClr val="0000FF"/>
                </a:solidFill>
                <a:latin typeface="Arial" charset="0"/>
              </a:rPr>
              <a:t>      Annual Meeting                  CERN – 23/11/ 2005</a:t>
            </a:r>
          </a:p>
        </p:txBody>
      </p:sp>
      <p:pic>
        <p:nvPicPr>
          <p:cNvPr id="280582" name="Picture 6" descr="logoCARE"/>
          <p:cNvPicPr>
            <a:picLocks noChangeAspect="1" noChangeArrowheads="1"/>
          </p:cNvPicPr>
          <p:nvPr userDrawn="1"/>
        </p:nvPicPr>
        <p:blipFill>
          <a:blip r:embed="rId14" cstate="print"/>
          <a:srcRect/>
          <a:stretch>
            <a:fillRect/>
          </a:stretch>
        </p:blipFill>
        <p:spPr bwMode="auto">
          <a:xfrm>
            <a:off x="4327525" y="6381750"/>
            <a:ext cx="677863" cy="419100"/>
          </a:xfrm>
          <a:prstGeom prst="rect">
            <a:avLst/>
          </a:prstGeom>
          <a:noFill/>
        </p:spPr>
      </p:pic>
      <p:grpSp>
        <p:nvGrpSpPr>
          <p:cNvPr id="280583" name="Group 7"/>
          <p:cNvGrpSpPr>
            <a:grpSpLocks/>
          </p:cNvGrpSpPr>
          <p:nvPr userDrawn="1"/>
        </p:nvGrpSpPr>
        <p:grpSpPr bwMode="auto">
          <a:xfrm>
            <a:off x="150813" y="177800"/>
            <a:ext cx="8834437" cy="503238"/>
            <a:chOff x="105" y="165"/>
            <a:chExt cx="5565" cy="317"/>
          </a:xfrm>
        </p:grpSpPr>
        <p:pic>
          <p:nvPicPr>
            <p:cNvPr id="280584" name="Picture 8" descr="barre"/>
            <p:cNvPicPr>
              <a:picLocks noChangeAspect="1" noChangeArrowheads="1"/>
            </p:cNvPicPr>
            <p:nvPr userDrawn="1"/>
          </p:nvPicPr>
          <p:blipFill>
            <a:blip r:embed="rId15" cstate="print"/>
            <a:srcRect/>
            <a:stretch>
              <a:fillRect/>
            </a:stretch>
          </p:blipFill>
          <p:spPr bwMode="auto">
            <a:xfrm>
              <a:off x="105" y="220"/>
              <a:ext cx="5565" cy="262"/>
            </a:xfrm>
            <a:prstGeom prst="rect">
              <a:avLst/>
            </a:prstGeom>
            <a:noFill/>
          </p:spPr>
        </p:pic>
        <p:pic>
          <p:nvPicPr>
            <p:cNvPr id="280585" name="Picture 9" descr="elan"/>
            <p:cNvPicPr>
              <a:picLocks noChangeAspect="1" noChangeArrowheads="1"/>
            </p:cNvPicPr>
            <p:nvPr userDrawn="1"/>
          </p:nvPicPr>
          <p:blipFill>
            <a:blip r:embed="rId16" cstate="print"/>
            <a:srcRect/>
            <a:stretch>
              <a:fillRect/>
            </a:stretch>
          </p:blipFill>
          <p:spPr bwMode="auto">
            <a:xfrm>
              <a:off x="2370" y="165"/>
              <a:ext cx="1069" cy="309"/>
            </a:xfrm>
            <a:prstGeom prst="rect">
              <a:avLst/>
            </a:prstGeom>
            <a:noFill/>
          </p:spPr>
        </p:pic>
      </p:grpSp>
      <p:pic>
        <p:nvPicPr>
          <p:cNvPr id="280586" name="Picture 10"/>
          <p:cNvPicPr>
            <a:picLocks noChangeAspect="1" noChangeArrowheads="1"/>
          </p:cNvPicPr>
          <p:nvPr userDrawn="1"/>
        </p:nvPicPr>
        <p:blipFill>
          <a:blip r:embed="rId17" cstate="print"/>
          <a:srcRect/>
          <a:stretch>
            <a:fillRect/>
          </a:stretch>
        </p:blipFill>
        <p:spPr bwMode="auto">
          <a:xfrm>
            <a:off x="95250" y="768350"/>
            <a:ext cx="577850" cy="1028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57C7FF"/>
        </a:solidFill>
        <a:effectLst/>
      </p:bgPr>
    </p:bg>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 du masque</a:t>
            </a:r>
          </a:p>
        </p:txBody>
      </p:sp>
      <p:sp>
        <p:nvSpPr>
          <p:cNvPr id="3594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3594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fr-FR"/>
          </a:p>
        </p:txBody>
      </p:sp>
      <p:sp>
        <p:nvSpPr>
          <p:cNvPr id="3594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fr-FR"/>
          </a:p>
        </p:txBody>
      </p:sp>
      <p:sp>
        <p:nvSpPr>
          <p:cNvPr id="3594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0AE47DF-9A14-42DF-BA9A-68EA6E04B892}" type="slidenum">
              <a:rPr lang="fr-FR"/>
              <a:pPr/>
              <a:t>‹N°›</a:t>
            </a:fld>
            <a:endParaRPr lang="fr-F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3"/>
          <a:srcRect/>
          <a:stretch>
            <a:fillRect t="-3000" b="-3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lgn="l">
              <a:defRPr/>
            </a:pPr>
            <a:endParaRPr lang="fr-FR"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fr-FR"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9B140FA5-7D68-47EE-B6D8-702A15B0B001}" type="slidenum">
              <a:rPr lang="fr-FR">
                <a:solidFill>
                  <a:srgbClr val="000000"/>
                </a:solidFill>
              </a:rPr>
              <a:pPr>
                <a:defRPr/>
              </a:pPr>
              <a:t>‹N°›</a:t>
            </a:fld>
            <a:endParaRPr lang="fr-FR"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04"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sgard.org/"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MP-LWPA_v1.ppt" TargetMode="External"/><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hyperlink" Target="B-driven-WPA.pp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slide" Target="slide9.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5.xml"/><Relationship Id="rId6" Type="http://schemas.openxmlformats.org/officeDocument/2006/relationships/hyperlink" Target="http://esgard.lal.in2p3.fr/" TargetMode="External"/><Relationship Id="rId5" Type="http://schemas.openxmlformats.org/officeDocument/2006/relationships/slide" Target="slide5.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slide" Target="slide9.xml"/><Relationship Id="rId4" Type="http://schemas.openxmlformats.org/officeDocument/2006/relationships/slide" Target="slide13.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4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slide" Target="slide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slide" Target="slide15.xml"/><Relationship Id="rId4" Type="http://schemas.openxmlformats.org/officeDocument/2006/relationships/slide" Target="slide1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25" name="Text Box 5"/>
          <p:cNvSpPr txBox="1">
            <a:spLocks noChangeArrowheads="1"/>
          </p:cNvSpPr>
          <p:nvPr/>
        </p:nvSpPr>
        <p:spPr bwMode="auto">
          <a:xfrm>
            <a:off x="6861445" y="728700"/>
            <a:ext cx="2131354" cy="923330"/>
          </a:xfrm>
          <a:prstGeom prst="rect">
            <a:avLst/>
          </a:prstGeom>
          <a:noFill/>
          <a:ln w="9525">
            <a:noFill/>
            <a:miter lim="800000"/>
            <a:headEnd/>
            <a:tailEnd/>
          </a:ln>
          <a:effectLst/>
        </p:spPr>
        <p:txBody>
          <a:bodyPr wrap="none">
            <a:spAutoFit/>
          </a:bodyPr>
          <a:lstStyle/>
          <a:p>
            <a:r>
              <a:rPr lang="en-US" sz="1800" b="1" dirty="0" smtClean="0"/>
              <a:t>R</a:t>
            </a:r>
            <a:r>
              <a:rPr lang="en-US" sz="1800" b="1" dirty="0"/>
              <a:t>. </a:t>
            </a:r>
            <a:r>
              <a:rPr lang="en-US" sz="1800" b="1" dirty="0" smtClean="0"/>
              <a:t>Aleksan</a:t>
            </a:r>
          </a:p>
          <a:p>
            <a:r>
              <a:rPr lang="en-US" sz="1800" b="1" dirty="0" smtClean="0"/>
              <a:t> FCC-ICB</a:t>
            </a:r>
          </a:p>
          <a:p>
            <a:r>
              <a:rPr lang="en-US" sz="1800" b="1" dirty="0" smtClean="0"/>
              <a:t>September </a:t>
            </a:r>
            <a:r>
              <a:rPr lang="en-US" sz="1800" b="1" dirty="0"/>
              <a:t>9</a:t>
            </a:r>
            <a:r>
              <a:rPr lang="en-US" sz="1800" b="1" baseline="30000" dirty="0" smtClean="0"/>
              <a:t>th</a:t>
            </a:r>
            <a:r>
              <a:rPr lang="en-US" sz="1800" b="1" dirty="0" smtClean="0"/>
              <a:t>, 2014</a:t>
            </a:r>
            <a:endParaRPr lang="fr-FR" sz="1800" b="1" dirty="0"/>
          </a:p>
        </p:txBody>
      </p:sp>
      <p:sp>
        <p:nvSpPr>
          <p:cNvPr id="133144" name="Text Box 24"/>
          <p:cNvSpPr txBox="1">
            <a:spLocks noChangeArrowheads="1"/>
          </p:cNvSpPr>
          <p:nvPr/>
        </p:nvSpPr>
        <p:spPr bwMode="auto">
          <a:xfrm>
            <a:off x="2296846" y="80963"/>
            <a:ext cx="4948791" cy="584775"/>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r>
              <a:rPr lang="en-US" sz="3200" b="1" dirty="0" smtClean="0">
                <a:solidFill>
                  <a:schemeClr val="hlink"/>
                </a:solidFill>
              </a:rPr>
              <a:t>ESGARD, H2020 and FCC</a:t>
            </a:r>
            <a:endParaRPr lang="en-US" sz="3200" b="1" dirty="0"/>
          </a:p>
        </p:txBody>
      </p:sp>
      <p:sp>
        <p:nvSpPr>
          <p:cNvPr id="133148" name="Text Box 28"/>
          <p:cNvSpPr txBox="1">
            <a:spLocks noChangeArrowheads="1"/>
          </p:cNvSpPr>
          <p:nvPr/>
        </p:nvSpPr>
        <p:spPr bwMode="auto">
          <a:xfrm>
            <a:off x="107439" y="5842337"/>
            <a:ext cx="3669787" cy="1015663"/>
          </a:xfrm>
          <a:prstGeom prst="rect">
            <a:avLst/>
          </a:prstGeom>
          <a:noFill/>
          <a:ln w="9525">
            <a:noFill/>
            <a:miter lim="800000"/>
            <a:headEnd/>
            <a:tailEnd/>
          </a:ln>
          <a:effectLst/>
        </p:spPr>
        <p:txBody>
          <a:bodyPr wrap="none">
            <a:spAutoFit/>
          </a:bodyPr>
          <a:lstStyle/>
          <a:p>
            <a:pPr marL="457200" indent="-457200" algn="l">
              <a:buFontTx/>
              <a:buAutoNum type="arabicPeriod"/>
            </a:pPr>
            <a:r>
              <a:rPr lang="en-US" b="1" dirty="0" smtClean="0">
                <a:solidFill>
                  <a:schemeClr val="hlink"/>
                </a:solidFill>
              </a:rPr>
              <a:t>Accelerator R&amp;D in EC-FP</a:t>
            </a:r>
          </a:p>
          <a:p>
            <a:pPr marL="457200" indent="-457200" algn="l">
              <a:buFontTx/>
              <a:buAutoNum type="arabicPeriod"/>
            </a:pPr>
            <a:r>
              <a:rPr lang="en-US" b="1" dirty="0" smtClean="0">
                <a:solidFill>
                  <a:schemeClr val="hlink"/>
                </a:solidFill>
              </a:rPr>
              <a:t>DS Projects submitted</a:t>
            </a:r>
          </a:p>
          <a:p>
            <a:pPr marL="457200" indent="-457200" algn="l">
              <a:buFontTx/>
              <a:buAutoNum type="arabicPeriod"/>
            </a:pPr>
            <a:r>
              <a:rPr lang="en-US" b="1" dirty="0" smtClean="0">
                <a:solidFill>
                  <a:schemeClr val="hlink"/>
                </a:solidFill>
              </a:rPr>
              <a:t>Conclusion</a:t>
            </a:r>
            <a:endParaRPr lang="en-US" b="1" dirty="0">
              <a:solidFill>
                <a:schemeClr val="hlink"/>
              </a:solidFill>
            </a:endParaRPr>
          </a:p>
        </p:txBody>
      </p:sp>
      <p:sp>
        <p:nvSpPr>
          <p:cNvPr id="2" name="Rectangle 1"/>
          <p:cNvSpPr/>
          <p:nvPr/>
        </p:nvSpPr>
        <p:spPr>
          <a:xfrm>
            <a:off x="3386756" y="692696"/>
            <a:ext cx="2768963" cy="400110"/>
          </a:xfrm>
          <a:prstGeom prst="rect">
            <a:avLst/>
          </a:prstGeom>
        </p:spPr>
        <p:txBody>
          <a:bodyPr wrap="none">
            <a:spAutoFit/>
          </a:bodyPr>
          <a:lstStyle/>
          <a:p>
            <a:r>
              <a:rPr lang="fr-FR" b="1" dirty="0">
                <a:hlinkClick r:id="rId3"/>
              </a:rPr>
              <a:t>http://www.esgard.org</a:t>
            </a:r>
            <a:r>
              <a:rPr lang="fr-FR" b="1" dirty="0" smtClean="0">
                <a:hlinkClick r:id="rId3"/>
              </a:rPr>
              <a:t>/</a:t>
            </a:r>
            <a:r>
              <a:rPr lang="fr-FR" b="1" dirty="0" smtClean="0"/>
              <a:t> </a:t>
            </a:r>
            <a:endParaRPr lang="fr-FR"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 name="Text Box 24"/>
          <p:cNvSpPr txBox="1">
            <a:spLocks noChangeArrowheads="1"/>
          </p:cNvSpPr>
          <p:nvPr/>
        </p:nvSpPr>
        <p:spPr bwMode="auto">
          <a:xfrm>
            <a:off x="2075299" y="108286"/>
            <a:ext cx="5124993" cy="52322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sz="2800" b="1" dirty="0">
                <a:solidFill>
                  <a:schemeClr val="hlink"/>
                </a:solidFill>
                <a:effectLst>
                  <a:outerShdw blurRad="38100" dist="38100" dir="2700000" algn="tl">
                    <a:srgbClr val="000000">
                      <a:alpha val="43137"/>
                    </a:srgbClr>
                  </a:outerShdw>
                </a:effectLst>
              </a:rPr>
              <a:t>Horizon 2020 </a:t>
            </a:r>
            <a:r>
              <a:rPr lang="en-US" sz="2800" b="1" dirty="0" smtClean="0">
                <a:solidFill>
                  <a:schemeClr val="hlink"/>
                </a:solidFill>
                <a:effectLst>
                  <a:outerShdw blurRad="38100" dist="38100" dir="2700000" algn="tl">
                    <a:srgbClr val="000000">
                      <a:alpha val="43137"/>
                    </a:srgbClr>
                  </a:outerShdw>
                </a:effectLst>
              </a:rPr>
              <a:t>: Projects for FET</a:t>
            </a:r>
            <a:endParaRPr lang="en-US" sz="2800" b="1" dirty="0">
              <a:effectLst>
                <a:outerShdw blurRad="38100" dist="38100" dir="2700000" algn="tl">
                  <a:srgbClr val="000000">
                    <a:alpha val="43137"/>
                  </a:srgbClr>
                </a:outerShdw>
              </a:effectLst>
            </a:endParaRPr>
          </a:p>
        </p:txBody>
      </p:sp>
      <p:sp>
        <p:nvSpPr>
          <p:cNvPr id="13" name="Text Box 24"/>
          <p:cNvSpPr txBox="1">
            <a:spLocks noChangeArrowheads="1"/>
          </p:cNvSpPr>
          <p:nvPr/>
        </p:nvSpPr>
        <p:spPr bwMode="auto">
          <a:xfrm>
            <a:off x="1145657" y="960967"/>
            <a:ext cx="2411494"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Plasma Acceleration</a:t>
            </a:r>
            <a:endParaRPr lang="en-US" b="1" dirty="0">
              <a:effectLst>
                <a:outerShdw blurRad="38100" dist="38100" dir="2700000" algn="tl">
                  <a:srgbClr val="000000">
                    <a:alpha val="43137"/>
                  </a:srgbClr>
                </a:outerShdw>
              </a:effectLst>
            </a:endParaRPr>
          </a:p>
        </p:txBody>
      </p:sp>
      <p:sp>
        <p:nvSpPr>
          <p:cNvPr id="17" name="Étoile à 4 branches 16"/>
          <p:cNvSpPr/>
          <p:nvPr/>
        </p:nvSpPr>
        <p:spPr bwMode="auto">
          <a:xfrm>
            <a:off x="482028" y="800982"/>
            <a:ext cx="432048" cy="720080"/>
          </a:xfrm>
          <a:prstGeom prst="star4">
            <a:avLst/>
          </a:prstGeom>
          <a:solidFill>
            <a:srgbClr val="CCFFFF"/>
          </a:solidFill>
          <a:ln w="9525" cap="flat" cmpd="sng" algn="ctr">
            <a:solidFill>
              <a:srgbClr val="66F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8" name="Text Box 24"/>
          <p:cNvSpPr txBox="1">
            <a:spLocks noChangeArrowheads="1"/>
          </p:cNvSpPr>
          <p:nvPr/>
        </p:nvSpPr>
        <p:spPr bwMode="auto">
          <a:xfrm>
            <a:off x="1145657" y="3032956"/>
            <a:ext cx="7445051"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Proposer labs  </a:t>
            </a:r>
            <a:r>
              <a:rPr lang="en-US" b="1" dirty="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a:solidFill>
                  <a:schemeClr val="hlink"/>
                </a:solidFill>
                <a:effectLst>
                  <a:outerShdw blurRad="38100" dist="38100" dir="2700000" algn="tl">
                    <a:srgbClr val="000000">
                      <a:alpha val="43137"/>
                    </a:srgbClr>
                  </a:outerShdw>
                </a:effectLst>
              </a:rPr>
              <a:t> </a:t>
            </a:r>
            <a:r>
              <a:rPr lang="en-US" b="1" dirty="0">
                <a:solidFill>
                  <a:schemeClr val="hlink"/>
                </a:solidFill>
              </a:rPr>
              <a:t>UK </a:t>
            </a:r>
            <a:r>
              <a:rPr lang="en-US" b="1" dirty="0" smtClean="0">
                <a:solidFill>
                  <a:schemeClr val="hlink"/>
                </a:solidFill>
              </a:rPr>
              <a:t>(</a:t>
            </a:r>
            <a:r>
              <a:rPr lang="en-US" b="1" u="sng" dirty="0" smtClean="0">
                <a:solidFill>
                  <a:schemeClr val="hlink"/>
                </a:solidFill>
              </a:rPr>
              <a:t>JAI</a:t>
            </a:r>
            <a:r>
              <a:rPr lang="en-US" b="1" dirty="0" smtClean="0">
                <a:solidFill>
                  <a:schemeClr val="hlink"/>
                </a:solidFill>
              </a:rPr>
              <a:t>, ICL, UCL) +DE (JENA) + FR (ESRF) </a:t>
            </a:r>
            <a:endParaRPr lang="en-US" b="1" dirty="0" smtClean="0">
              <a:solidFill>
                <a:schemeClr val="hlink"/>
              </a:solidFill>
              <a:latin typeface="+mj-lt"/>
            </a:endParaRPr>
          </a:p>
        </p:txBody>
      </p:sp>
      <p:sp>
        <p:nvSpPr>
          <p:cNvPr id="20" name="Text Box 24"/>
          <p:cNvSpPr txBox="1">
            <a:spLocks noChangeArrowheads="1"/>
          </p:cNvSpPr>
          <p:nvPr/>
        </p:nvSpPr>
        <p:spPr bwMode="auto">
          <a:xfrm>
            <a:off x="887360" y="1448780"/>
            <a:ext cx="7738867"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Project: </a:t>
            </a:r>
            <a:r>
              <a:rPr lang="en-US" b="1" dirty="0" err="1" smtClean="0">
                <a:solidFill>
                  <a:schemeClr val="hlink"/>
                </a:solidFill>
              </a:rPr>
              <a:t>HiFLUX</a:t>
            </a:r>
            <a:r>
              <a:rPr lang="en-US" b="1" dirty="0" smtClean="0">
                <a:solidFill>
                  <a:schemeClr val="hlink"/>
                </a:solidFill>
              </a:rPr>
              <a:t>: High repetition rate Fiber Laser-Plasma accelerators for </a:t>
            </a:r>
            <a:r>
              <a:rPr lang="en-US" b="1" dirty="0" err="1" smtClean="0">
                <a:solidFill>
                  <a:schemeClr val="hlink"/>
                </a:solidFill>
              </a:rPr>
              <a:t>Ultrabright</a:t>
            </a:r>
            <a:r>
              <a:rPr lang="en-US" b="1" dirty="0" smtClean="0">
                <a:solidFill>
                  <a:schemeClr val="hlink"/>
                </a:solidFill>
              </a:rPr>
              <a:t> X-rays</a:t>
            </a:r>
            <a:endParaRPr lang="en-US" b="1" dirty="0" smtClean="0">
              <a:solidFill>
                <a:schemeClr val="hlink"/>
              </a:solidFill>
              <a:latin typeface="+mj-lt"/>
            </a:endParaRPr>
          </a:p>
        </p:txBody>
      </p:sp>
      <p:sp>
        <p:nvSpPr>
          <p:cNvPr id="21" name="Text Box 24">
            <a:hlinkClick r:id="rId3" action="ppaction://hlinkpres?slideindex=1&amp;slidetitle="/>
          </p:cNvPr>
          <p:cNvSpPr txBox="1">
            <a:spLocks noChangeArrowheads="1"/>
          </p:cNvSpPr>
          <p:nvPr/>
        </p:nvSpPr>
        <p:spPr bwMode="auto">
          <a:xfrm>
            <a:off x="1145657" y="2240868"/>
            <a:ext cx="7738867"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Objective: </a:t>
            </a:r>
            <a:r>
              <a:rPr lang="en-US" b="1" dirty="0" smtClean="0">
                <a:solidFill>
                  <a:schemeClr val="hlink"/>
                </a:solidFill>
              </a:rPr>
              <a:t>Use a train of laser pulse separated by plasma period to resonantly excite </a:t>
            </a:r>
            <a:r>
              <a:rPr lang="en-US" b="1" dirty="0" err="1" smtClean="0">
                <a:solidFill>
                  <a:schemeClr val="hlink"/>
                </a:solidFill>
              </a:rPr>
              <a:t>wakefield</a:t>
            </a:r>
            <a:r>
              <a:rPr lang="en-US" b="1" dirty="0" smtClean="0">
                <a:solidFill>
                  <a:schemeClr val="hlink"/>
                </a:solidFill>
              </a:rPr>
              <a:t> </a:t>
            </a:r>
            <a:endParaRPr lang="en-US" b="1" dirty="0" smtClean="0">
              <a:solidFill>
                <a:schemeClr val="hlink"/>
              </a:solidFill>
              <a:latin typeface="+mj-lt"/>
            </a:endParaRPr>
          </a:p>
        </p:txBody>
      </p:sp>
      <p:sp>
        <p:nvSpPr>
          <p:cNvPr id="22" name="Flèche droite 21"/>
          <p:cNvSpPr/>
          <p:nvPr/>
        </p:nvSpPr>
        <p:spPr bwMode="auto">
          <a:xfrm>
            <a:off x="179512" y="1642486"/>
            <a:ext cx="573366" cy="353943"/>
          </a:xfrm>
          <a:prstGeom prst="rightArrow">
            <a:avLst/>
          </a:prstGeom>
          <a:solidFill>
            <a:srgbClr val="66FFFF">
              <a:alpha val="67000"/>
            </a:srgbClr>
          </a:solidFill>
          <a:ln w="9525" cap="flat" cmpd="sng" algn="ctr">
            <a:solidFill>
              <a:srgbClr val="FFFFCC"/>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4" name="Text Box 24"/>
          <p:cNvSpPr txBox="1">
            <a:spLocks noChangeArrowheads="1"/>
          </p:cNvSpPr>
          <p:nvPr/>
        </p:nvSpPr>
        <p:spPr bwMode="auto">
          <a:xfrm>
            <a:off x="875443" y="3969060"/>
            <a:ext cx="5784789"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Project: </a:t>
            </a:r>
            <a:r>
              <a:rPr lang="en-US" b="1" dirty="0" smtClean="0">
                <a:solidFill>
                  <a:schemeClr val="hlink"/>
                </a:solidFill>
              </a:rPr>
              <a:t>Electron-Beam driven Plasma Acceleration</a:t>
            </a:r>
            <a:endParaRPr lang="en-US" b="1" dirty="0"/>
          </a:p>
        </p:txBody>
      </p:sp>
      <p:sp>
        <p:nvSpPr>
          <p:cNvPr id="15" name="Flèche droite 14"/>
          <p:cNvSpPr/>
          <p:nvPr/>
        </p:nvSpPr>
        <p:spPr bwMode="auto">
          <a:xfrm>
            <a:off x="164024" y="3996619"/>
            <a:ext cx="573366" cy="353943"/>
          </a:xfrm>
          <a:prstGeom prst="rightArrow">
            <a:avLst/>
          </a:prstGeom>
          <a:solidFill>
            <a:srgbClr val="66FFFF">
              <a:alpha val="67000"/>
            </a:srgbClr>
          </a:solidFill>
          <a:ln w="9525" cap="flat" cmpd="sng" algn="ctr">
            <a:solidFill>
              <a:srgbClr val="FFFFCC"/>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6" name="Text Box 24">
            <a:hlinkClick r:id="rId4" action="ppaction://hlinkpres?slideindex=1&amp;slidetitle="/>
          </p:cNvPr>
          <p:cNvSpPr txBox="1">
            <a:spLocks noChangeArrowheads="1"/>
          </p:cNvSpPr>
          <p:nvPr/>
        </p:nvSpPr>
        <p:spPr bwMode="auto">
          <a:xfrm>
            <a:off x="1165318" y="4513539"/>
            <a:ext cx="7738867" cy="1015663"/>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Objective: </a:t>
            </a:r>
            <a:r>
              <a:rPr lang="en-US" altLang="fr-FR" b="1" dirty="0" smtClean="0">
                <a:solidFill>
                  <a:srgbClr val="FF0000"/>
                </a:solidFill>
                <a:ea typeface="ＭＳ Ｐゴシック" pitchFamily="34" charset="-128"/>
              </a:rPr>
              <a:t>Plasma accelerator driven by single or multi-pulse electron beams for advanced light source applications (FLASH, SPARC, VELA/CLARA)</a:t>
            </a:r>
            <a:endParaRPr lang="en-US" b="1" dirty="0" smtClean="0">
              <a:solidFill>
                <a:srgbClr val="FF0000"/>
              </a:solidFill>
              <a:effectLst>
                <a:outerShdw blurRad="38100" dist="38100" dir="2700000" algn="tl">
                  <a:srgbClr val="000000">
                    <a:alpha val="43137"/>
                  </a:srgbClr>
                </a:outerShdw>
              </a:effectLst>
              <a:latin typeface="+mj-lt"/>
            </a:endParaRPr>
          </a:p>
        </p:txBody>
      </p:sp>
      <p:sp>
        <p:nvSpPr>
          <p:cNvPr id="26" name="Text Box 24"/>
          <p:cNvSpPr txBox="1">
            <a:spLocks noChangeArrowheads="1"/>
          </p:cNvSpPr>
          <p:nvPr/>
        </p:nvSpPr>
        <p:spPr bwMode="auto">
          <a:xfrm>
            <a:off x="1151620" y="5649408"/>
            <a:ext cx="7746602"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Proposer labs  </a:t>
            </a:r>
            <a:r>
              <a:rPr lang="en-US" b="1" dirty="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a:solidFill>
                  <a:schemeClr val="hlink"/>
                </a:solidFill>
                <a:effectLst>
                  <a:outerShdw blurRad="38100" dist="38100" dir="2700000" algn="tl">
                    <a:srgbClr val="000000">
                      <a:alpha val="43137"/>
                    </a:srgbClr>
                  </a:outerShdw>
                </a:effectLst>
              </a:rPr>
              <a:t> </a:t>
            </a:r>
            <a:r>
              <a:rPr lang="en-US" b="1" dirty="0" smtClean="0">
                <a:solidFill>
                  <a:schemeClr val="hlink"/>
                </a:solidFill>
              </a:rPr>
              <a:t>IT </a:t>
            </a:r>
            <a:r>
              <a:rPr lang="en-US" b="1" u="sng" dirty="0" smtClean="0">
                <a:solidFill>
                  <a:schemeClr val="hlink"/>
                </a:solidFill>
              </a:rPr>
              <a:t>(INFN</a:t>
            </a:r>
            <a:r>
              <a:rPr lang="en-US" b="1" dirty="0" smtClean="0">
                <a:solidFill>
                  <a:schemeClr val="hlink"/>
                </a:solidFill>
              </a:rPr>
              <a:t>, Roma </a:t>
            </a:r>
            <a:r>
              <a:rPr lang="en-US" b="1" dirty="0" err="1" smtClean="0">
                <a:solidFill>
                  <a:schemeClr val="hlink"/>
                </a:solidFill>
              </a:rPr>
              <a:t>uni</a:t>
            </a:r>
            <a:r>
              <a:rPr lang="en-US" b="1" dirty="0" smtClean="0">
                <a:solidFill>
                  <a:schemeClr val="hlink"/>
                </a:solidFill>
              </a:rPr>
              <a:t>), DE (Max Planck Inst., DESY), PT(IST), UK (STFC, Manchester, </a:t>
            </a:r>
            <a:r>
              <a:rPr lang="en-US" b="1" dirty="0" err="1" smtClean="0">
                <a:solidFill>
                  <a:schemeClr val="hlink"/>
                </a:solidFill>
              </a:rPr>
              <a:t>Strathclyde</a:t>
            </a:r>
            <a:r>
              <a:rPr lang="en-US" b="1" dirty="0" smtClean="0">
                <a:solidFill>
                  <a:schemeClr val="hlink"/>
                </a:solidFill>
              </a:rPr>
              <a:t>)</a:t>
            </a:r>
            <a:endParaRPr lang="en-US" b="1" dirty="0" smtClean="0">
              <a:solidFill>
                <a:schemeClr val="hlink"/>
              </a:solidFill>
              <a:latin typeface="+mj-lt"/>
            </a:endParaRPr>
          </a:p>
        </p:txBody>
      </p:sp>
      <p:sp>
        <p:nvSpPr>
          <p:cNvPr id="27" name="Text Box 24"/>
          <p:cNvSpPr txBox="1">
            <a:spLocks noChangeArrowheads="1"/>
          </p:cNvSpPr>
          <p:nvPr/>
        </p:nvSpPr>
        <p:spPr bwMode="auto">
          <a:xfrm>
            <a:off x="1159355" y="3496942"/>
            <a:ext cx="6130204" cy="400110"/>
          </a:xfrm>
          <a:prstGeom prst="rect">
            <a:avLst/>
          </a:prstGeom>
          <a:solidFill>
            <a:srgbClr val="FFCCFF"/>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Duration: 4 years</a:t>
            </a:r>
            <a:r>
              <a:rPr lang="en-US" b="1" dirty="0">
                <a:solidFill>
                  <a:schemeClr val="hlink"/>
                </a:solidFill>
                <a:effectLst>
                  <a:outerShdw blurRad="38100" dist="38100" dir="2700000" algn="tl">
                    <a:srgbClr val="000000">
                      <a:alpha val="43137"/>
                    </a:srgbClr>
                  </a:outerShdw>
                </a:effectLst>
              </a:rPr>
              <a:t>;</a:t>
            </a:r>
            <a:r>
              <a:rPr lang="en-US" b="1" dirty="0" smtClean="0">
                <a:solidFill>
                  <a:schemeClr val="hlink"/>
                </a:solidFill>
                <a:effectLst>
                  <a:outerShdw blurRad="38100" dist="38100" dir="2700000" algn="tl">
                    <a:srgbClr val="000000">
                      <a:alpha val="43137"/>
                    </a:srgbClr>
                  </a:outerShdw>
                </a:effectLst>
              </a:rPr>
              <a:t> Requested EC contribution: 4.2 M€</a:t>
            </a:r>
            <a:endParaRPr lang="en-US" b="1" dirty="0" smtClean="0">
              <a:solidFill>
                <a:schemeClr val="hlink"/>
              </a:solidFill>
              <a:latin typeface="+mj-lt"/>
            </a:endParaRPr>
          </a:p>
        </p:txBody>
      </p:sp>
      <p:sp>
        <p:nvSpPr>
          <p:cNvPr id="28" name="Text Box 24"/>
          <p:cNvSpPr txBox="1">
            <a:spLocks noChangeArrowheads="1"/>
          </p:cNvSpPr>
          <p:nvPr/>
        </p:nvSpPr>
        <p:spPr bwMode="auto">
          <a:xfrm>
            <a:off x="1142788" y="6417332"/>
            <a:ext cx="6130204" cy="400110"/>
          </a:xfrm>
          <a:prstGeom prst="rect">
            <a:avLst/>
          </a:prstGeom>
          <a:solidFill>
            <a:srgbClr val="FFCCFF"/>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Duration: 4 years</a:t>
            </a:r>
            <a:r>
              <a:rPr lang="en-US" b="1" dirty="0">
                <a:solidFill>
                  <a:schemeClr val="hlink"/>
                </a:solidFill>
                <a:effectLst>
                  <a:outerShdw blurRad="38100" dist="38100" dir="2700000" algn="tl">
                    <a:srgbClr val="000000">
                      <a:alpha val="43137"/>
                    </a:srgbClr>
                  </a:outerShdw>
                </a:effectLst>
              </a:rPr>
              <a:t>;</a:t>
            </a:r>
            <a:r>
              <a:rPr lang="en-US" b="1" dirty="0" smtClean="0">
                <a:solidFill>
                  <a:schemeClr val="hlink"/>
                </a:solidFill>
                <a:effectLst>
                  <a:outerShdw blurRad="38100" dist="38100" dir="2700000" algn="tl">
                    <a:srgbClr val="000000">
                      <a:alpha val="43137"/>
                    </a:srgbClr>
                  </a:outerShdw>
                </a:effectLst>
              </a:rPr>
              <a:t> Requested EC contribution: 3.9 M€</a:t>
            </a:r>
            <a:endParaRPr lang="en-US" b="1" dirty="0" smtClean="0">
              <a:solidFill>
                <a:schemeClr val="hlink"/>
              </a:solidFill>
              <a:latin typeface="+mj-lt"/>
            </a:endParaRPr>
          </a:p>
        </p:txBody>
      </p:sp>
    </p:spTree>
    <p:extLst>
      <p:ext uri="{BB962C8B-B14F-4D97-AF65-F5344CB8AC3E}">
        <p14:creationId xmlns:p14="http://schemas.microsoft.com/office/powerpoint/2010/main" val="2794250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3657600" y="7938"/>
            <a:ext cx="1789113" cy="485775"/>
          </a:xfrm>
          <a:prstGeom prst="rect">
            <a:avLst/>
          </a:prstGeom>
          <a:solidFill>
            <a:srgbClr val="FFFF00"/>
          </a:solidFill>
          <a:ln w="28575">
            <a:solidFill>
              <a:srgbClr val="FF0000"/>
            </a:solidFill>
            <a:miter lim="800000"/>
            <a:headEnd/>
            <a:tailEnd/>
          </a:ln>
          <a:effectLst/>
        </p:spPr>
        <p:txBody>
          <a:bodyPr wrap="none">
            <a:spAutoFit/>
          </a:bodyPr>
          <a:lstStyle/>
          <a:p>
            <a:pPr algn="l"/>
            <a:r>
              <a:rPr lang="en-US" sz="2400" b="1"/>
              <a:t>Conclusions</a:t>
            </a:r>
            <a:endParaRPr lang="fr-FR" sz="2400" b="1"/>
          </a:p>
        </p:txBody>
      </p:sp>
      <p:pic>
        <p:nvPicPr>
          <p:cNvPr id="15" name="Picture 17" descr="In Microcosm, CERN's science centre"/>
          <p:cNvPicPr>
            <a:picLocks noChangeAspect="1" noChangeArrowheads="1"/>
          </p:cNvPicPr>
          <p:nvPr/>
        </p:nvPicPr>
        <p:blipFill>
          <a:blip r:embed="rId3" cstate="print"/>
          <a:srcRect/>
          <a:stretch>
            <a:fillRect/>
          </a:stretch>
        </p:blipFill>
        <p:spPr bwMode="auto">
          <a:xfrm>
            <a:off x="34925" y="4889520"/>
            <a:ext cx="9109075" cy="1968480"/>
          </a:xfrm>
          <a:prstGeom prst="rect">
            <a:avLst/>
          </a:prstGeom>
          <a:noFill/>
        </p:spPr>
      </p:pic>
      <p:sp>
        <p:nvSpPr>
          <p:cNvPr id="14" name="Text Box 15"/>
          <p:cNvSpPr txBox="1">
            <a:spLocks noChangeArrowheads="1"/>
          </p:cNvSpPr>
          <p:nvPr/>
        </p:nvSpPr>
        <p:spPr bwMode="auto">
          <a:xfrm>
            <a:off x="792796" y="913944"/>
            <a:ext cx="8226516" cy="1938992"/>
          </a:xfrm>
          <a:prstGeom prst="rect">
            <a:avLst/>
          </a:prstGeom>
          <a:solidFill>
            <a:srgbClr val="66FF66">
              <a:alpha val="81000"/>
            </a:srgbClr>
          </a:solidFill>
          <a:ln w="38100">
            <a:solidFill>
              <a:schemeClr val="hlink"/>
            </a:solidFill>
            <a:miter lim="800000"/>
            <a:headEnd/>
            <a:tailEnd/>
          </a:ln>
          <a:effectLst/>
        </p:spPr>
        <p:txBody>
          <a:bodyPr wrap="square">
            <a:spAutoFit/>
          </a:bodyPr>
          <a:lstStyle/>
          <a:p>
            <a:pPr algn="l"/>
            <a:r>
              <a:rPr lang="en-US" sz="2400" b="1" dirty="0" smtClean="0"/>
              <a:t>After having established an accelerator R&amp;D strategy, </a:t>
            </a:r>
          </a:p>
          <a:p>
            <a:pPr algn="l"/>
            <a:r>
              <a:rPr lang="en-US" sz="2400" b="1" dirty="0" smtClean="0"/>
              <a:t>implemented through several very successful projects in FP6 &amp; FP7, Horizon2020 offers the possibility to make </a:t>
            </a:r>
            <a:r>
              <a:rPr lang="en-US" sz="2400" b="1" dirty="0" err="1" smtClean="0"/>
              <a:t>EuroCIRCOL</a:t>
            </a:r>
            <a:r>
              <a:rPr lang="en-US" sz="2400" b="1" dirty="0" smtClean="0"/>
              <a:t> and FCC very visible in Europe at the conceptual, technical and political levels</a:t>
            </a:r>
            <a:endParaRPr lang="en-US" sz="2400" b="1" dirty="0"/>
          </a:p>
        </p:txBody>
      </p:sp>
      <p:sp>
        <p:nvSpPr>
          <p:cNvPr id="26" name="AutoShape 16"/>
          <p:cNvSpPr>
            <a:spLocks noChangeArrowheads="1"/>
          </p:cNvSpPr>
          <p:nvPr/>
        </p:nvSpPr>
        <p:spPr bwMode="auto">
          <a:xfrm>
            <a:off x="143508" y="877431"/>
            <a:ext cx="396875" cy="468313"/>
          </a:xfrm>
          <a:prstGeom prst="star4">
            <a:avLst>
              <a:gd name="adj" fmla="val 12500"/>
            </a:avLst>
          </a:prstGeom>
          <a:solidFill>
            <a:srgbClr val="FFFF00">
              <a:alpha val="67000"/>
            </a:srgbClr>
          </a:solidFill>
          <a:ln w="9525">
            <a:solidFill>
              <a:schemeClr val="hlink"/>
            </a:solidFill>
            <a:miter lim="800000"/>
            <a:headEnd/>
            <a:tailEnd/>
          </a:ln>
          <a:effectLst/>
        </p:spPr>
        <p:txBody>
          <a:bodyPr wrap="none" lIns="90000" tIns="46800" rIns="90000" bIns="46800" anchor="ctr">
            <a:spAutoFit/>
          </a:bodyPr>
          <a:lstStyle/>
          <a:p>
            <a:endParaRPr lang="fr-FR"/>
          </a:p>
        </p:txBody>
      </p:sp>
      <p:sp>
        <p:nvSpPr>
          <p:cNvPr id="29" name="Text Box 15"/>
          <p:cNvSpPr txBox="1">
            <a:spLocks noChangeArrowheads="1"/>
          </p:cNvSpPr>
          <p:nvPr/>
        </p:nvSpPr>
        <p:spPr bwMode="auto">
          <a:xfrm>
            <a:off x="769669" y="3246075"/>
            <a:ext cx="8321559" cy="1200329"/>
          </a:xfrm>
          <a:prstGeom prst="rect">
            <a:avLst/>
          </a:prstGeom>
          <a:solidFill>
            <a:srgbClr val="66FF66">
              <a:alpha val="81000"/>
            </a:srgbClr>
          </a:solidFill>
          <a:ln w="38100">
            <a:solidFill>
              <a:schemeClr val="hlink"/>
            </a:solidFill>
            <a:miter lim="800000"/>
            <a:headEnd/>
            <a:tailEnd/>
          </a:ln>
          <a:effectLst/>
        </p:spPr>
        <p:txBody>
          <a:bodyPr wrap="square">
            <a:spAutoFit/>
          </a:bodyPr>
          <a:lstStyle/>
          <a:p>
            <a:pPr algn="l"/>
            <a:r>
              <a:rPr lang="en-US" sz="2400" b="1" dirty="0" smtClean="0"/>
              <a:t>ESGARD will continue to work toward a successful inclusion of FCC in the European Roadmap for future large scale infrastructures.</a:t>
            </a:r>
          </a:p>
        </p:txBody>
      </p:sp>
      <p:sp>
        <p:nvSpPr>
          <p:cNvPr id="30" name="AutoShape 16"/>
          <p:cNvSpPr>
            <a:spLocks noChangeArrowheads="1"/>
          </p:cNvSpPr>
          <p:nvPr/>
        </p:nvSpPr>
        <p:spPr bwMode="auto">
          <a:xfrm>
            <a:off x="173153" y="3246075"/>
            <a:ext cx="396875" cy="468313"/>
          </a:xfrm>
          <a:prstGeom prst="star4">
            <a:avLst>
              <a:gd name="adj" fmla="val 12500"/>
            </a:avLst>
          </a:prstGeom>
          <a:solidFill>
            <a:srgbClr val="FFFF00">
              <a:alpha val="67000"/>
            </a:srgbClr>
          </a:solidFill>
          <a:ln w="9525">
            <a:solidFill>
              <a:schemeClr val="hlink"/>
            </a:solidFill>
            <a:miter lim="800000"/>
            <a:headEnd/>
            <a:tailEnd/>
          </a:ln>
          <a:effectLst/>
        </p:spPr>
        <p:txBody>
          <a:bodyPr wrap="none" lIns="90000" tIns="46800" rIns="90000" bIns="46800" anchor="ctr">
            <a:spAutoFit/>
          </a:bodyPr>
          <a:lstStyle/>
          <a:p>
            <a:endParaRPr lang="fr-FR"/>
          </a:p>
        </p:txBody>
      </p:sp>
      <p:sp>
        <p:nvSpPr>
          <p:cNvPr id="31" name="Text Box 18"/>
          <p:cNvSpPr txBox="1">
            <a:spLocks noChangeArrowheads="1"/>
          </p:cNvSpPr>
          <p:nvPr/>
        </p:nvSpPr>
        <p:spPr bwMode="auto">
          <a:xfrm>
            <a:off x="2771800" y="5193196"/>
            <a:ext cx="6119047" cy="1200329"/>
          </a:xfrm>
          <a:prstGeom prst="rect">
            <a:avLst/>
          </a:prstGeom>
          <a:noFill/>
          <a:ln w="9525">
            <a:noFill/>
            <a:miter lim="800000"/>
            <a:headEnd/>
            <a:tailEnd/>
          </a:ln>
          <a:effectLst/>
        </p:spPr>
        <p:txBody>
          <a:bodyPr wrap="none">
            <a:spAutoFit/>
          </a:bodyPr>
          <a:lstStyle/>
          <a:p>
            <a:r>
              <a:rPr lang="en-US" sz="2400" b="1" dirty="0" smtClean="0">
                <a:solidFill>
                  <a:schemeClr val="bg1"/>
                </a:solidFill>
              </a:rPr>
              <a:t>Accelerator science is a powerful mean</a:t>
            </a:r>
            <a:endParaRPr lang="en-US" sz="2400" b="1" dirty="0">
              <a:solidFill>
                <a:schemeClr val="bg1"/>
              </a:solidFill>
            </a:endParaRPr>
          </a:p>
          <a:p>
            <a:r>
              <a:rPr lang="en-US" sz="2400" b="1" dirty="0" smtClean="0">
                <a:solidFill>
                  <a:schemeClr val="bg1"/>
                </a:solidFill>
              </a:rPr>
              <a:t>toward scientific, technical and </a:t>
            </a:r>
          </a:p>
          <a:p>
            <a:r>
              <a:rPr lang="en-US" sz="2400" b="1" dirty="0" smtClean="0">
                <a:solidFill>
                  <a:schemeClr val="bg1"/>
                </a:solidFill>
              </a:rPr>
              <a:t>industrial breakthroughs and innovations…</a:t>
            </a:r>
            <a:endParaRPr lang="en-US" sz="24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ZoneTexte 1"/>
          <p:cNvSpPr txBox="1"/>
          <p:nvPr/>
        </p:nvSpPr>
        <p:spPr>
          <a:xfrm>
            <a:off x="2375756" y="2672916"/>
            <a:ext cx="4083169" cy="1200329"/>
          </a:xfrm>
          <a:prstGeom prst="rect">
            <a:avLst/>
          </a:prstGeom>
          <a:solidFill>
            <a:srgbClr val="FFFF00"/>
          </a:solidFill>
        </p:spPr>
        <p:txBody>
          <a:bodyPr wrap="none" rtlCol="0">
            <a:spAutoFit/>
          </a:bodyPr>
          <a:lstStyle/>
          <a:p>
            <a:r>
              <a:rPr lang="fr-FR" sz="7200" b="1" dirty="0" smtClean="0"/>
              <a:t>BACKUP</a:t>
            </a:r>
            <a:endParaRPr lang="fr-FR" sz="7200" b="1" dirty="0"/>
          </a:p>
        </p:txBody>
      </p:sp>
    </p:spTree>
    <p:extLst>
      <p:ext uri="{BB962C8B-B14F-4D97-AF65-F5344CB8AC3E}">
        <p14:creationId xmlns:p14="http://schemas.microsoft.com/office/powerpoint/2010/main" val="24962532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 Box 24"/>
          <p:cNvSpPr txBox="1">
            <a:spLocks noChangeArrowheads="1"/>
          </p:cNvSpPr>
          <p:nvPr/>
        </p:nvSpPr>
        <p:spPr bwMode="auto">
          <a:xfrm>
            <a:off x="2339752" y="14339"/>
            <a:ext cx="4809715"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FCC : 100km Circular (pp, </a:t>
            </a:r>
            <a:r>
              <a:rPr lang="en-US" b="1" dirty="0" err="1" smtClean="0">
                <a:solidFill>
                  <a:schemeClr val="hlink"/>
                </a:solidFill>
                <a:effectLst>
                  <a:outerShdw blurRad="38100" dist="38100" dir="2700000" algn="tl">
                    <a:srgbClr val="000000">
                      <a:alpha val="43137"/>
                    </a:srgbClr>
                  </a:outerShdw>
                </a:effectLst>
              </a:rPr>
              <a:t>ee</a:t>
            </a:r>
            <a:r>
              <a:rPr lang="en-US" b="1" dirty="0" smtClean="0">
                <a:solidFill>
                  <a:schemeClr val="hlink"/>
                </a:solidFill>
                <a:effectLst>
                  <a:outerShdw blurRad="38100" dist="38100" dir="2700000" algn="tl">
                    <a:srgbClr val="000000">
                      <a:alpha val="43137"/>
                    </a:srgbClr>
                  </a:outerShdw>
                </a:effectLst>
              </a:rPr>
              <a:t>, </a:t>
            </a:r>
            <a:r>
              <a:rPr lang="en-US" b="1" dirty="0" err="1" smtClean="0">
                <a:solidFill>
                  <a:schemeClr val="hlink"/>
                </a:solidFill>
                <a:effectLst>
                  <a:outerShdw blurRad="38100" dist="38100" dir="2700000" algn="tl">
                    <a:srgbClr val="000000">
                      <a:alpha val="43137"/>
                    </a:srgbClr>
                  </a:outerShdw>
                </a:effectLst>
              </a:rPr>
              <a:t>ep</a:t>
            </a:r>
            <a:r>
              <a:rPr lang="en-US" b="1" dirty="0" smtClean="0">
                <a:solidFill>
                  <a:schemeClr val="hlink"/>
                </a:solidFill>
                <a:effectLst>
                  <a:outerShdw blurRad="38100" dist="38100" dir="2700000" algn="tl">
                    <a:srgbClr val="000000">
                      <a:alpha val="43137"/>
                    </a:srgbClr>
                  </a:outerShdw>
                </a:effectLst>
              </a:rPr>
              <a:t>) collider</a:t>
            </a:r>
            <a:endParaRPr lang="en-US" b="1" dirty="0">
              <a:effectLst>
                <a:outerShdw blurRad="38100" dist="38100" dir="2700000" algn="tl">
                  <a:srgbClr val="000000">
                    <a:alpha val="43137"/>
                  </a:srgbClr>
                </a:outerShdw>
              </a:effectLst>
            </a:endParaRPr>
          </a:p>
        </p:txBody>
      </p:sp>
      <p:sp>
        <p:nvSpPr>
          <p:cNvPr id="13" name="Text Box 24"/>
          <p:cNvSpPr txBox="1">
            <a:spLocks noChangeArrowheads="1"/>
          </p:cNvSpPr>
          <p:nvPr/>
        </p:nvSpPr>
        <p:spPr bwMode="auto">
          <a:xfrm>
            <a:off x="593573" y="572489"/>
            <a:ext cx="8054193"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FCC DS is huge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WP with EC funding and WP without EC funding</a:t>
            </a:r>
          </a:p>
          <a:p>
            <a:pPr algn="l"/>
            <a:r>
              <a:rPr lang="en-US" b="1" dirty="0">
                <a:solidFill>
                  <a:schemeClr val="hlink"/>
                </a:solidFill>
                <a:effectLst>
                  <a:outerShdw blurRad="38100" dist="38100" dir="2700000" algn="tl">
                    <a:srgbClr val="000000">
                      <a:alpha val="43137"/>
                    </a:srgbClr>
                  </a:outerShdw>
                </a:effectLst>
              </a:rPr>
              <a:t>	</a:t>
            </a:r>
            <a:r>
              <a:rPr lang="en-US" b="1" dirty="0" smtClean="0">
                <a:solidFill>
                  <a:schemeClr val="hlink"/>
                </a:solidFill>
                <a:effectLst>
                  <a:outerShdw blurRad="38100" dist="38100" dir="2700000" algn="tl">
                    <a:srgbClr val="000000">
                      <a:alpha val="43137"/>
                    </a:srgbClr>
                  </a:outerShdw>
                </a:effectLst>
              </a:rPr>
              <a:t>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number of partners for H2020 part are limited</a:t>
            </a:r>
            <a:endParaRPr lang="en-US" b="1" dirty="0">
              <a:effectLst>
                <a:outerShdw blurRad="38100" dist="38100" dir="2700000" algn="tl">
                  <a:srgbClr val="000000">
                    <a:alpha val="43137"/>
                  </a:srgbClr>
                </a:outerShdw>
              </a:effectLst>
            </a:endParaRPr>
          </a:p>
        </p:txBody>
      </p:sp>
      <p:sp>
        <p:nvSpPr>
          <p:cNvPr id="14" name="Bouton d'action : Précédent 13">
            <a:hlinkClick r:id="rId3" action="ppaction://hlinksldjump" highlightClick="1"/>
          </p:cNvPr>
          <p:cNvSpPr/>
          <p:nvPr/>
        </p:nvSpPr>
        <p:spPr bwMode="auto">
          <a:xfrm>
            <a:off x="8784976" y="6517793"/>
            <a:ext cx="359532" cy="331587"/>
          </a:xfrm>
          <a:prstGeom prst="actionButtonBackPrevious">
            <a:avLst/>
          </a:prstGeom>
          <a:solidFill>
            <a:srgbClr val="FFFF00">
              <a:alpha val="67000"/>
            </a:srgbClr>
          </a:solidFill>
          <a:ln w="9525"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grpSp>
        <p:nvGrpSpPr>
          <p:cNvPr id="15" name="Group 62"/>
          <p:cNvGrpSpPr/>
          <p:nvPr/>
        </p:nvGrpSpPr>
        <p:grpSpPr>
          <a:xfrm>
            <a:off x="214604" y="1375433"/>
            <a:ext cx="8742784" cy="5401939"/>
            <a:chOff x="398032" y="322730"/>
            <a:chExt cx="11700000" cy="4760584"/>
          </a:xfrm>
        </p:grpSpPr>
        <p:sp>
          <p:nvSpPr>
            <p:cNvPr id="16" name="Rounded Rectangle 63"/>
            <p:cNvSpPr/>
            <p:nvPr/>
          </p:nvSpPr>
          <p:spPr>
            <a:xfrm>
              <a:off x="9758032" y="322730"/>
              <a:ext cx="540000" cy="540000"/>
            </a:xfrm>
            <a:prstGeom prst="roundRect">
              <a:avLst/>
            </a:prstGeom>
            <a:no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tx2"/>
                </a:solidFill>
              </a:endParaRPr>
            </a:p>
          </p:txBody>
        </p:sp>
        <p:sp>
          <p:nvSpPr>
            <p:cNvPr id="17" name="Rounded Rectangle 64"/>
            <p:cNvSpPr/>
            <p:nvPr/>
          </p:nvSpPr>
          <p:spPr>
            <a:xfrm>
              <a:off x="7418032" y="322730"/>
              <a:ext cx="540000" cy="540000"/>
            </a:xfrm>
            <a:prstGeom prst="roundRect">
              <a:avLst/>
            </a:prstGeom>
            <a:no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tx2"/>
                </a:solidFill>
              </a:endParaRPr>
            </a:p>
          </p:txBody>
        </p:sp>
        <p:sp>
          <p:nvSpPr>
            <p:cNvPr id="18" name="Rounded Rectangle 65"/>
            <p:cNvSpPr/>
            <p:nvPr/>
          </p:nvSpPr>
          <p:spPr>
            <a:xfrm>
              <a:off x="5078032" y="322730"/>
              <a:ext cx="540000" cy="540000"/>
            </a:xfrm>
            <a:prstGeom prst="roundRect">
              <a:avLst/>
            </a:prstGeom>
            <a:no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tx2"/>
                </a:solidFill>
              </a:endParaRPr>
            </a:p>
          </p:txBody>
        </p:sp>
        <p:sp>
          <p:nvSpPr>
            <p:cNvPr id="19" name="Rounded Rectangle 66"/>
            <p:cNvSpPr/>
            <p:nvPr/>
          </p:nvSpPr>
          <p:spPr>
            <a:xfrm>
              <a:off x="2738032" y="322730"/>
              <a:ext cx="540000" cy="540000"/>
            </a:xfrm>
            <a:prstGeom prst="roundRect">
              <a:avLst/>
            </a:prstGeom>
            <a:no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tx2"/>
                </a:solidFill>
              </a:endParaRPr>
            </a:p>
          </p:txBody>
        </p:sp>
        <p:sp>
          <p:nvSpPr>
            <p:cNvPr id="20" name="Rounded Rectangle 67"/>
            <p:cNvSpPr/>
            <p:nvPr/>
          </p:nvSpPr>
          <p:spPr>
            <a:xfrm>
              <a:off x="398032" y="322730"/>
              <a:ext cx="540000" cy="540000"/>
            </a:xfrm>
            <a:prstGeom prst="roundRect">
              <a:avLst/>
            </a:prstGeom>
            <a:no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tx2"/>
                </a:solidFill>
              </a:endParaRPr>
            </a:p>
          </p:txBody>
        </p:sp>
        <p:sp>
          <p:nvSpPr>
            <p:cNvPr id="21" name="Rounded Rectangle 68"/>
            <p:cNvSpPr/>
            <p:nvPr/>
          </p:nvSpPr>
          <p:spPr>
            <a:xfrm>
              <a:off x="398032" y="32273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Physics and Experiments</a:t>
              </a:r>
              <a:endParaRPr lang="en-GB" sz="1100" b="1" dirty="0">
                <a:solidFill>
                  <a:schemeClr val="tx1"/>
                </a:solidFill>
              </a:endParaRPr>
            </a:p>
          </p:txBody>
        </p:sp>
        <p:sp>
          <p:nvSpPr>
            <p:cNvPr id="22" name="Rounded Rectangle 69"/>
            <p:cNvSpPr/>
            <p:nvPr/>
          </p:nvSpPr>
          <p:spPr>
            <a:xfrm>
              <a:off x="2738032" y="32273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Accelerators</a:t>
              </a:r>
              <a:endParaRPr lang="en-GB" sz="1100" b="1" dirty="0">
                <a:solidFill>
                  <a:schemeClr val="tx1"/>
                </a:solidFill>
              </a:endParaRPr>
            </a:p>
          </p:txBody>
        </p:sp>
        <p:sp>
          <p:nvSpPr>
            <p:cNvPr id="23" name="Rounded Rectangle 70"/>
            <p:cNvSpPr/>
            <p:nvPr/>
          </p:nvSpPr>
          <p:spPr>
            <a:xfrm>
              <a:off x="5078032" y="32273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Infrastructures</a:t>
              </a:r>
              <a:br>
                <a:rPr lang="en-GB" sz="1100" b="1" dirty="0" smtClean="0">
                  <a:solidFill>
                    <a:schemeClr val="tx1"/>
                  </a:solidFill>
                </a:rPr>
              </a:br>
              <a:r>
                <a:rPr lang="en-GB" sz="1100" b="1" dirty="0" smtClean="0">
                  <a:solidFill>
                    <a:schemeClr val="tx1"/>
                  </a:solidFill>
                </a:rPr>
                <a:t>and Operation</a:t>
              </a:r>
              <a:endParaRPr lang="en-GB" sz="1100" b="1" dirty="0">
                <a:solidFill>
                  <a:schemeClr val="tx1"/>
                </a:solidFill>
              </a:endParaRPr>
            </a:p>
          </p:txBody>
        </p:sp>
        <p:sp>
          <p:nvSpPr>
            <p:cNvPr id="24" name="Rounded Rectangle 71"/>
            <p:cNvSpPr/>
            <p:nvPr/>
          </p:nvSpPr>
          <p:spPr>
            <a:xfrm>
              <a:off x="7418032" y="32273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Implementation</a:t>
              </a:r>
              <a:br>
                <a:rPr lang="en-GB" sz="1100" b="1" dirty="0" smtClean="0">
                  <a:solidFill>
                    <a:schemeClr val="tx1"/>
                  </a:solidFill>
                </a:rPr>
              </a:br>
              <a:r>
                <a:rPr lang="en-GB" sz="1100" b="1" dirty="0" smtClean="0">
                  <a:solidFill>
                    <a:schemeClr val="tx1"/>
                  </a:solidFill>
                </a:rPr>
                <a:t>and Planning</a:t>
              </a:r>
              <a:endParaRPr lang="en-GB" sz="1100" b="1" dirty="0">
                <a:solidFill>
                  <a:schemeClr val="tx1"/>
                </a:solidFill>
              </a:endParaRPr>
            </a:p>
          </p:txBody>
        </p:sp>
        <p:sp>
          <p:nvSpPr>
            <p:cNvPr id="25" name="Rounded Rectangle 72"/>
            <p:cNvSpPr/>
            <p:nvPr/>
          </p:nvSpPr>
          <p:spPr>
            <a:xfrm>
              <a:off x="9758032" y="324848"/>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Study and Quality</a:t>
              </a:r>
              <a:br>
                <a:rPr lang="en-GB" sz="1100" b="1" dirty="0" smtClean="0">
                  <a:solidFill>
                    <a:schemeClr val="tx1"/>
                  </a:solidFill>
                </a:rPr>
              </a:br>
              <a:r>
                <a:rPr lang="en-GB" sz="1100" b="1" dirty="0" smtClean="0">
                  <a:solidFill>
                    <a:schemeClr val="tx1"/>
                  </a:solidFill>
                </a:rPr>
                <a:t>Management</a:t>
              </a:r>
              <a:endParaRPr lang="en-GB" sz="1100" b="1" dirty="0">
                <a:solidFill>
                  <a:schemeClr val="tx1"/>
                </a:solidFill>
              </a:endParaRPr>
            </a:p>
          </p:txBody>
        </p:sp>
        <p:cxnSp>
          <p:nvCxnSpPr>
            <p:cNvPr id="26" name="Elbow Connector 73"/>
            <p:cNvCxnSpPr>
              <a:stCxn id="54" idx="1"/>
              <a:endCxn id="20" idx="2"/>
            </p:cNvCxnSpPr>
            <p:nvPr/>
          </p:nvCxnSpPr>
          <p:spPr>
            <a:xfrm rot="10800000">
              <a:off x="668032" y="862730"/>
              <a:ext cx="270000" cy="3950584"/>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Elbow Connector 74"/>
            <p:cNvCxnSpPr>
              <a:endCxn id="60" idx="1"/>
            </p:cNvCxnSpPr>
            <p:nvPr/>
          </p:nvCxnSpPr>
          <p:spPr>
            <a:xfrm rot="16200000" flipH="1">
              <a:off x="1167739" y="2703021"/>
              <a:ext cx="3950584" cy="270001"/>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Elbow Connector 75"/>
            <p:cNvCxnSpPr>
              <a:stCxn id="18" idx="2"/>
              <a:endCxn id="66" idx="1"/>
            </p:cNvCxnSpPr>
            <p:nvPr/>
          </p:nvCxnSpPr>
          <p:spPr>
            <a:xfrm rot="16200000" flipH="1">
              <a:off x="3507740" y="2703022"/>
              <a:ext cx="3950584" cy="270000"/>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Elbow Connector 76"/>
            <p:cNvCxnSpPr>
              <a:stCxn id="17" idx="2"/>
              <a:endCxn id="69" idx="1"/>
            </p:cNvCxnSpPr>
            <p:nvPr/>
          </p:nvCxnSpPr>
          <p:spPr>
            <a:xfrm rot="16200000" flipH="1">
              <a:off x="6899300" y="1651462"/>
              <a:ext cx="1847464" cy="270000"/>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Elbow Connector 77"/>
            <p:cNvCxnSpPr>
              <a:stCxn id="16" idx="2"/>
              <a:endCxn id="72" idx="1"/>
            </p:cNvCxnSpPr>
            <p:nvPr/>
          </p:nvCxnSpPr>
          <p:spPr>
            <a:xfrm rot="16200000" flipH="1">
              <a:off x="9239300" y="1651462"/>
              <a:ext cx="1847464" cy="270000"/>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Connector 78"/>
            <p:cNvCxnSpPr>
              <a:stCxn id="49" idx="1"/>
            </p:cNvCxnSpPr>
            <p:nvPr/>
          </p:nvCxnSpPr>
          <p:spPr>
            <a:xfrm flipH="1">
              <a:off x="668031" y="1293770"/>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Connector 79"/>
            <p:cNvCxnSpPr/>
            <p:nvPr/>
          </p:nvCxnSpPr>
          <p:spPr>
            <a:xfrm flipH="1">
              <a:off x="668030" y="1994810"/>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80"/>
            <p:cNvCxnSpPr/>
            <p:nvPr/>
          </p:nvCxnSpPr>
          <p:spPr>
            <a:xfrm flipH="1">
              <a:off x="668031" y="2705875"/>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Straight Connector 81"/>
            <p:cNvCxnSpPr/>
            <p:nvPr/>
          </p:nvCxnSpPr>
          <p:spPr>
            <a:xfrm flipH="1">
              <a:off x="655273" y="3411234"/>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Straight Connector 82"/>
            <p:cNvCxnSpPr/>
            <p:nvPr/>
          </p:nvCxnSpPr>
          <p:spPr>
            <a:xfrm flipH="1">
              <a:off x="668031" y="4122298"/>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83"/>
            <p:cNvCxnSpPr/>
            <p:nvPr/>
          </p:nvCxnSpPr>
          <p:spPr>
            <a:xfrm flipH="1">
              <a:off x="3008030" y="1290511"/>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84"/>
            <p:cNvCxnSpPr/>
            <p:nvPr/>
          </p:nvCxnSpPr>
          <p:spPr>
            <a:xfrm flipH="1">
              <a:off x="3008029" y="1991551"/>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Straight Connector 85"/>
            <p:cNvCxnSpPr/>
            <p:nvPr/>
          </p:nvCxnSpPr>
          <p:spPr>
            <a:xfrm flipH="1">
              <a:off x="3008030" y="2702616"/>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86"/>
            <p:cNvCxnSpPr/>
            <p:nvPr/>
          </p:nvCxnSpPr>
          <p:spPr>
            <a:xfrm flipH="1">
              <a:off x="2998864" y="3411234"/>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87"/>
            <p:cNvCxnSpPr/>
            <p:nvPr/>
          </p:nvCxnSpPr>
          <p:spPr>
            <a:xfrm flipH="1">
              <a:off x="3008030" y="4119039"/>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Connector 88"/>
            <p:cNvCxnSpPr/>
            <p:nvPr/>
          </p:nvCxnSpPr>
          <p:spPr>
            <a:xfrm flipH="1">
              <a:off x="5348029" y="1287252"/>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89"/>
            <p:cNvCxnSpPr/>
            <p:nvPr/>
          </p:nvCxnSpPr>
          <p:spPr>
            <a:xfrm flipH="1">
              <a:off x="5348028" y="1988292"/>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90"/>
            <p:cNvCxnSpPr/>
            <p:nvPr/>
          </p:nvCxnSpPr>
          <p:spPr>
            <a:xfrm flipH="1">
              <a:off x="5348029" y="2699357"/>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Connector 91"/>
            <p:cNvCxnSpPr/>
            <p:nvPr/>
          </p:nvCxnSpPr>
          <p:spPr>
            <a:xfrm flipH="1">
              <a:off x="5348029" y="4115780"/>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92"/>
            <p:cNvCxnSpPr/>
            <p:nvPr/>
          </p:nvCxnSpPr>
          <p:spPr>
            <a:xfrm flipH="1">
              <a:off x="7688028" y="1283993"/>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93"/>
            <p:cNvCxnSpPr/>
            <p:nvPr/>
          </p:nvCxnSpPr>
          <p:spPr>
            <a:xfrm flipH="1">
              <a:off x="7688027" y="1985033"/>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94"/>
            <p:cNvCxnSpPr/>
            <p:nvPr/>
          </p:nvCxnSpPr>
          <p:spPr>
            <a:xfrm flipH="1">
              <a:off x="10028027" y="1280734"/>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95"/>
            <p:cNvCxnSpPr/>
            <p:nvPr/>
          </p:nvCxnSpPr>
          <p:spPr>
            <a:xfrm flipH="1">
              <a:off x="10028026" y="1981774"/>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9" name="Rounded Rectangle 96"/>
            <p:cNvSpPr/>
            <p:nvPr/>
          </p:nvSpPr>
          <p:spPr>
            <a:xfrm>
              <a:off x="938032" y="102377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Hadron Collider Physics</a:t>
              </a:r>
              <a:endParaRPr lang="en-GB" sz="1100" dirty="0">
                <a:solidFill>
                  <a:schemeClr val="tx1"/>
                </a:solidFill>
              </a:endParaRPr>
            </a:p>
          </p:txBody>
        </p:sp>
        <p:sp>
          <p:nvSpPr>
            <p:cNvPr id="50" name="Rounded Rectangle 97"/>
            <p:cNvSpPr/>
            <p:nvPr/>
          </p:nvSpPr>
          <p:spPr>
            <a:xfrm>
              <a:off x="938032" y="172481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Hadron Collider Experiments</a:t>
              </a:r>
              <a:endParaRPr lang="en-GB" sz="1100" dirty="0">
                <a:solidFill>
                  <a:schemeClr val="tx1"/>
                </a:solidFill>
              </a:endParaRPr>
            </a:p>
          </p:txBody>
        </p:sp>
        <p:sp>
          <p:nvSpPr>
            <p:cNvPr id="51" name="Rounded Rectangle 98"/>
            <p:cNvSpPr/>
            <p:nvPr/>
          </p:nvSpPr>
          <p:spPr>
            <a:xfrm>
              <a:off x="938032" y="244019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 Collider Physics</a:t>
              </a:r>
              <a:endParaRPr lang="en-GB" sz="1100" dirty="0">
                <a:solidFill>
                  <a:schemeClr val="tx1"/>
                </a:solidFill>
              </a:endParaRPr>
            </a:p>
          </p:txBody>
        </p:sp>
        <p:sp>
          <p:nvSpPr>
            <p:cNvPr id="52" name="Rounded Rectangle 99"/>
            <p:cNvSpPr/>
            <p:nvPr/>
          </p:nvSpPr>
          <p:spPr>
            <a:xfrm>
              <a:off x="938032" y="314123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 Collider Experiments</a:t>
              </a:r>
              <a:endParaRPr lang="en-GB" sz="1100" dirty="0">
                <a:solidFill>
                  <a:schemeClr val="tx1"/>
                </a:solidFill>
              </a:endParaRPr>
            </a:p>
          </p:txBody>
        </p:sp>
        <p:sp>
          <p:nvSpPr>
            <p:cNvPr id="53" name="Rounded Rectangle 100"/>
            <p:cNvSpPr/>
            <p:nvPr/>
          </p:nvSpPr>
          <p:spPr>
            <a:xfrm>
              <a:off x="938032" y="384227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Lepton-Hadron Collider Physics</a:t>
              </a:r>
              <a:endParaRPr lang="en-GB" sz="1100" dirty="0">
                <a:solidFill>
                  <a:schemeClr val="tx1"/>
                </a:solidFill>
              </a:endParaRPr>
            </a:p>
          </p:txBody>
        </p:sp>
        <p:sp>
          <p:nvSpPr>
            <p:cNvPr id="54" name="Rounded Rectangle 101"/>
            <p:cNvSpPr/>
            <p:nvPr/>
          </p:nvSpPr>
          <p:spPr>
            <a:xfrm>
              <a:off x="938032" y="454331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100" dirty="0" smtClean="0">
                  <a:solidFill>
                    <a:schemeClr val="tx1"/>
                  </a:solidFill>
                </a:rPr>
                <a:t>Lepton-Hadron Collider Experiment</a:t>
              </a:r>
              <a:endParaRPr lang="en-GB" sz="1100" dirty="0">
                <a:solidFill>
                  <a:schemeClr val="tx1"/>
                </a:solidFill>
              </a:endParaRPr>
            </a:p>
          </p:txBody>
        </p:sp>
        <p:sp>
          <p:nvSpPr>
            <p:cNvPr id="55" name="Rounded Rectangle 102"/>
            <p:cNvSpPr/>
            <p:nvPr/>
          </p:nvSpPr>
          <p:spPr>
            <a:xfrm>
              <a:off x="3278032" y="102377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Hadron Injectors</a:t>
              </a:r>
              <a:endParaRPr lang="en-GB" sz="1100" dirty="0">
                <a:solidFill>
                  <a:schemeClr val="tx1"/>
                </a:solidFill>
              </a:endParaRPr>
            </a:p>
          </p:txBody>
        </p:sp>
        <p:sp>
          <p:nvSpPr>
            <p:cNvPr id="56" name="Rounded Rectangle 103"/>
            <p:cNvSpPr/>
            <p:nvPr/>
          </p:nvSpPr>
          <p:spPr>
            <a:xfrm>
              <a:off x="3278032" y="1724810"/>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accent3">
                      <a:lumMod val="50000"/>
                    </a:schemeClr>
                  </a:solidFill>
                </a:rPr>
                <a:t>Hadron</a:t>
              </a:r>
            </a:p>
            <a:p>
              <a:pPr algn="ctr"/>
              <a:r>
                <a:rPr lang="en-GB" sz="1100" b="1" dirty="0" smtClean="0">
                  <a:solidFill>
                    <a:schemeClr val="accent3">
                      <a:lumMod val="50000"/>
                    </a:schemeClr>
                  </a:solidFill>
                </a:rPr>
                <a:t>Collider</a:t>
              </a:r>
              <a:endParaRPr lang="en-GB" sz="1100" b="1" dirty="0">
                <a:solidFill>
                  <a:schemeClr val="accent3">
                    <a:lumMod val="50000"/>
                  </a:schemeClr>
                </a:solidFill>
              </a:endParaRPr>
            </a:p>
          </p:txBody>
        </p:sp>
        <p:sp>
          <p:nvSpPr>
            <p:cNvPr id="57" name="Rounded Rectangle 104"/>
            <p:cNvSpPr/>
            <p:nvPr/>
          </p:nvSpPr>
          <p:spPr>
            <a:xfrm>
              <a:off x="3278032" y="244019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 Injectors</a:t>
              </a:r>
              <a:endParaRPr lang="en-GB" sz="1100" dirty="0">
                <a:solidFill>
                  <a:schemeClr val="tx1"/>
                </a:solidFill>
              </a:endParaRPr>
            </a:p>
          </p:txBody>
        </p:sp>
        <p:sp>
          <p:nvSpPr>
            <p:cNvPr id="58" name="Rounded Rectangle 105"/>
            <p:cNvSpPr/>
            <p:nvPr/>
          </p:nvSpPr>
          <p:spPr>
            <a:xfrm>
              <a:off x="3278032" y="314123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 Collider</a:t>
              </a:r>
              <a:endParaRPr lang="en-GB" sz="1100" dirty="0">
                <a:solidFill>
                  <a:schemeClr val="tx1"/>
                </a:solidFill>
              </a:endParaRPr>
            </a:p>
          </p:txBody>
        </p:sp>
        <p:sp>
          <p:nvSpPr>
            <p:cNvPr id="59" name="Rounded Rectangle 106"/>
            <p:cNvSpPr/>
            <p:nvPr/>
          </p:nvSpPr>
          <p:spPr>
            <a:xfrm>
              <a:off x="3278032" y="384227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Lepton-Hadron Collider</a:t>
              </a:r>
              <a:endParaRPr lang="en-GB" sz="1100" dirty="0">
                <a:solidFill>
                  <a:schemeClr val="tx1"/>
                </a:solidFill>
              </a:endParaRPr>
            </a:p>
          </p:txBody>
        </p:sp>
        <p:sp>
          <p:nvSpPr>
            <p:cNvPr id="60" name="Rounded Rectangle 107"/>
            <p:cNvSpPr/>
            <p:nvPr/>
          </p:nvSpPr>
          <p:spPr>
            <a:xfrm>
              <a:off x="3278032" y="4543314"/>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accent3">
                      <a:lumMod val="50000"/>
                    </a:schemeClr>
                  </a:solidFill>
                </a:rPr>
                <a:t>Technology R&amp;D</a:t>
              </a:r>
              <a:endParaRPr lang="en-GB" sz="1100" b="1" dirty="0">
                <a:solidFill>
                  <a:schemeClr val="accent3">
                    <a:lumMod val="50000"/>
                  </a:schemeClr>
                </a:solidFill>
              </a:endParaRPr>
            </a:p>
          </p:txBody>
        </p:sp>
        <p:sp>
          <p:nvSpPr>
            <p:cNvPr id="61" name="Rounded Rectangle 108"/>
            <p:cNvSpPr/>
            <p:nvPr/>
          </p:nvSpPr>
          <p:spPr>
            <a:xfrm>
              <a:off x="5618032" y="102377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Civil Engineering</a:t>
              </a:r>
              <a:endParaRPr lang="en-GB" sz="1100" dirty="0">
                <a:solidFill>
                  <a:schemeClr val="tx1"/>
                </a:solidFill>
              </a:endParaRPr>
            </a:p>
          </p:txBody>
        </p:sp>
        <p:sp>
          <p:nvSpPr>
            <p:cNvPr id="62" name="Rounded Rectangle 109"/>
            <p:cNvSpPr/>
            <p:nvPr/>
          </p:nvSpPr>
          <p:spPr>
            <a:xfrm>
              <a:off x="5618032" y="172481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Technical Infrastructures</a:t>
              </a:r>
              <a:endParaRPr lang="en-GB" sz="1100" dirty="0">
                <a:solidFill>
                  <a:schemeClr val="tx1"/>
                </a:solidFill>
              </a:endParaRPr>
            </a:p>
          </p:txBody>
        </p:sp>
        <p:sp>
          <p:nvSpPr>
            <p:cNvPr id="63" name="Rounded Rectangle 110"/>
            <p:cNvSpPr/>
            <p:nvPr/>
          </p:nvSpPr>
          <p:spPr>
            <a:xfrm>
              <a:off x="5618032" y="244019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Operation and Energy Efficiency</a:t>
              </a:r>
              <a:endParaRPr lang="en-GB" sz="1100" dirty="0">
                <a:solidFill>
                  <a:schemeClr val="tx1"/>
                </a:solidFill>
              </a:endParaRPr>
            </a:p>
          </p:txBody>
        </p:sp>
        <p:sp>
          <p:nvSpPr>
            <p:cNvPr id="64" name="Rounded Rectangle 111"/>
            <p:cNvSpPr/>
            <p:nvPr/>
          </p:nvSpPr>
          <p:spPr>
            <a:xfrm>
              <a:off x="5618032" y="314123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Integration</a:t>
              </a:r>
              <a:endParaRPr lang="en-GB" sz="1100" dirty="0">
                <a:solidFill>
                  <a:schemeClr val="tx1"/>
                </a:solidFill>
              </a:endParaRPr>
            </a:p>
          </p:txBody>
        </p:sp>
        <p:sp>
          <p:nvSpPr>
            <p:cNvPr id="65" name="Rounded Rectangle 112"/>
            <p:cNvSpPr/>
            <p:nvPr/>
          </p:nvSpPr>
          <p:spPr>
            <a:xfrm>
              <a:off x="5618032" y="384227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Computing and</a:t>
              </a:r>
              <a:br>
                <a:rPr lang="en-GB" sz="1100" dirty="0" smtClean="0">
                  <a:solidFill>
                    <a:schemeClr val="tx1"/>
                  </a:solidFill>
                </a:rPr>
              </a:br>
              <a:r>
                <a:rPr lang="en-GB" sz="1100" dirty="0" smtClean="0">
                  <a:solidFill>
                    <a:schemeClr val="tx1"/>
                  </a:solidFill>
                </a:rPr>
                <a:t>Data Services</a:t>
              </a:r>
              <a:endParaRPr lang="en-GB" sz="1100" dirty="0">
                <a:solidFill>
                  <a:schemeClr val="tx1"/>
                </a:solidFill>
              </a:endParaRPr>
            </a:p>
          </p:txBody>
        </p:sp>
        <p:sp>
          <p:nvSpPr>
            <p:cNvPr id="66" name="Rounded Rectangle 113"/>
            <p:cNvSpPr/>
            <p:nvPr/>
          </p:nvSpPr>
          <p:spPr>
            <a:xfrm>
              <a:off x="5618032" y="4543314"/>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Safety, RP and Environment</a:t>
              </a:r>
              <a:endParaRPr lang="en-GB" sz="1100" dirty="0">
                <a:solidFill>
                  <a:schemeClr val="tx1"/>
                </a:solidFill>
              </a:endParaRPr>
            </a:p>
          </p:txBody>
        </p:sp>
        <p:sp>
          <p:nvSpPr>
            <p:cNvPr id="67" name="Rounded Rectangle 114"/>
            <p:cNvSpPr/>
            <p:nvPr/>
          </p:nvSpPr>
          <p:spPr>
            <a:xfrm>
              <a:off x="7958032" y="102377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Project Risk Assessment</a:t>
              </a:r>
              <a:endParaRPr lang="en-GB" sz="1100" dirty="0">
                <a:solidFill>
                  <a:schemeClr val="tx1"/>
                </a:solidFill>
              </a:endParaRPr>
            </a:p>
          </p:txBody>
        </p:sp>
        <p:sp>
          <p:nvSpPr>
            <p:cNvPr id="68" name="Rounded Rectangle 115"/>
            <p:cNvSpPr/>
            <p:nvPr/>
          </p:nvSpPr>
          <p:spPr>
            <a:xfrm>
              <a:off x="7958032" y="1724810"/>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accent3">
                      <a:lumMod val="50000"/>
                    </a:schemeClr>
                  </a:solidFill>
                </a:rPr>
                <a:t>Implementation Scenarios</a:t>
              </a:r>
              <a:endParaRPr lang="en-GB" sz="1100" b="1" dirty="0">
                <a:solidFill>
                  <a:schemeClr val="accent3">
                    <a:lumMod val="50000"/>
                  </a:schemeClr>
                </a:solidFill>
              </a:endParaRPr>
            </a:p>
          </p:txBody>
        </p:sp>
        <p:sp>
          <p:nvSpPr>
            <p:cNvPr id="69" name="Rounded Rectangle 116"/>
            <p:cNvSpPr/>
            <p:nvPr/>
          </p:nvSpPr>
          <p:spPr>
            <a:xfrm>
              <a:off x="7958032" y="2440194"/>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accent3">
                      <a:lumMod val="50000"/>
                    </a:schemeClr>
                  </a:solidFill>
                </a:rPr>
                <a:t>Cost</a:t>
              </a:r>
            </a:p>
            <a:p>
              <a:pPr algn="ctr"/>
              <a:r>
                <a:rPr lang="en-GB" sz="1100" b="1" dirty="0" smtClean="0">
                  <a:solidFill>
                    <a:schemeClr val="accent3">
                      <a:lumMod val="50000"/>
                    </a:schemeClr>
                  </a:solidFill>
                </a:rPr>
                <a:t>Models</a:t>
              </a:r>
              <a:endParaRPr lang="en-GB" sz="1100" b="1" dirty="0">
                <a:solidFill>
                  <a:schemeClr val="accent3">
                    <a:lumMod val="50000"/>
                  </a:schemeClr>
                </a:solidFill>
              </a:endParaRPr>
            </a:p>
          </p:txBody>
        </p:sp>
        <p:sp>
          <p:nvSpPr>
            <p:cNvPr id="70" name="Rounded Rectangle 117"/>
            <p:cNvSpPr/>
            <p:nvPr/>
          </p:nvSpPr>
          <p:spPr>
            <a:xfrm>
              <a:off x="10298032" y="1023770"/>
              <a:ext cx="1800000" cy="540000"/>
            </a:xfrm>
            <a:prstGeom prst="roundRect">
              <a:avLst/>
            </a:prstGeom>
            <a:solidFill>
              <a:schemeClr val="bg1"/>
            </a:solidFill>
            <a:ln>
              <a:solidFill>
                <a:schemeClr val="bg1">
                  <a:lumMod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Study Administration</a:t>
              </a:r>
              <a:endParaRPr lang="en-GB" sz="1100" dirty="0">
                <a:solidFill>
                  <a:schemeClr val="tx1"/>
                </a:solidFill>
              </a:endParaRPr>
            </a:p>
          </p:txBody>
        </p:sp>
        <p:sp>
          <p:nvSpPr>
            <p:cNvPr id="71" name="Rounded Rectangle 118"/>
            <p:cNvSpPr/>
            <p:nvPr/>
          </p:nvSpPr>
          <p:spPr>
            <a:xfrm>
              <a:off x="10298032" y="1724810"/>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smtClean="0">
                  <a:solidFill>
                    <a:schemeClr val="accent3">
                      <a:lumMod val="50000"/>
                    </a:schemeClr>
                  </a:solidFill>
                </a:rPr>
                <a:t>Communications</a:t>
              </a:r>
              <a:endParaRPr lang="en-GB" sz="1050" b="1" dirty="0">
                <a:solidFill>
                  <a:schemeClr val="accent3">
                    <a:lumMod val="50000"/>
                  </a:schemeClr>
                </a:solidFill>
              </a:endParaRPr>
            </a:p>
          </p:txBody>
        </p:sp>
        <p:sp>
          <p:nvSpPr>
            <p:cNvPr id="72" name="Rounded Rectangle 119"/>
            <p:cNvSpPr/>
            <p:nvPr/>
          </p:nvSpPr>
          <p:spPr>
            <a:xfrm>
              <a:off x="10298032" y="2440194"/>
              <a:ext cx="1800000" cy="540000"/>
            </a:xfrm>
            <a:prstGeom prst="roundRect">
              <a:avLst/>
            </a:prstGeom>
            <a:solidFill>
              <a:srgbClr val="FFC000"/>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accent3">
                      <a:lumMod val="50000"/>
                    </a:schemeClr>
                  </a:solidFill>
                </a:rPr>
                <a:t>Conceptual</a:t>
              </a:r>
              <a:br>
                <a:rPr lang="en-GB" sz="1100" b="1" dirty="0" smtClean="0">
                  <a:solidFill>
                    <a:schemeClr val="accent3">
                      <a:lumMod val="50000"/>
                    </a:schemeClr>
                  </a:solidFill>
                </a:rPr>
              </a:br>
              <a:r>
                <a:rPr lang="en-GB" sz="1100" b="1" dirty="0" smtClean="0">
                  <a:solidFill>
                    <a:schemeClr val="accent3">
                      <a:lumMod val="50000"/>
                    </a:schemeClr>
                  </a:solidFill>
                </a:rPr>
                <a:t>Design Report</a:t>
              </a:r>
              <a:endParaRPr lang="en-GB" sz="1100" b="1" dirty="0">
                <a:solidFill>
                  <a:schemeClr val="accent3">
                    <a:lumMod val="50000"/>
                  </a:schemeClr>
                </a:solidFill>
              </a:endParaRPr>
            </a:p>
          </p:txBody>
        </p:sp>
        <p:cxnSp>
          <p:nvCxnSpPr>
            <p:cNvPr id="73" name="Straight Connector 120"/>
            <p:cNvCxnSpPr/>
            <p:nvPr/>
          </p:nvCxnSpPr>
          <p:spPr>
            <a:xfrm flipH="1">
              <a:off x="5348028" y="3411234"/>
              <a:ext cx="270001"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41462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 Box 24"/>
          <p:cNvSpPr txBox="1">
            <a:spLocks noChangeArrowheads="1"/>
          </p:cNvSpPr>
          <p:nvPr/>
        </p:nvSpPr>
        <p:spPr bwMode="auto">
          <a:xfrm>
            <a:off x="2339752" y="14339"/>
            <a:ext cx="4809715"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FCC : 100km Circular (pp, </a:t>
            </a:r>
            <a:r>
              <a:rPr lang="en-US" b="1" dirty="0" err="1" smtClean="0">
                <a:solidFill>
                  <a:schemeClr val="hlink"/>
                </a:solidFill>
                <a:effectLst>
                  <a:outerShdw blurRad="38100" dist="38100" dir="2700000" algn="tl">
                    <a:srgbClr val="000000">
                      <a:alpha val="43137"/>
                    </a:srgbClr>
                  </a:outerShdw>
                </a:effectLst>
              </a:rPr>
              <a:t>ee</a:t>
            </a:r>
            <a:r>
              <a:rPr lang="en-US" b="1" dirty="0" smtClean="0">
                <a:solidFill>
                  <a:schemeClr val="hlink"/>
                </a:solidFill>
                <a:effectLst>
                  <a:outerShdw blurRad="38100" dist="38100" dir="2700000" algn="tl">
                    <a:srgbClr val="000000">
                      <a:alpha val="43137"/>
                    </a:srgbClr>
                  </a:outerShdw>
                </a:effectLst>
              </a:rPr>
              <a:t>, </a:t>
            </a:r>
            <a:r>
              <a:rPr lang="en-US" b="1" dirty="0" err="1" smtClean="0">
                <a:solidFill>
                  <a:schemeClr val="hlink"/>
                </a:solidFill>
                <a:effectLst>
                  <a:outerShdw blurRad="38100" dist="38100" dir="2700000" algn="tl">
                    <a:srgbClr val="000000">
                      <a:alpha val="43137"/>
                    </a:srgbClr>
                  </a:outerShdw>
                </a:effectLst>
              </a:rPr>
              <a:t>ep</a:t>
            </a:r>
            <a:r>
              <a:rPr lang="en-US" b="1" dirty="0" smtClean="0">
                <a:solidFill>
                  <a:schemeClr val="hlink"/>
                </a:solidFill>
                <a:effectLst>
                  <a:outerShdw blurRad="38100" dist="38100" dir="2700000" algn="tl">
                    <a:srgbClr val="000000">
                      <a:alpha val="43137"/>
                    </a:srgbClr>
                  </a:outerShdw>
                </a:effectLst>
              </a:rPr>
              <a:t>) collider</a:t>
            </a:r>
          </a:p>
          <a:p>
            <a:r>
              <a:rPr lang="en-US" b="1" dirty="0" smtClean="0">
                <a:solidFill>
                  <a:schemeClr val="hlink"/>
                </a:solidFill>
                <a:effectLst>
                  <a:outerShdw blurRad="38100" dist="38100" dir="2700000" algn="tl">
                    <a:srgbClr val="000000">
                      <a:alpha val="43137"/>
                    </a:srgbClr>
                  </a:outerShdw>
                </a:effectLst>
              </a:rPr>
              <a:t>H2020-DS core subpart: Key activities</a:t>
            </a:r>
            <a:endParaRPr lang="en-US" b="1" dirty="0">
              <a:effectLst>
                <a:outerShdw blurRad="38100" dist="38100" dir="2700000" algn="tl">
                  <a:srgbClr val="000000">
                    <a:alpha val="43137"/>
                  </a:srgbClr>
                </a:outerShdw>
              </a:effectLst>
            </a:endParaRPr>
          </a:p>
        </p:txBody>
      </p:sp>
      <p:sp>
        <p:nvSpPr>
          <p:cNvPr id="3" name="Rectangle 2"/>
          <p:cNvSpPr/>
          <p:nvPr/>
        </p:nvSpPr>
        <p:spPr>
          <a:xfrm>
            <a:off x="359532" y="2863892"/>
            <a:ext cx="1584176" cy="518147"/>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Hadron</a:t>
            </a:r>
          </a:p>
          <a:p>
            <a:pPr algn="ctr"/>
            <a:r>
              <a:rPr lang="en-GB" sz="1600" b="1" dirty="0" smtClean="0">
                <a:solidFill>
                  <a:srgbClr val="FFFF00"/>
                </a:solidFill>
              </a:rPr>
              <a:t>Collider design</a:t>
            </a:r>
            <a:endParaRPr lang="en-GB" sz="1600" b="1" dirty="0">
              <a:solidFill>
                <a:srgbClr val="FFFF00"/>
              </a:solidFill>
            </a:endParaRPr>
          </a:p>
        </p:txBody>
      </p:sp>
      <p:sp>
        <p:nvSpPr>
          <p:cNvPr id="5" name="Rectangle 4"/>
          <p:cNvSpPr/>
          <p:nvPr/>
        </p:nvSpPr>
        <p:spPr>
          <a:xfrm>
            <a:off x="508116" y="872716"/>
            <a:ext cx="1579608"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Management </a:t>
            </a:r>
          </a:p>
        </p:txBody>
      </p:sp>
      <p:sp>
        <p:nvSpPr>
          <p:cNvPr id="6" name="Rectangle 5"/>
          <p:cNvSpPr/>
          <p:nvPr/>
        </p:nvSpPr>
        <p:spPr>
          <a:xfrm>
            <a:off x="2349262" y="908056"/>
            <a:ext cx="6399202"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err="1" smtClean="0">
                <a:solidFill>
                  <a:srgbClr val="FFFF00"/>
                </a:solidFill>
              </a:rPr>
              <a:t>Projet</a:t>
            </a:r>
            <a:r>
              <a:rPr lang="en-GB" sz="1600" b="1" dirty="0" smtClean="0">
                <a:solidFill>
                  <a:srgbClr val="FFFF00"/>
                </a:solidFill>
              </a:rPr>
              <a:t> Management , Global collaboration issues, </a:t>
            </a:r>
            <a:r>
              <a:rPr lang="en-GB" sz="1600" b="1" dirty="0" err="1" smtClean="0">
                <a:solidFill>
                  <a:srgbClr val="FFFF00"/>
                </a:solidFill>
              </a:rPr>
              <a:t>Projet</a:t>
            </a:r>
            <a:r>
              <a:rPr lang="en-GB" sz="1600" b="1" dirty="0" smtClean="0">
                <a:solidFill>
                  <a:srgbClr val="FFFF00"/>
                </a:solidFill>
              </a:rPr>
              <a:t> Costing, CD&amp;O… </a:t>
            </a:r>
          </a:p>
        </p:txBody>
      </p:sp>
      <p:sp>
        <p:nvSpPr>
          <p:cNvPr id="7" name="Rectangle 6"/>
          <p:cNvSpPr/>
          <p:nvPr/>
        </p:nvSpPr>
        <p:spPr>
          <a:xfrm>
            <a:off x="2339751" y="2542991"/>
            <a:ext cx="6399202"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smtClean="0">
                <a:solidFill>
                  <a:srgbClr val="FFFF00"/>
                </a:solidFill>
              </a:rPr>
              <a:t>EIR (IR Design, functions </a:t>
            </a:r>
            <a:r>
              <a:rPr lang="en-GB" sz="1600" b="1" dirty="0" err="1" smtClean="0">
                <a:solidFill>
                  <a:srgbClr val="FFFF00"/>
                </a:solidFill>
              </a:rPr>
              <a:t>andperformance</a:t>
            </a:r>
            <a:r>
              <a:rPr lang="en-GB" sz="1600" b="1" dirty="0" smtClean="0">
                <a:solidFill>
                  <a:srgbClr val="FFFF00"/>
                </a:solidFill>
              </a:rPr>
              <a:t> of key beam-line elements, MDI … )</a:t>
            </a:r>
          </a:p>
        </p:txBody>
      </p:sp>
      <p:sp>
        <p:nvSpPr>
          <p:cNvPr id="9" name="Rectangle 8"/>
          <p:cNvSpPr/>
          <p:nvPr/>
        </p:nvSpPr>
        <p:spPr>
          <a:xfrm>
            <a:off x="2339750" y="3212976"/>
            <a:ext cx="6732750"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smtClean="0">
                <a:solidFill>
                  <a:srgbClr val="FFFF00"/>
                </a:solidFill>
              </a:rPr>
              <a:t>Cryogenic Beam </a:t>
            </a:r>
            <a:r>
              <a:rPr lang="en-GB" sz="1600" b="1" dirty="0" err="1" smtClean="0">
                <a:solidFill>
                  <a:srgbClr val="FFFF00"/>
                </a:solidFill>
              </a:rPr>
              <a:t>Vaccuum</a:t>
            </a:r>
            <a:r>
              <a:rPr lang="en-GB" sz="1600" b="1" dirty="0" smtClean="0">
                <a:solidFill>
                  <a:srgbClr val="FFFF00"/>
                </a:solidFill>
              </a:rPr>
              <a:t> System (beam screen, proximity cryogenics, magnet cold bore and </a:t>
            </a:r>
            <a:r>
              <a:rPr lang="en-GB" sz="1600" b="1" dirty="0" err="1" smtClean="0">
                <a:solidFill>
                  <a:srgbClr val="FFFF00"/>
                </a:solidFill>
              </a:rPr>
              <a:t>vaccuum</a:t>
            </a:r>
            <a:r>
              <a:rPr lang="en-GB" sz="1600" b="1" dirty="0" smtClean="0">
                <a:solidFill>
                  <a:srgbClr val="FFFF00"/>
                </a:solidFill>
              </a:rPr>
              <a:t> system, </a:t>
            </a:r>
            <a:r>
              <a:rPr lang="fr-FR" sz="1600" b="1" dirty="0">
                <a:solidFill>
                  <a:srgbClr val="FFFF00"/>
                </a:solidFill>
              </a:rPr>
              <a:t>r</a:t>
            </a:r>
            <a:r>
              <a:rPr lang="fr-FR" sz="1600" b="1" dirty="0" smtClean="0">
                <a:solidFill>
                  <a:srgbClr val="FFFF00"/>
                </a:solidFill>
              </a:rPr>
              <a:t>adiation </a:t>
            </a:r>
            <a:r>
              <a:rPr lang="fr-FR" sz="1600" b="1" dirty="0" err="1" smtClean="0">
                <a:solidFill>
                  <a:srgbClr val="FFFF00"/>
                </a:solidFill>
              </a:rPr>
              <a:t>heat</a:t>
            </a:r>
            <a:r>
              <a:rPr lang="fr-FR" sz="1600" b="1" dirty="0" smtClean="0">
                <a:solidFill>
                  <a:srgbClr val="FFFF00"/>
                </a:solidFill>
              </a:rPr>
              <a:t> </a:t>
            </a:r>
            <a:r>
              <a:rPr lang="fr-FR" sz="1600" b="1" dirty="0" err="1" smtClean="0">
                <a:solidFill>
                  <a:srgbClr val="FFFF00"/>
                </a:solidFill>
              </a:rPr>
              <a:t>load</a:t>
            </a:r>
            <a:r>
              <a:rPr lang="fr-FR" sz="1600" b="1" dirty="0" smtClean="0">
                <a:solidFill>
                  <a:srgbClr val="FFFF00"/>
                </a:solidFill>
              </a:rPr>
              <a:t> absorption</a:t>
            </a:r>
            <a:r>
              <a:rPr lang="en-GB" sz="1600" b="1" dirty="0" smtClean="0">
                <a:solidFill>
                  <a:srgbClr val="FFFF00"/>
                </a:solidFill>
              </a:rPr>
              <a:t>…)</a:t>
            </a:r>
          </a:p>
        </p:txBody>
      </p:sp>
      <p:sp>
        <p:nvSpPr>
          <p:cNvPr id="10" name="Rectangle 9"/>
          <p:cNvSpPr/>
          <p:nvPr/>
        </p:nvSpPr>
        <p:spPr>
          <a:xfrm>
            <a:off x="2339751" y="1844824"/>
            <a:ext cx="6399202"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smtClean="0">
                <a:solidFill>
                  <a:srgbClr val="FFFF00"/>
                </a:solidFill>
              </a:rPr>
              <a:t>Arc Lattice Design (lattice, dynamic aperture, magnet field quality, design </a:t>
            </a:r>
            <a:r>
              <a:rPr lang="en-GB" sz="1600" b="1" dirty="0" err="1" smtClean="0">
                <a:solidFill>
                  <a:srgbClr val="FFFF00"/>
                </a:solidFill>
              </a:rPr>
              <a:t>collinmation</a:t>
            </a:r>
            <a:r>
              <a:rPr lang="en-GB" sz="1600" b="1" dirty="0" smtClean="0">
                <a:solidFill>
                  <a:srgbClr val="FFFF00"/>
                </a:solidFill>
              </a:rPr>
              <a:t> sections, functional specs beam pipe &amp; magnets… )</a:t>
            </a:r>
          </a:p>
        </p:txBody>
      </p:sp>
      <p:sp>
        <p:nvSpPr>
          <p:cNvPr id="11" name="Accolade ouvrante 10"/>
          <p:cNvSpPr/>
          <p:nvPr/>
        </p:nvSpPr>
        <p:spPr>
          <a:xfrm>
            <a:off x="2087724" y="1772816"/>
            <a:ext cx="261538" cy="270030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Text Box 24"/>
          <p:cNvSpPr txBox="1">
            <a:spLocks noChangeArrowheads="1"/>
          </p:cNvSpPr>
          <p:nvPr/>
        </p:nvSpPr>
        <p:spPr bwMode="auto">
          <a:xfrm>
            <a:off x="1007604" y="5517232"/>
            <a:ext cx="7560840" cy="1323439"/>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H2020-DS is important for FCC</a:t>
            </a:r>
          </a:p>
          <a:p>
            <a:pPr marL="800100" lvl="1" indent="-342900" algn="l">
              <a:buFont typeface="Arial" panose="020B0604020202020204" pitchFamily="34" charset="0"/>
              <a:buChar char="•"/>
            </a:pPr>
            <a:r>
              <a:rPr lang="en-US" b="1" dirty="0" smtClean="0">
                <a:solidFill>
                  <a:schemeClr val="hlink"/>
                </a:solidFill>
                <a:effectLst>
                  <a:outerShdw blurRad="38100" dist="38100" dir="2700000" algn="tl">
                    <a:srgbClr val="000000">
                      <a:alpha val="43137"/>
                    </a:srgbClr>
                  </a:outerShdw>
                </a:effectLst>
              </a:rPr>
              <a:t>To get a European visibility</a:t>
            </a:r>
          </a:p>
          <a:p>
            <a:pPr marL="800100" lvl="1" indent="-342900" algn="l">
              <a:buFont typeface="Arial" panose="020B0604020202020204" pitchFamily="34" charset="0"/>
              <a:buChar char="•"/>
            </a:pPr>
            <a:r>
              <a:rPr lang="en-US" b="1" dirty="0">
                <a:solidFill>
                  <a:schemeClr val="hlink"/>
                </a:solidFill>
                <a:effectLst>
                  <a:outerShdw blurRad="38100" dist="38100" dir="2700000" algn="tl">
                    <a:srgbClr val="000000">
                      <a:alpha val="43137"/>
                    </a:srgbClr>
                  </a:outerShdw>
                </a:effectLst>
              </a:rPr>
              <a:t>F</a:t>
            </a:r>
            <a:r>
              <a:rPr lang="en-US" b="1" dirty="0" smtClean="0">
                <a:solidFill>
                  <a:schemeClr val="hlink"/>
                </a:solidFill>
                <a:effectLst>
                  <a:outerShdw blurRad="38100" dist="38100" dir="2700000" algn="tl">
                    <a:srgbClr val="000000">
                      <a:alpha val="43137"/>
                    </a:srgbClr>
                  </a:outerShdw>
                </a:effectLst>
              </a:rPr>
              <a:t>or being in the list of ESFRI infrastructures </a:t>
            </a:r>
          </a:p>
          <a:p>
            <a:pPr marL="800100" lvl="1" indent="-342900" algn="l">
              <a:buFont typeface="Arial" panose="020B0604020202020204" pitchFamily="34" charset="0"/>
              <a:buChar char="•"/>
            </a:pPr>
            <a:r>
              <a:rPr lang="en-US" b="1" dirty="0" smtClean="0">
                <a:solidFill>
                  <a:schemeClr val="hlink"/>
                </a:solidFill>
                <a:effectLst>
                  <a:outerShdw blurRad="38100" dist="38100" dir="2700000" algn="tl">
                    <a:srgbClr val="000000">
                      <a:alpha val="43137"/>
                    </a:srgbClr>
                  </a:outerShdw>
                </a:effectLst>
              </a:rPr>
              <a:t>To get funding for some key partners </a:t>
            </a:r>
            <a:endParaRPr lang="en-US" b="1" dirty="0">
              <a:effectLst>
                <a:outerShdw blurRad="38100" dist="38100" dir="2700000" algn="tl">
                  <a:srgbClr val="000000">
                    <a:alpha val="43137"/>
                  </a:srgbClr>
                </a:outerShdw>
              </a:effectLst>
            </a:endParaRPr>
          </a:p>
        </p:txBody>
      </p:sp>
      <p:sp>
        <p:nvSpPr>
          <p:cNvPr id="13" name="Text Box 24"/>
          <p:cNvSpPr txBox="1">
            <a:spLocks noChangeArrowheads="1"/>
          </p:cNvSpPr>
          <p:nvPr/>
        </p:nvSpPr>
        <p:spPr bwMode="auto">
          <a:xfrm>
            <a:off x="1007429" y="4725144"/>
            <a:ext cx="7525011"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b="1" dirty="0" smtClean="0">
                <a:solidFill>
                  <a:schemeClr val="hlink"/>
                </a:solidFill>
                <a:effectLst>
                  <a:outerShdw blurRad="38100" dist="38100" dir="2700000" algn="tl">
                    <a:srgbClr val="000000">
                      <a:alpha val="43137"/>
                    </a:srgbClr>
                  </a:outerShdw>
                </a:effectLst>
              </a:rPr>
              <a:t>FCC is likely to be the next large scale project in particle physics in Europe after the LHC</a:t>
            </a:r>
          </a:p>
        </p:txBody>
      </p:sp>
      <p:sp>
        <p:nvSpPr>
          <p:cNvPr id="14" name="Bouton d'action : Précédent 13">
            <a:hlinkClick r:id="rId3" action="ppaction://hlinksldjump" highlightClick="1"/>
          </p:cNvPr>
          <p:cNvSpPr/>
          <p:nvPr/>
        </p:nvSpPr>
        <p:spPr bwMode="auto">
          <a:xfrm>
            <a:off x="8784976" y="6517793"/>
            <a:ext cx="359532" cy="331587"/>
          </a:xfrm>
          <a:prstGeom prst="actionButtonBackPrevious">
            <a:avLst/>
          </a:prstGeom>
          <a:solidFill>
            <a:srgbClr val="FFFF00">
              <a:alpha val="67000"/>
            </a:srgbClr>
          </a:solidFill>
          <a:ln w="9525"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a:xfrm>
            <a:off x="2339751" y="3933056"/>
            <a:ext cx="6399202" cy="468052"/>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smtClean="0">
                <a:solidFill>
                  <a:srgbClr val="FFFF00"/>
                </a:solidFill>
              </a:rPr>
              <a:t>Dipole magnet design</a:t>
            </a:r>
          </a:p>
        </p:txBody>
      </p:sp>
    </p:spTree>
    <p:extLst>
      <p:ext uri="{BB962C8B-B14F-4D97-AF65-F5344CB8AC3E}">
        <p14:creationId xmlns:p14="http://schemas.microsoft.com/office/powerpoint/2010/main" val="4118406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 Box 24"/>
          <p:cNvSpPr txBox="1">
            <a:spLocks noChangeArrowheads="1"/>
          </p:cNvSpPr>
          <p:nvPr/>
        </p:nvSpPr>
        <p:spPr bwMode="auto">
          <a:xfrm>
            <a:off x="159146" y="18145"/>
            <a:ext cx="8793689"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altLang="fr-FR" b="1" dirty="0">
                <a:solidFill>
                  <a:srgbClr val="FF0000"/>
                </a:solidFill>
                <a:effectLst>
                  <a:outerShdw blurRad="38100" dist="38100" dir="2700000" algn="tl">
                    <a:srgbClr val="000000">
                      <a:alpha val="43137"/>
                    </a:srgbClr>
                  </a:outerShdw>
                </a:effectLst>
                <a:ea typeface="ＭＳ Ｐゴシック" pitchFamily="34" charset="-128"/>
              </a:rPr>
              <a:t>European Plasma Accelerator with High Beam Quality and Pilot </a:t>
            </a:r>
            <a:r>
              <a:rPr lang="en-US" altLang="fr-FR" b="1" dirty="0" smtClean="0">
                <a:solidFill>
                  <a:srgbClr val="FF0000"/>
                </a:solidFill>
                <a:effectLst>
                  <a:outerShdw blurRad="38100" dist="38100" dir="2700000" algn="tl">
                    <a:srgbClr val="000000">
                      <a:alpha val="43137"/>
                    </a:srgbClr>
                  </a:outerShdw>
                </a:effectLst>
                <a:ea typeface="ＭＳ Ｐゴシック" pitchFamily="34" charset="-128"/>
              </a:rPr>
              <a:t>Applications</a:t>
            </a:r>
            <a:endParaRPr lang="en-US" b="1" dirty="0">
              <a:solidFill>
                <a:srgbClr val="FF0000"/>
              </a:solidFill>
              <a:effectLst>
                <a:outerShdw blurRad="38100" dist="38100" dir="2700000" algn="tl">
                  <a:srgbClr val="000000">
                    <a:alpha val="43137"/>
                  </a:srgbClr>
                </a:outerShdw>
              </a:effectLst>
            </a:endParaRPr>
          </a:p>
        </p:txBody>
      </p:sp>
      <p:sp>
        <p:nvSpPr>
          <p:cNvPr id="3" name="Text Box 24"/>
          <p:cNvSpPr txBox="1">
            <a:spLocks noChangeArrowheads="1"/>
          </p:cNvSpPr>
          <p:nvPr/>
        </p:nvSpPr>
        <p:spPr bwMode="auto">
          <a:xfrm>
            <a:off x="55358" y="572489"/>
            <a:ext cx="9088642"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Go from Plasma Acceleration to Plasma Accelerator with useable beam quality</a:t>
            </a:r>
          </a:p>
        </p:txBody>
      </p:sp>
      <p:sp>
        <p:nvSpPr>
          <p:cNvPr id="6" name="Rectangle 5"/>
          <p:cNvSpPr/>
          <p:nvPr/>
        </p:nvSpPr>
        <p:spPr>
          <a:xfrm>
            <a:off x="883582" y="6057292"/>
            <a:ext cx="7344816" cy="707886"/>
          </a:xfrm>
          <a:prstGeom prst="rect">
            <a:avLst/>
          </a:prstGeom>
          <a:solidFill>
            <a:srgbClr val="FFCCFF"/>
          </a:solidFill>
        </p:spPr>
        <p:txBody>
          <a:bodyPr wrap="square">
            <a:spAutoFit/>
          </a:bodyPr>
          <a:lstStyle/>
          <a:p>
            <a:pPr lvl="1"/>
            <a:r>
              <a:rPr lang="en-US" altLang="fr-FR" b="1" dirty="0" err="1" smtClean="0">
                <a:ea typeface="ＭＳ Ｐゴシック" pitchFamily="34" charset="-128"/>
              </a:rPr>
              <a:t>Cood</a:t>
            </a:r>
            <a:r>
              <a:rPr lang="en-US" altLang="fr-FR" b="1" dirty="0" smtClean="0">
                <a:ea typeface="ＭＳ Ｐゴシック" pitchFamily="34" charset="-128"/>
              </a:rPr>
              <a:t>. DESY, 16 beneficiaries from France (3), Germany (2), Italy (4), Portugal (1), UK (6)</a:t>
            </a:r>
            <a:endParaRPr lang="en-US" altLang="fr-FR" b="1" dirty="0">
              <a:ea typeface="ＭＳ Ｐゴシック" pitchFamily="34" charset="-128"/>
            </a:endParaRPr>
          </a:p>
        </p:txBody>
      </p:sp>
      <p:sp>
        <p:nvSpPr>
          <p:cNvPr id="7" name="Bouton d'action : Précédent 6">
            <a:hlinkClick r:id="rId3" action="ppaction://hlinksldjump" highlightClick="1"/>
          </p:cNvPr>
          <p:cNvSpPr/>
          <p:nvPr/>
        </p:nvSpPr>
        <p:spPr bwMode="auto">
          <a:xfrm>
            <a:off x="8784976" y="6517793"/>
            <a:ext cx="359532" cy="331587"/>
          </a:xfrm>
          <a:prstGeom prst="actionButtonBackPrevious">
            <a:avLst/>
          </a:prstGeom>
          <a:solidFill>
            <a:srgbClr val="FFFF00">
              <a:alpha val="67000"/>
            </a:srgbClr>
          </a:solidFill>
          <a:ln w="9525"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528" y="1124744"/>
            <a:ext cx="8316924" cy="4779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8086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 Box 24"/>
          <p:cNvSpPr txBox="1">
            <a:spLocks noChangeArrowheads="1"/>
          </p:cNvSpPr>
          <p:nvPr/>
        </p:nvSpPr>
        <p:spPr bwMode="auto">
          <a:xfrm>
            <a:off x="1871700" y="0"/>
            <a:ext cx="5952399"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err="1">
                <a:solidFill>
                  <a:schemeClr val="hlink"/>
                </a:solidFill>
                <a:effectLst>
                  <a:outerShdw blurRad="38100" dist="38100" dir="2700000" algn="tl">
                    <a:srgbClr val="000000">
                      <a:alpha val="43137"/>
                    </a:srgbClr>
                  </a:outerShdw>
                </a:effectLst>
              </a:rPr>
              <a:t>ESSnuSB</a:t>
            </a:r>
            <a:r>
              <a:rPr lang="en-US" b="1" dirty="0">
                <a:solidFill>
                  <a:schemeClr val="hlink"/>
                </a:solidFill>
                <a:effectLst>
                  <a:outerShdw blurRad="38100" dist="38100" dir="2700000" algn="tl">
                    <a:srgbClr val="000000">
                      <a:alpha val="43137"/>
                    </a:srgbClr>
                  </a:outerShdw>
                </a:effectLst>
              </a:rPr>
              <a:t> : neutrino Super-Beam based on ESS </a:t>
            </a:r>
            <a:r>
              <a:rPr lang="en-US" b="1" dirty="0" err="1">
                <a:solidFill>
                  <a:schemeClr val="hlink"/>
                </a:solidFill>
                <a:effectLst>
                  <a:outerShdw blurRad="38100" dist="38100" dir="2700000" algn="tl">
                    <a:srgbClr val="000000">
                      <a:alpha val="43137"/>
                    </a:srgbClr>
                  </a:outerShdw>
                </a:effectLst>
              </a:rPr>
              <a:t>linac</a:t>
            </a:r>
            <a:endParaRPr lang="en-US" b="1" dirty="0">
              <a:solidFill>
                <a:schemeClr val="hlink"/>
              </a:solidFill>
              <a:effectLst>
                <a:outerShdw blurRad="38100" dist="38100" dir="2700000" algn="tl">
                  <a:srgbClr val="000000">
                    <a:alpha val="43137"/>
                  </a:srgbClr>
                </a:outerShdw>
              </a:effectLst>
            </a:endParaRPr>
          </a:p>
        </p:txBody>
      </p:sp>
      <p:sp>
        <p:nvSpPr>
          <p:cNvPr id="3" name="Text Box 24"/>
          <p:cNvSpPr txBox="1">
            <a:spLocks noChangeArrowheads="1"/>
          </p:cNvSpPr>
          <p:nvPr/>
        </p:nvSpPr>
        <p:spPr bwMode="auto">
          <a:xfrm>
            <a:off x="0" y="572489"/>
            <a:ext cx="9111982"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Doubling the power of the </a:t>
            </a:r>
            <a:r>
              <a:rPr lang="en-US" b="1" dirty="0" err="1" smtClean="0">
                <a:solidFill>
                  <a:schemeClr val="hlink"/>
                </a:solidFill>
                <a:effectLst>
                  <a:outerShdw blurRad="38100" dist="38100" dir="2700000" algn="tl">
                    <a:srgbClr val="000000">
                      <a:alpha val="43137"/>
                    </a:srgbClr>
                  </a:outerShdw>
                </a:effectLst>
              </a:rPr>
              <a:t>linac</a:t>
            </a:r>
            <a:r>
              <a:rPr lang="en-US" b="1" dirty="0" smtClean="0">
                <a:solidFill>
                  <a:schemeClr val="hlink"/>
                </a:solidFill>
                <a:effectLst>
                  <a:outerShdw blurRad="38100" dist="38100" dir="2700000" algn="tl">
                    <a:srgbClr val="000000">
                      <a:alpha val="43137"/>
                    </a:srgbClr>
                  </a:outerShdw>
                </a:effectLst>
              </a:rPr>
              <a:t> (10MW) by doubling the duty cycle (4% to 8%)</a:t>
            </a:r>
          </a:p>
          <a:p>
            <a:pPr algn="l"/>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a:t>
            </a:r>
            <a:r>
              <a:rPr lang="en-US" b="1" dirty="0" err="1" smtClean="0">
                <a:solidFill>
                  <a:schemeClr val="hlink"/>
                </a:solidFill>
                <a:effectLst>
                  <a:outerShdw blurRad="38100" dist="38100" dir="2700000" algn="tl">
                    <a:srgbClr val="000000">
                      <a:alpha val="43137"/>
                    </a:srgbClr>
                  </a:outerShdw>
                </a:effectLst>
              </a:rPr>
              <a:t>Buiding</a:t>
            </a:r>
            <a:r>
              <a:rPr lang="en-US" b="1" dirty="0" smtClean="0">
                <a:solidFill>
                  <a:schemeClr val="hlink"/>
                </a:solidFill>
                <a:effectLst>
                  <a:outerShdw blurRad="38100" dist="38100" dir="2700000" algn="tl">
                    <a:srgbClr val="000000">
                      <a:alpha val="43137"/>
                    </a:srgbClr>
                  </a:outerShdw>
                </a:effectLst>
              </a:rPr>
              <a:t> accumulator ring(s), target, horn, detectors</a:t>
            </a:r>
            <a:endParaRPr lang="en-US" b="1" dirty="0">
              <a:effectLst>
                <a:outerShdw blurRad="38100" dist="38100" dir="2700000" algn="tl">
                  <a:srgbClr val="000000">
                    <a:alpha val="43137"/>
                  </a:srgbClr>
                </a:outerShdw>
              </a:effectLst>
            </a:endParaRPr>
          </a:p>
        </p:txBody>
      </p:sp>
      <p:pic>
        <p:nvPicPr>
          <p:cNvPr id="4" name="Picture 2" descr="C:\Users\tordeke\Desktop\Final Snowmass neutrino report_Page_34.png"/>
          <p:cNvPicPr>
            <a:picLocks noChangeAspect="1" noChangeArrowheads="1"/>
          </p:cNvPicPr>
          <p:nvPr/>
        </p:nvPicPr>
        <p:blipFill>
          <a:blip r:embed="rId3">
            <a:extLst>
              <a:ext uri="{28A0092B-C50C-407E-A947-70E740481C1C}">
                <a14:useLocalDpi xmlns:a14="http://schemas.microsoft.com/office/drawing/2010/main" val="0"/>
              </a:ext>
            </a:extLst>
          </a:blip>
          <a:srcRect l="25946" t="7518" r="25404" b="64198"/>
          <a:stretch>
            <a:fillRect/>
          </a:stretch>
        </p:blipFill>
        <p:spPr bwMode="auto">
          <a:xfrm>
            <a:off x="5841178" y="1556583"/>
            <a:ext cx="3317630" cy="272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7409" y="1556583"/>
            <a:ext cx="2664296" cy="2663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p:nvPr/>
        </p:nvSpPr>
        <p:spPr>
          <a:xfrm>
            <a:off x="1542678" y="5028440"/>
            <a:ext cx="1440000" cy="518147"/>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err="1" smtClean="0">
                <a:solidFill>
                  <a:srgbClr val="FFFF00"/>
                </a:solidFill>
              </a:rPr>
              <a:t>Linac</a:t>
            </a:r>
            <a:endParaRPr lang="en-GB" sz="1600" b="1" dirty="0">
              <a:solidFill>
                <a:srgbClr val="FFFF00"/>
              </a:solidFill>
            </a:endParaRPr>
          </a:p>
        </p:txBody>
      </p:sp>
      <p:sp>
        <p:nvSpPr>
          <p:cNvPr id="17" name="Rectangle 16"/>
          <p:cNvSpPr/>
          <p:nvPr/>
        </p:nvSpPr>
        <p:spPr>
          <a:xfrm>
            <a:off x="3075087" y="5021791"/>
            <a:ext cx="1440000" cy="524795"/>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accumulator</a:t>
            </a:r>
            <a:endParaRPr lang="en-GB" sz="1600" b="1" dirty="0">
              <a:solidFill>
                <a:srgbClr val="FFFF00"/>
              </a:solidFill>
            </a:endParaRPr>
          </a:p>
        </p:txBody>
      </p:sp>
      <p:sp>
        <p:nvSpPr>
          <p:cNvPr id="18" name="Rectangle 17"/>
          <p:cNvSpPr/>
          <p:nvPr/>
        </p:nvSpPr>
        <p:spPr>
          <a:xfrm>
            <a:off x="4593233" y="5009868"/>
            <a:ext cx="1440000" cy="540060"/>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Target station Horn</a:t>
            </a:r>
            <a:endParaRPr lang="en-GB" sz="1600" b="1" dirty="0">
              <a:solidFill>
                <a:srgbClr val="FFFF00"/>
              </a:solidFill>
            </a:endParaRPr>
          </a:p>
        </p:txBody>
      </p:sp>
      <p:sp>
        <p:nvSpPr>
          <p:cNvPr id="19" name="Rectangle 18"/>
          <p:cNvSpPr/>
          <p:nvPr/>
        </p:nvSpPr>
        <p:spPr>
          <a:xfrm>
            <a:off x="6102976" y="5009868"/>
            <a:ext cx="1440000" cy="540060"/>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Detectors</a:t>
            </a:r>
          </a:p>
        </p:txBody>
      </p:sp>
      <p:sp>
        <p:nvSpPr>
          <p:cNvPr id="20" name="Rectangle 19"/>
          <p:cNvSpPr/>
          <p:nvPr/>
        </p:nvSpPr>
        <p:spPr>
          <a:xfrm>
            <a:off x="-508" y="5021792"/>
            <a:ext cx="1440000" cy="531444"/>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Management </a:t>
            </a:r>
          </a:p>
        </p:txBody>
      </p:sp>
      <p:sp>
        <p:nvSpPr>
          <p:cNvPr id="21" name="Rectangle 20"/>
          <p:cNvSpPr/>
          <p:nvPr/>
        </p:nvSpPr>
        <p:spPr>
          <a:xfrm>
            <a:off x="7662807" y="5009868"/>
            <a:ext cx="1440000" cy="540060"/>
          </a:xfrm>
          <a:prstGeom prst="rect">
            <a:avLst/>
          </a:prstGeom>
          <a:solidFill>
            <a:srgbClr val="008000"/>
          </a:solid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FFFF00"/>
                </a:solidFill>
              </a:rPr>
              <a:t>Physics performance</a:t>
            </a:r>
          </a:p>
        </p:txBody>
      </p:sp>
      <p:sp>
        <p:nvSpPr>
          <p:cNvPr id="22" name="Rectangle 21"/>
          <p:cNvSpPr/>
          <p:nvPr/>
        </p:nvSpPr>
        <p:spPr>
          <a:xfrm>
            <a:off x="51571" y="5802358"/>
            <a:ext cx="1387921" cy="584775"/>
          </a:xfrm>
          <a:prstGeom prst="rect">
            <a:avLst/>
          </a:prstGeom>
          <a:solidFill>
            <a:srgbClr val="FFCCFF"/>
          </a:solidFill>
        </p:spPr>
        <p:txBody>
          <a:bodyPr wrap="square">
            <a:spAutoFit/>
          </a:bodyPr>
          <a:lstStyle/>
          <a:p>
            <a:r>
              <a:rPr lang="en-US" altLang="en-US" sz="1600" b="1" u="sng" dirty="0" smtClean="0"/>
              <a:t>Strasbourg</a:t>
            </a:r>
            <a:r>
              <a:rPr lang="en-US" altLang="en-US" sz="1600" b="1" dirty="0"/>
              <a:t>, </a:t>
            </a:r>
            <a:r>
              <a:rPr lang="en-US" altLang="en-US" sz="1600" b="1" dirty="0" smtClean="0"/>
              <a:t> Uppsala</a:t>
            </a:r>
            <a:endParaRPr lang="fr-FR" sz="1600" dirty="0"/>
          </a:p>
        </p:txBody>
      </p:sp>
      <p:sp>
        <p:nvSpPr>
          <p:cNvPr id="23" name="Rectangle 22"/>
          <p:cNvSpPr/>
          <p:nvPr/>
        </p:nvSpPr>
        <p:spPr>
          <a:xfrm>
            <a:off x="1542678" y="5802358"/>
            <a:ext cx="1387921" cy="830997"/>
          </a:xfrm>
          <a:prstGeom prst="rect">
            <a:avLst/>
          </a:prstGeom>
          <a:solidFill>
            <a:srgbClr val="FFCCFF"/>
          </a:solidFill>
        </p:spPr>
        <p:txBody>
          <a:bodyPr wrap="square">
            <a:spAutoFit/>
          </a:bodyPr>
          <a:lstStyle/>
          <a:p>
            <a:r>
              <a:rPr lang="en-US" altLang="en-US" sz="1600" b="1" u="sng" dirty="0" smtClean="0"/>
              <a:t>ESS</a:t>
            </a:r>
            <a:r>
              <a:rPr lang="en-US" altLang="en-US" sz="1600" b="1" dirty="0" smtClean="0"/>
              <a:t>, CERN, CNRS, Uppsala</a:t>
            </a:r>
            <a:endParaRPr lang="fr-FR" sz="1600" dirty="0"/>
          </a:p>
        </p:txBody>
      </p:sp>
      <p:sp>
        <p:nvSpPr>
          <p:cNvPr id="24" name="ZoneTexte 23"/>
          <p:cNvSpPr txBox="1"/>
          <p:nvPr/>
        </p:nvSpPr>
        <p:spPr>
          <a:xfrm>
            <a:off x="1662151" y="4485193"/>
            <a:ext cx="5000536" cy="400110"/>
          </a:xfrm>
          <a:prstGeom prst="rect">
            <a:avLst/>
          </a:prstGeom>
          <a:solidFill>
            <a:srgbClr val="FFCCFF"/>
          </a:solidFill>
        </p:spPr>
        <p:txBody>
          <a:bodyPr wrap="none" rtlCol="0">
            <a:spAutoFit/>
          </a:bodyPr>
          <a:lstStyle/>
          <a:p>
            <a:r>
              <a:rPr lang="fr-FR" b="1" dirty="0" err="1" smtClean="0"/>
              <a:t>Envisaged</a:t>
            </a:r>
            <a:r>
              <a:rPr lang="fr-FR" b="1" dirty="0" smtClean="0"/>
              <a:t> </a:t>
            </a:r>
            <a:r>
              <a:rPr lang="fr-FR" b="1" dirty="0" err="1" smtClean="0"/>
              <a:t>Work</a:t>
            </a:r>
            <a:r>
              <a:rPr lang="fr-FR" b="1" dirty="0" smtClean="0"/>
              <a:t> Packages and  participants</a:t>
            </a:r>
            <a:endParaRPr lang="fr-FR" b="1" dirty="0"/>
          </a:p>
        </p:txBody>
      </p:sp>
      <p:sp>
        <p:nvSpPr>
          <p:cNvPr id="25" name="Rectangle 24"/>
          <p:cNvSpPr/>
          <p:nvPr/>
        </p:nvSpPr>
        <p:spPr>
          <a:xfrm>
            <a:off x="4645312" y="5802358"/>
            <a:ext cx="1387921" cy="1077218"/>
          </a:xfrm>
          <a:prstGeom prst="rect">
            <a:avLst/>
          </a:prstGeom>
          <a:solidFill>
            <a:srgbClr val="FFCCFF"/>
          </a:solidFill>
        </p:spPr>
        <p:txBody>
          <a:bodyPr wrap="square">
            <a:spAutoFit/>
          </a:bodyPr>
          <a:lstStyle/>
          <a:p>
            <a:r>
              <a:rPr lang="en-US" altLang="en-US" sz="1600" b="1" u="sng" dirty="0" smtClean="0"/>
              <a:t>AGH</a:t>
            </a:r>
            <a:r>
              <a:rPr lang="en-US" altLang="en-US" sz="1600" b="1" dirty="0"/>
              <a:t> </a:t>
            </a:r>
            <a:r>
              <a:rPr lang="en-US" altLang="en-US" sz="1600" b="1" u="sng" dirty="0" smtClean="0"/>
              <a:t>Krakow</a:t>
            </a:r>
            <a:r>
              <a:rPr lang="en-US" altLang="en-US" sz="1600" b="1" dirty="0" smtClean="0"/>
              <a:t>, CNRS, Uppsala</a:t>
            </a:r>
            <a:endParaRPr lang="fr-FR" sz="1600" dirty="0"/>
          </a:p>
        </p:txBody>
      </p:sp>
      <p:sp>
        <p:nvSpPr>
          <p:cNvPr id="26" name="Rectangle 25"/>
          <p:cNvSpPr/>
          <p:nvPr/>
        </p:nvSpPr>
        <p:spPr>
          <a:xfrm>
            <a:off x="6139890" y="5802358"/>
            <a:ext cx="1387921" cy="1077218"/>
          </a:xfrm>
          <a:prstGeom prst="rect">
            <a:avLst/>
          </a:prstGeom>
          <a:solidFill>
            <a:srgbClr val="FFCCFF"/>
          </a:solidFill>
        </p:spPr>
        <p:txBody>
          <a:bodyPr wrap="square">
            <a:spAutoFit/>
          </a:bodyPr>
          <a:lstStyle/>
          <a:p>
            <a:r>
              <a:rPr lang="en-US" altLang="en-US" sz="1600" b="1" u="sng" dirty="0" smtClean="0"/>
              <a:t>Lund</a:t>
            </a:r>
            <a:r>
              <a:rPr lang="en-US" altLang="en-US" sz="1600" b="1" dirty="0" smtClean="0"/>
              <a:t>, , CERN, INFN, Sofia, Uppsala</a:t>
            </a:r>
            <a:endParaRPr lang="fr-FR" sz="1600" dirty="0"/>
          </a:p>
        </p:txBody>
      </p:sp>
      <p:sp>
        <p:nvSpPr>
          <p:cNvPr id="27" name="Rectangle 26"/>
          <p:cNvSpPr/>
          <p:nvPr/>
        </p:nvSpPr>
        <p:spPr>
          <a:xfrm>
            <a:off x="7662808" y="5802358"/>
            <a:ext cx="1440000" cy="830997"/>
          </a:xfrm>
          <a:prstGeom prst="rect">
            <a:avLst/>
          </a:prstGeom>
          <a:solidFill>
            <a:srgbClr val="FFCCFF"/>
          </a:solidFill>
        </p:spPr>
        <p:txBody>
          <a:bodyPr wrap="square">
            <a:spAutoFit/>
          </a:bodyPr>
          <a:lstStyle/>
          <a:p>
            <a:r>
              <a:rPr lang="en-US" altLang="en-US" sz="1600" b="1" u="sng" dirty="0" smtClean="0"/>
              <a:t>UAM</a:t>
            </a:r>
            <a:r>
              <a:rPr lang="en-US" altLang="en-US" sz="1600" b="1" dirty="0" smtClean="0"/>
              <a:t> </a:t>
            </a:r>
            <a:r>
              <a:rPr lang="en-US" altLang="en-US" sz="1600" b="1" u="sng" dirty="0" smtClean="0"/>
              <a:t>Madrid</a:t>
            </a:r>
            <a:r>
              <a:rPr lang="en-US" altLang="en-US" sz="1600" b="1" dirty="0" smtClean="0"/>
              <a:t>, KTH, INFN, UDUR</a:t>
            </a:r>
            <a:endParaRPr lang="fr-FR" sz="1600" dirty="0"/>
          </a:p>
        </p:txBody>
      </p:sp>
      <p:sp>
        <p:nvSpPr>
          <p:cNvPr id="28" name="Rectangle 27"/>
          <p:cNvSpPr/>
          <p:nvPr/>
        </p:nvSpPr>
        <p:spPr>
          <a:xfrm>
            <a:off x="3082999" y="5802358"/>
            <a:ext cx="1387921" cy="830997"/>
          </a:xfrm>
          <a:prstGeom prst="rect">
            <a:avLst/>
          </a:prstGeom>
          <a:solidFill>
            <a:srgbClr val="FFCCFF"/>
          </a:solidFill>
        </p:spPr>
        <p:txBody>
          <a:bodyPr wrap="square">
            <a:spAutoFit/>
          </a:bodyPr>
          <a:lstStyle/>
          <a:p>
            <a:r>
              <a:rPr lang="en-US" altLang="en-US" sz="1600" b="1" u="sng" dirty="0" smtClean="0"/>
              <a:t>Uppsala</a:t>
            </a:r>
            <a:r>
              <a:rPr lang="en-US" altLang="en-US" sz="1600" b="1" dirty="0" smtClean="0"/>
              <a:t>, CERN, CNRS</a:t>
            </a:r>
            <a:endParaRPr lang="fr-FR" sz="1600" dirty="0"/>
          </a:p>
        </p:txBody>
      </p:sp>
      <p:cxnSp>
        <p:nvCxnSpPr>
          <p:cNvPr id="29" name="Connecteur droit avec flèche 28"/>
          <p:cNvCxnSpPr/>
          <p:nvPr/>
        </p:nvCxnSpPr>
        <p:spPr bwMode="auto">
          <a:xfrm>
            <a:off x="6516216" y="1052736"/>
            <a:ext cx="244555" cy="1536557"/>
          </a:xfrm>
          <a:prstGeom prst="straightConnector1">
            <a:avLst/>
          </a:prstGeom>
          <a:solidFill>
            <a:srgbClr val="FFFF00">
              <a:alpha val="67000"/>
            </a:srgbClr>
          </a:solidFill>
          <a:ln w="38100" cap="flat" cmpd="sng" algn="ctr">
            <a:solidFill>
              <a:schemeClr val="hlink"/>
            </a:solidFill>
            <a:prstDash val="solid"/>
            <a:round/>
            <a:headEnd type="none" w="med" len="med"/>
            <a:tailEnd type="arrow"/>
          </a:ln>
          <a:effectLst/>
        </p:spPr>
      </p:cxnSp>
      <p:sp>
        <p:nvSpPr>
          <p:cNvPr id="30" name="Bouton d'action : Précédent 29">
            <a:hlinkClick r:id="rId5" action="ppaction://hlinksldjump" highlightClick="1"/>
          </p:cNvPr>
          <p:cNvSpPr/>
          <p:nvPr/>
        </p:nvSpPr>
        <p:spPr bwMode="auto">
          <a:xfrm>
            <a:off x="8784976" y="6517793"/>
            <a:ext cx="359532" cy="331587"/>
          </a:xfrm>
          <a:prstGeom prst="actionButtonBackPrevious">
            <a:avLst/>
          </a:prstGeom>
          <a:solidFill>
            <a:srgbClr val="FFFF00">
              <a:alpha val="67000"/>
            </a:srgbClr>
          </a:solidFill>
          <a:ln w="9525"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pic>
        <p:nvPicPr>
          <p:cNvPr id="31" name="Image 7"/>
          <p:cNvPicPr/>
          <p:nvPr/>
        </p:nvPicPr>
        <p:blipFill>
          <a:blip r:embed="rId6" cstate="print">
            <a:extLst>
              <a:ext uri="{28A0092B-C50C-407E-A947-70E740481C1C}">
                <a14:useLocalDpi xmlns:a14="http://schemas.microsoft.com/office/drawing/2010/main" val="0"/>
              </a:ext>
            </a:extLst>
          </a:blip>
          <a:stretch>
            <a:fillRect/>
          </a:stretch>
        </p:blipFill>
        <p:spPr>
          <a:xfrm>
            <a:off x="-43871" y="1556583"/>
            <a:ext cx="3311280" cy="2641848"/>
          </a:xfrm>
          <a:prstGeom prst="rect">
            <a:avLst/>
          </a:prstGeom>
        </p:spPr>
      </p:pic>
    </p:spTree>
    <p:extLst>
      <p:ext uri="{BB962C8B-B14F-4D97-AF65-F5344CB8AC3E}">
        <p14:creationId xmlns:p14="http://schemas.microsoft.com/office/powerpoint/2010/main" val="1286646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3000" b="-3000"/>
          </a:stretch>
        </a:blipFill>
        <a:effectLst/>
      </p:bgPr>
    </p:bg>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04775" y="0"/>
            <a:ext cx="8486490" cy="461665"/>
          </a:xfrm>
          <a:prstGeom prst="rect">
            <a:avLst/>
          </a:prstGeom>
          <a:noFill/>
          <a:ln w="28575">
            <a:solidFill>
              <a:schemeClr val="hlink"/>
            </a:solidFill>
            <a:miter lim="800000"/>
            <a:headEnd/>
            <a:tailEnd/>
          </a:ln>
          <a:effectLst/>
        </p:spPr>
        <p:txBody>
          <a:bodyPr wrap="none">
            <a:spAutoFit/>
          </a:bodyPr>
          <a:lstStyle/>
          <a:p>
            <a:pPr algn="l"/>
            <a:r>
              <a:rPr lang="en-US" sz="2400" b="1" dirty="0" smtClean="0">
                <a:solidFill>
                  <a:schemeClr val="bg1"/>
                </a:solidFill>
              </a:rPr>
              <a:t>Accelerator </a:t>
            </a:r>
            <a:r>
              <a:rPr lang="en-US" sz="2400" b="1" dirty="0">
                <a:solidFill>
                  <a:schemeClr val="bg1"/>
                </a:solidFill>
              </a:rPr>
              <a:t>R&amp;D in Europe (History and </a:t>
            </a:r>
            <a:r>
              <a:rPr lang="en-US" sz="2400" b="1" dirty="0" smtClean="0">
                <a:solidFill>
                  <a:schemeClr val="bg1"/>
                </a:solidFill>
              </a:rPr>
              <a:t>today’s Organization)</a:t>
            </a:r>
            <a:endParaRPr lang="en-US" sz="2400" b="1" dirty="0">
              <a:solidFill>
                <a:schemeClr val="bg1"/>
              </a:solidFill>
            </a:endParaRPr>
          </a:p>
        </p:txBody>
      </p:sp>
      <p:pic>
        <p:nvPicPr>
          <p:cNvPr id="6" name="Picture 2" descr="Acronym-and-logo1"/>
          <p:cNvPicPr>
            <a:picLocks noChangeAspect="1" noChangeArrowheads="1"/>
          </p:cNvPicPr>
          <p:nvPr/>
        </p:nvPicPr>
        <p:blipFill>
          <a:blip r:embed="rId4" cstate="print"/>
          <a:srcRect/>
          <a:stretch>
            <a:fillRect/>
          </a:stretch>
        </p:blipFill>
        <p:spPr bwMode="auto">
          <a:xfrm>
            <a:off x="143508" y="692696"/>
            <a:ext cx="2916237" cy="1952625"/>
          </a:xfrm>
          <a:prstGeom prst="rect">
            <a:avLst/>
          </a:prstGeom>
          <a:noFill/>
        </p:spPr>
      </p:pic>
      <p:sp>
        <p:nvSpPr>
          <p:cNvPr id="8" name="Text Box 8"/>
          <p:cNvSpPr txBox="1">
            <a:spLocks noChangeArrowheads="1"/>
          </p:cNvSpPr>
          <p:nvPr/>
        </p:nvSpPr>
        <p:spPr bwMode="auto">
          <a:xfrm>
            <a:off x="0" y="3378475"/>
            <a:ext cx="9144000" cy="2246769"/>
          </a:xfrm>
          <a:prstGeom prst="rect">
            <a:avLst/>
          </a:prstGeom>
          <a:solidFill>
            <a:schemeClr val="bg1"/>
          </a:solidFill>
          <a:ln w="9525">
            <a:noFill/>
            <a:miter lim="800000"/>
            <a:headEnd/>
            <a:tailEnd/>
          </a:ln>
          <a:effectLst/>
        </p:spPr>
        <p:txBody>
          <a:bodyPr>
            <a:spAutoFit/>
          </a:bodyPr>
          <a:lstStyle/>
          <a:p>
            <a:pPr algn="l"/>
            <a:r>
              <a:rPr lang="en-GB" sz="1400" dirty="0">
                <a:cs typeface="Times New Roman" pitchFamily="18" charset="0"/>
              </a:rPr>
              <a:t> </a:t>
            </a:r>
            <a:r>
              <a:rPr lang="en-US" b="1" dirty="0" smtClean="0">
                <a:cs typeface="Times New Roman" pitchFamily="18" charset="0"/>
              </a:rPr>
              <a:t>ESGARD mandate: </a:t>
            </a:r>
            <a:r>
              <a:rPr lang="en-US" b="1" u="sng" dirty="0" smtClean="0">
                <a:solidFill>
                  <a:schemeClr val="hlink"/>
                </a:solidFill>
                <a:cs typeface="Times New Roman" pitchFamily="18" charset="0"/>
              </a:rPr>
              <a:t>develop and implement a Strategy </a:t>
            </a:r>
            <a:r>
              <a:rPr lang="en-US" b="1" u="sng" dirty="0" smtClean="0">
                <a:solidFill>
                  <a:srgbClr val="FF0000"/>
                </a:solidFill>
                <a:cs typeface="Times New Roman" pitchFamily="18" charset="0"/>
                <a:hlinkClick r:id="rId5" action="ppaction://hlinksldjump"/>
              </a:rPr>
              <a:t>to optimize and enhance the outcome of the Research and Technical Development in the field of accelerator physics in Europe</a:t>
            </a:r>
            <a:r>
              <a:rPr lang="en-US" b="1" dirty="0" smtClean="0">
                <a:cs typeface="Times New Roman" pitchFamily="18" charset="0"/>
                <a:hlinkClick r:id="rId5" action="ppaction://hlinksldjump"/>
              </a:rPr>
              <a:t> </a:t>
            </a:r>
            <a:r>
              <a:rPr lang="en-US" b="1" dirty="0">
                <a:cs typeface="Times New Roman" pitchFamily="18" charset="0"/>
              </a:rPr>
              <a:t>by</a:t>
            </a:r>
          </a:p>
          <a:p>
            <a:pPr algn="l"/>
            <a:r>
              <a:rPr lang="en-US" b="1" dirty="0">
                <a:latin typeface="Wingdings" pitchFamily="2" charset="2"/>
                <a:cs typeface="Times New Roman" pitchFamily="18" charset="0"/>
              </a:rPr>
              <a:t>q</a:t>
            </a:r>
            <a:r>
              <a:rPr lang="en-US" b="1" dirty="0">
                <a:cs typeface="Times New Roman" pitchFamily="18" charset="0"/>
              </a:rPr>
              <a:t>       </a:t>
            </a:r>
            <a:r>
              <a:rPr lang="en-US" sz="1800" b="1" i="1" dirty="0">
                <a:cs typeface="Times New Roman" pitchFamily="18" charset="0"/>
              </a:rPr>
              <a:t>promoting mutual coordination and facilitating the pooling of European resources</a:t>
            </a:r>
          </a:p>
          <a:p>
            <a:pPr algn="l"/>
            <a:r>
              <a:rPr lang="en-US" b="1" dirty="0">
                <a:latin typeface="Wingdings" pitchFamily="2" charset="2"/>
                <a:cs typeface="Times New Roman" pitchFamily="18" charset="0"/>
              </a:rPr>
              <a:t>q</a:t>
            </a:r>
            <a:r>
              <a:rPr lang="en-US" b="1" dirty="0">
                <a:cs typeface="Times New Roman" pitchFamily="18" charset="0"/>
              </a:rPr>
              <a:t>       </a:t>
            </a:r>
            <a:r>
              <a:rPr lang="en-US" sz="1800" b="1" i="1" dirty="0">
                <a:cs typeface="Times New Roman" pitchFamily="18" charset="0"/>
              </a:rPr>
              <a:t>promoting a coherent and coordinated utilization and development of infrastructures</a:t>
            </a:r>
          </a:p>
          <a:p>
            <a:pPr algn="l"/>
            <a:r>
              <a:rPr lang="en-US" b="1" dirty="0">
                <a:latin typeface="Wingdings" pitchFamily="2" charset="2"/>
                <a:cs typeface="Times New Roman" pitchFamily="18" charset="0"/>
              </a:rPr>
              <a:t>q</a:t>
            </a:r>
            <a:r>
              <a:rPr lang="en-US" b="1" dirty="0">
                <a:cs typeface="Times New Roman" pitchFamily="18" charset="0"/>
              </a:rPr>
              <a:t>       </a:t>
            </a:r>
            <a:r>
              <a:rPr lang="en-US" sz="1800" b="1" i="1" dirty="0">
                <a:cs typeface="Times New Roman" pitchFamily="18" charset="0"/>
              </a:rPr>
              <a:t>promoting inter-disciplinary collaboration including industry</a:t>
            </a:r>
          </a:p>
          <a:p>
            <a:pPr algn="l"/>
            <a:r>
              <a:rPr lang="en-US" b="1" i="1" dirty="0">
                <a:cs typeface="Times New Roman" pitchFamily="18" charset="0"/>
              </a:rPr>
              <a:t> </a:t>
            </a:r>
            <a:endParaRPr lang="fr-FR" dirty="0"/>
          </a:p>
        </p:txBody>
      </p:sp>
      <p:sp>
        <p:nvSpPr>
          <p:cNvPr id="10" name="Text Box 9"/>
          <p:cNvSpPr txBox="1">
            <a:spLocks noChangeArrowheads="1"/>
          </p:cNvSpPr>
          <p:nvPr/>
        </p:nvSpPr>
        <p:spPr bwMode="auto">
          <a:xfrm>
            <a:off x="148270" y="2699296"/>
            <a:ext cx="2911475" cy="406400"/>
          </a:xfrm>
          <a:prstGeom prst="rect">
            <a:avLst/>
          </a:prstGeom>
          <a:gradFill rotWithShape="1">
            <a:gsLst>
              <a:gs pos="0">
                <a:schemeClr val="accent2">
                  <a:alpha val="75999"/>
                </a:schemeClr>
              </a:gs>
              <a:gs pos="100000">
                <a:schemeClr val="accent2">
                  <a:gamma/>
                  <a:shade val="46275"/>
                  <a:invGamma/>
                  <a:alpha val="75000"/>
                </a:schemeClr>
              </a:gs>
            </a:gsLst>
            <a:lin ang="5400000" scaled="1"/>
          </a:gradFill>
          <a:ln w="9525">
            <a:solidFill>
              <a:schemeClr val="hlink"/>
            </a:solidFill>
            <a:miter lim="800000"/>
            <a:headEnd/>
            <a:tailEnd/>
          </a:ln>
          <a:effectLst/>
        </p:spPr>
        <p:txBody>
          <a:bodyPr wrap="none">
            <a:spAutoFit/>
          </a:bodyPr>
          <a:lstStyle/>
          <a:p>
            <a:r>
              <a:rPr lang="en-US" b="1">
                <a:hlinkClick r:id="rId6"/>
              </a:rPr>
              <a:t>http://esgard.lal.in2p3.fr</a:t>
            </a:r>
            <a:r>
              <a:rPr lang="en-US">
                <a:hlinkClick r:id="rId6"/>
              </a:rPr>
              <a:t> </a:t>
            </a:r>
            <a:endParaRPr lang="fr-FR"/>
          </a:p>
        </p:txBody>
      </p:sp>
      <p:sp>
        <p:nvSpPr>
          <p:cNvPr id="11" name="Text Box 10"/>
          <p:cNvSpPr txBox="1">
            <a:spLocks noChangeArrowheads="1"/>
          </p:cNvSpPr>
          <p:nvPr/>
        </p:nvSpPr>
        <p:spPr bwMode="auto">
          <a:xfrm>
            <a:off x="3131840" y="992277"/>
            <a:ext cx="5904657" cy="1633397"/>
          </a:xfrm>
          <a:prstGeom prst="rect">
            <a:avLst/>
          </a:prstGeom>
          <a:solidFill>
            <a:schemeClr val="accent1">
              <a:alpha val="67000"/>
            </a:schemeClr>
          </a:solidFill>
          <a:ln w="9525">
            <a:solidFill>
              <a:schemeClr val="bg1"/>
            </a:solidFill>
            <a:miter lim="800000"/>
            <a:headEnd/>
            <a:tailEnd/>
          </a:ln>
          <a:effectLst/>
        </p:spPr>
        <p:txBody>
          <a:bodyPr wrap="square" lIns="90000" tIns="46800" rIns="90000" bIns="46800">
            <a:spAutoFit/>
          </a:bodyPr>
          <a:lstStyle/>
          <a:p>
            <a:pPr algn="l"/>
            <a:r>
              <a:rPr lang="en-US" dirty="0"/>
              <a:t>R. </a:t>
            </a:r>
            <a:r>
              <a:rPr lang="en-US" dirty="0" err="1"/>
              <a:t>Aleksan</a:t>
            </a:r>
            <a:r>
              <a:rPr lang="en-US" dirty="0"/>
              <a:t> </a:t>
            </a:r>
            <a:r>
              <a:rPr lang="en-US" dirty="0" smtClean="0"/>
              <a:t>(</a:t>
            </a:r>
            <a:r>
              <a:rPr lang="en-US" dirty="0" err="1" smtClean="0"/>
              <a:t>CEA,Chair</a:t>
            </a:r>
            <a:r>
              <a:rPr lang="en-US" dirty="0"/>
              <a:t>), M. Cerrada (CIEMAT</a:t>
            </a:r>
            <a:r>
              <a:rPr lang="en-US" dirty="0" smtClean="0"/>
              <a:t>),</a:t>
            </a:r>
            <a:endParaRPr lang="en-US" dirty="0"/>
          </a:p>
          <a:p>
            <a:pPr algn="l"/>
            <a:r>
              <a:rPr lang="en-US" dirty="0"/>
              <a:t>R. Edgecock </a:t>
            </a:r>
            <a:r>
              <a:rPr lang="en-US" dirty="0" smtClean="0"/>
              <a:t>(STFC), E. Elsen (DESY) ,</a:t>
            </a:r>
            <a:endParaRPr lang="en-US" dirty="0"/>
          </a:p>
          <a:p>
            <a:pPr algn="l"/>
            <a:r>
              <a:rPr lang="en-US" dirty="0" smtClean="0"/>
              <a:t>S. </a:t>
            </a:r>
            <a:r>
              <a:rPr lang="en-US" dirty="0" err="1" smtClean="0"/>
              <a:t>Guiducci</a:t>
            </a:r>
            <a:r>
              <a:rPr lang="en-US" dirty="0" smtClean="0"/>
              <a:t> (INFN), M. </a:t>
            </a:r>
            <a:r>
              <a:rPr lang="en-US" dirty="0" err="1" smtClean="0"/>
              <a:t>Jezabek</a:t>
            </a:r>
            <a:r>
              <a:rPr lang="en-US" dirty="0" smtClean="0"/>
              <a:t> (IFJ)*, O. </a:t>
            </a:r>
            <a:r>
              <a:rPr lang="en-US" dirty="0" err="1" smtClean="0"/>
              <a:t>Kester</a:t>
            </a:r>
            <a:r>
              <a:rPr lang="en-US" dirty="0"/>
              <a:t> </a:t>
            </a:r>
            <a:r>
              <a:rPr lang="en-US" dirty="0" smtClean="0"/>
              <a:t>(GSI), B</a:t>
            </a:r>
            <a:r>
              <a:rPr lang="en-US" dirty="0"/>
              <a:t>. </a:t>
            </a:r>
            <a:r>
              <a:rPr lang="en-US" dirty="0" err="1"/>
              <a:t>Launé</a:t>
            </a:r>
            <a:r>
              <a:rPr lang="en-US" dirty="0"/>
              <a:t> (CNRS/IN2P3</a:t>
            </a:r>
            <a:r>
              <a:rPr lang="en-US" dirty="0" smtClean="0"/>
              <a:t>), K. </a:t>
            </a:r>
            <a:r>
              <a:rPr lang="en-US" dirty="0" err="1" smtClean="0"/>
              <a:t>Osterberg</a:t>
            </a:r>
            <a:r>
              <a:rPr lang="en-US" dirty="0" smtClean="0"/>
              <a:t> (HU)**, L</a:t>
            </a:r>
            <a:r>
              <a:rPr lang="en-US" dirty="0"/>
              <a:t>. </a:t>
            </a:r>
            <a:r>
              <a:rPr lang="en-US" dirty="0" err="1"/>
              <a:t>Rivkin</a:t>
            </a:r>
            <a:r>
              <a:rPr lang="en-US" dirty="0"/>
              <a:t> (PSI</a:t>
            </a:r>
            <a:r>
              <a:rPr lang="en-US" dirty="0" smtClean="0"/>
              <a:t>), M. </a:t>
            </a:r>
            <a:r>
              <a:rPr lang="en-US" dirty="0" err="1" smtClean="0"/>
              <a:t>Vretenar</a:t>
            </a:r>
            <a:r>
              <a:rPr lang="en-US" dirty="0" smtClean="0"/>
              <a:t> (</a:t>
            </a:r>
            <a:r>
              <a:rPr lang="en-US" dirty="0" err="1" smtClean="0"/>
              <a:t>CERN,secretary</a:t>
            </a:r>
            <a:r>
              <a:rPr lang="en-US" dirty="0" smtClean="0"/>
              <a:t>)</a:t>
            </a:r>
            <a:endParaRPr lang="en-US" dirty="0"/>
          </a:p>
        </p:txBody>
      </p:sp>
      <p:sp>
        <p:nvSpPr>
          <p:cNvPr id="13" name="Rectangle 12"/>
          <p:cNvSpPr/>
          <p:nvPr/>
        </p:nvSpPr>
        <p:spPr>
          <a:xfrm>
            <a:off x="148269" y="5769260"/>
            <a:ext cx="8888227" cy="1015663"/>
          </a:xfrm>
          <a:prstGeom prst="rect">
            <a:avLst/>
          </a:prstGeom>
          <a:solidFill>
            <a:srgbClr val="CCFFFF"/>
          </a:solidFill>
        </p:spPr>
        <p:txBody>
          <a:bodyPr wrap="square">
            <a:spAutoFit/>
          </a:bodyPr>
          <a:lstStyle/>
          <a:p>
            <a:pPr algn="just"/>
            <a:r>
              <a:rPr lang="en-US" b="1" dirty="0" smtClean="0">
                <a:cs typeface="Times New Roman" pitchFamily="18" charset="0"/>
              </a:rPr>
              <a:t>This developed strategy led to the preparation and  implementation of a coherent set of  collaborative projects using the incentive funding EC Framework </a:t>
            </a:r>
            <a:r>
              <a:rPr lang="en-US" b="1" dirty="0" err="1" smtClean="0">
                <a:cs typeface="Times New Roman" pitchFamily="18" charset="0"/>
              </a:rPr>
              <a:t>Programme</a:t>
            </a:r>
            <a:r>
              <a:rPr lang="en-US" b="1" dirty="0" smtClean="0">
                <a:cs typeface="Times New Roman" pitchFamily="18" charset="0"/>
              </a:rPr>
              <a:t>.</a:t>
            </a:r>
            <a:endParaRPr lang="fr-FR" b="1" dirty="0"/>
          </a:p>
        </p:txBody>
      </p:sp>
      <p:sp>
        <p:nvSpPr>
          <p:cNvPr id="2" name="ZoneTexte 1"/>
          <p:cNvSpPr txBox="1"/>
          <p:nvPr/>
        </p:nvSpPr>
        <p:spPr>
          <a:xfrm>
            <a:off x="3359728" y="2664205"/>
            <a:ext cx="4377609" cy="584775"/>
          </a:xfrm>
          <a:prstGeom prst="rect">
            <a:avLst/>
          </a:prstGeom>
          <a:solidFill>
            <a:schemeClr val="bg1"/>
          </a:solidFill>
        </p:spPr>
        <p:txBody>
          <a:bodyPr wrap="none" rtlCol="0">
            <a:spAutoFit/>
          </a:bodyPr>
          <a:lstStyle/>
          <a:p>
            <a:pPr algn="l"/>
            <a:r>
              <a:rPr lang="fr-FR" sz="1600" b="1" dirty="0" smtClean="0"/>
              <a:t>* </a:t>
            </a:r>
            <a:r>
              <a:rPr lang="fr-FR" sz="1600" b="1" dirty="0" err="1" smtClean="0"/>
              <a:t>Representing</a:t>
            </a:r>
            <a:r>
              <a:rPr lang="fr-FR" sz="1600" b="1" dirty="0" smtClean="0"/>
              <a:t> consortium of </a:t>
            </a:r>
            <a:r>
              <a:rPr lang="fr-FR" sz="1600" b="1" dirty="0" err="1" smtClean="0"/>
              <a:t>Polish</a:t>
            </a:r>
            <a:r>
              <a:rPr lang="fr-FR" sz="1600" b="1" dirty="0" smtClean="0"/>
              <a:t> institutes</a:t>
            </a:r>
          </a:p>
          <a:p>
            <a:pPr algn="l"/>
            <a:r>
              <a:rPr lang="fr-FR" sz="1600" b="1" dirty="0" smtClean="0"/>
              <a:t>** </a:t>
            </a:r>
            <a:r>
              <a:rPr lang="fr-FR" sz="1600" b="1" dirty="0" err="1" smtClean="0"/>
              <a:t>Representing</a:t>
            </a:r>
            <a:r>
              <a:rPr lang="fr-FR" sz="1600" b="1" dirty="0" smtClean="0"/>
              <a:t> consortium of </a:t>
            </a:r>
            <a:r>
              <a:rPr lang="fr-FR" sz="1600" b="1" dirty="0" err="1" smtClean="0"/>
              <a:t>Nordic</a:t>
            </a:r>
            <a:r>
              <a:rPr lang="fr-FR" sz="1600" b="1" dirty="0" smtClean="0"/>
              <a:t> institutes</a:t>
            </a:r>
            <a:endParaRPr lang="fr-FR" sz="1600" b="1" dirty="0"/>
          </a:p>
        </p:txBody>
      </p:sp>
      <p:sp>
        <p:nvSpPr>
          <p:cNvPr id="3" name="ZoneTexte 2"/>
          <p:cNvSpPr txBox="1"/>
          <p:nvPr/>
        </p:nvSpPr>
        <p:spPr>
          <a:xfrm>
            <a:off x="3151790" y="503384"/>
            <a:ext cx="5444760" cy="369332"/>
          </a:xfrm>
          <a:prstGeom prst="rect">
            <a:avLst/>
          </a:prstGeom>
          <a:solidFill>
            <a:srgbClr val="CCFFFF"/>
          </a:solidFill>
        </p:spPr>
        <p:txBody>
          <a:bodyPr wrap="none" rtlCol="0">
            <a:spAutoFit/>
          </a:bodyPr>
          <a:lstStyle/>
          <a:p>
            <a:pPr algn="just"/>
            <a:r>
              <a:rPr lang="fr-FR" sz="1800" b="1" dirty="0" err="1" smtClean="0"/>
              <a:t>Established</a:t>
            </a:r>
            <a:r>
              <a:rPr lang="fr-FR" sz="1800" b="1" dirty="0" smtClean="0"/>
              <a:t> in 2002 </a:t>
            </a:r>
            <a:r>
              <a:rPr lang="fr-FR" sz="1800" b="1" dirty="0" err="1" smtClean="0"/>
              <a:t>from</a:t>
            </a:r>
            <a:r>
              <a:rPr lang="fr-FR" sz="1800" b="1" dirty="0" smtClean="0"/>
              <a:t> the initiative of </a:t>
            </a:r>
            <a:r>
              <a:rPr lang="fr-FR" sz="1800" b="1" dirty="0" err="1" smtClean="0"/>
              <a:t>several</a:t>
            </a:r>
            <a:r>
              <a:rPr lang="fr-FR" sz="1800" b="1" dirty="0" smtClean="0"/>
              <a:t> </a:t>
            </a:r>
            <a:r>
              <a:rPr lang="fr-FR" sz="1800" b="1" dirty="0" err="1" smtClean="0"/>
              <a:t>labs</a:t>
            </a:r>
            <a:r>
              <a:rPr lang="fr-FR" sz="1800" b="1" dirty="0" smtClean="0"/>
              <a:t>.</a:t>
            </a:r>
            <a:endParaRPr lang="fr-FR" sz="1800" b="1" dirty="0"/>
          </a:p>
        </p:txBody>
      </p:sp>
    </p:spTree>
    <p:extLst>
      <p:ext uri="{BB962C8B-B14F-4D97-AF65-F5344CB8AC3E}">
        <p14:creationId xmlns:p14="http://schemas.microsoft.com/office/powerpoint/2010/main" val="736163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8" name="Group 3"/>
          <p:cNvGraphicFramePr>
            <a:graphicFrameLocks noGrp="1"/>
          </p:cNvGraphicFramePr>
          <p:nvPr>
            <p:extLst>
              <p:ext uri="{D42A27DB-BD31-4B8C-83A1-F6EECF244321}">
                <p14:modId xmlns:p14="http://schemas.microsoft.com/office/powerpoint/2010/main" val="1475952127"/>
              </p:ext>
            </p:extLst>
          </p:nvPr>
        </p:nvGraphicFramePr>
        <p:xfrm>
          <a:off x="14288" y="656692"/>
          <a:ext cx="9129713" cy="5519103"/>
        </p:xfrm>
        <a:graphic>
          <a:graphicData uri="http://schemas.openxmlformats.org/drawingml/2006/table">
            <a:tbl>
              <a:tblPr/>
              <a:tblGrid>
                <a:gridCol w="1309687"/>
                <a:gridCol w="554038"/>
                <a:gridCol w="25400"/>
                <a:gridCol w="571500"/>
                <a:gridCol w="590550"/>
                <a:gridCol w="590550"/>
                <a:gridCol w="590550"/>
                <a:gridCol w="295275"/>
                <a:gridCol w="295275"/>
                <a:gridCol w="303213"/>
                <a:gridCol w="303213"/>
                <a:gridCol w="611187"/>
                <a:gridCol w="584200"/>
                <a:gridCol w="28575"/>
                <a:gridCol w="295275"/>
                <a:gridCol w="323850"/>
                <a:gridCol w="619125"/>
                <a:gridCol w="500114"/>
                <a:gridCol w="738136"/>
              </a:tblGrid>
              <a:tr h="323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2009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2015</a:t>
                      </a:r>
                    </a:p>
                  </a:txBody>
                  <a:tcPr marL="0" marR="0" marT="0" marB="0" anchor="ctr"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   Accelerator R&amp;D</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15">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68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CARE (IA)</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3 Networks (e, </a:t>
                      </a:r>
                      <a:r>
                        <a:rPr kumimoji="0" lang="en-US" sz="1800" b="1" i="0" u="none" strike="noStrike" cap="none" normalizeH="0" baseline="0" dirty="0" smtClean="0">
                          <a:ln>
                            <a:noFill/>
                          </a:ln>
                          <a:solidFill>
                            <a:schemeClr val="tx1"/>
                          </a:solidFill>
                          <a:effectLst/>
                          <a:latin typeface="Symbol" pitchFamily="18" charset="2"/>
                        </a:rPr>
                        <a:t>n</a:t>
                      </a:r>
                      <a:r>
                        <a:rPr kumimoji="0" lang="en-US" sz="1800" b="1" i="0" u="none" strike="noStrike" cap="none" normalizeH="0" baseline="0" dirty="0" smtClean="0">
                          <a:ln>
                            <a:noFill/>
                          </a:ln>
                          <a:solidFill>
                            <a:schemeClr val="tx1"/>
                          </a:solidFill>
                          <a:effectLst/>
                          <a:latin typeface="Times New Roman" pitchFamily="18" charset="0"/>
                        </a:rPr>
                        <a:t>, p)</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Times New Roman" pitchFamily="18" charset="0"/>
                        </a:rPr>
                        <a:t>EuCARD</a:t>
                      </a:r>
                      <a:r>
                        <a:rPr kumimoji="0" lang="en-US" sz="1600" b="1" i="0" u="none" strike="noStrike" cap="none" normalizeH="0" baseline="0" dirty="0" smtClean="0">
                          <a:ln>
                            <a:noFill/>
                          </a:ln>
                          <a:solidFill>
                            <a:schemeClr val="tx1"/>
                          </a:solidFill>
                          <a:effectLst/>
                          <a:latin typeface="Times New Roman" pitchFamily="18" charset="0"/>
                        </a:rPr>
                        <a:t> (IA)</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EuCARD2 (IA)</a:t>
                      </a: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66"/>
                    </a:solid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66"/>
                    </a:solidFill>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CARE (IA)</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SRF</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F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EuCARD (SRF)</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CARE (IA)</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PHIN</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F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EuCARD (SRF, ANAC)</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EuCARD2 (RF)</a:t>
                      </a: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25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CARE (IA)</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HIPPI</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fr-FR"/>
                    </a:p>
                  </a:txBody>
                  <a:tcPr/>
                </a:tc>
                <a:tc hMerge="1">
                  <a:txBody>
                    <a:bodyPr/>
                    <a:lstStyle/>
                    <a:p>
                      <a:endParaRPr lang="fr-FR"/>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fr-FR"/>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EuCARD (SRF, ColMat)</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EuCARD2 (COMA)</a:t>
                      </a: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r>
              <a:tr h="219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CARE (IA)</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folHlink"/>
                    </a:solidFill>
                  </a:tcPr>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NED</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EuCARD (HFM)</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99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EuCARD2 (MAG)</a:t>
                      </a: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SLHC (PP)</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99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SLHC-PP</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996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Times New Roman" pitchFamily="18" charset="0"/>
                        </a:rPr>
                        <a:t>HiLumi</a:t>
                      </a:r>
                      <a:r>
                        <a:rPr kumimoji="0" lang="en-US" sz="1600" b="1" i="0" u="none" strike="noStrike" cap="none" normalizeH="0" baseline="0" dirty="0" smtClean="0">
                          <a:ln>
                            <a:noFill/>
                          </a:ln>
                          <a:solidFill>
                            <a:schemeClr val="tx1"/>
                          </a:solidFill>
                          <a:effectLst/>
                          <a:latin typeface="Times New Roman" pitchFamily="18" charset="0"/>
                        </a:rPr>
                        <a:t> (DS)</a:t>
                      </a: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9999"/>
                    </a:solidFill>
                  </a:tcPr>
                </a:tc>
                <a:tc hMerge="1">
                  <a:txBody>
                    <a:bodyPr/>
                    <a:lstStyle/>
                    <a:p>
                      <a:endParaRPr lang="fr-FR"/>
                    </a:p>
                  </a:txBody>
                  <a:tcPr/>
                </a:tc>
                <a:tc hMerge="1">
                  <a:txBody>
                    <a:bodyPr/>
                    <a:lstStyle/>
                    <a:p>
                      <a:endParaRPr lang="fr-FR"/>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EUROTEV</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DS: ILC+CLIC</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FF"/>
                    </a:solidFill>
                  </a:tcPr>
                </a:tc>
                <a:tc hMerge="1">
                  <a:txBody>
                    <a:bodyPr/>
                    <a:lstStyle/>
                    <a:p>
                      <a:endParaRPr lang="fr-FR"/>
                    </a:p>
                  </a:txBody>
                  <a:tcPr/>
                </a:tc>
                <a:tc hMerge="1">
                  <a:txBody>
                    <a:bodyPr/>
                    <a:lstStyle/>
                    <a:p>
                      <a:endParaRPr lang="fr-FR"/>
                    </a:p>
                  </a:txBody>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ILC-</a:t>
                      </a:r>
                      <a:r>
                        <a:rPr kumimoji="0" lang="en-US" sz="1600" b="1" i="0" u="none" strike="noStrike" cap="none" normalizeH="0" baseline="0" dirty="0" err="1" smtClean="0">
                          <a:ln>
                            <a:noFill/>
                          </a:ln>
                          <a:solidFill>
                            <a:schemeClr val="tx1"/>
                          </a:solidFill>
                          <a:effectLst/>
                          <a:latin typeface="Times New Roman" pitchFamily="18" charset="0"/>
                        </a:rPr>
                        <a:t>HiGrade</a:t>
                      </a:r>
                      <a:r>
                        <a:rPr kumimoji="0" lang="en-US" sz="1600" b="1" i="0" u="none" strike="noStrike" cap="none" normalizeH="0" baseline="0" dirty="0" smtClean="0">
                          <a:ln>
                            <a:noFill/>
                          </a:ln>
                          <a:solidFill>
                            <a:schemeClr val="tx1"/>
                          </a:solidFill>
                          <a:effectLst/>
                          <a:latin typeface="Times New Roman" pitchFamily="18" charset="0"/>
                        </a:rPr>
                        <a:t> (PP)</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28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EURISOL </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DS: Neutrino </a:t>
                      </a:r>
                      <a:r>
                        <a:rPr kumimoji="0" lang="en-US" sz="1800" b="1" i="0" u="none" strike="noStrike" cap="none" normalizeH="0" baseline="0" dirty="0" smtClean="0">
                          <a:ln>
                            <a:noFill/>
                          </a:ln>
                          <a:solidFill>
                            <a:schemeClr val="tx1"/>
                          </a:solidFill>
                          <a:effectLst/>
                          <a:latin typeface="Symbol" pitchFamily="18" charset="2"/>
                        </a:rPr>
                        <a:t>b</a:t>
                      </a:r>
                      <a:r>
                        <a:rPr kumimoji="0" lang="en-US" sz="1800" b="1" i="0" u="none" strike="noStrike" cap="none" normalizeH="0" baseline="0" dirty="0" smtClean="0">
                          <a:ln>
                            <a:noFill/>
                          </a:ln>
                          <a:solidFill>
                            <a:schemeClr val="tx1"/>
                          </a:solidFill>
                          <a:effectLst/>
                          <a:latin typeface="Times New Roman" pitchFamily="18" charset="0"/>
                        </a:rPr>
                        <a:t>-beam</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DS </a:t>
                      </a:r>
                      <a:r>
                        <a:rPr kumimoji="0" lang="en-US" sz="1600" b="1" i="0" u="none" strike="noStrike" cap="none" normalizeH="0" baseline="0" dirty="0" err="1" smtClean="0">
                          <a:ln>
                            <a:noFill/>
                          </a:ln>
                          <a:solidFill>
                            <a:schemeClr val="tx1"/>
                          </a:solidFill>
                          <a:effectLst/>
                          <a:latin typeface="Symbol" pitchFamily="18" charset="2"/>
                        </a:rPr>
                        <a:t>n</a:t>
                      </a:r>
                      <a:r>
                        <a:rPr kumimoji="0" lang="en-US" sz="1600" b="1" i="0" u="none" strike="noStrike" cap="none" normalizeH="0" baseline="0" dirty="0" err="1" smtClean="0">
                          <a:ln>
                            <a:noFill/>
                          </a:ln>
                          <a:solidFill>
                            <a:schemeClr val="tx1"/>
                          </a:solidFill>
                          <a:effectLst/>
                          <a:latin typeface="Times New Roman" pitchFamily="18" charset="0"/>
                        </a:rPr>
                        <a:t>Fact</a:t>
                      </a: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66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Scoping study</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50000">
                          <a:srgbClr val="FF66CC"/>
                        </a:gs>
                        <a:gs pos="100000">
                          <a:srgbClr val="FFFF99"/>
                        </a:gs>
                      </a:gsLst>
                      <a:lin ang="0" scaled="1"/>
                    </a:gradFill>
                  </a:tcPr>
                </a:tc>
                <a:tc hMerge="1">
                  <a:txBody>
                    <a:bodyPr/>
                    <a:lstStyle/>
                    <a:p>
                      <a:endParaRPr lang="fr-FR"/>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Symbol" pitchFamily="18" charset="2"/>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 </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DS-</a:t>
                      </a:r>
                      <a:r>
                        <a:rPr kumimoji="0" lang="en-US" sz="1800" b="1" i="0" u="none" strike="noStrike" cap="none" normalizeH="0" baseline="0" dirty="0" err="1" smtClean="0">
                          <a:ln>
                            <a:noFill/>
                          </a:ln>
                          <a:solidFill>
                            <a:schemeClr val="tx1"/>
                          </a:solidFill>
                          <a:effectLst/>
                          <a:latin typeface="Times New Roman" pitchFamily="18" charset="0"/>
                        </a:rPr>
                        <a:t>EuroNu</a:t>
                      </a: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66CC"/>
                    </a:solid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66CC"/>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rPr>
                        <a:t>EUROLEAP</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 in plasma</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FF"/>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EuCARD2 (ANAC2)</a:t>
                      </a: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99FF66"/>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Times New Roman" pitchFamily="18" charset="0"/>
                        </a:rPr>
                        <a:t>SuperB</a:t>
                      </a:r>
                      <a:endParaRPr kumimoji="0" lang="en-US" sz="16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TIARA (PP)</a:t>
                      </a:r>
                    </a:p>
                  </a:txBody>
                  <a:tcPr marL="0" marR="0" marT="0" marB="0" anchor="ctr"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R&amp;D-RI &amp; program</a:t>
                      </a: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66FF99"/>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66FF99"/>
                    </a:solidFill>
                  </a:tcPr>
                </a:tc>
                <a:tc hMerge="1">
                  <a:txBody>
                    <a:bodyPr/>
                    <a:lstStyle/>
                    <a:p>
                      <a:endParaRPr lang="fr-FR"/>
                    </a:p>
                  </a:txBody>
                  <a:tcPr/>
                </a:tc>
                <a:tc hMerge="1">
                  <a:txBody>
                    <a:bodyPr/>
                    <a:lstStyle/>
                    <a:p>
                      <a:endParaRPr lang="fr-FR"/>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66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a:noFill/>
                    </a:lnL>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grpSp>
        <p:nvGrpSpPr>
          <p:cNvPr id="9" name="Groupe 8"/>
          <p:cNvGrpSpPr/>
          <p:nvPr/>
        </p:nvGrpSpPr>
        <p:grpSpPr>
          <a:xfrm>
            <a:off x="1671638" y="1700808"/>
            <a:ext cx="2592387" cy="3384550"/>
            <a:chOff x="1671638" y="1735567"/>
            <a:chExt cx="2592387" cy="3384550"/>
          </a:xfrm>
        </p:grpSpPr>
        <p:sp>
          <p:nvSpPr>
            <p:cNvPr id="10" name="Freeform 185"/>
            <p:cNvSpPr>
              <a:spLocks/>
            </p:cNvSpPr>
            <p:nvPr/>
          </p:nvSpPr>
          <p:spPr bwMode="auto">
            <a:xfrm>
              <a:off x="3903663" y="2711854"/>
              <a:ext cx="360362" cy="647700"/>
            </a:xfrm>
            <a:custGeom>
              <a:avLst/>
              <a:gdLst/>
              <a:ahLst/>
              <a:cxnLst>
                <a:cxn ang="0">
                  <a:pos x="0" y="0"/>
                </a:cxn>
                <a:cxn ang="0">
                  <a:pos x="0" y="408"/>
                </a:cxn>
                <a:cxn ang="0">
                  <a:pos x="227" y="408"/>
                </a:cxn>
              </a:cxnLst>
              <a:rect l="0" t="0" r="r" b="b"/>
              <a:pathLst>
                <a:path w="227" h="408">
                  <a:moveTo>
                    <a:pt x="0" y="0"/>
                  </a:moveTo>
                  <a:lnTo>
                    <a:pt x="0" y="408"/>
                  </a:lnTo>
                  <a:lnTo>
                    <a:pt x="227" y="408"/>
                  </a:lnTo>
                </a:path>
              </a:pathLst>
            </a:custGeom>
            <a:noFill/>
            <a:ln w="38100" cap="flat" cmpd="sng">
              <a:solidFill>
                <a:srgbClr val="FF9966"/>
              </a:solidFill>
              <a:prstDash val="solid"/>
              <a:round/>
              <a:headEnd type="none" w="med" len="med"/>
              <a:tailEnd type="triangle" w="med" len="med"/>
            </a:ln>
            <a:effectLst/>
          </p:spPr>
          <p:txBody>
            <a:bodyPr wrap="none" lIns="90000" tIns="46800" rIns="90000" bIns="46800">
              <a:spAutoFit/>
            </a:bodyPr>
            <a:lstStyle/>
            <a:p>
              <a:endParaRPr lang="fr-FR"/>
            </a:p>
          </p:txBody>
        </p:sp>
        <p:grpSp>
          <p:nvGrpSpPr>
            <p:cNvPr id="11" name="Groupe 10"/>
            <p:cNvGrpSpPr/>
            <p:nvPr/>
          </p:nvGrpSpPr>
          <p:grpSpPr>
            <a:xfrm>
              <a:off x="1671638" y="1735567"/>
              <a:ext cx="2413000" cy="3384550"/>
              <a:chOff x="1671638" y="1830388"/>
              <a:chExt cx="2413000" cy="3384550"/>
            </a:xfrm>
          </p:grpSpPr>
          <p:sp>
            <p:nvSpPr>
              <p:cNvPr id="14" name="Freeform 178"/>
              <p:cNvSpPr>
                <a:spLocks/>
              </p:cNvSpPr>
              <p:nvPr/>
            </p:nvSpPr>
            <p:spPr bwMode="auto">
              <a:xfrm>
                <a:off x="1671638" y="1830388"/>
                <a:ext cx="792162" cy="1981200"/>
              </a:xfrm>
              <a:custGeom>
                <a:avLst/>
                <a:gdLst/>
                <a:ahLst/>
                <a:cxnLst>
                  <a:cxn ang="0">
                    <a:pos x="114" y="0"/>
                  </a:cxn>
                  <a:cxn ang="0">
                    <a:pos x="0" y="0"/>
                  </a:cxn>
                  <a:cxn ang="0">
                    <a:pos x="0" y="1248"/>
                  </a:cxn>
                  <a:cxn ang="0">
                    <a:pos x="477" y="1248"/>
                  </a:cxn>
                </a:cxnLst>
                <a:rect l="0" t="0" r="r" b="b"/>
                <a:pathLst>
                  <a:path w="477" h="1248">
                    <a:moveTo>
                      <a:pt x="114" y="0"/>
                    </a:moveTo>
                    <a:lnTo>
                      <a:pt x="0" y="0"/>
                    </a:lnTo>
                    <a:lnTo>
                      <a:pt x="0" y="1248"/>
                    </a:lnTo>
                    <a:lnTo>
                      <a:pt x="477" y="1248"/>
                    </a:lnTo>
                  </a:path>
                </a:pathLst>
              </a:custGeom>
              <a:noFill/>
              <a:ln w="38100" cap="flat" cmpd="sng">
                <a:solidFill>
                  <a:srgbClr val="66CCFF"/>
                </a:solidFill>
                <a:prstDash val="solid"/>
                <a:round/>
                <a:headEnd type="none" w="med" len="med"/>
                <a:tailEnd type="triangle" w="med" len="med"/>
              </a:ln>
              <a:effectLst/>
            </p:spPr>
            <p:txBody>
              <a:bodyPr lIns="90000" tIns="46800" rIns="90000" bIns="46800">
                <a:spAutoFit/>
              </a:bodyPr>
              <a:lstStyle/>
              <a:p>
                <a:endParaRPr lang="fr-FR"/>
              </a:p>
            </p:txBody>
          </p:sp>
          <p:sp>
            <p:nvSpPr>
              <p:cNvPr id="15" name="Line 179"/>
              <p:cNvSpPr>
                <a:spLocks noChangeShapeType="1"/>
              </p:cNvSpPr>
              <p:nvPr/>
            </p:nvSpPr>
            <p:spPr bwMode="auto">
              <a:xfrm flipH="1">
                <a:off x="1671638" y="2227263"/>
                <a:ext cx="215900" cy="0"/>
              </a:xfrm>
              <a:prstGeom prst="line">
                <a:avLst/>
              </a:prstGeom>
              <a:noFill/>
              <a:ln w="28575">
                <a:solidFill>
                  <a:srgbClr val="66CCFF"/>
                </a:solidFill>
                <a:round/>
                <a:headEnd/>
                <a:tailEnd/>
              </a:ln>
              <a:effectLst/>
            </p:spPr>
            <p:txBody>
              <a:bodyPr lIns="90000" tIns="46800" rIns="90000" bIns="46800">
                <a:spAutoFit/>
              </a:bodyPr>
              <a:lstStyle/>
              <a:p>
                <a:endParaRPr lang="fr-FR"/>
              </a:p>
            </p:txBody>
          </p:sp>
          <p:sp>
            <p:nvSpPr>
              <p:cNvPr id="16" name="Line 180"/>
              <p:cNvSpPr>
                <a:spLocks noChangeShapeType="1"/>
              </p:cNvSpPr>
              <p:nvPr/>
            </p:nvSpPr>
            <p:spPr bwMode="auto">
              <a:xfrm flipH="1">
                <a:off x="1671638" y="2479675"/>
                <a:ext cx="215900" cy="0"/>
              </a:xfrm>
              <a:prstGeom prst="line">
                <a:avLst/>
              </a:prstGeom>
              <a:noFill/>
              <a:ln w="28575">
                <a:solidFill>
                  <a:srgbClr val="66CCFF"/>
                </a:solidFill>
                <a:round/>
                <a:headEnd/>
                <a:tailEnd/>
              </a:ln>
              <a:effectLst/>
            </p:spPr>
            <p:txBody>
              <a:bodyPr lIns="90000" tIns="46800" rIns="90000" bIns="46800">
                <a:spAutoFit/>
              </a:bodyPr>
              <a:lstStyle/>
              <a:p>
                <a:endParaRPr lang="fr-FR"/>
              </a:p>
            </p:txBody>
          </p:sp>
          <p:sp>
            <p:nvSpPr>
              <p:cNvPr id="17" name="Freeform 181"/>
              <p:cNvSpPr>
                <a:spLocks/>
              </p:cNvSpPr>
              <p:nvPr/>
            </p:nvSpPr>
            <p:spPr bwMode="auto">
              <a:xfrm>
                <a:off x="2030413" y="1866900"/>
                <a:ext cx="433387" cy="2413000"/>
              </a:xfrm>
              <a:custGeom>
                <a:avLst/>
                <a:gdLst/>
                <a:ahLst/>
                <a:cxnLst>
                  <a:cxn ang="0">
                    <a:pos x="159" y="0"/>
                  </a:cxn>
                  <a:cxn ang="0">
                    <a:pos x="0" y="0"/>
                  </a:cxn>
                  <a:cxn ang="0">
                    <a:pos x="0" y="1520"/>
                  </a:cxn>
                  <a:cxn ang="0">
                    <a:pos x="273" y="1520"/>
                  </a:cxn>
                </a:cxnLst>
                <a:rect l="0" t="0" r="r" b="b"/>
                <a:pathLst>
                  <a:path w="273" h="1520">
                    <a:moveTo>
                      <a:pt x="159" y="0"/>
                    </a:moveTo>
                    <a:lnTo>
                      <a:pt x="0" y="0"/>
                    </a:lnTo>
                    <a:lnTo>
                      <a:pt x="0" y="1520"/>
                    </a:lnTo>
                    <a:lnTo>
                      <a:pt x="273" y="1520"/>
                    </a:lnTo>
                  </a:path>
                </a:pathLst>
              </a:custGeom>
              <a:noFill/>
              <a:ln w="38100" cap="flat" cmpd="sng">
                <a:solidFill>
                  <a:srgbClr val="FF66CC"/>
                </a:solidFill>
                <a:prstDash val="solid"/>
                <a:round/>
                <a:headEnd type="none" w="med" len="med"/>
                <a:tailEnd type="triangle" w="med" len="med"/>
              </a:ln>
              <a:effectLst/>
            </p:spPr>
            <p:txBody>
              <a:bodyPr wrap="none" lIns="90000" tIns="46800" rIns="90000" bIns="46800">
                <a:spAutoFit/>
              </a:bodyPr>
              <a:lstStyle/>
              <a:p>
                <a:endParaRPr lang="fr-FR"/>
              </a:p>
            </p:txBody>
          </p:sp>
          <p:sp>
            <p:nvSpPr>
              <p:cNvPr id="18" name="Freeform 182"/>
              <p:cNvSpPr>
                <a:spLocks/>
              </p:cNvSpPr>
              <p:nvPr/>
            </p:nvSpPr>
            <p:spPr bwMode="auto">
              <a:xfrm>
                <a:off x="2030413" y="4279900"/>
                <a:ext cx="649287" cy="468313"/>
              </a:xfrm>
              <a:custGeom>
                <a:avLst/>
                <a:gdLst/>
                <a:ahLst/>
                <a:cxnLst>
                  <a:cxn ang="0">
                    <a:pos x="0" y="0"/>
                  </a:cxn>
                  <a:cxn ang="0">
                    <a:pos x="0" y="295"/>
                  </a:cxn>
                  <a:cxn ang="0">
                    <a:pos x="409" y="295"/>
                  </a:cxn>
                </a:cxnLst>
                <a:rect l="0" t="0" r="r" b="b"/>
                <a:pathLst>
                  <a:path w="409" h="295">
                    <a:moveTo>
                      <a:pt x="0" y="0"/>
                    </a:moveTo>
                    <a:lnTo>
                      <a:pt x="0" y="295"/>
                    </a:lnTo>
                    <a:lnTo>
                      <a:pt x="409" y="295"/>
                    </a:lnTo>
                  </a:path>
                </a:pathLst>
              </a:custGeom>
              <a:noFill/>
              <a:ln w="38100" cap="flat" cmpd="sng">
                <a:solidFill>
                  <a:srgbClr val="FF66CC"/>
                </a:solidFill>
                <a:prstDash val="solid"/>
                <a:round/>
                <a:headEnd type="none" w="med" len="med"/>
                <a:tailEnd type="triangle" w="med" len="med"/>
              </a:ln>
              <a:effectLst/>
            </p:spPr>
            <p:txBody>
              <a:bodyPr wrap="none" lIns="90000" tIns="46800" rIns="90000" bIns="46800">
                <a:spAutoFit/>
              </a:bodyPr>
              <a:lstStyle/>
              <a:p>
                <a:endParaRPr lang="fr-FR"/>
              </a:p>
            </p:txBody>
          </p:sp>
          <p:sp>
            <p:nvSpPr>
              <p:cNvPr id="19" name="Freeform 183"/>
              <p:cNvSpPr>
                <a:spLocks/>
              </p:cNvSpPr>
              <p:nvPr/>
            </p:nvSpPr>
            <p:spPr bwMode="auto">
              <a:xfrm>
                <a:off x="2282825" y="2011363"/>
                <a:ext cx="755650" cy="3203575"/>
              </a:xfrm>
              <a:custGeom>
                <a:avLst/>
                <a:gdLst/>
                <a:ahLst/>
                <a:cxnLst>
                  <a:cxn ang="0">
                    <a:pos x="0" y="0"/>
                  </a:cxn>
                  <a:cxn ang="0">
                    <a:pos x="0" y="2018"/>
                  </a:cxn>
                  <a:cxn ang="0">
                    <a:pos x="476" y="2018"/>
                  </a:cxn>
                </a:cxnLst>
                <a:rect l="0" t="0" r="r" b="b"/>
                <a:pathLst>
                  <a:path w="476" h="2018">
                    <a:moveTo>
                      <a:pt x="0" y="0"/>
                    </a:moveTo>
                    <a:lnTo>
                      <a:pt x="0" y="2018"/>
                    </a:lnTo>
                    <a:lnTo>
                      <a:pt x="476" y="2018"/>
                    </a:lnTo>
                  </a:path>
                </a:pathLst>
              </a:custGeom>
              <a:noFill/>
              <a:ln w="38100" cap="flat" cmpd="sng">
                <a:solidFill>
                  <a:srgbClr val="3399FF"/>
                </a:solidFill>
                <a:prstDash val="solid"/>
                <a:round/>
                <a:headEnd type="none" w="med" len="med"/>
                <a:tailEnd type="triangle" w="med" len="med"/>
              </a:ln>
              <a:effectLst/>
            </p:spPr>
            <p:txBody>
              <a:bodyPr wrap="none" lIns="90000" tIns="46800" rIns="90000" bIns="46800">
                <a:spAutoFit/>
              </a:bodyPr>
              <a:lstStyle/>
              <a:p>
                <a:endParaRPr lang="fr-FR"/>
              </a:p>
            </p:txBody>
          </p:sp>
          <p:sp>
            <p:nvSpPr>
              <p:cNvPr id="20" name="Line 184"/>
              <p:cNvSpPr>
                <a:spLocks noChangeShapeType="1"/>
              </p:cNvSpPr>
              <p:nvPr/>
            </p:nvSpPr>
            <p:spPr bwMode="auto">
              <a:xfrm>
                <a:off x="2282825" y="2551113"/>
                <a:ext cx="215900" cy="0"/>
              </a:xfrm>
              <a:prstGeom prst="line">
                <a:avLst/>
              </a:prstGeom>
              <a:noFill/>
              <a:ln w="38100">
                <a:solidFill>
                  <a:srgbClr val="3399FF"/>
                </a:solidFill>
                <a:round/>
                <a:headEnd/>
                <a:tailEnd/>
              </a:ln>
              <a:effectLst/>
            </p:spPr>
            <p:txBody>
              <a:bodyPr wrap="none" lIns="90000" tIns="46800" rIns="90000" bIns="46800">
                <a:spAutoFit/>
              </a:bodyPr>
              <a:lstStyle/>
              <a:p>
                <a:endParaRPr lang="fr-FR"/>
              </a:p>
            </p:txBody>
          </p:sp>
          <p:sp>
            <p:nvSpPr>
              <p:cNvPr id="21" name="Freeform 186"/>
              <p:cNvSpPr>
                <a:spLocks/>
              </p:cNvSpPr>
              <p:nvPr/>
            </p:nvSpPr>
            <p:spPr bwMode="auto">
              <a:xfrm>
                <a:off x="3363913" y="3090863"/>
                <a:ext cx="647700" cy="360362"/>
              </a:xfrm>
              <a:custGeom>
                <a:avLst/>
                <a:gdLst/>
                <a:ahLst/>
                <a:cxnLst>
                  <a:cxn ang="0">
                    <a:pos x="0" y="0"/>
                  </a:cxn>
                  <a:cxn ang="0">
                    <a:pos x="0" y="249"/>
                  </a:cxn>
                  <a:cxn ang="0">
                    <a:pos x="408" y="249"/>
                  </a:cxn>
                </a:cxnLst>
                <a:rect l="0" t="0" r="r" b="b"/>
                <a:pathLst>
                  <a:path w="408" h="249">
                    <a:moveTo>
                      <a:pt x="0" y="0"/>
                    </a:moveTo>
                    <a:lnTo>
                      <a:pt x="0" y="249"/>
                    </a:lnTo>
                    <a:lnTo>
                      <a:pt x="408" y="249"/>
                    </a:lnTo>
                  </a:path>
                </a:pathLst>
              </a:custGeom>
              <a:noFill/>
              <a:ln w="38100" cap="flat" cmpd="sng">
                <a:solidFill>
                  <a:srgbClr val="FF9966"/>
                </a:solidFill>
                <a:prstDash val="solid"/>
                <a:round/>
                <a:headEnd/>
                <a:tailEnd/>
              </a:ln>
              <a:effectLst/>
            </p:spPr>
            <p:txBody>
              <a:bodyPr lIns="90000" tIns="46800" rIns="90000" bIns="46800">
                <a:spAutoFit/>
              </a:bodyPr>
              <a:lstStyle/>
              <a:p>
                <a:endParaRPr lang="fr-FR"/>
              </a:p>
            </p:txBody>
          </p:sp>
          <p:sp>
            <p:nvSpPr>
              <p:cNvPr id="22" name="Line 187"/>
              <p:cNvSpPr>
                <a:spLocks noChangeShapeType="1"/>
              </p:cNvSpPr>
              <p:nvPr/>
            </p:nvSpPr>
            <p:spPr bwMode="auto">
              <a:xfrm>
                <a:off x="4083050" y="2047875"/>
                <a:ext cx="1588" cy="1403350"/>
              </a:xfrm>
              <a:prstGeom prst="line">
                <a:avLst/>
              </a:prstGeom>
              <a:noFill/>
              <a:ln w="38100">
                <a:solidFill>
                  <a:srgbClr val="FF9966"/>
                </a:solidFill>
                <a:round/>
                <a:headEnd/>
                <a:tailEnd/>
              </a:ln>
              <a:effectLst/>
            </p:spPr>
            <p:txBody>
              <a:bodyPr wrap="none" lIns="90000" tIns="46800" rIns="90000" bIns="46800">
                <a:spAutoFit/>
              </a:bodyPr>
              <a:lstStyle/>
              <a:p>
                <a:endParaRPr lang="fr-FR"/>
              </a:p>
            </p:txBody>
          </p:sp>
        </p:grpSp>
      </p:grpSp>
      <p:sp>
        <p:nvSpPr>
          <p:cNvPr id="23" name="Rectangle 188"/>
          <p:cNvSpPr>
            <a:spLocks noChangeArrowheads="1"/>
          </p:cNvSpPr>
          <p:nvPr/>
        </p:nvSpPr>
        <p:spPr bwMode="auto">
          <a:xfrm>
            <a:off x="4838700" y="4928902"/>
            <a:ext cx="2413000" cy="336550"/>
          </a:xfrm>
          <a:prstGeom prst="rect">
            <a:avLst/>
          </a:prstGeom>
          <a:solidFill>
            <a:schemeClr val="folHlink">
              <a:alpha val="87000"/>
            </a:schemeClr>
          </a:solidFill>
          <a:ln w="9525">
            <a:noFill/>
            <a:miter lim="800000"/>
            <a:headEnd/>
            <a:tailEnd/>
          </a:ln>
          <a:effectLst/>
        </p:spPr>
        <p:txBody>
          <a:bodyPr lIns="90000" tIns="46800" rIns="90000" bIns="46800" anchor="ctr">
            <a:spAutoFit/>
          </a:bodyPr>
          <a:lstStyle/>
          <a:p>
            <a:r>
              <a:rPr lang="en-US" sz="1600" b="1" dirty="0" err="1"/>
              <a:t>EuCARD</a:t>
            </a:r>
            <a:r>
              <a:rPr lang="en-US" sz="1600" b="1" dirty="0"/>
              <a:t> (ANAC)</a:t>
            </a:r>
            <a:endParaRPr lang="fr-FR" sz="1600" b="1" dirty="0"/>
          </a:p>
        </p:txBody>
      </p:sp>
      <p:sp>
        <p:nvSpPr>
          <p:cNvPr id="24" name="Rectangle 189"/>
          <p:cNvSpPr>
            <a:spLocks noChangeArrowheads="1"/>
          </p:cNvSpPr>
          <p:nvPr/>
        </p:nvSpPr>
        <p:spPr bwMode="auto">
          <a:xfrm>
            <a:off x="4859338" y="5360702"/>
            <a:ext cx="2413000" cy="336550"/>
          </a:xfrm>
          <a:prstGeom prst="rect">
            <a:avLst/>
          </a:prstGeom>
          <a:solidFill>
            <a:schemeClr val="folHlink">
              <a:alpha val="87000"/>
            </a:schemeClr>
          </a:solidFill>
          <a:ln w="9525">
            <a:noFill/>
            <a:miter lim="800000"/>
            <a:headEnd/>
            <a:tailEnd/>
          </a:ln>
          <a:effectLst/>
        </p:spPr>
        <p:txBody>
          <a:bodyPr lIns="90000" tIns="46800" rIns="90000" bIns="46800" anchor="ctr">
            <a:spAutoFit/>
          </a:bodyPr>
          <a:lstStyle/>
          <a:p>
            <a:r>
              <a:rPr lang="en-US" sz="1600" b="1"/>
              <a:t>EuCARD (ANAC)</a:t>
            </a:r>
            <a:endParaRPr lang="fr-FR" sz="1600" b="1"/>
          </a:p>
        </p:txBody>
      </p:sp>
      <p:grpSp>
        <p:nvGrpSpPr>
          <p:cNvPr id="25" name="Groupe 24"/>
          <p:cNvGrpSpPr/>
          <p:nvPr/>
        </p:nvGrpSpPr>
        <p:grpSpPr>
          <a:xfrm>
            <a:off x="1943064" y="964738"/>
            <a:ext cx="5276884" cy="565586"/>
            <a:chOff x="1943064" y="964738"/>
            <a:chExt cx="5276884" cy="565586"/>
          </a:xfrm>
        </p:grpSpPr>
        <p:sp>
          <p:nvSpPr>
            <p:cNvPr id="26" name="AutoShape 190"/>
            <p:cNvSpPr>
              <a:spLocks/>
            </p:cNvSpPr>
            <p:nvPr/>
          </p:nvSpPr>
          <p:spPr bwMode="auto">
            <a:xfrm rot="5400000">
              <a:off x="3249577" y="-1748"/>
              <a:ext cx="217488" cy="2830513"/>
            </a:xfrm>
            <a:prstGeom prst="leftBrace">
              <a:avLst>
                <a:gd name="adj1" fmla="val 108455"/>
                <a:gd name="adj2" fmla="val 50000"/>
              </a:avLst>
            </a:prstGeom>
            <a:noFill/>
            <a:ln w="38100">
              <a:solidFill>
                <a:schemeClr val="hlink"/>
              </a:solidFill>
              <a:round/>
              <a:headEnd/>
              <a:tailEnd/>
            </a:ln>
            <a:effectLst/>
          </p:spPr>
          <p:txBody>
            <a:bodyPr lIns="90000" tIns="46800" rIns="90000" bIns="46800" anchor="ctr">
              <a:spAutoFit/>
            </a:bodyPr>
            <a:lstStyle/>
            <a:p>
              <a:endParaRPr lang="fr-FR"/>
            </a:p>
          </p:txBody>
        </p:sp>
        <p:sp>
          <p:nvSpPr>
            <p:cNvPr id="27" name="AutoShape 191"/>
            <p:cNvSpPr>
              <a:spLocks/>
            </p:cNvSpPr>
            <p:nvPr/>
          </p:nvSpPr>
          <p:spPr bwMode="auto">
            <a:xfrm rot="5400000">
              <a:off x="5695948" y="6323"/>
              <a:ext cx="217488" cy="2830513"/>
            </a:xfrm>
            <a:prstGeom prst="leftBrace">
              <a:avLst>
                <a:gd name="adj1" fmla="val 108455"/>
                <a:gd name="adj2" fmla="val 50000"/>
              </a:avLst>
            </a:prstGeom>
            <a:noFill/>
            <a:ln w="38100">
              <a:solidFill>
                <a:schemeClr val="hlink"/>
              </a:solidFill>
              <a:round/>
              <a:headEnd/>
              <a:tailEnd/>
            </a:ln>
            <a:effectLst/>
          </p:spPr>
          <p:txBody>
            <a:bodyPr lIns="90000" tIns="46800" rIns="90000" bIns="46800" anchor="ctr">
              <a:spAutoFit/>
            </a:bodyPr>
            <a:lstStyle/>
            <a:p>
              <a:endParaRPr lang="fr-FR"/>
            </a:p>
          </p:txBody>
        </p:sp>
        <p:sp>
          <p:nvSpPr>
            <p:cNvPr id="28" name="Text Box 192">
              <a:hlinkClick r:id="rId3" action="ppaction://hlinksldjump"/>
            </p:cNvPr>
            <p:cNvSpPr txBox="1">
              <a:spLocks noChangeArrowheads="1"/>
            </p:cNvSpPr>
            <p:nvPr/>
          </p:nvSpPr>
          <p:spPr bwMode="auto">
            <a:xfrm>
              <a:off x="3035505" y="989879"/>
              <a:ext cx="710749" cy="463846"/>
            </a:xfrm>
            <a:prstGeom prst="rect">
              <a:avLst/>
            </a:prstGeom>
            <a:noFill/>
            <a:ln w="9525">
              <a:noFill/>
              <a:miter lim="800000"/>
              <a:headEnd/>
              <a:tailEnd/>
            </a:ln>
            <a:effectLst/>
          </p:spPr>
          <p:txBody>
            <a:bodyPr wrap="none" lIns="90000" tIns="46800" rIns="90000" bIns="46800">
              <a:spAutoFit/>
            </a:bodyPr>
            <a:lstStyle/>
            <a:p>
              <a:r>
                <a:rPr lang="en-US" sz="2400" b="1" dirty="0"/>
                <a:t>FP6</a:t>
              </a:r>
              <a:endParaRPr lang="fr-FR" sz="2400" b="1" dirty="0"/>
            </a:p>
          </p:txBody>
        </p:sp>
        <p:sp>
          <p:nvSpPr>
            <p:cNvPr id="29" name="Text Box 193">
              <a:hlinkClick r:id="rId4" action="ppaction://hlinksldjump"/>
            </p:cNvPr>
            <p:cNvSpPr txBox="1">
              <a:spLocks noChangeArrowheads="1"/>
            </p:cNvSpPr>
            <p:nvPr/>
          </p:nvSpPr>
          <p:spPr bwMode="auto">
            <a:xfrm>
              <a:off x="5448312" y="964738"/>
              <a:ext cx="710749" cy="463846"/>
            </a:xfrm>
            <a:prstGeom prst="rect">
              <a:avLst/>
            </a:prstGeom>
            <a:noFill/>
            <a:ln w="9525">
              <a:noFill/>
              <a:miter lim="800000"/>
              <a:headEnd/>
              <a:tailEnd/>
            </a:ln>
            <a:effectLst/>
          </p:spPr>
          <p:txBody>
            <a:bodyPr wrap="none" lIns="90000" tIns="46800" rIns="90000" bIns="46800">
              <a:spAutoFit/>
            </a:bodyPr>
            <a:lstStyle/>
            <a:p>
              <a:r>
                <a:rPr lang="en-US" sz="2400" b="1" dirty="0"/>
                <a:t>FP7</a:t>
              </a:r>
              <a:endParaRPr lang="fr-FR" sz="2400" b="1" dirty="0"/>
            </a:p>
          </p:txBody>
        </p:sp>
      </p:grpSp>
      <p:sp>
        <p:nvSpPr>
          <p:cNvPr id="30" name="Text Box 195">
            <a:hlinkClick r:id="rId4" action="ppaction://hlinksldjump"/>
          </p:cNvPr>
          <p:cNvSpPr txBox="1">
            <a:spLocks noChangeArrowheads="1"/>
          </p:cNvSpPr>
          <p:nvPr/>
        </p:nvSpPr>
        <p:spPr bwMode="auto">
          <a:xfrm>
            <a:off x="373005" y="6052206"/>
            <a:ext cx="8264163" cy="833178"/>
          </a:xfrm>
          <a:prstGeom prst="rect">
            <a:avLst/>
          </a:prstGeom>
          <a:solidFill>
            <a:srgbClr val="FFFF00"/>
          </a:solidFill>
          <a:ln w="9525">
            <a:noFill/>
            <a:miter lim="800000"/>
            <a:headEnd/>
            <a:tailEnd/>
          </a:ln>
          <a:effectLst/>
        </p:spPr>
        <p:txBody>
          <a:bodyPr wrap="none" lIns="90000" tIns="46800" rIns="90000" bIns="46800">
            <a:spAutoFit/>
          </a:bodyPr>
          <a:lstStyle/>
          <a:p>
            <a:pPr algn="l"/>
            <a:r>
              <a:rPr lang="en-US" sz="2400" b="1" dirty="0"/>
              <a:t>Altogether EC has </a:t>
            </a:r>
            <a:r>
              <a:rPr lang="en-US" sz="2400" b="1" dirty="0" smtClean="0"/>
              <a:t>partially financed </a:t>
            </a:r>
            <a:r>
              <a:rPr lang="en-US" sz="2400" b="1" dirty="0"/>
              <a:t>projects in FP6 and FP7 </a:t>
            </a:r>
          </a:p>
          <a:p>
            <a:pPr algn="l"/>
            <a:r>
              <a:rPr lang="en-US" sz="2400" b="1" dirty="0"/>
              <a:t>with a total budget of </a:t>
            </a:r>
            <a:r>
              <a:rPr lang="en-US" sz="2400" b="1" dirty="0" smtClean="0"/>
              <a:t>~228</a:t>
            </a:r>
            <a:r>
              <a:rPr lang="en-US" sz="2400" dirty="0" smtClean="0"/>
              <a:t> </a:t>
            </a:r>
            <a:r>
              <a:rPr lang="en-US" sz="2400" b="1" dirty="0"/>
              <a:t>M</a:t>
            </a:r>
            <a:r>
              <a:rPr lang="en-GB" sz="2400" b="1" dirty="0"/>
              <a:t>€ </a:t>
            </a:r>
            <a:r>
              <a:rPr lang="en-GB" sz="2400" b="1" dirty="0" smtClean="0"/>
              <a:t>(68 </a:t>
            </a:r>
            <a:r>
              <a:rPr lang="en-US" sz="2400" b="1" dirty="0"/>
              <a:t>M</a:t>
            </a:r>
            <a:r>
              <a:rPr lang="en-GB" sz="2400" b="1" dirty="0"/>
              <a:t>€</a:t>
            </a:r>
            <a:r>
              <a:rPr lang="en-GB" dirty="0"/>
              <a:t> </a:t>
            </a:r>
            <a:r>
              <a:rPr lang="en-GB" sz="2400" b="1" dirty="0"/>
              <a:t>from EC)</a:t>
            </a:r>
            <a:r>
              <a:rPr lang="en-GB" dirty="0"/>
              <a:t> </a:t>
            </a:r>
            <a:endParaRPr lang="en-US" dirty="0"/>
          </a:p>
        </p:txBody>
      </p:sp>
      <p:sp>
        <p:nvSpPr>
          <p:cNvPr id="31" name="ZoneTexte 30">
            <a:hlinkClick r:id="rId5" action="ppaction://hlinksldjump"/>
          </p:cNvPr>
          <p:cNvSpPr txBox="1"/>
          <p:nvPr/>
        </p:nvSpPr>
        <p:spPr>
          <a:xfrm>
            <a:off x="44388" y="8620"/>
            <a:ext cx="8819081" cy="707886"/>
          </a:xfrm>
          <a:prstGeom prst="rect">
            <a:avLst/>
          </a:prstGeom>
          <a:solidFill>
            <a:srgbClr val="FFFF00"/>
          </a:solidFill>
        </p:spPr>
        <p:txBody>
          <a:bodyPr wrap="none" rtlCol="0">
            <a:spAutoFit/>
          </a:bodyPr>
          <a:lstStyle/>
          <a:p>
            <a:pPr algn="l"/>
            <a:r>
              <a:rPr lang="en-US" b="1" dirty="0" smtClean="0"/>
              <a:t>ESGARD  developed and implemented a strategy to promote Accelerator R&amp;D</a:t>
            </a:r>
          </a:p>
          <a:p>
            <a:r>
              <a:rPr lang="en-US" b="1" dirty="0" smtClean="0"/>
              <a:t>with the  incentive of the EC Framework </a:t>
            </a:r>
            <a:r>
              <a:rPr lang="en-US" b="1" dirty="0" err="1" smtClean="0"/>
              <a:t>Programme</a:t>
            </a:r>
            <a:r>
              <a:rPr lang="en-US" b="1" dirty="0" smtClean="0"/>
              <a:t> within ERA</a:t>
            </a:r>
            <a:endParaRPr lang="en-US" b="1" dirty="0"/>
          </a:p>
        </p:txBody>
      </p:sp>
      <p:cxnSp>
        <p:nvCxnSpPr>
          <p:cNvPr id="32" name="Connecteur droit avec flèche 31"/>
          <p:cNvCxnSpPr/>
          <p:nvPr/>
        </p:nvCxnSpPr>
        <p:spPr bwMode="auto">
          <a:xfrm>
            <a:off x="6045200" y="3320988"/>
            <a:ext cx="563662" cy="0"/>
          </a:xfrm>
          <a:prstGeom prst="straightConnector1">
            <a:avLst/>
          </a:prstGeom>
          <a:solidFill>
            <a:srgbClr val="FFFF00">
              <a:alpha val="67000"/>
            </a:srgbClr>
          </a:solidFill>
          <a:ln w="38100" cap="flat" cmpd="sng" algn="ctr">
            <a:solidFill>
              <a:srgbClr val="FF9999"/>
            </a:solidFill>
            <a:prstDash val="solid"/>
            <a:round/>
            <a:headEnd type="none" w="med" len="med"/>
            <a:tailEnd type="triangle" w="med" len="med"/>
          </a:ln>
          <a:effectLst/>
        </p:spPr>
      </p:cxnSp>
    </p:spTree>
    <p:extLst>
      <p:ext uri="{BB962C8B-B14F-4D97-AF65-F5344CB8AC3E}">
        <p14:creationId xmlns:p14="http://schemas.microsoft.com/office/powerpoint/2010/main" val="3947609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3000" b="-3000"/>
          </a:stretch>
        </a:blipFill>
        <a:effectLst/>
      </p:bgPr>
    </p:bg>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901360435"/>
              </p:ext>
            </p:extLst>
          </p:nvPr>
        </p:nvGraphicFramePr>
        <p:xfrm>
          <a:off x="143508" y="1052736"/>
          <a:ext cx="8763120" cy="46006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 Box 12">
            <a:hlinkClick r:id="rId9" action="ppaction://hlinksldjump"/>
          </p:cNvPr>
          <p:cNvSpPr txBox="1">
            <a:spLocks noChangeArrowheads="1"/>
          </p:cNvSpPr>
          <p:nvPr/>
        </p:nvSpPr>
        <p:spPr bwMode="auto">
          <a:xfrm>
            <a:off x="159761" y="0"/>
            <a:ext cx="8892480" cy="1571842"/>
          </a:xfrm>
          <a:prstGeom prst="rect">
            <a:avLst/>
          </a:prstGeom>
          <a:noFill/>
          <a:ln w="9525">
            <a:noFill/>
            <a:miter lim="800000"/>
            <a:headEnd/>
            <a:tailEnd/>
          </a:ln>
          <a:effectLst/>
        </p:spPr>
        <p:txBody>
          <a:bodyPr wrap="square" lIns="90000" tIns="46800" rIns="90000" bIns="46800">
            <a:spAutoFit/>
          </a:bodyPr>
          <a:lstStyle/>
          <a:p>
            <a:pPr algn="l"/>
            <a:r>
              <a:rPr lang="en-US" sz="2400" b="1" dirty="0" smtClean="0">
                <a:solidFill>
                  <a:srgbClr val="FFFFFF"/>
                </a:solidFill>
              </a:rPr>
              <a:t>To build future accelerators, a strong and sustainable effort is indispensable during which it is important to get the EC involved through </a:t>
            </a:r>
            <a:r>
              <a:rPr lang="en-US" sz="2400" b="1" dirty="0">
                <a:solidFill>
                  <a:srgbClr val="FFFFFF"/>
                </a:solidFill>
              </a:rPr>
              <a:t>the EC calls issued within European the Framework </a:t>
            </a:r>
            <a:r>
              <a:rPr lang="en-US" sz="2400" b="1" dirty="0" err="1">
                <a:solidFill>
                  <a:srgbClr val="FFFFFF"/>
                </a:solidFill>
              </a:rPr>
              <a:t>Programmes</a:t>
            </a:r>
            <a:r>
              <a:rPr lang="en-US" sz="2400" b="1" dirty="0">
                <a:solidFill>
                  <a:srgbClr val="FFFFFF"/>
                </a:solidFill>
              </a:rPr>
              <a:t> </a:t>
            </a:r>
            <a:r>
              <a:rPr lang="en-US" sz="2400" b="1" dirty="0" smtClean="0">
                <a:solidFill>
                  <a:srgbClr val="FFFFFF"/>
                </a:solidFill>
              </a:rPr>
              <a:t>(the present FP is called Horizon 2020)</a:t>
            </a:r>
            <a:endParaRPr lang="en-US" sz="2400" b="1" dirty="0">
              <a:solidFill>
                <a:srgbClr val="FFFFFF"/>
              </a:solidFill>
            </a:endParaRPr>
          </a:p>
        </p:txBody>
      </p:sp>
      <p:sp>
        <p:nvSpPr>
          <p:cNvPr id="19" name="Text Box 12">
            <a:hlinkClick r:id="rId9" action="ppaction://hlinksldjump"/>
          </p:cNvPr>
          <p:cNvSpPr txBox="1">
            <a:spLocks noChangeArrowheads="1"/>
          </p:cNvSpPr>
          <p:nvPr/>
        </p:nvSpPr>
        <p:spPr bwMode="auto">
          <a:xfrm>
            <a:off x="159761" y="5687547"/>
            <a:ext cx="8892480" cy="1202510"/>
          </a:xfrm>
          <a:prstGeom prst="rect">
            <a:avLst/>
          </a:prstGeom>
          <a:noFill/>
          <a:ln w="9525">
            <a:noFill/>
            <a:miter lim="800000"/>
            <a:headEnd/>
            <a:tailEnd/>
          </a:ln>
          <a:effectLst/>
        </p:spPr>
        <p:txBody>
          <a:bodyPr wrap="square" lIns="90000" tIns="46800" rIns="90000" bIns="46800">
            <a:spAutoFit/>
          </a:bodyPr>
          <a:lstStyle/>
          <a:p>
            <a:pPr algn="l"/>
            <a:r>
              <a:rPr lang="en-US" sz="2400" b="1" dirty="0" smtClean="0">
                <a:solidFill>
                  <a:srgbClr val="FFFFFF"/>
                </a:solidFill>
              </a:rPr>
              <a:t>For each of these steps, there are EC calls </a:t>
            </a:r>
          </a:p>
          <a:p>
            <a:pPr algn="l"/>
            <a:r>
              <a:rPr lang="en-US" sz="2400" b="1" dirty="0" smtClean="0">
                <a:solidFill>
                  <a:srgbClr val="FFFFFF"/>
                </a:solidFill>
              </a:rPr>
              <a:t>Although the amounts are small, it is politically extremely useful to be integrated in the EC “landscape”</a:t>
            </a:r>
            <a:endParaRPr lang="en-US" sz="2400" b="1" dirty="0">
              <a:solidFill>
                <a:srgbClr val="FFFFFF"/>
              </a:solidFill>
            </a:endParaRPr>
          </a:p>
        </p:txBody>
      </p:sp>
      <p:sp>
        <p:nvSpPr>
          <p:cNvPr id="5" name="ZoneTexte 4"/>
          <p:cNvSpPr txBox="1"/>
          <p:nvPr/>
        </p:nvSpPr>
        <p:spPr>
          <a:xfrm>
            <a:off x="359533" y="4437112"/>
            <a:ext cx="2340259" cy="954107"/>
          </a:xfrm>
          <a:prstGeom prst="rect">
            <a:avLst/>
          </a:prstGeom>
          <a:solidFill>
            <a:schemeClr val="accent2">
              <a:alpha val="57000"/>
            </a:schemeClr>
          </a:solidFill>
          <a:ln>
            <a:solidFill>
              <a:srgbClr val="FF0000"/>
            </a:solidFill>
          </a:ln>
        </p:spPr>
        <p:txBody>
          <a:bodyPr wrap="square" rtlCol="0">
            <a:spAutoFit/>
          </a:bodyPr>
          <a:lstStyle/>
          <a:p>
            <a:pPr algn="just"/>
            <a:r>
              <a:rPr lang="fr-FR" b="1" dirty="0" err="1" smtClean="0">
                <a:solidFill>
                  <a:srgbClr val="FF0000"/>
                </a:solidFill>
              </a:rPr>
              <a:t>Step</a:t>
            </a:r>
            <a:r>
              <a:rPr lang="fr-FR" b="1" dirty="0" smtClean="0">
                <a:solidFill>
                  <a:srgbClr val="FF0000"/>
                </a:solidFill>
              </a:rPr>
              <a:t> 0: </a:t>
            </a:r>
            <a:r>
              <a:rPr lang="fr-FR" b="1" dirty="0" err="1" smtClean="0">
                <a:solidFill>
                  <a:srgbClr val="FF0000"/>
                </a:solidFill>
              </a:rPr>
              <a:t>Integration</a:t>
            </a:r>
            <a:r>
              <a:rPr lang="fr-FR" b="1" dirty="0" smtClean="0">
                <a:solidFill>
                  <a:srgbClr val="FF0000"/>
                </a:solidFill>
              </a:rPr>
              <a:t> </a:t>
            </a:r>
            <a:r>
              <a:rPr lang="fr-FR" b="1" dirty="0" err="1" smtClean="0">
                <a:solidFill>
                  <a:srgbClr val="FF0000"/>
                </a:solidFill>
              </a:rPr>
              <a:t>activities</a:t>
            </a:r>
            <a:endParaRPr lang="fr-FR" b="1" dirty="0" smtClean="0">
              <a:solidFill>
                <a:srgbClr val="FF0000"/>
              </a:solidFill>
            </a:endParaRPr>
          </a:p>
          <a:p>
            <a:pPr algn="just"/>
            <a:r>
              <a:rPr lang="fr-FR" sz="1600" b="1" dirty="0" smtClean="0">
                <a:solidFill>
                  <a:srgbClr val="FF0000"/>
                </a:solidFill>
              </a:rPr>
              <a:t>Basic R&amp;D </a:t>
            </a:r>
            <a:endParaRPr lang="fr-FR" sz="1600" b="1" dirty="0">
              <a:solidFill>
                <a:srgbClr val="FF0000"/>
              </a:solidFill>
            </a:endParaRPr>
          </a:p>
        </p:txBody>
      </p:sp>
    </p:spTree>
    <p:extLst>
      <p:ext uri="{BB962C8B-B14F-4D97-AF65-F5344CB8AC3E}">
        <p14:creationId xmlns:p14="http://schemas.microsoft.com/office/powerpoint/2010/main" val="2001962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 name="Rectangle 4"/>
          <p:cNvSpPr txBox="1">
            <a:spLocks noChangeArrowheads="1"/>
          </p:cNvSpPr>
          <p:nvPr/>
        </p:nvSpPr>
        <p:spPr>
          <a:xfrm>
            <a:off x="863600" y="728700"/>
            <a:ext cx="7416800" cy="1044116"/>
          </a:xfrm>
          <a:prstGeom prst="rect">
            <a:avLst/>
          </a:prstGeom>
          <a:solidFill>
            <a:srgbClr val="FFFF00"/>
          </a:solidFill>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GB" b="1" kern="0" dirty="0" smtClean="0">
                <a:effectLst>
                  <a:outerShdw blurRad="38100" dist="38100" dir="2700000" algn="tl">
                    <a:srgbClr val="000000">
                      <a:alpha val="43137"/>
                    </a:srgbClr>
                  </a:outerShdw>
                </a:effectLst>
              </a:rPr>
              <a:t>Proposed</a:t>
            </a:r>
            <a:r>
              <a:rPr lang="en-GB" kern="0" dirty="0" smtClean="0">
                <a:effectLst>
                  <a:outerShdw blurRad="38100" dist="38100" dir="2700000" algn="tl">
                    <a:srgbClr val="000000">
                      <a:alpha val="43137"/>
                    </a:srgbClr>
                  </a:outerShdw>
                </a:effectLst>
              </a:rPr>
              <a:t> funding (in M€ for 2014-2020, 2011 constant prices)</a:t>
            </a:r>
            <a:endParaRPr lang="en-GB" b="1" kern="0" dirty="0" smtClean="0">
              <a:effectLst>
                <a:outerShdw blurRad="38100" dist="38100" dir="2700000" algn="tl">
                  <a:srgbClr val="000000">
                    <a:alpha val="43137"/>
                  </a:srgbClr>
                </a:outerShdw>
              </a:effectLst>
            </a:endParaRPr>
          </a:p>
          <a:p>
            <a:pPr marL="779463" lvl="1" indent="-322263" algn="ctr">
              <a:lnSpc>
                <a:spcPct val="90000"/>
              </a:lnSpc>
              <a:spcBef>
                <a:spcPct val="60000"/>
              </a:spcBef>
              <a:buFontTx/>
              <a:buNone/>
            </a:pPr>
            <a:endParaRPr lang="en-GB" sz="2400" kern="0" dirty="0" smtClean="0">
              <a:effectLst>
                <a:outerShdw blurRad="38100" dist="38100" dir="2700000" algn="tl">
                  <a:srgbClr val="000000">
                    <a:alpha val="43137"/>
                  </a:srgbClr>
                </a:outerShdw>
              </a:effectLst>
            </a:endParaRPr>
          </a:p>
        </p:txBody>
      </p:sp>
      <p:graphicFrame>
        <p:nvGraphicFramePr>
          <p:cNvPr id="13" name="Group 132"/>
          <p:cNvGraphicFramePr>
            <a:graphicFrameLocks/>
          </p:cNvGraphicFramePr>
          <p:nvPr>
            <p:extLst>
              <p:ext uri="{D42A27DB-BD31-4B8C-83A1-F6EECF244321}">
                <p14:modId xmlns:p14="http://schemas.microsoft.com/office/powerpoint/2010/main" val="4275319929"/>
              </p:ext>
            </p:extLst>
          </p:nvPr>
        </p:nvGraphicFramePr>
        <p:xfrm>
          <a:off x="899592" y="1988840"/>
          <a:ext cx="7416800" cy="3435490"/>
        </p:xfrm>
        <a:graphic>
          <a:graphicData uri="http://schemas.openxmlformats.org/drawingml/2006/table">
            <a:tbl>
              <a:tblPr/>
              <a:tblGrid>
                <a:gridCol w="6205537"/>
                <a:gridCol w="1211263"/>
              </a:tblGrid>
              <a:tr h="0">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1" i="1" u="none" strike="noStrike" cap="none" normalizeH="0" baseline="0" dirty="0" smtClean="0">
                          <a:ln>
                            <a:noFill/>
                          </a:ln>
                          <a:solidFill>
                            <a:srgbClr val="0F5494"/>
                          </a:solidFill>
                          <a:effectLst/>
                          <a:latin typeface="Verdana" pitchFamily="34" charset="0"/>
                        </a:rPr>
                        <a:t>European Research Council</a:t>
                      </a:r>
                    </a:p>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0" u="none" strike="noStrike" cap="none" normalizeH="0" baseline="0" dirty="0" smtClean="0">
                          <a:ln>
                            <a:noFill/>
                          </a:ln>
                          <a:solidFill>
                            <a:srgbClr val="0F5494"/>
                          </a:solidFill>
                          <a:effectLst/>
                          <a:latin typeface="Verdana" pitchFamily="34" charset="0"/>
                        </a:rPr>
                        <a:t>Frontier research by the best individual teams</a:t>
                      </a:r>
                    </a:p>
                  </a:txBody>
                  <a:tcPr marL="90000" marR="90000" marT="46803" marB="46803" horzOverflow="overflow">
                    <a:lnL w="28575" cap="flat" cmpd="sng" algn="ctr">
                      <a:solidFill>
                        <a:srgbClr val="204388"/>
                      </a:solidFill>
                      <a:prstDash val="solid"/>
                      <a:round/>
                      <a:headEnd type="none" w="med" len="med"/>
                      <a:tailEnd type="none" w="med" len="med"/>
                    </a:lnL>
                    <a:lnR w="12700" cap="flat" cmpd="sng" algn="ctr">
                      <a:solidFill>
                        <a:srgbClr val="204388"/>
                      </a:solidFill>
                      <a:prstDash val="solid"/>
                      <a:round/>
                      <a:headEnd type="none" w="med" len="med"/>
                      <a:tailEnd type="none" w="med" len="med"/>
                    </a:lnR>
                    <a:lnT w="28575"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1" u="none" strike="noStrike" cap="none" normalizeH="0" baseline="0" smtClean="0">
                          <a:ln>
                            <a:noFill/>
                          </a:ln>
                          <a:solidFill>
                            <a:srgbClr val="0F5494"/>
                          </a:solidFill>
                          <a:effectLst/>
                          <a:latin typeface="Verdana" pitchFamily="34" charset="0"/>
                        </a:rPr>
                        <a:t>13 268</a:t>
                      </a:r>
                    </a:p>
                  </a:txBody>
                  <a:tcPr marL="90000" marR="90000" marT="46803" marB="46803" horzOverflow="overflow">
                    <a:lnL w="12700" cap="flat" cmpd="sng" algn="ctr">
                      <a:solidFill>
                        <a:srgbClr val="204388"/>
                      </a:solidFill>
                      <a:prstDash val="solid"/>
                      <a:round/>
                      <a:headEnd type="none" w="med" len="med"/>
                      <a:tailEnd type="none" w="med" len="med"/>
                    </a:lnL>
                    <a:lnR w="28575" cap="flat" cmpd="sng" algn="ctr">
                      <a:solidFill>
                        <a:srgbClr val="204388"/>
                      </a:solidFill>
                      <a:prstDash val="solid"/>
                      <a:round/>
                      <a:headEnd type="none" w="med" len="med"/>
                      <a:tailEnd type="none" w="med" len="med"/>
                    </a:lnR>
                    <a:lnT w="28575"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r>
              <a:tr h="971493">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1" i="1" u="none" strike="noStrike" cap="none" normalizeH="0" baseline="0" dirty="0" smtClean="0">
                          <a:ln>
                            <a:noFill/>
                          </a:ln>
                          <a:solidFill>
                            <a:srgbClr val="0F5494"/>
                          </a:solidFill>
                          <a:effectLst/>
                          <a:latin typeface="Verdana" pitchFamily="34" charset="0"/>
                        </a:rPr>
                        <a:t>Future and Emerging Technologies</a:t>
                      </a:r>
                    </a:p>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0" u="none" strike="noStrike" cap="none" normalizeH="0" baseline="0" dirty="0" smtClean="0">
                          <a:ln>
                            <a:noFill/>
                          </a:ln>
                          <a:solidFill>
                            <a:srgbClr val="0F5494"/>
                          </a:solidFill>
                          <a:effectLst/>
                          <a:latin typeface="Verdana" pitchFamily="34" charset="0"/>
                        </a:rPr>
                        <a:t>Collaborative research to open new fields of innovation</a:t>
                      </a:r>
                    </a:p>
                  </a:txBody>
                  <a:tcPr marL="90000" marR="90000" marT="46803" marB="46803" horzOverflow="overflow">
                    <a:lnL w="28575" cap="flat" cmpd="sng" algn="ctr">
                      <a:solidFill>
                        <a:srgbClr val="204388"/>
                      </a:solidFill>
                      <a:prstDash val="solid"/>
                      <a:round/>
                      <a:headEnd type="none" w="med" len="med"/>
                      <a:tailEnd type="none" w="med" len="med"/>
                    </a:lnL>
                    <a:lnR w="12700"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1" u="none" strike="noStrike" cap="none" normalizeH="0" baseline="0" smtClean="0">
                          <a:ln>
                            <a:noFill/>
                          </a:ln>
                          <a:solidFill>
                            <a:srgbClr val="0F5494"/>
                          </a:solidFill>
                          <a:effectLst/>
                          <a:latin typeface="Verdana" pitchFamily="34" charset="0"/>
                        </a:rPr>
                        <a:t>3 100</a:t>
                      </a:r>
                    </a:p>
                  </a:txBody>
                  <a:tcPr marL="90000" marR="90000" marT="46803" marB="46803" horzOverflow="overflow">
                    <a:lnL w="12700" cap="flat" cmpd="sng" algn="ctr">
                      <a:solidFill>
                        <a:srgbClr val="204388"/>
                      </a:solidFill>
                      <a:prstDash val="solid"/>
                      <a:round/>
                      <a:headEnd type="none" w="med" len="med"/>
                      <a:tailEnd type="none" w="med" len="med"/>
                    </a:lnL>
                    <a:lnR w="28575"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r>
              <a:tr h="795394">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1" i="1" u="none" strike="noStrike" cap="none" normalizeH="0" baseline="0" dirty="0" smtClean="0">
                          <a:ln>
                            <a:noFill/>
                          </a:ln>
                          <a:solidFill>
                            <a:srgbClr val="0F5494"/>
                          </a:solidFill>
                          <a:effectLst/>
                          <a:latin typeface="Verdana" pitchFamily="34" charset="0"/>
                        </a:rPr>
                        <a:t>Marie Curie actions</a:t>
                      </a:r>
                    </a:p>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0" u="none" strike="noStrike" cap="none" normalizeH="0" baseline="0" dirty="0" smtClean="0">
                          <a:ln>
                            <a:noFill/>
                          </a:ln>
                          <a:solidFill>
                            <a:srgbClr val="0F5494"/>
                          </a:solidFill>
                          <a:effectLst/>
                          <a:latin typeface="Verdana" pitchFamily="34" charset="0"/>
                        </a:rPr>
                        <a:t>Opportunities for training and career development</a:t>
                      </a:r>
                    </a:p>
                  </a:txBody>
                  <a:tcPr marL="90000" marR="90000" marT="46803" marB="46803" horzOverflow="overflow">
                    <a:lnL w="28575" cap="flat" cmpd="sng" algn="ctr">
                      <a:solidFill>
                        <a:srgbClr val="204388"/>
                      </a:solidFill>
                      <a:prstDash val="solid"/>
                      <a:round/>
                      <a:headEnd type="none" w="med" len="med"/>
                      <a:tailEnd type="none" w="med" len="med"/>
                    </a:lnL>
                    <a:lnR w="12700"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1" u="none" strike="noStrike" cap="none" normalizeH="0" baseline="0" smtClean="0">
                          <a:ln>
                            <a:noFill/>
                          </a:ln>
                          <a:solidFill>
                            <a:srgbClr val="0F5494"/>
                          </a:solidFill>
                          <a:effectLst/>
                          <a:latin typeface="Verdana" pitchFamily="34" charset="0"/>
                        </a:rPr>
                        <a:t>5 572</a:t>
                      </a:r>
                    </a:p>
                  </a:txBody>
                  <a:tcPr marL="90000" marR="90000" marT="46803" marB="46803" horzOverflow="overflow">
                    <a:lnL w="12700" cap="flat" cmpd="sng" algn="ctr">
                      <a:solidFill>
                        <a:srgbClr val="204388"/>
                      </a:solidFill>
                      <a:prstDash val="solid"/>
                      <a:round/>
                      <a:headEnd type="none" w="med" len="med"/>
                      <a:tailEnd type="none" w="med" len="med"/>
                    </a:lnL>
                    <a:lnR w="28575"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12700" cap="flat" cmpd="sng" algn="ctr">
                      <a:solidFill>
                        <a:srgbClr val="204388"/>
                      </a:solidFill>
                      <a:prstDash val="solid"/>
                      <a:round/>
                      <a:headEnd type="none" w="med" len="med"/>
                      <a:tailEnd type="none" w="med" len="med"/>
                    </a:lnB>
                    <a:lnTlToBr>
                      <a:noFill/>
                    </a:lnTlToBr>
                    <a:lnBlToTr>
                      <a:noFill/>
                    </a:lnBlToTr>
                    <a:solidFill>
                      <a:srgbClr val="CCFF99"/>
                    </a:solidFill>
                  </a:tcPr>
                </a:tc>
              </a:tr>
              <a:tr h="971493">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1" i="1" u="none" strike="noStrike" cap="none" normalizeH="0" baseline="0" dirty="0" smtClean="0">
                          <a:ln>
                            <a:noFill/>
                          </a:ln>
                          <a:solidFill>
                            <a:srgbClr val="0F5494"/>
                          </a:solidFill>
                          <a:effectLst/>
                          <a:latin typeface="Verdana" pitchFamily="34" charset="0"/>
                        </a:rPr>
                        <a:t>Research infrastructures</a:t>
                      </a:r>
                      <a:r>
                        <a:rPr kumimoji="0" lang="en-GB" sz="1800" b="0" i="1" u="none" strike="noStrike" cap="none" normalizeH="0" baseline="0" dirty="0" smtClean="0">
                          <a:ln>
                            <a:noFill/>
                          </a:ln>
                          <a:solidFill>
                            <a:srgbClr val="0F5494"/>
                          </a:solidFill>
                          <a:effectLst/>
                          <a:latin typeface="Verdana" pitchFamily="34" charset="0"/>
                        </a:rPr>
                        <a:t> (including </a:t>
                      </a:r>
                      <a:r>
                        <a:rPr kumimoji="0" lang="en-GB" sz="1800" b="1" i="1" u="none" strike="noStrike" cap="none" normalizeH="0" baseline="0" dirty="0" smtClean="0">
                          <a:ln>
                            <a:noFill/>
                          </a:ln>
                          <a:solidFill>
                            <a:srgbClr val="0F5494"/>
                          </a:solidFill>
                          <a:effectLst/>
                          <a:latin typeface="Verdana" pitchFamily="34" charset="0"/>
                        </a:rPr>
                        <a:t>e-infrastructures</a:t>
                      </a:r>
                      <a:r>
                        <a:rPr kumimoji="0" lang="en-GB" sz="1800" b="0" i="1" u="none" strike="noStrike" cap="none" normalizeH="0" baseline="0" dirty="0" smtClean="0">
                          <a:ln>
                            <a:noFill/>
                          </a:ln>
                          <a:solidFill>
                            <a:srgbClr val="0F5494"/>
                          </a:solidFill>
                          <a:effectLst/>
                          <a:latin typeface="Verdana" pitchFamily="34" charset="0"/>
                        </a:rPr>
                        <a:t>) (IA,</a:t>
                      </a:r>
                      <a:r>
                        <a:rPr kumimoji="0" lang="en-GB" sz="1800" b="1" i="1" u="sng" strike="noStrike" cap="none" normalizeH="0" baseline="0" dirty="0" smtClean="0">
                          <a:ln>
                            <a:noFill/>
                          </a:ln>
                          <a:solidFill>
                            <a:srgbClr val="FF0000"/>
                          </a:solidFill>
                          <a:effectLst/>
                          <a:latin typeface="Verdana" pitchFamily="34" charset="0"/>
                        </a:rPr>
                        <a:t>DS</a:t>
                      </a:r>
                      <a:r>
                        <a:rPr kumimoji="0" lang="en-GB" sz="1800" b="0" i="1" u="none" strike="noStrike" cap="none" normalizeH="0" baseline="0" dirty="0" smtClean="0">
                          <a:ln>
                            <a:noFill/>
                          </a:ln>
                          <a:solidFill>
                            <a:srgbClr val="0F5494"/>
                          </a:solidFill>
                          <a:effectLst/>
                          <a:latin typeface="Verdana" pitchFamily="34" charset="0"/>
                        </a:rPr>
                        <a:t>, CNI-PP, ERA-NET…)</a:t>
                      </a:r>
                    </a:p>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0" i="0" u="none" strike="noStrike" cap="none" normalizeH="0" baseline="0" dirty="0" smtClean="0">
                          <a:ln>
                            <a:noFill/>
                          </a:ln>
                          <a:solidFill>
                            <a:srgbClr val="0F5494"/>
                          </a:solidFill>
                          <a:effectLst/>
                          <a:latin typeface="Verdana" pitchFamily="34" charset="0"/>
                        </a:rPr>
                        <a:t>Ensuring access to world-class facilities</a:t>
                      </a:r>
                    </a:p>
                  </a:txBody>
                  <a:tcPr marL="90000" marR="90000" marT="46803" marB="46803" horzOverflow="overflow">
                    <a:lnL w="28575" cap="flat" cmpd="sng" algn="ctr">
                      <a:solidFill>
                        <a:srgbClr val="204388"/>
                      </a:solidFill>
                      <a:prstDash val="solid"/>
                      <a:round/>
                      <a:headEnd type="none" w="med" len="med"/>
                      <a:tailEnd type="none" w="med" len="med"/>
                    </a:lnL>
                    <a:lnR w="12700"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28575" cap="flat" cmpd="sng" algn="ctr">
                      <a:solidFill>
                        <a:srgbClr val="204388"/>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512763" rtl="0" eaLnBrk="1" fontAlgn="base" latinLnBrk="0" hangingPunct="1">
                        <a:lnSpc>
                          <a:spcPct val="100000"/>
                        </a:lnSpc>
                        <a:spcBef>
                          <a:spcPct val="20000"/>
                        </a:spcBef>
                        <a:spcAft>
                          <a:spcPct val="0"/>
                        </a:spcAft>
                        <a:buClr>
                          <a:schemeClr val="bg1"/>
                        </a:buClr>
                        <a:buSzTx/>
                        <a:buFontTx/>
                        <a:buNone/>
                        <a:tabLst/>
                      </a:pPr>
                      <a:r>
                        <a:rPr kumimoji="0" lang="en-GB" sz="1800" b="1" i="1" u="none" strike="noStrike" cap="none" normalizeH="0" baseline="0" dirty="0" smtClean="0">
                          <a:ln>
                            <a:noFill/>
                          </a:ln>
                          <a:solidFill>
                            <a:srgbClr val="0F5494"/>
                          </a:solidFill>
                          <a:effectLst/>
                          <a:latin typeface="Verdana" pitchFamily="34" charset="0"/>
                        </a:rPr>
                        <a:t>2 478</a:t>
                      </a:r>
                    </a:p>
                  </a:txBody>
                  <a:tcPr marL="90000" marR="90000" marT="46803" marB="46803" horzOverflow="overflow">
                    <a:lnL w="12700" cap="flat" cmpd="sng" algn="ctr">
                      <a:solidFill>
                        <a:srgbClr val="204388"/>
                      </a:solidFill>
                      <a:prstDash val="solid"/>
                      <a:round/>
                      <a:headEnd type="none" w="med" len="med"/>
                      <a:tailEnd type="none" w="med" len="med"/>
                    </a:lnL>
                    <a:lnR w="28575" cap="flat" cmpd="sng" algn="ctr">
                      <a:solidFill>
                        <a:srgbClr val="204388"/>
                      </a:solidFill>
                      <a:prstDash val="solid"/>
                      <a:round/>
                      <a:headEnd type="none" w="med" len="med"/>
                      <a:tailEnd type="none" w="med" len="med"/>
                    </a:lnR>
                    <a:lnT w="12700" cap="flat" cmpd="sng" algn="ctr">
                      <a:solidFill>
                        <a:srgbClr val="204388"/>
                      </a:solidFill>
                      <a:prstDash val="solid"/>
                      <a:round/>
                      <a:headEnd type="none" w="med" len="med"/>
                      <a:tailEnd type="none" w="med" len="med"/>
                    </a:lnT>
                    <a:lnB w="28575" cap="flat" cmpd="sng" algn="ctr">
                      <a:solidFill>
                        <a:srgbClr val="204388"/>
                      </a:solidFill>
                      <a:prstDash val="solid"/>
                      <a:round/>
                      <a:headEnd type="none" w="med" len="med"/>
                      <a:tailEnd type="none" w="med" len="med"/>
                    </a:lnB>
                    <a:lnTlToBr>
                      <a:noFill/>
                    </a:lnTlToBr>
                    <a:lnBlToTr>
                      <a:noFill/>
                    </a:lnBlToTr>
                    <a:solidFill>
                      <a:srgbClr val="CCFF99"/>
                    </a:solidFill>
                  </a:tcPr>
                </a:tc>
              </a:tr>
            </a:tbl>
          </a:graphicData>
        </a:graphic>
      </p:graphicFrame>
      <p:sp>
        <p:nvSpPr>
          <p:cNvPr id="4" name="Text Box 24"/>
          <p:cNvSpPr txBox="1">
            <a:spLocks noChangeArrowheads="1"/>
          </p:cNvSpPr>
          <p:nvPr/>
        </p:nvSpPr>
        <p:spPr bwMode="auto">
          <a:xfrm>
            <a:off x="2513199" y="33291"/>
            <a:ext cx="3506666" cy="584775"/>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r>
              <a:rPr lang="en-US" sz="3200" b="1" dirty="0" smtClean="0">
                <a:solidFill>
                  <a:schemeClr val="hlink"/>
                </a:solidFill>
                <a:effectLst>
                  <a:outerShdw blurRad="38100" dist="38100" dir="2700000" algn="tl">
                    <a:srgbClr val="000000">
                      <a:alpha val="43137"/>
                    </a:srgbClr>
                  </a:outerShdw>
                </a:effectLst>
              </a:rPr>
              <a:t>News from the EC</a:t>
            </a:r>
            <a:endParaRPr lang="en-US" sz="3200" b="1" dirty="0">
              <a:effectLst>
                <a:outerShdw blurRad="38100" dist="38100" dir="2700000" algn="tl">
                  <a:srgbClr val="000000">
                    <a:alpha val="43137"/>
                  </a:srgbClr>
                </a:outerShdw>
              </a:effectLst>
            </a:endParaRPr>
          </a:p>
        </p:txBody>
      </p:sp>
      <p:sp>
        <p:nvSpPr>
          <p:cNvPr id="2" name="Rectangle 1"/>
          <p:cNvSpPr/>
          <p:nvPr/>
        </p:nvSpPr>
        <p:spPr bwMode="auto">
          <a:xfrm>
            <a:off x="935596" y="4473116"/>
            <a:ext cx="7344816" cy="936104"/>
          </a:xfrm>
          <a:prstGeom prst="rect">
            <a:avLst/>
          </a:prstGeom>
          <a:noFill/>
          <a:ln w="57150"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6" name="Text Box 24"/>
          <p:cNvSpPr txBox="1">
            <a:spLocks noChangeArrowheads="1"/>
          </p:cNvSpPr>
          <p:nvPr/>
        </p:nvSpPr>
        <p:spPr bwMode="auto">
          <a:xfrm>
            <a:off x="852191" y="5731924"/>
            <a:ext cx="7644337" cy="954107"/>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sz="2800" b="1" dirty="0" smtClean="0">
                <a:effectLst>
                  <a:outerShdw blurRad="38100" dist="38100" dir="2700000" algn="tl">
                    <a:srgbClr val="000000">
                      <a:alpha val="43137"/>
                    </a:srgbClr>
                  </a:outerShdw>
                </a:effectLst>
              </a:rPr>
              <a:t>Estimated Work </a:t>
            </a:r>
            <a:r>
              <a:rPr lang="en-US" sz="2800" b="1" dirty="0" err="1" smtClean="0">
                <a:effectLst>
                  <a:outerShdw blurRad="38100" dist="38100" dir="2700000" algn="tl">
                    <a:srgbClr val="000000">
                      <a:alpha val="43137"/>
                    </a:srgbClr>
                  </a:outerShdw>
                </a:effectLst>
              </a:rPr>
              <a:t>programme</a:t>
            </a:r>
            <a:r>
              <a:rPr lang="en-US" sz="2800" b="1" dirty="0" smtClean="0">
                <a:effectLst>
                  <a:outerShdw blurRad="38100" dist="38100" dir="2700000" algn="tl">
                    <a:srgbClr val="000000">
                      <a:alpha val="43137"/>
                    </a:srgbClr>
                  </a:outerShdw>
                </a:effectLst>
              </a:rPr>
              <a:t> 2014-2015 Budget: </a:t>
            </a:r>
          </a:p>
          <a:p>
            <a:r>
              <a:rPr lang="en-US" sz="2800" b="1" dirty="0" smtClean="0">
                <a:solidFill>
                  <a:schemeClr val="hlink"/>
                </a:solidFill>
                <a:effectLst>
                  <a:outerShdw blurRad="38100" dist="38100" dir="2700000" algn="tl">
                    <a:srgbClr val="000000">
                      <a:alpha val="43137"/>
                    </a:srgbClr>
                  </a:outerShdw>
                </a:effectLst>
              </a:rPr>
              <a:t>INFRA = ~580 M€, FET = ~450M€ </a:t>
            </a:r>
            <a:endParaRPr lang="en-US" sz="2800" b="1" dirty="0">
              <a:effectLst>
                <a:outerShdw blurRad="38100" dist="38100" dir="2700000" algn="tl">
                  <a:srgbClr val="000000">
                    <a:alpha val="43137"/>
                  </a:srgbClr>
                </a:outerShdw>
              </a:effectLst>
            </a:endParaRPr>
          </a:p>
        </p:txBody>
      </p:sp>
      <p:sp>
        <p:nvSpPr>
          <p:cNvPr id="7" name="Rectangle 6"/>
          <p:cNvSpPr/>
          <p:nvPr/>
        </p:nvSpPr>
        <p:spPr bwMode="auto">
          <a:xfrm>
            <a:off x="935596" y="2708920"/>
            <a:ext cx="7344816" cy="936104"/>
          </a:xfrm>
          <a:prstGeom prst="rect">
            <a:avLst/>
          </a:prstGeom>
          <a:noFill/>
          <a:ln w="57150" cap="flat" cmpd="sng" algn="ctr">
            <a:solidFill>
              <a:schemeClr val="hlink"/>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577416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Text Box 24"/>
          <p:cNvSpPr txBox="1">
            <a:spLocks noChangeArrowheads="1"/>
          </p:cNvSpPr>
          <p:nvPr/>
        </p:nvSpPr>
        <p:spPr bwMode="auto">
          <a:xfrm>
            <a:off x="995788" y="8620"/>
            <a:ext cx="7212616" cy="52322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sz="2800" b="1" dirty="0" smtClean="0">
                <a:solidFill>
                  <a:schemeClr val="hlink"/>
                </a:solidFill>
                <a:effectLst>
                  <a:outerShdw blurRad="38100" dist="38100" dir="2700000" algn="tl">
                    <a:srgbClr val="000000">
                      <a:alpha val="43137"/>
                    </a:srgbClr>
                  </a:outerShdw>
                </a:effectLst>
              </a:rPr>
              <a:t>3 DS </a:t>
            </a:r>
            <a:r>
              <a:rPr lang="en-US" sz="2800" b="1" dirty="0">
                <a:solidFill>
                  <a:schemeClr val="hlink"/>
                </a:solidFill>
                <a:effectLst>
                  <a:outerShdw blurRad="38100" dist="38100" dir="2700000" algn="tl">
                    <a:srgbClr val="000000">
                      <a:alpha val="43137"/>
                    </a:srgbClr>
                  </a:outerShdw>
                </a:effectLst>
              </a:rPr>
              <a:t>(</a:t>
            </a:r>
            <a:r>
              <a:rPr lang="en-US" sz="2800" b="1" dirty="0" smtClean="0">
                <a:solidFill>
                  <a:schemeClr val="hlink"/>
                </a:solidFill>
                <a:effectLst>
                  <a:outerShdw blurRad="38100" dist="38100" dir="2700000" algn="tl">
                    <a:srgbClr val="000000">
                      <a:alpha val="43137"/>
                    </a:srgbClr>
                  </a:outerShdw>
                </a:effectLst>
              </a:rPr>
              <a:t>INFRADEV-1) projects being prepared</a:t>
            </a:r>
            <a:endParaRPr lang="en-US" sz="2800" b="1" dirty="0">
              <a:effectLst>
                <a:outerShdw blurRad="38100" dist="38100" dir="2700000" algn="tl">
                  <a:srgbClr val="000000">
                    <a:alpha val="43137"/>
                  </a:srgbClr>
                </a:outerShdw>
              </a:effectLst>
            </a:endParaRPr>
          </a:p>
        </p:txBody>
      </p:sp>
      <p:sp>
        <p:nvSpPr>
          <p:cNvPr id="9" name="Text Box 24">
            <a:hlinkClick r:id="rId3" action="ppaction://hlinksldjump"/>
          </p:cNvPr>
          <p:cNvSpPr txBox="1">
            <a:spLocks noChangeArrowheads="1"/>
          </p:cNvSpPr>
          <p:nvPr/>
        </p:nvSpPr>
        <p:spPr bwMode="auto">
          <a:xfrm>
            <a:off x="1091924" y="2168860"/>
            <a:ext cx="7670048"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err="1" smtClean="0">
                <a:solidFill>
                  <a:schemeClr val="hlink"/>
                </a:solidFill>
                <a:effectLst>
                  <a:outerShdw blurRad="38100" dist="38100" dir="2700000" algn="tl">
                    <a:srgbClr val="000000">
                      <a:alpha val="43137"/>
                    </a:srgbClr>
                  </a:outerShdw>
                </a:effectLst>
              </a:rPr>
              <a:t>EuroCIRCOL</a:t>
            </a:r>
            <a:r>
              <a:rPr lang="en-US" b="1" dirty="0" smtClean="0">
                <a:solidFill>
                  <a:schemeClr val="hlink"/>
                </a:solidFill>
                <a:effectLst>
                  <a:outerShdw blurRad="38100" dist="38100" dir="2700000" algn="tl">
                    <a:srgbClr val="000000">
                      <a:alpha val="43137"/>
                    </a:srgbClr>
                  </a:outerShdw>
                </a:effectLst>
              </a:rPr>
              <a:t>: FCC-</a:t>
            </a:r>
            <a:r>
              <a:rPr lang="en-US" b="1" dirty="0" err="1" smtClean="0">
                <a:solidFill>
                  <a:schemeClr val="hlink"/>
                </a:solidFill>
                <a:effectLst>
                  <a:outerShdw blurRad="38100" dist="38100" dir="2700000" algn="tl">
                    <a:srgbClr val="000000">
                      <a:alpha val="43137"/>
                    </a:srgbClr>
                  </a:outerShdw>
                </a:effectLst>
              </a:rPr>
              <a:t>hh</a:t>
            </a:r>
            <a:r>
              <a:rPr lang="en-US" b="1" dirty="0" smtClean="0">
                <a:solidFill>
                  <a:schemeClr val="hlink"/>
                </a:solidFill>
                <a:effectLst>
                  <a:outerShdw blurRad="38100" dist="38100" dir="2700000" algn="tl">
                    <a:srgbClr val="000000">
                      <a:alpha val="43137"/>
                    </a:srgbClr>
                  </a:outerShdw>
                </a:effectLst>
              </a:rPr>
              <a:t> 100km Circular collider (Core part of FCC)</a:t>
            </a:r>
            <a:endParaRPr lang="en-US" b="1" dirty="0">
              <a:effectLst>
                <a:outerShdw blurRad="38100" dist="38100" dir="2700000" algn="tl">
                  <a:srgbClr val="000000">
                    <a:alpha val="43137"/>
                  </a:srgbClr>
                </a:outerShdw>
              </a:effectLst>
            </a:endParaRPr>
          </a:p>
        </p:txBody>
      </p:sp>
      <p:sp>
        <p:nvSpPr>
          <p:cNvPr id="10" name="Étoile à 4 branches 9"/>
          <p:cNvSpPr/>
          <p:nvPr/>
        </p:nvSpPr>
        <p:spPr bwMode="auto">
          <a:xfrm>
            <a:off x="422332" y="2008875"/>
            <a:ext cx="432048" cy="720080"/>
          </a:xfrm>
          <a:prstGeom prst="star4">
            <a:avLst/>
          </a:prstGeom>
          <a:solidFill>
            <a:srgbClr val="CCFFFF"/>
          </a:solidFill>
          <a:ln w="9525" cap="flat" cmpd="sng" algn="ctr">
            <a:solidFill>
              <a:srgbClr val="66F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1" name="Text Box 24"/>
          <p:cNvSpPr txBox="1">
            <a:spLocks noChangeArrowheads="1"/>
          </p:cNvSpPr>
          <p:nvPr/>
        </p:nvSpPr>
        <p:spPr bwMode="auto">
          <a:xfrm>
            <a:off x="1243430" y="2754869"/>
            <a:ext cx="6380465"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Coordination: lab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CERN, coordinator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latin typeface="+mj-lt"/>
              </a:rPr>
              <a:t> M. </a:t>
            </a:r>
            <a:r>
              <a:rPr lang="en-US" b="1" dirty="0" err="1" smtClean="0">
                <a:solidFill>
                  <a:schemeClr val="hlink"/>
                </a:solidFill>
                <a:effectLst>
                  <a:outerShdw blurRad="38100" dist="38100" dir="2700000" algn="tl">
                    <a:srgbClr val="000000">
                      <a:alpha val="43137"/>
                    </a:srgbClr>
                  </a:outerShdw>
                </a:effectLst>
                <a:latin typeface="+mj-lt"/>
              </a:rPr>
              <a:t>Benedikt</a:t>
            </a:r>
            <a:endParaRPr lang="en-US" b="1" dirty="0" smtClean="0">
              <a:solidFill>
                <a:schemeClr val="hlink"/>
              </a:solidFill>
              <a:effectLst>
                <a:outerShdw blurRad="38100" dist="38100" dir="2700000" algn="tl">
                  <a:srgbClr val="000000">
                    <a:alpha val="43137"/>
                  </a:srgbClr>
                </a:outerShdw>
              </a:effectLst>
              <a:latin typeface="+mj-lt"/>
            </a:endParaRPr>
          </a:p>
        </p:txBody>
      </p:sp>
      <p:sp>
        <p:nvSpPr>
          <p:cNvPr id="14" name="Text Box 24">
            <a:hlinkClick r:id="rId4" action="ppaction://hlinksldjump"/>
          </p:cNvPr>
          <p:cNvSpPr txBox="1">
            <a:spLocks noChangeArrowheads="1"/>
          </p:cNvSpPr>
          <p:nvPr/>
        </p:nvSpPr>
        <p:spPr bwMode="auto">
          <a:xfrm>
            <a:off x="1091924" y="5497197"/>
            <a:ext cx="5952399"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i="1" u="sng" dirty="0" err="1" smtClean="0">
                <a:solidFill>
                  <a:schemeClr val="hlink"/>
                </a:solidFill>
                <a:effectLst>
                  <a:outerShdw blurRad="38100" dist="38100" dir="2700000" algn="tl">
                    <a:srgbClr val="000000">
                      <a:alpha val="43137"/>
                    </a:srgbClr>
                  </a:outerShdw>
                </a:effectLst>
              </a:rPr>
              <a:t>ESSnuSB</a:t>
            </a:r>
            <a:r>
              <a:rPr lang="en-US" b="1" dirty="0" smtClean="0">
                <a:solidFill>
                  <a:schemeClr val="hlink"/>
                </a:solidFill>
                <a:effectLst>
                  <a:outerShdw blurRad="38100" dist="38100" dir="2700000" algn="tl">
                    <a:srgbClr val="000000">
                      <a:alpha val="43137"/>
                    </a:srgbClr>
                  </a:outerShdw>
                </a:effectLst>
              </a:rPr>
              <a:t> : neutrino Super-Beam based on ESS </a:t>
            </a:r>
            <a:r>
              <a:rPr lang="en-US" b="1" dirty="0" err="1" smtClean="0">
                <a:solidFill>
                  <a:schemeClr val="hlink"/>
                </a:solidFill>
                <a:effectLst>
                  <a:outerShdw blurRad="38100" dist="38100" dir="2700000" algn="tl">
                    <a:srgbClr val="000000">
                      <a:alpha val="43137"/>
                    </a:srgbClr>
                  </a:outerShdw>
                </a:effectLst>
              </a:rPr>
              <a:t>linac</a:t>
            </a:r>
            <a:endParaRPr lang="en-US" b="1" dirty="0">
              <a:effectLst>
                <a:outerShdw blurRad="38100" dist="38100" dir="2700000" algn="tl">
                  <a:srgbClr val="000000">
                    <a:alpha val="43137"/>
                  </a:srgbClr>
                </a:outerShdw>
              </a:effectLst>
            </a:endParaRPr>
          </a:p>
        </p:txBody>
      </p:sp>
      <p:sp>
        <p:nvSpPr>
          <p:cNvPr id="15" name="Étoile à 4 branches 14"/>
          <p:cNvSpPr/>
          <p:nvPr/>
        </p:nvSpPr>
        <p:spPr bwMode="auto">
          <a:xfrm>
            <a:off x="422332" y="5337212"/>
            <a:ext cx="432048" cy="720080"/>
          </a:xfrm>
          <a:prstGeom prst="star4">
            <a:avLst/>
          </a:prstGeom>
          <a:solidFill>
            <a:srgbClr val="CCFFFF"/>
          </a:solidFill>
          <a:ln w="9525" cap="flat" cmpd="sng" algn="ctr">
            <a:solidFill>
              <a:srgbClr val="66F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6" name="Text Box 24"/>
          <p:cNvSpPr txBox="1">
            <a:spLocks noChangeArrowheads="1"/>
          </p:cNvSpPr>
          <p:nvPr/>
        </p:nvSpPr>
        <p:spPr bwMode="auto">
          <a:xfrm>
            <a:off x="1243430" y="6005625"/>
            <a:ext cx="6138412"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Coordination: lab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rPr>
              <a:t> CNRS, coordinator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latin typeface="+mj-lt"/>
              </a:rPr>
              <a:t> M. Dracos</a:t>
            </a:r>
          </a:p>
        </p:txBody>
      </p:sp>
      <p:sp>
        <p:nvSpPr>
          <p:cNvPr id="17" name="Text Box 24">
            <a:hlinkClick r:id="rId5" action="ppaction://hlinksldjump"/>
          </p:cNvPr>
          <p:cNvSpPr txBox="1">
            <a:spLocks noChangeArrowheads="1"/>
          </p:cNvSpPr>
          <p:nvPr/>
        </p:nvSpPr>
        <p:spPr bwMode="auto">
          <a:xfrm>
            <a:off x="1091924" y="3729226"/>
            <a:ext cx="7332504" cy="707886"/>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pPr algn="l"/>
            <a:r>
              <a:rPr lang="en-US" altLang="fr-FR" b="1" i="1" u="sng" dirty="0" err="1" smtClean="0">
                <a:solidFill>
                  <a:srgbClr val="FF0000"/>
                </a:solidFill>
                <a:effectLst>
                  <a:outerShdw blurRad="38100" dist="38100" dir="2700000" algn="tl">
                    <a:srgbClr val="000000">
                      <a:alpha val="43137"/>
                    </a:srgbClr>
                  </a:outerShdw>
                </a:effectLst>
                <a:ea typeface="ＭＳ Ｐゴシック" pitchFamily="34" charset="-128"/>
              </a:rPr>
              <a:t>EuPRAXIA</a:t>
            </a:r>
            <a:r>
              <a:rPr lang="en-US" altLang="fr-FR" b="1" dirty="0" smtClean="0">
                <a:solidFill>
                  <a:srgbClr val="FF0000"/>
                </a:solidFill>
                <a:effectLst>
                  <a:outerShdw blurRad="38100" dist="38100" dir="2700000" algn="tl">
                    <a:srgbClr val="000000">
                      <a:alpha val="43137"/>
                    </a:srgbClr>
                  </a:outerShdw>
                </a:effectLst>
                <a:ea typeface="ＭＳ Ｐゴシック" pitchFamily="34" charset="-128"/>
              </a:rPr>
              <a:t>: European </a:t>
            </a:r>
            <a:r>
              <a:rPr lang="en-US" altLang="fr-FR" b="1" dirty="0">
                <a:solidFill>
                  <a:srgbClr val="FF0000"/>
                </a:solidFill>
                <a:effectLst>
                  <a:outerShdw blurRad="38100" dist="38100" dir="2700000" algn="tl">
                    <a:srgbClr val="000000">
                      <a:alpha val="43137"/>
                    </a:srgbClr>
                  </a:outerShdw>
                </a:effectLst>
                <a:ea typeface="ＭＳ Ｐゴシック" pitchFamily="34" charset="-128"/>
              </a:rPr>
              <a:t>Plasma Accelerator with High Beam Quality and Pilot Applications</a:t>
            </a:r>
            <a:endParaRPr lang="en-US" b="1" dirty="0">
              <a:solidFill>
                <a:srgbClr val="FF0000"/>
              </a:solidFill>
              <a:effectLst>
                <a:outerShdw blurRad="38100" dist="38100" dir="2700000" algn="tl">
                  <a:srgbClr val="000000">
                    <a:alpha val="43137"/>
                  </a:srgbClr>
                </a:outerShdw>
              </a:effectLst>
            </a:endParaRPr>
          </a:p>
        </p:txBody>
      </p:sp>
      <p:sp>
        <p:nvSpPr>
          <p:cNvPr id="18" name="Étoile à 4 branches 17"/>
          <p:cNvSpPr/>
          <p:nvPr/>
        </p:nvSpPr>
        <p:spPr bwMode="auto">
          <a:xfrm>
            <a:off x="422332" y="3645024"/>
            <a:ext cx="432048" cy="720080"/>
          </a:xfrm>
          <a:prstGeom prst="star4">
            <a:avLst/>
          </a:prstGeom>
          <a:solidFill>
            <a:srgbClr val="CCFFFF"/>
          </a:solidFill>
          <a:ln w="9525" cap="flat" cmpd="sng" algn="ctr">
            <a:solidFill>
              <a:srgbClr val="66F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
        <p:nvSpPr>
          <p:cNvPr id="19" name="Text Box 24"/>
          <p:cNvSpPr txBox="1">
            <a:spLocks noChangeArrowheads="1"/>
          </p:cNvSpPr>
          <p:nvPr/>
        </p:nvSpPr>
        <p:spPr bwMode="auto">
          <a:xfrm>
            <a:off x="1243430" y="4521314"/>
            <a:ext cx="6208110" cy="40011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Coordination: lab </a:t>
            </a:r>
            <a:r>
              <a:rPr lang="en-US" b="1" dirty="0" err="1"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err="1" smtClean="0">
                <a:solidFill>
                  <a:schemeClr val="hlink"/>
                </a:solidFill>
                <a:effectLst>
                  <a:outerShdw blurRad="38100" dist="38100" dir="2700000" algn="tl">
                    <a:srgbClr val="000000">
                      <a:alpha val="43137"/>
                    </a:srgbClr>
                  </a:outerShdw>
                </a:effectLst>
              </a:rPr>
              <a:t>DESY</a:t>
            </a:r>
            <a:r>
              <a:rPr lang="en-US" b="1" dirty="0" smtClean="0">
                <a:solidFill>
                  <a:schemeClr val="hlink"/>
                </a:solidFill>
                <a:effectLst>
                  <a:outerShdw blurRad="38100" dist="38100" dir="2700000" algn="tl">
                    <a:srgbClr val="000000">
                      <a:alpha val="43137"/>
                    </a:srgbClr>
                  </a:outerShdw>
                </a:effectLst>
              </a:rPr>
              <a:t>, coordinator </a:t>
            </a:r>
            <a:r>
              <a:rPr lang="en-US" b="1" dirty="0" smtClean="0">
                <a:solidFill>
                  <a:schemeClr val="hlink"/>
                </a:solidFill>
                <a:effectLst>
                  <a:outerShdw blurRad="38100" dist="38100" dir="2700000" algn="tl">
                    <a:srgbClr val="000000">
                      <a:alpha val="43137"/>
                    </a:srgbClr>
                  </a:outerShdw>
                </a:effectLst>
                <a:latin typeface="Wingdings 3" panose="05040102010807070707" pitchFamily="18" charset="2"/>
              </a:rPr>
              <a:t>a</a:t>
            </a:r>
            <a:r>
              <a:rPr lang="en-US" b="1" dirty="0" smtClean="0">
                <a:solidFill>
                  <a:schemeClr val="hlink"/>
                </a:solidFill>
                <a:effectLst>
                  <a:outerShdw blurRad="38100" dist="38100" dir="2700000" algn="tl">
                    <a:srgbClr val="000000">
                      <a:alpha val="43137"/>
                    </a:srgbClr>
                  </a:outerShdw>
                </a:effectLst>
                <a:latin typeface="+mj-lt"/>
              </a:rPr>
              <a:t> R. </a:t>
            </a:r>
            <a:r>
              <a:rPr lang="en-US" b="1" dirty="0" err="1" smtClean="0">
                <a:solidFill>
                  <a:schemeClr val="hlink"/>
                </a:solidFill>
                <a:effectLst>
                  <a:outerShdw blurRad="38100" dist="38100" dir="2700000" algn="tl">
                    <a:srgbClr val="000000">
                      <a:alpha val="43137"/>
                    </a:srgbClr>
                  </a:outerShdw>
                </a:effectLst>
                <a:latin typeface="+mj-lt"/>
              </a:rPr>
              <a:t>Assmann</a:t>
            </a:r>
            <a:endParaRPr lang="en-US" b="1" dirty="0" smtClean="0">
              <a:solidFill>
                <a:schemeClr val="hlink"/>
              </a:solidFill>
              <a:effectLst>
                <a:outerShdw blurRad="38100" dist="38100" dir="2700000" algn="tl">
                  <a:srgbClr val="000000">
                    <a:alpha val="43137"/>
                  </a:srgbClr>
                </a:outerShdw>
              </a:effectLst>
              <a:latin typeface="+mj-lt"/>
            </a:endParaRPr>
          </a:p>
        </p:txBody>
      </p:sp>
      <p:sp>
        <p:nvSpPr>
          <p:cNvPr id="20" name="ZoneTexte 19"/>
          <p:cNvSpPr txBox="1"/>
          <p:nvPr/>
        </p:nvSpPr>
        <p:spPr>
          <a:xfrm>
            <a:off x="1576700" y="1608765"/>
            <a:ext cx="6042423" cy="400110"/>
          </a:xfrm>
          <a:prstGeom prst="rect">
            <a:avLst/>
          </a:prstGeom>
          <a:solidFill>
            <a:srgbClr val="FFCCFF"/>
          </a:solidFill>
        </p:spPr>
        <p:txBody>
          <a:bodyPr wrap="none" rtlCol="0">
            <a:spAutoFit/>
          </a:bodyPr>
          <a:lstStyle/>
          <a:p>
            <a:r>
              <a:rPr lang="en-US" b="1" dirty="0" smtClean="0"/>
              <a:t>ESGARD has overseen the preparation these projects</a:t>
            </a:r>
            <a:endParaRPr lang="en-US" b="1" dirty="0"/>
          </a:p>
        </p:txBody>
      </p:sp>
      <p:graphicFrame>
        <p:nvGraphicFramePr>
          <p:cNvPr id="21" name="Tableau 20"/>
          <p:cNvGraphicFramePr>
            <a:graphicFrameLocks noGrp="1"/>
          </p:cNvGraphicFramePr>
          <p:nvPr>
            <p:extLst>
              <p:ext uri="{D42A27DB-BD31-4B8C-83A1-F6EECF244321}">
                <p14:modId xmlns:p14="http://schemas.microsoft.com/office/powerpoint/2010/main" val="2471366117"/>
              </p:ext>
            </p:extLst>
          </p:nvPr>
        </p:nvGraphicFramePr>
        <p:xfrm>
          <a:off x="65251" y="592808"/>
          <a:ext cx="8935240" cy="914400"/>
        </p:xfrm>
        <a:graphic>
          <a:graphicData uri="http://schemas.openxmlformats.org/drawingml/2006/table">
            <a:tbl>
              <a:tblPr firstRow="1" bandRow="1">
                <a:tableStyleId>{5C22544A-7EE6-4342-B048-85BDC9FD1C3A}</a:tableStyleId>
              </a:tblPr>
              <a:tblGrid>
                <a:gridCol w="2310505"/>
                <a:gridCol w="1512168"/>
                <a:gridCol w="2880320"/>
                <a:gridCol w="2232247"/>
              </a:tblGrid>
              <a:tr h="370840">
                <a:tc>
                  <a:txBody>
                    <a:bodyPr/>
                    <a:lstStyle/>
                    <a:p>
                      <a:pPr algn="ctr"/>
                      <a:r>
                        <a:rPr lang="fr-FR" sz="2400" dirty="0" smtClean="0">
                          <a:solidFill>
                            <a:schemeClr val="tx1"/>
                          </a:solidFill>
                        </a:rPr>
                        <a:t>Calls</a:t>
                      </a:r>
                      <a:endParaRPr lang="fr-FR" sz="2400" dirty="0">
                        <a:solidFill>
                          <a:schemeClr val="tx1"/>
                        </a:solidFill>
                      </a:endParaRPr>
                    </a:p>
                  </a:txBody>
                  <a:tcPr>
                    <a:solidFill>
                      <a:srgbClr val="66FFFF"/>
                    </a:solidFill>
                  </a:tcPr>
                </a:tc>
                <a:tc>
                  <a:txBody>
                    <a:bodyPr/>
                    <a:lstStyle/>
                    <a:p>
                      <a:pPr algn="ctr"/>
                      <a:r>
                        <a:rPr lang="fr-FR" sz="2400" dirty="0" smtClean="0">
                          <a:solidFill>
                            <a:schemeClr val="tx1"/>
                          </a:solidFill>
                        </a:rPr>
                        <a:t>2014 (M€)</a:t>
                      </a:r>
                      <a:endParaRPr lang="fr-FR" sz="2400" dirty="0">
                        <a:solidFill>
                          <a:schemeClr val="tx1"/>
                        </a:solidFill>
                      </a:endParaRPr>
                    </a:p>
                  </a:txBody>
                  <a:tcPr>
                    <a:solidFill>
                      <a:srgbClr val="66FFFF"/>
                    </a:solidFill>
                  </a:tcPr>
                </a:tc>
                <a:tc>
                  <a:txBody>
                    <a:bodyPr/>
                    <a:lstStyle/>
                    <a:p>
                      <a:pPr algn="ctr"/>
                      <a:r>
                        <a:rPr lang="fr-FR" sz="2400" dirty="0" smtClean="0">
                          <a:solidFill>
                            <a:schemeClr val="tx1"/>
                          </a:solidFill>
                        </a:rPr>
                        <a:t>«Max.</a:t>
                      </a:r>
                      <a:r>
                        <a:rPr lang="fr-FR" sz="2400" baseline="0" dirty="0" smtClean="0">
                          <a:solidFill>
                            <a:schemeClr val="tx1"/>
                          </a:solidFill>
                        </a:rPr>
                        <a:t>» </a:t>
                      </a:r>
                      <a:r>
                        <a:rPr lang="fr-FR" sz="2400" dirty="0" smtClean="0">
                          <a:solidFill>
                            <a:schemeClr val="tx1"/>
                          </a:solidFill>
                        </a:rPr>
                        <a:t>EC </a:t>
                      </a:r>
                      <a:r>
                        <a:rPr lang="fr-FR" sz="2400" dirty="0" err="1" smtClean="0">
                          <a:solidFill>
                            <a:schemeClr val="tx1"/>
                          </a:solidFill>
                        </a:rPr>
                        <a:t>co.</a:t>
                      </a:r>
                      <a:r>
                        <a:rPr lang="fr-FR" sz="2400" baseline="0" dirty="0" smtClean="0">
                          <a:solidFill>
                            <a:schemeClr val="tx1"/>
                          </a:solidFill>
                        </a:rPr>
                        <a:t> (M€)</a:t>
                      </a:r>
                      <a:endParaRPr lang="fr-FR" sz="2400" dirty="0">
                        <a:solidFill>
                          <a:schemeClr val="tx1"/>
                        </a:solidFill>
                      </a:endParaRPr>
                    </a:p>
                  </a:txBody>
                  <a:tcPr>
                    <a:solidFill>
                      <a:srgbClr val="66FFFF"/>
                    </a:solidFill>
                  </a:tcPr>
                </a:tc>
                <a:tc>
                  <a:txBody>
                    <a:bodyPr/>
                    <a:lstStyle/>
                    <a:p>
                      <a:pPr algn="ctr"/>
                      <a:r>
                        <a:rPr lang="fr-FR" sz="2400" dirty="0" smtClean="0">
                          <a:solidFill>
                            <a:schemeClr val="tx1"/>
                          </a:solidFill>
                        </a:rPr>
                        <a:t>Deadline</a:t>
                      </a:r>
                      <a:endParaRPr lang="fr-FR" sz="2400" dirty="0">
                        <a:solidFill>
                          <a:schemeClr val="tx1"/>
                        </a:solidFill>
                      </a:endParaRPr>
                    </a:p>
                  </a:txBody>
                  <a:tcPr>
                    <a:solidFill>
                      <a:srgbClr val="66FFFF"/>
                    </a:solidFill>
                  </a:tcPr>
                </a:tc>
              </a:tr>
              <a:tr h="370840">
                <a:tc>
                  <a:txBody>
                    <a:bodyPr/>
                    <a:lstStyle/>
                    <a:p>
                      <a:r>
                        <a:rPr lang="fr-FR" sz="2000" b="1" dirty="0" smtClean="0">
                          <a:solidFill>
                            <a:schemeClr val="tx1"/>
                          </a:solidFill>
                        </a:rPr>
                        <a:t>INFRADEV-1 (DS)</a:t>
                      </a:r>
                      <a:endParaRPr lang="fr-FR" sz="2000" b="1" dirty="0"/>
                    </a:p>
                  </a:txBody>
                  <a:tcPr>
                    <a:solidFill>
                      <a:srgbClr val="66FFFF"/>
                    </a:solidFill>
                  </a:tcPr>
                </a:tc>
                <a:tc>
                  <a:txBody>
                    <a:bodyPr/>
                    <a:lstStyle/>
                    <a:p>
                      <a:pPr algn="ctr"/>
                      <a:r>
                        <a:rPr lang="fr-FR" sz="2400" b="1" dirty="0" smtClean="0">
                          <a:solidFill>
                            <a:schemeClr val="tx1"/>
                          </a:solidFill>
                        </a:rPr>
                        <a:t>15</a:t>
                      </a:r>
                      <a:endParaRPr lang="fr-FR" sz="2400" b="1" dirty="0">
                        <a:solidFill>
                          <a:schemeClr val="tx1"/>
                        </a:solidFill>
                      </a:endParaRPr>
                    </a:p>
                  </a:txBody>
                  <a:tcPr>
                    <a:solidFill>
                      <a:srgbClr val="66FFFF"/>
                    </a:solidFill>
                  </a:tcPr>
                </a:tc>
                <a:tc>
                  <a:txBody>
                    <a:bodyPr/>
                    <a:lstStyle/>
                    <a:p>
                      <a:pPr algn="ctr"/>
                      <a:r>
                        <a:rPr lang="fr-FR" sz="2400" b="1" dirty="0" smtClean="0">
                          <a:solidFill>
                            <a:srgbClr val="FF0000"/>
                          </a:solidFill>
                        </a:rPr>
                        <a:t>« 3 »</a:t>
                      </a:r>
                      <a:endParaRPr lang="fr-FR" sz="2400" b="1" dirty="0">
                        <a:solidFill>
                          <a:srgbClr val="FF0000"/>
                        </a:solidFill>
                      </a:endParaRPr>
                    </a:p>
                  </a:txBody>
                  <a:tcPr>
                    <a:solidFill>
                      <a:srgbClr val="66FFFF"/>
                    </a:solidFill>
                  </a:tcPr>
                </a:tc>
                <a:tc>
                  <a:txBody>
                    <a:bodyPr/>
                    <a:lstStyle/>
                    <a:p>
                      <a:pPr algn="ctr"/>
                      <a:r>
                        <a:rPr lang="fr-FR" sz="2400" b="1" dirty="0" smtClean="0">
                          <a:solidFill>
                            <a:srgbClr val="FF0000"/>
                          </a:solidFill>
                        </a:rPr>
                        <a:t>2 Sept. 2014</a:t>
                      </a:r>
                      <a:endParaRPr lang="fr-FR" sz="2400" b="1" dirty="0">
                        <a:solidFill>
                          <a:srgbClr val="FF0000"/>
                        </a:solidFill>
                      </a:endParaRPr>
                    </a:p>
                  </a:txBody>
                  <a:tcPr>
                    <a:solidFill>
                      <a:srgbClr val="66FFFF"/>
                    </a:solidFill>
                  </a:tcPr>
                </a:tc>
              </a:tr>
            </a:tbl>
          </a:graphicData>
        </a:graphic>
      </p:graphicFrame>
      <p:sp>
        <p:nvSpPr>
          <p:cNvPr id="22" name="Text Box 24"/>
          <p:cNvSpPr txBox="1">
            <a:spLocks noChangeArrowheads="1"/>
          </p:cNvSpPr>
          <p:nvPr/>
        </p:nvSpPr>
        <p:spPr bwMode="auto">
          <a:xfrm>
            <a:off x="1243430" y="3154979"/>
            <a:ext cx="5958682" cy="400110"/>
          </a:xfrm>
          <a:prstGeom prst="rect">
            <a:avLst/>
          </a:prstGeom>
          <a:solidFill>
            <a:srgbClr val="FFCCFF"/>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Duration: 4 years</a:t>
            </a:r>
            <a:r>
              <a:rPr lang="en-US" b="1" dirty="0">
                <a:solidFill>
                  <a:schemeClr val="hlink"/>
                </a:solidFill>
                <a:effectLst>
                  <a:outerShdw blurRad="38100" dist="38100" dir="2700000" algn="tl">
                    <a:srgbClr val="000000">
                      <a:alpha val="43137"/>
                    </a:srgbClr>
                  </a:outerShdw>
                </a:effectLst>
              </a:rPr>
              <a:t>;</a:t>
            </a:r>
            <a:r>
              <a:rPr lang="en-US" b="1" dirty="0" smtClean="0">
                <a:solidFill>
                  <a:schemeClr val="hlink"/>
                </a:solidFill>
                <a:effectLst>
                  <a:outerShdw blurRad="38100" dist="38100" dir="2700000" algn="tl">
                    <a:srgbClr val="000000">
                      <a:alpha val="43137"/>
                    </a:srgbClr>
                  </a:outerShdw>
                </a:effectLst>
              </a:rPr>
              <a:t> Requested EC contribution: 3 M€</a:t>
            </a:r>
            <a:endParaRPr lang="en-US" b="1" dirty="0" smtClean="0">
              <a:solidFill>
                <a:schemeClr val="hlink"/>
              </a:solidFill>
              <a:latin typeface="+mj-lt"/>
            </a:endParaRPr>
          </a:p>
        </p:txBody>
      </p:sp>
      <p:sp>
        <p:nvSpPr>
          <p:cNvPr id="23" name="Text Box 24"/>
          <p:cNvSpPr txBox="1">
            <a:spLocks noChangeArrowheads="1"/>
          </p:cNvSpPr>
          <p:nvPr/>
        </p:nvSpPr>
        <p:spPr bwMode="auto">
          <a:xfrm>
            <a:off x="1243430" y="6417332"/>
            <a:ext cx="6151043" cy="400110"/>
          </a:xfrm>
          <a:prstGeom prst="rect">
            <a:avLst/>
          </a:prstGeom>
          <a:solidFill>
            <a:srgbClr val="FFCCFF"/>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Duration: 3 years</a:t>
            </a:r>
            <a:r>
              <a:rPr lang="en-US" b="1" dirty="0">
                <a:solidFill>
                  <a:schemeClr val="hlink"/>
                </a:solidFill>
                <a:effectLst>
                  <a:outerShdw blurRad="38100" dist="38100" dir="2700000" algn="tl">
                    <a:srgbClr val="000000">
                      <a:alpha val="43137"/>
                    </a:srgbClr>
                  </a:outerShdw>
                </a:effectLst>
              </a:rPr>
              <a:t>;</a:t>
            </a:r>
            <a:r>
              <a:rPr lang="en-US" b="1" dirty="0" smtClean="0">
                <a:solidFill>
                  <a:schemeClr val="hlink"/>
                </a:solidFill>
                <a:effectLst>
                  <a:outerShdw blurRad="38100" dist="38100" dir="2700000" algn="tl">
                    <a:srgbClr val="000000">
                      <a:alpha val="43137"/>
                    </a:srgbClr>
                  </a:outerShdw>
                </a:effectLst>
              </a:rPr>
              <a:t> Requested EC contribution: 1.8 M€</a:t>
            </a:r>
            <a:endParaRPr lang="en-US" b="1" dirty="0" smtClean="0">
              <a:solidFill>
                <a:schemeClr val="hlink"/>
              </a:solidFill>
              <a:latin typeface="+mj-lt"/>
            </a:endParaRPr>
          </a:p>
        </p:txBody>
      </p:sp>
      <p:sp>
        <p:nvSpPr>
          <p:cNvPr id="24" name="Text Box 24"/>
          <p:cNvSpPr txBox="1">
            <a:spLocks noChangeArrowheads="1"/>
          </p:cNvSpPr>
          <p:nvPr/>
        </p:nvSpPr>
        <p:spPr bwMode="auto">
          <a:xfrm>
            <a:off x="1243430" y="4937102"/>
            <a:ext cx="5958682" cy="400110"/>
          </a:xfrm>
          <a:prstGeom prst="rect">
            <a:avLst/>
          </a:prstGeom>
          <a:solidFill>
            <a:srgbClr val="FFCCFF"/>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b="1" dirty="0" smtClean="0">
                <a:solidFill>
                  <a:schemeClr val="hlink"/>
                </a:solidFill>
                <a:effectLst>
                  <a:outerShdw blurRad="38100" dist="38100" dir="2700000" algn="tl">
                    <a:srgbClr val="000000">
                      <a:alpha val="43137"/>
                    </a:srgbClr>
                  </a:outerShdw>
                </a:effectLst>
              </a:rPr>
              <a:t>Duration: 4 years</a:t>
            </a:r>
            <a:r>
              <a:rPr lang="en-US" b="1" dirty="0">
                <a:solidFill>
                  <a:schemeClr val="hlink"/>
                </a:solidFill>
                <a:effectLst>
                  <a:outerShdw blurRad="38100" dist="38100" dir="2700000" algn="tl">
                    <a:srgbClr val="000000">
                      <a:alpha val="43137"/>
                    </a:srgbClr>
                  </a:outerShdw>
                </a:effectLst>
              </a:rPr>
              <a:t>;</a:t>
            </a:r>
            <a:r>
              <a:rPr lang="en-US" b="1" dirty="0" smtClean="0">
                <a:solidFill>
                  <a:schemeClr val="hlink"/>
                </a:solidFill>
                <a:effectLst>
                  <a:outerShdw blurRad="38100" dist="38100" dir="2700000" algn="tl">
                    <a:srgbClr val="000000">
                      <a:alpha val="43137"/>
                    </a:srgbClr>
                  </a:outerShdw>
                </a:effectLst>
              </a:rPr>
              <a:t> Requested EC contribution: 3 M€</a:t>
            </a:r>
            <a:endParaRPr lang="en-US" b="1" dirty="0" smtClean="0">
              <a:solidFill>
                <a:schemeClr val="hlink"/>
              </a:solidFill>
              <a:latin typeface="+mj-lt"/>
            </a:endParaRPr>
          </a:p>
        </p:txBody>
      </p:sp>
    </p:spTree>
    <p:extLst>
      <p:ext uri="{BB962C8B-B14F-4D97-AF65-F5344CB8AC3E}">
        <p14:creationId xmlns:p14="http://schemas.microsoft.com/office/powerpoint/2010/main" val="139612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179512" y="1412776"/>
            <a:ext cx="8964488" cy="5324535"/>
          </a:xfrm>
          <a:prstGeom prst="rect">
            <a:avLst/>
          </a:prstGeom>
          <a:solidFill>
            <a:schemeClr val="bg1"/>
          </a:solidFill>
        </p:spPr>
        <p:txBody>
          <a:bodyPr wrap="square">
            <a:spAutoFit/>
          </a:bodyPr>
          <a:lstStyle/>
          <a:p>
            <a:pPr algn="just"/>
            <a:r>
              <a:rPr lang="en-US" i="1" dirty="0"/>
              <a:t>The Future Circular Collider (FCC) study is directly derived from the conclusions and recommendations of the European Strategy for Particle Physics, and represents the highest priority European accelerator Design Study effort enabling the Particle Physics community to address the high energy and precision frontiers in Europe.</a:t>
            </a:r>
            <a:endParaRPr lang="fr-FR" dirty="0"/>
          </a:p>
          <a:p>
            <a:pPr algn="just"/>
            <a:r>
              <a:rPr lang="en-US" i="1" dirty="0"/>
              <a:t>The FCC study could lead to the next post-LHC endeavor in particle physics in Europe to address the frontiers of knowledge concerning the fundamental constituents and law of the Universe. </a:t>
            </a:r>
            <a:endParaRPr lang="fr-FR" dirty="0"/>
          </a:p>
          <a:p>
            <a:pPr algn="just"/>
            <a:endParaRPr lang="en-US" i="1" dirty="0" smtClean="0"/>
          </a:p>
          <a:p>
            <a:pPr algn="just"/>
            <a:r>
              <a:rPr lang="en-US" i="1" dirty="0" smtClean="0"/>
              <a:t>The </a:t>
            </a:r>
            <a:r>
              <a:rPr lang="en-US" i="1" dirty="0"/>
              <a:t>H2020-DS proposal covers a self-consistent set of the most important key issues enabling one to assess the technical and organizational feasibility of a very large (100km) energy frontier (100 </a:t>
            </a:r>
            <a:r>
              <a:rPr lang="en-US" i="1" dirty="0" err="1"/>
              <a:t>TeV</a:t>
            </a:r>
            <a:r>
              <a:rPr lang="en-US" i="1" dirty="0"/>
              <a:t>) global collider. This H2020-DS includes the core part of the design of the hadron-hadron collider and is well integrated within the larger FCC study.</a:t>
            </a:r>
            <a:endParaRPr lang="fr-FR" dirty="0"/>
          </a:p>
          <a:p>
            <a:pPr algn="just"/>
            <a:r>
              <a:rPr lang="en-US" i="1" dirty="0"/>
              <a:t>The proposal is technically very strong and federates the major European competences and institutes required to accomplish the needed tasks. It also associates major expertise from other regions of the world.</a:t>
            </a:r>
            <a:endParaRPr lang="fr-FR" dirty="0"/>
          </a:p>
          <a:p>
            <a:pPr algn="just"/>
            <a:r>
              <a:rPr lang="en-US" b="1" i="1" dirty="0">
                <a:solidFill>
                  <a:srgbClr val="C00000"/>
                </a:solidFill>
                <a:effectLst>
                  <a:outerShdw blurRad="38100" dist="38100" dir="2700000" algn="tl">
                    <a:srgbClr val="000000">
                      <a:alpha val="43137"/>
                    </a:srgbClr>
                  </a:outerShdw>
                </a:effectLst>
              </a:rPr>
              <a:t>ESGARD fully and enthusiastically supports the </a:t>
            </a:r>
            <a:r>
              <a:rPr lang="en-US" b="1" i="1" dirty="0" err="1">
                <a:solidFill>
                  <a:srgbClr val="C00000"/>
                </a:solidFill>
                <a:effectLst>
                  <a:outerShdw blurRad="38100" dist="38100" dir="2700000" algn="tl">
                    <a:srgbClr val="000000">
                      <a:alpha val="43137"/>
                    </a:srgbClr>
                  </a:outerShdw>
                </a:effectLst>
              </a:rPr>
              <a:t>EuroCirCol</a:t>
            </a:r>
            <a:r>
              <a:rPr lang="en-US" b="1" i="1" dirty="0">
                <a:solidFill>
                  <a:srgbClr val="C00000"/>
                </a:solidFill>
                <a:effectLst>
                  <a:outerShdw blurRad="38100" dist="38100" dir="2700000" algn="tl">
                    <a:srgbClr val="000000">
                      <a:alpha val="43137"/>
                    </a:srgbClr>
                  </a:outerShdw>
                </a:effectLst>
              </a:rPr>
              <a:t> DS proposal</a:t>
            </a:r>
            <a:r>
              <a:rPr lang="en-US" b="1" i="1" dirty="0"/>
              <a:t>.</a:t>
            </a:r>
            <a:endParaRPr lang="fr-FR" dirty="0"/>
          </a:p>
        </p:txBody>
      </p:sp>
      <p:sp>
        <p:nvSpPr>
          <p:cNvPr id="11" name="Text Box 24"/>
          <p:cNvSpPr txBox="1">
            <a:spLocks noChangeArrowheads="1"/>
          </p:cNvSpPr>
          <p:nvPr/>
        </p:nvSpPr>
        <p:spPr bwMode="auto">
          <a:xfrm>
            <a:off x="1098986" y="91610"/>
            <a:ext cx="7125540" cy="52322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sz="2800" b="1" dirty="0" smtClean="0">
                <a:solidFill>
                  <a:schemeClr val="hlink"/>
                </a:solidFill>
                <a:effectLst>
                  <a:outerShdw blurRad="38100" dist="38100" dir="2700000" algn="tl">
                    <a:srgbClr val="000000">
                      <a:alpha val="43137"/>
                    </a:srgbClr>
                  </a:outerShdw>
                </a:effectLst>
              </a:rPr>
              <a:t>ESGARD recommendation on </a:t>
            </a:r>
            <a:r>
              <a:rPr lang="en-US" sz="2800" b="1" dirty="0" err="1" smtClean="0">
                <a:solidFill>
                  <a:schemeClr val="hlink"/>
                </a:solidFill>
                <a:effectLst>
                  <a:outerShdw blurRad="38100" dist="38100" dir="2700000" algn="tl">
                    <a:srgbClr val="000000">
                      <a:alpha val="43137"/>
                    </a:srgbClr>
                  </a:outerShdw>
                </a:effectLst>
              </a:rPr>
              <a:t>EuroCIRCOL</a:t>
            </a:r>
            <a:endParaRPr lang="en-US" sz="2800" b="1" dirty="0">
              <a:effectLst>
                <a:outerShdw blurRad="38100" dist="38100" dir="2700000" algn="tl">
                  <a:srgbClr val="000000">
                    <a:alpha val="43137"/>
                  </a:srgbClr>
                </a:outerShdw>
              </a:effectLst>
            </a:endParaRPr>
          </a:p>
        </p:txBody>
      </p:sp>
      <p:sp>
        <p:nvSpPr>
          <p:cNvPr id="3" name="Rectangle 2"/>
          <p:cNvSpPr/>
          <p:nvPr/>
        </p:nvSpPr>
        <p:spPr bwMode="auto">
          <a:xfrm>
            <a:off x="179512" y="6345324"/>
            <a:ext cx="8964488" cy="391987"/>
          </a:xfrm>
          <a:prstGeom prst="rect">
            <a:avLst/>
          </a:prstGeom>
          <a:solidFill>
            <a:srgbClr val="FFFF00">
              <a:alpha val="38000"/>
            </a:srgbClr>
          </a:solidFill>
          <a:ln w="2857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886909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1" name="Text Box 24"/>
          <p:cNvSpPr txBox="1">
            <a:spLocks noChangeArrowheads="1"/>
          </p:cNvSpPr>
          <p:nvPr/>
        </p:nvSpPr>
        <p:spPr bwMode="auto">
          <a:xfrm>
            <a:off x="1331640" y="0"/>
            <a:ext cx="6050054" cy="523220"/>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none">
            <a:spAutoFit/>
          </a:bodyPr>
          <a:lstStyle/>
          <a:p>
            <a:pPr algn="l"/>
            <a:r>
              <a:rPr lang="en-US" sz="2800" b="1" dirty="0" smtClean="0">
                <a:solidFill>
                  <a:schemeClr val="hlink"/>
                </a:solidFill>
                <a:effectLst>
                  <a:outerShdw blurRad="38100" dist="38100" dir="2700000" algn="tl">
                    <a:srgbClr val="000000">
                      <a:alpha val="43137"/>
                    </a:srgbClr>
                  </a:outerShdw>
                </a:effectLst>
              </a:rPr>
              <a:t>First Feedback and expected Schedule</a:t>
            </a:r>
            <a:endParaRPr lang="en-US" sz="2800" b="1" dirty="0">
              <a:effectLst>
                <a:outerShdw blurRad="38100" dist="38100" dir="2700000" algn="tl">
                  <a:srgbClr val="000000">
                    <a:alpha val="43137"/>
                  </a:srgbClr>
                </a:outerShdw>
              </a:effectLst>
            </a:endParaRPr>
          </a:p>
        </p:txBody>
      </p:sp>
      <p:sp>
        <p:nvSpPr>
          <p:cNvPr id="4" name="ZoneTexte 3"/>
          <p:cNvSpPr txBox="1"/>
          <p:nvPr/>
        </p:nvSpPr>
        <p:spPr>
          <a:xfrm>
            <a:off x="306744" y="761797"/>
            <a:ext cx="7838941" cy="2739211"/>
          </a:xfrm>
          <a:prstGeom prst="rect">
            <a:avLst/>
          </a:prstGeom>
          <a:solidFill>
            <a:srgbClr val="FF6600"/>
          </a:solidFill>
        </p:spPr>
        <p:txBody>
          <a:bodyPr wrap="none" rtlCol="0">
            <a:spAutoFit/>
          </a:bodyPr>
          <a:lstStyle/>
          <a:p>
            <a:pPr marL="571500" indent="-571500" algn="l">
              <a:buFont typeface="Wingdings 3" panose="05040102010807070707" pitchFamily="18" charset="2"/>
              <a:buChar char="]"/>
            </a:pPr>
            <a:r>
              <a:rPr lang="fr-FR" sz="3600" b="1" dirty="0" smtClean="0">
                <a:solidFill>
                  <a:schemeClr val="bg1"/>
                </a:solidFill>
              </a:rPr>
              <a:t>39</a:t>
            </a:r>
            <a:r>
              <a:rPr lang="fr-FR" sz="4000" b="1" dirty="0" smtClean="0">
                <a:solidFill>
                  <a:schemeClr val="bg1"/>
                </a:solidFill>
              </a:rPr>
              <a:t> </a:t>
            </a:r>
            <a:r>
              <a:rPr lang="fr-FR" sz="2800" b="1" dirty="0" smtClean="0">
                <a:solidFill>
                  <a:schemeClr val="bg1"/>
                </a:solidFill>
              </a:rPr>
              <a:t>DS </a:t>
            </a:r>
            <a:r>
              <a:rPr lang="fr-FR" sz="2800" b="1" dirty="0" err="1" smtClean="0">
                <a:solidFill>
                  <a:schemeClr val="bg1"/>
                </a:solidFill>
              </a:rPr>
              <a:t>proposals</a:t>
            </a:r>
            <a:r>
              <a:rPr lang="fr-FR" sz="2800" b="1" dirty="0" smtClean="0">
                <a:solidFill>
                  <a:schemeClr val="bg1"/>
                </a:solidFill>
              </a:rPr>
              <a:t> </a:t>
            </a:r>
            <a:r>
              <a:rPr lang="fr-FR" sz="2800" b="1" dirty="0" err="1" smtClean="0">
                <a:solidFill>
                  <a:schemeClr val="bg1"/>
                </a:solidFill>
              </a:rPr>
              <a:t>submitted</a:t>
            </a:r>
            <a:endParaRPr lang="fr-FR" sz="2800" b="1" dirty="0" smtClean="0">
              <a:solidFill>
                <a:schemeClr val="bg1"/>
              </a:solidFill>
            </a:endParaRPr>
          </a:p>
          <a:p>
            <a:pPr marL="1028700" lvl="1" indent="-571500" algn="l">
              <a:buFont typeface="Wingdings 3" panose="05040102010807070707" pitchFamily="18" charset="2"/>
              <a:buChar char="]"/>
            </a:pPr>
            <a:r>
              <a:rPr lang="fr-FR" sz="2800" b="1" dirty="0" err="1" smtClean="0">
                <a:solidFill>
                  <a:schemeClr val="bg1"/>
                </a:solidFill>
              </a:rPr>
              <a:t>Highly</a:t>
            </a:r>
            <a:r>
              <a:rPr lang="fr-FR" sz="2800" b="1" dirty="0" smtClean="0">
                <a:solidFill>
                  <a:schemeClr val="bg1"/>
                </a:solidFill>
              </a:rPr>
              <a:t> </a:t>
            </a:r>
            <a:r>
              <a:rPr lang="fr-FR" sz="2800" b="1" dirty="0" err="1" smtClean="0">
                <a:solidFill>
                  <a:schemeClr val="bg1"/>
                </a:solidFill>
              </a:rPr>
              <a:t>competitive</a:t>
            </a:r>
            <a:r>
              <a:rPr lang="fr-FR" sz="2800" b="1" dirty="0" smtClean="0">
                <a:solidFill>
                  <a:schemeClr val="bg1"/>
                </a:solidFill>
              </a:rPr>
              <a:t> (5-8? </a:t>
            </a:r>
            <a:r>
              <a:rPr lang="fr-FR" sz="2800" b="1" dirty="0" err="1" smtClean="0">
                <a:solidFill>
                  <a:schemeClr val="bg1"/>
                </a:solidFill>
              </a:rPr>
              <a:t>Projects</a:t>
            </a:r>
            <a:r>
              <a:rPr lang="fr-FR" sz="2800" b="1" dirty="0" smtClean="0">
                <a:solidFill>
                  <a:schemeClr val="bg1"/>
                </a:solidFill>
              </a:rPr>
              <a:t> </a:t>
            </a:r>
            <a:r>
              <a:rPr lang="fr-FR" sz="2800" b="1" dirty="0" err="1" smtClean="0">
                <a:solidFill>
                  <a:schemeClr val="bg1"/>
                </a:solidFill>
              </a:rPr>
              <a:t>will</a:t>
            </a:r>
            <a:r>
              <a:rPr lang="fr-FR" sz="2800" b="1" dirty="0" smtClean="0">
                <a:solidFill>
                  <a:schemeClr val="bg1"/>
                </a:solidFill>
              </a:rPr>
              <a:t> </a:t>
            </a:r>
            <a:r>
              <a:rPr lang="fr-FR" sz="2800" b="1" dirty="0" err="1" smtClean="0">
                <a:solidFill>
                  <a:schemeClr val="bg1"/>
                </a:solidFill>
              </a:rPr>
              <a:t>fly</a:t>
            </a:r>
            <a:r>
              <a:rPr lang="fr-FR" sz="2800" b="1" dirty="0" smtClean="0">
                <a:solidFill>
                  <a:schemeClr val="bg1"/>
                </a:solidFill>
              </a:rPr>
              <a:t>) </a:t>
            </a:r>
          </a:p>
          <a:p>
            <a:pPr marL="571500" indent="-571500" algn="l">
              <a:buFont typeface="Wingdings 3" panose="05040102010807070707" pitchFamily="18" charset="2"/>
              <a:buChar char="]"/>
            </a:pPr>
            <a:r>
              <a:rPr lang="fr-FR" sz="3200" b="1" dirty="0" err="1" smtClean="0">
                <a:solidFill>
                  <a:schemeClr val="bg1"/>
                </a:solidFill>
              </a:rPr>
              <a:t>February</a:t>
            </a:r>
            <a:r>
              <a:rPr lang="fr-FR" sz="3200" b="1" dirty="0" smtClean="0">
                <a:solidFill>
                  <a:schemeClr val="bg1"/>
                </a:solidFill>
              </a:rPr>
              <a:t> </a:t>
            </a:r>
            <a:r>
              <a:rPr lang="fr-FR" sz="3200" b="1" dirty="0" smtClean="0">
                <a:solidFill>
                  <a:schemeClr val="bg1"/>
                </a:solidFill>
              </a:rPr>
              <a:t>2015: </a:t>
            </a:r>
            <a:r>
              <a:rPr lang="fr-FR" sz="2800" b="1" dirty="0" err="1" smtClean="0">
                <a:solidFill>
                  <a:schemeClr val="bg1"/>
                </a:solidFill>
              </a:rPr>
              <a:t>response</a:t>
            </a:r>
            <a:r>
              <a:rPr lang="fr-FR" sz="2800" b="1" dirty="0" smtClean="0">
                <a:solidFill>
                  <a:schemeClr val="bg1"/>
                </a:solidFill>
              </a:rPr>
              <a:t> </a:t>
            </a:r>
            <a:r>
              <a:rPr lang="fr-FR" sz="2800" b="1" dirty="0" err="1" smtClean="0">
                <a:solidFill>
                  <a:schemeClr val="bg1"/>
                </a:solidFill>
              </a:rPr>
              <a:t>from</a:t>
            </a:r>
            <a:r>
              <a:rPr lang="fr-FR" sz="2800" b="1" dirty="0" smtClean="0">
                <a:solidFill>
                  <a:schemeClr val="bg1"/>
                </a:solidFill>
              </a:rPr>
              <a:t> the EC</a:t>
            </a:r>
          </a:p>
          <a:p>
            <a:pPr marL="571500" indent="-571500" algn="l">
              <a:buFont typeface="Wingdings 3" panose="05040102010807070707" pitchFamily="18" charset="2"/>
              <a:buChar char="]"/>
            </a:pPr>
            <a:r>
              <a:rPr lang="fr-FR" sz="3200" b="1" dirty="0" smtClean="0">
                <a:solidFill>
                  <a:schemeClr val="bg1"/>
                </a:solidFill>
              </a:rPr>
              <a:t>May </a:t>
            </a:r>
            <a:r>
              <a:rPr lang="fr-FR" sz="3200" b="1" dirty="0" smtClean="0">
                <a:solidFill>
                  <a:schemeClr val="bg1"/>
                </a:solidFill>
              </a:rPr>
              <a:t>2015: </a:t>
            </a:r>
            <a:r>
              <a:rPr lang="fr-FR" sz="2800" b="1" dirty="0" smtClean="0">
                <a:solidFill>
                  <a:schemeClr val="bg1"/>
                </a:solidFill>
              </a:rPr>
              <a:t>Signature of GA</a:t>
            </a:r>
          </a:p>
          <a:p>
            <a:pPr marL="571500" indent="-571500" algn="l">
              <a:buFont typeface="Wingdings 3" panose="05040102010807070707" pitchFamily="18" charset="2"/>
              <a:buChar char="]"/>
            </a:pPr>
            <a:r>
              <a:rPr lang="fr-FR" sz="3200" b="1" dirty="0" err="1" smtClean="0">
                <a:solidFill>
                  <a:schemeClr val="bg1"/>
                </a:solidFill>
              </a:rPr>
              <a:t>June</a:t>
            </a:r>
            <a:r>
              <a:rPr lang="fr-FR" sz="3200" b="1" smtClean="0">
                <a:solidFill>
                  <a:schemeClr val="bg1"/>
                </a:solidFill>
              </a:rPr>
              <a:t> </a:t>
            </a:r>
            <a:r>
              <a:rPr lang="fr-FR" sz="3200" b="1" smtClean="0">
                <a:solidFill>
                  <a:schemeClr val="bg1"/>
                </a:solidFill>
              </a:rPr>
              <a:t>2015</a:t>
            </a:r>
            <a:r>
              <a:rPr lang="fr-FR" sz="4000" b="1" smtClean="0">
                <a:solidFill>
                  <a:schemeClr val="bg1"/>
                </a:solidFill>
              </a:rPr>
              <a:t>: </a:t>
            </a:r>
            <a:r>
              <a:rPr lang="fr-FR" sz="2800" b="1" dirty="0" smtClean="0">
                <a:solidFill>
                  <a:schemeClr val="bg1"/>
                </a:solidFill>
              </a:rPr>
              <a:t>first </a:t>
            </a:r>
            <a:r>
              <a:rPr lang="fr-FR" sz="2800" b="1" dirty="0" err="1" smtClean="0">
                <a:solidFill>
                  <a:schemeClr val="bg1"/>
                </a:solidFill>
              </a:rPr>
              <a:t>prepayment</a:t>
            </a:r>
            <a:endParaRPr lang="fr-FR" sz="2800" b="1" dirty="0">
              <a:solidFill>
                <a:schemeClr val="bg1"/>
              </a:solidFill>
            </a:endParaRPr>
          </a:p>
        </p:txBody>
      </p:sp>
      <p:sp>
        <p:nvSpPr>
          <p:cNvPr id="5" name="ZoneTexte 4">
            <a:hlinkClick r:id="rId3" action="ppaction://hlinksldjump"/>
          </p:cNvPr>
          <p:cNvSpPr txBox="1"/>
          <p:nvPr/>
        </p:nvSpPr>
        <p:spPr>
          <a:xfrm>
            <a:off x="306744" y="4149080"/>
            <a:ext cx="4436919" cy="2062103"/>
          </a:xfrm>
          <a:prstGeom prst="rect">
            <a:avLst/>
          </a:prstGeom>
          <a:solidFill>
            <a:srgbClr val="FFC000"/>
          </a:solidFill>
        </p:spPr>
        <p:txBody>
          <a:bodyPr wrap="square" rtlCol="0">
            <a:spAutoFit/>
          </a:bodyPr>
          <a:lstStyle/>
          <a:p>
            <a:r>
              <a:rPr lang="en-US" sz="3200" b="1" dirty="0" smtClean="0">
                <a:solidFill>
                  <a:srgbClr val="FF0000"/>
                </a:solidFill>
                <a:effectLst>
                  <a:outerShdw blurRad="38100" dist="38100" dir="2700000" algn="tl">
                    <a:srgbClr val="000000">
                      <a:alpha val="43137"/>
                    </a:srgbClr>
                  </a:outerShdw>
                </a:effectLst>
              </a:rPr>
              <a:t>Very important to show to the EC that the FCC endeavor has a very wide global support  </a:t>
            </a:r>
            <a:endParaRPr lang="en-US" sz="3200" b="1" dirty="0">
              <a:solidFill>
                <a:srgbClr val="FF0000"/>
              </a:solidFill>
              <a:effectLst>
                <a:outerShdw blurRad="38100" dist="38100" dir="2700000" algn="tl">
                  <a:srgbClr val="000000">
                    <a:alpha val="43137"/>
                  </a:srgbClr>
                </a:outerShdw>
              </a:effectLst>
            </a:endParaRPr>
          </a:p>
        </p:txBody>
      </p:sp>
      <p:pic>
        <p:nvPicPr>
          <p:cNvPr id="1026" name="Picture 2" descr="D:\Roy\photo\2014-cambodge-vietnam\P100073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0838" y="2335581"/>
            <a:ext cx="3493162" cy="4657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745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8" name="Tableau 7"/>
          <p:cNvGraphicFramePr>
            <a:graphicFrameLocks noGrp="1"/>
          </p:cNvGraphicFramePr>
          <p:nvPr>
            <p:extLst>
              <p:ext uri="{D42A27DB-BD31-4B8C-83A1-F6EECF244321}">
                <p14:modId xmlns:p14="http://schemas.microsoft.com/office/powerpoint/2010/main" val="2111696978"/>
              </p:ext>
            </p:extLst>
          </p:nvPr>
        </p:nvGraphicFramePr>
        <p:xfrm>
          <a:off x="179512" y="1526944"/>
          <a:ext cx="8640960" cy="1158240"/>
        </p:xfrm>
        <a:graphic>
          <a:graphicData uri="http://schemas.openxmlformats.org/drawingml/2006/table">
            <a:tbl>
              <a:tblPr firstRow="1" bandRow="1">
                <a:tableStyleId>{5C22544A-7EE6-4342-B048-85BDC9FD1C3A}</a:tableStyleId>
              </a:tblPr>
              <a:tblGrid>
                <a:gridCol w="1908212"/>
                <a:gridCol w="1152128"/>
                <a:gridCol w="2700300"/>
                <a:gridCol w="2880320"/>
              </a:tblGrid>
              <a:tr h="370840">
                <a:tc>
                  <a:txBody>
                    <a:bodyPr/>
                    <a:lstStyle/>
                    <a:p>
                      <a:r>
                        <a:rPr lang="fr-FR" sz="2400" dirty="0" smtClean="0">
                          <a:solidFill>
                            <a:schemeClr val="tx1"/>
                          </a:solidFill>
                        </a:rPr>
                        <a:t>Calls id.</a:t>
                      </a:r>
                    </a:p>
                  </a:txBody>
                  <a:tcPr>
                    <a:solidFill>
                      <a:srgbClr val="66FFFF"/>
                    </a:solidFill>
                  </a:tcPr>
                </a:tc>
                <a:tc>
                  <a:txBody>
                    <a:bodyPr/>
                    <a:lstStyle/>
                    <a:p>
                      <a:pPr algn="ctr"/>
                      <a:r>
                        <a:rPr lang="fr-FR" sz="2400" dirty="0" smtClean="0">
                          <a:solidFill>
                            <a:schemeClr val="tx1"/>
                          </a:solidFill>
                        </a:rPr>
                        <a:t>M€</a:t>
                      </a:r>
                    </a:p>
                  </a:txBody>
                  <a:tcPr>
                    <a:solidFill>
                      <a:srgbClr val="66FF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smtClean="0">
                          <a:solidFill>
                            <a:schemeClr val="tx1"/>
                          </a:solidFill>
                        </a:rPr>
                        <a:t>Type</a:t>
                      </a:r>
                    </a:p>
                  </a:txBody>
                  <a:tcPr>
                    <a:solidFill>
                      <a:srgbClr val="66FF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smtClean="0">
                          <a:solidFill>
                            <a:schemeClr val="tx1"/>
                          </a:solidFill>
                        </a:rPr>
                        <a:t>Deadline</a:t>
                      </a:r>
                    </a:p>
                  </a:txBody>
                  <a:tcPr>
                    <a:solidFill>
                      <a:srgbClr val="66FFFF"/>
                    </a:solidFill>
                  </a:tcPr>
                </a:tc>
              </a:tr>
              <a:tr h="655320">
                <a:tc>
                  <a:txBody>
                    <a:bodyPr/>
                    <a:lstStyle/>
                    <a:p>
                      <a:r>
                        <a:rPr lang="fr-FR" sz="2000" b="1" dirty="0" smtClean="0">
                          <a:solidFill>
                            <a:schemeClr val="tx1"/>
                          </a:solidFill>
                        </a:rPr>
                        <a:t>FETOPEN</a:t>
                      </a:r>
                    </a:p>
                  </a:txBody>
                  <a:tcPr>
                    <a:solidFill>
                      <a:srgbClr val="66FFFF"/>
                    </a:solidFill>
                  </a:tcPr>
                </a:tc>
                <a:tc>
                  <a:txBody>
                    <a:bodyPr/>
                    <a:lstStyle/>
                    <a:p>
                      <a:pPr algn="ctr"/>
                      <a:r>
                        <a:rPr lang="fr-FR" sz="2000" b="1" dirty="0" smtClean="0">
                          <a:solidFill>
                            <a:schemeClr val="tx1"/>
                          </a:solidFill>
                        </a:rPr>
                        <a:t>160</a:t>
                      </a:r>
                    </a:p>
                  </a:txBody>
                  <a:tcPr>
                    <a:solidFill>
                      <a:srgbClr val="66FF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err="1" smtClean="0">
                          <a:solidFill>
                            <a:schemeClr val="tx1"/>
                          </a:solidFill>
                        </a:rPr>
                        <a:t>Novel</a:t>
                      </a:r>
                      <a:r>
                        <a:rPr lang="fr-FR" sz="2000" b="1" dirty="0" smtClean="0">
                          <a:solidFill>
                            <a:schemeClr val="tx1"/>
                          </a:solidFill>
                        </a:rPr>
                        <a:t> </a:t>
                      </a:r>
                      <a:r>
                        <a:rPr lang="fr-FR" sz="2000" b="1" dirty="0" err="1" smtClean="0">
                          <a:solidFill>
                            <a:schemeClr val="tx1"/>
                          </a:solidFill>
                        </a:rPr>
                        <a:t>Ideas</a:t>
                      </a:r>
                      <a:r>
                        <a:rPr lang="fr-FR" sz="2000" b="1" dirty="0" smtClean="0">
                          <a:solidFill>
                            <a:schemeClr val="tx1"/>
                          </a:solidFill>
                        </a:rPr>
                        <a:t> for </a:t>
                      </a:r>
                      <a:r>
                        <a:rPr lang="fr-FR" sz="2000" b="1" dirty="0" err="1" smtClean="0">
                          <a:solidFill>
                            <a:schemeClr val="tx1"/>
                          </a:solidFill>
                        </a:rPr>
                        <a:t>Radically</a:t>
                      </a:r>
                      <a:r>
                        <a:rPr lang="fr-FR" sz="2000" b="1" dirty="0" smtClean="0">
                          <a:solidFill>
                            <a:schemeClr val="tx1"/>
                          </a:solidFill>
                        </a:rPr>
                        <a:t> New Tech.</a:t>
                      </a:r>
                    </a:p>
                  </a:txBody>
                  <a:tcPr>
                    <a:solidFill>
                      <a:srgbClr val="66FF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smtClean="0">
                          <a:solidFill>
                            <a:srgbClr val="FF0000"/>
                          </a:solidFill>
                        </a:rPr>
                        <a:t>30/09/2014,</a:t>
                      </a:r>
                      <a:r>
                        <a:rPr lang="fr-FR" sz="2000" b="1" baseline="0" dirty="0" smtClean="0">
                          <a:solidFill>
                            <a:srgbClr val="FF0000"/>
                          </a:solidFill>
                        </a:rPr>
                        <a:t> </a:t>
                      </a:r>
                      <a:r>
                        <a:rPr lang="fr-FR" sz="2000" b="1" dirty="0" smtClean="0">
                          <a:solidFill>
                            <a:srgbClr val="FF0000"/>
                          </a:solidFill>
                        </a:rPr>
                        <a:t>31/03/2015,</a:t>
                      </a:r>
                      <a:r>
                        <a:rPr lang="fr-FR" sz="2000" b="1" baseline="0" dirty="0" smtClean="0">
                          <a:solidFill>
                            <a:srgbClr val="FF0000"/>
                          </a:solidFill>
                        </a:rPr>
                        <a:t> 29/09/2015 </a:t>
                      </a:r>
                      <a:endParaRPr lang="fr-FR" sz="2000" b="1" dirty="0" smtClean="0">
                        <a:solidFill>
                          <a:schemeClr val="tx1"/>
                        </a:solidFill>
                      </a:endParaRPr>
                    </a:p>
                  </a:txBody>
                  <a:tcPr anchor="ctr">
                    <a:solidFill>
                      <a:srgbClr val="66FFFF"/>
                    </a:solidFill>
                  </a:tcPr>
                </a:tc>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1999648123"/>
              </p:ext>
            </p:extLst>
          </p:nvPr>
        </p:nvGraphicFramePr>
        <p:xfrm>
          <a:off x="142535" y="2805296"/>
          <a:ext cx="8928484" cy="1127760"/>
        </p:xfrm>
        <a:graphic>
          <a:graphicData uri="http://schemas.openxmlformats.org/drawingml/2006/table">
            <a:tbl>
              <a:tblPr firstRow="1" bandRow="1">
                <a:tableStyleId>{5C22544A-7EE6-4342-B048-85BDC9FD1C3A}</a:tableStyleId>
              </a:tblPr>
              <a:tblGrid>
                <a:gridCol w="2377237"/>
                <a:gridCol w="1512168"/>
                <a:gridCol w="1620180"/>
                <a:gridCol w="3418899"/>
              </a:tblGrid>
              <a:tr h="370840">
                <a:tc>
                  <a:txBody>
                    <a:bodyPr/>
                    <a:lstStyle/>
                    <a:p>
                      <a:pPr algn="ctr"/>
                      <a:r>
                        <a:rPr lang="fr-FR" sz="2400" dirty="0" smtClean="0">
                          <a:solidFill>
                            <a:schemeClr val="tx1"/>
                          </a:solidFill>
                        </a:rPr>
                        <a:t>Calls</a:t>
                      </a:r>
                      <a:endParaRPr lang="fr-FR" sz="2400" dirty="0">
                        <a:solidFill>
                          <a:schemeClr val="tx1"/>
                        </a:solidFill>
                      </a:endParaRPr>
                    </a:p>
                  </a:txBody>
                  <a:tcPr>
                    <a:solidFill>
                      <a:srgbClr val="66FFFF"/>
                    </a:solidFill>
                  </a:tcPr>
                </a:tc>
                <a:tc>
                  <a:txBody>
                    <a:bodyPr/>
                    <a:lstStyle/>
                    <a:p>
                      <a:pPr algn="ctr"/>
                      <a:r>
                        <a:rPr lang="fr-FR" sz="2400" dirty="0" smtClean="0">
                          <a:solidFill>
                            <a:srgbClr val="FF0000"/>
                          </a:solidFill>
                        </a:rPr>
                        <a:t>2014 (M€)</a:t>
                      </a:r>
                      <a:endParaRPr lang="fr-FR" sz="2400" dirty="0">
                        <a:solidFill>
                          <a:srgbClr val="FF0000"/>
                        </a:solidFill>
                      </a:endParaRPr>
                    </a:p>
                  </a:txBody>
                  <a:tcPr>
                    <a:solidFill>
                      <a:srgbClr val="66FFFF"/>
                    </a:solidFill>
                  </a:tcPr>
                </a:tc>
                <a:tc>
                  <a:txBody>
                    <a:bodyPr/>
                    <a:lstStyle/>
                    <a:p>
                      <a:pPr algn="ctr"/>
                      <a:r>
                        <a:rPr lang="fr-FR" sz="2400" b="1" dirty="0" smtClean="0">
                          <a:solidFill>
                            <a:schemeClr val="tx1"/>
                          </a:solidFill>
                        </a:rPr>
                        <a:t>2015 (M€)</a:t>
                      </a:r>
                    </a:p>
                  </a:txBody>
                  <a:tcPr>
                    <a:solidFill>
                      <a:srgbClr val="66FFFF"/>
                    </a:solidFill>
                  </a:tcPr>
                </a:tc>
                <a:tc>
                  <a:txBody>
                    <a:bodyPr/>
                    <a:lstStyle/>
                    <a:p>
                      <a:pPr algn="ctr"/>
                      <a:r>
                        <a:rPr lang="fr-FR" sz="2400" dirty="0" smtClean="0">
                          <a:solidFill>
                            <a:schemeClr val="tx1"/>
                          </a:solidFill>
                        </a:rPr>
                        <a:t>« Max. »</a:t>
                      </a:r>
                      <a:r>
                        <a:rPr lang="fr-FR" sz="2400" baseline="0" dirty="0" smtClean="0">
                          <a:solidFill>
                            <a:schemeClr val="tx1"/>
                          </a:solidFill>
                        </a:rPr>
                        <a:t> </a:t>
                      </a:r>
                      <a:r>
                        <a:rPr lang="fr-FR" sz="2400" dirty="0" smtClean="0">
                          <a:solidFill>
                            <a:schemeClr val="tx1"/>
                          </a:solidFill>
                        </a:rPr>
                        <a:t>EC </a:t>
                      </a:r>
                      <a:r>
                        <a:rPr lang="fr-FR" sz="2400" dirty="0" err="1" smtClean="0">
                          <a:solidFill>
                            <a:schemeClr val="tx1"/>
                          </a:solidFill>
                        </a:rPr>
                        <a:t>contr</a:t>
                      </a:r>
                      <a:r>
                        <a:rPr lang="fr-FR" sz="2400" dirty="0" smtClean="0">
                          <a:solidFill>
                            <a:schemeClr val="tx1"/>
                          </a:solidFill>
                        </a:rPr>
                        <a:t>.</a:t>
                      </a:r>
                      <a:r>
                        <a:rPr lang="fr-FR" sz="2400" baseline="0" dirty="0" smtClean="0">
                          <a:solidFill>
                            <a:schemeClr val="tx1"/>
                          </a:solidFill>
                        </a:rPr>
                        <a:t> (M€)</a:t>
                      </a:r>
                      <a:endParaRPr lang="fr-FR" sz="2400" dirty="0">
                        <a:solidFill>
                          <a:schemeClr val="tx1"/>
                        </a:solidFill>
                      </a:endParaRPr>
                    </a:p>
                  </a:txBody>
                  <a:tcPr>
                    <a:solidFill>
                      <a:srgbClr val="66FFFF"/>
                    </a:solidFill>
                  </a:tcPr>
                </a:tc>
              </a:tr>
              <a:tr h="370840">
                <a:tc>
                  <a:txBody>
                    <a:bodyPr/>
                    <a:lstStyle/>
                    <a:p>
                      <a:r>
                        <a:rPr lang="fr-FR" sz="2000" b="1" dirty="0" smtClean="0">
                          <a:solidFill>
                            <a:schemeClr val="tx1"/>
                          </a:solidFill>
                        </a:rPr>
                        <a:t>FETOPEN-1  (</a:t>
                      </a:r>
                      <a:r>
                        <a:rPr lang="fr-FR" sz="1800" b="1" i="0" u="none" strike="noStrike" kern="1200" baseline="0" dirty="0" smtClean="0">
                          <a:solidFill>
                            <a:schemeClr val="dk1"/>
                          </a:solidFill>
                          <a:latin typeface="+mn-lt"/>
                          <a:ea typeface="+mn-ea"/>
                          <a:cs typeface="+mn-cs"/>
                        </a:rPr>
                        <a:t>Open </a:t>
                      </a:r>
                      <a:r>
                        <a:rPr lang="fr-FR" sz="1800" b="1" i="0" u="none" strike="noStrike" kern="1200" baseline="0" dirty="0" err="1" smtClean="0">
                          <a:solidFill>
                            <a:schemeClr val="dk1"/>
                          </a:solidFill>
                          <a:latin typeface="+mn-lt"/>
                          <a:ea typeface="+mn-ea"/>
                          <a:cs typeface="+mn-cs"/>
                        </a:rPr>
                        <a:t>research</a:t>
                      </a:r>
                      <a:r>
                        <a:rPr lang="fr-FR" sz="1800" b="1" i="0" u="none" strike="noStrike" kern="1200" baseline="0" dirty="0" smtClean="0">
                          <a:solidFill>
                            <a:schemeClr val="dk1"/>
                          </a:solidFill>
                          <a:latin typeface="+mn-lt"/>
                          <a:ea typeface="+mn-ea"/>
                          <a:cs typeface="+mn-cs"/>
                        </a:rPr>
                        <a:t> </a:t>
                      </a:r>
                      <a:r>
                        <a:rPr lang="fr-FR" sz="1800" b="1" i="0" u="none" strike="noStrike" kern="1200" baseline="0" dirty="0" err="1" smtClean="0">
                          <a:solidFill>
                            <a:schemeClr val="dk1"/>
                          </a:solidFill>
                          <a:latin typeface="+mn-lt"/>
                          <a:ea typeface="+mn-ea"/>
                          <a:cs typeface="+mn-cs"/>
                        </a:rPr>
                        <a:t>projects</a:t>
                      </a:r>
                      <a:r>
                        <a:rPr lang="fr-FR" sz="1800" b="1" i="0" u="none" strike="noStrike" kern="1200" baseline="0" dirty="0" smtClean="0">
                          <a:solidFill>
                            <a:schemeClr val="dk1"/>
                          </a:solidFill>
                          <a:latin typeface="+mn-lt"/>
                          <a:ea typeface="+mn-ea"/>
                          <a:cs typeface="+mn-cs"/>
                        </a:rPr>
                        <a:t> )</a:t>
                      </a:r>
                      <a:endParaRPr lang="fr-FR" sz="2000" b="1" dirty="0"/>
                    </a:p>
                  </a:txBody>
                  <a:tcPr>
                    <a:solidFill>
                      <a:srgbClr val="66FFFF"/>
                    </a:solidFill>
                  </a:tcPr>
                </a:tc>
                <a:tc>
                  <a:txBody>
                    <a:bodyPr/>
                    <a:lstStyle/>
                    <a:p>
                      <a:pPr algn="ctr"/>
                      <a:r>
                        <a:rPr lang="fr-FR" sz="2400" b="1" dirty="0" smtClean="0">
                          <a:solidFill>
                            <a:srgbClr val="FF0000"/>
                          </a:solidFill>
                        </a:rPr>
                        <a:t>77</a:t>
                      </a:r>
                      <a:endParaRPr lang="fr-FR" sz="2400" b="1" dirty="0">
                        <a:solidFill>
                          <a:srgbClr val="FF0000"/>
                        </a:solidFill>
                      </a:endParaRPr>
                    </a:p>
                  </a:txBody>
                  <a:tcPr>
                    <a:solidFill>
                      <a:srgbClr val="66FFFF"/>
                    </a:solidFill>
                  </a:tcPr>
                </a:tc>
                <a:tc>
                  <a:txBody>
                    <a:bodyPr/>
                    <a:lstStyle/>
                    <a:p>
                      <a:pPr algn="ctr"/>
                      <a:r>
                        <a:rPr lang="fr-FR" sz="2400" b="1" dirty="0" smtClean="0">
                          <a:solidFill>
                            <a:schemeClr val="tx1"/>
                          </a:solidFill>
                        </a:rPr>
                        <a:t>37+40</a:t>
                      </a:r>
                      <a:endParaRPr lang="fr-FR" sz="2400" b="1" dirty="0">
                        <a:solidFill>
                          <a:schemeClr val="tx1"/>
                        </a:solidFill>
                      </a:endParaRPr>
                    </a:p>
                  </a:txBody>
                  <a:tcPr>
                    <a:solidFill>
                      <a:srgbClr val="66FFFF"/>
                    </a:solidFill>
                  </a:tcPr>
                </a:tc>
                <a:tc>
                  <a:txBody>
                    <a:bodyPr/>
                    <a:lstStyle/>
                    <a:p>
                      <a:pPr algn="ctr"/>
                      <a:r>
                        <a:rPr lang="fr-FR" sz="2400" b="1" dirty="0" smtClean="0">
                          <a:solidFill>
                            <a:srgbClr val="FF0000"/>
                          </a:solidFill>
                        </a:rPr>
                        <a:t>4</a:t>
                      </a:r>
                      <a:endParaRPr lang="fr-FR" sz="2400" b="1" dirty="0">
                        <a:solidFill>
                          <a:srgbClr val="FF0000"/>
                        </a:solidFill>
                      </a:endParaRPr>
                    </a:p>
                  </a:txBody>
                  <a:tcPr>
                    <a:solidFill>
                      <a:srgbClr val="66FFFF"/>
                    </a:solidFill>
                  </a:tcPr>
                </a:tc>
              </a:tr>
            </a:tbl>
          </a:graphicData>
        </a:graphic>
      </p:graphicFrame>
      <p:sp>
        <p:nvSpPr>
          <p:cNvPr id="10" name="Text Box 24"/>
          <p:cNvSpPr txBox="1">
            <a:spLocks noChangeArrowheads="1"/>
          </p:cNvSpPr>
          <p:nvPr/>
        </p:nvSpPr>
        <p:spPr bwMode="auto">
          <a:xfrm>
            <a:off x="2375756" y="-27384"/>
            <a:ext cx="4644515" cy="584775"/>
          </a:xfrm>
          <a:prstGeom prst="rect">
            <a:avLst/>
          </a:prstGeom>
          <a:solidFill>
            <a:srgbClr val="FFFF00"/>
          </a:solidFill>
          <a:ln w="9525">
            <a:solidFill>
              <a:srgbClr val="FF0000"/>
            </a:solidFill>
            <a:miter lim="800000"/>
            <a:headEnd/>
            <a:tailEnd/>
          </a:ln>
          <a:effectLst/>
          <a:scene3d>
            <a:camera prst="orthographicFront"/>
            <a:lightRig rig="threePt" dir="t"/>
          </a:scene3d>
          <a:sp3d>
            <a:bevelT w="114300" prst="artDeco"/>
          </a:sp3d>
        </p:spPr>
        <p:txBody>
          <a:bodyPr wrap="square">
            <a:spAutoFit/>
          </a:bodyPr>
          <a:lstStyle/>
          <a:p>
            <a:r>
              <a:rPr lang="en-US" sz="3200" b="1" dirty="0" smtClean="0">
                <a:solidFill>
                  <a:schemeClr val="hlink"/>
                </a:solidFill>
                <a:effectLst>
                  <a:outerShdw blurRad="38100" dist="38100" dir="2700000" algn="tl">
                    <a:srgbClr val="000000">
                      <a:alpha val="43137"/>
                    </a:srgbClr>
                  </a:outerShdw>
                </a:effectLst>
              </a:rPr>
              <a:t>Horizon 2020: FET calls</a:t>
            </a:r>
            <a:endParaRPr lang="en-US" sz="3200" b="1" dirty="0">
              <a:effectLst>
                <a:outerShdw blurRad="38100" dist="38100" dir="2700000" algn="tl">
                  <a:srgbClr val="000000">
                    <a:alpha val="43137"/>
                  </a:srgbClr>
                </a:outerShdw>
              </a:effectLst>
            </a:endParaRPr>
          </a:p>
        </p:txBody>
      </p:sp>
      <p:sp>
        <p:nvSpPr>
          <p:cNvPr id="14" name="Rectangle 13"/>
          <p:cNvSpPr/>
          <p:nvPr/>
        </p:nvSpPr>
        <p:spPr>
          <a:xfrm>
            <a:off x="1763688" y="557391"/>
            <a:ext cx="6084675"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rPr>
              <a:t>Future and Emerging Technologies</a:t>
            </a:r>
            <a:endParaRPr lang="fr-FR" sz="2400" dirty="0">
              <a:solidFill>
                <a:schemeClr val="bg1"/>
              </a:solidFill>
              <a:effectLst>
                <a:outerShdw blurRad="38100" dist="38100" dir="2700000" algn="tl">
                  <a:srgbClr val="000000">
                    <a:alpha val="43137"/>
                  </a:srgbClr>
                </a:outerShdw>
              </a:effectLst>
            </a:endParaRPr>
          </a:p>
        </p:txBody>
      </p:sp>
      <p:sp>
        <p:nvSpPr>
          <p:cNvPr id="15" name="Rectangle 14"/>
          <p:cNvSpPr/>
          <p:nvPr/>
        </p:nvSpPr>
        <p:spPr>
          <a:xfrm>
            <a:off x="179512" y="2032372"/>
            <a:ext cx="8640960" cy="648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07504" y="3264403"/>
            <a:ext cx="8964023" cy="648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50469" y="4810216"/>
            <a:ext cx="1774846" cy="461665"/>
          </a:xfrm>
          <a:prstGeom prst="rect">
            <a:avLst/>
          </a:prstGeom>
          <a:noFill/>
        </p:spPr>
        <p:txBody>
          <a:bodyPr wrap="none" rtlCol="0">
            <a:spAutoFit/>
          </a:bodyPr>
          <a:lstStyle/>
          <a:p>
            <a:r>
              <a:rPr lang="fr-FR" sz="2400" b="1" dirty="0" smtClean="0">
                <a:solidFill>
                  <a:schemeClr val="bg1"/>
                </a:solidFill>
              </a:rPr>
              <a:t>Key </a:t>
            </a:r>
            <a:r>
              <a:rPr lang="fr-FR" sz="2400" b="1" dirty="0" err="1" smtClean="0">
                <a:solidFill>
                  <a:schemeClr val="bg1"/>
                </a:solidFill>
              </a:rPr>
              <a:t>words</a:t>
            </a:r>
            <a:r>
              <a:rPr lang="fr-FR" sz="2400" b="1" dirty="0" smtClean="0">
                <a:solidFill>
                  <a:schemeClr val="bg1"/>
                </a:solidFill>
              </a:rPr>
              <a:t>: </a:t>
            </a:r>
            <a:endParaRPr lang="fr-FR" sz="2400" b="1" dirty="0">
              <a:solidFill>
                <a:schemeClr val="bg1"/>
              </a:solidFill>
            </a:endParaRPr>
          </a:p>
        </p:txBody>
      </p:sp>
      <p:sp>
        <p:nvSpPr>
          <p:cNvPr id="18" name="ZoneTexte 17">
            <a:hlinkClick r:id="rId3" action="ppaction://hlinksldjump"/>
          </p:cNvPr>
          <p:cNvSpPr txBox="1"/>
          <p:nvPr/>
        </p:nvSpPr>
        <p:spPr>
          <a:xfrm>
            <a:off x="1778661" y="4856382"/>
            <a:ext cx="7132462" cy="830997"/>
          </a:xfrm>
          <a:prstGeom prst="rect">
            <a:avLst/>
          </a:prstGeom>
          <a:solidFill>
            <a:srgbClr val="FFC000"/>
          </a:solidFill>
        </p:spPr>
        <p:txBody>
          <a:bodyPr wrap="square" rtlCol="0">
            <a:spAutoFit/>
          </a:bodyPr>
          <a:lstStyle/>
          <a:p>
            <a:pPr algn="l"/>
            <a:r>
              <a:rPr lang="fr-FR" sz="2400" b="1" dirty="0" smtClean="0"/>
              <a:t>Long-</a:t>
            </a:r>
            <a:r>
              <a:rPr lang="fr-FR" sz="2400" b="1" dirty="0" err="1" smtClean="0"/>
              <a:t>term</a:t>
            </a:r>
            <a:r>
              <a:rPr lang="fr-FR" sz="2400" b="1" dirty="0" smtClean="0"/>
              <a:t> vision, </a:t>
            </a:r>
            <a:r>
              <a:rPr lang="fr-FR" sz="2400" b="1" dirty="0" err="1" smtClean="0"/>
              <a:t>Breakthrough</a:t>
            </a:r>
            <a:r>
              <a:rPr lang="fr-FR" sz="2400" b="1" dirty="0" smtClean="0"/>
              <a:t> S&amp;T </a:t>
            </a:r>
            <a:r>
              <a:rPr lang="fr-FR" sz="2400" b="1" dirty="0" err="1" smtClean="0"/>
              <a:t>target</a:t>
            </a:r>
            <a:r>
              <a:rPr lang="fr-FR" sz="2400" b="1" dirty="0" smtClean="0"/>
              <a:t>, </a:t>
            </a:r>
            <a:r>
              <a:rPr lang="fr-FR" sz="2400" b="1" dirty="0" err="1" smtClean="0"/>
              <a:t>Foundational</a:t>
            </a:r>
            <a:r>
              <a:rPr lang="fr-FR" sz="2400" b="1" dirty="0" smtClean="0"/>
              <a:t>, </a:t>
            </a:r>
            <a:r>
              <a:rPr lang="fr-FR" sz="2400" b="1" dirty="0" err="1" smtClean="0"/>
              <a:t>Novelty</a:t>
            </a:r>
            <a:r>
              <a:rPr lang="fr-FR" sz="2400" b="1" dirty="0" smtClean="0"/>
              <a:t> , High-</a:t>
            </a:r>
            <a:r>
              <a:rPr lang="fr-FR" sz="2400" b="1" dirty="0" err="1" smtClean="0"/>
              <a:t>risk</a:t>
            </a:r>
            <a:r>
              <a:rPr lang="fr-FR" sz="2400" b="1" dirty="0" smtClean="0"/>
              <a:t>, </a:t>
            </a:r>
            <a:r>
              <a:rPr lang="fr-FR" sz="2400" b="1" dirty="0" err="1" smtClean="0"/>
              <a:t>Interdisciplinary</a:t>
            </a:r>
            <a:endParaRPr lang="fr-FR" sz="2400" b="1" dirty="0"/>
          </a:p>
        </p:txBody>
      </p:sp>
    </p:spTree>
    <p:extLst>
      <p:ext uri="{BB962C8B-B14F-4D97-AF65-F5344CB8AC3E}">
        <p14:creationId xmlns:p14="http://schemas.microsoft.com/office/powerpoint/2010/main" val="1399159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L Talk template">
  <a:themeElements>
    <a:clrScheme name="">
      <a:dk1>
        <a:srgbClr val="000000"/>
      </a:dk1>
      <a:lt1>
        <a:srgbClr val="FFFFFF"/>
      </a:lt1>
      <a:dk2>
        <a:srgbClr val="006B61"/>
      </a:dk2>
      <a:lt2>
        <a:srgbClr val="C0C0C0"/>
      </a:lt2>
      <a:accent1>
        <a:srgbClr val="FF00FF"/>
      </a:accent1>
      <a:accent2>
        <a:srgbClr val="00C0C0"/>
      </a:accent2>
      <a:accent3>
        <a:srgbClr val="FFFFFF"/>
      </a:accent3>
      <a:accent4>
        <a:srgbClr val="000000"/>
      </a:accent4>
      <a:accent5>
        <a:srgbClr val="FFAAFF"/>
      </a:accent5>
      <a:accent6>
        <a:srgbClr val="00AEAE"/>
      </a:accent6>
      <a:hlink>
        <a:srgbClr val="00C000"/>
      </a:hlink>
      <a:folHlink>
        <a:srgbClr val="800080"/>
      </a:folHlink>
    </a:clrScheme>
    <a:fontScheme name="SL Talk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L Talk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L Talk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SL Talk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L Talk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L Talk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L Talk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SL Talk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Conception personnalisée">
  <a:themeElements>
    <a:clrScheme name="4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onception personnalisé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4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Modèle par défaut">
  <a:themeElements>
    <a:clrScheme name="2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2_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00">
            <a:alpha val="67000"/>
          </a:srgbClr>
        </a:solidFill>
        <a:ln w="9525" cap="flat" cmpd="sng" algn="ctr">
          <a:solidFill>
            <a:schemeClr val="hlink"/>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2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Modèle par défaut">
  <a:themeElements>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25357</TotalTime>
  <Words>1642</Words>
  <Application>Microsoft Office PowerPoint</Application>
  <PresentationFormat>Affichage à l'écran (4:3)</PresentationFormat>
  <Paragraphs>252</Paragraphs>
  <Slides>16</Slides>
  <Notes>2</Notes>
  <HiddenSlides>4</HiddenSlides>
  <MMClips>0</MMClips>
  <ScaleCrop>false</ScaleCrop>
  <HeadingPairs>
    <vt:vector size="4" baseType="variant">
      <vt:variant>
        <vt:lpstr>Thème</vt:lpstr>
      </vt:variant>
      <vt:variant>
        <vt:i4>5</vt:i4>
      </vt:variant>
      <vt:variant>
        <vt:lpstr>Titres des diapositives</vt:lpstr>
      </vt:variant>
      <vt:variant>
        <vt:i4>16</vt:i4>
      </vt:variant>
    </vt:vector>
  </HeadingPairs>
  <TitlesOfParts>
    <vt:vector size="21" baseType="lpstr">
      <vt:lpstr>Modèle par défaut</vt:lpstr>
      <vt:lpstr>SL Talk template</vt:lpstr>
      <vt:lpstr>4_Conception personnalisée</vt:lpstr>
      <vt:lpstr>2_Modèle par défaut</vt:lpstr>
      <vt:lpstr>1_Modèle par défaut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CEA/DSM/DAPNIA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aleksan</dc:creator>
  <cp:lastModifiedBy>ALEKSAN Roy</cp:lastModifiedBy>
  <cp:revision>1163</cp:revision>
  <dcterms:created xsi:type="dcterms:W3CDTF">2002-09-23T10:15:47Z</dcterms:created>
  <dcterms:modified xsi:type="dcterms:W3CDTF">2014-09-09T12:48:07Z</dcterms:modified>
</cp:coreProperties>
</file>