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22" r:id="rId2"/>
  </p:sldMasterIdLst>
  <p:notesMasterIdLst>
    <p:notesMasterId r:id="rId16"/>
  </p:notesMasterIdLst>
  <p:handoutMasterIdLst>
    <p:handoutMasterId r:id="rId17"/>
  </p:handoutMasterIdLst>
  <p:sldIdLst>
    <p:sldId id="494" r:id="rId3"/>
    <p:sldId id="551" r:id="rId4"/>
    <p:sldId id="552" r:id="rId5"/>
    <p:sldId id="539" r:id="rId6"/>
    <p:sldId id="540" r:id="rId7"/>
    <p:sldId id="541" r:id="rId8"/>
    <p:sldId id="546" r:id="rId9"/>
    <p:sldId id="553" r:id="rId10"/>
    <p:sldId id="489" r:id="rId11"/>
    <p:sldId id="548" r:id="rId12"/>
    <p:sldId id="542" r:id="rId13"/>
    <p:sldId id="543" r:id="rId14"/>
    <p:sldId id="547" r:id="rId15"/>
  </p:sldIdLst>
  <p:sldSz cx="9144000" cy="6858000" type="screen4x3"/>
  <p:notesSz cx="6811963" cy="99425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CCFF"/>
    <a:srgbClr val="FFFFCC"/>
    <a:srgbClr val="FF99FF"/>
    <a:srgbClr val="EE70EE"/>
    <a:srgbClr val="FF9933"/>
    <a:srgbClr val="57C7FF"/>
    <a:srgbClr val="CC0066"/>
    <a:srgbClr val="0081C2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50" autoAdjust="0"/>
    <p:restoredTop sz="99447" autoAdjust="0"/>
  </p:normalViewPr>
  <p:slideViewPr>
    <p:cSldViewPr>
      <p:cViewPr varScale="1">
        <p:scale>
          <a:sx n="73" d="100"/>
          <a:sy n="73" d="100"/>
        </p:scale>
        <p:origin x="-75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4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1532" cy="49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26" tIns="47863" rIns="95726" bIns="47863" numCol="1" anchor="t" anchorCtr="0" compatLnSpc="1">
            <a:prstTxWarp prst="textNoShape">
              <a:avLst/>
            </a:prstTxWarp>
          </a:bodyPr>
          <a:lstStyle>
            <a:lvl1pPr defTabSz="957141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432" y="0"/>
            <a:ext cx="2951531" cy="49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26" tIns="47863" rIns="95726" bIns="47863" numCol="1" anchor="t" anchorCtr="0" compatLnSpc="1">
            <a:prstTxWarp prst="textNoShape">
              <a:avLst/>
            </a:prstTxWarp>
          </a:bodyPr>
          <a:lstStyle>
            <a:lvl1pPr algn="r" defTabSz="957141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4434"/>
            <a:ext cx="2951532" cy="49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26" tIns="47863" rIns="95726" bIns="47863" numCol="1" anchor="b" anchorCtr="0" compatLnSpc="1">
            <a:prstTxWarp prst="textNoShape">
              <a:avLst/>
            </a:prstTxWarp>
          </a:bodyPr>
          <a:lstStyle>
            <a:lvl1pPr defTabSz="957141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432" y="9444434"/>
            <a:ext cx="2951531" cy="49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26" tIns="47863" rIns="95726" bIns="47863" numCol="1" anchor="b" anchorCtr="0" compatLnSpc="1">
            <a:prstTxWarp prst="textNoShape">
              <a:avLst/>
            </a:prstTxWarp>
          </a:bodyPr>
          <a:lstStyle>
            <a:lvl1pPr algn="r" defTabSz="957141">
              <a:defRPr sz="1300"/>
            </a:lvl1pPr>
          </a:lstStyle>
          <a:p>
            <a:pPr>
              <a:defRPr/>
            </a:pPr>
            <a:fld id="{5399EE35-0A88-4189-A283-2AE97D1E50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371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1532" cy="496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837" y="0"/>
            <a:ext cx="2951532" cy="496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73637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98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879" y="4723012"/>
            <a:ext cx="5450208" cy="4473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4433"/>
            <a:ext cx="2951532" cy="496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837" y="9444433"/>
            <a:ext cx="2951532" cy="496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02C1F3B-3DA0-4D10-A46E-E540C7294D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587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7D727-FDB8-47E4-A747-8D807FD28C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702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836F-95B4-43D0-9B40-B44CE39060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63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414C8-D375-43D4-B49A-E9C687DCB1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3837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D4289-0912-45AB-8BDE-233679358B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186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0F0F9-7E3C-4403-8679-D7E837A932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87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3AE1D-578C-438C-B400-5184D95F1C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44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47E4B-4C1B-4419-802F-A5346CF23B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255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72821-F159-4EA1-AE22-E6B2768302B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643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C6386-381C-4585-BB16-0489A7A05F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180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0A581-63D6-413B-8BCA-AFA3D7EAA2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2948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B140FA5-7D68-47EE-B6D8-702A15B0B00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12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1.png"/><Relationship Id="rId11" Type="http://schemas.openxmlformats.org/officeDocument/2006/relationships/image" Target="../media/image7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image" Target="../media/image3.jpe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slide" Target="slide5.xml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slide" Target="slide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219" y="-46312"/>
            <a:ext cx="9277109" cy="6917447"/>
          </a:xfrm>
          <a:prstGeom prst="rect">
            <a:avLst/>
          </a:prstGeom>
        </p:spPr>
      </p:pic>
      <p:sp>
        <p:nvSpPr>
          <p:cNvPr id="32" name="Arc 31"/>
          <p:cNvSpPr/>
          <p:nvPr/>
        </p:nvSpPr>
        <p:spPr>
          <a:xfrm>
            <a:off x="1954183" y="2985191"/>
            <a:ext cx="996263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1253101" y="49593"/>
            <a:ext cx="6421774" cy="954107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CEA/IRFU (</a:t>
            </a:r>
            <a:r>
              <a:rPr lang="en-US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Saclay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and FCC</a:t>
            </a:r>
          </a:p>
          <a:p>
            <a:pPr algn="ctr" eaLnBrk="1" hangingPunct="1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areas of interest within FCC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143074" y="1412776"/>
            <a:ext cx="21242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</a:t>
            </a:r>
            <a:r>
              <a:rPr lang="fr-CH" sz="1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Aleksan</a:t>
            </a:r>
            <a:endParaRPr lang="fr-CH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C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ICB</a:t>
            </a:r>
          </a:p>
          <a:p>
            <a:pPr algn="ctr"/>
            <a:r>
              <a:rPr lang="fr-C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Sept. 10, 2014</a:t>
            </a:r>
            <a:endParaRPr lang="fr-CH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ZoneTexte 34">
            <a:hlinkClick r:id="" action="ppaction://noaction"/>
          </p:cNvPr>
          <p:cNvSpPr txBox="1"/>
          <p:nvPr/>
        </p:nvSpPr>
        <p:spPr>
          <a:xfrm>
            <a:off x="725683" y="5787261"/>
            <a:ext cx="4044056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800" b="1" dirty="0" err="1" smtClean="0"/>
              <a:t>Organization</a:t>
            </a:r>
            <a:endParaRPr lang="fr-FR" sz="2800" b="1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800" b="1" dirty="0" err="1" smtClean="0"/>
              <a:t>IRFU’s</a:t>
            </a:r>
            <a:r>
              <a:rPr lang="fr-FR" sz="2800" b="1" dirty="0" smtClean="0"/>
              <a:t> area of </a:t>
            </a:r>
            <a:r>
              <a:rPr lang="fr-FR" sz="2800" b="1" dirty="0" err="1" smtClean="0"/>
              <a:t>interest</a:t>
            </a:r>
            <a:endParaRPr lang="fr-FR" sz="2800" b="1" dirty="0" smtClean="0"/>
          </a:p>
        </p:txBody>
      </p:sp>
      <p:sp>
        <p:nvSpPr>
          <p:cNvPr id="46" name="Arc 45"/>
          <p:cNvSpPr/>
          <p:nvPr/>
        </p:nvSpPr>
        <p:spPr>
          <a:xfrm>
            <a:off x="-940534" y="4110953"/>
            <a:ext cx="5870973" cy="1358292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7" name="Oval 3"/>
          <p:cNvSpPr/>
          <p:nvPr/>
        </p:nvSpPr>
        <p:spPr>
          <a:xfrm>
            <a:off x="1663800" y="4110953"/>
            <a:ext cx="2884972" cy="617406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8" name="Oval 4"/>
          <p:cNvSpPr/>
          <p:nvPr/>
        </p:nvSpPr>
        <p:spPr>
          <a:xfrm>
            <a:off x="4548772" y="4194414"/>
            <a:ext cx="381668" cy="107375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9" name="ZoneTexte 48"/>
          <p:cNvSpPr txBox="1"/>
          <p:nvPr/>
        </p:nvSpPr>
        <p:spPr>
          <a:xfrm>
            <a:off x="-15225" y="3804534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1820669" y="4145014"/>
            <a:ext cx="627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SPS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7848364" y="4178982"/>
            <a:ext cx="71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4463988" y="3847991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D:\TEMP\DAPNIA\siteon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15" y="-46312"/>
            <a:ext cx="15144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39"/>
          <p:cNvSpPr>
            <a:spLocks noChangeArrowheads="1"/>
          </p:cNvSpPr>
          <p:nvPr/>
        </p:nvSpPr>
        <p:spPr bwMode="auto">
          <a:xfrm>
            <a:off x="947576" y="1065511"/>
            <a:ext cx="6770839" cy="7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IRFU: </a:t>
            </a:r>
            <a:r>
              <a:rPr lang="en-US" sz="2800" b="1" dirty="0">
                <a:solidFill>
                  <a:schemeClr val="bg1"/>
                </a:solidFill>
              </a:rPr>
              <a:t>Institute of Research into the Fundamental laws of Universe at </a:t>
            </a:r>
            <a:r>
              <a:rPr lang="en-US" sz="2800" b="1" dirty="0" smtClean="0">
                <a:solidFill>
                  <a:schemeClr val="bg1"/>
                </a:solidFill>
              </a:rPr>
              <a:t>CEA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51620" y="1893022"/>
            <a:ext cx="5967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See </a:t>
            </a: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also F. Millet presentation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 proposed contributions for cryogenic system from CEA-Grenoble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46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2987824" y="15646"/>
            <a:ext cx="3390672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Involvement of IRFU in FCC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007060" y="512676"/>
            <a:ext cx="335220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N</a:t>
            </a:r>
            <a:r>
              <a:rPr lang="fr-FR" sz="2400" b="1" baseline="-25000" dirty="0" err="1" smtClean="0">
                <a:latin typeface="Symbol" panose="05050102010706020507" pitchFamily="18" charset="2"/>
              </a:rPr>
              <a:t>n</a:t>
            </a:r>
            <a:r>
              <a:rPr lang="fr-FR" sz="2400" b="1" dirty="0" smtClean="0"/>
              <a:t> at FCC-</a:t>
            </a:r>
            <a:r>
              <a:rPr lang="fr-FR" sz="2400" b="1" dirty="0" err="1" smtClean="0"/>
              <a:t>ee</a:t>
            </a:r>
            <a:r>
              <a:rPr lang="fr-FR" sz="2400" b="1" dirty="0" smtClean="0"/>
              <a:t> (240 </a:t>
            </a:r>
            <a:r>
              <a:rPr lang="fr-FR" sz="2400" b="1" dirty="0" err="1" smtClean="0"/>
              <a:t>GeV</a:t>
            </a:r>
            <a:r>
              <a:rPr lang="fr-FR" sz="2400" b="1" dirty="0" smtClean="0"/>
              <a:t>)</a:t>
            </a:r>
            <a:endParaRPr lang="fr-FR" sz="24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36321"/>
            <a:ext cx="2714062" cy="193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211" y="1936320"/>
            <a:ext cx="2619961" cy="193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519772" y="2973429"/>
                <a:ext cx="1002902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fr-FR" b="1" i="1" smtClean="0">
                          <a:latin typeface="Cambria Math"/>
                          <a:ea typeface="Cambria Math"/>
                        </a:rPr>
                        <m:t>𝒊𝒏𝒗</m:t>
                      </m:r>
                      <m:r>
                        <a:rPr lang="fr-FR" b="1" i="1" smtClean="0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772" y="2973429"/>
                <a:ext cx="1002902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5" y="2188348"/>
            <a:ext cx="2528927" cy="1120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48" y="4163540"/>
            <a:ext cx="2528927" cy="1120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209" y="3952544"/>
            <a:ext cx="3157088" cy="140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039239" y="5608728"/>
            <a:ext cx="672991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Combined</a:t>
            </a:r>
            <a:r>
              <a:rPr lang="fr-FR" b="1" dirty="0" smtClean="0"/>
              <a:t> (ZZ, ZH) </a:t>
            </a:r>
            <a:r>
              <a:rPr lang="fr-FR" b="1" dirty="0" err="1" smtClean="0"/>
              <a:t>precision</a:t>
            </a:r>
            <a:r>
              <a:rPr lang="fr-FR" b="1" dirty="0" smtClean="0"/>
              <a:t> </a:t>
            </a:r>
            <a:r>
              <a:rPr lang="fr-FR" b="1" dirty="0" err="1" smtClean="0"/>
              <a:t>potentially</a:t>
            </a:r>
            <a:r>
              <a:rPr lang="fr-FR" b="1" dirty="0" smtClean="0"/>
              <a:t> lead to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fr-FR" b="1" dirty="0" err="1" smtClean="0">
                <a:solidFill>
                  <a:srgbClr val="C00000"/>
                </a:solidFill>
              </a:rPr>
              <a:t>N</a:t>
            </a:r>
            <a:r>
              <a:rPr lang="fr-FR" b="1" baseline="-25000" dirty="0" err="1" smtClean="0">
                <a:solidFill>
                  <a:srgbClr val="C00000"/>
                </a:solidFill>
                <a:latin typeface="Symbol" panose="05050102010706020507" pitchFamily="18" charset="2"/>
              </a:rPr>
              <a:t>n</a:t>
            </a:r>
            <a:r>
              <a:rPr lang="fr-FR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= 0.006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039238" y="6161238"/>
            <a:ext cx="461216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latin typeface="Symbol" panose="05050102010706020507" pitchFamily="18" charset="2"/>
              </a:rPr>
              <a:t>g</a:t>
            </a:r>
            <a:r>
              <a:rPr lang="fr-FR" b="1" dirty="0" err="1" smtClean="0"/>
              <a:t>Z</a:t>
            </a:r>
            <a:r>
              <a:rPr lang="fr-FR" b="1" dirty="0" smtClean="0"/>
              <a:t> </a:t>
            </a:r>
            <a:r>
              <a:rPr lang="fr-FR" b="1" dirty="0" err="1" smtClean="0"/>
              <a:t>events</a:t>
            </a:r>
            <a:r>
              <a:rPr lang="fr-FR" b="1" dirty="0" smtClean="0"/>
              <a:t> </a:t>
            </a:r>
            <a:r>
              <a:rPr lang="fr-FR" b="1" dirty="0" err="1" smtClean="0"/>
              <a:t>potentially</a:t>
            </a:r>
            <a:r>
              <a:rPr lang="fr-FR" b="1" dirty="0" smtClean="0"/>
              <a:t> lead to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fr-FR" b="1" dirty="0" err="1" smtClean="0">
                <a:solidFill>
                  <a:srgbClr val="C00000"/>
                </a:solidFill>
              </a:rPr>
              <a:t>N</a:t>
            </a:r>
            <a:r>
              <a:rPr lang="fr-FR" b="1" baseline="-25000" dirty="0" err="1" smtClean="0">
                <a:solidFill>
                  <a:srgbClr val="C00000"/>
                </a:solidFill>
                <a:latin typeface="Symbol" panose="05050102010706020507" pitchFamily="18" charset="2"/>
              </a:rPr>
              <a:t>n</a:t>
            </a:r>
            <a:r>
              <a:rPr lang="fr-FR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= 0.001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endParaRPr lang="fr-FR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2355003" y="1088740"/>
                <a:ext cx="489050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latin typeface="+mj-lt"/>
                  </a:rPr>
                  <a:t>LEP </a:t>
                </a:r>
                <a:r>
                  <a:rPr lang="fr-FR" b="1" dirty="0" err="1" smtClean="0">
                    <a:latin typeface="+mj-lt"/>
                  </a:rPr>
                  <a:t>measurement</a:t>
                </a:r>
                <a:r>
                  <a:rPr lang="fr-FR" b="1" dirty="0" smtClean="0">
                    <a:latin typeface="+mj-lt"/>
                  </a:rPr>
                  <a:t> : </a:t>
                </a:r>
                <a14:m>
                  <m:oMath xmlns:m="http://schemas.openxmlformats.org/officeDocument/2006/math">
                    <m:r>
                      <a:rPr lang="fr-FR" b="1" i="1" dirty="0" smtClean="0">
                        <a:solidFill>
                          <a:srgbClr val="C00000"/>
                        </a:solidFill>
                        <a:latin typeface="Cambria Math"/>
                      </a:rPr>
                      <m:t>𝑵</m:t>
                    </m:r>
                    <m:r>
                      <a:rPr lang="fr-FR" b="1" i="1" baseline="-25000" dirty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𝝂</m:t>
                    </m:r>
                    <m:r>
                      <a:rPr lang="fr-FR" b="1" i="1" dirty="0" smtClean="0"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r>
                      <a:rPr lang="fr-FR" b="1" i="1" dirty="0" smtClean="0">
                        <a:solidFill>
                          <a:srgbClr val="C00000"/>
                        </a:solidFill>
                        <a:latin typeface="Cambria Math"/>
                      </a:rPr>
                      <m:t>𝟐</m:t>
                    </m:r>
                    <m:r>
                      <a:rPr lang="fr-FR" b="1" i="1" dirty="0" smtClean="0">
                        <a:solidFill>
                          <a:srgbClr val="C00000"/>
                        </a:solidFill>
                        <a:latin typeface="Cambria Math"/>
                      </a:rPr>
                      <m:t>.</m:t>
                    </m:r>
                    <m:r>
                      <a:rPr lang="fr-FR" b="1" i="1" dirty="0" smtClean="0">
                        <a:solidFill>
                          <a:srgbClr val="C00000"/>
                        </a:solidFill>
                        <a:latin typeface="Cambria Math"/>
                      </a:rPr>
                      <m:t>𝟗𝟖𝟒</m:t>
                    </m:r>
                    <m:r>
                      <a:rPr lang="fr-FR" b="1" i="1" dirty="0" smtClean="0">
                        <a:solidFill>
                          <a:srgbClr val="C00000"/>
                        </a:solidFill>
                        <a:latin typeface="Cambria Math"/>
                      </a:rPr>
                      <m:t> ±</m:t>
                    </m:r>
                    <m:r>
                      <a:rPr lang="fr-FR" b="1" i="1" dirty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1" dirty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FR" b="1" i="1" dirty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𝟎𝟎𝟖</m:t>
                    </m:r>
                  </m:oMath>
                </a14:m>
                <a:endParaRPr lang="fr-FR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5003" y="1088740"/>
                <a:ext cx="4890506" cy="400110"/>
              </a:xfrm>
              <a:prstGeom prst="rect">
                <a:avLst/>
              </a:prstGeom>
              <a:blipFill rotWithShape="1">
                <a:blip r:embed="rId11"/>
                <a:stretch>
                  <a:fillRect l="-1245" t="-7692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e 14"/>
          <p:cNvGrpSpPr/>
          <p:nvPr/>
        </p:nvGrpSpPr>
        <p:grpSpPr>
          <a:xfrm>
            <a:off x="2642377" y="3584637"/>
            <a:ext cx="645841" cy="844625"/>
            <a:chOff x="2971800" y="1916832"/>
            <a:chExt cx="645841" cy="844625"/>
          </a:xfrm>
        </p:grpSpPr>
        <p:sp>
          <p:nvSpPr>
            <p:cNvPr id="16" name="TextBox 25"/>
            <p:cNvSpPr txBox="1"/>
            <p:nvPr/>
          </p:nvSpPr>
          <p:spPr>
            <a:xfrm>
              <a:off x="3352800" y="2484458"/>
              <a:ext cx="26484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n</a:t>
              </a:r>
              <a:endParaRPr lang="en-US" sz="1200" baseline="-25000" dirty="0">
                <a:solidFill>
                  <a:srgbClr val="000000"/>
                </a:solidFill>
              </a:endParaRPr>
            </a:p>
          </p:txBody>
        </p:sp>
        <p:cxnSp>
          <p:nvCxnSpPr>
            <p:cNvPr id="19" name="Straight Connector 21"/>
            <p:cNvCxnSpPr/>
            <p:nvPr/>
          </p:nvCxnSpPr>
          <p:spPr bwMode="auto">
            <a:xfrm>
              <a:off x="3028950" y="2560658"/>
              <a:ext cx="40005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22"/>
            <p:cNvCxnSpPr/>
            <p:nvPr/>
          </p:nvCxnSpPr>
          <p:spPr bwMode="auto">
            <a:xfrm flipV="1">
              <a:off x="3048000" y="2179658"/>
              <a:ext cx="0" cy="381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TextBox 26"/>
            <p:cNvSpPr txBox="1"/>
            <p:nvPr/>
          </p:nvSpPr>
          <p:spPr>
            <a:xfrm>
              <a:off x="2971800" y="1951058"/>
              <a:ext cx="26484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n</a:t>
              </a:r>
              <a:endParaRPr lang="en-US" sz="12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Box 25"/>
            <p:cNvSpPr txBox="1"/>
            <p:nvPr/>
          </p:nvSpPr>
          <p:spPr>
            <a:xfrm>
              <a:off x="2994712" y="1916832"/>
              <a:ext cx="26484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n</a:t>
              </a:r>
              <a:endParaRPr lang="en-US" sz="1200" baseline="-25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" name="Groupe 22"/>
          <p:cNvGrpSpPr/>
          <p:nvPr/>
        </p:nvGrpSpPr>
        <p:grpSpPr>
          <a:xfrm rot="2116145">
            <a:off x="6715517" y="4686924"/>
            <a:ext cx="645841" cy="844625"/>
            <a:chOff x="2971800" y="1916832"/>
            <a:chExt cx="645841" cy="844625"/>
          </a:xfrm>
        </p:grpSpPr>
        <p:sp>
          <p:nvSpPr>
            <p:cNvPr id="24" name="TextBox 25"/>
            <p:cNvSpPr txBox="1"/>
            <p:nvPr/>
          </p:nvSpPr>
          <p:spPr>
            <a:xfrm>
              <a:off x="3352800" y="2484458"/>
              <a:ext cx="26484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n</a:t>
              </a:r>
              <a:endParaRPr lang="en-US" sz="1200" baseline="-25000" dirty="0">
                <a:solidFill>
                  <a:srgbClr val="000000"/>
                </a:solidFill>
              </a:endParaRPr>
            </a:p>
          </p:txBody>
        </p:sp>
        <p:cxnSp>
          <p:nvCxnSpPr>
            <p:cNvPr id="25" name="Straight Connector 21"/>
            <p:cNvCxnSpPr/>
            <p:nvPr/>
          </p:nvCxnSpPr>
          <p:spPr bwMode="auto">
            <a:xfrm>
              <a:off x="3028950" y="2560658"/>
              <a:ext cx="40005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2"/>
            <p:cNvCxnSpPr/>
            <p:nvPr/>
          </p:nvCxnSpPr>
          <p:spPr bwMode="auto">
            <a:xfrm flipV="1">
              <a:off x="3048000" y="2179658"/>
              <a:ext cx="0" cy="381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2971800" y="1951058"/>
              <a:ext cx="26484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n</a:t>
              </a:r>
              <a:endParaRPr lang="en-US" sz="12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8" name="TextBox 25"/>
            <p:cNvSpPr txBox="1"/>
            <p:nvPr/>
          </p:nvSpPr>
          <p:spPr>
            <a:xfrm>
              <a:off x="2994712" y="1916832"/>
              <a:ext cx="26484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n</a:t>
              </a:r>
              <a:endParaRPr lang="en-US" sz="1200" baseline="-25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9" name="Bouton d'action : Précédent 28">
            <a:hlinkClick r:id="rId12" action="ppaction://hlinksldjump" highlightClick="1"/>
          </p:cNvPr>
          <p:cNvSpPr/>
          <p:nvPr/>
        </p:nvSpPr>
        <p:spPr>
          <a:xfrm>
            <a:off x="8928484" y="6489340"/>
            <a:ext cx="180020" cy="25068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86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2987824" y="15646"/>
            <a:ext cx="3390672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Involvement of IRFU in FCC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563888" y="507449"/>
            <a:ext cx="2349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TPC for FCC-</a:t>
            </a:r>
            <a:r>
              <a:rPr lang="fr-FR" sz="2400" b="1" dirty="0" err="1" smtClean="0"/>
              <a:t>ee</a:t>
            </a:r>
            <a:endParaRPr lang="fr-FR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196596" y="1021956"/>
            <a:ext cx="8172908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 smtClean="0"/>
              <a:t>There is a believe that TPC is the ideal detector for </a:t>
            </a:r>
            <a:r>
              <a:rPr lang="en-US" b="1" dirty="0" err="1" smtClean="0"/>
              <a:t>e</a:t>
            </a:r>
            <a:r>
              <a:rPr lang="en-US" b="1" baseline="30000" dirty="0" err="1" smtClean="0"/>
              <a:t>+</a:t>
            </a:r>
            <a:r>
              <a:rPr lang="en-US" b="1" dirty="0" err="1" smtClean="0"/>
              <a:t>e</a:t>
            </a:r>
            <a:r>
              <a:rPr lang="en-US" b="1" baseline="30000" dirty="0" smtClean="0"/>
              <a:t>-</a:t>
            </a:r>
            <a:r>
              <a:rPr lang="en-US" b="1" dirty="0" smtClean="0"/>
              <a:t>. </a:t>
            </a:r>
            <a:r>
              <a:rPr lang="en-US" b="1" dirty="0"/>
              <a:t>Certainly TPC have been used with success at </a:t>
            </a:r>
            <a:r>
              <a:rPr lang="en-US" b="1" dirty="0" smtClean="0"/>
              <a:t>LEP and LHC (ALICE)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Minimum of material </a:t>
            </a: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For excellent tracking capability (large number of measured points)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Some PID with de/dx (5% resolution)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Capitalization of studies done at IRFU (T2K/ILC) using </a:t>
            </a:r>
            <a:r>
              <a:rPr lang="en-US" b="1" dirty="0" err="1">
                <a:solidFill>
                  <a:srgbClr val="C00000"/>
                </a:solidFill>
              </a:rPr>
              <a:t>micromegas</a:t>
            </a:r>
            <a:endParaRPr lang="en-US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Possible synergies </a:t>
            </a:r>
            <a:r>
              <a:rPr lang="en-US" b="1" dirty="0"/>
              <a:t>with </a:t>
            </a:r>
            <a:r>
              <a:rPr lang="en-US" b="1" dirty="0" smtClean="0"/>
              <a:t>linear </a:t>
            </a:r>
            <a:r>
              <a:rPr lang="en-US" b="1" dirty="0"/>
              <a:t>collider studies (</a:t>
            </a:r>
            <a:r>
              <a:rPr lang="en-US" b="1" dirty="0" smtClean="0"/>
              <a:t>ILD)</a:t>
            </a:r>
          </a:p>
        </p:txBody>
      </p:sp>
      <p:sp>
        <p:nvSpPr>
          <p:cNvPr id="5" name="Rectangle 4"/>
          <p:cNvSpPr/>
          <p:nvPr/>
        </p:nvSpPr>
        <p:spPr>
          <a:xfrm>
            <a:off x="2022559" y="3316922"/>
            <a:ext cx="4520981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b="1" dirty="0"/>
              <a:t>But cannot be used in all environments!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400" y="3922757"/>
            <a:ext cx="3442704" cy="2922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8680" y="3825044"/>
            <a:ext cx="2111052" cy="2585323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b="1" dirty="0" err="1" smtClean="0"/>
              <a:t>R</a:t>
            </a:r>
            <a:r>
              <a:rPr lang="fr-FR" sz="1800" b="1" baseline="-25000" dirty="0" err="1" smtClean="0"/>
              <a:t>in</a:t>
            </a:r>
            <a:r>
              <a:rPr lang="fr-FR" sz="1800" b="1" dirty="0" smtClean="0"/>
              <a:t> : </a:t>
            </a:r>
            <a:r>
              <a:rPr lang="fr-FR" sz="1800" b="1" dirty="0"/>
              <a:t>229 mm </a:t>
            </a:r>
            <a:endParaRPr lang="fr-FR" sz="18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b="1" dirty="0" err="1" smtClean="0"/>
              <a:t>R</a:t>
            </a:r>
            <a:r>
              <a:rPr lang="fr-FR" sz="1800" b="1" baseline="-25000" dirty="0" err="1" smtClean="0"/>
              <a:t>out</a:t>
            </a:r>
            <a:r>
              <a:rPr lang="fr-FR" sz="1800" b="1" dirty="0" smtClean="0"/>
              <a:t> </a:t>
            </a:r>
            <a:r>
              <a:rPr lang="fr-FR" sz="1800" b="1" dirty="0"/>
              <a:t>: 1808 mm </a:t>
            </a:r>
            <a:endParaRPr lang="fr-FR" sz="18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b="1" dirty="0" err="1" smtClean="0"/>
              <a:t>L</a:t>
            </a:r>
            <a:r>
              <a:rPr lang="fr-FR" sz="1800" b="1" baseline="-25000" dirty="0" err="1" smtClean="0"/>
              <a:t>z</a:t>
            </a:r>
            <a:r>
              <a:rPr lang="fr-FR" sz="1800" b="1" dirty="0" smtClean="0"/>
              <a:t> </a:t>
            </a:r>
            <a:r>
              <a:rPr lang="fr-FR" sz="1800" b="1" dirty="0"/>
              <a:t>: 2×2350 mm </a:t>
            </a:r>
            <a:endParaRPr lang="fr-FR" sz="18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b="1" dirty="0" smtClean="0"/>
              <a:t>B=4 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b="1" dirty="0" err="1" smtClean="0">
                <a:latin typeface="Symbol" panose="05050102010706020507" pitchFamily="18" charset="2"/>
              </a:rPr>
              <a:t>s</a:t>
            </a:r>
            <a:r>
              <a:rPr lang="fr-FR" sz="1800" b="1" baseline="-25000" dirty="0" err="1" smtClean="0"/>
              <a:t>R</a:t>
            </a:r>
            <a:r>
              <a:rPr lang="fr-FR" sz="1800" b="1" baseline="-25000" dirty="0" smtClean="0"/>
              <a:t>-</a:t>
            </a:r>
            <a:r>
              <a:rPr lang="fr-FR" sz="1800" b="1" baseline="-25000" dirty="0" smtClean="0">
                <a:latin typeface="Symbol" panose="05050102010706020507" pitchFamily="18" charset="2"/>
              </a:rPr>
              <a:t>f</a:t>
            </a:r>
            <a:r>
              <a:rPr lang="fr-FR" sz="1800" b="1" dirty="0" smtClean="0"/>
              <a:t> ~100 </a:t>
            </a:r>
            <a:r>
              <a:rPr lang="fr-FR" sz="1800" b="1" dirty="0" smtClean="0">
                <a:latin typeface="Symbol" panose="05050102010706020507" pitchFamily="18" charset="2"/>
              </a:rPr>
              <a:t>m</a:t>
            </a:r>
            <a:r>
              <a:rPr lang="fr-FR" sz="1800" b="1" dirty="0" smtClean="0"/>
              <a:t>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b="1" dirty="0" err="1" smtClean="0">
                <a:latin typeface="Symbol" panose="05050102010706020507" pitchFamily="18" charset="2"/>
              </a:rPr>
              <a:t>s</a:t>
            </a:r>
            <a:r>
              <a:rPr lang="fr-FR" sz="1800" b="1" baseline="-25000" dirty="0" err="1" smtClean="0"/>
              <a:t>R</a:t>
            </a:r>
            <a:r>
              <a:rPr lang="fr-FR" sz="1800" b="1" baseline="-25000" dirty="0" smtClean="0"/>
              <a:t>-</a:t>
            </a:r>
            <a:r>
              <a:rPr lang="fr-FR" sz="1800" b="1" baseline="-25000" dirty="0" smtClean="0">
                <a:latin typeface="Symbol" panose="05050102010706020507" pitchFamily="18" charset="2"/>
              </a:rPr>
              <a:t>Z</a:t>
            </a:r>
            <a:r>
              <a:rPr lang="fr-FR" sz="1800" b="1" dirty="0" smtClean="0"/>
              <a:t> ~500 </a:t>
            </a:r>
            <a:r>
              <a:rPr lang="fr-FR" sz="1800" b="1" dirty="0" smtClean="0">
                <a:latin typeface="Symbol" panose="05050102010706020507" pitchFamily="18" charset="2"/>
              </a:rPr>
              <a:t>m</a:t>
            </a:r>
            <a:r>
              <a:rPr lang="fr-FR" sz="1800" b="1" dirty="0" smtClean="0"/>
              <a:t>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b="1" dirty="0" err="1" smtClean="0"/>
              <a:t>dp</a:t>
            </a:r>
            <a:r>
              <a:rPr lang="fr-FR" sz="1800" b="1" dirty="0" smtClean="0"/>
              <a:t>/p</a:t>
            </a:r>
            <a:r>
              <a:rPr lang="fr-FR" sz="1800" b="1" baseline="30000" dirty="0" smtClean="0"/>
              <a:t>2 </a:t>
            </a:r>
            <a:r>
              <a:rPr lang="fr-FR" sz="1800" b="1" dirty="0" smtClean="0"/>
              <a:t>= 8 x 10</a:t>
            </a:r>
            <a:r>
              <a:rPr lang="fr-FR" sz="1800" b="1" baseline="30000" dirty="0" smtClean="0"/>
              <a:t>-5</a:t>
            </a:r>
            <a:r>
              <a:rPr lang="fr-FR" sz="1800" b="1" dirty="0" smtClean="0"/>
              <a:t> (full </a:t>
            </a:r>
            <a:r>
              <a:rPr lang="fr-FR" sz="1800" b="1" dirty="0" err="1" smtClean="0"/>
              <a:t>tracking</a:t>
            </a:r>
            <a:r>
              <a:rPr lang="fr-FR" sz="1800" b="1" dirty="0" smtClean="0"/>
              <a:t> : 2 </a:t>
            </a:r>
            <a:r>
              <a:rPr lang="fr-FR" sz="1800" b="1" dirty="0"/>
              <a:t>x </a:t>
            </a:r>
            <a:r>
              <a:rPr lang="fr-FR" sz="1800" b="1" dirty="0" smtClean="0"/>
              <a:t>10</a:t>
            </a:r>
            <a:r>
              <a:rPr lang="fr-FR" sz="1800" b="1" baseline="30000" dirty="0" smtClean="0"/>
              <a:t>-5</a:t>
            </a:r>
            <a:r>
              <a:rPr lang="fr-FR" sz="1800" b="1" dirty="0" smtClean="0"/>
              <a:t>)</a:t>
            </a:r>
            <a:endParaRPr lang="fr-FR" sz="18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5083269" y="3798170"/>
            <a:ext cx="4060731" cy="230832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Most demanding conditions @ Z-pole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/>
              <a:t>~33 kHz </a:t>
            </a:r>
            <a:r>
              <a:rPr lang="en-US" sz="1800" b="1" dirty="0" err="1" smtClean="0"/>
              <a:t>Bhabhas</a:t>
            </a:r>
            <a:endParaRPr lang="en-US" sz="1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/>
              <a:t>~17 kHz of </a:t>
            </a:r>
            <a:r>
              <a:rPr lang="en-US" sz="1800" b="1" dirty="0" err="1" smtClean="0"/>
              <a:t>hadronic</a:t>
            </a:r>
            <a:r>
              <a:rPr lang="en-US" sz="1800" b="1" dirty="0" smtClean="0"/>
              <a:t> events with &lt;</a:t>
            </a:r>
            <a:r>
              <a:rPr lang="en-US" sz="1800" b="1" dirty="0" err="1" smtClean="0"/>
              <a:t>mult</a:t>
            </a:r>
            <a:r>
              <a:rPr lang="en-US" sz="1800" b="1" dirty="0" smtClean="0"/>
              <a:t>.&gt; ~20 </a:t>
            </a:r>
            <a:r>
              <a:rPr lang="en-US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(~1 </a:t>
            </a:r>
            <a:r>
              <a:rPr lang="en-US" sz="1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evt</a:t>
            </a:r>
            <a:r>
              <a:rPr lang="en-US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60 </a:t>
            </a:r>
            <a:r>
              <a:rPr lang="en-US" sz="1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μs</a:t>
            </a:r>
            <a:r>
              <a:rPr lang="en-US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avg</a:t>
            </a:r>
            <a:r>
              <a:rPr lang="en-US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/>
              <a:t>Total drift time ~50</a:t>
            </a:r>
            <a:r>
              <a:rPr lang="en-US" sz="1800" b="1" dirty="0" smtClean="0">
                <a:latin typeface="Symbol" panose="05050102010706020507" pitchFamily="18" charset="2"/>
              </a:rPr>
              <a:t>m</a:t>
            </a:r>
            <a:r>
              <a:rPr lang="en-US" sz="1800" b="1" dirty="0" smtClean="0"/>
              <a:t>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/>
              <a:t>On average </a:t>
            </a:r>
            <a:r>
              <a:rPr lang="en-US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 1 </a:t>
            </a:r>
            <a:r>
              <a:rPr lang="en-US" sz="1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evt</a:t>
            </a:r>
            <a:r>
              <a:rPr lang="en-US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drifting in TPC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sym typeface="Wingdings" panose="05000000000000000000" pitchFamily="2" charset="2"/>
              </a:rPr>
              <a:t>2-hit r-z resolution is 8 mm (160 ns drift time) </a:t>
            </a:r>
            <a:r>
              <a:rPr lang="en-US" sz="1800" b="1" dirty="0" smtClean="0">
                <a:latin typeface="Wingdings 3" panose="05040102010807070707" pitchFamily="18" charset="2"/>
                <a:sym typeface="Wingdings" panose="05000000000000000000" pitchFamily="2" charset="2"/>
              </a:rPr>
              <a:t>a</a:t>
            </a:r>
            <a:r>
              <a:rPr lang="en-US" sz="1800" b="1" dirty="0" smtClean="0">
                <a:sym typeface="Wingdings" panose="05000000000000000000" pitchFamily="2" charset="2"/>
              </a:rPr>
              <a:t> </a:t>
            </a:r>
            <a:r>
              <a:rPr lang="en-US" sz="1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evt</a:t>
            </a:r>
            <a:r>
              <a:rPr lang="en-US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mixing is negligible</a:t>
            </a:r>
            <a:endParaRPr lang="en-US" sz="1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" descr="D:\TEMP\DAPNIA\siteon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307" y="34504"/>
            <a:ext cx="15144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d'action : Précédent 9">
            <a:hlinkClick r:id="rId6" action="ppaction://hlinksldjump" highlightClick="1"/>
          </p:cNvPr>
          <p:cNvSpPr/>
          <p:nvPr/>
        </p:nvSpPr>
        <p:spPr>
          <a:xfrm>
            <a:off x="8928484" y="6489340"/>
            <a:ext cx="180020" cy="25068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06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2987824" y="15646"/>
            <a:ext cx="3390672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Involvement of IRFU in FCC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691680" y="447610"/>
            <a:ext cx="565257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TPC for FCC-</a:t>
            </a:r>
            <a:r>
              <a:rPr lang="fr-FR" sz="2400" b="1" dirty="0" err="1" smtClean="0"/>
              <a:t>ee</a:t>
            </a:r>
            <a:r>
              <a:rPr lang="fr-FR" sz="2400" b="1" dirty="0" smtClean="0"/>
              <a:t> : ions are the main issue </a:t>
            </a:r>
            <a:endParaRPr lang="fr-FR" sz="24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7341" y="983434"/>
            <a:ext cx="133241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b="1" dirty="0" err="1" smtClean="0"/>
              <a:t>Primary</a:t>
            </a:r>
            <a:r>
              <a:rPr lang="fr-FR" sz="1600" b="1" dirty="0" smtClean="0"/>
              <a:t> ions</a:t>
            </a:r>
            <a:endParaRPr lang="fr-FR" sz="16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898673" y="980728"/>
            <a:ext cx="118663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600" b="1" dirty="0" err="1" smtClean="0"/>
              <a:t>Secondary</a:t>
            </a:r>
            <a:r>
              <a:rPr lang="fr-FR" sz="1600" b="1" dirty="0" smtClean="0"/>
              <a:t> ions</a:t>
            </a:r>
            <a:endParaRPr lang="fr-FR" sz="1600" b="1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1376772"/>
            <a:ext cx="2204467" cy="1817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 11" descr="D:\TEMP\TLEP-VHELHC\Saclay\schema-distorsion-TPC-1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597" y="1631514"/>
            <a:ext cx="2200483" cy="179256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ZoneTexte 12"/>
          <p:cNvSpPr txBox="1"/>
          <p:nvPr/>
        </p:nvSpPr>
        <p:spPr>
          <a:xfrm>
            <a:off x="3384001" y="1207495"/>
            <a:ext cx="456785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b="1" dirty="0" err="1" smtClean="0"/>
              <a:t>With</a:t>
            </a:r>
            <a:r>
              <a:rPr lang="fr-FR" sz="1600" b="1" dirty="0" smtClean="0"/>
              <a:t> high </a:t>
            </a:r>
            <a:r>
              <a:rPr lang="fr-FR" sz="1600" b="1" dirty="0" err="1" smtClean="0"/>
              <a:t>evt</a:t>
            </a:r>
            <a:r>
              <a:rPr lang="fr-FR" sz="1600" b="1" dirty="0" smtClean="0"/>
              <a:t> rate TPC </a:t>
            </a:r>
            <a:r>
              <a:rPr lang="fr-FR" sz="1600" b="1" dirty="0" err="1" smtClean="0"/>
              <a:t>is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filled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</a:t>
            </a:r>
            <a:r>
              <a:rPr lang="fr-FR" sz="1600" b="1" dirty="0" err="1" smtClean="0">
                <a:solidFill>
                  <a:srgbClr val="C00000"/>
                </a:solidFill>
              </a:rPr>
              <a:t>primary</a:t>
            </a:r>
            <a:r>
              <a:rPr lang="fr-FR" sz="1600" b="1" dirty="0" smtClean="0">
                <a:solidFill>
                  <a:srgbClr val="C00000"/>
                </a:solidFill>
              </a:rPr>
              <a:t> ions</a:t>
            </a:r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706380" y="1638324"/>
            <a:ext cx="279005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b="1" dirty="0" err="1" smtClean="0"/>
              <a:t>Preliminary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calculations</a:t>
            </a:r>
            <a:r>
              <a:rPr lang="fr-FR" sz="1600" b="1" dirty="0" smtClean="0"/>
              <a:t> for Z-pole </a:t>
            </a:r>
            <a:r>
              <a:rPr lang="fr-FR" sz="1600" b="1" dirty="0" err="1" smtClean="0"/>
              <a:t>operation</a:t>
            </a:r>
            <a:r>
              <a:rPr lang="fr-FR" sz="1600" b="1" dirty="0" smtClean="0"/>
              <a:t> </a:t>
            </a:r>
            <a:endParaRPr lang="fr-FR" sz="1600" b="1" dirty="0"/>
          </a:p>
        </p:txBody>
      </p:sp>
      <p:sp>
        <p:nvSpPr>
          <p:cNvPr id="7" name="Rectangle 6"/>
          <p:cNvSpPr/>
          <p:nvPr/>
        </p:nvSpPr>
        <p:spPr>
          <a:xfrm>
            <a:off x="5706380" y="2285307"/>
            <a:ext cx="2790056" cy="113877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0.70*10</a:t>
            </a:r>
            <a:r>
              <a:rPr lang="fr-FR" b="1" baseline="30000" dirty="0" smtClean="0">
                <a:solidFill>
                  <a:srgbClr val="C00000"/>
                </a:solidFill>
              </a:rPr>
              <a:t>9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>
                <a:solidFill>
                  <a:srgbClr val="C00000"/>
                </a:solidFill>
              </a:rPr>
              <a:t>Ions</a:t>
            </a:r>
            <a:r>
              <a:rPr lang="fr-FR" b="1" dirty="0"/>
              <a:t> (B=3.5 T</a:t>
            </a:r>
            <a:r>
              <a:rPr lang="fr-FR" b="1" dirty="0" smtClean="0"/>
              <a:t>)</a:t>
            </a:r>
          </a:p>
          <a:p>
            <a:r>
              <a:rPr lang="fr-FR" sz="1600" b="1" dirty="0" smtClean="0"/>
              <a:t>(0.66*10</a:t>
            </a:r>
            <a:r>
              <a:rPr lang="fr-FR" sz="1600" b="1" baseline="30000" dirty="0" smtClean="0"/>
              <a:t>9</a:t>
            </a:r>
            <a:r>
              <a:rPr lang="fr-FR" sz="1600" b="1" dirty="0" smtClean="0"/>
              <a:t> @ ILC </a:t>
            </a:r>
            <a:r>
              <a:rPr lang="fr-FR" sz="1600" b="1" dirty="0" err="1" smtClean="0"/>
              <a:t>dominated</a:t>
            </a:r>
            <a:r>
              <a:rPr lang="fr-FR" sz="1600" b="1" dirty="0" smtClean="0"/>
              <a:t> by </a:t>
            </a:r>
            <a:r>
              <a:rPr lang="fr-FR" sz="1600" b="1" dirty="0" err="1" smtClean="0"/>
              <a:t>beamstrahlung</a:t>
            </a:r>
            <a:r>
              <a:rPr lang="fr-FR" sz="1600" b="1" dirty="0" smtClean="0"/>
              <a:t> </a:t>
            </a:r>
            <a:r>
              <a:rPr lang="fr-FR" sz="1600" b="1" dirty="0" smtClean="0">
                <a:latin typeface="Symbol" panose="05050102010706020507" pitchFamily="18" charset="2"/>
              </a:rPr>
              <a:t>g-g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events</a:t>
            </a:r>
            <a:r>
              <a:rPr lang="fr-FR" sz="1600" b="1" dirty="0" smtClean="0"/>
              <a:t>; non-issue @ FCC-</a:t>
            </a:r>
            <a:r>
              <a:rPr lang="fr-FR" sz="1600" b="1" dirty="0" err="1" smtClean="0"/>
              <a:t>ee</a:t>
            </a:r>
            <a:r>
              <a:rPr lang="fr-FR" sz="1600" b="1" dirty="0" smtClean="0"/>
              <a:t>)</a:t>
            </a:r>
            <a:endParaRPr lang="fr-FR" sz="1600" b="1" dirty="0"/>
          </a:p>
        </p:txBody>
      </p:sp>
      <p:grpSp>
        <p:nvGrpSpPr>
          <p:cNvPr id="17" name="Groupe 16"/>
          <p:cNvGrpSpPr/>
          <p:nvPr/>
        </p:nvGrpSpPr>
        <p:grpSpPr>
          <a:xfrm>
            <a:off x="3085309" y="3595300"/>
            <a:ext cx="3249339" cy="2196389"/>
            <a:chOff x="5211662" y="3537012"/>
            <a:chExt cx="3249339" cy="2196389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1662" y="3537012"/>
              <a:ext cx="3249339" cy="2196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ZoneTexte 14"/>
            <p:cNvSpPr txBox="1"/>
            <p:nvPr/>
          </p:nvSpPr>
          <p:spPr>
            <a:xfrm>
              <a:off x="6192180" y="4401108"/>
              <a:ext cx="2018501" cy="58477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Maximum distorsion</a:t>
              </a:r>
            </a:p>
            <a:p>
              <a:r>
                <a:rPr lang="fr-FR" sz="1600" b="1" dirty="0" smtClean="0"/>
                <a:t>8.5 mm (</a:t>
              </a:r>
              <a:r>
                <a:rPr lang="fr-FR" sz="1600" b="1" dirty="0" err="1" smtClean="0"/>
                <a:t>negligible</a:t>
              </a:r>
              <a:r>
                <a:rPr lang="fr-FR" sz="1600" b="1" dirty="0" smtClean="0"/>
                <a:t>)!</a:t>
              </a:r>
              <a:endParaRPr lang="fr-FR" sz="1600" b="1" dirty="0"/>
            </a:p>
          </p:txBody>
        </p:sp>
      </p:grpSp>
      <p:sp>
        <p:nvSpPr>
          <p:cNvPr id="18" name="Flèche à angle droit 17"/>
          <p:cNvSpPr/>
          <p:nvPr/>
        </p:nvSpPr>
        <p:spPr>
          <a:xfrm flipV="1">
            <a:off x="8559413" y="2456892"/>
            <a:ext cx="333067" cy="950396"/>
          </a:xfrm>
          <a:prstGeom prst="bentUpArrow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/>
          <p:cNvGrpSpPr/>
          <p:nvPr/>
        </p:nvGrpSpPr>
        <p:grpSpPr>
          <a:xfrm>
            <a:off x="6726087" y="3547846"/>
            <a:ext cx="2197725" cy="2503059"/>
            <a:chOff x="6726087" y="3547846"/>
            <a:chExt cx="2197725" cy="2503059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6087" y="3547846"/>
              <a:ext cx="2197725" cy="2334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ZoneTexte 15"/>
            <p:cNvSpPr txBox="1"/>
            <p:nvPr/>
          </p:nvSpPr>
          <p:spPr>
            <a:xfrm>
              <a:off x="7760718" y="3897052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 smtClean="0"/>
                <a:t>FCC-</a:t>
              </a:r>
              <a:r>
                <a:rPr lang="fr-FR" sz="1800" b="1" dirty="0" err="1" smtClean="0"/>
                <a:t>ee</a:t>
              </a:r>
              <a:endParaRPr lang="fr-FR" sz="1800" b="1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6726087" y="5589240"/>
              <a:ext cx="219772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0.4                                         1.8</a:t>
              </a:r>
            </a:p>
            <a:p>
              <a:pPr algn="ctr"/>
              <a:r>
                <a:rPr lang="fr-FR" sz="1200" b="1" dirty="0"/>
                <a:t>r</a:t>
              </a:r>
              <a:r>
                <a:rPr lang="fr-FR" sz="1200" b="1" dirty="0" smtClean="0"/>
                <a:t>(m)</a:t>
              </a:r>
              <a:endParaRPr lang="fr-FR" sz="1200" b="1" dirty="0"/>
            </a:p>
          </p:txBody>
        </p:sp>
      </p:grpSp>
      <p:sp>
        <p:nvSpPr>
          <p:cNvPr id="21" name="Flèche gauche 20"/>
          <p:cNvSpPr/>
          <p:nvPr/>
        </p:nvSpPr>
        <p:spPr>
          <a:xfrm>
            <a:off x="6312641" y="4459396"/>
            <a:ext cx="347591" cy="255833"/>
          </a:xfrm>
          <a:prstGeom prst="leftArrow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gauche 25"/>
          <p:cNvSpPr/>
          <p:nvPr/>
        </p:nvSpPr>
        <p:spPr>
          <a:xfrm rot="10800000">
            <a:off x="5220072" y="2268866"/>
            <a:ext cx="347591" cy="255833"/>
          </a:xfrm>
          <a:prstGeom prst="leftArrow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3085309" y="6054387"/>
            <a:ext cx="5838503" cy="830997"/>
          </a:xfrm>
          <a:prstGeom prst="rect">
            <a:avLst/>
          </a:prstGeom>
          <a:solidFill>
            <a:srgbClr val="FFCCFF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err="1" smtClean="0"/>
              <a:t>We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need</a:t>
            </a:r>
            <a:r>
              <a:rPr lang="fr-FR" sz="16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T</a:t>
            </a:r>
            <a:r>
              <a:rPr lang="fr-FR" sz="1600" b="1" dirty="0" smtClean="0"/>
              <a:t>o </a:t>
            </a:r>
            <a:r>
              <a:rPr lang="fr-FR" sz="1600" b="1" dirty="0" err="1" smtClean="0"/>
              <a:t>improve</a:t>
            </a:r>
            <a:r>
              <a:rPr lang="fr-FR" sz="1600" b="1" dirty="0" smtClean="0"/>
              <a:t> simulations for FCC-</a:t>
            </a:r>
            <a:r>
              <a:rPr lang="fr-FR" sz="1600" b="1" dirty="0" err="1" smtClean="0"/>
              <a:t>ee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environment</a:t>
            </a:r>
            <a:endParaRPr lang="fr-FR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/>
              <a:t>To carry out an R&amp;D programme for </a:t>
            </a:r>
            <a:r>
              <a:rPr lang="fr-FR" sz="1600" b="1" dirty="0" err="1" smtClean="0"/>
              <a:t>measuring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these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effects</a:t>
            </a:r>
            <a:endParaRPr lang="fr-FR" sz="1600" b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179511" y="3176972"/>
            <a:ext cx="2736305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b="1" dirty="0" err="1" smtClean="0"/>
              <a:t>Secondary</a:t>
            </a:r>
            <a:r>
              <a:rPr lang="fr-FR" sz="1400" b="1" dirty="0" smtClean="0"/>
              <a:t> ions are a </a:t>
            </a:r>
            <a:r>
              <a:rPr lang="fr-FR" sz="1400" b="1" dirty="0" err="1" smtClean="0"/>
              <a:t>serious</a:t>
            </a:r>
            <a:r>
              <a:rPr lang="fr-FR" sz="1400" b="1" dirty="0" smtClean="0"/>
              <a:t> issue. </a:t>
            </a:r>
            <a:r>
              <a:rPr lang="fr-FR" sz="1400" b="1" dirty="0"/>
              <a:t>M</a:t>
            </a:r>
            <a:r>
              <a:rPr lang="fr-FR" sz="1400" b="1" dirty="0" smtClean="0"/>
              <a:t>ay in </a:t>
            </a:r>
            <a:r>
              <a:rPr lang="fr-FR" sz="1400" b="1" dirty="0" err="1" smtClean="0"/>
              <a:t>principle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be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reduced</a:t>
            </a:r>
            <a:r>
              <a:rPr lang="fr-FR" sz="1400" b="1" dirty="0" smtClean="0"/>
              <a:t> but one </a:t>
            </a:r>
            <a:r>
              <a:rPr lang="fr-FR" sz="1400" b="1" dirty="0" err="1" smtClean="0"/>
              <a:t>needs</a:t>
            </a:r>
            <a:endParaRPr lang="fr-FR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 smtClean="0"/>
              <a:t>Study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optimized</a:t>
            </a:r>
            <a:r>
              <a:rPr lang="fr-FR" sz="1400" b="1" dirty="0"/>
              <a:t> </a:t>
            </a:r>
            <a:r>
              <a:rPr lang="fr-FR" sz="1400" b="1" dirty="0" smtClean="0"/>
              <a:t> end-plate </a:t>
            </a:r>
            <a:r>
              <a:rPr lang="fr-FR" sz="1400" b="1" dirty="0" err="1" smtClean="0"/>
              <a:t>chamber</a:t>
            </a:r>
            <a:r>
              <a:rPr lang="fr-FR" sz="1400" b="1" dirty="0" smtClean="0"/>
              <a:t> configuration for ion suppression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 smtClean="0"/>
              <a:t>Calculate</a:t>
            </a:r>
            <a:r>
              <a:rPr lang="fr-FR" sz="1400" b="1" dirty="0" smtClean="0"/>
              <a:t> the impact on </a:t>
            </a:r>
            <a:r>
              <a:rPr lang="fr-FR" sz="1400" b="1" dirty="0" err="1" smtClean="0"/>
              <a:t>resol</a:t>
            </a:r>
            <a:r>
              <a:rPr lang="fr-FR" sz="1400" b="1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 smtClean="0"/>
              <a:t>Verify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with</a:t>
            </a:r>
            <a:r>
              <a:rPr lang="fr-FR" sz="1400" b="1" dirty="0" smtClean="0"/>
              <a:t> test </a:t>
            </a:r>
            <a:endParaRPr lang="fr-FR" sz="1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5" y="5068306"/>
            <a:ext cx="1283225" cy="1709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103" y="5068305"/>
            <a:ext cx="1282318" cy="1709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Bouton d'action : Précédent 27">
            <a:hlinkClick r:id="rId10" action="ppaction://hlinksldjump" highlightClick="1"/>
          </p:cNvPr>
          <p:cNvSpPr/>
          <p:nvPr/>
        </p:nvSpPr>
        <p:spPr>
          <a:xfrm>
            <a:off x="8928484" y="6489340"/>
            <a:ext cx="180020" cy="25068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66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2987824" y="15646"/>
            <a:ext cx="3390672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Involvement of IRFU in FCC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75756" y="447610"/>
            <a:ext cx="506266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TPC: Electronic power consumption </a:t>
            </a:r>
            <a:endParaRPr lang="en-US" sz="24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410313" y="1208928"/>
            <a:ext cx="794210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Typically</a:t>
            </a:r>
            <a:r>
              <a:rPr lang="fr-FR" b="1" dirty="0" smtClean="0"/>
              <a:t>, the </a:t>
            </a:r>
            <a:r>
              <a:rPr lang="fr-FR" b="1" dirty="0" err="1" smtClean="0"/>
              <a:t>present</a:t>
            </a:r>
            <a:r>
              <a:rPr lang="fr-FR" b="1" dirty="0" smtClean="0"/>
              <a:t> power per </a:t>
            </a:r>
            <a:r>
              <a:rPr lang="fr-FR" b="1" dirty="0" err="1" smtClean="0"/>
              <a:t>channel</a:t>
            </a:r>
            <a:r>
              <a:rPr lang="fr-FR" b="1" dirty="0" smtClean="0"/>
              <a:t> for high rate </a:t>
            </a:r>
            <a:r>
              <a:rPr lang="fr-FR" b="1" dirty="0" err="1" smtClean="0"/>
              <a:t>operation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30-40mW. </a:t>
            </a:r>
            <a:r>
              <a:rPr lang="fr-FR" b="1" dirty="0" err="1" smtClean="0"/>
              <a:t>With</a:t>
            </a:r>
            <a:r>
              <a:rPr lang="fr-FR" b="1" dirty="0" smtClean="0"/>
              <a:t> 1 x 4mm</a:t>
            </a:r>
            <a:r>
              <a:rPr lang="fr-FR" b="1" baseline="30000" dirty="0" smtClean="0"/>
              <a:t>2</a:t>
            </a:r>
            <a:r>
              <a:rPr lang="fr-FR" b="1" dirty="0" smtClean="0"/>
              <a:t> pads one </a:t>
            </a:r>
            <a:r>
              <a:rPr lang="fr-FR" b="1" dirty="0" err="1" smtClean="0"/>
              <a:t>gets</a:t>
            </a:r>
            <a:r>
              <a:rPr lang="fr-FR" b="1" dirty="0" smtClean="0"/>
              <a:t>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7-10kW/m</a:t>
            </a:r>
            <a:r>
              <a:rPr lang="fr-FR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402639" y="2112200"/>
            <a:ext cx="794210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This is manageable but requires but significant (excessive?) material will be needed to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evacuate such a heat load. </a:t>
            </a:r>
            <a:r>
              <a:rPr lang="en-US" b="1" dirty="0" smtClean="0"/>
              <a:t>ILC solves the issue with power pulsing, not possible @ FCC-</a:t>
            </a:r>
            <a:r>
              <a:rPr lang="en-US" b="1" dirty="0" err="1" smtClean="0"/>
              <a:t>ee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2519772" y="4617132"/>
            <a:ext cx="306930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Other possible studies</a:t>
            </a:r>
            <a:endParaRPr lang="en-US" sz="2400" b="1" dirty="0"/>
          </a:p>
        </p:txBody>
      </p:sp>
      <p:sp>
        <p:nvSpPr>
          <p:cNvPr id="28" name="ZoneTexte 27"/>
          <p:cNvSpPr txBox="1"/>
          <p:nvPr/>
        </p:nvSpPr>
        <p:spPr>
          <a:xfrm>
            <a:off x="410313" y="3364838"/>
            <a:ext cx="794210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Conceptual</a:t>
            </a:r>
            <a:r>
              <a:rPr lang="fr-FR" b="1" dirty="0" smtClean="0"/>
              <a:t> architecture </a:t>
            </a:r>
            <a:r>
              <a:rPr lang="fr-FR" b="1" dirty="0" err="1" smtClean="0"/>
              <a:t>study</a:t>
            </a:r>
            <a:r>
              <a:rPr lang="fr-FR" b="1" dirty="0" smtClean="0"/>
              <a:t> to </a:t>
            </a:r>
            <a:r>
              <a:rPr lang="fr-FR" b="1" dirty="0" err="1" smtClean="0"/>
              <a:t>reduce</a:t>
            </a:r>
            <a:r>
              <a:rPr lang="fr-FR" b="1" dirty="0" smtClean="0"/>
              <a:t> </a:t>
            </a:r>
            <a:r>
              <a:rPr lang="fr-FR" b="1" dirty="0" err="1" smtClean="0"/>
              <a:t>consumption</a:t>
            </a:r>
            <a:r>
              <a:rPr lang="fr-FR" b="1" dirty="0" smtClean="0"/>
              <a:t> by factor 10  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402637" y="5301208"/>
            <a:ext cx="794210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 smtClean="0"/>
              <a:t>Comparative </a:t>
            </a:r>
            <a:r>
              <a:rPr lang="fr-FR" b="1" dirty="0" err="1" smtClean="0"/>
              <a:t>study</a:t>
            </a:r>
            <a:r>
              <a:rPr lang="fr-FR" b="1" dirty="0" smtClean="0"/>
              <a:t> of options for </a:t>
            </a:r>
            <a:r>
              <a:rPr lang="fr-FR" b="1" dirty="0" err="1" smtClean="0"/>
              <a:t>calorimetry</a:t>
            </a:r>
            <a:r>
              <a:rPr lang="fr-FR" b="1" dirty="0" smtClean="0"/>
              <a:t> and </a:t>
            </a:r>
            <a:r>
              <a:rPr lang="fr-FR" b="1" dirty="0" err="1" smtClean="0"/>
              <a:t>optimization</a:t>
            </a:r>
            <a:r>
              <a:rPr lang="fr-FR" b="1" dirty="0" smtClean="0"/>
              <a:t> for FCC-</a:t>
            </a:r>
            <a:r>
              <a:rPr lang="fr-FR" b="1" dirty="0" err="1" smtClean="0"/>
              <a:t>ee</a:t>
            </a:r>
            <a:r>
              <a:rPr lang="fr-FR" b="1" dirty="0" smtClean="0"/>
              <a:t> </a:t>
            </a:r>
            <a:r>
              <a:rPr lang="fr-FR" b="1" dirty="0" err="1" smtClean="0"/>
              <a:t>requirements</a:t>
            </a:r>
            <a:r>
              <a:rPr lang="fr-FR" b="1" dirty="0" smtClean="0"/>
              <a:t> of </a:t>
            </a:r>
            <a:r>
              <a:rPr lang="fr-FR" b="1" dirty="0" err="1" smtClean="0"/>
              <a:t>resolution</a:t>
            </a:r>
            <a:r>
              <a:rPr lang="fr-FR" b="1" dirty="0" smtClean="0"/>
              <a:t>/</a:t>
            </a:r>
            <a:r>
              <a:rPr lang="fr-FR" b="1" dirty="0" err="1" smtClean="0"/>
              <a:t>operability</a:t>
            </a:r>
            <a:r>
              <a:rPr lang="fr-FR" b="1" dirty="0" smtClean="0"/>
              <a:t>/</a:t>
            </a:r>
            <a:r>
              <a:rPr lang="fr-FR" b="1" dirty="0" err="1" smtClean="0"/>
              <a:t>cost</a:t>
            </a:r>
            <a:r>
              <a:rPr lang="fr-FR" b="1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 smtClean="0"/>
              <a:t>Investigation of </a:t>
            </a:r>
            <a:r>
              <a:rPr lang="fr-FR" b="1" dirty="0" err="1" smtClean="0"/>
              <a:t>wireless</a:t>
            </a:r>
            <a:r>
              <a:rPr lang="fr-FR" b="1" dirty="0" smtClean="0"/>
              <a:t> </a:t>
            </a:r>
            <a:r>
              <a:rPr lang="fr-FR" b="1" dirty="0" err="1" smtClean="0"/>
              <a:t>powering</a:t>
            </a:r>
            <a:r>
              <a:rPr lang="fr-FR" b="1" dirty="0" smtClean="0"/>
              <a:t> and data transmission</a:t>
            </a:r>
            <a:endParaRPr lang="fr-FR" b="1" dirty="0"/>
          </a:p>
        </p:txBody>
      </p:sp>
      <p:sp>
        <p:nvSpPr>
          <p:cNvPr id="10" name="Bouton d'action : Précédent 9">
            <a:hlinkClick r:id="rId4" action="ppaction://hlinksldjump" highlightClick="1"/>
          </p:cNvPr>
          <p:cNvSpPr/>
          <p:nvPr/>
        </p:nvSpPr>
        <p:spPr>
          <a:xfrm>
            <a:off x="8928484" y="6489340"/>
            <a:ext cx="180020" cy="25068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75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0"/>
          <p:cNvSpPr>
            <a:spLocks noChangeArrowheads="1"/>
          </p:cNvSpPr>
          <p:nvPr/>
        </p:nvSpPr>
        <p:spPr bwMode="auto">
          <a:xfrm>
            <a:off x="503548" y="3698302"/>
            <a:ext cx="8197139" cy="3159697"/>
          </a:xfrm>
          <a:prstGeom prst="rect">
            <a:avLst/>
          </a:prstGeom>
          <a:solidFill>
            <a:srgbClr val="E3D9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endParaRPr lang="fr-FR" sz="2400"/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1378639" y="3861048"/>
            <a:ext cx="6408738" cy="636587"/>
          </a:xfrm>
          <a:prstGeom prst="flowChartAlternateProcess">
            <a:avLst/>
          </a:prstGeom>
          <a:gradFill rotWithShape="1">
            <a:gsLst>
              <a:gs pos="0">
                <a:srgbClr val="99FFCC"/>
              </a:gs>
              <a:gs pos="100000">
                <a:srgbClr val="74C29B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 sz="1000" b="1">
              <a:solidFill>
                <a:schemeClr val="tx1"/>
              </a:solidFill>
            </a:endParaRPr>
          </a:p>
        </p:txBody>
      </p:sp>
      <p:sp>
        <p:nvSpPr>
          <p:cNvPr id="25" name="AutoShape 5"/>
          <p:cNvSpPr>
            <a:spLocks noChangeArrowheads="1"/>
          </p:cNvSpPr>
          <p:nvPr/>
        </p:nvSpPr>
        <p:spPr bwMode="auto">
          <a:xfrm>
            <a:off x="2123726" y="6046148"/>
            <a:ext cx="2311239" cy="714941"/>
          </a:xfrm>
          <a:prstGeom prst="flowChartAlternateProcess">
            <a:avLst/>
          </a:prstGeom>
          <a:gradFill rotWithShape="1">
            <a:gsLst>
              <a:gs pos="0">
                <a:srgbClr val="FFFF00"/>
              </a:gs>
              <a:gs pos="100000">
                <a:srgbClr val="C2C2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b="1" dirty="0">
                <a:solidFill>
                  <a:schemeClr val="tx1"/>
                </a:solidFill>
              </a:rPr>
              <a:t>Particle Physics</a:t>
            </a:r>
          </a:p>
        </p:txBody>
      </p:sp>
      <p:sp>
        <p:nvSpPr>
          <p:cNvPr id="26" name="AutoShape 6"/>
          <p:cNvSpPr>
            <a:spLocks noChangeArrowheads="1"/>
          </p:cNvSpPr>
          <p:nvPr/>
        </p:nvSpPr>
        <p:spPr bwMode="auto">
          <a:xfrm>
            <a:off x="2148902" y="5308245"/>
            <a:ext cx="2311239" cy="699294"/>
          </a:xfrm>
          <a:prstGeom prst="flowChartAlternateProcess">
            <a:avLst/>
          </a:prstGeom>
          <a:gradFill rotWithShape="1">
            <a:gsLst>
              <a:gs pos="0">
                <a:srgbClr val="FFFF00"/>
              </a:gs>
              <a:gs pos="100000">
                <a:srgbClr val="C2C2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b="1" dirty="0">
                <a:solidFill>
                  <a:schemeClr val="tx1"/>
                </a:solidFill>
              </a:rPr>
              <a:t>Nuclear Physics</a:t>
            </a:r>
          </a:p>
        </p:txBody>
      </p:sp>
      <p:sp>
        <p:nvSpPr>
          <p:cNvPr id="27" name="AutoShape 7"/>
          <p:cNvSpPr>
            <a:spLocks noChangeArrowheads="1"/>
          </p:cNvSpPr>
          <p:nvPr/>
        </p:nvSpPr>
        <p:spPr bwMode="auto">
          <a:xfrm>
            <a:off x="2123727" y="4520846"/>
            <a:ext cx="2311239" cy="723900"/>
          </a:xfrm>
          <a:prstGeom prst="flowChartAlternateProcess">
            <a:avLst/>
          </a:prstGeom>
          <a:gradFill rotWithShape="1">
            <a:gsLst>
              <a:gs pos="0">
                <a:srgbClr val="FFFF00"/>
              </a:gs>
              <a:gs pos="100000">
                <a:srgbClr val="C2C2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b="1" dirty="0">
                <a:solidFill>
                  <a:schemeClr val="tx1"/>
                </a:solidFill>
              </a:rPr>
              <a:t>Astrophysics</a:t>
            </a:r>
          </a:p>
          <a:p>
            <a:pPr algn="ctr" eaLnBrk="0" hangingPunct="0"/>
            <a:r>
              <a:rPr lang="en-US" b="1" dirty="0">
                <a:solidFill>
                  <a:schemeClr val="tx1"/>
                </a:solidFill>
              </a:rPr>
              <a:t>Space technologies</a:t>
            </a:r>
          </a:p>
        </p:txBody>
      </p:sp>
      <p:sp>
        <p:nvSpPr>
          <p:cNvPr id="28" name="AutoShape 8"/>
          <p:cNvSpPr>
            <a:spLocks noChangeArrowheads="1"/>
          </p:cNvSpPr>
          <p:nvPr/>
        </p:nvSpPr>
        <p:spPr bwMode="auto">
          <a:xfrm>
            <a:off x="4700079" y="4555770"/>
            <a:ext cx="2392201" cy="692150"/>
          </a:xfrm>
          <a:prstGeom prst="flowChartAlternateProcess">
            <a:avLst/>
          </a:prstGeom>
          <a:gradFill rotWithShape="1">
            <a:gsLst>
              <a:gs pos="0">
                <a:srgbClr val="FFFF00"/>
              </a:gs>
              <a:gs pos="100000">
                <a:srgbClr val="C2C2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b="1" dirty="0">
                <a:solidFill>
                  <a:schemeClr val="tx1"/>
                </a:solidFill>
              </a:rPr>
              <a:t>Accelerators, </a:t>
            </a:r>
          </a:p>
          <a:p>
            <a:pPr algn="ctr" eaLnBrk="0" hangingPunct="0"/>
            <a:r>
              <a:rPr lang="en-US" b="1" dirty="0">
                <a:solidFill>
                  <a:schemeClr val="tx1"/>
                </a:solidFill>
              </a:rPr>
              <a:t>Supra. Magnets</a:t>
            </a:r>
          </a:p>
        </p:txBody>
      </p:sp>
      <p:sp>
        <p:nvSpPr>
          <p:cNvPr id="29" name="AutoShape 9"/>
          <p:cNvSpPr>
            <a:spLocks noChangeArrowheads="1"/>
          </p:cNvSpPr>
          <p:nvPr/>
        </p:nvSpPr>
        <p:spPr bwMode="auto">
          <a:xfrm>
            <a:off x="4700079" y="6007540"/>
            <a:ext cx="2392201" cy="721518"/>
          </a:xfrm>
          <a:prstGeom prst="flowChartAlternateProcess">
            <a:avLst/>
          </a:prstGeom>
          <a:gradFill rotWithShape="1">
            <a:gsLst>
              <a:gs pos="0">
                <a:srgbClr val="FFFF00"/>
              </a:gs>
              <a:gs pos="100000">
                <a:srgbClr val="C2C2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b="1" dirty="0">
                <a:solidFill>
                  <a:schemeClr val="tx1"/>
                </a:solidFill>
              </a:rPr>
              <a:t>Systems engineering</a:t>
            </a:r>
          </a:p>
        </p:txBody>
      </p:sp>
      <p:sp>
        <p:nvSpPr>
          <p:cNvPr id="30" name="AutoShape 10"/>
          <p:cNvSpPr>
            <a:spLocks noChangeArrowheads="1"/>
          </p:cNvSpPr>
          <p:nvPr/>
        </p:nvSpPr>
        <p:spPr bwMode="auto">
          <a:xfrm>
            <a:off x="4710603" y="5268012"/>
            <a:ext cx="2381677" cy="729803"/>
          </a:xfrm>
          <a:prstGeom prst="flowChartAlternateProcess">
            <a:avLst/>
          </a:prstGeom>
          <a:gradFill rotWithShape="1">
            <a:gsLst>
              <a:gs pos="0">
                <a:srgbClr val="FFFF00"/>
              </a:gs>
              <a:gs pos="100000">
                <a:srgbClr val="C2C2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b="1" dirty="0">
                <a:solidFill>
                  <a:schemeClr val="tx1"/>
                </a:solidFill>
              </a:rPr>
              <a:t>Detectors, electronic, </a:t>
            </a:r>
          </a:p>
          <a:p>
            <a:pPr algn="ctr" eaLnBrk="0" hangingPunct="0"/>
            <a:r>
              <a:rPr lang="en-US" b="1" dirty="0">
                <a:solidFill>
                  <a:schemeClr val="tx1"/>
                </a:solidFill>
              </a:rPr>
              <a:t>computing</a:t>
            </a:r>
          </a:p>
        </p:txBody>
      </p:sp>
      <p:cxnSp>
        <p:nvCxnSpPr>
          <p:cNvPr id="31" name="AutoShape 13"/>
          <p:cNvCxnSpPr>
            <a:cxnSpLocks noChangeShapeType="1"/>
            <a:stCxn id="24" idx="2"/>
            <a:endCxn id="28" idx="1"/>
          </p:cNvCxnSpPr>
          <p:nvPr/>
        </p:nvCxnSpPr>
        <p:spPr bwMode="auto">
          <a:xfrm rot="16200000" flipH="1">
            <a:off x="4439438" y="4641204"/>
            <a:ext cx="404210" cy="117071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2" name="AutoShape 14"/>
          <p:cNvCxnSpPr>
            <a:cxnSpLocks noChangeShapeType="1"/>
            <a:stCxn id="24" idx="2"/>
            <a:endCxn id="30" idx="1"/>
          </p:cNvCxnSpPr>
          <p:nvPr/>
        </p:nvCxnSpPr>
        <p:spPr bwMode="auto">
          <a:xfrm rot="16200000" flipH="1">
            <a:off x="4079166" y="5001476"/>
            <a:ext cx="1135279" cy="12759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3" name="AutoShape 16"/>
          <p:cNvCxnSpPr>
            <a:cxnSpLocks noChangeShapeType="1"/>
            <a:stCxn id="24" idx="2"/>
            <a:endCxn id="29" idx="1"/>
          </p:cNvCxnSpPr>
          <p:nvPr/>
        </p:nvCxnSpPr>
        <p:spPr bwMode="auto">
          <a:xfrm rot="16200000" flipH="1">
            <a:off x="3706211" y="5374431"/>
            <a:ext cx="1870664" cy="117071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24" idx="2"/>
            <a:endCxn id="27" idx="3"/>
          </p:cNvCxnSpPr>
          <p:nvPr/>
        </p:nvCxnSpPr>
        <p:spPr bwMode="auto">
          <a:xfrm rot="5400000">
            <a:off x="4316407" y="4616194"/>
            <a:ext cx="385161" cy="148042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5" name="AutoShape 20"/>
          <p:cNvCxnSpPr>
            <a:cxnSpLocks noChangeShapeType="1"/>
            <a:stCxn id="24" idx="2"/>
            <a:endCxn id="26" idx="3"/>
          </p:cNvCxnSpPr>
          <p:nvPr/>
        </p:nvCxnSpPr>
        <p:spPr bwMode="auto">
          <a:xfrm rot="5400000">
            <a:off x="3941447" y="5016330"/>
            <a:ext cx="1160257" cy="122867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" name="AutoShape 21"/>
          <p:cNvCxnSpPr>
            <a:cxnSpLocks noChangeShapeType="1"/>
            <a:stCxn id="24" idx="2"/>
            <a:endCxn id="25" idx="3"/>
          </p:cNvCxnSpPr>
          <p:nvPr/>
        </p:nvCxnSpPr>
        <p:spPr bwMode="auto">
          <a:xfrm rot="5400000">
            <a:off x="3555995" y="5376606"/>
            <a:ext cx="1905984" cy="148043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45" name="Text Box 38"/>
          <p:cNvSpPr txBox="1">
            <a:spLocks noChangeArrowheads="1"/>
          </p:cNvSpPr>
          <p:nvPr/>
        </p:nvSpPr>
        <p:spPr bwMode="auto">
          <a:xfrm>
            <a:off x="1543344" y="3948508"/>
            <a:ext cx="59864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IRFU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6" name="Rectangle 88"/>
          <p:cNvSpPr>
            <a:spLocks noChangeArrowheads="1"/>
          </p:cNvSpPr>
          <p:nvPr/>
        </p:nvSpPr>
        <p:spPr bwMode="auto">
          <a:xfrm>
            <a:off x="4801787" y="3663738"/>
            <a:ext cx="3898900" cy="16256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endParaRPr lang="fr-FR"/>
          </a:p>
        </p:txBody>
      </p:sp>
      <p:sp>
        <p:nvSpPr>
          <p:cNvPr id="47" name="Rectangle 88"/>
          <p:cNvSpPr>
            <a:spLocks noChangeArrowheads="1"/>
          </p:cNvSpPr>
          <p:nvPr/>
        </p:nvSpPr>
        <p:spPr bwMode="auto">
          <a:xfrm>
            <a:off x="4801787" y="3663738"/>
            <a:ext cx="3898900" cy="16256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endParaRPr lang="fr-FR"/>
          </a:p>
        </p:txBody>
      </p:sp>
      <p:grpSp>
        <p:nvGrpSpPr>
          <p:cNvPr id="48" name="Group 37"/>
          <p:cNvGrpSpPr>
            <a:grpSpLocks/>
          </p:cNvGrpSpPr>
          <p:nvPr/>
        </p:nvGrpSpPr>
        <p:grpSpPr bwMode="auto">
          <a:xfrm>
            <a:off x="2922045" y="874575"/>
            <a:ext cx="6078347" cy="2741742"/>
            <a:chOff x="1626" y="1717"/>
            <a:chExt cx="3281" cy="1609"/>
          </a:xfrm>
        </p:grpSpPr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2581" y="2101"/>
              <a:ext cx="368" cy="204"/>
            </a:xfrm>
            <a:custGeom>
              <a:avLst/>
              <a:gdLst>
                <a:gd name="T0" fmla="*/ 0 w 83"/>
                <a:gd name="T1" fmla="*/ 0 h 38"/>
                <a:gd name="T2" fmla="*/ 0 w 83"/>
                <a:gd name="T3" fmla="*/ 209320 h 38"/>
                <a:gd name="T4" fmla="*/ 478063 w 83"/>
                <a:gd name="T5" fmla="*/ 668680 h 38"/>
                <a:gd name="T6" fmla="*/ 0 60000 65536"/>
                <a:gd name="T7" fmla="*/ 0 60000 65536"/>
                <a:gd name="T8" fmla="*/ 0 60000 65536"/>
                <a:gd name="T9" fmla="*/ 0 w 83"/>
                <a:gd name="T10" fmla="*/ 0 h 38"/>
                <a:gd name="T11" fmla="*/ 83 w 83"/>
                <a:gd name="T12" fmla="*/ 38 h 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3" h="38">
                  <a:moveTo>
                    <a:pt x="0" y="0"/>
                  </a:moveTo>
                  <a:lnTo>
                    <a:pt x="0" y="12"/>
                  </a:lnTo>
                  <a:lnTo>
                    <a:pt x="83" y="38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50" name="Freeform 39"/>
            <p:cNvSpPr>
              <a:spLocks/>
            </p:cNvSpPr>
            <p:nvPr/>
          </p:nvSpPr>
          <p:spPr bwMode="auto">
            <a:xfrm>
              <a:off x="3363" y="2122"/>
              <a:ext cx="235" cy="181"/>
            </a:xfrm>
            <a:custGeom>
              <a:avLst/>
              <a:gdLst>
                <a:gd name="T0" fmla="*/ 100227 w 70"/>
                <a:gd name="T1" fmla="*/ 0 h 46"/>
                <a:gd name="T2" fmla="*/ 83197 w 70"/>
                <a:gd name="T3" fmla="*/ 0 h 46"/>
                <a:gd name="T4" fmla="*/ 0 w 70"/>
                <a:gd name="T5" fmla="*/ 170695 h 46"/>
                <a:gd name="T6" fmla="*/ 0 60000 65536"/>
                <a:gd name="T7" fmla="*/ 0 60000 65536"/>
                <a:gd name="T8" fmla="*/ 0 60000 65536"/>
                <a:gd name="T9" fmla="*/ 0 w 70"/>
                <a:gd name="T10" fmla="*/ 0 h 46"/>
                <a:gd name="T11" fmla="*/ 70 w 70"/>
                <a:gd name="T12" fmla="*/ 46 h 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0" h="46">
                  <a:moveTo>
                    <a:pt x="70" y="0"/>
                  </a:moveTo>
                  <a:lnTo>
                    <a:pt x="58" y="0"/>
                  </a:lnTo>
                  <a:lnTo>
                    <a:pt x="0" y="46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51" name="Freeform 40"/>
            <p:cNvSpPr>
              <a:spLocks/>
            </p:cNvSpPr>
            <p:nvPr/>
          </p:nvSpPr>
          <p:spPr bwMode="auto">
            <a:xfrm>
              <a:off x="2555" y="2799"/>
              <a:ext cx="205" cy="146"/>
            </a:xfrm>
            <a:custGeom>
              <a:avLst/>
              <a:gdLst>
                <a:gd name="T0" fmla="*/ 0 w 61"/>
                <a:gd name="T1" fmla="*/ 139651 h 37"/>
                <a:gd name="T2" fmla="*/ 0 w 61"/>
                <a:gd name="T3" fmla="*/ 94809 h 37"/>
                <a:gd name="T4" fmla="*/ 87868 w 61"/>
                <a:gd name="T5" fmla="*/ 0 h 37"/>
                <a:gd name="T6" fmla="*/ 0 60000 65536"/>
                <a:gd name="T7" fmla="*/ 0 60000 65536"/>
                <a:gd name="T8" fmla="*/ 0 60000 65536"/>
                <a:gd name="T9" fmla="*/ 0 w 61"/>
                <a:gd name="T10" fmla="*/ 0 h 37"/>
                <a:gd name="T11" fmla="*/ 61 w 61"/>
                <a:gd name="T12" fmla="*/ 37 h 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1" h="37">
                  <a:moveTo>
                    <a:pt x="0" y="37"/>
                  </a:moveTo>
                  <a:lnTo>
                    <a:pt x="0" y="25"/>
                  </a:lnTo>
                  <a:lnTo>
                    <a:pt x="61" y="0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3449" y="2833"/>
              <a:ext cx="189" cy="177"/>
            </a:xfrm>
            <a:custGeom>
              <a:avLst/>
              <a:gdLst>
                <a:gd name="T0" fmla="*/ 82765 w 56"/>
                <a:gd name="T1" fmla="*/ 166608 h 45"/>
                <a:gd name="T2" fmla="*/ 65279 w 56"/>
                <a:gd name="T3" fmla="*/ 166608 h 45"/>
                <a:gd name="T4" fmla="*/ 0 w 56"/>
                <a:gd name="T5" fmla="*/ 0 h 45"/>
                <a:gd name="T6" fmla="*/ 0 60000 65536"/>
                <a:gd name="T7" fmla="*/ 0 60000 65536"/>
                <a:gd name="T8" fmla="*/ 0 60000 65536"/>
                <a:gd name="T9" fmla="*/ 0 w 56"/>
                <a:gd name="T10" fmla="*/ 0 h 45"/>
                <a:gd name="T11" fmla="*/ 56 w 56"/>
                <a:gd name="T12" fmla="*/ 45 h 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45">
                  <a:moveTo>
                    <a:pt x="56" y="45"/>
                  </a:moveTo>
                  <a:lnTo>
                    <a:pt x="44" y="45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" name="Rectangle 42"/>
            <p:cNvSpPr>
              <a:spLocks noChangeArrowheads="1"/>
            </p:cNvSpPr>
            <p:nvPr/>
          </p:nvSpPr>
          <p:spPr bwMode="auto">
            <a:xfrm>
              <a:off x="3447" y="1737"/>
              <a:ext cx="689" cy="36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eaLnBrk="0" hangingPunct="0"/>
              <a:r>
                <a:rPr lang="en-US" b="1" i="1" dirty="0" smtClean="0">
                  <a:solidFill>
                    <a:schemeClr val="bg1"/>
                  </a:solidFill>
                </a:rPr>
                <a:t>Physicists :</a:t>
              </a:r>
              <a:endParaRPr lang="en-US" b="1" i="1" dirty="0">
                <a:solidFill>
                  <a:schemeClr val="bg1"/>
                </a:solidFill>
              </a:endParaRPr>
            </a:p>
            <a:p>
              <a:pPr algn="ctr" eaLnBrk="0" hangingPunct="0"/>
              <a:r>
                <a:rPr lang="en-US" b="1" i="1" dirty="0">
                  <a:solidFill>
                    <a:schemeClr val="bg1"/>
                  </a:solidFill>
                </a:rPr>
                <a:t> </a:t>
              </a:r>
              <a:r>
                <a:rPr lang="en-US" b="1" i="1" dirty="0" smtClean="0">
                  <a:solidFill>
                    <a:schemeClr val="bg1"/>
                  </a:solidFill>
                </a:rPr>
                <a:t>152</a:t>
              </a:r>
              <a:endParaRPr 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54" name="Rectangle 43"/>
            <p:cNvSpPr>
              <a:spLocks noChangeArrowheads="1"/>
            </p:cNvSpPr>
            <p:nvPr/>
          </p:nvSpPr>
          <p:spPr bwMode="auto">
            <a:xfrm>
              <a:off x="3665" y="2783"/>
              <a:ext cx="1242" cy="36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eaLnBrk="0" hangingPunct="0"/>
              <a:r>
                <a:rPr lang="en-US" b="1" i="1" dirty="0" smtClean="0">
                  <a:solidFill>
                    <a:schemeClr val="bg1"/>
                  </a:solidFill>
                </a:rPr>
                <a:t>Instrument. Scientists +Engineers</a:t>
              </a:r>
              <a:r>
                <a:rPr lang="en-US" b="1" i="1" dirty="0">
                  <a:solidFill>
                    <a:schemeClr val="bg1"/>
                  </a:solidFill>
                </a:rPr>
                <a:t> </a:t>
              </a:r>
              <a:r>
                <a:rPr lang="en-US" b="1" i="1" dirty="0" smtClean="0">
                  <a:solidFill>
                    <a:schemeClr val="bg1"/>
                  </a:solidFill>
                </a:rPr>
                <a:t>: 287</a:t>
              </a:r>
              <a:endParaRPr 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55" name="Rectangle 44"/>
            <p:cNvSpPr>
              <a:spLocks noChangeArrowheads="1"/>
            </p:cNvSpPr>
            <p:nvPr/>
          </p:nvSpPr>
          <p:spPr bwMode="auto">
            <a:xfrm>
              <a:off x="1981" y="2965"/>
              <a:ext cx="746" cy="36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b="1" i="1" dirty="0">
                  <a:solidFill>
                    <a:schemeClr val="bg1"/>
                  </a:solidFill>
                </a:rPr>
                <a:t>Technicians</a:t>
              </a:r>
            </a:p>
            <a:p>
              <a:pPr algn="ctr" eaLnBrk="0" hangingPunct="0"/>
              <a:r>
                <a:rPr lang="en-US" b="1" i="1" dirty="0">
                  <a:solidFill>
                    <a:schemeClr val="bg1"/>
                  </a:solidFill>
                </a:rPr>
                <a:t> </a:t>
              </a:r>
              <a:r>
                <a:rPr lang="en-US" b="1" i="1" dirty="0" smtClean="0">
                  <a:solidFill>
                    <a:schemeClr val="bg1"/>
                  </a:solidFill>
                </a:rPr>
                <a:t>142</a:t>
              </a:r>
              <a:endParaRPr 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56" name="Rectangle 45"/>
            <p:cNvSpPr>
              <a:spLocks noChangeArrowheads="1"/>
            </p:cNvSpPr>
            <p:nvPr/>
          </p:nvSpPr>
          <p:spPr bwMode="auto">
            <a:xfrm>
              <a:off x="1626" y="2305"/>
              <a:ext cx="741" cy="36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b="1" i="1" dirty="0">
                  <a:solidFill>
                    <a:schemeClr val="bg1"/>
                  </a:solidFill>
                </a:rPr>
                <a:t>Adm. Staff</a:t>
              </a:r>
            </a:p>
            <a:p>
              <a:pPr algn="ctr" eaLnBrk="0" hangingPunct="0"/>
              <a:r>
                <a:rPr lang="en-US" b="1" i="1" dirty="0">
                  <a:solidFill>
                    <a:schemeClr val="bg1"/>
                  </a:solidFill>
                </a:rPr>
                <a:t> </a:t>
              </a:r>
              <a:r>
                <a:rPr lang="en-US" b="1" i="1" dirty="0" smtClean="0">
                  <a:solidFill>
                    <a:schemeClr val="bg1"/>
                  </a:solidFill>
                </a:rPr>
                <a:t>74</a:t>
              </a:r>
              <a:endParaRPr 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57" name="Rectangle 46"/>
            <p:cNvSpPr>
              <a:spLocks noChangeArrowheads="1"/>
            </p:cNvSpPr>
            <p:nvPr/>
          </p:nvSpPr>
          <p:spPr bwMode="auto">
            <a:xfrm>
              <a:off x="1895" y="1717"/>
              <a:ext cx="1225" cy="36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eaLnBrk="0" hangingPunct="0"/>
              <a:r>
                <a:rPr lang="en-US" b="1" i="1" dirty="0">
                  <a:solidFill>
                    <a:schemeClr val="bg1"/>
                  </a:solidFill>
                </a:rPr>
                <a:t>PhD, Post Docs, </a:t>
              </a:r>
              <a:r>
                <a:rPr lang="en-US" b="1" i="1" dirty="0" smtClean="0">
                  <a:solidFill>
                    <a:schemeClr val="bg1"/>
                  </a:solidFill>
                </a:rPr>
                <a:t>… :</a:t>
              </a:r>
              <a:endParaRPr lang="en-US" b="1" i="1" dirty="0">
                <a:solidFill>
                  <a:schemeClr val="bg1"/>
                </a:solidFill>
              </a:endParaRPr>
            </a:p>
            <a:p>
              <a:pPr algn="ctr" eaLnBrk="0" hangingPunct="0"/>
              <a:r>
                <a:rPr lang="en-US" b="1" i="1" dirty="0">
                  <a:solidFill>
                    <a:schemeClr val="bg1"/>
                  </a:solidFill>
                </a:rPr>
                <a:t> </a:t>
              </a:r>
              <a:r>
                <a:rPr lang="en-US" b="1" i="1" dirty="0" smtClean="0">
                  <a:solidFill>
                    <a:schemeClr val="bg1"/>
                  </a:solidFill>
                </a:rPr>
                <a:t>134</a:t>
              </a:r>
              <a:endParaRPr 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58" name="Line 47"/>
            <p:cNvSpPr>
              <a:spLocks noChangeShapeType="1"/>
            </p:cNvSpPr>
            <p:nvPr/>
          </p:nvSpPr>
          <p:spPr bwMode="auto">
            <a:xfrm flipH="1" flipV="1">
              <a:off x="2354" y="2393"/>
              <a:ext cx="287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" name="Freeform 48"/>
            <p:cNvSpPr>
              <a:spLocks/>
            </p:cNvSpPr>
            <p:nvPr/>
          </p:nvSpPr>
          <p:spPr bwMode="auto">
            <a:xfrm>
              <a:off x="2633" y="2263"/>
              <a:ext cx="538" cy="192"/>
            </a:xfrm>
            <a:custGeom>
              <a:avLst/>
              <a:gdLst>
                <a:gd name="T0" fmla="*/ 0 w 1720"/>
                <a:gd name="T1" fmla="*/ 1 h 509"/>
                <a:gd name="T2" fmla="*/ 0 w 1720"/>
                <a:gd name="T3" fmla="*/ 1 h 509"/>
                <a:gd name="T4" fmla="*/ 0 w 1720"/>
                <a:gd name="T5" fmla="*/ 1 h 509"/>
                <a:gd name="T6" fmla="*/ 0 w 1720"/>
                <a:gd name="T7" fmla="*/ 1 h 509"/>
                <a:gd name="T8" fmla="*/ 0 w 1720"/>
                <a:gd name="T9" fmla="*/ 1 h 509"/>
                <a:gd name="T10" fmla="*/ 0 w 1720"/>
                <a:gd name="T11" fmla="*/ 1 h 509"/>
                <a:gd name="T12" fmla="*/ 0 w 1720"/>
                <a:gd name="T13" fmla="*/ 0 h 509"/>
                <a:gd name="T14" fmla="*/ 0 w 1720"/>
                <a:gd name="T15" fmla="*/ 0 h 509"/>
                <a:gd name="T16" fmla="*/ 0 w 1720"/>
                <a:gd name="T17" fmla="*/ 0 h 509"/>
                <a:gd name="T18" fmla="*/ 0 w 1720"/>
                <a:gd name="T19" fmla="*/ 0 h 509"/>
                <a:gd name="T20" fmla="*/ 0 w 1720"/>
                <a:gd name="T21" fmla="*/ 0 h 509"/>
                <a:gd name="T22" fmla="*/ 1 w 1720"/>
                <a:gd name="T23" fmla="*/ 0 h 509"/>
                <a:gd name="T24" fmla="*/ 1 w 1720"/>
                <a:gd name="T25" fmla="*/ 0 h 509"/>
                <a:gd name="T26" fmla="*/ 1 w 1720"/>
                <a:gd name="T27" fmla="*/ 0 h 509"/>
                <a:gd name="T28" fmla="*/ 1 w 1720"/>
                <a:gd name="T29" fmla="*/ 0 h 509"/>
                <a:gd name="T30" fmla="*/ 1 w 1720"/>
                <a:gd name="T31" fmla="*/ 0 h 509"/>
                <a:gd name="T32" fmla="*/ 1 w 1720"/>
                <a:gd name="T33" fmla="*/ 0 h 509"/>
                <a:gd name="T34" fmla="*/ 1 w 1720"/>
                <a:gd name="T35" fmla="*/ 0 h 509"/>
                <a:gd name="T36" fmla="*/ 1 w 1720"/>
                <a:gd name="T37" fmla="*/ 0 h 509"/>
                <a:gd name="T38" fmla="*/ 1 w 1720"/>
                <a:gd name="T39" fmla="*/ 0 h 509"/>
                <a:gd name="T40" fmla="*/ 1 w 1720"/>
                <a:gd name="T41" fmla="*/ 0 h 509"/>
                <a:gd name="T42" fmla="*/ 1 w 1720"/>
                <a:gd name="T43" fmla="*/ 0 h 509"/>
                <a:gd name="T44" fmla="*/ 1 w 1720"/>
                <a:gd name="T45" fmla="*/ 0 h 509"/>
                <a:gd name="T46" fmla="*/ 1 w 1720"/>
                <a:gd name="T47" fmla="*/ 0 h 509"/>
                <a:gd name="T48" fmla="*/ 1 w 1720"/>
                <a:gd name="T49" fmla="*/ 0 h 509"/>
                <a:gd name="T50" fmla="*/ 1 w 1720"/>
                <a:gd name="T51" fmla="*/ 0 h 509"/>
                <a:gd name="T52" fmla="*/ 1 w 1720"/>
                <a:gd name="T53" fmla="*/ 0 h 509"/>
                <a:gd name="T54" fmla="*/ 1 w 1720"/>
                <a:gd name="T55" fmla="*/ 0 h 509"/>
                <a:gd name="T56" fmla="*/ 1 w 1720"/>
                <a:gd name="T57" fmla="*/ 0 h 509"/>
                <a:gd name="T58" fmla="*/ 2 w 1720"/>
                <a:gd name="T59" fmla="*/ 0 h 509"/>
                <a:gd name="T60" fmla="*/ 2 w 1720"/>
                <a:gd name="T61" fmla="*/ 0 h 509"/>
                <a:gd name="T62" fmla="*/ 2 w 1720"/>
                <a:gd name="T63" fmla="*/ 0 h 509"/>
                <a:gd name="T64" fmla="*/ 0 w 1720"/>
                <a:gd name="T65" fmla="*/ 1 h 50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20"/>
                <a:gd name="T100" fmla="*/ 0 h 509"/>
                <a:gd name="T101" fmla="*/ 1720 w 1720"/>
                <a:gd name="T102" fmla="*/ 509 h 50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20" h="509">
                  <a:moveTo>
                    <a:pt x="0" y="263"/>
                  </a:moveTo>
                  <a:lnTo>
                    <a:pt x="18" y="251"/>
                  </a:lnTo>
                  <a:lnTo>
                    <a:pt x="36" y="245"/>
                  </a:lnTo>
                  <a:lnTo>
                    <a:pt x="54" y="239"/>
                  </a:lnTo>
                  <a:lnTo>
                    <a:pt x="72" y="227"/>
                  </a:lnTo>
                  <a:lnTo>
                    <a:pt x="90" y="221"/>
                  </a:lnTo>
                  <a:lnTo>
                    <a:pt x="108" y="215"/>
                  </a:lnTo>
                  <a:lnTo>
                    <a:pt x="126" y="209"/>
                  </a:lnTo>
                  <a:lnTo>
                    <a:pt x="150" y="203"/>
                  </a:lnTo>
                  <a:lnTo>
                    <a:pt x="168" y="191"/>
                  </a:lnTo>
                  <a:lnTo>
                    <a:pt x="192" y="185"/>
                  </a:lnTo>
                  <a:lnTo>
                    <a:pt x="216" y="179"/>
                  </a:lnTo>
                  <a:lnTo>
                    <a:pt x="234" y="173"/>
                  </a:lnTo>
                  <a:lnTo>
                    <a:pt x="258" y="167"/>
                  </a:lnTo>
                  <a:lnTo>
                    <a:pt x="282" y="161"/>
                  </a:lnTo>
                  <a:lnTo>
                    <a:pt x="306" y="155"/>
                  </a:lnTo>
                  <a:lnTo>
                    <a:pt x="330" y="149"/>
                  </a:lnTo>
                  <a:lnTo>
                    <a:pt x="354" y="143"/>
                  </a:lnTo>
                  <a:lnTo>
                    <a:pt x="378" y="137"/>
                  </a:lnTo>
                  <a:lnTo>
                    <a:pt x="402" y="131"/>
                  </a:lnTo>
                  <a:lnTo>
                    <a:pt x="432" y="125"/>
                  </a:lnTo>
                  <a:lnTo>
                    <a:pt x="456" y="119"/>
                  </a:lnTo>
                  <a:lnTo>
                    <a:pt x="486" y="113"/>
                  </a:lnTo>
                  <a:lnTo>
                    <a:pt x="510" y="107"/>
                  </a:lnTo>
                  <a:lnTo>
                    <a:pt x="540" y="101"/>
                  </a:lnTo>
                  <a:lnTo>
                    <a:pt x="563" y="95"/>
                  </a:lnTo>
                  <a:lnTo>
                    <a:pt x="593" y="89"/>
                  </a:lnTo>
                  <a:lnTo>
                    <a:pt x="623" y="83"/>
                  </a:lnTo>
                  <a:lnTo>
                    <a:pt x="647" y="77"/>
                  </a:lnTo>
                  <a:lnTo>
                    <a:pt x="677" y="77"/>
                  </a:lnTo>
                  <a:lnTo>
                    <a:pt x="707" y="71"/>
                  </a:lnTo>
                  <a:lnTo>
                    <a:pt x="737" y="65"/>
                  </a:lnTo>
                  <a:lnTo>
                    <a:pt x="767" y="59"/>
                  </a:lnTo>
                  <a:lnTo>
                    <a:pt x="797" y="59"/>
                  </a:lnTo>
                  <a:lnTo>
                    <a:pt x="827" y="53"/>
                  </a:lnTo>
                  <a:lnTo>
                    <a:pt x="857" y="48"/>
                  </a:lnTo>
                  <a:lnTo>
                    <a:pt x="887" y="48"/>
                  </a:lnTo>
                  <a:lnTo>
                    <a:pt x="923" y="42"/>
                  </a:lnTo>
                  <a:lnTo>
                    <a:pt x="953" y="42"/>
                  </a:lnTo>
                  <a:lnTo>
                    <a:pt x="983" y="36"/>
                  </a:lnTo>
                  <a:lnTo>
                    <a:pt x="1019" y="30"/>
                  </a:lnTo>
                  <a:lnTo>
                    <a:pt x="1049" y="30"/>
                  </a:lnTo>
                  <a:lnTo>
                    <a:pt x="1079" y="24"/>
                  </a:lnTo>
                  <a:lnTo>
                    <a:pt x="1115" y="24"/>
                  </a:lnTo>
                  <a:lnTo>
                    <a:pt x="1145" y="18"/>
                  </a:lnTo>
                  <a:lnTo>
                    <a:pt x="1181" y="18"/>
                  </a:lnTo>
                  <a:lnTo>
                    <a:pt x="1211" y="18"/>
                  </a:lnTo>
                  <a:lnTo>
                    <a:pt x="1247" y="12"/>
                  </a:lnTo>
                  <a:lnTo>
                    <a:pt x="1277" y="12"/>
                  </a:lnTo>
                  <a:lnTo>
                    <a:pt x="1313" y="12"/>
                  </a:lnTo>
                  <a:lnTo>
                    <a:pt x="1348" y="6"/>
                  </a:lnTo>
                  <a:lnTo>
                    <a:pt x="1378" y="6"/>
                  </a:lnTo>
                  <a:lnTo>
                    <a:pt x="1414" y="6"/>
                  </a:lnTo>
                  <a:lnTo>
                    <a:pt x="1450" y="6"/>
                  </a:lnTo>
                  <a:lnTo>
                    <a:pt x="1480" y="0"/>
                  </a:lnTo>
                  <a:lnTo>
                    <a:pt x="1516" y="0"/>
                  </a:lnTo>
                  <a:lnTo>
                    <a:pt x="1552" y="0"/>
                  </a:lnTo>
                  <a:lnTo>
                    <a:pt x="1582" y="0"/>
                  </a:lnTo>
                  <a:lnTo>
                    <a:pt x="1618" y="0"/>
                  </a:lnTo>
                  <a:lnTo>
                    <a:pt x="1654" y="0"/>
                  </a:lnTo>
                  <a:lnTo>
                    <a:pt x="1690" y="0"/>
                  </a:lnTo>
                  <a:lnTo>
                    <a:pt x="1720" y="0"/>
                  </a:lnTo>
                  <a:lnTo>
                    <a:pt x="1720" y="509"/>
                  </a:lnTo>
                  <a:lnTo>
                    <a:pt x="0" y="263"/>
                  </a:lnTo>
                  <a:close/>
                </a:path>
              </a:pathLst>
            </a:custGeom>
            <a:solidFill>
              <a:srgbClr val="6600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2560" y="2363"/>
              <a:ext cx="611" cy="92"/>
            </a:xfrm>
            <a:custGeom>
              <a:avLst/>
              <a:gdLst>
                <a:gd name="T0" fmla="*/ 0 w 1953"/>
                <a:gd name="T1" fmla="*/ 0 h 246"/>
                <a:gd name="T2" fmla="*/ 0 w 1953"/>
                <a:gd name="T3" fmla="*/ 0 h 246"/>
                <a:gd name="T4" fmla="*/ 0 w 1953"/>
                <a:gd name="T5" fmla="*/ 0 h 246"/>
                <a:gd name="T6" fmla="*/ 0 w 1953"/>
                <a:gd name="T7" fmla="*/ 0 h 246"/>
                <a:gd name="T8" fmla="*/ 0 w 1953"/>
                <a:gd name="T9" fmla="*/ 0 h 246"/>
                <a:gd name="T10" fmla="*/ 0 w 1953"/>
                <a:gd name="T11" fmla="*/ 0 h 246"/>
                <a:gd name="T12" fmla="*/ 0 w 1953"/>
                <a:gd name="T13" fmla="*/ 0 h 246"/>
                <a:gd name="T14" fmla="*/ 0 w 1953"/>
                <a:gd name="T15" fmla="*/ 0 h 246"/>
                <a:gd name="T16" fmla="*/ 0 w 1953"/>
                <a:gd name="T17" fmla="*/ 0 h 246"/>
                <a:gd name="T18" fmla="*/ 0 w 1953"/>
                <a:gd name="T19" fmla="*/ 0 h 246"/>
                <a:gd name="T20" fmla="*/ 0 w 1953"/>
                <a:gd name="T21" fmla="*/ 0 h 246"/>
                <a:gd name="T22" fmla="*/ 0 w 1953"/>
                <a:gd name="T23" fmla="*/ 0 h 246"/>
                <a:gd name="T24" fmla="*/ 0 w 1953"/>
                <a:gd name="T25" fmla="*/ 0 h 246"/>
                <a:gd name="T26" fmla="*/ 0 w 1953"/>
                <a:gd name="T27" fmla="*/ 0 h 246"/>
                <a:gd name="T28" fmla="*/ 0 w 1953"/>
                <a:gd name="T29" fmla="*/ 0 h 246"/>
                <a:gd name="T30" fmla="*/ 0 w 1953"/>
                <a:gd name="T31" fmla="*/ 0 h 246"/>
                <a:gd name="T32" fmla="*/ 0 w 1953"/>
                <a:gd name="T33" fmla="*/ 0 h 246"/>
                <a:gd name="T34" fmla="*/ 0 w 1953"/>
                <a:gd name="T35" fmla="*/ 0 h 246"/>
                <a:gd name="T36" fmla="*/ 0 w 1953"/>
                <a:gd name="T37" fmla="*/ 0 h 246"/>
                <a:gd name="T38" fmla="*/ 0 w 1953"/>
                <a:gd name="T39" fmla="*/ 0 h 246"/>
                <a:gd name="T40" fmla="*/ 0 w 1953"/>
                <a:gd name="T41" fmla="*/ 0 h 246"/>
                <a:gd name="T42" fmla="*/ 0 w 1953"/>
                <a:gd name="T43" fmla="*/ 0 h 246"/>
                <a:gd name="T44" fmla="*/ 0 w 1953"/>
                <a:gd name="T45" fmla="*/ 0 h 246"/>
                <a:gd name="T46" fmla="*/ 0 w 1953"/>
                <a:gd name="T47" fmla="*/ 0 h 246"/>
                <a:gd name="T48" fmla="*/ 0 w 1953"/>
                <a:gd name="T49" fmla="*/ 0 h 246"/>
                <a:gd name="T50" fmla="*/ 2 w 1953"/>
                <a:gd name="T51" fmla="*/ 1 h 246"/>
                <a:gd name="T52" fmla="*/ 0 w 1953"/>
                <a:gd name="T53" fmla="*/ 0 h 24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953"/>
                <a:gd name="T82" fmla="*/ 0 h 246"/>
                <a:gd name="T83" fmla="*/ 1953 w 1953"/>
                <a:gd name="T84" fmla="*/ 246 h 24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953" h="246">
                  <a:moveTo>
                    <a:pt x="0" y="180"/>
                  </a:moveTo>
                  <a:lnTo>
                    <a:pt x="6" y="174"/>
                  </a:lnTo>
                  <a:lnTo>
                    <a:pt x="12" y="162"/>
                  </a:lnTo>
                  <a:lnTo>
                    <a:pt x="17" y="156"/>
                  </a:lnTo>
                  <a:lnTo>
                    <a:pt x="23" y="150"/>
                  </a:lnTo>
                  <a:lnTo>
                    <a:pt x="29" y="138"/>
                  </a:lnTo>
                  <a:lnTo>
                    <a:pt x="35" y="132"/>
                  </a:lnTo>
                  <a:lnTo>
                    <a:pt x="47" y="120"/>
                  </a:lnTo>
                  <a:lnTo>
                    <a:pt x="53" y="114"/>
                  </a:lnTo>
                  <a:lnTo>
                    <a:pt x="59" y="102"/>
                  </a:lnTo>
                  <a:lnTo>
                    <a:pt x="71" y="96"/>
                  </a:lnTo>
                  <a:lnTo>
                    <a:pt x="83" y="84"/>
                  </a:lnTo>
                  <a:lnTo>
                    <a:pt x="95" y="78"/>
                  </a:lnTo>
                  <a:lnTo>
                    <a:pt x="107" y="72"/>
                  </a:lnTo>
                  <a:lnTo>
                    <a:pt x="119" y="60"/>
                  </a:lnTo>
                  <a:lnTo>
                    <a:pt x="131" y="54"/>
                  </a:lnTo>
                  <a:lnTo>
                    <a:pt x="143" y="48"/>
                  </a:lnTo>
                  <a:lnTo>
                    <a:pt x="155" y="36"/>
                  </a:lnTo>
                  <a:lnTo>
                    <a:pt x="173" y="30"/>
                  </a:lnTo>
                  <a:lnTo>
                    <a:pt x="185" y="18"/>
                  </a:lnTo>
                  <a:lnTo>
                    <a:pt x="203" y="12"/>
                  </a:lnTo>
                  <a:lnTo>
                    <a:pt x="215" y="6"/>
                  </a:lnTo>
                  <a:lnTo>
                    <a:pt x="233" y="0"/>
                  </a:lnTo>
                  <a:lnTo>
                    <a:pt x="1953" y="246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CC00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" name="Freeform 50"/>
            <p:cNvSpPr>
              <a:spLocks/>
            </p:cNvSpPr>
            <p:nvPr/>
          </p:nvSpPr>
          <p:spPr bwMode="auto">
            <a:xfrm>
              <a:off x="3171" y="2263"/>
              <a:ext cx="615" cy="192"/>
            </a:xfrm>
            <a:custGeom>
              <a:avLst/>
              <a:gdLst>
                <a:gd name="T0" fmla="*/ 0 w 1959"/>
                <a:gd name="T1" fmla="*/ 0 h 509"/>
                <a:gd name="T2" fmla="*/ 0 w 1959"/>
                <a:gd name="T3" fmla="*/ 0 h 509"/>
                <a:gd name="T4" fmla="*/ 0 w 1959"/>
                <a:gd name="T5" fmla="*/ 0 h 509"/>
                <a:gd name="T6" fmla="*/ 0 w 1959"/>
                <a:gd name="T7" fmla="*/ 0 h 509"/>
                <a:gd name="T8" fmla="*/ 0 w 1959"/>
                <a:gd name="T9" fmla="*/ 0 h 509"/>
                <a:gd name="T10" fmla="*/ 0 w 1959"/>
                <a:gd name="T11" fmla="*/ 0 h 509"/>
                <a:gd name="T12" fmla="*/ 0 w 1959"/>
                <a:gd name="T13" fmla="*/ 0 h 509"/>
                <a:gd name="T14" fmla="*/ 1 w 1959"/>
                <a:gd name="T15" fmla="*/ 0 h 509"/>
                <a:gd name="T16" fmla="*/ 1 w 1959"/>
                <a:gd name="T17" fmla="*/ 0 h 509"/>
                <a:gd name="T18" fmla="*/ 1 w 1959"/>
                <a:gd name="T19" fmla="*/ 0 h 509"/>
                <a:gd name="T20" fmla="*/ 1 w 1959"/>
                <a:gd name="T21" fmla="*/ 0 h 509"/>
                <a:gd name="T22" fmla="*/ 1 w 1959"/>
                <a:gd name="T23" fmla="*/ 0 h 509"/>
                <a:gd name="T24" fmla="*/ 1 w 1959"/>
                <a:gd name="T25" fmla="*/ 0 h 509"/>
                <a:gd name="T26" fmla="*/ 1 w 1959"/>
                <a:gd name="T27" fmla="*/ 0 h 509"/>
                <a:gd name="T28" fmla="*/ 1 w 1959"/>
                <a:gd name="T29" fmla="*/ 0 h 509"/>
                <a:gd name="T30" fmla="*/ 1 w 1959"/>
                <a:gd name="T31" fmla="*/ 0 h 509"/>
                <a:gd name="T32" fmla="*/ 1 w 1959"/>
                <a:gd name="T33" fmla="*/ 0 h 509"/>
                <a:gd name="T34" fmla="*/ 1 w 1959"/>
                <a:gd name="T35" fmla="*/ 0 h 509"/>
                <a:gd name="T36" fmla="*/ 1 w 1959"/>
                <a:gd name="T37" fmla="*/ 0 h 509"/>
                <a:gd name="T38" fmla="*/ 1 w 1959"/>
                <a:gd name="T39" fmla="*/ 0 h 509"/>
                <a:gd name="T40" fmla="*/ 1 w 1959"/>
                <a:gd name="T41" fmla="*/ 0 h 509"/>
                <a:gd name="T42" fmla="*/ 1 w 1959"/>
                <a:gd name="T43" fmla="*/ 0 h 509"/>
                <a:gd name="T44" fmla="*/ 1 w 1959"/>
                <a:gd name="T45" fmla="*/ 0 h 509"/>
                <a:gd name="T46" fmla="*/ 1 w 1959"/>
                <a:gd name="T47" fmla="*/ 0 h 509"/>
                <a:gd name="T48" fmla="*/ 1 w 1959"/>
                <a:gd name="T49" fmla="*/ 0 h 509"/>
                <a:gd name="T50" fmla="*/ 2 w 1959"/>
                <a:gd name="T51" fmla="*/ 1 h 509"/>
                <a:gd name="T52" fmla="*/ 2 w 1959"/>
                <a:gd name="T53" fmla="*/ 1 h 509"/>
                <a:gd name="T54" fmla="*/ 2 w 1959"/>
                <a:gd name="T55" fmla="*/ 1 h 509"/>
                <a:gd name="T56" fmla="*/ 2 w 1959"/>
                <a:gd name="T57" fmla="*/ 1 h 509"/>
                <a:gd name="T58" fmla="*/ 2 w 1959"/>
                <a:gd name="T59" fmla="*/ 1 h 509"/>
                <a:gd name="T60" fmla="*/ 2 w 1959"/>
                <a:gd name="T61" fmla="*/ 1 h 509"/>
                <a:gd name="T62" fmla="*/ 2 w 1959"/>
                <a:gd name="T63" fmla="*/ 1 h 509"/>
                <a:gd name="T64" fmla="*/ 2 w 1959"/>
                <a:gd name="T65" fmla="*/ 1 h 509"/>
                <a:gd name="T66" fmla="*/ 2 w 1959"/>
                <a:gd name="T67" fmla="*/ 1 h 509"/>
                <a:gd name="T68" fmla="*/ 2 w 1959"/>
                <a:gd name="T69" fmla="*/ 1 h 509"/>
                <a:gd name="T70" fmla="*/ 2 w 1959"/>
                <a:gd name="T71" fmla="*/ 1 h 509"/>
                <a:gd name="T72" fmla="*/ 2 w 1959"/>
                <a:gd name="T73" fmla="*/ 1 h 509"/>
                <a:gd name="T74" fmla="*/ 2 w 1959"/>
                <a:gd name="T75" fmla="*/ 1 h 509"/>
                <a:gd name="T76" fmla="*/ 2 w 1959"/>
                <a:gd name="T77" fmla="*/ 1 h 509"/>
                <a:gd name="T78" fmla="*/ 2 w 1959"/>
                <a:gd name="T79" fmla="*/ 1 h 509"/>
                <a:gd name="T80" fmla="*/ 2 w 1959"/>
                <a:gd name="T81" fmla="*/ 1 h 509"/>
                <a:gd name="T82" fmla="*/ 2 w 1959"/>
                <a:gd name="T83" fmla="*/ 1 h 509"/>
                <a:gd name="T84" fmla="*/ 2 w 1959"/>
                <a:gd name="T85" fmla="*/ 1 h 509"/>
                <a:gd name="T86" fmla="*/ 2 w 1959"/>
                <a:gd name="T87" fmla="*/ 1 h 509"/>
                <a:gd name="T88" fmla="*/ 0 w 1959"/>
                <a:gd name="T89" fmla="*/ 0 h 50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59"/>
                <a:gd name="T136" fmla="*/ 0 h 509"/>
                <a:gd name="T137" fmla="*/ 1959 w 1959"/>
                <a:gd name="T138" fmla="*/ 509 h 50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59" h="509">
                  <a:moveTo>
                    <a:pt x="0" y="0"/>
                  </a:moveTo>
                  <a:lnTo>
                    <a:pt x="36" y="0"/>
                  </a:lnTo>
                  <a:lnTo>
                    <a:pt x="72" y="0"/>
                  </a:lnTo>
                  <a:lnTo>
                    <a:pt x="102" y="0"/>
                  </a:lnTo>
                  <a:lnTo>
                    <a:pt x="138" y="0"/>
                  </a:lnTo>
                  <a:lnTo>
                    <a:pt x="174" y="0"/>
                  </a:lnTo>
                  <a:lnTo>
                    <a:pt x="210" y="0"/>
                  </a:lnTo>
                  <a:lnTo>
                    <a:pt x="240" y="0"/>
                  </a:lnTo>
                  <a:lnTo>
                    <a:pt x="276" y="6"/>
                  </a:lnTo>
                  <a:lnTo>
                    <a:pt x="312" y="6"/>
                  </a:lnTo>
                  <a:lnTo>
                    <a:pt x="342" y="6"/>
                  </a:lnTo>
                  <a:lnTo>
                    <a:pt x="378" y="6"/>
                  </a:lnTo>
                  <a:lnTo>
                    <a:pt x="413" y="12"/>
                  </a:lnTo>
                  <a:lnTo>
                    <a:pt x="443" y="12"/>
                  </a:lnTo>
                  <a:lnTo>
                    <a:pt x="479" y="12"/>
                  </a:lnTo>
                  <a:lnTo>
                    <a:pt x="509" y="18"/>
                  </a:lnTo>
                  <a:lnTo>
                    <a:pt x="545" y="18"/>
                  </a:lnTo>
                  <a:lnTo>
                    <a:pt x="575" y="18"/>
                  </a:lnTo>
                  <a:lnTo>
                    <a:pt x="611" y="24"/>
                  </a:lnTo>
                  <a:lnTo>
                    <a:pt x="641" y="24"/>
                  </a:lnTo>
                  <a:lnTo>
                    <a:pt x="677" y="30"/>
                  </a:lnTo>
                  <a:lnTo>
                    <a:pt x="707" y="30"/>
                  </a:lnTo>
                  <a:lnTo>
                    <a:pt x="737" y="36"/>
                  </a:lnTo>
                  <a:lnTo>
                    <a:pt x="773" y="42"/>
                  </a:lnTo>
                  <a:lnTo>
                    <a:pt x="803" y="42"/>
                  </a:lnTo>
                  <a:lnTo>
                    <a:pt x="833" y="48"/>
                  </a:lnTo>
                  <a:lnTo>
                    <a:pt x="863" y="48"/>
                  </a:lnTo>
                  <a:lnTo>
                    <a:pt x="893" y="53"/>
                  </a:lnTo>
                  <a:lnTo>
                    <a:pt x="923" y="59"/>
                  </a:lnTo>
                  <a:lnTo>
                    <a:pt x="959" y="59"/>
                  </a:lnTo>
                  <a:lnTo>
                    <a:pt x="989" y="65"/>
                  </a:lnTo>
                  <a:lnTo>
                    <a:pt x="1013" y="71"/>
                  </a:lnTo>
                  <a:lnTo>
                    <a:pt x="1043" y="77"/>
                  </a:lnTo>
                  <a:lnTo>
                    <a:pt x="1073" y="77"/>
                  </a:lnTo>
                  <a:lnTo>
                    <a:pt x="1103" y="83"/>
                  </a:lnTo>
                  <a:lnTo>
                    <a:pt x="1133" y="89"/>
                  </a:lnTo>
                  <a:lnTo>
                    <a:pt x="1157" y="95"/>
                  </a:lnTo>
                  <a:lnTo>
                    <a:pt x="1186" y="101"/>
                  </a:lnTo>
                  <a:lnTo>
                    <a:pt x="1210" y="107"/>
                  </a:lnTo>
                  <a:lnTo>
                    <a:pt x="1240" y="113"/>
                  </a:lnTo>
                  <a:lnTo>
                    <a:pt x="1264" y="119"/>
                  </a:lnTo>
                  <a:lnTo>
                    <a:pt x="1294" y="125"/>
                  </a:lnTo>
                  <a:lnTo>
                    <a:pt x="1318" y="131"/>
                  </a:lnTo>
                  <a:lnTo>
                    <a:pt x="1342" y="137"/>
                  </a:lnTo>
                  <a:lnTo>
                    <a:pt x="1366" y="143"/>
                  </a:lnTo>
                  <a:lnTo>
                    <a:pt x="1396" y="149"/>
                  </a:lnTo>
                  <a:lnTo>
                    <a:pt x="1420" y="155"/>
                  </a:lnTo>
                  <a:lnTo>
                    <a:pt x="1438" y="161"/>
                  </a:lnTo>
                  <a:lnTo>
                    <a:pt x="1462" y="167"/>
                  </a:lnTo>
                  <a:lnTo>
                    <a:pt x="1486" y="173"/>
                  </a:lnTo>
                  <a:lnTo>
                    <a:pt x="1510" y="179"/>
                  </a:lnTo>
                  <a:lnTo>
                    <a:pt x="1534" y="185"/>
                  </a:lnTo>
                  <a:lnTo>
                    <a:pt x="1552" y="191"/>
                  </a:lnTo>
                  <a:lnTo>
                    <a:pt x="1576" y="203"/>
                  </a:lnTo>
                  <a:lnTo>
                    <a:pt x="1594" y="209"/>
                  </a:lnTo>
                  <a:lnTo>
                    <a:pt x="1612" y="215"/>
                  </a:lnTo>
                  <a:lnTo>
                    <a:pt x="1636" y="221"/>
                  </a:lnTo>
                  <a:lnTo>
                    <a:pt x="1654" y="227"/>
                  </a:lnTo>
                  <a:lnTo>
                    <a:pt x="1672" y="239"/>
                  </a:lnTo>
                  <a:lnTo>
                    <a:pt x="1690" y="245"/>
                  </a:lnTo>
                  <a:lnTo>
                    <a:pt x="1708" y="251"/>
                  </a:lnTo>
                  <a:lnTo>
                    <a:pt x="1726" y="263"/>
                  </a:lnTo>
                  <a:lnTo>
                    <a:pt x="1738" y="269"/>
                  </a:lnTo>
                  <a:lnTo>
                    <a:pt x="1756" y="275"/>
                  </a:lnTo>
                  <a:lnTo>
                    <a:pt x="1774" y="281"/>
                  </a:lnTo>
                  <a:lnTo>
                    <a:pt x="1786" y="293"/>
                  </a:lnTo>
                  <a:lnTo>
                    <a:pt x="1798" y="299"/>
                  </a:lnTo>
                  <a:lnTo>
                    <a:pt x="1816" y="311"/>
                  </a:lnTo>
                  <a:lnTo>
                    <a:pt x="1828" y="317"/>
                  </a:lnTo>
                  <a:lnTo>
                    <a:pt x="1840" y="323"/>
                  </a:lnTo>
                  <a:lnTo>
                    <a:pt x="1852" y="335"/>
                  </a:lnTo>
                  <a:lnTo>
                    <a:pt x="1864" y="341"/>
                  </a:lnTo>
                  <a:lnTo>
                    <a:pt x="1876" y="347"/>
                  </a:lnTo>
                  <a:lnTo>
                    <a:pt x="1882" y="359"/>
                  </a:lnTo>
                  <a:lnTo>
                    <a:pt x="1894" y="365"/>
                  </a:lnTo>
                  <a:lnTo>
                    <a:pt x="1906" y="377"/>
                  </a:lnTo>
                  <a:lnTo>
                    <a:pt x="1912" y="383"/>
                  </a:lnTo>
                  <a:lnTo>
                    <a:pt x="1918" y="395"/>
                  </a:lnTo>
                  <a:lnTo>
                    <a:pt x="1930" y="401"/>
                  </a:lnTo>
                  <a:lnTo>
                    <a:pt x="1936" y="413"/>
                  </a:lnTo>
                  <a:lnTo>
                    <a:pt x="1942" y="419"/>
                  </a:lnTo>
                  <a:lnTo>
                    <a:pt x="1948" y="425"/>
                  </a:lnTo>
                  <a:lnTo>
                    <a:pt x="1954" y="437"/>
                  </a:lnTo>
                  <a:lnTo>
                    <a:pt x="1954" y="443"/>
                  </a:lnTo>
                  <a:lnTo>
                    <a:pt x="1959" y="455"/>
                  </a:lnTo>
                  <a:lnTo>
                    <a:pt x="1959" y="461"/>
                  </a:lnTo>
                  <a:lnTo>
                    <a:pt x="0" y="5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2" name="Freeform 51"/>
            <p:cNvSpPr>
              <a:spLocks/>
            </p:cNvSpPr>
            <p:nvPr/>
          </p:nvSpPr>
          <p:spPr bwMode="auto">
            <a:xfrm>
              <a:off x="2556" y="2455"/>
              <a:ext cx="447" cy="389"/>
            </a:xfrm>
            <a:custGeom>
              <a:avLst/>
              <a:gdLst>
                <a:gd name="T0" fmla="*/ 1 w 1426"/>
                <a:gd name="T1" fmla="*/ 2 h 1029"/>
                <a:gd name="T2" fmla="*/ 1 w 1426"/>
                <a:gd name="T3" fmla="*/ 2 h 1029"/>
                <a:gd name="T4" fmla="*/ 1 w 1426"/>
                <a:gd name="T5" fmla="*/ 1 h 1029"/>
                <a:gd name="T6" fmla="*/ 1 w 1426"/>
                <a:gd name="T7" fmla="*/ 1 h 1029"/>
                <a:gd name="T8" fmla="*/ 1 w 1426"/>
                <a:gd name="T9" fmla="*/ 1 h 1029"/>
                <a:gd name="T10" fmla="*/ 1 w 1426"/>
                <a:gd name="T11" fmla="*/ 1 h 1029"/>
                <a:gd name="T12" fmla="*/ 1 w 1426"/>
                <a:gd name="T13" fmla="*/ 1 h 1029"/>
                <a:gd name="T14" fmla="*/ 1 w 1426"/>
                <a:gd name="T15" fmla="*/ 1 h 1029"/>
                <a:gd name="T16" fmla="*/ 1 w 1426"/>
                <a:gd name="T17" fmla="*/ 1 h 1029"/>
                <a:gd name="T18" fmla="*/ 1 w 1426"/>
                <a:gd name="T19" fmla="*/ 1 h 1029"/>
                <a:gd name="T20" fmla="*/ 1 w 1426"/>
                <a:gd name="T21" fmla="*/ 1 h 1029"/>
                <a:gd name="T22" fmla="*/ 0 w 1426"/>
                <a:gd name="T23" fmla="*/ 1 h 1029"/>
                <a:gd name="T24" fmla="*/ 0 w 1426"/>
                <a:gd name="T25" fmla="*/ 1 h 1029"/>
                <a:gd name="T26" fmla="*/ 0 w 1426"/>
                <a:gd name="T27" fmla="*/ 1 h 1029"/>
                <a:gd name="T28" fmla="*/ 0 w 1426"/>
                <a:gd name="T29" fmla="*/ 1 h 1029"/>
                <a:gd name="T30" fmla="*/ 0 w 1426"/>
                <a:gd name="T31" fmla="*/ 1 h 1029"/>
                <a:gd name="T32" fmla="*/ 0 w 1426"/>
                <a:gd name="T33" fmla="*/ 1 h 1029"/>
                <a:gd name="T34" fmla="*/ 0 w 1426"/>
                <a:gd name="T35" fmla="*/ 1 h 1029"/>
                <a:gd name="T36" fmla="*/ 0 w 1426"/>
                <a:gd name="T37" fmla="*/ 0 h 1029"/>
                <a:gd name="T38" fmla="*/ 0 w 1426"/>
                <a:gd name="T39" fmla="*/ 0 h 1029"/>
                <a:gd name="T40" fmla="*/ 0 w 1426"/>
                <a:gd name="T41" fmla="*/ 0 h 1029"/>
                <a:gd name="T42" fmla="*/ 0 w 1426"/>
                <a:gd name="T43" fmla="*/ 0 h 1029"/>
                <a:gd name="T44" fmla="*/ 0 w 1426"/>
                <a:gd name="T45" fmla="*/ 0 h 1029"/>
                <a:gd name="T46" fmla="*/ 0 w 1426"/>
                <a:gd name="T47" fmla="*/ 0 h 1029"/>
                <a:gd name="T48" fmla="*/ 0 w 1426"/>
                <a:gd name="T49" fmla="*/ 0 h 1029"/>
                <a:gd name="T50" fmla="*/ 0 w 1426"/>
                <a:gd name="T51" fmla="*/ 2 h 1029"/>
                <a:gd name="T52" fmla="*/ 0 w 1426"/>
                <a:gd name="T53" fmla="*/ 2 h 1029"/>
                <a:gd name="T54" fmla="*/ 0 w 1426"/>
                <a:gd name="T55" fmla="*/ 2 h 1029"/>
                <a:gd name="T56" fmla="*/ 0 w 1426"/>
                <a:gd name="T57" fmla="*/ 2 h 1029"/>
                <a:gd name="T58" fmla="*/ 0 w 1426"/>
                <a:gd name="T59" fmla="*/ 2 h 1029"/>
                <a:gd name="T60" fmla="*/ 0 w 1426"/>
                <a:gd name="T61" fmla="*/ 2 h 1029"/>
                <a:gd name="T62" fmla="*/ 0 w 1426"/>
                <a:gd name="T63" fmla="*/ 2 h 1029"/>
                <a:gd name="T64" fmla="*/ 0 w 1426"/>
                <a:gd name="T65" fmla="*/ 2 h 1029"/>
                <a:gd name="T66" fmla="*/ 0 w 1426"/>
                <a:gd name="T67" fmla="*/ 2 h 1029"/>
                <a:gd name="T68" fmla="*/ 0 w 1426"/>
                <a:gd name="T69" fmla="*/ 2 h 1029"/>
                <a:gd name="T70" fmla="*/ 0 w 1426"/>
                <a:gd name="T71" fmla="*/ 2 h 1029"/>
                <a:gd name="T72" fmla="*/ 0 w 1426"/>
                <a:gd name="T73" fmla="*/ 2 h 1029"/>
                <a:gd name="T74" fmla="*/ 0 w 1426"/>
                <a:gd name="T75" fmla="*/ 2 h 1029"/>
                <a:gd name="T76" fmla="*/ 0 w 1426"/>
                <a:gd name="T77" fmla="*/ 2 h 1029"/>
                <a:gd name="T78" fmla="*/ 1 w 1426"/>
                <a:gd name="T79" fmla="*/ 3 h 1029"/>
                <a:gd name="T80" fmla="*/ 1 w 1426"/>
                <a:gd name="T81" fmla="*/ 3 h 1029"/>
                <a:gd name="T82" fmla="*/ 1 w 1426"/>
                <a:gd name="T83" fmla="*/ 3 h 1029"/>
                <a:gd name="T84" fmla="*/ 1 w 1426"/>
                <a:gd name="T85" fmla="*/ 3 h 1029"/>
                <a:gd name="T86" fmla="*/ 1 w 1426"/>
                <a:gd name="T87" fmla="*/ 3 h 1029"/>
                <a:gd name="T88" fmla="*/ 1 w 1426"/>
                <a:gd name="T89" fmla="*/ 3 h 1029"/>
                <a:gd name="T90" fmla="*/ 1 w 1426"/>
                <a:gd name="T91" fmla="*/ 3 h 1029"/>
                <a:gd name="T92" fmla="*/ 1 w 1426"/>
                <a:gd name="T93" fmla="*/ 3 h 1029"/>
                <a:gd name="T94" fmla="*/ 1 w 1426"/>
                <a:gd name="T95" fmla="*/ 3 h 1029"/>
                <a:gd name="T96" fmla="*/ 1 w 1426"/>
                <a:gd name="T97" fmla="*/ 3 h 1029"/>
                <a:gd name="T98" fmla="*/ 1 w 1426"/>
                <a:gd name="T99" fmla="*/ 3 h 1029"/>
                <a:gd name="T100" fmla="*/ 1 w 1426"/>
                <a:gd name="T101" fmla="*/ 2 h 102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426"/>
                <a:gd name="T154" fmla="*/ 0 h 1029"/>
                <a:gd name="T155" fmla="*/ 1426 w 1426"/>
                <a:gd name="T156" fmla="*/ 1029 h 102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426" h="1029">
                  <a:moveTo>
                    <a:pt x="1426" y="485"/>
                  </a:moveTo>
                  <a:lnTo>
                    <a:pt x="1390" y="485"/>
                  </a:lnTo>
                  <a:lnTo>
                    <a:pt x="1360" y="485"/>
                  </a:lnTo>
                  <a:lnTo>
                    <a:pt x="1324" y="479"/>
                  </a:lnTo>
                  <a:lnTo>
                    <a:pt x="1294" y="479"/>
                  </a:lnTo>
                  <a:lnTo>
                    <a:pt x="1264" y="473"/>
                  </a:lnTo>
                  <a:lnTo>
                    <a:pt x="1228" y="473"/>
                  </a:lnTo>
                  <a:lnTo>
                    <a:pt x="1198" y="467"/>
                  </a:lnTo>
                  <a:lnTo>
                    <a:pt x="1168" y="461"/>
                  </a:lnTo>
                  <a:lnTo>
                    <a:pt x="1132" y="461"/>
                  </a:lnTo>
                  <a:lnTo>
                    <a:pt x="1102" y="455"/>
                  </a:lnTo>
                  <a:lnTo>
                    <a:pt x="1072" y="449"/>
                  </a:lnTo>
                  <a:lnTo>
                    <a:pt x="1042" y="449"/>
                  </a:lnTo>
                  <a:lnTo>
                    <a:pt x="1012" y="443"/>
                  </a:lnTo>
                  <a:lnTo>
                    <a:pt x="982" y="437"/>
                  </a:lnTo>
                  <a:lnTo>
                    <a:pt x="952" y="437"/>
                  </a:lnTo>
                  <a:lnTo>
                    <a:pt x="922" y="431"/>
                  </a:lnTo>
                  <a:lnTo>
                    <a:pt x="892" y="425"/>
                  </a:lnTo>
                  <a:lnTo>
                    <a:pt x="868" y="419"/>
                  </a:lnTo>
                  <a:lnTo>
                    <a:pt x="838" y="413"/>
                  </a:lnTo>
                  <a:lnTo>
                    <a:pt x="808" y="413"/>
                  </a:lnTo>
                  <a:lnTo>
                    <a:pt x="785" y="407"/>
                  </a:lnTo>
                  <a:lnTo>
                    <a:pt x="755" y="401"/>
                  </a:lnTo>
                  <a:lnTo>
                    <a:pt x="731" y="395"/>
                  </a:lnTo>
                  <a:lnTo>
                    <a:pt x="701" y="389"/>
                  </a:lnTo>
                  <a:lnTo>
                    <a:pt x="677" y="383"/>
                  </a:lnTo>
                  <a:lnTo>
                    <a:pt x="647" y="377"/>
                  </a:lnTo>
                  <a:lnTo>
                    <a:pt x="623" y="371"/>
                  </a:lnTo>
                  <a:lnTo>
                    <a:pt x="599" y="365"/>
                  </a:lnTo>
                  <a:lnTo>
                    <a:pt x="575" y="359"/>
                  </a:lnTo>
                  <a:lnTo>
                    <a:pt x="551" y="353"/>
                  </a:lnTo>
                  <a:lnTo>
                    <a:pt x="527" y="347"/>
                  </a:lnTo>
                  <a:lnTo>
                    <a:pt x="503" y="341"/>
                  </a:lnTo>
                  <a:lnTo>
                    <a:pt x="479" y="335"/>
                  </a:lnTo>
                  <a:lnTo>
                    <a:pt x="461" y="323"/>
                  </a:lnTo>
                  <a:lnTo>
                    <a:pt x="437" y="317"/>
                  </a:lnTo>
                  <a:lnTo>
                    <a:pt x="413" y="311"/>
                  </a:lnTo>
                  <a:lnTo>
                    <a:pt x="395" y="305"/>
                  </a:lnTo>
                  <a:lnTo>
                    <a:pt x="371" y="299"/>
                  </a:lnTo>
                  <a:lnTo>
                    <a:pt x="353" y="293"/>
                  </a:lnTo>
                  <a:lnTo>
                    <a:pt x="335" y="281"/>
                  </a:lnTo>
                  <a:lnTo>
                    <a:pt x="317" y="275"/>
                  </a:lnTo>
                  <a:lnTo>
                    <a:pt x="299" y="269"/>
                  </a:lnTo>
                  <a:lnTo>
                    <a:pt x="281" y="263"/>
                  </a:lnTo>
                  <a:lnTo>
                    <a:pt x="263" y="251"/>
                  </a:lnTo>
                  <a:lnTo>
                    <a:pt x="245" y="245"/>
                  </a:lnTo>
                  <a:lnTo>
                    <a:pt x="227" y="239"/>
                  </a:lnTo>
                  <a:lnTo>
                    <a:pt x="215" y="227"/>
                  </a:lnTo>
                  <a:lnTo>
                    <a:pt x="197" y="221"/>
                  </a:lnTo>
                  <a:lnTo>
                    <a:pt x="185" y="215"/>
                  </a:lnTo>
                  <a:lnTo>
                    <a:pt x="167" y="203"/>
                  </a:lnTo>
                  <a:lnTo>
                    <a:pt x="155" y="197"/>
                  </a:lnTo>
                  <a:lnTo>
                    <a:pt x="143" y="191"/>
                  </a:lnTo>
                  <a:lnTo>
                    <a:pt x="131" y="179"/>
                  </a:lnTo>
                  <a:lnTo>
                    <a:pt x="119" y="173"/>
                  </a:lnTo>
                  <a:lnTo>
                    <a:pt x="107" y="161"/>
                  </a:lnTo>
                  <a:lnTo>
                    <a:pt x="95" y="155"/>
                  </a:lnTo>
                  <a:lnTo>
                    <a:pt x="83" y="149"/>
                  </a:lnTo>
                  <a:lnTo>
                    <a:pt x="71" y="137"/>
                  </a:lnTo>
                  <a:lnTo>
                    <a:pt x="65" y="131"/>
                  </a:lnTo>
                  <a:lnTo>
                    <a:pt x="59" y="119"/>
                  </a:lnTo>
                  <a:lnTo>
                    <a:pt x="47" y="113"/>
                  </a:lnTo>
                  <a:lnTo>
                    <a:pt x="41" y="101"/>
                  </a:lnTo>
                  <a:lnTo>
                    <a:pt x="35" y="95"/>
                  </a:lnTo>
                  <a:lnTo>
                    <a:pt x="29" y="89"/>
                  </a:lnTo>
                  <a:lnTo>
                    <a:pt x="24" y="77"/>
                  </a:lnTo>
                  <a:lnTo>
                    <a:pt x="18" y="71"/>
                  </a:lnTo>
                  <a:lnTo>
                    <a:pt x="12" y="59"/>
                  </a:lnTo>
                  <a:lnTo>
                    <a:pt x="12" y="53"/>
                  </a:lnTo>
                  <a:lnTo>
                    <a:pt x="6" y="41"/>
                  </a:lnTo>
                  <a:lnTo>
                    <a:pt x="6" y="35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544"/>
                  </a:lnTo>
                  <a:lnTo>
                    <a:pt x="0" y="550"/>
                  </a:lnTo>
                  <a:lnTo>
                    <a:pt x="0" y="562"/>
                  </a:lnTo>
                  <a:lnTo>
                    <a:pt x="0" y="568"/>
                  </a:lnTo>
                  <a:lnTo>
                    <a:pt x="6" y="580"/>
                  </a:lnTo>
                  <a:lnTo>
                    <a:pt x="6" y="586"/>
                  </a:lnTo>
                  <a:lnTo>
                    <a:pt x="12" y="598"/>
                  </a:lnTo>
                  <a:lnTo>
                    <a:pt x="12" y="604"/>
                  </a:lnTo>
                  <a:lnTo>
                    <a:pt x="18" y="616"/>
                  </a:lnTo>
                  <a:lnTo>
                    <a:pt x="24" y="622"/>
                  </a:lnTo>
                  <a:lnTo>
                    <a:pt x="29" y="634"/>
                  </a:lnTo>
                  <a:lnTo>
                    <a:pt x="35" y="640"/>
                  </a:lnTo>
                  <a:lnTo>
                    <a:pt x="41" y="646"/>
                  </a:lnTo>
                  <a:lnTo>
                    <a:pt x="47" y="658"/>
                  </a:lnTo>
                  <a:lnTo>
                    <a:pt x="59" y="664"/>
                  </a:lnTo>
                  <a:lnTo>
                    <a:pt x="65" y="676"/>
                  </a:lnTo>
                  <a:lnTo>
                    <a:pt x="71" y="682"/>
                  </a:lnTo>
                  <a:lnTo>
                    <a:pt x="83" y="694"/>
                  </a:lnTo>
                  <a:lnTo>
                    <a:pt x="95" y="700"/>
                  </a:lnTo>
                  <a:lnTo>
                    <a:pt x="107" y="706"/>
                  </a:lnTo>
                  <a:lnTo>
                    <a:pt x="119" y="718"/>
                  </a:lnTo>
                  <a:lnTo>
                    <a:pt x="131" y="724"/>
                  </a:lnTo>
                  <a:lnTo>
                    <a:pt x="143" y="736"/>
                  </a:lnTo>
                  <a:lnTo>
                    <a:pt x="155" y="742"/>
                  </a:lnTo>
                  <a:lnTo>
                    <a:pt x="167" y="748"/>
                  </a:lnTo>
                  <a:lnTo>
                    <a:pt x="185" y="760"/>
                  </a:lnTo>
                  <a:lnTo>
                    <a:pt x="197" y="766"/>
                  </a:lnTo>
                  <a:lnTo>
                    <a:pt x="215" y="772"/>
                  </a:lnTo>
                  <a:lnTo>
                    <a:pt x="227" y="784"/>
                  </a:lnTo>
                  <a:lnTo>
                    <a:pt x="245" y="790"/>
                  </a:lnTo>
                  <a:lnTo>
                    <a:pt x="263" y="796"/>
                  </a:lnTo>
                  <a:lnTo>
                    <a:pt x="281" y="808"/>
                  </a:lnTo>
                  <a:lnTo>
                    <a:pt x="299" y="814"/>
                  </a:lnTo>
                  <a:lnTo>
                    <a:pt x="317" y="820"/>
                  </a:lnTo>
                  <a:lnTo>
                    <a:pt x="335" y="826"/>
                  </a:lnTo>
                  <a:lnTo>
                    <a:pt x="353" y="838"/>
                  </a:lnTo>
                  <a:lnTo>
                    <a:pt x="371" y="844"/>
                  </a:lnTo>
                  <a:lnTo>
                    <a:pt x="395" y="850"/>
                  </a:lnTo>
                  <a:lnTo>
                    <a:pt x="413" y="856"/>
                  </a:lnTo>
                  <a:lnTo>
                    <a:pt x="437" y="862"/>
                  </a:lnTo>
                  <a:lnTo>
                    <a:pt x="461" y="868"/>
                  </a:lnTo>
                  <a:lnTo>
                    <a:pt x="479" y="880"/>
                  </a:lnTo>
                  <a:lnTo>
                    <a:pt x="503" y="886"/>
                  </a:lnTo>
                  <a:lnTo>
                    <a:pt x="527" y="892"/>
                  </a:lnTo>
                  <a:lnTo>
                    <a:pt x="551" y="898"/>
                  </a:lnTo>
                  <a:lnTo>
                    <a:pt x="575" y="904"/>
                  </a:lnTo>
                  <a:lnTo>
                    <a:pt x="599" y="910"/>
                  </a:lnTo>
                  <a:lnTo>
                    <a:pt x="623" y="916"/>
                  </a:lnTo>
                  <a:lnTo>
                    <a:pt x="647" y="922"/>
                  </a:lnTo>
                  <a:lnTo>
                    <a:pt x="677" y="928"/>
                  </a:lnTo>
                  <a:lnTo>
                    <a:pt x="701" y="934"/>
                  </a:lnTo>
                  <a:lnTo>
                    <a:pt x="731" y="940"/>
                  </a:lnTo>
                  <a:lnTo>
                    <a:pt x="755" y="946"/>
                  </a:lnTo>
                  <a:lnTo>
                    <a:pt x="785" y="952"/>
                  </a:lnTo>
                  <a:lnTo>
                    <a:pt x="808" y="958"/>
                  </a:lnTo>
                  <a:lnTo>
                    <a:pt x="838" y="958"/>
                  </a:lnTo>
                  <a:lnTo>
                    <a:pt x="868" y="964"/>
                  </a:lnTo>
                  <a:lnTo>
                    <a:pt x="892" y="970"/>
                  </a:lnTo>
                  <a:lnTo>
                    <a:pt x="922" y="976"/>
                  </a:lnTo>
                  <a:lnTo>
                    <a:pt x="952" y="982"/>
                  </a:lnTo>
                  <a:lnTo>
                    <a:pt x="982" y="982"/>
                  </a:lnTo>
                  <a:lnTo>
                    <a:pt x="1012" y="988"/>
                  </a:lnTo>
                  <a:lnTo>
                    <a:pt x="1042" y="994"/>
                  </a:lnTo>
                  <a:lnTo>
                    <a:pt x="1072" y="994"/>
                  </a:lnTo>
                  <a:lnTo>
                    <a:pt x="1102" y="1000"/>
                  </a:lnTo>
                  <a:lnTo>
                    <a:pt x="1132" y="1006"/>
                  </a:lnTo>
                  <a:lnTo>
                    <a:pt x="1168" y="1006"/>
                  </a:lnTo>
                  <a:lnTo>
                    <a:pt x="1198" y="1011"/>
                  </a:lnTo>
                  <a:lnTo>
                    <a:pt x="1228" y="1017"/>
                  </a:lnTo>
                  <a:lnTo>
                    <a:pt x="1264" y="1017"/>
                  </a:lnTo>
                  <a:lnTo>
                    <a:pt x="1294" y="1023"/>
                  </a:lnTo>
                  <a:lnTo>
                    <a:pt x="1324" y="1023"/>
                  </a:lnTo>
                  <a:lnTo>
                    <a:pt x="1360" y="1029"/>
                  </a:lnTo>
                  <a:lnTo>
                    <a:pt x="1390" y="1029"/>
                  </a:lnTo>
                  <a:lnTo>
                    <a:pt x="1426" y="1029"/>
                  </a:lnTo>
                  <a:lnTo>
                    <a:pt x="1426" y="485"/>
                  </a:lnTo>
                  <a:close/>
                </a:path>
              </a:pathLst>
            </a:custGeom>
            <a:solidFill>
              <a:srgbClr val="33CC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" name="Freeform 52"/>
            <p:cNvSpPr>
              <a:spLocks/>
            </p:cNvSpPr>
            <p:nvPr/>
          </p:nvSpPr>
          <p:spPr bwMode="auto">
            <a:xfrm>
              <a:off x="2556" y="2430"/>
              <a:ext cx="615" cy="209"/>
            </a:xfrm>
            <a:custGeom>
              <a:avLst/>
              <a:gdLst>
                <a:gd name="T0" fmla="*/ 1 w 1965"/>
                <a:gd name="T1" fmla="*/ 2 h 551"/>
                <a:gd name="T2" fmla="*/ 1 w 1965"/>
                <a:gd name="T3" fmla="*/ 2 h 551"/>
                <a:gd name="T4" fmla="*/ 1 w 1965"/>
                <a:gd name="T5" fmla="*/ 2 h 551"/>
                <a:gd name="T6" fmla="*/ 1 w 1965"/>
                <a:gd name="T7" fmla="*/ 2 h 551"/>
                <a:gd name="T8" fmla="*/ 1 w 1965"/>
                <a:gd name="T9" fmla="*/ 2 h 551"/>
                <a:gd name="T10" fmla="*/ 1 w 1965"/>
                <a:gd name="T11" fmla="*/ 2 h 551"/>
                <a:gd name="T12" fmla="*/ 1 w 1965"/>
                <a:gd name="T13" fmla="*/ 2 h 551"/>
                <a:gd name="T14" fmla="*/ 1 w 1965"/>
                <a:gd name="T15" fmla="*/ 2 h 551"/>
                <a:gd name="T16" fmla="*/ 1 w 1965"/>
                <a:gd name="T17" fmla="*/ 2 h 551"/>
                <a:gd name="T18" fmla="*/ 1 w 1965"/>
                <a:gd name="T19" fmla="*/ 2 h 551"/>
                <a:gd name="T20" fmla="*/ 1 w 1965"/>
                <a:gd name="T21" fmla="*/ 2 h 551"/>
                <a:gd name="T22" fmla="*/ 1 w 1965"/>
                <a:gd name="T23" fmla="*/ 1 h 551"/>
                <a:gd name="T24" fmla="*/ 1 w 1965"/>
                <a:gd name="T25" fmla="*/ 1 h 551"/>
                <a:gd name="T26" fmla="*/ 1 w 1965"/>
                <a:gd name="T27" fmla="*/ 1 h 551"/>
                <a:gd name="T28" fmla="*/ 1 w 1965"/>
                <a:gd name="T29" fmla="*/ 1 h 551"/>
                <a:gd name="T30" fmla="*/ 1 w 1965"/>
                <a:gd name="T31" fmla="*/ 1 h 551"/>
                <a:gd name="T32" fmla="*/ 1 w 1965"/>
                <a:gd name="T33" fmla="*/ 1 h 551"/>
                <a:gd name="T34" fmla="*/ 0 w 1965"/>
                <a:gd name="T35" fmla="*/ 1 h 551"/>
                <a:gd name="T36" fmla="*/ 0 w 1965"/>
                <a:gd name="T37" fmla="*/ 1 h 551"/>
                <a:gd name="T38" fmla="*/ 0 w 1965"/>
                <a:gd name="T39" fmla="*/ 1 h 551"/>
                <a:gd name="T40" fmla="*/ 0 w 1965"/>
                <a:gd name="T41" fmla="*/ 1 h 551"/>
                <a:gd name="T42" fmla="*/ 0 w 1965"/>
                <a:gd name="T43" fmla="*/ 1 h 551"/>
                <a:gd name="T44" fmla="*/ 0 w 1965"/>
                <a:gd name="T45" fmla="*/ 1 h 551"/>
                <a:gd name="T46" fmla="*/ 0 w 1965"/>
                <a:gd name="T47" fmla="*/ 1 h 551"/>
                <a:gd name="T48" fmla="*/ 0 w 1965"/>
                <a:gd name="T49" fmla="*/ 1 h 551"/>
                <a:gd name="T50" fmla="*/ 0 w 1965"/>
                <a:gd name="T51" fmla="*/ 1 h 551"/>
                <a:gd name="T52" fmla="*/ 0 w 1965"/>
                <a:gd name="T53" fmla="*/ 1 h 551"/>
                <a:gd name="T54" fmla="*/ 0 w 1965"/>
                <a:gd name="T55" fmla="*/ 1 h 551"/>
                <a:gd name="T56" fmla="*/ 0 w 1965"/>
                <a:gd name="T57" fmla="*/ 1 h 551"/>
                <a:gd name="T58" fmla="*/ 0 w 1965"/>
                <a:gd name="T59" fmla="*/ 1 h 551"/>
                <a:gd name="T60" fmla="*/ 0 w 1965"/>
                <a:gd name="T61" fmla="*/ 1 h 551"/>
                <a:gd name="T62" fmla="*/ 0 w 1965"/>
                <a:gd name="T63" fmla="*/ 0 h 551"/>
                <a:gd name="T64" fmla="*/ 0 w 1965"/>
                <a:gd name="T65" fmla="*/ 0 h 551"/>
                <a:gd name="T66" fmla="*/ 0 w 1965"/>
                <a:gd name="T67" fmla="*/ 0 h 551"/>
                <a:gd name="T68" fmla="*/ 0 w 1965"/>
                <a:gd name="T69" fmla="*/ 0 h 551"/>
                <a:gd name="T70" fmla="*/ 0 w 1965"/>
                <a:gd name="T71" fmla="*/ 0 h 551"/>
                <a:gd name="T72" fmla="*/ 0 w 1965"/>
                <a:gd name="T73" fmla="*/ 0 h 551"/>
                <a:gd name="T74" fmla="*/ 0 w 1965"/>
                <a:gd name="T75" fmla="*/ 0 h 551"/>
                <a:gd name="T76" fmla="*/ 0 w 1965"/>
                <a:gd name="T77" fmla="*/ 0 h 551"/>
                <a:gd name="T78" fmla="*/ 0 w 1965"/>
                <a:gd name="T79" fmla="*/ 0 h 551"/>
                <a:gd name="T80" fmla="*/ 0 w 1965"/>
                <a:gd name="T81" fmla="*/ 0 h 551"/>
                <a:gd name="T82" fmla="*/ 1 w 1965"/>
                <a:gd name="T83" fmla="*/ 2 h 55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65"/>
                <a:gd name="T127" fmla="*/ 0 h 551"/>
                <a:gd name="T128" fmla="*/ 1965 w 1965"/>
                <a:gd name="T129" fmla="*/ 551 h 55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65" h="551">
                  <a:moveTo>
                    <a:pt x="1426" y="551"/>
                  </a:moveTo>
                  <a:lnTo>
                    <a:pt x="1390" y="551"/>
                  </a:lnTo>
                  <a:lnTo>
                    <a:pt x="1360" y="551"/>
                  </a:lnTo>
                  <a:lnTo>
                    <a:pt x="1324" y="545"/>
                  </a:lnTo>
                  <a:lnTo>
                    <a:pt x="1294" y="545"/>
                  </a:lnTo>
                  <a:lnTo>
                    <a:pt x="1264" y="539"/>
                  </a:lnTo>
                  <a:lnTo>
                    <a:pt x="1228" y="539"/>
                  </a:lnTo>
                  <a:lnTo>
                    <a:pt x="1198" y="533"/>
                  </a:lnTo>
                  <a:lnTo>
                    <a:pt x="1168" y="527"/>
                  </a:lnTo>
                  <a:lnTo>
                    <a:pt x="1132" y="527"/>
                  </a:lnTo>
                  <a:lnTo>
                    <a:pt x="1102" y="521"/>
                  </a:lnTo>
                  <a:lnTo>
                    <a:pt x="1072" y="515"/>
                  </a:lnTo>
                  <a:lnTo>
                    <a:pt x="1042" y="515"/>
                  </a:lnTo>
                  <a:lnTo>
                    <a:pt x="1012" y="509"/>
                  </a:lnTo>
                  <a:lnTo>
                    <a:pt x="982" y="503"/>
                  </a:lnTo>
                  <a:lnTo>
                    <a:pt x="952" y="503"/>
                  </a:lnTo>
                  <a:lnTo>
                    <a:pt x="922" y="497"/>
                  </a:lnTo>
                  <a:lnTo>
                    <a:pt x="892" y="491"/>
                  </a:lnTo>
                  <a:lnTo>
                    <a:pt x="868" y="485"/>
                  </a:lnTo>
                  <a:lnTo>
                    <a:pt x="838" y="479"/>
                  </a:lnTo>
                  <a:lnTo>
                    <a:pt x="808" y="479"/>
                  </a:lnTo>
                  <a:lnTo>
                    <a:pt x="785" y="473"/>
                  </a:lnTo>
                  <a:lnTo>
                    <a:pt x="755" y="467"/>
                  </a:lnTo>
                  <a:lnTo>
                    <a:pt x="731" y="461"/>
                  </a:lnTo>
                  <a:lnTo>
                    <a:pt x="701" y="455"/>
                  </a:lnTo>
                  <a:lnTo>
                    <a:pt x="677" y="449"/>
                  </a:lnTo>
                  <a:lnTo>
                    <a:pt x="647" y="443"/>
                  </a:lnTo>
                  <a:lnTo>
                    <a:pt x="623" y="437"/>
                  </a:lnTo>
                  <a:lnTo>
                    <a:pt x="599" y="431"/>
                  </a:lnTo>
                  <a:lnTo>
                    <a:pt x="575" y="425"/>
                  </a:lnTo>
                  <a:lnTo>
                    <a:pt x="551" y="419"/>
                  </a:lnTo>
                  <a:lnTo>
                    <a:pt x="527" y="413"/>
                  </a:lnTo>
                  <a:lnTo>
                    <a:pt x="503" y="407"/>
                  </a:lnTo>
                  <a:lnTo>
                    <a:pt x="479" y="401"/>
                  </a:lnTo>
                  <a:lnTo>
                    <a:pt x="461" y="389"/>
                  </a:lnTo>
                  <a:lnTo>
                    <a:pt x="437" y="383"/>
                  </a:lnTo>
                  <a:lnTo>
                    <a:pt x="413" y="377"/>
                  </a:lnTo>
                  <a:lnTo>
                    <a:pt x="395" y="371"/>
                  </a:lnTo>
                  <a:lnTo>
                    <a:pt x="371" y="365"/>
                  </a:lnTo>
                  <a:lnTo>
                    <a:pt x="353" y="359"/>
                  </a:lnTo>
                  <a:lnTo>
                    <a:pt x="335" y="347"/>
                  </a:lnTo>
                  <a:lnTo>
                    <a:pt x="317" y="341"/>
                  </a:lnTo>
                  <a:lnTo>
                    <a:pt x="299" y="335"/>
                  </a:lnTo>
                  <a:lnTo>
                    <a:pt x="281" y="329"/>
                  </a:lnTo>
                  <a:lnTo>
                    <a:pt x="263" y="317"/>
                  </a:lnTo>
                  <a:lnTo>
                    <a:pt x="245" y="311"/>
                  </a:lnTo>
                  <a:lnTo>
                    <a:pt x="227" y="305"/>
                  </a:lnTo>
                  <a:lnTo>
                    <a:pt x="215" y="293"/>
                  </a:lnTo>
                  <a:lnTo>
                    <a:pt x="197" y="287"/>
                  </a:lnTo>
                  <a:lnTo>
                    <a:pt x="185" y="281"/>
                  </a:lnTo>
                  <a:lnTo>
                    <a:pt x="167" y="269"/>
                  </a:lnTo>
                  <a:lnTo>
                    <a:pt x="155" y="263"/>
                  </a:lnTo>
                  <a:lnTo>
                    <a:pt x="143" y="257"/>
                  </a:lnTo>
                  <a:lnTo>
                    <a:pt x="131" y="245"/>
                  </a:lnTo>
                  <a:lnTo>
                    <a:pt x="119" y="239"/>
                  </a:lnTo>
                  <a:lnTo>
                    <a:pt x="107" y="227"/>
                  </a:lnTo>
                  <a:lnTo>
                    <a:pt x="95" y="221"/>
                  </a:lnTo>
                  <a:lnTo>
                    <a:pt x="83" y="215"/>
                  </a:lnTo>
                  <a:lnTo>
                    <a:pt x="71" y="203"/>
                  </a:lnTo>
                  <a:lnTo>
                    <a:pt x="65" y="197"/>
                  </a:lnTo>
                  <a:lnTo>
                    <a:pt x="59" y="185"/>
                  </a:lnTo>
                  <a:lnTo>
                    <a:pt x="47" y="179"/>
                  </a:lnTo>
                  <a:lnTo>
                    <a:pt x="41" y="167"/>
                  </a:lnTo>
                  <a:lnTo>
                    <a:pt x="35" y="161"/>
                  </a:lnTo>
                  <a:lnTo>
                    <a:pt x="29" y="155"/>
                  </a:lnTo>
                  <a:lnTo>
                    <a:pt x="24" y="143"/>
                  </a:lnTo>
                  <a:lnTo>
                    <a:pt x="18" y="137"/>
                  </a:lnTo>
                  <a:lnTo>
                    <a:pt x="12" y="125"/>
                  </a:lnTo>
                  <a:lnTo>
                    <a:pt x="12" y="119"/>
                  </a:lnTo>
                  <a:lnTo>
                    <a:pt x="6" y="107"/>
                  </a:lnTo>
                  <a:lnTo>
                    <a:pt x="6" y="101"/>
                  </a:lnTo>
                  <a:lnTo>
                    <a:pt x="0" y="90"/>
                  </a:lnTo>
                  <a:lnTo>
                    <a:pt x="0" y="84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0" y="54"/>
                  </a:lnTo>
                  <a:lnTo>
                    <a:pt x="0" y="48"/>
                  </a:lnTo>
                  <a:lnTo>
                    <a:pt x="0" y="36"/>
                  </a:lnTo>
                  <a:lnTo>
                    <a:pt x="6" y="30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2" y="0"/>
                  </a:lnTo>
                  <a:lnTo>
                    <a:pt x="1965" y="66"/>
                  </a:lnTo>
                  <a:lnTo>
                    <a:pt x="1426" y="551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Freeform 53"/>
            <p:cNvSpPr>
              <a:spLocks/>
            </p:cNvSpPr>
            <p:nvPr/>
          </p:nvSpPr>
          <p:spPr bwMode="auto">
            <a:xfrm>
              <a:off x="3003" y="2455"/>
              <a:ext cx="786" cy="398"/>
            </a:xfrm>
            <a:custGeom>
              <a:avLst/>
              <a:gdLst>
                <a:gd name="T0" fmla="*/ 3 w 2510"/>
                <a:gd name="T1" fmla="*/ 0 h 1053"/>
                <a:gd name="T2" fmla="*/ 3 w 2510"/>
                <a:gd name="T3" fmla="*/ 0 h 1053"/>
                <a:gd name="T4" fmla="*/ 3 w 2510"/>
                <a:gd name="T5" fmla="*/ 0 h 1053"/>
                <a:gd name="T6" fmla="*/ 2 w 2510"/>
                <a:gd name="T7" fmla="*/ 0 h 1053"/>
                <a:gd name="T8" fmla="*/ 2 w 2510"/>
                <a:gd name="T9" fmla="*/ 0 h 1053"/>
                <a:gd name="T10" fmla="*/ 2 w 2510"/>
                <a:gd name="T11" fmla="*/ 1 h 1053"/>
                <a:gd name="T12" fmla="*/ 2 w 2510"/>
                <a:gd name="T13" fmla="*/ 1 h 1053"/>
                <a:gd name="T14" fmla="*/ 2 w 2510"/>
                <a:gd name="T15" fmla="*/ 1 h 1053"/>
                <a:gd name="T16" fmla="*/ 2 w 2510"/>
                <a:gd name="T17" fmla="*/ 1 h 1053"/>
                <a:gd name="T18" fmla="*/ 2 w 2510"/>
                <a:gd name="T19" fmla="*/ 1 h 1053"/>
                <a:gd name="T20" fmla="*/ 2 w 2510"/>
                <a:gd name="T21" fmla="*/ 1 h 1053"/>
                <a:gd name="T22" fmla="*/ 2 w 2510"/>
                <a:gd name="T23" fmla="*/ 1 h 1053"/>
                <a:gd name="T24" fmla="*/ 2 w 2510"/>
                <a:gd name="T25" fmla="*/ 1 h 1053"/>
                <a:gd name="T26" fmla="*/ 2 w 2510"/>
                <a:gd name="T27" fmla="*/ 1 h 1053"/>
                <a:gd name="T28" fmla="*/ 2 w 2510"/>
                <a:gd name="T29" fmla="*/ 1 h 1053"/>
                <a:gd name="T30" fmla="*/ 1 w 2510"/>
                <a:gd name="T31" fmla="*/ 1 h 1053"/>
                <a:gd name="T32" fmla="*/ 1 w 2510"/>
                <a:gd name="T33" fmla="*/ 1 h 1053"/>
                <a:gd name="T34" fmla="*/ 1 w 2510"/>
                <a:gd name="T35" fmla="*/ 2 h 1053"/>
                <a:gd name="T36" fmla="*/ 1 w 2510"/>
                <a:gd name="T37" fmla="*/ 2 h 1053"/>
                <a:gd name="T38" fmla="*/ 1 w 2510"/>
                <a:gd name="T39" fmla="*/ 2 h 1053"/>
                <a:gd name="T40" fmla="*/ 1 w 2510"/>
                <a:gd name="T41" fmla="*/ 2 h 1053"/>
                <a:gd name="T42" fmla="*/ 1 w 2510"/>
                <a:gd name="T43" fmla="*/ 2 h 1053"/>
                <a:gd name="T44" fmla="*/ 1 w 2510"/>
                <a:gd name="T45" fmla="*/ 2 h 1053"/>
                <a:gd name="T46" fmla="*/ 0 w 2510"/>
                <a:gd name="T47" fmla="*/ 2 h 1053"/>
                <a:gd name="T48" fmla="*/ 0 w 2510"/>
                <a:gd name="T49" fmla="*/ 2 h 1053"/>
                <a:gd name="T50" fmla="*/ 0 w 2510"/>
                <a:gd name="T51" fmla="*/ 2 h 1053"/>
                <a:gd name="T52" fmla="*/ 0 w 2510"/>
                <a:gd name="T53" fmla="*/ 2 h 1053"/>
                <a:gd name="T54" fmla="*/ 0 w 2510"/>
                <a:gd name="T55" fmla="*/ 3 h 1053"/>
                <a:gd name="T56" fmla="*/ 0 w 2510"/>
                <a:gd name="T57" fmla="*/ 3 h 1053"/>
                <a:gd name="T58" fmla="*/ 0 w 2510"/>
                <a:gd name="T59" fmla="*/ 3 h 1053"/>
                <a:gd name="T60" fmla="*/ 0 w 2510"/>
                <a:gd name="T61" fmla="*/ 3 h 1053"/>
                <a:gd name="T62" fmla="*/ 1 w 2510"/>
                <a:gd name="T63" fmla="*/ 3 h 1053"/>
                <a:gd name="T64" fmla="*/ 1 w 2510"/>
                <a:gd name="T65" fmla="*/ 3 h 1053"/>
                <a:gd name="T66" fmla="*/ 1 w 2510"/>
                <a:gd name="T67" fmla="*/ 3 h 1053"/>
                <a:gd name="T68" fmla="*/ 1 w 2510"/>
                <a:gd name="T69" fmla="*/ 3 h 1053"/>
                <a:gd name="T70" fmla="*/ 1 w 2510"/>
                <a:gd name="T71" fmla="*/ 3 h 1053"/>
                <a:gd name="T72" fmla="*/ 1 w 2510"/>
                <a:gd name="T73" fmla="*/ 3 h 1053"/>
                <a:gd name="T74" fmla="*/ 1 w 2510"/>
                <a:gd name="T75" fmla="*/ 3 h 1053"/>
                <a:gd name="T76" fmla="*/ 1 w 2510"/>
                <a:gd name="T77" fmla="*/ 3 h 1053"/>
                <a:gd name="T78" fmla="*/ 2 w 2510"/>
                <a:gd name="T79" fmla="*/ 3 h 1053"/>
                <a:gd name="T80" fmla="*/ 2 w 2510"/>
                <a:gd name="T81" fmla="*/ 3 h 1053"/>
                <a:gd name="T82" fmla="*/ 2 w 2510"/>
                <a:gd name="T83" fmla="*/ 3 h 1053"/>
                <a:gd name="T84" fmla="*/ 2 w 2510"/>
                <a:gd name="T85" fmla="*/ 3 h 1053"/>
                <a:gd name="T86" fmla="*/ 2 w 2510"/>
                <a:gd name="T87" fmla="*/ 3 h 1053"/>
                <a:gd name="T88" fmla="*/ 2 w 2510"/>
                <a:gd name="T89" fmla="*/ 2 h 1053"/>
                <a:gd name="T90" fmla="*/ 2 w 2510"/>
                <a:gd name="T91" fmla="*/ 2 h 1053"/>
                <a:gd name="T92" fmla="*/ 2 w 2510"/>
                <a:gd name="T93" fmla="*/ 2 h 1053"/>
                <a:gd name="T94" fmla="*/ 2 w 2510"/>
                <a:gd name="T95" fmla="*/ 2 h 1053"/>
                <a:gd name="T96" fmla="*/ 2 w 2510"/>
                <a:gd name="T97" fmla="*/ 2 h 1053"/>
                <a:gd name="T98" fmla="*/ 2 w 2510"/>
                <a:gd name="T99" fmla="*/ 2 h 1053"/>
                <a:gd name="T100" fmla="*/ 2 w 2510"/>
                <a:gd name="T101" fmla="*/ 2 h 1053"/>
                <a:gd name="T102" fmla="*/ 3 w 2510"/>
                <a:gd name="T103" fmla="*/ 2 h 1053"/>
                <a:gd name="T104" fmla="*/ 3 w 2510"/>
                <a:gd name="T105" fmla="*/ 2 h 1053"/>
                <a:gd name="T106" fmla="*/ 3 w 2510"/>
                <a:gd name="T107" fmla="*/ 2 h 105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510"/>
                <a:gd name="T163" fmla="*/ 0 h 1053"/>
                <a:gd name="T164" fmla="*/ 2510 w 2510"/>
                <a:gd name="T165" fmla="*/ 1053 h 105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510" h="1053">
                  <a:moveTo>
                    <a:pt x="2510" y="0"/>
                  </a:moveTo>
                  <a:lnTo>
                    <a:pt x="2510" y="6"/>
                  </a:lnTo>
                  <a:lnTo>
                    <a:pt x="2510" y="18"/>
                  </a:lnTo>
                  <a:lnTo>
                    <a:pt x="2504" y="24"/>
                  </a:lnTo>
                  <a:lnTo>
                    <a:pt x="2504" y="35"/>
                  </a:lnTo>
                  <a:lnTo>
                    <a:pt x="2498" y="41"/>
                  </a:lnTo>
                  <a:lnTo>
                    <a:pt x="2498" y="53"/>
                  </a:lnTo>
                  <a:lnTo>
                    <a:pt x="2493" y="59"/>
                  </a:lnTo>
                  <a:lnTo>
                    <a:pt x="2493" y="71"/>
                  </a:lnTo>
                  <a:lnTo>
                    <a:pt x="2487" y="77"/>
                  </a:lnTo>
                  <a:lnTo>
                    <a:pt x="2481" y="89"/>
                  </a:lnTo>
                  <a:lnTo>
                    <a:pt x="2475" y="95"/>
                  </a:lnTo>
                  <a:lnTo>
                    <a:pt x="2469" y="101"/>
                  </a:lnTo>
                  <a:lnTo>
                    <a:pt x="2457" y="113"/>
                  </a:lnTo>
                  <a:lnTo>
                    <a:pt x="2451" y="119"/>
                  </a:lnTo>
                  <a:lnTo>
                    <a:pt x="2445" y="131"/>
                  </a:lnTo>
                  <a:lnTo>
                    <a:pt x="2433" y="137"/>
                  </a:lnTo>
                  <a:lnTo>
                    <a:pt x="2421" y="149"/>
                  </a:lnTo>
                  <a:lnTo>
                    <a:pt x="2415" y="155"/>
                  </a:lnTo>
                  <a:lnTo>
                    <a:pt x="2403" y="161"/>
                  </a:lnTo>
                  <a:lnTo>
                    <a:pt x="2391" y="173"/>
                  </a:lnTo>
                  <a:lnTo>
                    <a:pt x="2379" y="179"/>
                  </a:lnTo>
                  <a:lnTo>
                    <a:pt x="2367" y="191"/>
                  </a:lnTo>
                  <a:lnTo>
                    <a:pt x="2355" y="197"/>
                  </a:lnTo>
                  <a:lnTo>
                    <a:pt x="2337" y="203"/>
                  </a:lnTo>
                  <a:lnTo>
                    <a:pt x="2325" y="215"/>
                  </a:lnTo>
                  <a:lnTo>
                    <a:pt x="2313" y="221"/>
                  </a:lnTo>
                  <a:lnTo>
                    <a:pt x="2295" y="227"/>
                  </a:lnTo>
                  <a:lnTo>
                    <a:pt x="2277" y="239"/>
                  </a:lnTo>
                  <a:lnTo>
                    <a:pt x="2265" y="245"/>
                  </a:lnTo>
                  <a:lnTo>
                    <a:pt x="2247" y="251"/>
                  </a:lnTo>
                  <a:lnTo>
                    <a:pt x="2229" y="263"/>
                  </a:lnTo>
                  <a:lnTo>
                    <a:pt x="2211" y="269"/>
                  </a:lnTo>
                  <a:lnTo>
                    <a:pt x="2193" y="275"/>
                  </a:lnTo>
                  <a:lnTo>
                    <a:pt x="2175" y="281"/>
                  </a:lnTo>
                  <a:lnTo>
                    <a:pt x="2151" y="293"/>
                  </a:lnTo>
                  <a:lnTo>
                    <a:pt x="2133" y="299"/>
                  </a:lnTo>
                  <a:lnTo>
                    <a:pt x="2115" y="305"/>
                  </a:lnTo>
                  <a:lnTo>
                    <a:pt x="2091" y="311"/>
                  </a:lnTo>
                  <a:lnTo>
                    <a:pt x="2073" y="317"/>
                  </a:lnTo>
                  <a:lnTo>
                    <a:pt x="2049" y="323"/>
                  </a:lnTo>
                  <a:lnTo>
                    <a:pt x="2025" y="335"/>
                  </a:lnTo>
                  <a:lnTo>
                    <a:pt x="2001" y="341"/>
                  </a:lnTo>
                  <a:lnTo>
                    <a:pt x="1977" y="347"/>
                  </a:lnTo>
                  <a:lnTo>
                    <a:pt x="1959" y="353"/>
                  </a:lnTo>
                  <a:lnTo>
                    <a:pt x="1935" y="359"/>
                  </a:lnTo>
                  <a:lnTo>
                    <a:pt x="1905" y="365"/>
                  </a:lnTo>
                  <a:lnTo>
                    <a:pt x="1881" y="371"/>
                  </a:lnTo>
                  <a:lnTo>
                    <a:pt x="1857" y="377"/>
                  </a:lnTo>
                  <a:lnTo>
                    <a:pt x="1833" y="383"/>
                  </a:lnTo>
                  <a:lnTo>
                    <a:pt x="1803" y="389"/>
                  </a:lnTo>
                  <a:lnTo>
                    <a:pt x="1779" y="395"/>
                  </a:lnTo>
                  <a:lnTo>
                    <a:pt x="1749" y="401"/>
                  </a:lnTo>
                  <a:lnTo>
                    <a:pt x="1725" y="407"/>
                  </a:lnTo>
                  <a:lnTo>
                    <a:pt x="1696" y="413"/>
                  </a:lnTo>
                  <a:lnTo>
                    <a:pt x="1672" y="413"/>
                  </a:lnTo>
                  <a:lnTo>
                    <a:pt x="1642" y="419"/>
                  </a:lnTo>
                  <a:lnTo>
                    <a:pt x="1612" y="425"/>
                  </a:lnTo>
                  <a:lnTo>
                    <a:pt x="1582" y="431"/>
                  </a:lnTo>
                  <a:lnTo>
                    <a:pt x="1552" y="437"/>
                  </a:lnTo>
                  <a:lnTo>
                    <a:pt x="1528" y="437"/>
                  </a:lnTo>
                  <a:lnTo>
                    <a:pt x="1498" y="443"/>
                  </a:lnTo>
                  <a:lnTo>
                    <a:pt x="1462" y="449"/>
                  </a:lnTo>
                  <a:lnTo>
                    <a:pt x="1432" y="449"/>
                  </a:lnTo>
                  <a:lnTo>
                    <a:pt x="1402" y="455"/>
                  </a:lnTo>
                  <a:lnTo>
                    <a:pt x="1372" y="461"/>
                  </a:lnTo>
                  <a:lnTo>
                    <a:pt x="1342" y="461"/>
                  </a:lnTo>
                  <a:lnTo>
                    <a:pt x="1312" y="467"/>
                  </a:lnTo>
                  <a:lnTo>
                    <a:pt x="1276" y="473"/>
                  </a:lnTo>
                  <a:lnTo>
                    <a:pt x="1246" y="473"/>
                  </a:lnTo>
                  <a:lnTo>
                    <a:pt x="1216" y="479"/>
                  </a:lnTo>
                  <a:lnTo>
                    <a:pt x="1180" y="479"/>
                  </a:lnTo>
                  <a:lnTo>
                    <a:pt x="1150" y="485"/>
                  </a:lnTo>
                  <a:lnTo>
                    <a:pt x="1114" y="485"/>
                  </a:lnTo>
                  <a:lnTo>
                    <a:pt x="1084" y="485"/>
                  </a:lnTo>
                  <a:lnTo>
                    <a:pt x="1048" y="491"/>
                  </a:lnTo>
                  <a:lnTo>
                    <a:pt x="1018" y="491"/>
                  </a:lnTo>
                  <a:lnTo>
                    <a:pt x="982" y="497"/>
                  </a:lnTo>
                  <a:lnTo>
                    <a:pt x="952" y="497"/>
                  </a:lnTo>
                  <a:lnTo>
                    <a:pt x="917" y="497"/>
                  </a:lnTo>
                  <a:lnTo>
                    <a:pt x="881" y="497"/>
                  </a:lnTo>
                  <a:lnTo>
                    <a:pt x="851" y="503"/>
                  </a:lnTo>
                  <a:lnTo>
                    <a:pt x="815" y="503"/>
                  </a:lnTo>
                  <a:lnTo>
                    <a:pt x="779" y="503"/>
                  </a:lnTo>
                  <a:lnTo>
                    <a:pt x="749" y="503"/>
                  </a:lnTo>
                  <a:lnTo>
                    <a:pt x="713" y="503"/>
                  </a:lnTo>
                  <a:lnTo>
                    <a:pt x="677" y="509"/>
                  </a:lnTo>
                  <a:lnTo>
                    <a:pt x="641" y="509"/>
                  </a:lnTo>
                  <a:lnTo>
                    <a:pt x="611" y="509"/>
                  </a:lnTo>
                  <a:lnTo>
                    <a:pt x="575" y="509"/>
                  </a:lnTo>
                  <a:lnTo>
                    <a:pt x="539" y="509"/>
                  </a:lnTo>
                  <a:lnTo>
                    <a:pt x="509" y="509"/>
                  </a:lnTo>
                  <a:lnTo>
                    <a:pt x="473" y="509"/>
                  </a:lnTo>
                  <a:lnTo>
                    <a:pt x="437" y="509"/>
                  </a:lnTo>
                  <a:lnTo>
                    <a:pt x="401" y="509"/>
                  </a:lnTo>
                  <a:lnTo>
                    <a:pt x="371" y="503"/>
                  </a:lnTo>
                  <a:lnTo>
                    <a:pt x="335" y="503"/>
                  </a:lnTo>
                  <a:lnTo>
                    <a:pt x="299" y="503"/>
                  </a:lnTo>
                  <a:lnTo>
                    <a:pt x="269" y="503"/>
                  </a:lnTo>
                  <a:lnTo>
                    <a:pt x="233" y="503"/>
                  </a:lnTo>
                  <a:lnTo>
                    <a:pt x="197" y="497"/>
                  </a:lnTo>
                  <a:lnTo>
                    <a:pt x="167" y="497"/>
                  </a:lnTo>
                  <a:lnTo>
                    <a:pt x="132" y="497"/>
                  </a:lnTo>
                  <a:lnTo>
                    <a:pt x="96" y="497"/>
                  </a:lnTo>
                  <a:lnTo>
                    <a:pt x="66" y="491"/>
                  </a:lnTo>
                  <a:lnTo>
                    <a:pt x="30" y="491"/>
                  </a:lnTo>
                  <a:lnTo>
                    <a:pt x="0" y="485"/>
                  </a:lnTo>
                  <a:lnTo>
                    <a:pt x="0" y="1029"/>
                  </a:lnTo>
                  <a:lnTo>
                    <a:pt x="30" y="1035"/>
                  </a:lnTo>
                  <a:lnTo>
                    <a:pt x="66" y="1035"/>
                  </a:lnTo>
                  <a:lnTo>
                    <a:pt x="96" y="1041"/>
                  </a:lnTo>
                  <a:lnTo>
                    <a:pt x="132" y="1041"/>
                  </a:lnTo>
                  <a:lnTo>
                    <a:pt x="167" y="1041"/>
                  </a:lnTo>
                  <a:lnTo>
                    <a:pt x="197" y="1041"/>
                  </a:lnTo>
                  <a:lnTo>
                    <a:pt x="233" y="1047"/>
                  </a:lnTo>
                  <a:lnTo>
                    <a:pt x="269" y="1047"/>
                  </a:lnTo>
                  <a:lnTo>
                    <a:pt x="299" y="1047"/>
                  </a:lnTo>
                  <a:lnTo>
                    <a:pt x="335" y="1047"/>
                  </a:lnTo>
                  <a:lnTo>
                    <a:pt x="371" y="1047"/>
                  </a:lnTo>
                  <a:lnTo>
                    <a:pt x="401" y="1053"/>
                  </a:lnTo>
                  <a:lnTo>
                    <a:pt x="437" y="1053"/>
                  </a:lnTo>
                  <a:lnTo>
                    <a:pt x="473" y="1053"/>
                  </a:lnTo>
                  <a:lnTo>
                    <a:pt x="509" y="1053"/>
                  </a:lnTo>
                  <a:lnTo>
                    <a:pt x="539" y="1053"/>
                  </a:lnTo>
                  <a:lnTo>
                    <a:pt x="575" y="1053"/>
                  </a:lnTo>
                  <a:lnTo>
                    <a:pt x="611" y="1053"/>
                  </a:lnTo>
                  <a:lnTo>
                    <a:pt x="641" y="1053"/>
                  </a:lnTo>
                  <a:lnTo>
                    <a:pt x="677" y="1053"/>
                  </a:lnTo>
                  <a:lnTo>
                    <a:pt x="713" y="1047"/>
                  </a:lnTo>
                  <a:lnTo>
                    <a:pt x="749" y="1047"/>
                  </a:lnTo>
                  <a:lnTo>
                    <a:pt x="779" y="1047"/>
                  </a:lnTo>
                  <a:lnTo>
                    <a:pt x="815" y="1047"/>
                  </a:lnTo>
                  <a:lnTo>
                    <a:pt x="851" y="1047"/>
                  </a:lnTo>
                  <a:lnTo>
                    <a:pt x="881" y="1041"/>
                  </a:lnTo>
                  <a:lnTo>
                    <a:pt x="917" y="1041"/>
                  </a:lnTo>
                  <a:lnTo>
                    <a:pt x="952" y="1041"/>
                  </a:lnTo>
                  <a:lnTo>
                    <a:pt x="982" y="1041"/>
                  </a:lnTo>
                  <a:lnTo>
                    <a:pt x="1018" y="1035"/>
                  </a:lnTo>
                  <a:lnTo>
                    <a:pt x="1048" y="1035"/>
                  </a:lnTo>
                  <a:lnTo>
                    <a:pt x="1084" y="1029"/>
                  </a:lnTo>
                  <a:lnTo>
                    <a:pt x="1114" y="1029"/>
                  </a:lnTo>
                  <a:lnTo>
                    <a:pt x="1150" y="1029"/>
                  </a:lnTo>
                  <a:lnTo>
                    <a:pt x="1180" y="1023"/>
                  </a:lnTo>
                  <a:lnTo>
                    <a:pt x="1216" y="1023"/>
                  </a:lnTo>
                  <a:lnTo>
                    <a:pt x="1246" y="1017"/>
                  </a:lnTo>
                  <a:lnTo>
                    <a:pt x="1276" y="1017"/>
                  </a:lnTo>
                  <a:lnTo>
                    <a:pt x="1312" y="1011"/>
                  </a:lnTo>
                  <a:lnTo>
                    <a:pt x="1342" y="1006"/>
                  </a:lnTo>
                  <a:lnTo>
                    <a:pt x="1372" y="1006"/>
                  </a:lnTo>
                  <a:lnTo>
                    <a:pt x="1402" y="1000"/>
                  </a:lnTo>
                  <a:lnTo>
                    <a:pt x="1432" y="994"/>
                  </a:lnTo>
                  <a:lnTo>
                    <a:pt x="1462" y="994"/>
                  </a:lnTo>
                  <a:lnTo>
                    <a:pt x="1498" y="988"/>
                  </a:lnTo>
                  <a:lnTo>
                    <a:pt x="1528" y="982"/>
                  </a:lnTo>
                  <a:lnTo>
                    <a:pt x="1552" y="982"/>
                  </a:lnTo>
                  <a:lnTo>
                    <a:pt x="1582" y="976"/>
                  </a:lnTo>
                  <a:lnTo>
                    <a:pt x="1612" y="970"/>
                  </a:lnTo>
                  <a:lnTo>
                    <a:pt x="1642" y="964"/>
                  </a:lnTo>
                  <a:lnTo>
                    <a:pt x="1672" y="958"/>
                  </a:lnTo>
                  <a:lnTo>
                    <a:pt x="1696" y="958"/>
                  </a:lnTo>
                  <a:lnTo>
                    <a:pt x="1725" y="952"/>
                  </a:lnTo>
                  <a:lnTo>
                    <a:pt x="1749" y="946"/>
                  </a:lnTo>
                  <a:lnTo>
                    <a:pt x="1779" y="940"/>
                  </a:lnTo>
                  <a:lnTo>
                    <a:pt x="1803" y="934"/>
                  </a:lnTo>
                  <a:lnTo>
                    <a:pt x="1833" y="928"/>
                  </a:lnTo>
                  <a:lnTo>
                    <a:pt x="1857" y="922"/>
                  </a:lnTo>
                  <a:lnTo>
                    <a:pt x="1881" y="916"/>
                  </a:lnTo>
                  <a:lnTo>
                    <a:pt x="1905" y="910"/>
                  </a:lnTo>
                  <a:lnTo>
                    <a:pt x="1935" y="904"/>
                  </a:lnTo>
                  <a:lnTo>
                    <a:pt x="1959" y="898"/>
                  </a:lnTo>
                  <a:lnTo>
                    <a:pt x="1977" y="892"/>
                  </a:lnTo>
                  <a:lnTo>
                    <a:pt x="2001" y="886"/>
                  </a:lnTo>
                  <a:lnTo>
                    <a:pt x="2025" y="880"/>
                  </a:lnTo>
                  <a:lnTo>
                    <a:pt x="2049" y="868"/>
                  </a:lnTo>
                  <a:lnTo>
                    <a:pt x="2073" y="862"/>
                  </a:lnTo>
                  <a:lnTo>
                    <a:pt x="2091" y="856"/>
                  </a:lnTo>
                  <a:lnTo>
                    <a:pt x="2115" y="850"/>
                  </a:lnTo>
                  <a:lnTo>
                    <a:pt x="2133" y="844"/>
                  </a:lnTo>
                  <a:lnTo>
                    <a:pt x="2151" y="838"/>
                  </a:lnTo>
                  <a:lnTo>
                    <a:pt x="2175" y="826"/>
                  </a:lnTo>
                  <a:lnTo>
                    <a:pt x="2193" y="820"/>
                  </a:lnTo>
                  <a:lnTo>
                    <a:pt x="2211" y="814"/>
                  </a:lnTo>
                  <a:lnTo>
                    <a:pt x="2229" y="808"/>
                  </a:lnTo>
                  <a:lnTo>
                    <a:pt x="2247" y="796"/>
                  </a:lnTo>
                  <a:lnTo>
                    <a:pt x="2265" y="790"/>
                  </a:lnTo>
                  <a:lnTo>
                    <a:pt x="2277" y="784"/>
                  </a:lnTo>
                  <a:lnTo>
                    <a:pt x="2295" y="772"/>
                  </a:lnTo>
                  <a:lnTo>
                    <a:pt x="2313" y="766"/>
                  </a:lnTo>
                  <a:lnTo>
                    <a:pt x="2325" y="760"/>
                  </a:lnTo>
                  <a:lnTo>
                    <a:pt x="2337" y="748"/>
                  </a:lnTo>
                  <a:lnTo>
                    <a:pt x="2355" y="742"/>
                  </a:lnTo>
                  <a:lnTo>
                    <a:pt x="2367" y="736"/>
                  </a:lnTo>
                  <a:lnTo>
                    <a:pt x="2379" y="724"/>
                  </a:lnTo>
                  <a:lnTo>
                    <a:pt x="2391" y="718"/>
                  </a:lnTo>
                  <a:lnTo>
                    <a:pt x="2403" y="706"/>
                  </a:lnTo>
                  <a:lnTo>
                    <a:pt x="2415" y="700"/>
                  </a:lnTo>
                  <a:lnTo>
                    <a:pt x="2421" y="694"/>
                  </a:lnTo>
                  <a:lnTo>
                    <a:pt x="2433" y="682"/>
                  </a:lnTo>
                  <a:lnTo>
                    <a:pt x="2445" y="676"/>
                  </a:lnTo>
                  <a:lnTo>
                    <a:pt x="2451" y="664"/>
                  </a:lnTo>
                  <a:lnTo>
                    <a:pt x="2457" y="658"/>
                  </a:lnTo>
                  <a:lnTo>
                    <a:pt x="2469" y="646"/>
                  </a:lnTo>
                  <a:lnTo>
                    <a:pt x="2475" y="640"/>
                  </a:lnTo>
                  <a:lnTo>
                    <a:pt x="2481" y="634"/>
                  </a:lnTo>
                  <a:lnTo>
                    <a:pt x="2487" y="622"/>
                  </a:lnTo>
                  <a:lnTo>
                    <a:pt x="2493" y="616"/>
                  </a:lnTo>
                  <a:lnTo>
                    <a:pt x="2493" y="604"/>
                  </a:lnTo>
                  <a:lnTo>
                    <a:pt x="2498" y="598"/>
                  </a:lnTo>
                  <a:lnTo>
                    <a:pt x="2498" y="586"/>
                  </a:lnTo>
                  <a:lnTo>
                    <a:pt x="2504" y="580"/>
                  </a:lnTo>
                  <a:lnTo>
                    <a:pt x="2504" y="568"/>
                  </a:lnTo>
                  <a:lnTo>
                    <a:pt x="2510" y="562"/>
                  </a:lnTo>
                  <a:lnTo>
                    <a:pt x="2510" y="550"/>
                  </a:lnTo>
                  <a:lnTo>
                    <a:pt x="2510" y="544"/>
                  </a:lnTo>
                  <a:lnTo>
                    <a:pt x="2510" y="0"/>
                  </a:lnTo>
                  <a:close/>
                </a:path>
              </a:pathLst>
            </a:cu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5" name="Freeform 54"/>
            <p:cNvSpPr>
              <a:spLocks/>
            </p:cNvSpPr>
            <p:nvPr/>
          </p:nvSpPr>
          <p:spPr bwMode="auto">
            <a:xfrm>
              <a:off x="3003" y="2437"/>
              <a:ext cx="786" cy="211"/>
            </a:xfrm>
            <a:custGeom>
              <a:avLst/>
              <a:gdLst>
                <a:gd name="T0" fmla="*/ 3 w 2510"/>
                <a:gd name="T1" fmla="*/ 0 h 557"/>
                <a:gd name="T2" fmla="*/ 3 w 2510"/>
                <a:gd name="T3" fmla="*/ 0 h 557"/>
                <a:gd name="T4" fmla="*/ 3 w 2510"/>
                <a:gd name="T5" fmla="*/ 0 h 557"/>
                <a:gd name="T6" fmla="*/ 3 w 2510"/>
                <a:gd name="T7" fmla="*/ 0 h 557"/>
                <a:gd name="T8" fmla="*/ 3 w 2510"/>
                <a:gd name="T9" fmla="*/ 0 h 557"/>
                <a:gd name="T10" fmla="*/ 3 w 2510"/>
                <a:gd name="T11" fmla="*/ 0 h 557"/>
                <a:gd name="T12" fmla="*/ 3 w 2510"/>
                <a:gd name="T13" fmla="*/ 0 h 557"/>
                <a:gd name="T14" fmla="*/ 3 w 2510"/>
                <a:gd name="T15" fmla="*/ 0 h 557"/>
                <a:gd name="T16" fmla="*/ 3 w 2510"/>
                <a:gd name="T17" fmla="*/ 0 h 557"/>
                <a:gd name="T18" fmla="*/ 2 w 2510"/>
                <a:gd name="T19" fmla="*/ 0 h 557"/>
                <a:gd name="T20" fmla="*/ 2 w 2510"/>
                <a:gd name="T21" fmla="*/ 1 h 557"/>
                <a:gd name="T22" fmla="*/ 2 w 2510"/>
                <a:gd name="T23" fmla="*/ 1 h 557"/>
                <a:gd name="T24" fmla="*/ 2 w 2510"/>
                <a:gd name="T25" fmla="*/ 1 h 557"/>
                <a:gd name="T26" fmla="*/ 2 w 2510"/>
                <a:gd name="T27" fmla="*/ 1 h 557"/>
                <a:gd name="T28" fmla="*/ 2 w 2510"/>
                <a:gd name="T29" fmla="*/ 1 h 557"/>
                <a:gd name="T30" fmla="*/ 2 w 2510"/>
                <a:gd name="T31" fmla="*/ 1 h 557"/>
                <a:gd name="T32" fmla="*/ 2 w 2510"/>
                <a:gd name="T33" fmla="*/ 1 h 557"/>
                <a:gd name="T34" fmla="*/ 2 w 2510"/>
                <a:gd name="T35" fmla="*/ 1 h 557"/>
                <a:gd name="T36" fmla="*/ 2 w 2510"/>
                <a:gd name="T37" fmla="*/ 1 h 557"/>
                <a:gd name="T38" fmla="*/ 2 w 2510"/>
                <a:gd name="T39" fmla="*/ 1 h 557"/>
                <a:gd name="T40" fmla="*/ 2 w 2510"/>
                <a:gd name="T41" fmla="*/ 1 h 557"/>
                <a:gd name="T42" fmla="*/ 2 w 2510"/>
                <a:gd name="T43" fmla="*/ 1 h 557"/>
                <a:gd name="T44" fmla="*/ 2 w 2510"/>
                <a:gd name="T45" fmla="*/ 1 h 557"/>
                <a:gd name="T46" fmla="*/ 2 w 2510"/>
                <a:gd name="T47" fmla="*/ 1 h 557"/>
                <a:gd name="T48" fmla="*/ 2 w 2510"/>
                <a:gd name="T49" fmla="*/ 1 h 557"/>
                <a:gd name="T50" fmla="*/ 2 w 2510"/>
                <a:gd name="T51" fmla="*/ 1 h 557"/>
                <a:gd name="T52" fmla="*/ 2 w 2510"/>
                <a:gd name="T53" fmla="*/ 1 h 557"/>
                <a:gd name="T54" fmla="*/ 2 w 2510"/>
                <a:gd name="T55" fmla="*/ 1 h 557"/>
                <a:gd name="T56" fmla="*/ 2 w 2510"/>
                <a:gd name="T57" fmla="*/ 1 h 557"/>
                <a:gd name="T58" fmla="*/ 2 w 2510"/>
                <a:gd name="T59" fmla="*/ 1 h 557"/>
                <a:gd name="T60" fmla="*/ 2 w 2510"/>
                <a:gd name="T61" fmla="*/ 1 h 557"/>
                <a:gd name="T62" fmla="*/ 2 w 2510"/>
                <a:gd name="T63" fmla="*/ 2 h 557"/>
                <a:gd name="T64" fmla="*/ 2 w 2510"/>
                <a:gd name="T65" fmla="*/ 2 h 557"/>
                <a:gd name="T66" fmla="*/ 1 w 2510"/>
                <a:gd name="T67" fmla="*/ 2 h 557"/>
                <a:gd name="T68" fmla="*/ 1 w 2510"/>
                <a:gd name="T69" fmla="*/ 2 h 557"/>
                <a:gd name="T70" fmla="*/ 1 w 2510"/>
                <a:gd name="T71" fmla="*/ 2 h 557"/>
                <a:gd name="T72" fmla="*/ 1 w 2510"/>
                <a:gd name="T73" fmla="*/ 2 h 557"/>
                <a:gd name="T74" fmla="*/ 1 w 2510"/>
                <a:gd name="T75" fmla="*/ 2 h 557"/>
                <a:gd name="T76" fmla="*/ 1 w 2510"/>
                <a:gd name="T77" fmla="*/ 2 h 557"/>
                <a:gd name="T78" fmla="*/ 1 w 2510"/>
                <a:gd name="T79" fmla="*/ 2 h 557"/>
                <a:gd name="T80" fmla="*/ 1 w 2510"/>
                <a:gd name="T81" fmla="*/ 2 h 557"/>
                <a:gd name="T82" fmla="*/ 1 w 2510"/>
                <a:gd name="T83" fmla="*/ 2 h 557"/>
                <a:gd name="T84" fmla="*/ 1 w 2510"/>
                <a:gd name="T85" fmla="*/ 2 h 557"/>
                <a:gd name="T86" fmla="*/ 1 w 2510"/>
                <a:gd name="T87" fmla="*/ 2 h 557"/>
                <a:gd name="T88" fmla="*/ 1 w 2510"/>
                <a:gd name="T89" fmla="*/ 2 h 557"/>
                <a:gd name="T90" fmla="*/ 1 w 2510"/>
                <a:gd name="T91" fmla="*/ 2 h 557"/>
                <a:gd name="T92" fmla="*/ 1 w 2510"/>
                <a:gd name="T93" fmla="*/ 2 h 557"/>
                <a:gd name="T94" fmla="*/ 1 w 2510"/>
                <a:gd name="T95" fmla="*/ 2 h 557"/>
                <a:gd name="T96" fmla="*/ 0 w 2510"/>
                <a:gd name="T97" fmla="*/ 2 h 557"/>
                <a:gd name="T98" fmla="*/ 0 w 2510"/>
                <a:gd name="T99" fmla="*/ 2 h 557"/>
                <a:gd name="T100" fmla="*/ 0 w 2510"/>
                <a:gd name="T101" fmla="*/ 2 h 557"/>
                <a:gd name="T102" fmla="*/ 0 w 2510"/>
                <a:gd name="T103" fmla="*/ 2 h 557"/>
                <a:gd name="T104" fmla="*/ 0 w 2510"/>
                <a:gd name="T105" fmla="*/ 2 h 557"/>
                <a:gd name="T106" fmla="*/ 0 w 2510"/>
                <a:gd name="T107" fmla="*/ 2 h 557"/>
                <a:gd name="T108" fmla="*/ 0 w 2510"/>
                <a:gd name="T109" fmla="*/ 2 h 557"/>
                <a:gd name="T110" fmla="*/ 0 w 2510"/>
                <a:gd name="T111" fmla="*/ 2 h 557"/>
                <a:gd name="T112" fmla="*/ 3 w 2510"/>
                <a:gd name="T113" fmla="*/ 0 h 55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510"/>
                <a:gd name="T172" fmla="*/ 0 h 557"/>
                <a:gd name="T173" fmla="*/ 2510 w 2510"/>
                <a:gd name="T174" fmla="*/ 557 h 55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510" h="557">
                  <a:moveTo>
                    <a:pt x="2498" y="0"/>
                  </a:moveTo>
                  <a:lnTo>
                    <a:pt x="2504" y="12"/>
                  </a:lnTo>
                  <a:lnTo>
                    <a:pt x="2504" y="18"/>
                  </a:lnTo>
                  <a:lnTo>
                    <a:pt x="2510" y="30"/>
                  </a:lnTo>
                  <a:lnTo>
                    <a:pt x="2510" y="36"/>
                  </a:lnTo>
                  <a:lnTo>
                    <a:pt x="2510" y="48"/>
                  </a:lnTo>
                  <a:lnTo>
                    <a:pt x="2510" y="54"/>
                  </a:lnTo>
                  <a:lnTo>
                    <a:pt x="2510" y="66"/>
                  </a:lnTo>
                  <a:lnTo>
                    <a:pt x="2504" y="72"/>
                  </a:lnTo>
                  <a:lnTo>
                    <a:pt x="2504" y="83"/>
                  </a:lnTo>
                  <a:lnTo>
                    <a:pt x="2498" y="89"/>
                  </a:lnTo>
                  <a:lnTo>
                    <a:pt x="2498" y="101"/>
                  </a:lnTo>
                  <a:lnTo>
                    <a:pt x="2493" y="107"/>
                  </a:lnTo>
                  <a:lnTo>
                    <a:pt x="2493" y="119"/>
                  </a:lnTo>
                  <a:lnTo>
                    <a:pt x="2487" y="125"/>
                  </a:lnTo>
                  <a:lnTo>
                    <a:pt x="2481" y="137"/>
                  </a:lnTo>
                  <a:lnTo>
                    <a:pt x="2475" y="143"/>
                  </a:lnTo>
                  <a:lnTo>
                    <a:pt x="2469" y="149"/>
                  </a:lnTo>
                  <a:lnTo>
                    <a:pt x="2457" y="161"/>
                  </a:lnTo>
                  <a:lnTo>
                    <a:pt x="2451" y="167"/>
                  </a:lnTo>
                  <a:lnTo>
                    <a:pt x="2445" y="179"/>
                  </a:lnTo>
                  <a:lnTo>
                    <a:pt x="2433" y="185"/>
                  </a:lnTo>
                  <a:lnTo>
                    <a:pt x="2421" y="197"/>
                  </a:lnTo>
                  <a:lnTo>
                    <a:pt x="2415" y="203"/>
                  </a:lnTo>
                  <a:lnTo>
                    <a:pt x="2403" y="209"/>
                  </a:lnTo>
                  <a:lnTo>
                    <a:pt x="2391" y="221"/>
                  </a:lnTo>
                  <a:lnTo>
                    <a:pt x="2379" y="227"/>
                  </a:lnTo>
                  <a:lnTo>
                    <a:pt x="2367" y="239"/>
                  </a:lnTo>
                  <a:lnTo>
                    <a:pt x="2355" y="245"/>
                  </a:lnTo>
                  <a:lnTo>
                    <a:pt x="2337" y="251"/>
                  </a:lnTo>
                  <a:lnTo>
                    <a:pt x="2325" y="263"/>
                  </a:lnTo>
                  <a:lnTo>
                    <a:pt x="2313" y="269"/>
                  </a:lnTo>
                  <a:lnTo>
                    <a:pt x="2295" y="275"/>
                  </a:lnTo>
                  <a:lnTo>
                    <a:pt x="2277" y="287"/>
                  </a:lnTo>
                  <a:lnTo>
                    <a:pt x="2265" y="293"/>
                  </a:lnTo>
                  <a:lnTo>
                    <a:pt x="2247" y="299"/>
                  </a:lnTo>
                  <a:lnTo>
                    <a:pt x="2229" y="311"/>
                  </a:lnTo>
                  <a:lnTo>
                    <a:pt x="2211" y="317"/>
                  </a:lnTo>
                  <a:lnTo>
                    <a:pt x="2193" y="323"/>
                  </a:lnTo>
                  <a:lnTo>
                    <a:pt x="2175" y="329"/>
                  </a:lnTo>
                  <a:lnTo>
                    <a:pt x="2151" y="341"/>
                  </a:lnTo>
                  <a:lnTo>
                    <a:pt x="2133" y="347"/>
                  </a:lnTo>
                  <a:lnTo>
                    <a:pt x="2115" y="353"/>
                  </a:lnTo>
                  <a:lnTo>
                    <a:pt x="2091" y="359"/>
                  </a:lnTo>
                  <a:lnTo>
                    <a:pt x="2073" y="365"/>
                  </a:lnTo>
                  <a:lnTo>
                    <a:pt x="2049" y="371"/>
                  </a:lnTo>
                  <a:lnTo>
                    <a:pt x="2025" y="383"/>
                  </a:lnTo>
                  <a:lnTo>
                    <a:pt x="2001" y="389"/>
                  </a:lnTo>
                  <a:lnTo>
                    <a:pt x="1977" y="395"/>
                  </a:lnTo>
                  <a:lnTo>
                    <a:pt x="1959" y="401"/>
                  </a:lnTo>
                  <a:lnTo>
                    <a:pt x="1935" y="407"/>
                  </a:lnTo>
                  <a:lnTo>
                    <a:pt x="1905" y="413"/>
                  </a:lnTo>
                  <a:lnTo>
                    <a:pt x="1881" y="419"/>
                  </a:lnTo>
                  <a:lnTo>
                    <a:pt x="1857" y="425"/>
                  </a:lnTo>
                  <a:lnTo>
                    <a:pt x="1833" y="431"/>
                  </a:lnTo>
                  <a:lnTo>
                    <a:pt x="1803" y="437"/>
                  </a:lnTo>
                  <a:lnTo>
                    <a:pt x="1779" y="443"/>
                  </a:lnTo>
                  <a:lnTo>
                    <a:pt x="1749" y="449"/>
                  </a:lnTo>
                  <a:lnTo>
                    <a:pt x="1725" y="455"/>
                  </a:lnTo>
                  <a:lnTo>
                    <a:pt x="1696" y="461"/>
                  </a:lnTo>
                  <a:lnTo>
                    <a:pt x="1672" y="461"/>
                  </a:lnTo>
                  <a:lnTo>
                    <a:pt x="1642" y="467"/>
                  </a:lnTo>
                  <a:lnTo>
                    <a:pt x="1612" y="473"/>
                  </a:lnTo>
                  <a:lnTo>
                    <a:pt x="1582" y="479"/>
                  </a:lnTo>
                  <a:lnTo>
                    <a:pt x="1552" y="485"/>
                  </a:lnTo>
                  <a:lnTo>
                    <a:pt x="1528" y="485"/>
                  </a:lnTo>
                  <a:lnTo>
                    <a:pt x="1498" y="491"/>
                  </a:lnTo>
                  <a:lnTo>
                    <a:pt x="1462" y="497"/>
                  </a:lnTo>
                  <a:lnTo>
                    <a:pt x="1432" y="497"/>
                  </a:lnTo>
                  <a:lnTo>
                    <a:pt x="1402" y="503"/>
                  </a:lnTo>
                  <a:lnTo>
                    <a:pt x="1372" y="509"/>
                  </a:lnTo>
                  <a:lnTo>
                    <a:pt x="1342" y="509"/>
                  </a:lnTo>
                  <a:lnTo>
                    <a:pt x="1312" y="515"/>
                  </a:lnTo>
                  <a:lnTo>
                    <a:pt x="1276" y="521"/>
                  </a:lnTo>
                  <a:lnTo>
                    <a:pt x="1246" y="521"/>
                  </a:lnTo>
                  <a:lnTo>
                    <a:pt x="1216" y="527"/>
                  </a:lnTo>
                  <a:lnTo>
                    <a:pt x="1180" y="527"/>
                  </a:lnTo>
                  <a:lnTo>
                    <a:pt x="1150" y="533"/>
                  </a:lnTo>
                  <a:lnTo>
                    <a:pt x="1114" y="533"/>
                  </a:lnTo>
                  <a:lnTo>
                    <a:pt x="1084" y="533"/>
                  </a:lnTo>
                  <a:lnTo>
                    <a:pt x="1048" y="539"/>
                  </a:lnTo>
                  <a:lnTo>
                    <a:pt x="1018" y="539"/>
                  </a:lnTo>
                  <a:lnTo>
                    <a:pt x="982" y="545"/>
                  </a:lnTo>
                  <a:lnTo>
                    <a:pt x="952" y="545"/>
                  </a:lnTo>
                  <a:lnTo>
                    <a:pt x="917" y="545"/>
                  </a:lnTo>
                  <a:lnTo>
                    <a:pt x="881" y="545"/>
                  </a:lnTo>
                  <a:lnTo>
                    <a:pt x="851" y="551"/>
                  </a:lnTo>
                  <a:lnTo>
                    <a:pt x="815" y="551"/>
                  </a:lnTo>
                  <a:lnTo>
                    <a:pt x="779" y="551"/>
                  </a:lnTo>
                  <a:lnTo>
                    <a:pt x="749" y="551"/>
                  </a:lnTo>
                  <a:lnTo>
                    <a:pt x="713" y="551"/>
                  </a:lnTo>
                  <a:lnTo>
                    <a:pt x="677" y="557"/>
                  </a:lnTo>
                  <a:lnTo>
                    <a:pt x="641" y="557"/>
                  </a:lnTo>
                  <a:lnTo>
                    <a:pt x="611" y="557"/>
                  </a:lnTo>
                  <a:lnTo>
                    <a:pt x="575" y="557"/>
                  </a:lnTo>
                  <a:lnTo>
                    <a:pt x="539" y="557"/>
                  </a:lnTo>
                  <a:lnTo>
                    <a:pt x="509" y="557"/>
                  </a:lnTo>
                  <a:lnTo>
                    <a:pt x="473" y="557"/>
                  </a:lnTo>
                  <a:lnTo>
                    <a:pt x="437" y="557"/>
                  </a:lnTo>
                  <a:lnTo>
                    <a:pt x="401" y="557"/>
                  </a:lnTo>
                  <a:lnTo>
                    <a:pt x="371" y="551"/>
                  </a:lnTo>
                  <a:lnTo>
                    <a:pt x="335" y="551"/>
                  </a:lnTo>
                  <a:lnTo>
                    <a:pt x="299" y="551"/>
                  </a:lnTo>
                  <a:lnTo>
                    <a:pt x="269" y="551"/>
                  </a:lnTo>
                  <a:lnTo>
                    <a:pt x="233" y="551"/>
                  </a:lnTo>
                  <a:lnTo>
                    <a:pt x="197" y="545"/>
                  </a:lnTo>
                  <a:lnTo>
                    <a:pt x="167" y="545"/>
                  </a:lnTo>
                  <a:lnTo>
                    <a:pt x="132" y="545"/>
                  </a:lnTo>
                  <a:lnTo>
                    <a:pt x="96" y="545"/>
                  </a:lnTo>
                  <a:lnTo>
                    <a:pt x="66" y="539"/>
                  </a:lnTo>
                  <a:lnTo>
                    <a:pt x="30" y="539"/>
                  </a:lnTo>
                  <a:lnTo>
                    <a:pt x="0" y="533"/>
                  </a:lnTo>
                  <a:lnTo>
                    <a:pt x="539" y="48"/>
                  </a:lnTo>
                  <a:lnTo>
                    <a:pt x="2498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78601" y="1774429"/>
            <a:ext cx="2693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IRFU personnel in 2013 :</a:t>
            </a:r>
            <a:r>
              <a:rPr lang="fr-FR" sz="2800" b="1" dirty="0">
                <a:solidFill>
                  <a:schemeClr val="bg1"/>
                </a:solidFill>
              </a:rPr>
              <a:t> </a:t>
            </a:r>
            <a:r>
              <a:rPr lang="fr-FR" sz="2800" b="1" dirty="0" smtClean="0">
                <a:solidFill>
                  <a:schemeClr val="bg1"/>
                </a:solidFill>
              </a:rPr>
              <a:t>~790</a:t>
            </a:r>
            <a:endParaRPr lang="fr-FR" sz="2800" b="1" dirty="0">
              <a:solidFill>
                <a:schemeClr val="bg1"/>
              </a:solidFill>
            </a:endParaRPr>
          </a:p>
        </p:txBody>
      </p:sp>
      <p:pic>
        <p:nvPicPr>
          <p:cNvPr id="1034" name="Picture 10" descr="D:\TEMP\DAPNIA\siteon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435" y="0"/>
            <a:ext cx="15144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946069" y="6206905"/>
            <a:ext cx="731290" cy="461665"/>
          </a:xfrm>
          <a:prstGeom prst="rec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SPP</a:t>
            </a:r>
            <a:endParaRPr lang="fr-FR" sz="2400" b="1" dirty="0"/>
          </a:p>
        </p:txBody>
      </p:sp>
      <p:sp>
        <p:nvSpPr>
          <p:cNvPr id="82" name="ZoneTexte 81"/>
          <p:cNvSpPr txBox="1"/>
          <p:nvPr/>
        </p:nvSpPr>
        <p:spPr>
          <a:xfrm>
            <a:off x="946069" y="5485060"/>
            <a:ext cx="1005403" cy="461665"/>
          </a:xfrm>
          <a:prstGeom prst="rec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SPHN</a:t>
            </a:r>
            <a:endParaRPr lang="fr-FR" sz="2400" b="1" dirty="0"/>
          </a:p>
        </p:txBody>
      </p:sp>
      <p:sp>
        <p:nvSpPr>
          <p:cNvPr id="83" name="ZoneTexte 82"/>
          <p:cNvSpPr txBox="1"/>
          <p:nvPr/>
        </p:nvSpPr>
        <p:spPr>
          <a:xfrm>
            <a:off x="946069" y="4718004"/>
            <a:ext cx="766557" cy="461665"/>
          </a:xfrm>
          <a:prstGeom prst="rec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SAP</a:t>
            </a:r>
            <a:endParaRPr lang="fr-FR" sz="2400" b="1" dirty="0"/>
          </a:p>
        </p:txBody>
      </p:sp>
      <p:sp>
        <p:nvSpPr>
          <p:cNvPr id="84" name="ZoneTexte 83"/>
          <p:cNvSpPr txBox="1"/>
          <p:nvPr/>
        </p:nvSpPr>
        <p:spPr>
          <a:xfrm>
            <a:off x="7335170" y="5485060"/>
            <a:ext cx="904415" cy="461665"/>
          </a:xfrm>
          <a:prstGeom prst="rec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SEDI</a:t>
            </a:r>
            <a:endParaRPr lang="fr-FR" sz="2400" b="1" dirty="0"/>
          </a:p>
        </p:txBody>
      </p:sp>
      <p:sp>
        <p:nvSpPr>
          <p:cNvPr id="85" name="ZoneTexte 84"/>
          <p:cNvSpPr txBox="1"/>
          <p:nvPr/>
        </p:nvSpPr>
        <p:spPr>
          <a:xfrm>
            <a:off x="7370666" y="6206905"/>
            <a:ext cx="647934" cy="461665"/>
          </a:xfrm>
          <a:prstGeom prst="rec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SIS</a:t>
            </a:r>
            <a:endParaRPr lang="fr-FR" sz="2400" b="1" dirty="0"/>
          </a:p>
        </p:txBody>
      </p:sp>
      <p:sp>
        <p:nvSpPr>
          <p:cNvPr id="86" name="ZoneTexte 85"/>
          <p:cNvSpPr txBox="1"/>
          <p:nvPr/>
        </p:nvSpPr>
        <p:spPr>
          <a:xfrm>
            <a:off x="7303481" y="4718004"/>
            <a:ext cx="1091966" cy="461665"/>
          </a:xfrm>
          <a:prstGeom prst="rect">
            <a:avLst/>
          </a:prstGeom>
          <a:solidFill>
            <a:srgbClr val="FFCCFF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SACM</a:t>
            </a:r>
            <a:endParaRPr lang="fr-FR" sz="2400" b="1" dirty="0"/>
          </a:p>
        </p:txBody>
      </p:sp>
      <p:sp>
        <p:nvSpPr>
          <p:cNvPr id="66" name="Rectangle 39"/>
          <p:cNvSpPr>
            <a:spLocks noChangeArrowheads="1"/>
          </p:cNvSpPr>
          <p:nvPr/>
        </p:nvSpPr>
        <p:spPr bwMode="auto">
          <a:xfrm>
            <a:off x="2123727" y="137247"/>
            <a:ext cx="5211444" cy="47148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800" b="1" dirty="0" smtClean="0"/>
              <a:t>IRFU</a:t>
            </a:r>
            <a:r>
              <a:rPr lang="en-US" sz="2800" b="1" dirty="0"/>
              <a:t> </a:t>
            </a: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93678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9"/>
          <p:cNvSpPr>
            <a:spLocks noChangeArrowheads="1"/>
          </p:cNvSpPr>
          <p:nvPr/>
        </p:nvSpPr>
        <p:spPr bwMode="auto">
          <a:xfrm>
            <a:off x="1522305" y="32472"/>
            <a:ext cx="5924016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IRFU and FCC</a:t>
            </a:r>
          </a:p>
        </p:txBody>
      </p:sp>
      <p:pic>
        <p:nvPicPr>
          <p:cNvPr id="1034" name="Picture 10" descr="D:\TEMP\DAPNIA\siteon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435" y="0"/>
            <a:ext cx="15144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ZoneTexte 66">
            <a:hlinkClick r:id="rId4" action="ppaction://hlinksldjump"/>
          </p:cNvPr>
          <p:cNvSpPr txBox="1"/>
          <p:nvPr/>
        </p:nvSpPr>
        <p:spPr>
          <a:xfrm>
            <a:off x="133010" y="1337094"/>
            <a:ext cx="8952900" cy="52322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 smtClean="0"/>
              <a:t>Both</a:t>
            </a:r>
            <a:r>
              <a:rPr lang="fr-FR" sz="2800" b="1" dirty="0" smtClean="0"/>
              <a:t> for FCC-</a:t>
            </a:r>
            <a:r>
              <a:rPr lang="fr-FR" sz="2800" b="1" dirty="0" err="1" smtClean="0"/>
              <a:t>hh</a:t>
            </a:r>
            <a:r>
              <a:rPr lang="fr-FR" sz="2800" b="1" dirty="0" smtClean="0"/>
              <a:t> and FCC-</a:t>
            </a:r>
            <a:r>
              <a:rPr lang="fr-FR" sz="2800" b="1" dirty="0" err="1" smtClean="0"/>
              <a:t>ee</a:t>
            </a:r>
            <a:r>
              <a:rPr lang="fr-FR" sz="2800" b="1" dirty="0" smtClean="0"/>
              <a:t> , the areas of </a:t>
            </a:r>
            <a:r>
              <a:rPr lang="fr-FR" sz="2800" b="1" dirty="0" err="1" smtClean="0"/>
              <a:t>interest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cover</a:t>
            </a:r>
            <a:endParaRPr lang="fr-FR" sz="2800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2260886" y="2276872"/>
            <a:ext cx="4572000" cy="1384995"/>
          </a:xfrm>
          <a:prstGeom prst="rect">
            <a:avLst/>
          </a:prstGeom>
          <a:solidFill>
            <a:srgbClr val="00FFFF"/>
          </a:solidFill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800" b="1" i="1" u="sng" dirty="0" err="1">
                <a:solidFill>
                  <a:srgbClr val="C00000"/>
                </a:solidFill>
              </a:rPr>
              <a:t>Physics</a:t>
            </a:r>
            <a:r>
              <a:rPr lang="fr-FR" sz="2800" b="1" i="1" u="sng" dirty="0">
                <a:solidFill>
                  <a:srgbClr val="C00000"/>
                </a:solidFill>
              </a:rPr>
              <a:t> </a:t>
            </a:r>
            <a:r>
              <a:rPr lang="fr-FR" sz="2800" b="1" i="1" u="sng" dirty="0" err="1">
                <a:solidFill>
                  <a:srgbClr val="C00000"/>
                </a:solidFill>
              </a:rPr>
              <a:t>Studies</a:t>
            </a:r>
            <a:r>
              <a:rPr lang="fr-FR" sz="2800" b="1" i="1" dirty="0">
                <a:solidFill>
                  <a:srgbClr val="C00000"/>
                </a:solidFill>
              </a:rPr>
              <a:t> </a:t>
            </a:r>
            <a:endParaRPr lang="fr-FR" sz="2800" b="1" i="1" dirty="0" smtClean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800" b="1" i="1" u="sng" dirty="0" smtClean="0">
                <a:solidFill>
                  <a:srgbClr val="C00000"/>
                </a:solidFill>
              </a:rPr>
              <a:t>Detector </a:t>
            </a:r>
            <a:r>
              <a:rPr lang="fr-FR" sz="2800" b="1" i="1" u="sng" dirty="0" err="1" smtClean="0">
                <a:solidFill>
                  <a:srgbClr val="C00000"/>
                </a:solidFill>
              </a:rPr>
              <a:t>Studies</a:t>
            </a:r>
            <a:endParaRPr lang="fr-FR" sz="2800" b="1" i="1" dirty="0" smtClean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800" b="1" i="1" u="sng" dirty="0" smtClean="0">
                <a:solidFill>
                  <a:srgbClr val="C00000"/>
                </a:solidFill>
              </a:rPr>
              <a:t>Accelerator </a:t>
            </a:r>
            <a:r>
              <a:rPr lang="fr-FR" sz="2800" b="1" i="1" u="sng" dirty="0" err="1">
                <a:solidFill>
                  <a:srgbClr val="C00000"/>
                </a:solidFill>
              </a:rPr>
              <a:t>Studies</a:t>
            </a:r>
            <a:endParaRPr lang="fr-FR" sz="2800" b="1" i="1" u="sng" dirty="0">
              <a:solidFill>
                <a:srgbClr val="C00000"/>
              </a:solidFill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65953" y="4092251"/>
            <a:ext cx="9078047" cy="156966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In </a:t>
            </a:r>
            <a:r>
              <a:rPr lang="en-US" sz="2400" b="1" dirty="0" smtClean="0"/>
              <a:t>the following, the proposed contributions with quantitative commitment efforts are indicated in green, </a:t>
            </a:r>
          </a:p>
          <a:p>
            <a:r>
              <a:rPr lang="en-US" sz="2400" b="1" dirty="0" smtClean="0"/>
              <a:t>Interest without quantitative commitment efforts is indicated in magenta</a:t>
            </a:r>
          </a:p>
        </p:txBody>
      </p:sp>
      <p:sp>
        <p:nvSpPr>
          <p:cNvPr id="69" name="ZoneTexte 68"/>
          <p:cNvSpPr txBox="1"/>
          <p:nvPr/>
        </p:nvSpPr>
        <p:spPr>
          <a:xfrm>
            <a:off x="319977" y="6427113"/>
            <a:ext cx="8328672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Note: </a:t>
            </a:r>
            <a:r>
              <a:rPr lang="fr-FR" b="1" dirty="0" err="1" smtClean="0"/>
              <a:t>other</a:t>
            </a:r>
            <a:r>
              <a:rPr lang="fr-FR" b="1" dirty="0" smtClean="0"/>
              <a:t> topics (not </a:t>
            </a:r>
            <a:r>
              <a:rPr lang="fr-FR" b="1" dirty="0" err="1" smtClean="0"/>
              <a:t>mentioned</a:t>
            </a:r>
            <a:r>
              <a:rPr lang="fr-FR" b="1" dirty="0" smtClean="0"/>
              <a:t> </a:t>
            </a:r>
            <a:r>
              <a:rPr lang="fr-FR" b="1" dirty="0" err="1" smtClean="0"/>
              <a:t>here</a:t>
            </a:r>
            <a:r>
              <a:rPr lang="fr-FR" b="1" dirty="0" smtClean="0"/>
              <a:t>) are </a:t>
            </a:r>
            <a:r>
              <a:rPr lang="fr-FR" b="1" dirty="0" err="1" smtClean="0"/>
              <a:t>under</a:t>
            </a:r>
            <a:r>
              <a:rPr lang="fr-FR" b="1" dirty="0" smtClean="0"/>
              <a:t> discussion in the group </a:t>
            </a:r>
          </a:p>
        </p:txBody>
      </p:sp>
    </p:spTree>
    <p:extLst>
      <p:ext uri="{BB962C8B-B14F-4D97-AF65-F5344CB8AC3E}">
        <p14:creationId xmlns:p14="http://schemas.microsoft.com/office/powerpoint/2010/main" val="250871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2987824" y="15646"/>
            <a:ext cx="4033476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Involvement of IRFU in FCC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3323172" y="653629"/>
            <a:ext cx="2194832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 Studies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15227" y="796021"/>
            <a:ext cx="1263487" cy="461665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FCC-</a:t>
            </a:r>
            <a:r>
              <a:rPr lang="fr-FR" sz="2400" b="1" dirty="0" err="1" smtClean="0"/>
              <a:t>hh</a:t>
            </a:r>
            <a:endParaRPr lang="fr-FR" sz="2400" b="1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6412950" y="796022"/>
            <a:ext cx="1192955" cy="461665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FCC-</a:t>
            </a:r>
            <a:r>
              <a:rPr lang="fr-FR" sz="2400" b="1" dirty="0" err="1" smtClean="0"/>
              <a:t>ee</a:t>
            </a:r>
            <a:endParaRPr lang="fr-FR" sz="2400" b="1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au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57364036"/>
                  </p:ext>
                </p:extLst>
              </p:nvPr>
            </p:nvGraphicFramePr>
            <p:xfrm>
              <a:off x="4428595" y="1772816"/>
              <a:ext cx="4680012" cy="510025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8494"/>
                    <a:gridCol w="2191148"/>
                    <a:gridCol w="1100370"/>
                  </a:tblGrid>
                  <a:tr h="45764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dirty="0" err="1" smtClean="0">
                              <a:solidFill>
                                <a:schemeClr val="tx1"/>
                              </a:solidFill>
                            </a:rPr>
                            <a:t>Measured</a:t>
                          </a:r>
                          <a:r>
                            <a:rPr lang="fr-FR" sz="16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fr-FR" sz="1600" dirty="0" err="1" smtClean="0">
                              <a:solidFill>
                                <a:schemeClr val="tx1"/>
                              </a:solidFill>
                            </a:rPr>
                            <a:t>parameter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dirty="0" err="1" smtClean="0">
                              <a:solidFill>
                                <a:schemeClr val="tx1"/>
                              </a:solidFill>
                            </a:rPr>
                            <a:t>Method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dirty="0" err="1" smtClean="0">
                              <a:solidFill>
                                <a:schemeClr val="tx1"/>
                              </a:solidFill>
                            </a:rPr>
                            <a:t>Energy</a:t>
                          </a:r>
                          <a:r>
                            <a:rPr lang="fr-FR" sz="1600" dirty="0" smtClean="0">
                              <a:solidFill>
                                <a:schemeClr val="tx1"/>
                              </a:solidFill>
                            </a:rPr>
                            <a:t> (</a:t>
                          </a:r>
                          <a:r>
                            <a:rPr lang="fr-FR" sz="1600" dirty="0" err="1" smtClean="0">
                              <a:solidFill>
                                <a:schemeClr val="tx1"/>
                              </a:solidFill>
                            </a:rPr>
                            <a:t>GeV</a:t>
                          </a:r>
                          <a:r>
                            <a:rPr lang="fr-FR" sz="16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194783">
                    <a:tc row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𝜞</m:t>
                                    </m:r>
                                  </m:e>
                                  <m:sub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800" b="1" dirty="0"/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𝑯𝒁</m:t>
                                    </m:r>
                                  </m:sub>
                                </m:sSub>
                                <m:r>
                                  <a:rPr lang="fr-FR" sz="1800" b="1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FR" sz="18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240</a:t>
                          </a:r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</a:tr>
                  <a:tr h="124831">
                    <a:tc vMerge="1">
                      <a:txBody>
                        <a:bodyPr/>
                        <a:lstStyle/>
                        <a:p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𝑯𝒁</m:t>
                                  </m:r>
                                </m:sub>
                              </m:sSub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 ×</m:t>
                              </m:r>
                              <m:r>
                                <a:rPr lang="fr-FR" sz="1800" b="1" i="1">
                                  <a:effectLst/>
                                  <a:latin typeface="Cambria Math"/>
                                </a:rPr>
                                <m:t>𝐁𝐫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(</m:t>
                              </m:r>
                              <m:r>
                                <a:rPr lang="fr-FR" sz="1800" b="1" i="1">
                                  <a:effectLst/>
                                  <a:latin typeface="Cambria Math"/>
                                </a:rPr>
                                <m:t>𝐇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→</m:t>
                              </m:r>
                              <m:r>
                                <a:rPr lang="fr-FR" sz="1800" b="1" i="1">
                                  <a:effectLst/>
                                  <a:latin typeface="Cambria Math"/>
                                </a:rPr>
                                <m:t>𝐙𝐙</m:t>
                              </m:r>
                            </m:oMath>
                          </a14:m>
                          <a:r>
                            <a:rPr lang="fr-FR" sz="1800" b="1" dirty="0" smtClean="0"/>
                            <a:t>)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sz="2000" dirty="0"/>
                        </a:p>
                      </a:txBody>
                      <a:tcPr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𝜞</m:t>
                                    </m:r>
                                  </m:e>
                                  <m:sub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𝐇</m:t>
                                    </m:r>
                                    <m:r>
                                      <a:rPr lang="fr-FR" sz="1800" b="1">
                                        <a:effectLst/>
                                        <a:latin typeface="Cambria Math"/>
                                      </a:rPr>
                                      <m:t>→</m:t>
                                    </m:r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𝒊𝒏𝒗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𝑯𝒁</m:t>
                                  </m:r>
                                </m:sub>
                              </m:sSub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 ×</m:t>
                              </m:r>
                              <m:r>
                                <a:rPr lang="fr-FR" sz="1800" b="1" i="1">
                                  <a:effectLst/>
                                  <a:latin typeface="Cambria Math"/>
                                </a:rPr>
                                <m:t>𝐁𝐫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(</m:t>
                              </m:r>
                              <m:r>
                                <a:rPr lang="fr-FR" sz="1800" b="1" i="1">
                                  <a:effectLst/>
                                  <a:latin typeface="Cambria Math"/>
                                </a:rPr>
                                <m:t>𝐇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→</m:t>
                              </m:r>
                              <m:r>
                                <a:rPr lang="fr-FR" sz="1800" b="1" i="0" smtClean="0">
                                  <a:effectLst/>
                                  <a:latin typeface="Cambria Math"/>
                                </a:rPr>
                                <m:t>𝐢𝐧𝐯</m:t>
                              </m:r>
                            </m:oMath>
                          </a14:m>
                          <a:r>
                            <a:rPr lang="fr-FR" sz="1800" b="1" dirty="0" smtClean="0"/>
                            <a:t>)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240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𝒈</m:t>
                                    </m:r>
                                  </m:e>
                                  <m:sub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𝑯𝒄𝒄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𝑯𝒁</m:t>
                                  </m:r>
                                </m:sub>
                              </m:sSub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 ×</m:t>
                              </m:r>
                              <m:r>
                                <a:rPr lang="fr-FR" sz="1800" b="1" i="1">
                                  <a:effectLst/>
                                  <a:latin typeface="Cambria Math"/>
                                </a:rPr>
                                <m:t>𝐁𝐫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(</m:t>
                              </m:r>
                              <m:r>
                                <a:rPr lang="fr-FR" sz="1800" b="1" i="1">
                                  <a:effectLst/>
                                  <a:latin typeface="Cambria Math"/>
                                </a:rPr>
                                <m:t>𝐇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→</m:t>
                              </m:r>
                              <m:r>
                                <a:rPr lang="fr-FR" sz="1800" b="1" i="1" smtClean="0">
                                  <a:effectLst/>
                                  <a:latin typeface="Cambria Math"/>
                                </a:rPr>
                                <m:t>𝒄</m:t>
                              </m:r>
                              <m:bar>
                                <m:barPr>
                                  <m:pos m:val="top"/>
                                  <m:ctrlP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barPr>
                                <m:e>
                                  <m: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  <m:t>𝒄</m:t>
                                  </m:r>
                                </m:e>
                              </m:bar>
                            </m:oMath>
                          </a14:m>
                          <a:r>
                            <a:rPr lang="fr-FR" sz="1800" b="1" dirty="0" smtClean="0"/>
                            <a:t>)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240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0">
                    <a:tc rowSpan="3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𝝂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800" b="1" dirty="0"/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𝑯𝒁</m:t>
                                  </m:r>
                                </m:sub>
                              </m:sSub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 ×</m:t>
                              </m:r>
                              <m:r>
                                <a:rPr lang="fr-FR" sz="1800" b="1" i="1">
                                  <a:effectLst/>
                                  <a:latin typeface="Cambria Math"/>
                                </a:rPr>
                                <m:t>𝐁𝐫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(</m:t>
                              </m:r>
                              <m:r>
                                <a:rPr lang="fr-FR" sz="1800" b="1" i="0" smtClean="0">
                                  <a:effectLst/>
                                  <a:latin typeface="Cambria Math"/>
                                </a:rPr>
                                <m:t>𝐙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→</m:t>
                              </m:r>
                              <m:r>
                                <a:rPr lang="fr-FR" sz="1800" b="1" i="0" smtClean="0">
                                  <a:effectLst/>
                                  <a:latin typeface="Cambria Math"/>
                                </a:rPr>
                                <m:t>𝐢𝐧𝐯</m:t>
                              </m:r>
                            </m:oMath>
                          </a14:m>
                          <a:r>
                            <a:rPr lang="fr-FR" sz="1800" b="1" dirty="0" smtClean="0"/>
                            <a:t>)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240</a:t>
                          </a:r>
                          <a:endParaRPr lang="fr-FR" sz="1800" b="1" dirty="0"/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</a:tr>
                  <a:tr h="130179">
                    <a:tc vMerge="1">
                      <a:txBody>
                        <a:bodyPr/>
                        <a:lstStyle/>
                        <a:p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  <m:t>𝒁</m:t>
                                  </m:r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𝒁</m:t>
                                  </m:r>
                                </m:sub>
                              </m:sSub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 ×</m:t>
                              </m:r>
                              <m:r>
                                <a:rPr lang="fr-FR" sz="1800" b="1" i="1">
                                  <a:effectLst/>
                                  <a:latin typeface="Cambria Math"/>
                                </a:rPr>
                                <m:t>𝐁𝐫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(</m:t>
                              </m:r>
                              <m:r>
                                <a:rPr lang="fr-FR" sz="1800" b="1" i="0" smtClean="0">
                                  <a:effectLst/>
                                  <a:latin typeface="Cambria Math"/>
                                </a:rPr>
                                <m:t>𝐙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→</m:t>
                              </m:r>
                              <m:r>
                                <a:rPr lang="fr-FR" sz="1800" b="1" i="0" smtClean="0">
                                  <a:effectLst/>
                                  <a:latin typeface="Cambria Math"/>
                                </a:rPr>
                                <m:t>𝐢𝐧𝐯</m:t>
                              </m:r>
                            </m:oMath>
                          </a14:m>
                          <a:r>
                            <a:rPr lang="fr-FR" sz="1800" b="1" dirty="0" smtClean="0"/>
                            <a:t>)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fr-FR" sz="1800" dirty="0"/>
                        </a:p>
                      </a:txBody>
                      <a:tcPr/>
                    </a:tc>
                  </a:tr>
                  <a:tr h="0">
                    <a:tc vMerge="1">
                      <a:txBody>
                        <a:bodyPr/>
                        <a:lstStyle/>
                        <a:p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l-GR" sz="1800" b="1" i="1" smtClean="0">
                                      <a:effectLst/>
                                      <a:latin typeface="Cambria Math"/>
                                      <a:ea typeface="Cambria Math"/>
                                    </a:rPr>
                                    <m:t>𝜸</m:t>
                                  </m:r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𝒁</m:t>
                                  </m:r>
                                </m:sub>
                              </m:sSub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 ×</m:t>
                              </m:r>
                              <m:r>
                                <a:rPr lang="fr-FR" sz="1800" b="1" i="1">
                                  <a:effectLst/>
                                  <a:latin typeface="Cambria Math"/>
                                </a:rPr>
                                <m:t>𝐁𝐫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(</m:t>
                              </m:r>
                              <m:r>
                                <a:rPr lang="fr-FR" sz="1800" b="1" i="0" smtClean="0">
                                  <a:effectLst/>
                                  <a:latin typeface="Cambria Math"/>
                                </a:rPr>
                                <m:t>𝐙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→</m:t>
                              </m:r>
                              <m:r>
                                <a:rPr lang="fr-FR" sz="1800" b="1" i="0" smtClean="0">
                                  <a:effectLst/>
                                  <a:latin typeface="Cambria Math"/>
                                </a:rPr>
                                <m:t>𝐢𝐧𝐯</m:t>
                              </m:r>
                            </m:oMath>
                          </a14:m>
                          <a:r>
                            <a:rPr lang="fr-FR" sz="1800" b="1" dirty="0" smtClean="0"/>
                            <a:t>)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fr-FR" sz="1800" dirty="0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𝝂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800" b="1" dirty="0"/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l-GR" sz="1800" b="1" i="1" smtClean="0">
                                      <a:effectLst/>
                                      <a:latin typeface="Cambria Math"/>
                                      <a:ea typeface="Cambria Math"/>
                                    </a:rPr>
                                    <m:t>𝜸</m:t>
                                  </m:r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𝒁</m:t>
                                  </m:r>
                                </m:sub>
                              </m:sSub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 ×</m:t>
                              </m:r>
                              <m:r>
                                <a:rPr lang="fr-FR" sz="1800" b="1" i="1">
                                  <a:effectLst/>
                                  <a:latin typeface="Cambria Math"/>
                                </a:rPr>
                                <m:t>𝐁𝐫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(</m:t>
                              </m:r>
                              <m:r>
                                <a:rPr lang="fr-FR" sz="1800" b="1" i="0" smtClean="0">
                                  <a:effectLst/>
                                  <a:latin typeface="Cambria Math"/>
                                </a:rPr>
                                <m:t>𝐙</m:t>
                              </m:r>
                              <m:r>
                                <a:rPr lang="fr-FR" sz="1800" b="1">
                                  <a:effectLst/>
                                  <a:latin typeface="Cambria Math"/>
                                </a:rPr>
                                <m:t>→</m:t>
                              </m:r>
                              <m:r>
                                <a:rPr lang="fr-FR" sz="1800" b="1" i="0" smtClean="0">
                                  <a:effectLst/>
                                  <a:latin typeface="Cambria Math"/>
                                </a:rPr>
                                <m:t>𝐢𝐧𝐯</m:t>
                              </m:r>
                            </m:oMath>
                          </a14:m>
                          <a:r>
                            <a:rPr lang="fr-FR" sz="1800" b="1" dirty="0" smtClean="0"/>
                            <a:t>)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126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1" i="1" smtClean="0">
                                    <a:effectLst/>
                                    <a:latin typeface="Cambria Math"/>
                                  </a:rPr>
                                  <m:t>𝐁𝐫</m:t>
                                </m:r>
                                <m:r>
                                  <a:rPr lang="fr-FR" sz="1800" b="1" smtClean="0">
                                    <a:effectLst/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sz="1800" b="1" i="1" smtClean="0">
                                    <a:effectLst/>
                                    <a:latin typeface="Cambria Math"/>
                                  </a:rPr>
                                  <m:t>𝐇</m:t>
                                </m:r>
                                <m:r>
                                  <a:rPr lang="fr-FR" sz="1800" b="1" smtClean="0">
                                    <a:effectLst/>
                                    <a:latin typeface="Cambria Math"/>
                                  </a:rPr>
                                  <m:t>→</m:t>
                                </m:r>
                                <m:r>
                                  <a:rPr lang="fr-FR" sz="1800" b="1" i="1" smtClean="0">
                                    <a:effectLst/>
                                    <a:latin typeface="Cambria Math"/>
                                  </a:rPr>
                                  <m:t>𝐞𝐞</m:t>
                                </m:r>
                                <m:r>
                                  <a:rPr lang="fr-FR" sz="1800" b="1" smtClean="0"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18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fr-FR" sz="1800" b="1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1800" b="1" i="1">
                                            <a:effectLst/>
                                            <a:latin typeface="Cambria Math"/>
                                          </a:rPr>
                                          <m:t>𝒆</m:t>
                                        </m:r>
                                      </m:e>
                                      <m:sup>
                                        <m:r>
                                          <a:rPr lang="fr-FR" sz="1800" b="1">
                                            <a:effectLst/>
                                            <a:latin typeface="Cambria Math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fr-FR" sz="1800" b="1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1800" b="1" i="1">
                                            <a:effectLst/>
                                            <a:latin typeface="Cambria Math"/>
                                          </a:rPr>
                                          <m:t>𝒆</m:t>
                                        </m:r>
                                      </m:e>
                                      <m:sup>
                                        <m:r>
                                          <a:rPr lang="fr-FR" sz="1800" b="1">
                                            <a:effectLst/>
                                            <a:latin typeface="Cambria Math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  <m:r>
                                      <a:rPr lang="fr-FR" sz="1800" b="1">
                                        <a:effectLst/>
                                        <a:latin typeface="Cambria Math"/>
                                      </a:rPr>
                                      <m:t>→</m:t>
                                    </m:r>
                                    <m:r>
                                      <a:rPr lang="fr-FR" sz="1800" b="1" i="1">
                                        <a:effectLst/>
                                        <a:latin typeface="Cambria Math"/>
                                      </a:rPr>
                                      <m:t>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8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126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>
                              <a:effectLst/>
                            </a:rPr>
                            <a:t>m</a:t>
                          </a:r>
                          <a:r>
                            <a:rPr lang="fr-FR" sz="1800" b="1" baseline="-25000" dirty="0" smtClean="0">
                              <a:effectLst/>
                            </a:rPr>
                            <a:t>t </a:t>
                          </a:r>
                          <a:r>
                            <a:rPr lang="fr-FR" sz="1800" b="1" baseline="0" dirty="0" smtClean="0">
                              <a:effectLst/>
                            </a:rPr>
                            <a:t>, </a:t>
                          </a:r>
                          <a:r>
                            <a:rPr lang="fr-FR" sz="1800" b="1" dirty="0" smtClean="0">
                              <a:effectLst/>
                              <a:latin typeface="Symbol" panose="05050102010706020507" pitchFamily="18" charset="2"/>
                            </a:rPr>
                            <a:t>G</a:t>
                          </a:r>
                          <a:r>
                            <a:rPr lang="fr-FR" sz="1800" b="1" baseline="-25000" dirty="0" smtClean="0">
                              <a:effectLst/>
                            </a:rPr>
                            <a:t>t</a:t>
                          </a:r>
                          <a:r>
                            <a:rPr lang="fr-FR" sz="1800" b="1" baseline="0" dirty="0" smtClean="0">
                              <a:effectLst/>
                            </a:rPr>
                            <a:t> 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𝒈</m:t>
                                  </m:r>
                                </m:e>
                                <m:sub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𝑯𝒕𝒕</m:t>
                                  </m:r>
                                </m:sub>
                              </m:sSub>
                            </m:oMath>
                          </a14:m>
                          <a:endParaRPr lang="fr-FR" sz="1800" b="1" dirty="0" smtClean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  <m:t>𝒆</m:t>
                                      </m:r>
                                    </m:e>
                                    <m:sup>
                                      <m:r>
                                        <a:rPr lang="fr-FR" sz="1800" b="1">
                                          <a:effectLst/>
                                          <a:latin typeface="Cambria Math"/>
                                        </a:rPr>
                                        <m:t>+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  <m:t>𝒆</m:t>
                                      </m:r>
                                    </m:e>
                                    <m:sup>
                                      <m:r>
                                        <a:rPr lang="fr-FR" sz="1800" b="1">
                                          <a:effectLst/>
                                          <a:latin typeface="Cambria Math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a:rPr lang="fr-FR" sz="1800" b="1">
                                      <a:effectLst/>
                                      <a:latin typeface="Cambria Math"/>
                                    </a:rPr>
                                    <m:t>→</m:t>
                                  </m:r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𝐭</m:t>
                                  </m:r>
                                  <m:bar>
                                    <m:barPr>
                                      <m:pos m:val="top"/>
                                      <m:ctrlP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  <m:t>𝒕</m:t>
                                      </m:r>
                                    </m:e>
                                  </m:bar>
                                </m:sub>
                              </m:sSub>
                            </m:oMath>
                          </a14:m>
                          <a:r>
                            <a:rPr lang="fr-FR" sz="1800" b="1" dirty="0">
                              <a:effectLst/>
                            </a:rPr>
                            <a:t> ,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𝐝</m:t>
                                  </m:r>
                                  <m:sSub>
                                    <m:sSubPr>
                                      <m:ctrlP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  <m:t>𝒑𝒆𝒂𝒌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𝐝</m:t>
                                  </m:r>
                                  <m:sSub>
                                    <m:sSubPr>
                                      <m:ctrlP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  <m:t>𝒄𝒎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fr-FR" sz="1800" b="1" dirty="0">
                              <a:effectLst/>
                            </a:rPr>
                            <a:t> 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𝑭𝑩</m:t>
                                  </m:r>
                                </m:sub>
                              </m:sSub>
                            </m:oMath>
                          </a14:m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b="1" dirty="0" smtClean="0"/>
                            <a:t>Scan 350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>
                              <a:effectLst/>
                            </a:rPr>
                            <a:t>m</a:t>
                          </a:r>
                          <a:r>
                            <a:rPr lang="fr-FR" sz="1800" b="1" baseline="-25000" dirty="0" smtClean="0">
                              <a:effectLst/>
                            </a:rPr>
                            <a:t>W</a:t>
                          </a:r>
                          <a:endParaRPr lang="fr-FR" sz="1800" b="1" dirty="0" smtClean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effectLst/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  <m:t>𝒆</m:t>
                                      </m:r>
                                    </m:e>
                                    <m:sup>
                                      <m:r>
                                        <a:rPr lang="fr-FR" sz="1800" b="1">
                                          <a:effectLst/>
                                          <a:latin typeface="Cambria Math"/>
                                        </a:rPr>
                                        <m:t>+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800" b="1" i="1">
                                          <a:effectLst/>
                                          <a:latin typeface="Cambria Math"/>
                                        </a:rPr>
                                        <m:t>𝒆</m:t>
                                      </m:r>
                                    </m:e>
                                    <m:sup>
                                      <m:r>
                                        <a:rPr lang="fr-FR" sz="1800" b="1">
                                          <a:effectLst/>
                                          <a:latin typeface="Cambria Math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a:rPr lang="fr-FR" sz="1800" b="1">
                                      <a:effectLst/>
                                      <a:latin typeface="Cambria Math"/>
                                    </a:rPr>
                                    <m:t>→</m:t>
                                  </m:r>
                                  <m:r>
                                    <a:rPr lang="fr-FR" sz="1800" b="1" i="1" smtClean="0">
                                      <a:effectLst/>
                                      <a:latin typeface="Cambria Math"/>
                                    </a:rPr>
                                    <m:t>𝑾𝑾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800" b="1" dirty="0">
                              <a:effectLst/>
                            </a:rPr>
                            <a:t> 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b="1" dirty="0" smtClean="0"/>
                            <a:t>Scan 160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au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57364036"/>
                  </p:ext>
                </p:extLst>
              </p:nvPr>
            </p:nvGraphicFramePr>
            <p:xfrm>
              <a:off x="4428595" y="1772816"/>
              <a:ext cx="4680012" cy="510025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8494"/>
                    <a:gridCol w="2191148"/>
                    <a:gridCol w="1100370"/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dirty="0" err="1" smtClean="0">
                              <a:solidFill>
                                <a:schemeClr val="tx1"/>
                              </a:solidFill>
                            </a:rPr>
                            <a:t>Measured</a:t>
                          </a:r>
                          <a:r>
                            <a:rPr lang="fr-FR" sz="16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fr-FR" sz="1600" dirty="0" err="1" smtClean="0">
                              <a:solidFill>
                                <a:schemeClr val="tx1"/>
                              </a:solidFill>
                            </a:rPr>
                            <a:t>parameter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dirty="0" err="1" smtClean="0">
                              <a:solidFill>
                                <a:schemeClr val="tx1"/>
                              </a:solidFill>
                            </a:rPr>
                            <a:t>Method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600" dirty="0" err="1" smtClean="0">
                              <a:solidFill>
                                <a:schemeClr val="tx1"/>
                              </a:solidFill>
                            </a:rPr>
                            <a:t>Energy</a:t>
                          </a:r>
                          <a:r>
                            <a:rPr lang="fr-FR" sz="1600" dirty="0" smtClean="0">
                              <a:solidFill>
                                <a:schemeClr val="tx1"/>
                              </a:solidFill>
                            </a:rPr>
                            <a:t> (</a:t>
                          </a:r>
                          <a:r>
                            <a:rPr lang="fr-FR" sz="1600" dirty="0" err="1" smtClean="0">
                              <a:solidFill>
                                <a:schemeClr val="tx1"/>
                              </a:solidFill>
                            </a:rPr>
                            <a:t>GeV</a:t>
                          </a:r>
                          <a:r>
                            <a:rPr lang="fr-FR" sz="16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fr-FR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365760">
                    <a:tc row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t="-81667" r="-237281" b="-53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63510" t="-163333" r="-50696" b="-1161667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240</a:t>
                          </a:r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3510" t="-263333" r="-50696" b="-1061667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sz="2000" dirty="0"/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363333" r="-237281" b="-96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3510" t="-363333" r="-50696" b="-96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240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463333" r="-237281" b="-86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3510" t="-463333" r="-50696" b="-86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240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365760">
                    <a:tc rowSpan="3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t="-184699" r="-237281" b="-1825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3510" t="-563333" r="-50696" b="-761667"/>
                          </a:stretch>
                        </a:blip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240</a:t>
                          </a:r>
                          <a:endParaRPr lang="fr-FR" sz="1800" b="1" dirty="0"/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3510" t="-663333" r="-50696" b="-661667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fr-FR" sz="1800" dirty="0"/>
                        </a:p>
                      </a:txBody>
                      <a:tcPr/>
                    </a:tc>
                  </a:tr>
                  <a:tr h="388049">
                    <a:tc vMerge="1">
                      <a:txBody>
                        <a:bodyPr/>
                        <a:lstStyle/>
                        <a:p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3510" t="-726984" r="-50696" b="-530159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fr-FR" sz="1800" dirty="0"/>
                        </a:p>
                      </a:txBody>
                      <a:tcPr/>
                    </a:tc>
                  </a:tr>
                  <a:tr h="38804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t="-814063" r="-237281" b="-42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3510" t="-814063" r="-50696" b="-42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126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36696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t="-975000" r="-237281" b="-3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3510" t="-975000" r="-50696" b="-3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b="1" dirty="0" smtClean="0"/>
                            <a:t>126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81654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t="-481343" r="-237281" b="-567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3510" t="-481343" r="-50696" b="-567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b="1" dirty="0" smtClean="0"/>
                            <a:t>Scan 350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  <a:tr h="36696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1" dirty="0" smtClean="0">
                              <a:effectLst/>
                            </a:rPr>
                            <a:t>m</a:t>
                          </a:r>
                          <a:r>
                            <a:rPr lang="fr-FR" sz="1800" b="1" baseline="-25000" dirty="0" smtClean="0">
                              <a:effectLst/>
                            </a:rPr>
                            <a:t>W</a:t>
                          </a:r>
                          <a:endParaRPr lang="fr-FR" sz="1800" b="1" dirty="0" smtClean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anchor="ctr">
                        <a:solidFill>
                          <a:srgbClr val="00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3510" t="-1298333" r="-50696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b="1" dirty="0" smtClean="0"/>
                            <a:t>Scan </a:t>
                          </a:r>
                          <a:r>
                            <a:rPr lang="fr-FR" sz="1800" b="1" dirty="0" smtClean="0"/>
                            <a:t>160</a:t>
                          </a:r>
                          <a:endParaRPr lang="fr-FR" sz="1800" b="1" dirty="0"/>
                        </a:p>
                      </a:txBody>
                      <a:tcPr>
                        <a:solidFill>
                          <a:srgbClr val="00FFFF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79512" y="2595799"/>
                <a:ext cx="3434956" cy="1957908"/>
              </a:xfrm>
              <a:prstGeom prst="rect">
                <a:avLst/>
              </a:prstGeom>
              <a:solidFill>
                <a:srgbClr val="00FFFF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b="1" dirty="0" smtClean="0"/>
                  <a:t>The physicists are mainly interested to study the mass reach at FCC-</a:t>
                </a:r>
                <a:r>
                  <a:rPr lang="en-US" b="1" dirty="0" err="1" smtClean="0"/>
                  <a:t>hh</a:t>
                </a:r>
                <a:r>
                  <a:rPr lang="en-US" b="1" dirty="0" smtClean="0"/>
                  <a:t> for BSM particles : SUSY and </a:t>
                </a:r>
                <a:r>
                  <a:rPr lang="en-US" b="1" dirty="0"/>
                  <a:t>h</a:t>
                </a:r>
                <a:r>
                  <a:rPr lang="en-US" b="1" dirty="0" smtClean="0"/>
                  <a:t>eavy resonances</a:t>
                </a:r>
                <a:r>
                  <a:rPr lang="en-US" b="1" dirty="0"/>
                  <a:t> </a:t>
                </a:r>
                <a:r>
                  <a:rPr lang="en-US" b="1" dirty="0" smtClean="0"/>
                  <a:t>in di-lepton</a:t>
                </a:r>
                <a:r>
                  <a:rPr lang="en-US" b="1" dirty="0"/>
                  <a:t>,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𝒕</m:t>
                    </m:r>
                    <m:bar>
                      <m:barPr>
                        <m:pos m:val="top"/>
                        <m:ctrlPr>
                          <a:rPr lang="en-US" b="1" i="1">
                            <a:latin typeface="Cambria Math"/>
                          </a:rPr>
                        </m:ctrlPr>
                      </m:barPr>
                      <m:e>
                        <m:r>
                          <a:rPr lang="en-US" b="1" i="1">
                            <a:latin typeface="Cambria Math"/>
                          </a:rPr>
                          <m:t>𝒕</m:t>
                        </m:r>
                      </m:e>
                    </m:bar>
                  </m:oMath>
                </a14:m>
                <a:r>
                  <a:rPr lang="en-US" b="1" dirty="0"/>
                  <a:t> </a:t>
                </a:r>
                <a:r>
                  <a:rPr lang="en-US" b="1" dirty="0" smtClean="0"/>
                  <a:t>or multi-boson final states.</a:t>
                </a:r>
                <a:endParaRPr lang="en-US" b="1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595799"/>
                <a:ext cx="3434956" cy="1957908"/>
              </a:xfrm>
              <a:prstGeom prst="rect">
                <a:avLst/>
              </a:prstGeom>
              <a:blipFill rotWithShape="1">
                <a:blip r:embed="rId5"/>
                <a:stretch>
                  <a:fillRect l="-1773" t="-1558" r="-177" b="-46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D:\TEMP\DAPNIA\siteon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307" y="34504"/>
            <a:ext cx="15144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90000" y="1349964"/>
            <a:ext cx="3424468" cy="461665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Search of new physics</a:t>
            </a:r>
            <a:endParaRPr lang="fr-FR" sz="2400" dirty="0"/>
          </a:p>
        </p:txBody>
      </p:sp>
      <p:sp>
        <p:nvSpPr>
          <p:cNvPr id="13" name="Rectangle 12"/>
          <p:cNvSpPr/>
          <p:nvPr/>
        </p:nvSpPr>
        <p:spPr>
          <a:xfrm>
            <a:off x="5297194" y="1304764"/>
            <a:ext cx="3424468" cy="461665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Precision measurements</a:t>
            </a:r>
            <a:endParaRPr lang="fr-FR" sz="2400" dirty="0"/>
          </a:p>
        </p:txBody>
      </p:sp>
      <p:sp>
        <p:nvSpPr>
          <p:cNvPr id="3" name="Rectangle 2">
            <a:hlinkClick r:id="rId7" action="ppaction://hlinksldjump"/>
          </p:cNvPr>
          <p:cNvSpPr/>
          <p:nvPr/>
        </p:nvSpPr>
        <p:spPr>
          <a:xfrm>
            <a:off x="4420588" y="3861048"/>
            <a:ext cx="4723412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94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2699792" y="39122"/>
            <a:ext cx="4033476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Involvement of IRFU in FCC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3438622" y="500787"/>
            <a:ext cx="2102692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study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04553" y="652626"/>
            <a:ext cx="1083951" cy="40011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/>
              <a:t>FCC-</a:t>
            </a:r>
            <a:r>
              <a:rPr lang="fr-FR" b="1" dirty="0" err="1" smtClean="0"/>
              <a:t>hh</a:t>
            </a:r>
            <a:endParaRPr lang="fr-FR" b="1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6544102" y="688630"/>
            <a:ext cx="1026243" cy="40011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/>
              <a:t>FCC-</a:t>
            </a:r>
            <a:r>
              <a:rPr lang="fr-FR" b="1" dirty="0" err="1" smtClean="0"/>
              <a:t>ee</a:t>
            </a:r>
            <a:endParaRPr lang="fr-FR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149488" y="2733604"/>
            <a:ext cx="3878031" cy="3785652"/>
          </a:xfrm>
          <a:prstGeom prst="rect">
            <a:avLst/>
          </a:prstGeom>
          <a:solidFill>
            <a:srgbClr val="00FFFF"/>
          </a:solidFill>
        </p:spPr>
        <p:txBody>
          <a:bodyPr wrap="square">
            <a:spAutoFit/>
          </a:bodyPr>
          <a:lstStyle/>
          <a:p>
            <a:r>
              <a:rPr lang="en-US" b="1" dirty="0" smtClean="0"/>
              <a:t>Capitalizing on IRFU’s experience in LEP and LHC, we propose to study the magnetic configuration and magnet layout of the FCC-</a:t>
            </a:r>
            <a:r>
              <a:rPr lang="en-US" b="1" dirty="0" err="1" smtClean="0"/>
              <a:t>hh</a:t>
            </a:r>
            <a:r>
              <a:rPr lang="en-US" b="1" dirty="0" smtClean="0"/>
              <a:t> detectors.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Comparative studies of the solenoid options with passive and active shielding.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Study of the a large toroid option.</a:t>
            </a:r>
          </a:p>
          <a:p>
            <a:r>
              <a:rPr lang="en-US" b="1" dirty="0" smtClean="0"/>
              <a:t>This may be extended for the FCC-</a:t>
            </a:r>
            <a:r>
              <a:rPr lang="en-US" b="1" dirty="0" err="1" smtClean="0"/>
              <a:t>ee</a:t>
            </a:r>
            <a:r>
              <a:rPr lang="en-US" b="1" dirty="0" smtClean="0"/>
              <a:t> detectors</a:t>
            </a:r>
            <a:endParaRPr lang="en-US" b="1" dirty="0"/>
          </a:p>
        </p:txBody>
      </p:sp>
      <p:sp>
        <p:nvSpPr>
          <p:cNvPr id="9" name="Rectangle 8">
            <a:hlinkClick r:id="rId4" action="ppaction://hlinksldjump"/>
          </p:cNvPr>
          <p:cNvSpPr/>
          <p:nvPr/>
        </p:nvSpPr>
        <p:spPr>
          <a:xfrm>
            <a:off x="5088156" y="1152281"/>
            <a:ext cx="3938134" cy="830997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en-US" sz="2400" b="1" dirty="0" smtClean="0"/>
              <a:t>Study of the operability of a TPC for a FCC-</a:t>
            </a:r>
            <a:r>
              <a:rPr lang="en-US" sz="2400" b="1" dirty="0" err="1" smtClean="0"/>
              <a:t>ee</a:t>
            </a:r>
            <a:r>
              <a:rPr lang="en-US" sz="2400" b="1" dirty="0" smtClean="0"/>
              <a:t> detector</a:t>
            </a:r>
            <a:endParaRPr lang="en-US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5220072" y="2672916"/>
            <a:ext cx="3434956" cy="707886"/>
          </a:xfrm>
          <a:prstGeom prst="rect">
            <a:avLst/>
          </a:prstGeom>
          <a:solidFill>
            <a:srgbClr val="00FFFF"/>
          </a:solidFill>
        </p:spPr>
        <p:txBody>
          <a:bodyPr wrap="square">
            <a:spAutoFit/>
          </a:bodyPr>
          <a:lstStyle/>
          <a:p>
            <a:r>
              <a:rPr lang="en-US" b="1" dirty="0" smtClean="0"/>
              <a:t>Two important issues have to be studied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209534" y="3640923"/>
            <a:ext cx="3434956" cy="1015663"/>
          </a:xfrm>
          <a:prstGeom prst="rect">
            <a:avLst/>
          </a:prstGeom>
          <a:solidFill>
            <a:srgbClr val="00FFFF"/>
          </a:solidFill>
        </p:spPr>
        <p:txBody>
          <a:bodyPr wrap="square">
            <a:spAutoFit/>
          </a:bodyPr>
          <a:lstStyle/>
          <a:p>
            <a:r>
              <a:rPr lang="en-US" b="1" dirty="0" smtClean="0"/>
              <a:t>1) 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Primary 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Back flow of ions 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5216403" y="4808986"/>
            <a:ext cx="3434956" cy="1015663"/>
          </a:xfrm>
          <a:prstGeom prst="rect">
            <a:avLst/>
          </a:prstGeom>
          <a:solidFill>
            <a:srgbClr val="00FFFF"/>
          </a:solidFill>
        </p:spPr>
        <p:txBody>
          <a:bodyPr wrap="square">
            <a:spAutoFit/>
          </a:bodyPr>
          <a:lstStyle/>
          <a:p>
            <a:r>
              <a:rPr lang="en-US" b="1" dirty="0"/>
              <a:t>2</a:t>
            </a:r>
            <a:r>
              <a:rPr lang="en-US" b="1" dirty="0" smtClean="0"/>
              <a:t>) Low power electronic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Minimization of material in the end plates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2566" y="1128784"/>
            <a:ext cx="3854953" cy="1569660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en-US" sz="2400" b="1" dirty="0" smtClean="0"/>
              <a:t>Study and optimization of the magnetic </a:t>
            </a:r>
            <a:r>
              <a:rPr lang="en-US" sz="2400" b="1" dirty="0"/>
              <a:t>configuration and magnet layout of the FCC-</a:t>
            </a:r>
            <a:r>
              <a:rPr lang="en-US" sz="2400" b="1" dirty="0" err="1"/>
              <a:t>hh</a:t>
            </a:r>
            <a:r>
              <a:rPr lang="en-US" sz="2400" b="1" dirty="0"/>
              <a:t> detectors.</a:t>
            </a:r>
            <a:endParaRPr lang="fr-FR" sz="2400" dirty="0"/>
          </a:p>
        </p:txBody>
      </p:sp>
      <p:pic>
        <p:nvPicPr>
          <p:cNvPr id="15" name="Picture 2" descr="D:\TEMP\DAPNIA\siteon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307" y="34504"/>
            <a:ext cx="15144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167179" y="5975636"/>
            <a:ext cx="351966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Synergy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IRFU contribution to ILD detector for ILC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011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2987824" y="15646"/>
            <a:ext cx="3390672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Involvement of IRFU in FCC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3289063" y="656692"/>
            <a:ext cx="2122889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study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3508" y="1880828"/>
            <a:ext cx="4428492" cy="360098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Design of the arc lattice , </a:t>
            </a:r>
            <a:r>
              <a:rPr lang="en-US" b="1" dirty="0" smtClean="0"/>
              <a:t>e.g</a:t>
            </a:r>
            <a:r>
              <a:rPr lang="en-US" b="1" dirty="0"/>
              <a:t>.</a:t>
            </a:r>
            <a:r>
              <a:rPr lang="en-US" b="1" dirty="0" smtClean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b="1" dirty="0"/>
              <a:t>Dynamic aperture evaluation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b="1" kern="0" dirty="0" smtClean="0">
                <a:solidFill>
                  <a:srgbClr val="000000"/>
                </a:solidFill>
                <a:latin typeface="+mj-lt"/>
                <a:ea typeface="Calibri"/>
                <a:cs typeface="Times New Roman"/>
              </a:rPr>
              <a:t>Aperture </a:t>
            </a:r>
            <a:r>
              <a:rPr lang="en-GB" sz="1600" b="1" kern="0" dirty="0">
                <a:solidFill>
                  <a:srgbClr val="000000"/>
                </a:solidFill>
                <a:latin typeface="+mj-lt"/>
                <a:ea typeface="Calibri"/>
                <a:cs typeface="Times New Roman"/>
              </a:rPr>
              <a:t>and field quality specifications</a:t>
            </a:r>
            <a:endParaRPr lang="en-GB" sz="1600" b="1" kern="0" dirty="0">
              <a:solidFill>
                <a:prstClr val="black"/>
              </a:solidFill>
              <a:latin typeface="+mj-lt"/>
              <a:ea typeface="Calibri"/>
              <a:cs typeface="Times New Roman"/>
            </a:endParaRPr>
          </a:p>
          <a:p>
            <a:pPr marL="2628900" lvl="5" indent="-342900">
              <a:buFont typeface="Wingdings 3" panose="05040102010807070707" pitchFamily="18" charset="2"/>
              <a:buChar char="]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108 p-m</a:t>
            </a:r>
          </a:p>
          <a:p>
            <a:endParaRPr lang="en-US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kern="0" dirty="0">
                <a:latin typeface="+mj-lt"/>
                <a:ea typeface="Calibri"/>
                <a:cs typeface="Times New Roman"/>
              </a:rPr>
              <a:t>High-field Accelerator Magnet </a:t>
            </a:r>
            <a:r>
              <a:rPr lang="en-GB" sz="2400" b="1" kern="0" dirty="0" smtClean="0">
                <a:latin typeface="+mj-lt"/>
                <a:ea typeface="Calibri"/>
                <a:cs typeface="Times New Roman"/>
              </a:rPr>
              <a:t>Design e.g</a:t>
            </a:r>
            <a:r>
              <a:rPr lang="en-GB" b="1" kern="0" dirty="0" smtClean="0">
                <a:latin typeface="+mj-lt"/>
                <a:ea typeface="Calibri"/>
                <a:cs typeface="Times New Roman"/>
              </a:rPr>
              <a:t>.</a:t>
            </a:r>
            <a:endParaRPr lang="en-US" b="1" dirty="0">
              <a:latin typeface="+mj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Symbol"/>
              <a:buChar char=""/>
              <a:defRPr/>
            </a:pPr>
            <a:r>
              <a:rPr lang="en-GB" sz="1600" b="1" kern="0" dirty="0" smtClean="0">
                <a:latin typeface="+mj-lt"/>
                <a:ea typeface="Calibri"/>
                <a:cs typeface="Times New Roman"/>
              </a:rPr>
              <a:t>Dipole Magnet </a:t>
            </a:r>
            <a:r>
              <a:rPr lang="en-GB" sz="1600" b="1" kern="0" dirty="0">
                <a:latin typeface="+mj-lt"/>
                <a:ea typeface="Calibri"/>
                <a:cs typeface="Times New Roman"/>
              </a:rPr>
              <a:t>design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Symbol"/>
              <a:buChar char=""/>
              <a:defRPr/>
            </a:pPr>
            <a:r>
              <a:rPr lang="en-GB" sz="1600" b="1" kern="0" dirty="0">
                <a:latin typeface="+mj-lt"/>
                <a:ea typeface="Calibri"/>
                <a:cs typeface="Times New Roman"/>
              </a:rPr>
              <a:t>Field quality </a:t>
            </a:r>
            <a:r>
              <a:rPr lang="en-GB" sz="1600" b="1" kern="0" dirty="0" smtClean="0">
                <a:latin typeface="+mj-lt"/>
                <a:ea typeface="Calibri"/>
                <a:cs typeface="Times New Roman"/>
              </a:rPr>
              <a:t>evaluation, comparison and optimization</a:t>
            </a:r>
          </a:p>
          <a:p>
            <a:pPr marL="2628900" lvl="5" indent="-342900">
              <a:buFont typeface="Wingdings 3" panose="05040102010807070707" pitchFamily="18" charset="2"/>
              <a:buChar char="]"/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 p-m</a:t>
            </a:r>
            <a:endParaRPr lang="en-GB" b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93493" y="1401489"/>
            <a:ext cx="1888113" cy="461665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fr-FR" sz="2400" b="1" dirty="0" smtClean="0"/>
              <a:t>SRF system</a:t>
            </a:r>
            <a:endParaRPr lang="en-US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5998771" y="2096850"/>
            <a:ext cx="2088232" cy="1015663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RF generation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Cavities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Cryomodule</a:t>
            </a:r>
            <a:endParaRPr lang="en-US" b="1" dirty="0" smtClean="0"/>
          </a:p>
        </p:txBody>
      </p:sp>
      <p:sp>
        <p:nvSpPr>
          <p:cNvPr id="3" name="Double flèche verticale 2"/>
          <p:cNvSpPr/>
          <p:nvPr/>
        </p:nvSpPr>
        <p:spPr>
          <a:xfrm>
            <a:off x="1751854" y="3137398"/>
            <a:ext cx="252028" cy="432048"/>
          </a:xfrm>
          <a:prstGeom prst="upDownArrow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0928" y="1388260"/>
            <a:ext cx="4206999" cy="46166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fr-FR" sz="2400" b="1" dirty="0" err="1" smtClean="0"/>
              <a:t>Fully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involved</a:t>
            </a:r>
            <a:r>
              <a:rPr lang="fr-FR" sz="2400" b="1" dirty="0" smtClean="0"/>
              <a:t> in </a:t>
            </a:r>
            <a:r>
              <a:rPr lang="fr-FR" sz="2400" b="1" dirty="0" err="1" smtClean="0"/>
              <a:t>EuroCirCol</a:t>
            </a:r>
            <a:endParaRPr lang="en-US" sz="2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1068596" y="872644"/>
            <a:ext cx="1083951" cy="40011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/>
              <a:t>FCC-</a:t>
            </a:r>
            <a:r>
              <a:rPr lang="fr-FR" b="1" dirty="0" err="1" smtClean="0"/>
              <a:t>hh</a:t>
            </a:r>
            <a:endParaRPr lang="fr-FR" b="1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6595064" y="872644"/>
            <a:ext cx="1026243" cy="40011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/>
              <a:t>FCC-</a:t>
            </a:r>
            <a:r>
              <a:rPr lang="fr-FR" b="1" dirty="0" err="1" smtClean="0"/>
              <a:t>ee</a:t>
            </a:r>
            <a:endParaRPr lang="fr-FR" b="1" dirty="0" smtClean="0"/>
          </a:p>
        </p:txBody>
      </p:sp>
      <p:pic>
        <p:nvPicPr>
          <p:cNvPr id="15" name="Picture 2" descr="D:\TEMP\DAPNIA\siteon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307" y="34504"/>
            <a:ext cx="15144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43508" y="5636472"/>
            <a:ext cx="4428492" cy="923330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Symbol"/>
              <a:buChar char=""/>
              <a:defRPr/>
            </a:pPr>
            <a:r>
              <a:rPr lang="en-GB" sz="1800" b="1" kern="0" dirty="0" smtClean="0">
                <a:latin typeface="+mj-lt"/>
                <a:ea typeface="Calibri"/>
                <a:cs typeface="Times New Roman"/>
              </a:rPr>
              <a:t>Arc Quad Magnet </a:t>
            </a:r>
            <a:r>
              <a:rPr lang="en-GB" sz="1800" b="1" kern="0" dirty="0">
                <a:latin typeface="+mj-lt"/>
                <a:ea typeface="Calibri"/>
                <a:cs typeface="Times New Roman"/>
              </a:rPr>
              <a:t>design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Symbol"/>
              <a:buChar char=""/>
              <a:defRPr/>
            </a:pPr>
            <a:r>
              <a:rPr lang="en-GB" sz="1800" b="1" kern="0" dirty="0">
                <a:latin typeface="+mj-lt"/>
                <a:ea typeface="Calibri"/>
                <a:cs typeface="Times New Roman"/>
              </a:rPr>
              <a:t>Field quality </a:t>
            </a:r>
            <a:r>
              <a:rPr lang="en-GB" sz="1800" b="1" kern="0" dirty="0" smtClean="0">
                <a:latin typeface="+mj-lt"/>
                <a:ea typeface="Calibri"/>
                <a:cs typeface="Times New Roman"/>
              </a:rPr>
              <a:t>evaluation, comparison and optimization</a:t>
            </a:r>
            <a:endParaRPr lang="en-GB" sz="1800" b="1" kern="0" dirty="0">
              <a:latin typeface="+mj-lt"/>
              <a:ea typeface="Calibri"/>
              <a:cs typeface="Times New Roman"/>
            </a:endParaRPr>
          </a:p>
        </p:txBody>
      </p:sp>
      <p:pic>
        <p:nvPicPr>
          <p:cNvPr id="17" name="Picture 2" descr="\\dapnia\data\manip\SACM_Prototypage_XFEL\I Images\PXFEL2_2\ISO4-SA-WS2\Train assemblé\P102032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73173" y="3438742"/>
            <a:ext cx="3339428" cy="222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350320" y="5744194"/>
            <a:ext cx="3515729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IRFU </a:t>
            </a:r>
            <a:r>
              <a:rPr lang="fr-FR" dirty="0" err="1" smtClean="0"/>
              <a:t>is</a:t>
            </a:r>
            <a:r>
              <a:rPr lang="fr-FR" dirty="0" smtClean="0"/>
              <a:t> a major participant to XFEL (photo) and ESS SC-RF </a:t>
            </a:r>
            <a:r>
              <a:rPr lang="fr-FR" dirty="0" err="1" smtClean="0"/>
              <a:t>systems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305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253101" y="49593"/>
            <a:ext cx="6421774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68516" y="1088740"/>
            <a:ext cx="7083903" cy="1569660"/>
          </a:xfrm>
          <a:prstGeom prst="rect">
            <a:avLst/>
          </a:prstGeom>
          <a:solidFill>
            <a:srgbClr val="00FFFF"/>
          </a:solidFill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rgbClr val="C00000"/>
                </a:solidFill>
              </a:rPr>
              <a:t>Strong interest from IRFU in FCC Study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914400" lvl="1" indent="-457200">
              <a:buFont typeface="Wingdings 3" panose="05040102010807070707" pitchFamily="18" charset="2"/>
              <a:buChar char="]"/>
            </a:pPr>
            <a:r>
              <a:rPr lang="en-US" sz="2400" b="1" i="1" dirty="0" smtClean="0"/>
              <a:t>Physics Studies</a:t>
            </a:r>
          </a:p>
          <a:p>
            <a:pPr marL="914400" lvl="1" indent="-457200">
              <a:buFont typeface="Wingdings 3" panose="05040102010807070707" pitchFamily="18" charset="2"/>
              <a:buChar char="]"/>
            </a:pPr>
            <a:r>
              <a:rPr lang="en-US" sz="2400" b="1" i="1" dirty="0" smtClean="0"/>
              <a:t>Detector Studies</a:t>
            </a:r>
          </a:p>
          <a:p>
            <a:pPr marL="914400" lvl="1" indent="-457200">
              <a:buFont typeface="Wingdings 3" panose="05040102010807070707" pitchFamily="18" charset="2"/>
              <a:buChar char="]"/>
            </a:pPr>
            <a:r>
              <a:rPr lang="en-US" sz="2400" b="1" i="1" dirty="0" smtClean="0"/>
              <a:t>Accelerator Studies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8834" y="2852936"/>
            <a:ext cx="7073586" cy="1938992"/>
          </a:xfrm>
          <a:prstGeom prst="rect">
            <a:avLst/>
          </a:prstGeom>
          <a:solidFill>
            <a:srgbClr val="00FFFF"/>
          </a:solidFill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rgbClr val="C00000"/>
                </a:solidFill>
              </a:rPr>
              <a:t>Potentially large group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914400" lvl="1" indent="-457200">
              <a:buFont typeface="Wingdings 3" panose="05040102010807070707" pitchFamily="18" charset="2"/>
              <a:buChar char="]"/>
            </a:pPr>
            <a:r>
              <a:rPr lang="en-US" sz="2400" b="1" i="1" dirty="0" smtClean="0"/>
              <a:t>18 physicists</a:t>
            </a:r>
          </a:p>
          <a:p>
            <a:pPr marL="914400" lvl="1" indent="-457200">
              <a:buFont typeface="Wingdings 3" panose="05040102010807070707" pitchFamily="18" charset="2"/>
              <a:buChar char="]"/>
            </a:pPr>
            <a:r>
              <a:rPr lang="en-US" sz="2400" b="1" i="1" dirty="0" smtClean="0"/>
              <a:t>9 engineers</a:t>
            </a:r>
          </a:p>
          <a:p>
            <a:pPr lvl="1"/>
            <a:r>
              <a:rPr lang="en-US" sz="2400" b="1" i="1" dirty="0" smtClean="0"/>
              <a:t>have declared interest… but most people involved in operating experiments/projects</a:t>
            </a:r>
          </a:p>
        </p:txBody>
      </p:sp>
      <p:sp>
        <p:nvSpPr>
          <p:cNvPr id="6" name="Rectangle 5"/>
          <p:cNvSpPr/>
          <p:nvPr/>
        </p:nvSpPr>
        <p:spPr>
          <a:xfrm>
            <a:off x="1295636" y="5013176"/>
            <a:ext cx="7092788" cy="1569660"/>
          </a:xfrm>
          <a:prstGeom prst="rect">
            <a:avLst/>
          </a:prstGeom>
          <a:solidFill>
            <a:srgbClr val="00FFFF"/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 3" panose="05040102010807070707" pitchFamily="18" charset="2"/>
              <a:buChar char="]"/>
            </a:pPr>
            <a:r>
              <a:rPr lang="en-US" sz="2400" b="1" dirty="0" smtClean="0">
                <a:solidFill>
                  <a:srgbClr val="C00000"/>
                </a:solidFill>
              </a:rPr>
              <a:t>144 p-m committed in </a:t>
            </a:r>
            <a:r>
              <a:rPr lang="en-US" sz="2400" b="1" dirty="0" err="1" smtClean="0">
                <a:solidFill>
                  <a:srgbClr val="C00000"/>
                </a:solidFill>
              </a:rPr>
              <a:t>EuroCIRCOL</a:t>
            </a:r>
            <a:r>
              <a:rPr lang="en-US" sz="2400" b="1" dirty="0" smtClean="0">
                <a:solidFill>
                  <a:srgbClr val="C00000"/>
                </a:solidFill>
              </a:rPr>
              <a:t> (pending its approval)</a:t>
            </a:r>
          </a:p>
          <a:p>
            <a:pPr marL="457200" indent="-457200">
              <a:buFont typeface="Wingdings 3" panose="05040102010807070707" pitchFamily="18" charset="2"/>
              <a:buChar char="]"/>
            </a:pPr>
            <a:r>
              <a:rPr lang="en-US" sz="2400" b="1" dirty="0" smtClean="0">
                <a:solidFill>
                  <a:srgbClr val="C00000"/>
                </a:solidFill>
              </a:rPr>
              <a:t>Yet difficult to quantify the available p-m on other topics</a:t>
            </a:r>
          </a:p>
        </p:txBody>
      </p:sp>
    </p:spTree>
    <p:extLst>
      <p:ext uri="{BB962C8B-B14F-4D97-AF65-F5344CB8AC3E}">
        <p14:creationId xmlns:p14="http://schemas.microsoft.com/office/powerpoint/2010/main" val="73484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434337" y="2427275"/>
            <a:ext cx="8124466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 smtClean="0"/>
              <a:t>Backup</a:t>
            </a:r>
            <a:endParaRPr lang="fr-FR" sz="5400" b="1" dirty="0"/>
          </a:p>
        </p:txBody>
      </p:sp>
    </p:spTree>
    <p:extLst>
      <p:ext uri="{BB962C8B-B14F-4D97-AF65-F5344CB8AC3E}">
        <p14:creationId xmlns:p14="http://schemas.microsoft.com/office/powerpoint/2010/main" val="283580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295636" y="0"/>
            <a:ext cx="6731423" cy="461665"/>
          </a:xfrm>
          <a:prstGeom prst="rect">
            <a:avLst/>
          </a:prstGeom>
          <a:solidFill>
            <a:srgbClr val="92D05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the discovery of the Higgs Boson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03548" y="1130067"/>
            <a:ext cx="8280919" cy="830997"/>
          </a:xfrm>
          <a:prstGeom prst="rect">
            <a:avLst/>
          </a:prstGeom>
          <a:solidFill>
            <a:srgbClr val="92D05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Self-consistent model (SM) accounting for all Particle Physics phenomena at presently accessible energy 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303748" y="2132856"/>
            <a:ext cx="4536504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 does not explain major issues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21550" y="2744924"/>
            <a:ext cx="8280919" cy="1200329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 of neutrino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 </a:t>
            </a: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most general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way)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/>
            <a:r>
              <a:rPr lang="en-GB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Baryon Asymmetry of Universe</a:t>
            </a:r>
          </a:p>
          <a:p>
            <a:pPr algn="ctr" eaLnBrk="1" hangingPunct="1"/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Matter, Dark Energy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231740" y="4113076"/>
            <a:ext cx="5058563" cy="461665"/>
          </a:xfrm>
          <a:prstGeom prst="rect">
            <a:avLst/>
          </a:prstGeom>
          <a:solidFill>
            <a:srgbClr val="00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Unification of all interactions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Flèche vers le bas 10"/>
          <p:cNvSpPr/>
          <p:nvPr/>
        </p:nvSpPr>
        <p:spPr>
          <a:xfrm>
            <a:off x="3995936" y="548680"/>
            <a:ext cx="1260140" cy="504056"/>
          </a:xfrm>
          <a:prstGeom prst="downArrow">
            <a:avLst/>
          </a:prstGeom>
          <a:solidFill>
            <a:srgbClr val="00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046891" y="5235587"/>
            <a:ext cx="7093585" cy="461665"/>
          </a:xfrm>
          <a:prstGeom prst="rect">
            <a:avLst/>
          </a:prstGeom>
          <a:solidFill>
            <a:srgbClr val="92D05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Physics must exist … but at which energy scale?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Flèche vers le bas 18"/>
          <p:cNvSpPr/>
          <p:nvPr/>
        </p:nvSpPr>
        <p:spPr>
          <a:xfrm>
            <a:off x="3995048" y="4659052"/>
            <a:ext cx="1260140" cy="504056"/>
          </a:xfrm>
          <a:prstGeom prst="downArrow">
            <a:avLst/>
          </a:prstGeom>
          <a:solidFill>
            <a:srgbClr val="00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72100" y="5909024"/>
            <a:ext cx="3492387" cy="830997"/>
          </a:xfrm>
          <a:prstGeom prst="rect">
            <a:avLst/>
          </a:prstGeom>
          <a:solidFill>
            <a:srgbClr val="92D05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Precision measurements rare process studies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79512" y="5909025"/>
            <a:ext cx="3492387" cy="830997"/>
          </a:xfrm>
          <a:prstGeom prst="rect">
            <a:avLst/>
          </a:prstGeom>
          <a:solidFill>
            <a:srgbClr val="92D05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Exploration of Higher Energy Scales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Flèche à angle droit 16"/>
          <p:cNvSpPr/>
          <p:nvPr/>
        </p:nvSpPr>
        <p:spPr>
          <a:xfrm rot="10800000">
            <a:off x="323528" y="5268808"/>
            <a:ext cx="615351" cy="473968"/>
          </a:xfrm>
          <a:prstGeom prst="bentUpArrow">
            <a:avLst>
              <a:gd name="adj1" fmla="val 37862"/>
              <a:gd name="adj2" fmla="val 50000"/>
              <a:gd name="adj3" fmla="val 44293"/>
            </a:avLst>
          </a:prstGeom>
          <a:solidFill>
            <a:srgbClr val="00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à angle droit 22"/>
          <p:cNvSpPr/>
          <p:nvPr/>
        </p:nvSpPr>
        <p:spPr>
          <a:xfrm rot="10800000" flipH="1">
            <a:off x="8212485" y="5268808"/>
            <a:ext cx="615351" cy="473968"/>
          </a:xfrm>
          <a:prstGeom prst="bentUpArrow">
            <a:avLst>
              <a:gd name="adj1" fmla="val 37862"/>
              <a:gd name="adj2" fmla="val 50000"/>
              <a:gd name="adj3" fmla="val 44293"/>
            </a:avLst>
          </a:prstGeom>
          <a:solidFill>
            <a:srgbClr val="00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Bouton d'action : Précédent 1">
            <a:hlinkClick r:id="rId3" action="ppaction://hlinksldjump" highlightClick="1"/>
          </p:cNvPr>
          <p:cNvSpPr/>
          <p:nvPr/>
        </p:nvSpPr>
        <p:spPr>
          <a:xfrm>
            <a:off x="8928484" y="6489340"/>
            <a:ext cx="180020" cy="25068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95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26580</TotalTime>
  <Words>1215</Words>
  <Application>Microsoft Office PowerPoint</Application>
  <PresentationFormat>Affichage à l'écran (4:3)</PresentationFormat>
  <Paragraphs>216</Paragraphs>
  <Slides>13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15" baseType="lpstr">
      <vt:lpstr>Modèle par défaut</vt:lpstr>
      <vt:lpstr>1_Modèle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CEA/DSM/DAPNIA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</dc:creator>
  <cp:lastModifiedBy>ALEKSAN Roy</cp:lastModifiedBy>
  <cp:revision>1067</cp:revision>
  <cp:lastPrinted>2014-09-08T08:36:59Z</cp:lastPrinted>
  <dcterms:created xsi:type="dcterms:W3CDTF">2002-09-23T10:15:47Z</dcterms:created>
  <dcterms:modified xsi:type="dcterms:W3CDTF">2014-09-10T05:58:41Z</dcterms:modified>
</cp:coreProperties>
</file>