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959" r:id="rId2"/>
    <p:sldId id="1064" r:id="rId3"/>
    <p:sldId id="1071" r:id="rId4"/>
    <p:sldId id="1065" r:id="rId5"/>
    <p:sldId id="1066" r:id="rId6"/>
    <p:sldId id="1067" r:id="rId7"/>
    <p:sldId id="1025" r:id="rId8"/>
    <p:sldId id="1068" r:id="rId9"/>
    <p:sldId id="1026" r:id="rId10"/>
    <p:sldId id="1069" r:id="rId11"/>
    <p:sldId id="1070" r:id="rId12"/>
    <p:sldId id="1029" r:id="rId13"/>
  </p:sldIdLst>
  <p:sldSz cx="9144000" cy="6858000" type="screen4x3"/>
  <p:notesSz cx="6858000" cy="91313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0000CC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0000CC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0000CC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0000CC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0000CC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0000CC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0000CC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0000CC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0000CC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CC"/>
    <a:srgbClr val="FF9933"/>
    <a:srgbClr val="9999FF"/>
    <a:srgbClr val="FFFFCC"/>
    <a:srgbClr val="FFCC66"/>
    <a:srgbClr val="EAEAEA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381" autoAdjust="0"/>
    <p:restoredTop sz="92606" autoAdjust="0"/>
  </p:normalViewPr>
  <p:slideViewPr>
    <p:cSldViewPr snapToGrid="0">
      <p:cViewPr varScale="1">
        <p:scale>
          <a:sx n="91" d="100"/>
          <a:sy n="91" d="100"/>
        </p:scale>
        <p:origin x="-96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741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741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DBC4E48C-B884-492F-BAB0-20962F3E31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7763" y="685800"/>
            <a:ext cx="4564062" cy="3422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37050"/>
            <a:ext cx="50292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741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741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0E690275-BFD1-4D62-B866-010CC6DD45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F1FAC8-B113-4AE2-85C0-C47B240D8AB7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2363" y="666750"/>
            <a:ext cx="4640262" cy="3479800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88" y="4367213"/>
            <a:ext cx="5051425" cy="407352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 txBox="1">
            <a:spLocks noGrp="1" noChangeArrowheads="1"/>
          </p:cNvSpPr>
          <p:nvPr/>
        </p:nvSpPr>
        <p:spPr bwMode="auto">
          <a:xfrm>
            <a:off x="3886200" y="86741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C993664-8BB3-431C-8116-7B2D0666A372}" type="slidenum">
              <a:rPr lang="en-GB" sz="1200">
                <a:solidFill>
                  <a:schemeClr val="tx1"/>
                </a:solidFill>
                <a:latin typeface="Times New Roman" pitchFamily="18" charset="0"/>
              </a:rPr>
              <a:pPr algn="r"/>
              <a:t>3</a:t>
            </a:fld>
            <a:endParaRPr lang="en-GB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 txBox="1">
            <a:spLocks noGrp="1" noChangeArrowheads="1"/>
          </p:cNvSpPr>
          <p:nvPr/>
        </p:nvSpPr>
        <p:spPr bwMode="auto">
          <a:xfrm>
            <a:off x="3886200" y="86741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5900104-D467-45FB-88AA-5EF418D4B66D}" type="slidenum">
              <a:rPr lang="en-GB" sz="1200">
                <a:solidFill>
                  <a:schemeClr val="tx1"/>
                </a:solidFill>
                <a:latin typeface="Times New Roman" pitchFamily="18" charset="0"/>
              </a:rPr>
              <a:pPr algn="r"/>
              <a:t>4</a:t>
            </a:fld>
            <a:endParaRPr lang="en-GB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doc.cern.ch/archive/electronic/cern/others/PHO/photo-lhc/LHC-PHO-1999-631.jp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rgbClr val="FFCC66"/>
              </a:gs>
              <a:gs pos="100000">
                <a:srgbClr val="FFFFCC"/>
              </a:gs>
            </a:gsLst>
            <a:lin ang="2700000" scaled="1"/>
          </a:gradFill>
          <a:ln w="12700" cap="sq">
            <a:noFill/>
            <a:miter lim="800000"/>
            <a:headEnd/>
            <a:tailEnd/>
          </a:ln>
          <a:effectLst/>
        </p:spPr>
        <p:txBody>
          <a:bodyPr lIns="92075" tIns="46038" rIns="92075" bIns="46038" anchor="ctr" anchorCtr="1"/>
          <a:lstStyle/>
          <a:p>
            <a:pPr>
              <a:defRPr/>
            </a:pPr>
            <a:endParaRPr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5" name="Picture 5" descr="islogo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914400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photo-lhc/lhc-pho-1999-631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532813" y="80963"/>
            <a:ext cx="536575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8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208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doc.cern.ch/archive/electronic/cern/others/PHO/photo-lhc/LHC-PHO-1999-631.jpg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hlink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gradFill rotWithShape="1">
            <a:gsLst>
              <a:gs pos="0">
                <a:srgbClr val="FFCC66"/>
              </a:gs>
              <a:gs pos="100000">
                <a:srgbClr val="FFFFCC"/>
              </a:gs>
            </a:gsLst>
            <a:lin ang="2700000" scaled="1"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  <a:defRPr/>
            </a:pPr>
            <a:endParaRPr lang="en-US" sz="2400" b="1">
              <a:latin typeface="Times New Roman" pitchFamily="18" charset="0"/>
            </a:endParaRPr>
          </a:p>
        </p:txBody>
      </p:sp>
      <p:sp>
        <p:nvSpPr>
          <p:cNvPr id="419843" name="Rectangle 3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rgbClr val="FFCC66"/>
              </a:gs>
              <a:gs pos="100000">
                <a:srgbClr val="FFFFCC"/>
              </a:gs>
            </a:gsLst>
            <a:lin ang="2700000" scaled="1"/>
          </a:gradFill>
          <a:ln w="12700" cap="sq">
            <a:noFill/>
            <a:miter lim="800000"/>
            <a:headEnd/>
            <a:tailEnd/>
          </a:ln>
          <a:effectLst/>
        </p:spPr>
        <p:txBody>
          <a:bodyPr lIns="92075" tIns="46038" rIns="92075" bIns="46038" anchor="ctr" anchorCtr="1"/>
          <a:lstStyle/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endParaRPr lang="en-US" sz="2800">
              <a:latin typeface="Times New Roman" pitchFamily="18" charset="0"/>
            </a:endParaRPr>
          </a:p>
        </p:txBody>
      </p:sp>
      <p:sp>
        <p:nvSpPr>
          <p:cNvPr id="41984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01600"/>
            <a:ext cx="6553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ISOLDE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9888" y="1109663"/>
            <a:ext cx="8328025" cy="528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 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9847" name="Text Box 7"/>
          <p:cNvSpPr txBox="1">
            <a:spLocks noChangeArrowheads="1"/>
          </p:cNvSpPr>
          <p:nvPr/>
        </p:nvSpPr>
        <p:spPr bwMode="auto">
          <a:xfrm>
            <a:off x="5508625" y="6553200"/>
            <a:ext cx="34829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>
                <a:solidFill>
                  <a:srgbClr val="FF0000"/>
                </a:solidFill>
              </a:rPr>
              <a:t>INTC  </a:t>
            </a:r>
            <a:r>
              <a:rPr lang="en-US" sz="1200" b="1">
                <a:solidFill>
                  <a:schemeClr val="tx1"/>
                </a:solidFill>
              </a:rPr>
              <a:t>May 19, 2008</a:t>
            </a:r>
            <a:endParaRPr lang="en-US" sz="1200">
              <a:solidFill>
                <a:schemeClr val="tx1"/>
              </a:solidFill>
            </a:endParaRPr>
          </a:p>
        </p:txBody>
      </p:sp>
      <p:pic>
        <p:nvPicPr>
          <p:cNvPr id="1031" name="Picture 8" descr="islogo1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52400" y="152400"/>
            <a:ext cx="914400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photo-lhc/lhc-pho-1999-631">
            <a:hlinkClick r:id="rId6"/>
          </p:cNvPr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8532813" y="80963"/>
            <a:ext cx="536575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 userDrawn="1"/>
        </p:nvSpPr>
        <p:spPr>
          <a:xfrm>
            <a:off x="68263" y="6581775"/>
            <a:ext cx="833437" cy="2587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tx1"/>
                </a:solidFill>
                <a:latin typeface="+mj-lt"/>
              </a:rPr>
              <a:t>A. </a:t>
            </a:r>
            <a:r>
              <a:rPr lang="en-US" sz="1200" dirty="0" err="1">
                <a:solidFill>
                  <a:schemeClr val="tx1"/>
                </a:solidFill>
                <a:latin typeface="+mj-lt"/>
              </a:rPr>
              <a:t>Herlert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1" r:id="rId2"/>
    <p:sldLayoutId id="2147483652" r:id="rId3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800">
          <a:solidFill>
            <a:srgbClr val="0000CC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Arial" charset="0"/>
        <a:buChar char="•"/>
        <a:defRPr sz="2400">
          <a:solidFill>
            <a:srgbClr val="FF3300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11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8350" y="3051175"/>
            <a:ext cx="7366000" cy="560388"/>
          </a:xfrm>
        </p:spPr>
        <p:txBody>
          <a:bodyPr lIns="92075" tIns="46038" rIns="92075" bIns="46038"/>
          <a:lstStyle/>
          <a:p>
            <a:pPr algn="l" eaLnBrk="1" hangingPunct="1">
              <a:defRPr/>
            </a:pPr>
            <a:r>
              <a:rPr lang="en-US" sz="2000" dirty="0" smtClean="0"/>
              <a:t>A. </a:t>
            </a:r>
            <a:r>
              <a:rPr lang="en-US" sz="2000" dirty="0" err="1" smtClean="0"/>
              <a:t>Herlert</a:t>
            </a:r>
            <a:r>
              <a:rPr lang="en-US" sz="2000" dirty="0" smtClean="0"/>
              <a:t>, CERN PH-IS</a:t>
            </a:r>
          </a:p>
        </p:txBody>
      </p:sp>
      <p:sp>
        <p:nvSpPr>
          <p:cNvPr id="13711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1350" y="1158875"/>
            <a:ext cx="7788275" cy="1555750"/>
          </a:xfrm>
          <a:gradFill rotWithShape="1">
            <a:gsLst>
              <a:gs pos="0">
                <a:srgbClr val="FFCC66"/>
              </a:gs>
              <a:gs pos="100000">
                <a:srgbClr val="FFFFCC"/>
              </a:gs>
            </a:gsLst>
            <a:lin ang="2700000" scaled="1"/>
          </a:gradFill>
          <a:ln w="12700" cap="sq">
            <a:solidFill>
              <a:schemeClr val="tx1"/>
            </a:solidFill>
          </a:ln>
          <a:effectLst>
            <a:outerShdw dist="197566" dir="2700000" algn="ctr" rotWithShape="0">
              <a:schemeClr val="bg2"/>
            </a:outerShdw>
          </a:effectLst>
        </p:spPr>
        <p:txBody>
          <a:bodyPr lIns="92075" tIns="46038" rIns="92075" bIns="46038" anchor="ctr" anchorCtr="1"/>
          <a:lstStyle/>
          <a:p>
            <a:pPr eaLnBrk="1" hangingPunct="1">
              <a:defRPr/>
            </a:pPr>
            <a:r>
              <a:rPr lang="en-US" sz="3200" smtClean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ISOLDE scientific coordinator’s report</a:t>
            </a:r>
            <a:endParaRPr lang="en-US" smtClean="0"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000" smtClean="0"/>
              <a:t>INTC meeting, May 19, 2008</a:t>
            </a: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3030538" y="4051300"/>
            <a:ext cx="3132137" cy="8223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400">
                <a:solidFill>
                  <a:srgbClr val="FF3300"/>
                </a:solidFill>
              </a:rPr>
              <a:t>Schedule 2008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400">
                <a:solidFill>
                  <a:srgbClr val="FF3300"/>
                </a:solidFill>
              </a:rPr>
              <a:t>ISOLDE Startup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First on-line runs in 2008 (II)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69888" y="1330325"/>
            <a:ext cx="8228012" cy="142240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000" smtClean="0"/>
              <a:t>TISD: YO target with MiniMono ion source (GPS)</a:t>
            </a:r>
          </a:p>
          <a:p>
            <a:pPr lvl="1">
              <a:buFontTx/>
              <a:buChar char="•"/>
            </a:pPr>
            <a:r>
              <a:rPr lang="en-US" sz="1800" smtClean="0">
                <a:solidFill>
                  <a:schemeClr val="tx1"/>
                </a:solidFill>
              </a:rPr>
              <a:t>testing </a:t>
            </a:r>
            <a:r>
              <a:rPr lang="en-US" sz="1800" baseline="30000" smtClean="0">
                <a:solidFill>
                  <a:schemeClr val="tx1"/>
                </a:solidFill>
              </a:rPr>
              <a:t>72</a:t>
            </a:r>
            <a:r>
              <a:rPr lang="en-US" sz="1800" smtClean="0">
                <a:solidFill>
                  <a:schemeClr val="tx1"/>
                </a:solidFill>
              </a:rPr>
              <a:t>Kr and CO beams</a:t>
            </a:r>
          </a:p>
          <a:p>
            <a:pPr lvl="1">
              <a:buFontTx/>
              <a:buChar char="•"/>
            </a:pPr>
            <a:r>
              <a:rPr lang="en-US" sz="1800" smtClean="0">
                <a:solidFill>
                  <a:schemeClr val="tx1"/>
                </a:solidFill>
              </a:rPr>
              <a:t>successful run</a:t>
            </a:r>
          </a:p>
          <a:p>
            <a:pPr lvl="1">
              <a:buFontTx/>
              <a:buChar char="•"/>
            </a:pPr>
            <a:endParaRPr lang="en-US" sz="1800" smtClean="0">
              <a:solidFill>
                <a:schemeClr val="tx1"/>
              </a:solidFill>
            </a:endParaRPr>
          </a:p>
          <a:p>
            <a:pPr>
              <a:buFontTx/>
              <a:buChar char="•"/>
            </a:pPr>
            <a:r>
              <a:rPr lang="en-US" sz="2000" smtClean="0"/>
              <a:t>For the upcoming runs:</a:t>
            </a:r>
          </a:p>
          <a:p>
            <a:pPr lvl="1">
              <a:buFontTx/>
              <a:buChar char="•"/>
            </a:pPr>
            <a:r>
              <a:rPr lang="en-US" sz="1800" smtClean="0"/>
              <a:t>need stable controls</a:t>
            </a:r>
          </a:p>
          <a:p>
            <a:pPr lvl="1">
              <a:buFontTx/>
              <a:buChar char="•"/>
            </a:pPr>
            <a:r>
              <a:rPr lang="en-US" sz="1800" smtClean="0">
                <a:solidFill>
                  <a:schemeClr val="tx1"/>
                </a:solidFill>
              </a:rPr>
              <a:t>limitation of proton beam intensity on GPS:</a:t>
            </a:r>
          </a:p>
          <a:p>
            <a:pPr lvl="1">
              <a:buFontTx/>
              <a:buNone/>
            </a:pPr>
            <a:r>
              <a:rPr lang="en-US" sz="1800" smtClean="0">
                <a:solidFill>
                  <a:schemeClr val="tx1"/>
                </a:solidFill>
              </a:rPr>
              <a:t>	need results from thick target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en-US" smtClean="0">
                <a:effectLst/>
              </a:rPr>
              <a:t>New solid state physics lab</a:t>
            </a:r>
          </a:p>
        </p:txBody>
      </p:sp>
      <p:pic>
        <p:nvPicPr>
          <p:cNvPr id="18434" name="Picture 3" descr="IMG_30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963" y="1273175"/>
            <a:ext cx="3751262" cy="281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 descr="IMG_30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59250" y="2943225"/>
            <a:ext cx="4546600" cy="341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4186238" y="1370013"/>
            <a:ext cx="1865312" cy="42068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400"/>
              <a:t>Building 115</a:t>
            </a:r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4186238" y="1949450"/>
            <a:ext cx="3949700" cy="42068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400"/>
              <a:t>Ready for operation in 2008</a:t>
            </a:r>
          </a:p>
        </p:txBody>
      </p:sp>
      <p:sp>
        <p:nvSpPr>
          <p:cNvPr id="18438" name="Text Box 7"/>
          <p:cNvSpPr txBox="1">
            <a:spLocks noChangeArrowheads="1"/>
          </p:cNvSpPr>
          <p:nvPr/>
        </p:nvSpPr>
        <p:spPr bwMode="auto">
          <a:xfrm>
            <a:off x="330200" y="4494213"/>
            <a:ext cx="3525838" cy="16256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400"/>
              <a:t>All equipment has been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400"/>
              <a:t>moved from building 275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400"/>
              <a:t>to the new location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400"/>
              <a:t>(except lab G. Correia)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 at ISOLDE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9888" y="1109663"/>
            <a:ext cx="8623300" cy="52895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New safety structure</a:t>
            </a:r>
          </a:p>
          <a:p>
            <a:pPr lvl="2"/>
            <a:r>
              <a:rPr lang="en-US" smtClean="0"/>
              <a:t>GLIMOS (</a:t>
            </a:r>
            <a:r>
              <a:rPr lang="en-US" smtClean="0">
                <a:solidFill>
                  <a:srgbClr val="FF3300"/>
                </a:solidFill>
              </a:rPr>
              <a:t>Group Leader in Matters Of Safety</a:t>
            </a:r>
            <a:r>
              <a:rPr lang="en-US" smtClean="0"/>
              <a:t>)</a:t>
            </a:r>
          </a:p>
          <a:p>
            <a:pPr lvl="2">
              <a:buFontTx/>
              <a:buNone/>
            </a:pPr>
            <a:r>
              <a:rPr lang="en-US" smtClean="0"/>
              <a:t>	ISOLDE GLIMOS (ISOLDE Physics Coordinator)</a:t>
            </a:r>
          </a:p>
          <a:p>
            <a:pPr lvl="2">
              <a:buFontTx/>
              <a:buNone/>
            </a:pPr>
            <a:r>
              <a:rPr lang="en-US" smtClean="0"/>
              <a:t>	Deputy GLIMOS (ISOLDE Physics group leader)</a:t>
            </a:r>
          </a:p>
          <a:p>
            <a:pPr lvl="2"/>
            <a:r>
              <a:rPr lang="en-US" smtClean="0"/>
              <a:t>Nominating Installation Supervisors for larger experimental</a:t>
            </a:r>
          </a:p>
          <a:p>
            <a:pPr lvl="2">
              <a:buFontTx/>
              <a:buNone/>
            </a:pPr>
            <a:r>
              <a:rPr lang="en-US" smtClean="0"/>
              <a:t>	installations (ISOLTRAP, COLLAPS, NICOLE, ...)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Safety courses</a:t>
            </a:r>
          </a:p>
          <a:p>
            <a:pPr lvl="2"/>
            <a:r>
              <a:rPr lang="en-US" smtClean="0"/>
              <a:t>Basic safety course (</a:t>
            </a:r>
            <a:r>
              <a:rPr lang="en-US" smtClean="0">
                <a:solidFill>
                  <a:srgbClr val="FF3300"/>
                </a:solidFill>
              </a:rPr>
              <a:t>mandatory</a:t>
            </a:r>
            <a:r>
              <a:rPr lang="en-US" smtClean="0"/>
              <a:t>)</a:t>
            </a:r>
          </a:p>
          <a:p>
            <a:pPr lvl="2"/>
            <a:r>
              <a:rPr lang="en-US" smtClean="0"/>
              <a:t>Laser safety course (will become mandatory ???)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New</a:t>
            </a:r>
            <a:r>
              <a:rPr lang="en-US" smtClean="0"/>
              <a:t> Radioprotection course (Part I+II) </a:t>
            </a:r>
            <a:r>
              <a:rPr lang="en-US" smtClean="0">
                <a:solidFill>
                  <a:srgbClr val="FF0000"/>
                </a:solidFill>
              </a:rPr>
              <a:t>to obtain dosimeter</a:t>
            </a:r>
          </a:p>
          <a:p>
            <a:pPr lvl="2"/>
            <a:r>
              <a:rPr lang="en-US" smtClean="0"/>
              <a:t>Special Radioprotection course (</a:t>
            </a:r>
            <a:r>
              <a:rPr lang="en-US" smtClean="0">
                <a:solidFill>
                  <a:srgbClr val="FF0000"/>
                </a:solidFill>
              </a:rPr>
              <a:t>web-based course for ISOLDE</a:t>
            </a:r>
            <a:r>
              <a:rPr lang="en-US" smtClean="0"/>
              <a:t>)</a:t>
            </a:r>
          </a:p>
          <a:p>
            <a:pPr lvl="2"/>
            <a:r>
              <a:rPr lang="en-US" smtClean="0"/>
              <a:t>Cryogenics safety course (recommended)</a:t>
            </a:r>
          </a:p>
          <a:p>
            <a:pPr lvl="2"/>
            <a:r>
              <a:rPr lang="en-US" smtClean="0"/>
              <a:t>Bridge crane used restricted (new rules for access)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Accelerator schedule 2008</a:t>
            </a:r>
          </a:p>
        </p:txBody>
      </p:sp>
      <p:sp>
        <p:nvSpPr>
          <p:cNvPr id="9218" name="Text Box 5"/>
          <p:cNvSpPr txBox="1">
            <a:spLocks noChangeArrowheads="1"/>
          </p:cNvSpPr>
          <p:nvPr/>
        </p:nvSpPr>
        <p:spPr bwMode="auto">
          <a:xfrm>
            <a:off x="152400" y="2276475"/>
            <a:ext cx="2236788" cy="4254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400"/>
              <a:t>ISOLDE dates:</a:t>
            </a:r>
          </a:p>
        </p:txBody>
      </p:sp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342900" y="2744788"/>
            <a:ext cx="3355975" cy="13716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protons from PSB May 5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physics start ISOLDE May 9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protons stop November 12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(i.e. 27 weeks for physics)</a:t>
            </a:r>
          </a:p>
        </p:txBody>
      </p:sp>
      <p:sp>
        <p:nvSpPr>
          <p:cNvPr id="9220" name="Text Box 7"/>
          <p:cNvSpPr txBox="1">
            <a:spLocks noChangeArrowheads="1"/>
          </p:cNvSpPr>
          <p:nvPr/>
        </p:nvSpPr>
        <p:spPr bwMode="auto">
          <a:xfrm>
            <a:off x="166688" y="4433888"/>
            <a:ext cx="3303587" cy="7080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Expected frequent changes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of supercycles (as 2007)</a:t>
            </a:r>
          </a:p>
        </p:txBody>
      </p:sp>
      <p:sp>
        <p:nvSpPr>
          <p:cNvPr id="9221" name="Text Box 7"/>
          <p:cNvSpPr txBox="1">
            <a:spLocks noChangeArrowheads="1"/>
          </p:cNvSpPr>
          <p:nvPr/>
        </p:nvSpPr>
        <p:spPr bwMode="auto">
          <a:xfrm>
            <a:off x="168275" y="5387975"/>
            <a:ext cx="3497263" cy="103663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Several long periods of MD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without protons to ISOLDE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(delivery of p not guaranteed)</a:t>
            </a:r>
          </a:p>
        </p:txBody>
      </p:sp>
      <p:sp>
        <p:nvSpPr>
          <p:cNvPr id="9222" name="Text Box 7"/>
          <p:cNvSpPr txBox="1">
            <a:spLocks noChangeArrowheads="1"/>
          </p:cNvSpPr>
          <p:nvPr/>
        </p:nvSpPr>
        <p:spPr bwMode="auto">
          <a:xfrm>
            <a:off x="130175" y="1254125"/>
            <a:ext cx="3594100" cy="7080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Approved by CERN Research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Board November 28, 2007</a:t>
            </a:r>
          </a:p>
        </p:txBody>
      </p:sp>
      <p:pic>
        <p:nvPicPr>
          <p:cNvPr id="9223" name="Picture 8"/>
          <p:cNvPicPr>
            <a:picLocks noChangeAspect="1" noChangeArrowheads="1"/>
          </p:cNvPicPr>
          <p:nvPr/>
        </p:nvPicPr>
        <p:blipFill>
          <a:blip r:embed="rId2"/>
          <a:srcRect l="11015" t="8659" r="13086" b="2751"/>
          <a:stretch>
            <a:fillRect/>
          </a:stretch>
        </p:blipFill>
        <p:spPr bwMode="auto">
          <a:xfrm>
            <a:off x="3867150" y="1235075"/>
            <a:ext cx="5210175" cy="48641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6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ISOLDE experiments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0675" y="1955800"/>
            <a:ext cx="8567738" cy="2744788"/>
          </a:xfrm>
        </p:spPr>
        <p:txBody>
          <a:bodyPr/>
          <a:lstStyle/>
          <a:p>
            <a:r>
              <a:rPr lang="en-US" sz="2400" smtClean="0"/>
              <a:t>Active experiments 2007 </a:t>
            </a:r>
          </a:p>
          <a:p>
            <a:pPr lvl="1"/>
            <a:r>
              <a:rPr lang="en-US" smtClean="0">
                <a:solidFill>
                  <a:schemeClr val="tx1"/>
                </a:solidFill>
              </a:rPr>
              <a:t>63 with 470 shifts in total</a:t>
            </a:r>
          </a:p>
          <a:p>
            <a:pPr lvl="1"/>
            <a:endParaRPr lang="en-US" sz="2000" smtClean="0">
              <a:solidFill>
                <a:schemeClr val="tx1"/>
              </a:solidFill>
            </a:endParaRPr>
          </a:p>
          <a:p>
            <a:r>
              <a:rPr lang="en-US" sz="2400" smtClean="0"/>
              <a:t>INTC meeting February 2008 + Beam requests</a:t>
            </a:r>
          </a:p>
          <a:p>
            <a:pPr lvl="1"/>
            <a:r>
              <a:rPr lang="en-US" sz="2000" smtClean="0">
                <a:solidFill>
                  <a:schemeClr val="tx1"/>
                </a:solidFill>
              </a:rPr>
              <a:t>5 experiments closed</a:t>
            </a:r>
          </a:p>
          <a:p>
            <a:pPr lvl="1"/>
            <a:r>
              <a:rPr lang="en-US" sz="2000" smtClean="0">
                <a:solidFill>
                  <a:schemeClr val="tx1"/>
                </a:solidFill>
              </a:rPr>
              <a:t>9 new experiments and additional shifts for existing experiments</a:t>
            </a:r>
          </a:p>
          <a:p>
            <a:pPr lvl="1"/>
            <a:r>
              <a:rPr lang="en-US" smtClean="0">
                <a:solidFill>
                  <a:schemeClr val="tx1"/>
                </a:solidFill>
              </a:rPr>
              <a:t>67 active experiments with about 700 shifts</a:t>
            </a:r>
            <a:endParaRPr lang="en-GB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6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ISOLDE beam requests 2008</a:t>
            </a:r>
          </a:p>
        </p:txBody>
      </p:sp>
      <p:sp>
        <p:nvSpPr>
          <p:cNvPr id="1024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52425" y="1230313"/>
            <a:ext cx="8567738" cy="4711700"/>
          </a:xfrm>
        </p:spPr>
        <p:txBody>
          <a:bodyPr/>
          <a:lstStyle/>
          <a:p>
            <a:r>
              <a:rPr lang="en-US" sz="2400" smtClean="0"/>
              <a:t>Limits in key resources </a:t>
            </a:r>
          </a:p>
          <a:p>
            <a:pPr lvl="1"/>
            <a:r>
              <a:rPr lang="en-US" sz="2000" smtClean="0">
                <a:solidFill>
                  <a:schemeClr val="tx1"/>
                </a:solidFill>
              </a:rPr>
              <a:t>RILIS (installation of new solid state lasers, max 2000 h operation)</a:t>
            </a:r>
          </a:p>
          <a:p>
            <a:pPr lvl="1"/>
            <a:r>
              <a:rPr lang="en-GB" sz="2000" smtClean="0">
                <a:solidFill>
                  <a:schemeClr val="tx1"/>
                </a:solidFill>
              </a:rPr>
              <a:t>UC</a:t>
            </a:r>
            <a:r>
              <a:rPr lang="en-GB" sz="2000" baseline="-25000" smtClean="0">
                <a:solidFill>
                  <a:schemeClr val="tx1"/>
                </a:solidFill>
              </a:rPr>
              <a:t>x </a:t>
            </a:r>
            <a:r>
              <a:rPr lang="en-GB" sz="2000" smtClean="0">
                <a:solidFill>
                  <a:schemeClr val="tx1"/>
                </a:solidFill>
              </a:rPr>
              <a:t>targets (about 10 new units maximum)</a:t>
            </a:r>
            <a:r>
              <a:rPr lang="en-GB" sz="2000" baseline="-25000" smtClean="0">
                <a:solidFill>
                  <a:schemeClr val="tx1"/>
                </a:solidFill>
              </a:rPr>
              <a:t> </a:t>
            </a:r>
            <a:endParaRPr lang="en-GB" sz="2000" smtClean="0">
              <a:solidFill>
                <a:schemeClr val="tx1"/>
              </a:solidFill>
            </a:endParaRPr>
          </a:p>
          <a:p>
            <a:r>
              <a:rPr lang="en-US" sz="2400" smtClean="0"/>
              <a:t>REX operation</a:t>
            </a:r>
          </a:p>
          <a:p>
            <a:pPr lvl="1"/>
            <a:r>
              <a:rPr lang="en-US" sz="2000" smtClean="0">
                <a:solidFill>
                  <a:schemeClr val="tx1"/>
                </a:solidFill>
              </a:rPr>
              <a:t>MINIBALL ready for Physics June 1</a:t>
            </a:r>
            <a:endParaRPr lang="en-GB" sz="2000" smtClean="0">
              <a:solidFill>
                <a:schemeClr val="tx1"/>
              </a:solidFill>
            </a:endParaRPr>
          </a:p>
          <a:p>
            <a:r>
              <a:rPr lang="en-US" sz="2400" smtClean="0"/>
              <a:t>Schedule:</a:t>
            </a:r>
          </a:p>
          <a:p>
            <a:pPr lvl="1"/>
            <a:r>
              <a:rPr lang="en-US" sz="2000" smtClean="0">
                <a:solidFill>
                  <a:schemeClr val="tx1"/>
                </a:solidFill>
              </a:rPr>
              <a:t>470 RIB shifts left after 2007 for approved experiments</a:t>
            </a:r>
          </a:p>
          <a:p>
            <a:pPr lvl="1"/>
            <a:r>
              <a:rPr lang="en-US" sz="2000" smtClean="0">
                <a:solidFill>
                  <a:schemeClr val="tx1"/>
                </a:solidFill>
              </a:rPr>
              <a:t>231 RIB shifts from new proposals and addenda at February INTC meeting 2008</a:t>
            </a:r>
          </a:p>
          <a:p>
            <a:pPr lvl="2"/>
            <a:r>
              <a:rPr lang="en-US" sz="1800" smtClean="0">
                <a:solidFill>
                  <a:srgbClr val="FF3300"/>
                </a:solidFill>
              </a:rPr>
              <a:t>in total 701 RIB shifts for 2008 (and following years ...)</a:t>
            </a:r>
          </a:p>
          <a:p>
            <a:pPr lvl="1"/>
            <a:r>
              <a:rPr lang="en-US" sz="2000" smtClean="0">
                <a:solidFill>
                  <a:schemeClr val="tx1"/>
                </a:solidFill>
              </a:rPr>
              <a:t>551 RIB shifts requested</a:t>
            </a:r>
          </a:p>
          <a:p>
            <a:pPr lvl="2"/>
            <a:r>
              <a:rPr lang="en-US" sz="1800" smtClean="0"/>
              <a:t>compare to 480 RIB shifts requested in 2007 with 407 scheduled shifts</a:t>
            </a:r>
          </a:p>
          <a:p>
            <a:pPr lvl="2"/>
            <a:r>
              <a:rPr lang="en-US" sz="1800" smtClean="0"/>
              <a:t>requested RILIS shifts: 337 --&gt; more than 2700 h  operation</a:t>
            </a:r>
          </a:p>
          <a:p>
            <a:pPr lvl="2"/>
            <a:r>
              <a:rPr lang="en-US" sz="1800" smtClean="0"/>
              <a:t>requested RIB shifts with UC target: 410 (together with RILIS: 308)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ISCOOL and new tapestation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1320800"/>
            <a:ext cx="3716338" cy="30162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246063" y="1192213"/>
            <a:ext cx="8304212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</a:pPr>
            <a:r>
              <a:rPr lang="en-US" sz="2400"/>
              <a:t>ISCOOL  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FF3300"/>
              </a:buClr>
              <a:buFont typeface="Arial" charset="0"/>
              <a:buChar char="•"/>
            </a:pPr>
            <a:r>
              <a:rPr lang="en-US">
                <a:solidFill>
                  <a:schemeClr val="tx1"/>
                </a:solidFill>
              </a:rPr>
              <a:t>maintenance during shutdown 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FF3300"/>
              </a:buClr>
              <a:buFont typeface="Arial" charset="0"/>
              <a:buNone/>
            </a:pPr>
            <a:r>
              <a:rPr lang="en-US">
                <a:solidFill>
                  <a:schemeClr val="tx1"/>
                </a:solidFill>
              </a:rPr>
              <a:t>	2007/2008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FF3300"/>
              </a:buClr>
              <a:buFont typeface="Arial" charset="0"/>
              <a:buChar char="•"/>
            </a:pPr>
            <a:r>
              <a:rPr lang="en-GB">
                <a:solidFill>
                  <a:schemeClr val="tx1"/>
                </a:solidFill>
              </a:rPr>
              <a:t>test in off-line period April 2008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FF3300"/>
              </a:buClr>
              <a:buFont typeface="Arial" charset="0"/>
              <a:buChar char="•"/>
            </a:pPr>
            <a:r>
              <a:rPr lang="en-GB">
                <a:solidFill>
                  <a:schemeClr val="tx1"/>
                </a:solidFill>
              </a:rPr>
              <a:t>permanently installed in 2008</a:t>
            </a:r>
            <a:r>
              <a:rPr lang="en-GB" baseline="-25000">
                <a:solidFill>
                  <a:schemeClr val="tx1"/>
                </a:solidFill>
              </a:rPr>
              <a:t> 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FF3300"/>
              </a:buClr>
              <a:buFont typeface="Arial" charset="0"/>
              <a:buChar char="•"/>
            </a:pPr>
            <a:r>
              <a:rPr lang="en-GB">
                <a:solidFill>
                  <a:schemeClr val="tx1"/>
                </a:solidFill>
              </a:rPr>
              <a:t>running in transmission and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FF3300"/>
              </a:buClr>
              <a:buFont typeface="Arial" charset="0"/>
              <a:buNone/>
            </a:pPr>
            <a:r>
              <a:rPr lang="en-GB">
                <a:solidFill>
                  <a:schemeClr val="tx1"/>
                </a:solidFill>
              </a:rPr>
              <a:t>	bunch mode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FF3300"/>
              </a:buClr>
              <a:buFont typeface="Arial" charset="0"/>
              <a:buChar char="•"/>
            </a:pPr>
            <a:r>
              <a:rPr lang="en-GB">
                <a:solidFill>
                  <a:schemeClr val="tx1"/>
                </a:solidFill>
              </a:rPr>
              <a:t>special setup time before each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FF3300"/>
              </a:buClr>
              <a:buFont typeface="Arial" charset="0"/>
              <a:buNone/>
            </a:pPr>
            <a:r>
              <a:rPr lang="en-GB">
                <a:solidFill>
                  <a:schemeClr val="tx1"/>
                </a:solidFill>
              </a:rPr>
              <a:t>	HRS run</a:t>
            </a:r>
            <a:endParaRPr lang="en-GB" baseline="-25000">
              <a:solidFill>
                <a:schemeClr val="tx1"/>
              </a:solidFill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rgbClr val="FF3300"/>
              </a:buClr>
              <a:buFont typeface="Arial" charset="0"/>
              <a:buChar char="•"/>
            </a:pPr>
            <a:endParaRPr lang="en-GB">
              <a:solidFill>
                <a:schemeClr val="tx1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</a:pPr>
            <a:r>
              <a:rPr lang="en-US" sz="2400"/>
              <a:t>New tape station (IHPC Strasbourg):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FF3300"/>
              </a:buClr>
              <a:buFont typeface="Arial" charset="0"/>
              <a:buChar char="•"/>
            </a:pPr>
            <a:r>
              <a:rPr lang="en-US">
                <a:solidFill>
                  <a:schemeClr val="tx1"/>
                </a:solidFill>
              </a:rPr>
              <a:t>displacement time 100ms for 415mm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FF3300"/>
              </a:buClr>
              <a:buFont typeface="Arial" charset="0"/>
              <a:buChar char="•"/>
            </a:pPr>
            <a:r>
              <a:rPr lang="en-US">
                <a:solidFill>
                  <a:schemeClr val="tx1"/>
                </a:solidFill>
              </a:rPr>
              <a:t>to be installed in June 2008 at LA2 beam line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ISOLDE schedule 2008 (first part)</a:t>
            </a:r>
          </a:p>
        </p:txBody>
      </p:sp>
      <p:sp>
        <p:nvSpPr>
          <p:cNvPr id="13314" name="Text Box 6"/>
          <p:cNvSpPr txBox="1">
            <a:spLocks noChangeArrowheads="1"/>
          </p:cNvSpPr>
          <p:nvPr/>
        </p:nvSpPr>
        <p:spPr bwMode="auto">
          <a:xfrm>
            <a:off x="284163" y="1223963"/>
            <a:ext cx="2511425" cy="3667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ISOLDE dates 2008:</a:t>
            </a:r>
          </a:p>
        </p:txBody>
      </p:sp>
      <p:sp>
        <p:nvSpPr>
          <p:cNvPr id="13315" name="Text Box 7"/>
          <p:cNvSpPr txBox="1">
            <a:spLocks noChangeArrowheads="1"/>
          </p:cNvSpPr>
          <p:nvPr/>
        </p:nvSpPr>
        <p:spPr bwMode="auto">
          <a:xfrm>
            <a:off x="430213" y="1693863"/>
            <a:ext cx="2216150" cy="112236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600"/>
              <a:t>2 weeks off-line period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600"/>
              <a:t>protons started May 5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600"/>
              <a:t>physics started May 9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600"/>
              <a:t>protons stop Nov. 12</a:t>
            </a:r>
          </a:p>
        </p:txBody>
      </p:sp>
      <p:sp>
        <p:nvSpPr>
          <p:cNvPr id="13316" name="Line 8"/>
          <p:cNvSpPr>
            <a:spLocks noChangeShapeType="1"/>
          </p:cNvSpPr>
          <p:nvPr/>
        </p:nvSpPr>
        <p:spPr bwMode="auto">
          <a:xfrm>
            <a:off x="554038" y="3230563"/>
            <a:ext cx="368300" cy="11112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17" name="Text Box 9"/>
          <p:cNvSpPr txBox="1">
            <a:spLocks noChangeArrowheads="1"/>
          </p:cNvSpPr>
          <p:nvPr/>
        </p:nvSpPr>
        <p:spPr bwMode="auto">
          <a:xfrm>
            <a:off x="977900" y="2854325"/>
            <a:ext cx="1641475" cy="8223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400">
                <a:solidFill>
                  <a:srgbClr val="FF3300"/>
                </a:solidFill>
              </a:rPr>
              <a:t>27 weeks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400">
                <a:solidFill>
                  <a:srgbClr val="FF3300"/>
                </a:solidFill>
              </a:rPr>
              <a:t>for physics</a:t>
            </a:r>
          </a:p>
        </p:txBody>
      </p:sp>
      <p:sp>
        <p:nvSpPr>
          <p:cNvPr id="13318" name="Text Box 10"/>
          <p:cNvSpPr txBox="1">
            <a:spLocks noChangeArrowheads="1"/>
          </p:cNvSpPr>
          <p:nvPr/>
        </p:nvSpPr>
        <p:spPr bwMode="auto">
          <a:xfrm>
            <a:off x="473075" y="4392613"/>
            <a:ext cx="2476500" cy="170656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en-US"/>
              <a:t> 23 IS experiments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en-US"/>
              <a:t> 17 target units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   (3 old units)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en-US"/>
              <a:t> 9 UC</a:t>
            </a:r>
            <a:r>
              <a:rPr lang="en-US" baseline="-25000"/>
              <a:t>x</a:t>
            </a:r>
            <a:r>
              <a:rPr lang="en-US"/>
              <a:t> targets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   (2 old units)</a:t>
            </a:r>
          </a:p>
        </p:txBody>
      </p:sp>
      <p:pic>
        <p:nvPicPr>
          <p:cNvPr id="13319" name="Picture 8"/>
          <p:cNvPicPr>
            <a:picLocks noChangeAspect="1" noChangeArrowheads="1"/>
          </p:cNvPicPr>
          <p:nvPr/>
        </p:nvPicPr>
        <p:blipFill>
          <a:blip r:embed="rId2"/>
          <a:srcRect l="13853" t="10027" r="13959"/>
          <a:stretch>
            <a:fillRect/>
          </a:stretch>
        </p:blipFill>
        <p:spPr bwMode="auto">
          <a:xfrm>
            <a:off x="3486150" y="1039813"/>
            <a:ext cx="5480050" cy="54641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sp>
        <p:nvSpPr>
          <p:cNvPr id="13320" name="Text Box 6"/>
          <p:cNvSpPr txBox="1">
            <a:spLocks noChangeArrowheads="1"/>
          </p:cNvSpPr>
          <p:nvPr/>
        </p:nvSpPr>
        <p:spPr bwMode="auto">
          <a:xfrm>
            <a:off x="298450" y="3943350"/>
            <a:ext cx="2159000" cy="3667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So far scheduled: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ISOLDE off-line period 2008 (I)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9888" y="1214438"/>
            <a:ext cx="8453437" cy="4448175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400" smtClean="0"/>
              <a:t>2 weeks off-line period: GPS</a:t>
            </a:r>
          </a:p>
          <a:p>
            <a:pPr lvl="1">
              <a:buFontTx/>
              <a:buChar char="•"/>
            </a:pPr>
            <a:r>
              <a:rPr lang="en-US" sz="2000" smtClean="0">
                <a:solidFill>
                  <a:schemeClr val="tx1"/>
                </a:solidFill>
              </a:rPr>
              <a:t>check new RILIS laser system (efficiency, operation, new scheme)</a:t>
            </a:r>
          </a:p>
          <a:p>
            <a:pPr lvl="1">
              <a:buFontTx/>
              <a:buChar char="•"/>
            </a:pPr>
            <a:r>
              <a:rPr lang="en-US" sz="2000" smtClean="0">
                <a:solidFill>
                  <a:schemeClr val="tx1"/>
                </a:solidFill>
              </a:rPr>
              <a:t>IS449 off-line experiment at COLLAPS beam line (stable Be)</a:t>
            </a:r>
          </a:p>
          <a:p>
            <a:pPr>
              <a:buFontTx/>
              <a:buChar char="•"/>
            </a:pPr>
            <a:r>
              <a:rPr lang="en-US" sz="2400" smtClean="0"/>
              <a:t>New solid state pump laser working</a:t>
            </a:r>
          </a:p>
          <a:p>
            <a:pPr lvl="1">
              <a:buFontTx/>
              <a:buChar char="•"/>
            </a:pPr>
            <a:r>
              <a:rPr lang="en-US" sz="2000" smtClean="0">
                <a:solidFill>
                  <a:schemeClr val="tx1"/>
                </a:solidFill>
              </a:rPr>
              <a:t>efficiency of Ga ionization compared with data obtained with copper-vapor-laser system</a:t>
            </a:r>
          </a:p>
          <a:p>
            <a:pPr lvl="1">
              <a:buFontTx/>
              <a:buChar char="•"/>
            </a:pPr>
            <a:r>
              <a:rPr lang="en-US" sz="2000" smtClean="0"/>
              <a:t>check of Nd ionization scheme not possible, Nd mass marker not working (wrong position in ion source oven?) - another try later in the year</a:t>
            </a:r>
          </a:p>
          <a:p>
            <a:pPr>
              <a:buFontTx/>
              <a:buChar char="•"/>
            </a:pPr>
            <a:r>
              <a:rPr lang="en-US" sz="2400" smtClean="0"/>
              <a:t>IS449 test run successful</a:t>
            </a:r>
          </a:p>
          <a:p>
            <a:pPr lvl="1">
              <a:buFontTx/>
              <a:buChar char="•"/>
            </a:pPr>
            <a:r>
              <a:rPr lang="en-US" sz="2000" smtClean="0">
                <a:solidFill>
                  <a:schemeClr val="tx1"/>
                </a:solidFill>
              </a:rPr>
              <a:t>preliminary data confirms offset of GPS and HRS high tension read-back value --&gt; important for laser spectroscopy experiments</a:t>
            </a:r>
          </a:p>
          <a:p>
            <a:pPr lvl="1">
              <a:buFontTx/>
              <a:buChar char="•"/>
            </a:pPr>
            <a:r>
              <a:rPr lang="en-US" sz="2000" smtClean="0">
                <a:solidFill>
                  <a:schemeClr val="tx1"/>
                </a:solidFill>
              </a:rPr>
              <a:t>setup installed and tested for on-line run (n-rich Be isotopes)</a:t>
            </a:r>
          </a:p>
          <a:p>
            <a:pPr lvl="1">
              <a:buFontTx/>
              <a:buChar char="•"/>
            </a:pPr>
            <a:r>
              <a:rPr lang="en-US" sz="2000" smtClean="0">
                <a:solidFill>
                  <a:schemeClr val="tx1"/>
                </a:solidFill>
              </a:rPr>
              <a:t>vacuum intervention by H. Vestergard during long weekend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ISOLDE off-line period 2008 (II)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69888" y="1035050"/>
            <a:ext cx="8453437" cy="4448175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400" smtClean="0"/>
              <a:t>2 weeks off-line period: HRS</a:t>
            </a:r>
          </a:p>
          <a:p>
            <a:pPr lvl="1">
              <a:buFontTx/>
              <a:buChar char="•"/>
            </a:pPr>
            <a:r>
              <a:rPr lang="en-US" sz="2000" smtClean="0">
                <a:solidFill>
                  <a:schemeClr val="tx1"/>
                </a:solidFill>
              </a:rPr>
              <a:t>check ISCOOL after shutdown maintenance</a:t>
            </a:r>
          </a:p>
          <a:p>
            <a:pPr lvl="1">
              <a:buFontTx/>
              <a:buChar char="•"/>
            </a:pPr>
            <a:r>
              <a:rPr lang="en-US" sz="2000" smtClean="0">
                <a:solidFill>
                  <a:schemeClr val="tx1"/>
                </a:solidFill>
              </a:rPr>
              <a:t>setup of REX (also for first on-line run)</a:t>
            </a:r>
          </a:p>
          <a:p>
            <a:pPr lvl="1">
              <a:buFontTx/>
              <a:buChar char="•"/>
            </a:pPr>
            <a:r>
              <a:rPr lang="en-US" sz="2000" smtClean="0">
                <a:solidFill>
                  <a:schemeClr val="tx1"/>
                </a:solidFill>
              </a:rPr>
              <a:t>injection of molecular CO beam into REX-TRAP</a:t>
            </a:r>
          </a:p>
          <a:p>
            <a:pPr>
              <a:buFontTx/>
              <a:buChar char="•"/>
            </a:pPr>
            <a:r>
              <a:rPr lang="en-US" sz="2400" smtClean="0"/>
              <a:t>ISCOOL working</a:t>
            </a:r>
          </a:p>
          <a:p>
            <a:pPr lvl="1">
              <a:buFontTx/>
              <a:buChar char="•"/>
            </a:pPr>
            <a:r>
              <a:rPr lang="en-US" sz="2000" smtClean="0">
                <a:solidFill>
                  <a:schemeClr val="tx1"/>
                </a:solidFill>
              </a:rPr>
              <a:t>checked transmission and bunching</a:t>
            </a:r>
          </a:p>
          <a:p>
            <a:pPr lvl="1">
              <a:buFontTx/>
              <a:buChar char="•"/>
            </a:pPr>
            <a:r>
              <a:rPr lang="en-US" sz="2000" smtClean="0">
                <a:solidFill>
                  <a:schemeClr val="tx1"/>
                </a:solidFill>
              </a:rPr>
              <a:t>further optimization needed (dedicated period in schedule to test bunching and additional day to setup ISCOOL before each HRS on-line run)</a:t>
            </a:r>
          </a:p>
          <a:p>
            <a:pPr>
              <a:buFontTx/>
              <a:buChar char="•"/>
            </a:pPr>
            <a:r>
              <a:rPr lang="en-US" sz="2400" smtClean="0"/>
              <a:t>REX setup and injection of beam from ISCOOL</a:t>
            </a:r>
          </a:p>
          <a:p>
            <a:pPr lvl="1">
              <a:buFontTx/>
              <a:buChar char="•"/>
            </a:pPr>
            <a:r>
              <a:rPr lang="en-US" sz="2000" smtClean="0"/>
              <a:t>various technical problems</a:t>
            </a:r>
            <a:r>
              <a:rPr lang="en-US" sz="2000" smtClean="0">
                <a:solidFill>
                  <a:schemeClr val="tx1"/>
                </a:solidFill>
              </a:rPr>
              <a:t> (REX-TRAP local ion source not working, discharges in REX-TRAP,...) - REX-LINAC and EBIS fine</a:t>
            </a:r>
          </a:p>
          <a:p>
            <a:pPr lvl="1">
              <a:buFontTx/>
              <a:buChar char="•"/>
            </a:pPr>
            <a:r>
              <a:rPr lang="en-US" sz="2000" smtClean="0"/>
              <a:t>setup delayed due to longer cold check-out work</a:t>
            </a:r>
            <a:r>
              <a:rPr lang="en-US" sz="2000" smtClean="0">
                <a:solidFill>
                  <a:schemeClr val="tx1"/>
                </a:solidFill>
              </a:rPr>
              <a:t> and problems with the ISOLDE controls (CERN-wide problem)</a:t>
            </a:r>
          </a:p>
          <a:p>
            <a:pPr lvl="1">
              <a:buFontTx/>
              <a:buChar char="•"/>
            </a:pPr>
            <a:r>
              <a:rPr lang="en-US" sz="2000" smtClean="0"/>
              <a:t>power cut on April 30 (just before long weekend)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First on-line runs in 2008 (I)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9888" y="1109663"/>
            <a:ext cx="8228012" cy="528955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000" smtClean="0"/>
              <a:t>IS445: </a:t>
            </a:r>
            <a:r>
              <a:rPr lang="en-US" sz="2000" baseline="30000" smtClean="0"/>
              <a:t>9</a:t>
            </a:r>
            <a:r>
              <a:rPr lang="en-US" sz="2000" smtClean="0"/>
              <a:t>C beam to 2nd beam line of REX-ISOLDE</a:t>
            </a:r>
          </a:p>
          <a:p>
            <a:pPr lvl="1">
              <a:buFontTx/>
              <a:buChar char="•"/>
            </a:pPr>
            <a:r>
              <a:rPr lang="en-US" sz="1800" smtClean="0">
                <a:solidFill>
                  <a:schemeClr val="tx1"/>
                </a:solidFill>
              </a:rPr>
              <a:t>CaO/CP target as used in off-line period (idea to start setup of ISCOOL and REX-ISOLDE already in the off-line period)</a:t>
            </a:r>
          </a:p>
          <a:p>
            <a:pPr lvl="1">
              <a:buFontTx/>
              <a:buChar char="•"/>
            </a:pPr>
            <a:r>
              <a:rPr lang="en-US" sz="1800" smtClean="0"/>
              <a:t>Very difficult beam</a:t>
            </a:r>
            <a:r>
              <a:rPr lang="en-US" sz="1800" smtClean="0">
                <a:solidFill>
                  <a:schemeClr val="tx1"/>
                </a:solidFill>
              </a:rPr>
              <a:t> (molecular beam, first time injection of beam from ISCOOL into REX-TRAP, ...)</a:t>
            </a:r>
          </a:p>
          <a:p>
            <a:pPr lvl="1">
              <a:buFontTx/>
              <a:buChar char="•"/>
            </a:pPr>
            <a:r>
              <a:rPr lang="en-US" sz="1800" smtClean="0"/>
              <a:t>lots of problems with REX-TRAP</a:t>
            </a:r>
            <a:r>
              <a:rPr lang="en-US" sz="1800" smtClean="0">
                <a:solidFill>
                  <a:schemeClr val="tx1"/>
                </a:solidFill>
              </a:rPr>
              <a:t> already in the off-line period</a:t>
            </a:r>
          </a:p>
          <a:p>
            <a:pPr lvl="1">
              <a:buFontTx/>
              <a:buChar char="•"/>
            </a:pPr>
            <a:r>
              <a:rPr lang="en-US" sz="1800" smtClean="0">
                <a:solidFill>
                  <a:schemeClr val="tx1"/>
                </a:solidFill>
              </a:rPr>
              <a:t>Tremendous effort by technical group to get system running --&gt; beam to the users almost on time - BIG THANKS FROM USERS!</a:t>
            </a:r>
          </a:p>
          <a:p>
            <a:pPr lvl="1">
              <a:buFontTx/>
              <a:buChar char="•"/>
            </a:pPr>
            <a:r>
              <a:rPr lang="en-US" sz="1800" smtClean="0"/>
              <a:t>Again problems with controls (machine supervisors spent more time on debugging than tuning the system ...)</a:t>
            </a:r>
          </a:p>
          <a:p>
            <a:pPr lvl="1">
              <a:buFontTx/>
              <a:buChar char="•"/>
            </a:pPr>
            <a:r>
              <a:rPr lang="en-US" sz="1800" baseline="30000" smtClean="0">
                <a:solidFill>
                  <a:schemeClr val="tx1"/>
                </a:solidFill>
              </a:rPr>
              <a:t>10</a:t>
            </a:r>
            <a:r>
              <a:rPr lang="en-US" sz="1800" smtClean="0">
                <a:solidFill>
                  <a:schemeClr val="tx1"/>
                </a:solidFill>
              </a:rPr>
              <a:t>C beam to the users, however with more than 5 times lower yield than in yield database (no time for retuning target) - </a:t>
            </a:r>
            <a:r>
              <a:rPr lang="en-US" sz="1800" baseline="30000" smtClean="0">
                <a:solidFill>
                  <a:schemeClr val="tx1"/>
                </a:solidFill>
              </a:rPr>
              <a:t>9</a:t>
            </a:r>
            <a:r>
              <a:rPr lang="en-US" sz="1800" smtClean="0">
                <a:solidFill>
                  <a:schemeClr val="tx1"/>
                </a:solidFill>
              </a:rPr>
              <a:t>C beam not possible</a:t>
            </a:r>
          </a:p>
          <a:p>
            <a:pPr lvl="1">
              <a:buFontTx/>
              <a:buChar char="•"/>
            </a:pPr>
            <a:r>
              <a:rPr lang="en-US" sz="1800" smtClean="0"/>
              <a:t>finally, target line broken (planned target test cancelled)</a:t>
            </a:r>
          </a:p>
          <a:p>
            <a:pPr>
              <a:buFontTx/>
              <a:buChar char="•"/>
            </a:pPr>
            <a:r>
              <a:rPr lang="en-US" sz="2000" smtClean="0"/>
              <a:t>Results</a:t>
            </a:r>
          </a:p>
          <a:p>
            <a:pPr lvl="1">
              <a:buFontTx/>
              <a:buChar char="•"/>
            </a:pPr>
            <a:r>
              <a:rPr lang="en-US" sz="1800" smtClean="0"/>
              <a:t>no physics</a:t>
            </a:r>
            <a:r>
              <a:rPr lang="en-US" sz="1800" smtClean="0">
                <a:solidFill>
                  <a:schemeClr val="tx1"/>
                </a:solidFill>
              </a:rPr>
              <a:t>, but succesful test (CO beam through REX-ISOLDE)</a:t>
            </a:r>
          </a:p>
          <a:p>
            <a:pPr lvl="1">
              <a:buFontTx/>
              <a:buChar char="•"/>
            </a:pPr>
            <a:r>
              <a:rPr lang="en-US" sz="1800" smtClean="0">
                <a:solidFill>
                  <a:schemeClr val="tx1"/>
                </a:solidFill>
              </a:rPr>
              <a:t>total efficiency of REX 4% (not fully opimized)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SCC Herlert">
  <a:themeElements>
    <a:clrScheme name="INTC May 04_Frail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NTC May 04_Fraile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itchFamily="2" charset="2"/>
          <a:buChar char="ü"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itchFamily="2" charset="2"/>
          <a:buChar char="ü"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C May 04_Frail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C May 04_Frail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C May 04_Frail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C May 04_Frail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C May 04_Frail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C May 04_Frail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C May 04_Frail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9494</TotalTime>
  <Words>812</Words>
  <Application>Microsoft PowerPoint</Application>
  <PresentationFormat>On-screen Show (4:3)</PresentationFormat>
  <Paragraphs>136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Wingdings</vt:lpstr>
      <vt:lpstr>ISCC Herlert</vt:lpstr>
      <vt:lpstr>ISCC Herlert</vt:lpstr>
      <vt:lpstr>A. Herlert, CERN PH-IS</vt:lpstr>
      <vt:lpstr>Accelerator schedule 2008</vt:lpstr>
      <vt:lpstr>ISOLDE experiments</vt:lpstr>
      <vt:lpstr>ISOLDE beam requests 2008</vt:lpstr>
      <vt:lpstr>ISCOOL and new tapestation</vt:lpstr>
      <vt:lpstr>ISOLDE schedule 2008 (first part)</vt:lpstr>
      <vt:lpstr>ISOLDE off-line period 2008 (I)</vt:lpstr>
      <vt:lpstr>ISOLDE off-line period 2008 (II)</vt:lpstr>
      <vt:lpstr>First on-line runs in 2008 (I)</vt:lpstr>
      <vt:lpstr>First on-line runs in 2008 (II)</vt:lpstr>
      <vt:lpstr>New solid state physics lab</vt:lpstr>
      <vt:lpstr>Safety at ISOLDE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ISOLDE scientific coordinator's report</dc:title>
  <dc:subject/>
  <dc:creator>A. Herlert</dc:creator>
  <dc:description/>
  <cp:lastModifiedBy>Alexander Herlert</cp:lastModifiedBy>
  <cp:revision>937</cp:revision>
  <dcterms:created xsi:type="dcterms:W3CDTF">2004-11-13T01:14:51Z</dcterms:created>
  <dcterms:modified xsi:type="dcterms:W3CDTF">2008-05-19T10:53:36Z</dcterms:modified>
</cp:coreProperties>
</file>