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74" r:id="rId3"/>
    <p:sldId id="261" r:id="rId4"/>
    <p:sldId id="275" r:id="rId5"/>
    <p:sldId id="272" r:id="rId6"/>
    <p:sldId id="271" r:id="rId7"/>
    <p:sldId id="300" r:id="rId8"/>
    <p:sldId id="299" r:id="rId9"/>
    <p:sldId id="293" r:id="rId10"/>
    <p:sldId id="298" r:id="rId11"/>
    <p:sldId id="295" r:id="rId12"/>
    <p:sldId id="296" r:id="rId13"/>
    <p:sldId id="278" r:id="rId14"/>
    <p:sldId id="297" r:id="rId15"/>
    <p:sldId id="281" r:id="rId16"/>
    <p:sldId id="282" r:id="rId17"/>
    <p:sldId id="286" r:id="rId18"/>
    <p:sldId id="288" r:id="rId19"/>
    <p:sldId id="289" r:id="rId20"/>
    <p:sldId id="258" r:id="rId21"/>
    <p:sldId id="259" r:id="rId22"/>
    <p:sldId id="301" r:id="rId23"/>
    <p:sldId id="266" r:id="rId24"/>
    <p:sldId id="291" r:id="rId25"/>
    <p:sldId id="292" r:id="rId26"/>
    <p:sldId id="270" r:id="rId27"/>
    <p:sldId id="262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894" autoAdjust="0"/>
  </p:normalViewPr>
  <p:slideViewPr>
    <p:cSldViewPr>
      <p:cViewPr varScale="1">
        <p:scale>
          <a:sx n="89" d="100"/>
          <a:sy n="89" d="100"/>
        </p:scale>
        <p:origin x="-8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325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07246-5979-404D-BDF6-B670C85ABA60}" type="datetimeFigureOut">
              <a:rPr lang="en-US" smtClean="0"/>
              <a:t>8/7/2014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181AB4-2239-48AC-B114-6142EF4F14D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689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FAE2-DE69-42A3-BFD5-0A4484B1CC35}" type="datetimeFigureOut">
              <a:rPr lang="en-US" smtClean="0"/>
              <a:t>8/7/2014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6011E-4766-457D-8CC0-7AE840C9DC8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415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2kW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Text =486°C / Tin unknown</a:t>
            </a:r>
          </a:p>
          <a:p>
            <a:r>
              <a:rPr lang="en-US" dirty="0" smtClean="0"/>
              <a:t>4kW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anose="05000000000000000000" pitchFamily="2" charset="2"/>
              </a:rPr>
              <a:t> Text=590°C / Tin unknown</a:t>
            </a:r>
          </a:p>
          <a:p>
            <a:r>
              <a:rPr lang="en-US" baseline="0" dirty="0" smtClean="0">
                <a:sym typeface="Wingdings" panose="05000000000000000000" pitchFamily="2" charset="2"/>
              </a:rPr>
              <a:t>8kW  (both) Text=430°C / Tin=620°C.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6011E-4766-457D-8CC0-7AE840C9DC8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3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0" y="0"/>
            <a:ext cx="827088" cy="685800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684213" y="0"/>
            <a:ext cx="8459787" cy="76517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0" y="836613"/>
            <a:ext cx="827088" cy="54451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5"/>
          <p:cNvPicPr>
            <a:picLocks noChangeAspect="1" noChangeArrowheads="1"/>
          </p:cNvPicPr>
          <p:nvPr userDrawn="1"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388350" y="0"/>
            <a:ext cx="755650" cy="74453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0" y="0"/>
            <a:ext cx="788988" cy="76517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27088" y="6597650"/>
            <a:ext cx="1944687" cy="2603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Georgia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6238" y="6597650"/>
            <a:ext cx="4103687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TE-VSC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fld id="{651DD21B-6BFF-4A61-AA9D-07999D431146}" type="slidenum">
              <a:rPr lang="en-US" altLang="en-US"/>
              <a:pPr/>
              <a:t>‹N°›</a:t>
            </a:fld>
            <a:endParaRPr lang="en-US" altLang="en-US"/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08.08.2014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TE-VSC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08.08.2014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TE-VSC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15616" y="908720"/>
            <a:ext cx="7848872" cy="5616624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pic>
        <p:nvPicPr>
          <p:cNvPr id="7" name="Picture 11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0" y="0"/>
            <a:ext cx="827088" cy="685800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684213" y="0"/>
            <a:ext cx="8459787" cy="76517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0" y="836613"/>
            <a:ext cx="827088" cy="54451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5"/>
          <p:cNvPicPr>
            <a:picLocks noChangeAspect="1" noChangeArrowheads="1"/>
          </p:cNvPicPr>
          <p:nvPr userDrawn="1"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388350" y="0"/>
            <a:ext cx="755650" cy="74453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0" y="0"/>
            <a:ext cx="788988" cy="76517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27088" y="6597650"/>
            <a:ext cx="1944687" cy="2603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+mj-lt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r>
              <a:rPr lang="en-US" dirty="0" smtClean="0"/>
              <a:t>08.08.2014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6238" y="6597650"/>
            <a:ext cx="4103687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TE-VSC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fld id="{651DD21B-6BFF-4A61-AA9D-07999D431146}" type="slidenum">
              <a:rPr lang="en-US" altLang="en-US"/>
              <a:pPr/>
              <a:t>‹N°›</a:t>
            </a:fld>
            <a:endParaRPr lang="en-US" altLang="en-US"/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08.08.2014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TE-VSC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08.08.2014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TE-VSC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08.08.2014</a:t>
            </a:r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TE-VSC</a:t>
            </a:r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0" y="0"/>
            <a:ext cx="827088" cy="685800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684213" y="0"/>
            <a:ext cx="8459787" cy="76517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0" y="836613"/>
            <a:ext cx="827088" cy="54451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388350" y="0"/>
            <a:ext cx="755650" cy="74453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6"/>
          <p:cNvPicPr>
            <a:picLocks noChangeAspect="1" noChangeArrowheads="1"/>
          </p:cNvPicPr>
          <p:nvPr userDrawn="1"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0" y="0"/>
            <a:ext cx="788988" cy="76517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27088" y="6597650"/>
            <a:ext cx="1944687" cy="2603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Georgia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6238" y="6597650"/>
            <a:ext cx="4103687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TE-VSC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fld id="{651DD21B-6BFF-4A61-AA9D-07999D431146}" type="slidenum">
              <a:rPr lang="en-US" altLang="en-US"/>
              <a:pPr/>
              <a:t>‹N°›</a:t>
            </a:fld>
            <a:endParaRPr lang="en-US" altLang="en-US"/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1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0" y="0"/>
            <a:ext cx="827088" cy="685800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5" name="Picture 12"/>
          <p:cNvPicPr>
            <a:picLocks noChangeAspect="1" noChangeArrowheads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684213" y="0"/>
            <a:ext cx="8459787" cy="76517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0" y="836613"/>
            <a:ext cx="827088" cy="54451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7" name="Picture 5"/>
          <p:cNvPicPr>
            <a:picLocks noChangeAspect="1" noChangeArrowheads="1"/>
          </p:cNvPicPr>
          <p:nvPr userDrawn="1"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388350" y="0"/>
            <a:ext cx="755650" cy="74453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8" name="Picture 6"/>
          <p:cNvPicPr>
            <a:picLocks noChangeAspect="1" noChangeArrowheads="1"/>
          </p:cNvPicPr>
          <p:nvPr userDrawn="1"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0" y="0"/>
            <a:ext cx="788988" cy="76517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9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806044" y="6602050"/>
            <a:ext cx="1944687" cy="2603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Georgia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6238" y="6597650"/>
            <a:ext cx="4103687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TE-VSC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fld id="{651DD21B-6BFF-4A61-AA9D-07999D431146}" type="slidenum">
              <a:rPr lang="en-US" altLang="en-US"/>
              <a:pPr/>
              <a:t>‹N°›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3008313" cy="7424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692696"/>
            <a:ext cx="5111750" cy="54334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pic>
        <p:nvPicPr>
          <p:cNvPr id="9" name="Picture 11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0" y="0"/>
            <a:ext cx="827088" cy="685800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12"/>
          <p:cNvPicPr>
            <a:picLocks noChangeAspect="1" noChangeArrowheads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684213" y="0"/>
            <a:ext cx="8459787" cy="76517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0" y="836613"/>
            <a:ext cx="827088" cy="54451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388350" y="0"/>
            <a:ext cx="755650" cy="74453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3" name="Picture 6"/>
          <p:cNvPicPr>
            <a:picLocks noChangeAspect="1" noChangeArrowheads="1"/>
          </p:cNvPicPr>
          <p:nvPr userDrawn="1"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0" y="0"/>
            <a:ext cx="788988" cy="76517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597650"/>
            <a:ext cx="1944687" cy="2603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Georgia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6238" y="6597650"/>
            <a:ext cx="4103687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TE-VSC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fld id="{651DD21B-6BFF-4A61-AA9D-07999D431146}" type="slidenum">
              <a:rPr lang="en-US" altLang="en-US"/>
              <a:pPr/>
              <a:t>‹N°›</a:t>
            </a:fld>
            <a:endParaRPr lang="en-US" altLang="en-US"/>
          </a:p>
        </p:txBody>
      </p:sp>
      <p:sp>
        <p:nvSpPr>
          <p:cNvPr id="17" name="Title 1"/>
          <p:cNvSpPr txBox="1">
            <a:spLocks/>
          </p:cNvSpPr>
          <p:nvPr userDrawn="1"/>
        </p:nvSpPr>
        <p:spPr>
          <a:xfrm>
            <a:off x="827584" y="28409"/>
            <a:ext cx="7596336" cy="7078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bg1"/>
                </a:solidFill>
              </a:rPr>
              <a:t>Cliquez et modifiez le titre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08.08.2014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TE-VSC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08.08.2014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TE-VSC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Present status of HIE-ISOLDE RF cavities coating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4294967295"/>
          </p:nvPr>
        </p:nvSpPr>
        <p:spPr>
          <a:xfrm>
            <a:off x="1907704" y="3933056"/>
            <a:ext cx="6400800" cy="1752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Guillermo Merino </a:t>
            </a:r>
            <a:r>
              <a:rPr lang="en-US" dirty="0" err="1" smtClean="0"/>
              <a:t>Fernández</a:t>
            </a:r>
            <a:endParaRPr lang="en-US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57200" y="16454"/>
            <a:ext cx="822960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bg1"/>
                </a:solidFill>
              </a:rPr>
              <a:t>TE-VSC seminar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08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3681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HIE-ISOLDE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937" y="1120775"/>
            <a:ext cx="8120063" cy="573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 rot="19703593">
            <a:off x="2857090" y="3837716"/>
            <a:ext cx="2607327" cy="7886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761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Guille\seminar\pictures\2012-09-18 13.38.04_sma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55" t="3920"/>
          <a:stretch/>
        </p:blipFill>
        <p:spPr bwMode="auto">
          <a:xfrm>
            <a:off x="1061191" y="1327684"/>
            <a:ext cx="2519921" cy="462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8417" y="0"/>
            <a:ext cx="8229600" cy="76470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Introduction to coating system</a:t>
            </a:r>
            <a:endParaRPr lang="en-US" sz="4000" dirty="0"/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484784"/>
            <a:ext cx="2523644" cy="4525963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>
          <a:xfrm flipH="1">
            <a:off x="5580112" y="2852936"/>
            <a:ext cx="648072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 flipV="1">
            <a:off x="5580112" y="3284984"/>
            <a:ext cx="648072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4752641" y="2960948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DN612</a:t>
            </a:r>
            <a:endParaRPr lang="en-US" dirty="0"/>
          </a:p>
        </p:txBody>
      </p:sp>
      <p:cxnSp>
        <p:nvCxnSpPr>
          <p:cNvPr id="15" name="Connecteur droit 14"/>
          <p:cNvCxnSpPr/>
          <p:nvPr/>
        </p:nvCxnSpPr>
        <p:spPr>
          <a:xfrm>
            <a:off x="2798180" y="1556792"/>
            <a:ext cx="155779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3041521" y="3068960"/>
            <a:ext cx="131445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3080109" y="4869160"/>
            <a:ext cx="127586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4355976" y="1563365"/>
            <a:ext cx="1" cy="150559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H="1">
            <a:off x="4355976" y="3068960"/>
            <a:ext cx="1" cy="18002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1691680" y="4509120"/>
            <a:ext cx="0" cy="99102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3374244" y="4521422"/>
            <a:ext cx="0" cy="99102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flipH="1" flipV="1">
            <a:off x="1691681" y="5512443"/>
            <a:ext cx="1675463" cy="623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2077204" y="5130809"/>
            <a:ext cx="90441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729mm</a:t>
            </a:r>
            <a:endParaRPr lang="en-US" dirty="0"/>
          </a:p>
        </p:txBody>
      </p:sp>
      <p:cxnSp>
        <p:nvCxnSpPr>
          <p:cNvPr id="24" name="Connecteur droit 23"/>
          <p:cNvCxnSpPr/>
          <p:nvPr/>
        </p:nvCxnSpPr>
        <p:spPr>
          <a:xfrm>
            <a:off x="6985950" y="1844824"/>
            <a:ext cx="126182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6985950" y="3747765"/>
            <a:ext cx="126182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>
            <a:off x="8172400" y="1844824"/>
            <a:ext cx="0" cy="1902941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 rot="16200000">
            <a:off x="7535526" y="2700260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950mm</a:t>
            </a:r>
            <a:endParaRPr lang="en-US" dirty="0"/>
          </a:p>
        </p:txBody>
      </p:sp>
      <p:cxnSp>
        <p:nvCxnSpPr>
          <p:cNvPr id="32" name="Connecteur droit 31"/>
          <p:cNvCxnSpPr/>
          <p:nvPr/>
        </p:nvCxnSpPr>
        <p:spPr>
          <a:xfrm>
            <a:off x="6588224" y="1379003"/>
            <a:ext cx="0" cy="69655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7236296" y="1386852"/>
            <a:ext cx="0" cy="69655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 flipH="1">
            <a:off x="6588224" y="1367603"/>
            <a:ext cx="648073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6460052" y="956784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350mm</a:t>
            </a:r>
            <a:endParaRPr lang="en-US" dirty="0"/>
          </a:p>
        </p:txBody>
      </p:sp>
      <p:sp>
        <p:nvSpPr>
          <p:cNvPr id="40" name="ZoneTexte 39"/>
          <p:cNvSpPr txBox="1"/>
          <p:nvPr/>
        </p:nvSpPr>
        <p:spPr>
          <a:xfrm rot="16200000">
            <a:off x="3706273" y="3784393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624mm</a:t>
            </a:r>
            <a:endParaRPr lang="en-US" dirty="0"/>
          </a:p>
        </p:txBody>
      </p:sp>
      <p:sp>
        <p:nvSpPr>
          <p:cNvPr id="42" name="ZoneTexte 41"/>
          <p:cNvSpPr txBox="1"/>
          <p:nvPr/>
        </p:nvSpPr>
        <p:spPr>
          <a:xfrm rot="16200000">
            <a:off x="3719104" y="2131495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624mm</a:t>
            </a:r>
            <a:endParaRPr lang="en-US" dirty="0"/>
          </a:p>
        </p:txBody>
      </p:sp>
      <p:sp>
        <p:nvSpPr>
          <p:cNvPr id="43" name="Espace réservé de la date 4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44" name="Espace réservé du pied de page 4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45" name="Espace réservé du numéro de diapositive 4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26" name="Ellipse 25"/>
          <p:cNvSpPr/>
          <p:nvPr/>
        </p:nvSpPr>
        <p:spPr>
          <a:xfrm>
            <a:off x="4536306" y="2852936"/>
            <a:ext cx="1260140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37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31" grpId="0"/>
      <p:bldP spid="39" grpId="0"/>
      <p:bldP spid="40" grpId="0"/>
      <p:bldP spid="42" grpId="0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44624"/>
            <a:ext cx="8229600" cy="6636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2066798" y="5677836"/>
            <a:ext cx="54238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Development </a:t>
            </a:r>
            <a:r>
              <a:rPr lang="en-US" sz="2200" dirty="0"/>
              <a:t>stage is done. Production </a:t>
            </a:r>
            <a:r>
              <a:rPr lang="en-US" sz="2200" dirty="0" smtClean="0"/>
              <a:t>phase</a:t>
            </a:r>
            <a:endParaRPr lang="en-US" sz="22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268760"/>
            <a:ext cx="6306272" cy="4117416"/>
          </a:xfrm>
          <a:prstGeom prst="rect">
            <a:avLst/>
          </a:prstGeom>
        </p:spPr>
      </p:pic>
      <p:sp>
        <p:nvSpPr>
          <p:cNvPr id="10" name="Rectangle à coins arrondis 9"/>
          <p:cNvSpPr/>
          <p:nvPr/>
        </p:nvSpPr>
        <p:spPr>
          <a:xfrm>
            <a:off x="4700800" y="1246109"/>
            <a:ext cx="3240360" cy="411741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1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31442"/>
            <a:ext cx="8229600" cy="72008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Preparation for the coating</a:t>
            </a:r>
            <a:endParaRPr lang="en-US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608" y="1268760"/>
            <a:ext cx="547260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200" dirty="0" smtClean="0"/>
              <a:t>Cavity’s surface treatment (cleaning and chemical polishing) in the surface treatment workshop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 smtClean="0"/>
              <a:t>Conditioning of the parts and mounting of the vacuum system in cleanroom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 err="1" smtClean="0"/>
              <a:t>Pumpdown</a:t>
            </a:r>
            <a:r>
              <a:rPr lang="en-US" sz="2200" dirty="0" smtClean="0"/>
              <a:t> and high temperature </a:t>
            </a:r>
            <a:r>
              <a:rPr lang="en-US" sz="2200" dirty="0" err="1" smtClean="0"/>
              <a:t>bakeout</a:t>
            </a:r>
            <a:r>
              <a:rPr lang="en-US" sz="22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 smtClean="0"/>
              <a:t>NEG pump activation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13</a:t>
            </a:fld>
            <a:endParaRPr lang="en-US" altLang="en-US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679474"/>
            <a:ext cx="4248472" cy="277386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76256" y="3731111"/>
            <a:ext cx="1080120" cy="7060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0352" y="4437112"/>
            <a:ext cx="1080120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8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634082"/>
          </a:xfrm>
        </p:spPr>
        <p:txBody>
          <a:bodyPr>
            <a:noAutofit/>
          </a:bodyPr>
          <a:lstStyle/>
          <a:p>
            <a:r>
              <a:rPr lang="en-US" sz="3600" dirty="0" smtClean="0"/>
              <a:t>Preparation for the coating: cleanroom</a:t>
            </a:r>
            <a:endParaRPr lang="en-US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15616" y="908720"/>
            <a:ext cx="7848872" cy="2448141"/>
          </a:xfrm>
        </p:spPr>
        <p:txBody>
          <a:bodyPr>
            <a:normAutofit/>
          </a:bodyPr>
          <a:lstStyle/>
          <a:p>
            <a:r>
              <a:rPr lang="en-US" sz="2200" dirty="0" smtClean="0"/>
              <a:t>Mounted inside to prevent airborne particles contamination in our surface</a:t>
            </a:r>
          </a:p>
          <a:p>
            <a:r>
              <a:rPr lang="en-US" sz="2200" dirty="0" smtClean="0"/>
              <a:t>This would create peel-off and hot spots during the operation in the </a:t>
            </a:r>
            <a:r>
              <a:rPr lang="en-US" sz="2200" dirty="0" err="1" smtClean="0"/>
              <a:t>cryomodule</a:t>
            </a:r>
            <a:r>
              <a:rPr lang="en-US" sz="2200" dirty="0" smtClean="0"/>
              <a:t>, due to higher electrical resistivity</a:t>
            </a:r>
          </a:p>
          <a:p>
            <a:r>
              <a:rPr lang="en-US" sz="2200" dirty="0" smtClean="0"/>
              <a:t>Exceeding the cooling capacity of the </a:t>
            </a:r>
            <a:r>
              <a:rPr lang="en-US" sz="2200" dirty="0" err="1" smtClean="0"/>
              <a:t>cryomodule</a:t>
            </a:r>
            <a:r>
              <a:rPr lang="en-US" sz="2200" dirty="0" smtClean="0"/>
              <a:t> would result in a drop of cavity’s performance</a:t>
            </a:r>
          </a:p>
          <a:p>
            <a:endParaRPr lang="en-US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01288"/>
            <a:ext cx="3648198" cy="273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4644008" y="6237312"/>
            <a:ext cx="913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Peel-off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56861"/>
            <a:ext cx="2160240" cy="288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619672" y="6237312"/>
            <a:ext cx="21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Cleanroom assembly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Autofit/>
          </a:bodyPr>
          <a:lstStyle/>
          <a:p>
            <a:r>
              <a:rPr lang="en-US" sz="3000" dirty="0"/>
              <a:t>Preparation for the </a:t>
            </a:r>
            <a:r>
              <a:rPr lang="en-US" sz="3000" dirty="0" smtClean="0"/>
              <a:t>coating:</a:t>
            </a:r>
            <a:br>
              <a:rPr lang="en-US" sz="3000" dirty="0" smtClean="0"/>
            </a:br>
            <a:r>
              <a:rPr lang="en-US" sz="3000" dirty="0" smtClean="0"/>
              <a:t>Special</a:t>
            </a: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000" dirty="0" smtClean="0"/>
              <a:t>Bakeout of the cavity and NEG</a:t>
            </a:r>
            <a:endParaRPr lang="en-US" sz="3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980728"/>
            <a:ext cx="5122912" cy="5544616"/>
          </a:xfrm>
        </p:spPr>
        <p:txBody>
          <a:bodyPr>
            <a:normAutofit fontScale="92500" lnSpcReduction="20000"/>
          </a:bodyPr>
          <a:lstStyle/>
          <a:p>
            <a:r>
              <a:rPr lang="en-US" sz="2400" u="sng" dirty="0" smtClean="0"/>
              <a:t>Classical bake out: </a:t>
            </a:r>
            <a:r>
              <a:rPr lang="en-US" sz="2400" dirty="0" smtClean="0"/>
              <a:t>heating between 120 and 200°C </a:t>
            </a:r>
            <a:r>
              <a:rPr lang="en-US" sz="2400" dirty="0"/>
              <a:t>all </a:t>
            </a:r>
            <a:r>
              <a:rPr lang="en-US" sz="2400" dirty="0" smtClean="0"/>
              <a:t>the surfaces of our vacuum system, depending on the sensitivity of our devices</a:t>
            </a:r>
          </a:p>
          <a:p>
            <a:r>
              <a:rPr lang="en-US" sz="2400" dirty="0" smtClean="0"/>
              <a:t>One </a:t>
            </a:r>
            <a:r>
              <a:rPr lang="en-US" sz="2400" dirty="0"/>
              <a:t>limitation of our system are Viton seals (can’t stand more than 140°C) in the big flanges (612mm</a:t>
            </a:r>
            <a:r>
              <a:rPr lang="en-US" sz="2400" dirty="0" smtClean="0"/>
              <a:t>) of the vacuum chamber</a:t>
            </a:r>
          </a:p>
          <a:p>
            <a:endParaRPr lang="en-US" sz="1700" dirty="0" smtClean="0"/>
          </a:p>
          <a:p>
            <a:r>
              <a:rPr lang="en-US" sz="2400" u="sng" dirty="0" smtClean="0"/>
              <a:t>Special bake out: </a:t>
            </a:r>
            <a:r>
              <a:rPr lang="en-US" sz="2400" dirty="0" smtClean="0"/>
              <a:t>the </a:t>
            </a:r>
            <a:r>
              <a:rPr lang="en-US" sz="2400" b="1" dirty="0" smtClean="0"/>
              <a:t>cavity</a:t>
            </a:r>
            <a:r>
              <a:rPr lang="en-US" sz="2400" dirty="0" smtClean="0"/>
              <a:t> is heated up to 650°C using IR to release the gas trapped in the substrate (H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and 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To reduce thermal losses during bakeout, we shield our chambers with copper screens </a:t>
            </a:r>
          </a:p>
          <a:p>
            <a:endParaRPr lang="en-US" sz="1700" dirty="0" smtClean="0"/>
          </a:p>
          <a:p>
            <a:r>
              <a:rPr lang="fr-CH" sz="2400" u="sng" dirty="0" smtClean="0"/>
              <a:t>Activation of NEG </a:t>
            </a:r>
            <a:r>
              <a:rPr lang="fr-CH" sz="2400" u="sng" dirty="0" err="1" smtClean="0"/>
              <a:t>pump</a:t>
            </a:r>
            <a:r>
              <a:rPr lang="fr-CH" sz="2400" u="sng" dirty="0" smtClean="0"/>
              <a:t> </a:t>
            </a:r>
            <a:r>
              <a:rPr lang="fr-CH" sz="2400" dirty="0" smtClean="0"/>
              <a:t>after bakeout to </a:t>
            </a:r>
            <a:r>
              <a:rPr lang="fr-CH" sz="2400" dirty="0" err="1" smtClean="0"/>
              <a:t>pump</a:t>
            </a:r>
            <a:r>
              <a:rPr lang="fr-CH" sz="2400" dirty="0" smtClean="0"/>
              <a:t> H</a:t>
            </a:r>
            <a:r>
              <a:rPr lang="fr-CH" sz="2400" baseline="-25000" dirty="0" smtClean="0"/>
              <a:t>2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</a:t>
            </a:r>
            <a:r>
              <a:rPr lang="fr-CH" sz="2400" dirty="0" err="1" smtClean="0"/>
              <a:t>higher</a:t>
            </a:r>
            <a:r>
              <a:rPr lang="fr-CH" sz="2400" dirty="0" smtClean="0"/>
              <a:t> </a:t>
            </a:r>
            <a:r>
              <a:rPr lang="fr-CH" sz="2400" dirty="0" err="1" smtClean="0"/>
              <a:t>efficiency</a:t>
            </a:r>
            <a:r>
              <a:rPr lang="fr-CH" sz="2400" dirty="0"/>
              <a:t> </a:t>
            </a:r>
            <a:r>
              <a:rPr lang="fr-CH" sz="2400" dirty="0" smtClean="0"/>
              <a:t>+ </a:t>
            </a:r>
            <a:r>
              <a:rPr lang="fr-CH" sz="2400" dirty="0" err="1" smtClean="0"/>
              <a:t>compensate</a:t>
            </a:r>
            <a:r>
              <a:rPr lang="fr-CH" sz="2400" dirty="0" smtClean="0"/>
              <a:t> </a:t>
            </a:r>
            <a:r>
              <a:rPr lang="fr-CH" sz="2400" dirty="0" err="1" smtClean="0"/>
              <a:t>Viton</a:t>
            </a:r>
            <a:r>
              <a:rPr lang="fr-CH" sz="2400" dirty="0" smtClean="0"/>
              <a:t> </a:t>
            </a:r>
            <a:r>
              <a:rPr lang="fr-CH" sz="2400" dirty="0" err="1" smtClean="0"/>
              <a:t>permeation</a:t>
            </a:r>
            <a:r>
              <a:rPr lang="fr-CH" sz="2400" dirty="0" smtClean="0"/>
              <a:t>.</a:t>
            </a:r>
            <a:endParaRPr lang="en-GB" sz="2400" dirty="0"/>
          </a:p>
          <a:p>
            <a:endParaRPr lang="en-US" sz="2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15</a:t>
            </a:fld>
            <a:endParaRPr lang="en-US" altLang="en-US"/>
          </a:p>
        </p:txBody>
      </p:sp>
      <p:pic>
        <p:nvPicPr>
          <p:cNvPr id="2051" name="Picture 3" descr="C:\Users\Noémie Jecklin\Desktop\IMG_2909_sma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14" r="16962" b="9344"/>
          <a:stretch/>
        </p:blipFill>
        <p:spPr bwMode="auto">
          <a:xfrm>
            <a:off x="6462241" y="3573016"/>
            <a:ext cx="1950052" cy="2867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Guille\seminar\20140721_164537_resized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204" y="1052736"/>
            <a:ext cx="2903276" cy="217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5989204" y="3203684"/>
            <a:ext cx="156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Copper shields</a:t>
            </a:r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6462241" y="6381328"/>
            <a:ext cx="978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 lamps</a:t>
            </a:r>
            <a:endParaRPr lang="en-US" dirty="0"/>
          </a:p>
        </p:txBody>
      </p:sp>
      <p:sp>
        <p:nvSpPr>
          <p:cNvPr id="14" name="Ellipse 13"/>
          <p:cNvSpPr/>
          <p:nvPr/>
        </p:nvSpPr>
        <p:spPr>
          <a:xfrm>
            <a:off x="7740352" y="4005064"/>
            <a:ext cx="288032" cy="1368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llipse 17"/>
          <p:cNvSpPr/>
          <p:nvPr/>
        </p:nvSpPr>
        <p:spPr>
          <a:xfrm>
            <a:off x="7152810" y="4077072"/>
            <a:ext cx="288032" cy="1368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3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9056"/>
            <a:ext cx="8229600" cy="72008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Diode Sputtering process Schematic</a:t>
            </a:r>
            <a:endParaRPr lang="en-US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269632"/>
            <a:ext cx="4248472" cy="5040560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After bakeout and NEG activation, ultimate vacuum is reached (</a:t>
            </a:r>
            <a:r>
              <a:rPr lang="en-US" sz="2200" dirty="0" smtClean="0"/>
              <a:t>P&lt;1x10E-7 mbar) </a:t>
            </a:r>
            <a:r>
              <a:rPr lang="en-US" sz="2200" dirty="0" smtClean="0"/>
              <a:t>at 300°C</a:t>
            </a:r>
          </a:p>
          <a:p>
            <a:endParaRPr lang="en-US" sz="2200" dirty="0" smtClean="0"/>
          </a:p>
          <a:p>
            <a:r>
              <a:rPr lang="en-US" sz="2200" dirty="0" smtClean="0"/>
              <a:t>We inject a noble gas (</a:t>
            </a:r>
            <a:r>
              <a:rPr lang="en-US" sz="2200" dirty="0" err="1" smtClean="0"/>
              <a:t>Ar</a:t>
            </a:r>
            <a:r>
              <a:rPr lang="en-US" sz="2200" dirty="0" smtClean="0"/>
              <a:t>) in the chamber up to a process pressure (0,2 mbar) and create a plasma. </a:t>
            </a:r>
            <a:r>
              <a:rPr lang="en-US" sz="2200" dirty="0" smtClean="0">
                <a:sym typeface="Wingdings" panose="05000000000000000000" pitchFamily="2" charset="2"/>
              </a:rPr>
              <a:t>Coating</a:t>
            </a:r>
            <a:endParaRPr lang="en-US" sz="2200" dirty="0" smtClean="0"/>
          </a:p>
          <a:p>
            <a:pPr marL="0" indent="0">
              <a:buNone/>
            </a:pPr>
            <a:endParaRPr lang="en-US" sz="2200" dirty="0" smtClean="0"/>
          </a:p>
          <a:p>
            <a:r>
              <a:rPr lang="en-US" sz="2200" dirty="0" smtClean="0"/>
              <a:t>High temperature : better film properties (from 300°C to 620°C)</a:t>
            </a:r>
          </a:p>
          <a:p>
            <a:r>
              <a:rPr lang="en-US" sz="2200" dirty="0" smtClean="0"/>
              <a:t>High </a:t>
            </a:r>
            <a:r>
              <a:rPr lang="en-US" sz="2200" dirty="0"/>
              <a:t>power (8kW</a:t>
            </a:r>
            <a:r>
              <a:rPr lang="en-US" sz="2200" dirty="0" smtClean="0"/>
              <a:t>): better RF performance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Recording all pressures and temperatures.</a:t>
            </a:r>
          </a:p>
          <a:p>
            <a:endParaRPr lang="en-US" sz="22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" r="2319" b="-1512"/>
          <a:stretch/>
        </p:blipFill>
        <p:spPr>
          <a:xfrm>
            <a:off x="5004048" y="1052736"/>
            <a:ext cx="3781535" cy="547435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611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n-US" sz="3400" dirty="0" smtClean="0"/>
              <a:t>Cycles of the Sputtering process:</a:t>
            </a:r>
            <a:br>
              <a:rPr lang="en-US" sz="3400" dirty="0" smtClean="0"/>
            </a:br>
            <a:r>
              <a:rPr lang="en-US" sz="3400" dirty="0" smtClean="0"/>
              <a:t> temperature evolution</a:t>
            </a:r>
            <a:endParaRPr lang="en-US" sz="3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052736"/>
            <a:ext cx="2016224" cy="554461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Total energy: 43kWh</a:t>
            </a:r>
          </a:p>
          <a:p>
            <a:endParaRPr lang="en-US" sz="1200" dirty="0" smtClean="0"/>
          </a:p>
          <a:p>
            <a:r>
              <a:rPr lang="en-US" sz="2000" dirty="0" smtClean="0"/>
              <a:t>Around 25min per run + 5h30 </a:t>
            </a:r>
            <a:r>
              <a:rPr lang="en-US" sz="2000" dirty="0" smtClean="0"/>
              <a:t>cooling</a:t>
            </a:r>
          </a:p>
          <a:p>
            <a:endParaRPr lang="en-US" sz="2000" dirty="0" smtClean="0"/>
          </a:p>
          <a:p>
            <a:r>
              <a:rPr lang="en-US" sz="2000" dirty="0"/>
              <a:t>We need 14 runs to complete a coating</a:t>
            </a:r>
          </a:p>
          <a:p>
            <a:pPr marL="0" indent="0">
              <a:buNone/>
            </a:pPr>
            <a:endParaRPr lang="en-US" sz="1200" dirty="0" smtClean="0"/>
          </a:p>
          <a:p>
            <a:endParaRPr lang="en-US" sz="1200" dirty="0" smtClean="0"/>
          </a:p>
          <a:p>
            <a:r>
              <a:rPr lang="en-US" sz="2000" dirty="0"/>
              <a:t>T</a:t>
            </a:r>
            <a:r>
              <a:rPr lang="en-US" sz="2000" dirty="0" smtClean="0"/>
              <a:t>otal effective coating time: 6 hours</a:t>
            </a:r>
          </a:p>
          <a:p>
            <a:endParaRPr lang="en-US" sz="2000" dirty="0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17</a:t>
            </a:fld>
            <a:endParaRPr lang="en-US" altLang="en-US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5" y="1566517"/>
            <a:ext cx="5992011" cy="450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837" y="1556792"/>
            <a:ext cx="6155999" cy="450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2137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Espace réservé du contenu 1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18" y="1165343"/>
            <a:ext cx="7848600" cy="5101989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64704"/>
          </a:xfrm>
        </p:spPr>
        <p:txBody>
          <a:bodyPr>
            <a:normAutofit/>
          </a:bodyPr>
          <a:lstStyle/>
          <a:p>
            <a:r>
              <a:rPr lang="en-US" sz="3400" dirty="0" smtClean="0"/>
              <a:t>RF results</a:t>
            </a:r>
            <a:endParaRPr lang="en-US" sz="3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18</a:t>
            </a:fld>
            <a:endParaRPr lang="en-US" altLang="en-US"/>
          </a:p>
        </p:txBody>
      </p:sp>
      <p:grpSp>
        <p:nvGrpSpPr>
          <p:cNvPr id="14" name="Groupe 13"/>
          <p:cNvGrpSpPr/>
          <p:nvPr/>
        </p:nvGrpSpPr>
        <p:grpSpPr>
          <a:xfrm>
            <a:off x="2228787" y="2021891"/>
            <a:ext cx="2924662" cy="1944217"/>
            <a:chOff x="2433794" y="2060847"/>
            <a:chExt cx="2924662" cy="1944217"/>
          </a:xfrm>
        </p:grpSpPr>
        <p:sp>
          <p:nvSpPr>
            <p:cNvPr id="3" name="ZoneTexte 2"/>
            <p:cNvSpPr txBox="1"/>
            <p:nvPr/>
          </p:nvSpPr>
          <p:spPr>
            <a:xfrm>
              <a:off x="2433794" y="3697287"/>
              <a:ext cx="18653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2kW, standard bakeout</a:t>
              </a:r>
              <a:endParaRPr lang="en-US" sz="1400" dirty="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2436091" y="3212976"/>
              <a:ext cx="19198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4</a:t>
              </a:r>
              <a:r>
                <a:rPr 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kW, standard bakeout</a:t>
              </a:r>
              <a:endPara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433794" y="2773733"/>
              <a:ext cx="290675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B050"/>
                  </a:solidFill>
                </a:rPr>
                <a:t>8kW, </a:t>
              </a:r>
              <a:r>
                <a:rPr lang="en-US" sz="1400" dirty="0">
                  <a:solidFill>
                    <a:srgbClr val="00B050"/>
                  </a:solidFill>
                </a:rPr>
                <a:t>special </a:t>
              </a:r>
              <a:r>
                <a:rPr lang="en-US" sz="1400" dirty="0" smtClean="0">
                  <a:solidFill>
                    <a:srgbClr val="00B050"/>
                  </a:solidFill>
                </a:rPr>
                <a:t>bakeout, baseline recipe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2451698" y="2060847"/>
              <a:ext cx="29067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8kW, </a:t>
              </a:r>
              <a:r>
                <a:rPr lang="en-US" sz="1400" dirty="0">
                  <a:solidFill>
                    <a:srgbClr val="0070C0"/>
                  </a:solidFill>
                </a:rPr>
                <a:t>special </a:t>
              </a:r>
              <a:r>
                <a:rPr lang="en-US" sz="1400" dirty="0" smtClean="0">
                  <a:solidFill>
                    <a:srgbClr val="0070C0"/>
                  </a:solidFill>
                </a:rPr>
                <a:t>bakeout, baseline recipe</a:t>
              </a:r>
            </a:p>
          </p:txBody>
        </p:sp>
      </p:grpSp>
      <p:sp>
        <p:nvSpPr>
          <p:cNvPr id="12" name="ZoneTexte 11"/>
          <p:cNvSpPr txBox="1"/>
          <p:nvPr/>
        </p:nvSpPr>
        <p:spPr>
          <a:xfrm>
            <a:off x="7972991" y="2373997"/>
            <a:ext cx="1171009" cy="73866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Final geometrical configuration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974135" y="3194392"/>
            <a:ext cx="1169865" cy="73866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Different geometrical configuration</a:t>
            </a:r>
          </a:p>
        </p:txBody>
      </p:sp>
    </p:spTree>
    <p:extLst>
      <p:ext uri="{BB962C8B-B14F-4D97-AF65-F5344CB8AC3E}">
        <p14:creationId xmlns:p14="http://schemas.microsoft.com/office/powerpoint/2010/main" val="317822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en-US" sz="3400" dirty="0" smtClean="0"/>
              <a:t>Next goals  </a:t>
            </a:r>
            <a:endParaRPr lang="en-US" sz="3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17240" y="1628800"/>
            <a:ext cx="4834880" cy="4525963"/>
          </a:xfrm>
        </p:spPr>
        <p:txBody>
          <a:bodyPr>
            <a:normAutofit/>
          </a:bodyPr>
          <a:lstStyle/>
          <a:p>
            <a:r>
              <a:rPr lang="en-US" sz="2200" dirty="0" smtClean="0"/>
              <a:t>Backup </a:t>
            </a:r>
            <a:r>
              <a:rPr lang="en-US" sz="2200" dirty="0"/>
              <a:t>in case of failure of 1</a:t>
            </a:r>
            <a:r>
              <a:rPr lang="en-US" sz="2200" baseline="30000" dirty="0"/>
              <a:t>st</a:t>
            </a:r>
            <a:r>
              <a:rPr lang="en-US" sz="2200" dirty="0"/>
              <a:t> </a:t>
            </a:r>
            <a:r>
              <a:rPr lang="en-US" sz="2200" dirty="0" smtClean="0"/>
              <a:t>coating system</a:t>
            </a:r>
            <a:endParaRPr lang="en-US" sz="2200" dirty="0"/>
          </a:p>
          <a:p>
            <a:r>
              <a:rPr lang="en-US" sz="2200" dirty="0" smtClean="0"/>
              <a:t>Focus </a:t>
            </a:r>
            <a:r>
              <a:rPr lang="en-US" sz="2200" dirty="0"/>
              <a:t>on development with different techniques </a:t>
            </a:r>
            <a:r>
              <a:rPr lang="en-US" sz="2200" dirty="0" smtClean="0"/>
              <a:t>(magnetron</a:t>
            </a:r>
            <a:r>
              <a:rPr lang="en-US" sz="2200" dirty="0"/>
              <a:t>, double </a:t>
            </a:r>
            <a:r>
              <a:rPr lang="en-US" sz="2200" dirty="0" smtClean="0"/>
              <a:t>cathode, other cavities…)</a:t>
            </a:r>
          </a:p>
          <a:p>
            <a:r>
              <a:rPr lang="en-US" sz="2200" dirty="0" smtClean="0"/>
              <a:t>Start development of Low beta cavities </a:t>
            </a:r>
          </a:p>
          <a:p>
            <a:endParaRPr lang="en-US" sz="2200" dirty="0"/>
          </a:p>
          <a:p>
            <a:pPr marL="0" indent="0">
              <a:buNone/>
            </a:pPr>
            <a:r>
              <a:rPr lang="en-US" sz="2200" dirty="0" smtClean="0">
                <a:sym typeface="Wingdings" panose="05000000000000000000" pitchFamily="2" charset="2"/>
              </a:rPr>
              <a:t>	 Second coating system</a:t>
            </a:r>
            <a:endParaRPr lang="en-US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3163887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230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6470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Outlook</a:t>
            </a:r>
            <a:endParaRPr lang="en-US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200" dirty="0" smtClean="0"/>
              <a:t>Introduction: about RF cavities and coatings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 smtClean="0"/>
              <a:t>Preparation for the coating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 smtClean="0"/>
              <a:t>Sputtering </a:t>
            </a:r>
            <a:r>
              <a:rPr lang="en-US" sz="2200" dirty="0" smtClean="0"/>
              <a:t>process</a:t>
            </a:r>
            <a:endParaRPr lang="en-US" sz="2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200" dirty="0" smtClean="0"/>
              <a:t>Next goals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 smtClean="0"/>
              <a:t>Current status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887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9056"/>
            <a:ext cx="8229600" cy="792088"/>
          </a:xfrm>
        </p:spPr>
        <p:txBody>
          <a:bodyPr>
            <a:normAutofit/>
          </a:bodyPr>
          <a:lstStyle/>
          <a:p>
            <a:r>
              <a:rPr lang="en-US" sz="3400" dirty="0" smtClean="0"/>
              <a:t>Flexibility in configuration</a:t>
            </a:r>
            <a:endParaRPr lang="en-US" sz="3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74911" y="692696"/>
            <a:ext cx="5337366" cy="554461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200" dirty="0" smtClean="0"/>
              <a:t>Built entirely in </a:t>
            </a:r>
            <a:r>
              <a:rPr lang="en-US" sz="2200" dirty="0"/>
              <a:t>s</a:t>
            </a:r>
            <a:r>
              <a:rPr lang="en-US" sz="2200" dirty="0" smtClean="0"/>
              <a:t>tainless steel 316L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000" dirty="0"/>
              <a:t>Stands better chemical treatments for cleaning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000" dirty="0"/>
              <a:t>Less interaction with magnetic field for </a:t>
            </a:r>
            <a:r>
              <a:rPr lang="en-US" sz="2000" dirty="0" smtClean="0"/>
              <a:t>magnetron</a:t>
            </a:r>
          </a:p>
          <a:p>
            <a:pPr>
              <a:lnSpc>
                <a:spcPct val="120000"/>
              </a:lnSpc>
            </a:pPr>
            <a:r>
              <a:rPr lang="en-US" sz="2200" dirty="0" smtClean="0"/>
              <a:t>Geometry of bottom flange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000" dirty="0" smtClean="0"/>
              <a:t>Allows to adapt different cavities (High and low Beta)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000" dirty="0" smtClean="0"/>
              <a:t>Develop a double cathode coating system for layer thickness uniformity in complex geometries</a:t>
            </a:r>
          </a:p>
          <a:p>
            <a:pPr>
              <a:lnSpc>
                <a:spcPct val="120000"/>
              </a:lnSpc>
            </a:pPr>
            <a:r>
              <a:rPr lang="en-US" sz="2200" dirty="0" smtClean="0"/>
              <a:t>More viewports located in specific zones to implement: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000" dirty="0" smtClean="0"/>
              <a:t>Visual </a:t>
            </a:r>
            <a:r>
              <a:rPr lang="en-US" sz="2000" dirty="0"/>
              <a:t>control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000" dirty="0"/>
              <a:t>Optical plasma diagnosis and monitoring </a:t>
            </a:r>
            <a:r>
              <a:rPr lang="en-US" sz="2000" dirty="0" smtClean="0"/>
              <a:t>system</a:t>
            </a:r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277" y="4020725"/>
            <a:ext cx="3024336" cy="226825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942" y="1124744"/>
            <a:ext cx="3026888" cy="227016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6123182" y="3394910"/>
            <a:ext cx="1009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 view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6092942" y="6237312"/>
            <a:ext cx="1375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Bottom view</a:t>
            </a:r>
            <a:endParaRPr lang="en-US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20</a:t>
            </a:fld>
            <a:endParaRPr lang="en-US" altLang="en-US"/>
          </a:p>
        </p:txBody>
      </p:sp>
      <p:cxnSp>
        <p:nvCxnSpPr>
          <p:cNvPr id="12" name="Connecteur droit 11"/>
          <p:cNvCxnSpPr/>
          <p:nvPr/>
        </p:nvCxnSpPr>
        <p:spPr>
          <a:xfrm>
            <a:off x="7143560" y="2060848"/>
            <a:ext cx="0" cy="6480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8028384" y="2060848"/>
            <a:ext cx="0" cy="6480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7143560" y="2708920"/>
            <a:ext cx="884824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7192650" y="2738592"/>
            <a:ext cx="82747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DN273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85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48072"/>
          </a:xfrm>
        </p:spPr>
        <p:txBody>
          <a:bodyPr>
            <a:normAutofit/>
          </a:bodyPr>
          <a:lstStyle/>
          <a:p>
            <a:r>
              <a:rPr lang="en-US" sz="3400" dirty="0" smtClean="0"/>
              <a:t>Flexibility in performance</a:t>
            </a:r>
            <a:endParaRPr lang="en-US" sz="3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196752"/>
            <a:ext cx="8229600" cy="4525963"/>
          </a:xfrm>
        </p:spPr>
        <p:txBody>
          <a:bodyPr>
            <a:normAutofit/>
          </a:bodyPr>
          <a:lstStyle/>
          <a:p>
            <a:r>
              <a:rPr lang="en-US" sz="2200" dirty="0" smtClean="0"/>
              <a:t>Special 612mm Flanges: chamber sealed either by copper gaskets or </a:t>
            </a:r>
            <a:r>
              <a:rPr lang="en-US" sz="2200" dirty="0"/>
              <a:t>V</a:t>
            </a:r>
            <a:r>
              <a:rPr lang="en-US" sz="2200" dirty="0" smtClean="0"/>
              <a:t>iton O-rings</a:t>
            </a:r>
          </a:p>
          <a:p>
            <a:pPr lvl="1"/>
            <a:r>
              <a:rPr lang="en-US" sz="2200" dirty="0" smtClean="0"/>
              <a:t>Copper gaskets (612mm) allow to have a wider temperature range during bakeout and coating</a:t>
            </a:r>
          </a:p>
          <a:p>
            <a:pPr lvl="1"/>
            <a:r>
              <a:rPr lang="en-US" sz="2200" dirty="0" smtClean="0"/>
              <a:t>Better leak tightness with copper gaskets</a:t>
            </a:r>
          </a:p>
          <a:p>
            <a:pPr lvl="1"/>
            <a:r>
              <a:rPr lang="en-US" sz="2200" dirty="0" smtClean="0"/>
              <a:t>Viton can still be </a:t>
            </a:r>
            <a:r>
              <a:rPr lang="en-US" sz="2200" dirty="0"/>
              <a:t>installed </a:t>
            </a:r>
            <a:r>
              <a:rPr lang="en-US" sz="2200" dirty="0" smtClean="0"/>
              <a:t>instead of copper (cheaper and faster)</a:t>
            </a:r>
            <a:endParaRPr lang="en-US" sz="22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570" y="3789041"/>
            <a:ext cx="3133259" cy="2349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756" y="3783670"/>
            <a:ext cx="3146895" cy="2360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241510" y="6124399"/>
            <a:ext cx="1541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Viton O-Ring  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4669756" y="6124399"/>
            <a:ext cx="1580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Copper gasket</a:t>
            </a:r>
            <a:endParaRPr lang="en-US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174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Thickness profile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08.08.2014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22</a:t>
            </a:fld>
            <a:endParaRPr lang="en-US" altLang="en-US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054" y="3982790"/>
            <a:ext cx="7410054" cy="2520280"/>
          </a:xfrm>
          <a:prstGeom prst="rect">
            <a:avLst/>
          </a:prstGeom>
        </p:spPr>
      </p:pic>
      <p:pic>
        <p:nvPicPr>
          <p:cNvPr id="18" name="Espace réservé du contenu 1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25954"/>
            <a:ext cx="7848600" cy="4379014"/>
          </a:xfrm>
        </p:spPr>
      </p:pic>
      <p:pic>
        <p:nvPicPr>
          <p:cNvPr id="1026" name="Picture 2" descr="D:\CERN\Conferences&amp;Worshops\SRF sept.2013\HIE-ISOLDE stand\Noémie\Images+data\double cathode.bmp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45" r="1840" b="9417"/>
          <a:stretch/>
        </p:blipFill>
        <p:spPr bwMode="auto">
          <a:xfrm>
            <a:off x="1359289" y="5157192"/>
            <a:ext cx="7195584" cy="1194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19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Current</a:t>
            </a:r>
            <a:r>
              <a:rPr lang="fr-CH" dirty="0" smtClean="0"/>
              <a:t> </a:t>
            </a:r>
            <a:r>
              <a:rPr lang="fr-CH" dirty="0" err="1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600" dirty="0" smtClean="0"/>
              <a:t>Second system </a:t>
            </a:r>
            <a:r>
              <a:rPr lang="fr-CH" sz="2600" dirty="0" err="1" smtClean="0"/>
              <a:t>status</a:t>
            </a:r>
            <a:r>
              <a:rPr lang="fr-CH" sz="2600" dirty="0" smtClean="0"/>
              <a:t> :</a:t>
            </a:r>
          </a:p>
          <a:p>
            <a:pPr lvl="1"/>
            <a:r>
              <a:rPr lang="fr-CH" sz="2200" dirty="0" err="1" smtClean="0"/>
              <a:t>Pieces</a:t>
            </a:r>
            <a:r>
              <a:rPr lang="fr-CH" sz="2200" dirty="0" smtClean="0"/>
              <a:t> </a:t>
            </a:r>
            <a:r>
              <a:rPr lang="fr-CH" sz="2200" dirty="0" err="1" smtClean="0"/>
              <a:t>cleaned</a:t>
            </a:r>
            <a:r>
              <a:rPr lang="fr-CH" sz="2200" dirty="0" smtClean="0"/>
              <a:t> in the </a:t>
            </a:r>
            <a:r>
              <a:rPr lang="fr-CH" sz="2200" dirty="0" err="1" smtClean="0"/>
              <a:t>chemistry</a:t>
            </a:r>
            <a:endParaRPr lang="fr-CH" sz="2200" dirty="0" smtClean="0"/>
          </a:p>
          <a:p>
            <a:pPr lvl="1"/>
            <a:r>
              <a:rPr lang="fr-CH" sz="2200" dirty="0" err="1" smtClean="0"/>
              <a:t>Checking</a:t>
            </a:r>
            <a:r>
              <a:rPr lang="fr-CH" sz="2200" dirty="0" smtClean="0"/>
              <a:t> </a:t>
            </a:r>
            <a:r>
              <a:rPr lang="fr-CH" sz="2200" dirty="0" err="1" smtClean="0"/>
              <a:t>assembly</a:t>
            </a:r>
            <a:r>
              <a:rPr lang="fr-CH" sz="2200" dirty="0" smtClean="0"/>
              <a:t> of all the </a:t>
            </a:r>
            <a:r>
              <a:rPr lang="fr-CH" sz="2200" dirty="0" err="1" smtClean="0"/>
              <a:t>pieces</a:t>
            </a:r>
            <a:endParaRPr lang="fr-CH" sz="2200" dirty="0" smtClean="0"/>
          </a:p>
          <a:p>
            <a:pPr lvl="1"/>
            <a:r>
              <a:rPr lang="fr-CH" sz="2200" dirty="0" smtClean="0"/>
              <a:t>Installation of </a:t>
            </a:r>
            <a:r>
              <a:rPr lang="fr-CH" sz="2200" dirty="0" err="1" smtClean="0"/>
              <a:t>external</a:t>
            </a:r>
            <a:r>
              <a:rPr lang="fr-CH" sz="2200" dirty="0" smtClean="0"/>
              <a:t> </a:t>
            </a:r>
            <a:r>
              <a:rPr lang="fr-CH" sz="2200" dirty="0" err="1" smtClean="0"/>
              <a:t>devices</a:t>
            </a:r>
            <a:r>
              <a:rPr lang="fr-CH" sz="2200" dirty="0" smtClean="0"/>
              <a:t> (gauges, valves, NEG </a:t>
            </a:r>
            <a:r>
              <a:rPr lang="fr-CH" sz="2200" dirty="0" err="1" smtClean="0"/>
              <a:t>pump</a:t>
            </a:r>
            <a:r>
              <a:rPr lang="fr-CH" sz="2200" dirty="0" smtClean="0"/>
              <a:t>) and </a:t>
            </a:r>
            <a:r>
              <a:rPr lang="fr-CH" sz="2200" dirty="0" err="1" smtClean="0"/>
              <a:t>integration</a:t>
            </a:r>
            <a:r>
              <a:rPr lang="fr-CH" sz="2200" dirty="0" smtClean="0"/>
              <a:t> in the vacuum system</a:t>
            </a:r>
          </a:p>
          <a:p>
            <a:pPr lvl="1"/>
            <a:r>
              <a:rPr lang="fr-CH" sz="2200" dirty="0" err="1" smtClean="0"/>
              <a:t>Leaktight</a:t>
            </a:r>
            <a:endParaRPr lang="fr-CH" sz="2200" dirty="0"/>
          </a:p>
          <a:p>
            <a:pPr lvl="1"/>
            <a:r>
              <a:rPr lang="fr-CH" sz="2200" dirty="0" smtClean="0"/>
              <a:t>Will </a:t>
            </a:r>
            <a:r>
              <a:rPr lang="fr-CH" sz="2200" dirty="0" err="1" smtClean="0"/>
              <a:t>be</a:t>
            </a:r>
            <a:r>
              <a:rPr lang="fr-CH" sz="2200" dirty="0" smtClean="0"/>
              <a:t> </a:t>
            </a:r>
            <a:r>
              <a:rPr lang="fr-CH" sz="2200" dirty="0" err="1" smtClean="0"/>
              <a:t>fully</a:t>
            </a:r>
            <a:r>
              <a:rPr lang="fr-CH" sz="2200" dirty="0" smtClean="0"/>
              <a:t> </a:t>
            </a:r>
            <a:r>
              <a:rPr lang="fr-CH" sz="2200" dirty="0" err="1" smtClean="0"/>
              <a:t>qualified</a:t>
            </a:r>
            <a:r>
              <a:rPr lang="fr-CH" sz="2200" dirty="0" smtClean="0"/>
              <a:t> </a:t>
            </a:r>
            <a:r>
              <a:rPr lang="fr-CH" sz="2200" dirty="0" err="1" smtClean="0"/>
              <a:t>when</a:t>
            </a:r>
            <a:r>
              <a:rPr lang="fr-CH" sz="2200" dirty="0" smtClean="0"/>
              <a:t> one </a:t>
            </a:r>
            <a:r>
              <a:rPr lang="fr-CH" sz="2200" dirty="0" err="1" smtClean="0"/>
              <a:t>cavity</a:t>
            </a:r>
            <a:r>
              <a:rPr lang="fr-CH" sz="2200" dirty="0" smtClean="0"/>
              <a:t> </a:t>
            </a:r>
            <a:r>
              <a:rPr lang="fr-CH" sz="2200" dirty="0" err="1" smtClean="0"/>
              <a:t>is</a:t>
            </a:r>
            <a:r>
              <a:rPr lang="fr-CH" sz="2200" dirty="0" smtClean="0"/>
              <a:t> </a:t>
            </a:r>
            <a:r>
              <a:rPr lang="fr-CH" sz="2200" dirty="0" err="1" smtClean="0"/>
              <a:t>coated</a:t>
            </a:r>
            <a:r>
              <a:rPr lang="fr-CH" sz="2200" dirty="0" smtClean="0"/>
              <a:t> </a:t>
            </a:r>
            <a:r>
              <a:rPr lang="fr-CH" sz="2200" dirty="0" err="1" smtClean="0"/>
              <a:t>with</a:t>
            </a:r>
            <a:r>
              <a:rPr lang="fr-CH" sz="2200" dirty="0" smtClean="0"/>
              <a:t> the standard </a:t>
            </a:r>
            <a:r>
              <a:rPr lang="fr-CH" sz="2200" dirty="0" err="1" smtClean="0"/>
              <a:t>recipe</a:t>
            </a:r>
            <a:r>
              <a:rPr lang="fr-CH" sz="2200" dirty="0" smtClean="0"/>
              <a:t> and </a:t>
            </a:r>
            <a:r>
              <a:rPr lang="fr-CH" sz="2200" dirty="0" err="1" smtClean="0"/>
              <a:t>tested</a:t>
            </a:r>
            <a:r>
              <a:rPr lang="fr-CH" sz="2200" dirty="0" smtClean="0"/>
              <a:t> </a:t>
            </a:r>
            <a:r>
              <a:rPr lang="fr-CH" sz="2200" dirty="0" err="1" smtClean="0"/>
              <a:t>afterwards</a:t>
            </a:r>
            <a:r>
              <a:rPr lang="fr-CH" sz="2200" dirty="0" smtClean="0"/>
              <a:t> in RF </a:t>
            </a:r>
            <a:r>
              <a:rPr lang="fr-CH" sz="2200" dirty="0" err="1" smtClean="0"/>
              <a:t>facilities</a:t>
            </a:r>
            <a:r>
              <a:rPr lang="fr-CH" sz="2200" dirty="0" smtClean="0"/>
              <a:t> </a:t>
            </a:r>
            <a:r>
              <a:rPr lang="fr-CH" sz="2200" dirty="0" err="1" smtClean="0"/>
              <a:t>reaching</a:t>
            </a:r>
            <a:r>
              <a:rPr lang="fr-CH" sz="2200" dirty="0" smtClean="0"/>
              <a:t> </a:t>
            </a:r>
            <a:r>
              <a:rPr lang="fr-CH" sz="2200" dirty="0" err="1" smtClean="0"/>
              <a:t>specs</a:t>
            </a:r>
            <a:r>
              <a:rPr lang="fr-CH" sz="2200" dirty="0" smtClean="0"/>
              <a:t>.</a:t>
            </a:r>
          </a:p>
          <a:p>
            <a:pPr lvl="1"/>
            <a:endParaRPr lang="fr-CH" sz="22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fr-CH" sz="2600" dirty="0"/>
              <a:t> </a:t>
            </a:r>
            <a:r>
              <a:rPr lang="fr-CH" sz="2600" dirty="0" err="1" smtClean="0"/>
              <a:t>Cavities</a:t>
            </a:r>
            <a:r>
              <a:rPr lang="fr-CH" sz="2600" dirty="0" smtClean="0"/>
              <a:t> </a:t>
            </a:r>
            <a:r>
              <a:rPr lang="fr-CH" sz="2600" dirty="0" err="1"/>
              <a:t>status</a:t>
            </a:r>
            <a:r>
              <a:rPr lang="fr-CH" sz="2600" dirty="0"/>
              <a:t> :</a:t>
            </a:r>
          </a:p>
          <a:p>
            <a:pPr lvl="1"/>
            <a:r>
              <a:rPr lang="fr-CH" sz="2200" dirty="0"/>
              <a:t> 3 </a:t>
            </a:r>
            <a:r>
              <a:rPr lang="fr-CH" sz="2200" dirty="0" err="1"/>
              <a:t>series</a:t>
            </a:r>
            <a:r>
              <a:rPr lang="fr-CH" sz="2200" dirty="0"/>
              <a:t> </a:t>
            </a:r>
            <a:r>
              <a:rPr lang="fr-CH" sz="2200" dirty="0" err="1"/>
              <a:t>cavities</a:t>
            </a:r>
            <a:r>
              <a:rPr lang="fr-CH" sz="2200" dirty="0"/>
              <a:t> </a:t>
            </a:r>
            <a:r>
              <a:rPr lang="fr-CH" sz="2200" dirty="0" err="1"/>
              <a:t>already</a:t>
            </a:r>
            <a:r>
              <a:rPr lang="fr-CH" sz="2200" dirty="0"/>
              <a:t> </a:t>
            </a:r>
            <a:r>
              <a:rPr lang="fr-CH" sz="2200" dirty="0" err="1"/>
              <a:t>coated</a:t>
            </a:r>
            <a:r>
              <a:rPr lang="fr-CH" sz="2200" dirty="0"/>
              <a:t> and </a:t>
            </a:r>
            <a:r>
              <a:rPr lang="fr-CH" sz="2200" dirty="0" err="1"/>
              <a:t>measured</a:t>
            </a:r>
            <a:endParaRPr lang="fr-CH" sz="2200" dirty="0"/>
          </a:p>
          <a:p>
            <a:pPr lvl="1"/>
            <a:r>
              <a:rPr lang="fr-CH" sz="2200" dirty="0"/>
              <a:t> 1 </a:t>
            </a:r>
            <a:r>
              <a:rPr lang="fr-CH" sz="2200" dirty="0" err="1"/>
              <a:t>series</a:t>
            </a:r>
            <a:r>
              <a:rPr lang="fr-CH" sz="2200" dirty="0"/>
              <a:t> </a:t>
            </a:r>
            <a:r>
              <a:rPr lang="fr-CH" sz="2200" dirty="0" err="1"/>
              <a:t>cavity</a:t>
            </a:r>
            <a:r>
              <a:rPr lang="fr-CH" sz="2200" dirty="0"/>
              <a:t> </a:t>
            </a:r>
            <a:r>
              <a:rPr lang="fr-CH" sz="2200" dirty="0" err="1"/>
              <a:t>coated</a:t>
            </a:r>
            <a:r>
              <a:rPr lang="fr-CH" sz="2200" dirty="0"/>
              <a:t> </a:t>
            </a:r>
            <a:r>
              <a:rPr lang="fr-CH" sz="2200" dirty="0">
                <a:sym typeface="Wingdings" panose="05000000000000000000" pitchFamily="2" charset="2"/>
              </a:rPr>
              <a:t> </a:t>
            </a:r>
            <a:r>
              <a:rPr lang="fr-CH" sz="2200" dirty="0" err="1">
                <a:sym typeface="Wingdings" panose="05000000000000000000" pitchFamily="2" charset="2"/>
              </a:rPr>
              <a:t>waiting</a:t>
            </a:r>
            <a:r>
              <a:rPr lang="fr-CH" sz="2200" dirty="0">
                <a:sym typeface="Wingdings" panose="05000000000000000000" pitchFamily="2" charset="2"/>
              </a:rPr>
              <a:t> for </a:t>
            </a:r>
            <a:r>
              <a:rPr lang="fr-CH" sz="2200" dirty="0" err="1">
                <a:sym typeface="Wingdings" panose="05000000000000000000" pitchFamily="2" charset="2"/>
              </a:rPr>
              <a:t>measurement</a:t>
            </a:r>
            <a:endParaRPr lang="fr-CH" sz="2200" dirty="0">
              <a:sym typeface="Wingdings" panose="05000000000000000000" pitchFamily="2" charset="2"/>
            </a:endParaRPr>
          </a:p>
          <a:p>
            <a:pPr lvl="1"/>
            <a:r>
              <a:rPr lang="fr-CH" sz="2200" dirty="0">
                <a:sym typeface="Wingdings" panose="05000000000000000000" pitchFamily="2" charset="2"/>
              </a:rPr>
              <a:t> 1 more </a:t>
            </a:r>
            <a:r>
              <a:rPr lang="fr-CH" sz="2200" dirty="0" err="1">
                <a:sym typeface="Wingdings" panose="05000000000000000000" pitchFamily="2" charset="2"/>
              </a:rPr>
              <a:t>series</a:t>
            </a:r>
            <a:r>
              <a:rPr lang="fr-CH" sz="2200" dirty="0">
                <a:sym typeface="Wingdings" panose="05000000000000000000" pitchFamily="2" charset="2"/>
              </a:rPr>
              <a:t> </a:t>
            </a:r>
            <a:r>
              <a:rPr lang="fr-CH" sz="2200" dirty="0" err="1">
                <a:sym typeface="Wingdings" panose="05000000000000000000" pitchFamily="2" charset="2"/>
              </a:rPr>
              <a:t>cavity</a:t>
            </a:r>
            <a:r>
              <a:rPr lang="fr-CH" sz="2200" dirty="0">
                <a:sym typeface="Wingdings" panose="05000000000000000000" pitchFamily="2" charset="2"/>
              </a:rPr>
              <a:t> </a:t>
            </a:r>
            <a:r>
              <a:rPr lang="fr-CH" sz="2200" dirty="0" err="1">
                <a:sym typeface="Wingdings" panose="05000000000000000000" pitchFamily="2" charset="2"/>
              </a:rPr>
              <a:t>is</a:t>
            </a:r>
            <a:r>
              <a:rPr lang="fr-CH" sz="2200" dirty="0">
                <a:sym typeface="Wingdings" panose="05000000000000000000" pitchFamily="2" charset="2"/>
              </a:rPr>
              <a:t> </a:t>
            </a:r>
            <a:r>
              <a:rPr lang="fr-CH" sz="2200" dirty="0" err="1">
                <a:sym typeface="Wingdings" panose="05000000000000000000" pitchFamily="2" charset="2"/>
              </a:rPr>
              <a:t>needed</a:t>
            </a:r>
            <a:r>
              <a:rPr lang="fr-CH" sz="2200" dirty="0">
                <a:sym typeface="Wingdings" panose="05000000000000000000" pitchFamily="2" charset="2"/>
              </a:rPr>
              <a:t>  </a:t>
            </a:r>
            <a:r>
              <a:rPr lang="fr-CH" sz="2200" dirty="0" err="1">
                <a:sym typeface="Wingdings" panose="05000000000000000000" pitchFamily="2" charset="2"/>
              </a:rPr>
              <a:t>arrival</a:t>
            </a:r>
            <a:r>
              <a:rPr lang="fr-CH" sz="2200" dirty="0">
                <a:sym typeface="Wingdings" panose="05000000000000000000" pitchFamily="2" charset="2"/>
              </a:rPr>
              <a:t> at CERN </a:t>
            </a:r>
            <a:r>
              <a:rPr lang="fr-CH" sz="2200" dirty="0" err="1">
                <a:sym typeface="Wingdings" panose="05000000000000000000" pitchFamily="2" charset="2"/>
              </a:rPr>
              <a:t>next</a:t>
            </a:r>
            <a:r>
              <a:rPr lang="fr-CH" sz="2200" dirty="0">
                <a:sym typeface="Wingdings" panose="05000000000000000000" pitchFamily="2" charset="2"/>
              </a:rPr>
              <a:t> </a:t>
            </a:r>
            <a:r>
              <a:rPr lang="fr-CH" sz="2200" dirty="0" err="1">
                <a:sym typeface="Wingdings" panose="05000000000000000000" pitchFamily="2" charset="2"/>
              </a:rPr>
              <a:t>week</a:t>
            </a:r>
            <a:endParaRPr lang="fr-CH" sz="2200" dirty="0"/>
          </a:p>
          <a:p>
            <a:pPr marL="0" lvl="1" indent="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CH" sz="2600" dirty="0"/>
          </a:p>
          <a:p>
            <a:pPr marL="457200" lvl="1" indent="0">
              <a:buNone/>
            </a:pPr>
            <a:endParaRPr lang="fr-CH" sz="2200" dirty="0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19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sz="4900" dirty="0"/>
              <a:t>Acknowledgements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 films group, specially </a:t>
            </a:r>
            <a:r>
              <a:rPr lang="en-US" dirty="0" err="1" smtClean="0"/>
              <a:t>Noemie</a:t>
            </a:r>
            <a:r>
              <a:rPr lang="en-US" dirty="0" smtClean="0"/>
              <a:t>, Alban and Mauro</a:t>
            </a:r>
          </a:p>
          <a:p>
            <a:r>
              <a:rPr lang="en-US" dirty="0" smtClean="0"/>
              <a:t>Giovanna </a:t>
            </a:r>
            <a:r>
              <a:rPr lang="en-US" dirty="0" err="1" smtClean="0"/>
              <a:t>Vandoni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739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Thank you very much for your attention</a:t>
            </a:r>
            <a:endParaRPr lang="en-US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dirty="0" smtClean="0"/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 smtClean="0"/>
              <a:t>Questions?</a:t>
            </a:r>
            <a:endParaRPr lang="en-US" sz="4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279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Bottom flange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26</a:t>
            </a:fld>
            <a:endParaRPr lang="en-US" altLang="en-US"/>
          </a:p>
        </p:txBody>
      </p:sp>
      <p:pic>
        <p:nvPicPr>
          <p:cNvPr id="1027" name="Picture 3" descr="D:\Guille\seminar\pictures\bottom flange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206" y="1844824"/>
            <a:ext cx="7134226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32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64704"/>
          </a:xfrm>
        </p:spPr>
        <p:txBody>
          <a:bodyPr/>
          <a:lstStyle/>
          <a:p>
            <a:r>
              <a:rPr lang="en-US" dirty="0" smtClean="0"/>
              <a:t>Manufacturing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415854"/>
            <a:ext cx="4836914" cy="4525963"/>
          </a:xfrm>
        </p:spPr>
        <p:txBody>
          <a:bodyPr>
            <a:noAutofit/>
          </a:bodyPr>
          <a:lstStyle/>
          <a:p>
            <a:r>
              <a:rPr lang="en-US" sz="2000" dirty="0" smtClean="0"/>
              <a:t>Manufactured by </a:t>
            </a:r>
            <a:r>
              <a:rPr lang="en-US" sz="2000" dirty="0" err="1" smtClean="0"/>
              <a:t>Trinos</a:t>
            </a:r>
            <a:r>
              <a:rPr lang="en-US" sz="2000" dirty="0" smtClean="0"/>
              <a:t> Vacuum Projects Spain</a:t>
            </a:r>
            <a:r>
              <a:rPr lang="en-US" sz="2000" dirty="0"/>
              <a:t>, </a:t>
            </a:r>
            <a:r>
              <a:rPr lang="en-US" sz="2000" dirty="0" smtClean="0"/>
              <a:t>raw material provided by CERN</a:t>
            </a:r>
          </a:p>
          <a:p>
            <a:pPr lvl="1"/>
            <a:r>
              <a:rPr lang="en-US" sz="2000" dirty="0" smtClean="0"/>
              <a:t>Vacuum chambers </a:t>
            </a:r>
          </a:p>
          <a:p>
            <a:pPr lvl="1"/>
            <a:r>
              <a:rPr lang="en-US" sz="2000" dirty="0" smtClean="0"/>
              <a:t>Copper shields </a:t>
            </a:r>
          </a:p>
          <a:p>
            <a:pPr lvl="1"/>
            <a:r>
              <a:rPr lang="en-US" sz="2000" dirty="0" smtClean="0"/>
              <a:t>Support for the structure </a:t>
            </a:r>
          </a:p>
          <a:p>
            <a:pPr lvl="1"/>
            <a:r>
              <a:rPr lang="en-US" sz="2000" dirty="0" smtClean="0"/>
              <a:t>Cavity support</a:t>
            </a:r>
          </a:p>
          <a:p>
            <a:pPr lvl="1"/>
            <a:r>
              <a:rPr lang="en-US" sz="2000" dirty="0"/>
              <a:t>G</a:t>
            </a:r>
            <a:r>
              <a:rPr lang="en-US" sz="2000" dirty="0" smtClean="0"/>
              <a:t>rids</a:t>
            </a:r>
          </a:p>
          <a:p>
            <a:pPr lvl="1"/>
            <a:r>
              <a:rPr lang="en-US" sz="2000" dirty="0" smtClean="0"/>
              <a:t>Ceramic isolation pieces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2116" b="27461"/>
          <a:stretch/>
        </p:blipFill>
        <p:spPr>
          <a:xfrm>
            <a:off x="4903941" y="2204864"/>
            <a:ext cx="4176799" cy="3956056"/>
          </a:xfrm>
          <a:prstGeom prst="rect">
            <a:avLst/>
          </a:prstGeom>
        </p:spPr>
      </p:pic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583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78098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4000" dirty="0" smtClean="0"/>
              <a:t>Introduction</a:t>
            </a:r>
            <a:endParaRPr lang="en-US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15616" y="1412776"/>
            <a:ext cx="7848872" cy="5616624"/>
          </a:xfrm>
        </p:spPr>
        <p:txBody>
          <a:bodyPr>
            <a:normAutofit/>
          </a:bodyPr>
          <a:lstStyle/>
          <a:p>
            <a:r>
              <a:rPr lang="en-US" sz="2200" dirty="0" smtClean="0"/>
              <a:t>Use of Ultra High Vacuum (UHV) systems to coat HIE-ISOLDE (</a:t>
            </a:r>
            <a:r>
              <a:rPr lang="en-US" sz="2200" b="1" dirty="0" smtClean="0"/>
              <a:t>H</a:t>
            </a:r>
            <a:r>
              <a:rPr lang="en-US" sz="2200" dirty="0" smtClean="0"/>
              <a:t>igh </a:t>
            </a:r>
            <a:r>
              <a:rPr lang="en-US" sz="2200" b="1" dirty="0" smtClean="0"/>
              <a:t>I</a:t>
            </a:r>
            <a:r>
              <a:rPr lang="en-US" sz="2200" dirty="0" smtClean="0"/>
              <a:t>ntensity and </a:t>
            </a:r>
            <a:r>
              <a:rPr lang="en-US" sz="2200" b="1" dirty="0" smtClean="0"/>
              <a:t>E</a:t>
            </a:r>
            <a:r>
              <a:rPr lang="en-US" sz="2200" dirty="0" smtClean="0"/>
              <a:t>nergy) (</a:t>
            </a:r>
            <a:r>
              <a:rPr lang="en-US" sz="2200" b="1" dirty="0" smtClean="0"/>
              <a:t>I</a:t>
            </a:r>
            <a:r>
              <a:rPr lang="en-US" sz="2200" dirty="0" smtClean="0"/>
              <a:t>sotope </a:t>
            </a:r>
            <a:r>
              <a:rPr lang="en-US" sz="2200" b="1" dirty="0"/>
              <a:t>S</a:t>
            </a:r>
            <a:r>
              <a:rPr lang="en-US" sz="2200" dirty="0"/>
              <a:t>eparator </a:t>
            </a:r>
            <a:r>
              <a:rPr lang="en-US" sz="2200" b="1" dirty="0"/>
              <a:t>O</a:t>
            </a:r>
            <a:r>
              <a:rPr lang="en-US" sz="2200" dirty="0"/>
              <a:t>n </a:t>
            </a:r>
            <a:r>
              <a:rPr lang="en-US" sz="2200" b="1" dirty="0"/>
              <a:t>L</a:t>
            </a:r>
            <a:r>
              <a:rPr lang="en-US" sz="2200" dirty="0"/>
              <a:t>ine </a:t>
            </a:r>
            <a:r>
              <a:rPr lang="en-US" sz="2200" b="1" dirty="0" err="1"/>
              <a:t>DE</a:t>
            </a:r>
            <a:r>
              <a:rPr lang="en-US" sz="2200" dirty="0" err="1"/>
              <a:t>tector</a:t>
            </a:r>
            <a:r>
              <a:rPr lang="en-US" sz="2200" dirty="0"/>
              <a:t>) </a:t>
            </a:r>
            <a:r>
              <a:rPr lang="en-US" sz="2200" dirty="0" smtClean="0"/>
              <a:t>copper (Cu) RF cavities with niobium (</a:t>
            </a:r>
            <a:r>
              <a:rPr lang="en-US" sz="2200" dirty="0" err="1" smtClean="0"/>
              <a:t>Nb</a:t>
            </a:r>
            <a:r>
              <a:rPr lang="en-US" sz="2200" dirty="0" smtClean="0"/>
              <a:t>) thin films</a:t>
            </a:r>
          </a:p>
          <a:p>
            <a:r>
              <a:rPr lang="en-US" sz="2200" dirty="0" smtClean="0"/>
              <a:t>Coatings are done using sputtering technique</a:t>
            </a:r>
          </a:p>
          <a:p>
            <a:r>
              <a:rPr lang="fr-CH" sz="2200" dirty="0" err="1" smtClean="0"/>
              <a:t>These</a:t>
            </a:r>
            <a:r>
              <a:rPr lang="fr-CH" sz="2200" dirty="0" smtClean="0"/>
              <a:t> </a:t>
            </a:r>
            <a:r>
              <a:rPr lang="fr-CH" sz="2200" dirty="0" err="1" smtClean="0"/>
              <a:t>cavities</a:t>
            </a:r>
            <a:r>
              <a:rPr lang="fr-CH" sz="2200" dirty="0" smtClean="0"/>
              <a:t> </a:t>
            </a:r>
            <a:r>
              <a:rPr lang="fr-CH" sz="2200" dirty="0" err="1" smtClean="0"/>
              <a:t>will</a:t>
            </a:r>
            <a:r>
              <a:rPr lang="fr-CH" sz="2200" dirty="0" smtClean="0"/>
              <a:t> </a:t>
            </a:r>
            <a:r>
              <a:rPr lang="fr-CH" sz="2200" dirty="0" err="1" smtClean="0"/>
              <a:t>be</a:t>
            </a:r>
            <a:r>
              <a:rPr lang="fr-CH" sz="2200" dirty="0" smtClean="0"/>
              <a:t> </a:t>
            </a:r>
            <a:r>
              <a:rPr lang="fr-CH" sz="2200" dirty="0" err="1" smtClean="0"/>
              <a:t>installed</a:t>
            </a:r>
            <a:r>
              <a:rPr lang="fr-CH" sz="2200" dirty="0" smtClean="0"/>
              <a:t> in HIE-ISOLDE SC </a:t>
            </a:r>
            <a:r>
              <a:rPr lang="fr-CH" sz="2200" dirty="0" err="1" smtClean="0"/>
              <a:t>linac</a:t>
            </a:r>
            <a:endParaRPr lang="fr-CH" sz="2200" dirty="0" smtClean="0"/>
          </a:p>
          <a:p>
            <a:r>
              <a:rPr lang="fr-CH" sz="2200" dirty="0" smtClean="0"/>
              <a:t>Our </a:t>
            </a:r>
            <a:r>
              <a:rPr lang="fr-CH" sz="2200" dirty="0" err="1" smtClean="0"/>
              <a:t>facilities</a:t>
            </a:r>
            <a:r>
              <a:rPr lang="fr-CH" sz="2200" dirty="0" smtClean="0"/>
              <a:t> are </a:t>
            </a:r>
            <a:r>
              <a:rPr lang="fr-CH" sz="2200" dirty="0" err="1" smtClean="0"/>
              <a:t>located</a:t>
            </a:r>
            <a:r>
              <a:rPr lang="fr-CH" sz="2200" dirty="0" smtClean="0"/>
              <a:t> in B252</a:t>
            </a:r>
          </a:p>
          <a:p>
            <a:pPr marL="0" indent="0">
              <a:buNone/>
            </a:pPr>
            <a:endParaRPr lang="fr-CH" dirty="0"/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842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6470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Introduction: What is an RF cavity</a:t>
            </a:r>
            <a:endParaRPr lang="en-US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50890" y="1340768"/>
            <a:ext cx="7884756" cy="4525963"/>
          </a:xfrm>
        </p:spPr>
        <p:txBody>
          <a:bodyPr/>
          <a:lstStyle/>
          <a:p>
            <a:r>
              <a:rPr lang="en-US" sz="2200" dirty="0" smtClean="0"/>
              <a:t>Device in charge of accelerate the beam inside a particle accelerator using an RF electric field</a:t>
            </a:r>
          </a:p>
          <a:p>
            <a:r>
              <a:rPr lang="en-US" sz="2200" dirty="0" smtClean="0"/>
              <a:t>There are a big variety of shapes and geometry depending on the specification of the accelerator, frequency, kind of particles…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LEP_notan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66539"/>
            <a:ext cx="2810814" cy="1951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21" r="3161"/>
          <a:stretch/>
        </p:blipFill>
        <p:spPr bwMode="auto">
          <a:xfrm>
            <a:off x="971600" y="3254152"/>
            <a:ext cx="2417293" cy="2834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266539"/>
            <a:ext cx="1879720" cy="28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7904" y="5220185"/>
            <a:ext cx="256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CERN, LEP cavity 352MHz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832761" y="6059389"/>
            <a:ext cx="269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CERN, HIE-ISOLDE 101MHz</a:t>
            </a:r>
            <a:endParaRPr lang="en-US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17" name="ZoneTexte 16"/>
          <p:cNvSpPr txBox="1"/>
          <p:nvPr/>
        </p:nvSpPr>
        <p:spPr>
          <a:xfrm>
            <a:off x="6645687" y="6075079"/>
            <a:ext cx="2498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DESY, tesla cavity 1.3GHz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28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626" y="58213"/>
            <a:ext cx="8229600" cy="634483"/>
          </a:xfrm>
        </p:spPr>
        <p:txBody>
          <a:bodyPr>
            <a:noAutofit/>
          </a:bodyPr>
          <a:lstStyle/>
          <a:p>
            <a:r>
              <a:rPr lang="en-GB" sz="4000" dirty="0" smtClean="0"/>
              <a:t>Introduction: coating a surface</a:t>
            </a:r>
            <a:endParaRPr lang="en-GB" sz="4000" dirty="0"/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891443" y="1068673"/>
            <a:ext cx="4978896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Deposit a layer of a certain material on a substrate</a:t>
            </a:r>
          </a:p>
          <a:p>
            <a:r>
              <a:rPr lang="en-US" sz="2200" dirty="0" smtClean="0"/>
              <a:t>Even a very thin film (in the order of nanometers to micrometers) can change the properties of the surface in a significant way</a:t>
            </a:r>
          </a:p>
          <a:p>
            <a:r>
              <a:rPr lang="en-US" sz="2200" dirty="0" smtClean="0"/>
              <a:t>This allows to have advantages of both materials in one piece</a:t>
            </a:r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/>
          </a:p>
        </p:txBody>
      </p:sp>
      <p:sp>
        <p:nvSpPr>
          <p:cNvPr id="6" name="ZoneTexte 5"/>
          <p:cNvSpPr txBox="1"/>
          <p:nvPr/>
        </p:nvSpPr>
        <p:spPr>
          <a:xfrm>
            <a:off x="949235" y="6313958"/>
            <a:ext cx="279350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Bulk copper RF cavity without coating</a:t>
            </a:r>
            <a:endParaRPr lang="en-US" sz="1200" dirty="0"/>
          </a:p>
        </p:txBody>
      </p:sp>
      <p:sp>
        <p:nvSpPr>
          <p:cNvPr id="7" name="ZoneTexte 6"/>
          <p:cNvSpPr txBox="1"/>
          <p:nvPr/>
        </p:nvSpPr>
        <p:spPr>
          <a:xfrm>
            <a:off x="3675484" y="6312701"/>
            <a:ext cx="298039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RF cavity coated with Niobium</a:t>
            </a:r>
            <a:endParaRPr lang="en-US" sz="12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" t="2657" r="10306" b="2937"/>
          <a:stretch/>
        </p:blipFill>
        <p:spPr bwMode="auto">
          <a:xfrm>
            <a:off x="7060292" y="1648507"/>
            <a:ext cx="1696760" cy="4802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Connecteur droit avec flèche 14"/>
          <p:cNvCxnSpPr/>
          <p:nvPr/>
        </p:nvCxnSpPr>
        <p:spPr>
          <a:xfrm>
            <a:off x="6844268" y="5154057"/>
            <a:ext cx="2232248" cy="57606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7"/>
          <p:cNvSpPr txBox="1">
            <a:spLocks noChangeArrowheads="1"/>
          </p:cNvSpPr>
          <p:nvPr/>
        </p:nvSpPr>
        <p:spPr bwMode="auto">
          <a:xfrm rot="796689">
            <a:off x="6674656" y="5245722"/>
            <a:ext cx="41647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latin typeface="Calibri" pitchFamily="34" charset="0"/>
              </a:rPr>
              <a:t>Radioactive ion beam</a:t>
            </a:r>
          </a:p>
        </p:txBody>
      </p:sp>
      <p:pic>
        <p:nvPicPr>
          <p:cNvPr id="12" name="Picture 4" descr="G:\Divisions\EST\Groups\SM\ThinFilms\HIE-ISOLDE\Coatings\2013_Coating\131024_C084_QP2.1\QP2.1_pictures\131113_step04_2_SUBU2\IMG_1138_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235" y="4269271"/>
            <a:ext cx="2726249" cy="204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G:\Divisions\EST\Groups\SM\ThinFilms\HIE-ISOLDE\Coatings\2013_Coating\131024_C084_QP2.1\QP2.1_pictures\131125_Step07_disassembly\IMG_3045_smal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2695" y="4270157"/>
            <a:ext cx="2725907" cy="20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7"/>
          <p:cNvSpPr txBox="1"/>
          <p:nvPr/>
        </p:nvSpPr>
        <p:spPr>
          <a:xfrm>
            <a:off x="7458010" y="1002176"/>
            <a:ext cx="162683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Liquid </a:t>
            </a:r>
            <a:r>
              <a:rPr lang="en-GB" dirty="0"/>
              <a:t>h</a:t>
            </a:r>
            <a:r>
              <a:rPr lang="en-GB" dirty="0" smtClean="0"/>
              <a:t>elium</a:t>
            </a:r>
          </a:p>
          <a:p>
            <a:pPr algn="ctr"/>
            <a:r>
              <a:rPr lang="en-GB" dirty="0" smtClean="0"/>
              <a:t>reservoir</a:t>
            </a:r>
            <a:endParaRPr lang="en-GB" dirty="0"/>
          </a:p>
        </p:txBody>
      </p:sp>
      <p:cxnSp>
        <p:nvCxnSpPr>
          <p:cNvPr id="25" name="Straight Arrow Connector 8"/>
          <p:cNvCxnSpPr/>
          <p:nvPr/>
        </p:nvCxnSpPr>
        <p:spPr>
          <a:xfrm flipH="1">
            <a:off x="7929700" y="1648507"/>
            <a:ext cx="520073" cy="85706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space réservé de la date 2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30" name="Espace réservé du pied de page 2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94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\\cern.ch\dfs\Users\p\ptibaron\Public\Ensemble complet en vue Isometrique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3" t="5663" r="32640" b="6215"/>
          <a:stretch/>
        </p:blipFill>
        <p:spPr bwMode="auto">
          <a:xfrm>
            <a:off x="5767685" y="1946626"/>
            <a:ext cx="3156787" cy="439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27451"/>
            <a:ext cx="8229600" cy="792155"/>
          </a:xfrm>
        </p:spPr>
        <p:txBody>
          <a:bodyPr>
            <a:normAutofit/>
          </a:bodyPr>
          <a:lstStyle/>
          <a:p>
            <a:r>
              <a:rPr lang="en-GB" sz="4000" dirty="0" smtClean="0"/>
              <a:t>Introduction: cavities in HIE-ISOLDE</a:t>
            </a:r>
            <a:endParaRPr lang="en-GB" sz="4000" dirty="0"/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827585" y="2276872"/>
            <a:ext cx="4824536" cy="446449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200" dirty="0"/>
              <a:t>A superconducting accelerator needs liquid Helium to cool down the cavities to reach </a:t>
            </a:r>
            <a:r>
              <a:rPr lang="en-US" sz="2200" dirty="0" smtClean="0"/>
              <a:t>working </a:t>
            </a:r>
            <a:r>
              <a:rPr lang="en-US" sz="2200" dirty="0"/>
              <a:t>temperature (4.2K</a:t>
            </a:r>
            <a:r>
              <a:rPr lang="en-US" sz="2200" dirty="0" smtClean="0"/>
              <a:t>)</a:t>
            </a:r>
          </a:p>
          <a:p>
            <a:pPr algn="just"/>
            <a:r>
              <a:rPr lang="en-US" sz="2200" dirty="0" smtClean="0"/>
              <a:t>Copper thermal conductivity allows to cool the cavity down from the antenna reservoir to achieve working temperature</a:t>
            </a:r>
          </a:p>
          <a:p>
            <a:pPr algn="just"/>
            <a:r>
              <a:rPr lang="en-US" sz="2200" dirty="0" smtClean="0"/>
              <a:t>These cavities will reduce energy losses due to low surface resistance </a:t>
            </a:r>
          </a:p>
          <a:p>
            <a:pPr algn="just"/>
            <a:r>
              <a:rPr lang="en-US" sz="2200" dirty="0" smtClean="0"/>
              <a:t>Goal 2014 is 5 cavities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58340" y="6180492"/>
            <a:ext cx="2718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Cryomodule</a:t>
            </a:r>
            <a:r>
              <a:rPr lang="en-US" dirty="0" smtClean="0"/>
              <a:t> with 5 cavities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827585" y="923816"/>
            <a:ext cx="820891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/>
              <a:t>Installing these cavities is one of the upgrades to transform </a:t>
            </a:r>
            <a:r>
              <a:rPr lang="en-US" sz="2200" b="1" dirty="0"/>
              <a:t>ISOLDE</a:t>
            </a:r>
            <a:r>
              <a:rPr lang="en-US" sz="2200" dirty="0"/>
              <a:t> into </a:t>
            </a:r>
            <a:r>
              <a:rPr lang="en-US" sz="2200" b="1" dirty="0"/>
              <a:t>HIE-ISOLDE </a:t>
            </a:r>
            <a:r>
              <a:rPr lang="en-US" sz="2200" dirty="0"/>
              <a:t>to achieve higher energy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/>
              <a:t>It will become a super conducting </a:t>
            </a:r>
            <a:r>
              <a:rPr lang="en-US" sz="2200" dirty="0" err="1"/>
              <a:t>linac</a:t>
            </a:r>
            <a:r>
              <a:rPr lang="en-US" sz="2200" dirty="0"/>
              <a:t> instead of a warm </a:t>
            </a:r>
            <a:r>
              <a:rPr lang="en-US" sz="2200" dirty="0" err="1"/>
              <a:t>linac</a:t>
            </a:r>
            <a:r>
              <a:rPr lang="en-US" sz="2200" dirty="0"/>
              <a:t> as it was before</a:t>
            </a:r>
            <a:endParaRPr lang="en-US" sz="2200" b="1" dirty="0"/>
          </a:p>
          <a:p>
            <a:endParaRPr lang="en-US" sz="2200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191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44624"/>
            <a:ext cx="8229600" cy="73568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Cryomodules</a:t>
            </a:r>
            <a:r>
              <a:rPr lang="en-US" dirty="0" smtClean="0"/>
              <a:t> </a:t>
            </a:r>
            <a:r>
              <a:rPr lang="en-US" dirty="0"/>
              <a:t>in the accelerator</a:t>
            </a:r>
          </a:p>
        </p:txBody>
      </p:sp>
      <p:pic>
        <p:nvPicPr>
          <p:cNvPr id="3" name="Picture 3" descr="C:\Hie-Isolde\Hie-Isolde presentations\Stephane\for ISCC_IAP 2014\int_gene_12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12776"/>
            <a:ext cx="9138757" cy="515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187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1453" y="44624"/>
            <a:ext cx="8229600" cy="73568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Cryomodules</a:t>
            </a:r>
            <a:r>
              <a:rPr lang="en-US" dirty="0" smtClean="0"/>
              <a:t> in the accelerator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47" y="1412776"/>
            <a:ext cx="9144000" cy="515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137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6348" y="0"/>
            <a:ext cx="8229600" cy="77630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ISOLDE layout</a:t>
            </a:r>
            <a:endParaRPr lang="en-US" sz="40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81386"/>
            <a:ext cx="8305470" cy="5555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08.08.2014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TE-VSC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1DD21B-6BFF-4A61-AA9D-07999D431146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213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10481</TotalTime>
  <Words>1087</Words>
  <Application>Microsoft Office PowerPoint</Application>
  <PresentationFormat>Affichage à l'écran (4:3)</PresentationFormat>
  <Paragraphs>236</Paragraphs>
  <Slides>27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Present status of HIE-ISOLDE RF cavities coating </vt:lpstr>
      <vt:lpstr>Outlook</vt:lpstr>
      <vt:lpstr>Introduction</vt:lpstr>
      <vt:lpstr>Introduction: What is an RF cavity</vt:lpstr>
      <vt:lpstr>Introduction: coating a surface</vt:lpstr>
      <vt:lpstr>Introduction: cavities in HIE-ISOLDE</vt:lpstr>
      <vt:lpstr>Cryomodules in the accelerator</vt:lpstr>
      <vt:lpstr>Cryomodules in the accelerator</vt:lpstr>
      <vt:lpstr>ISOLDE layout</vt:lpstr>
      <vt:lpstr>HIE-ISOLDE</vt:lpstr>
      <vt:lpstr>Introduction to coating system</vt:lpstr>
      <vt:lpstr>Timeline</vt:lpstr>
      <vt:lpstr>Preparation for the coating</vt:lpstr>
      <vt:lpstr>Preparation for the coating: cleanroom</vt:lpstr>
      <vt:lpstr>Preparation for the coating: Special Bakeout of the cavity and NEG</vt:lpstr>
      <vt:lpstr>Diode Sputtering process Schematic</vt:lpstr>
      <vt:lpstr>Cycles of the Sputtering process:  temperature evolution</vt:lpstr>
      <vt:lpstr>RF results</vt:lpstr>
      <vt:lpstr>Next goals  </vt:lpstr>
      <vt:lpstr>Flexibility in configuration</vt:lpstr>
      <vt:lpstr>Flexibility in performance</vt:lpstr>
      <vt:lpstr>Thickness profile</vt:lpstr>
      <vt:lpstr>Current status</vt:lpstr>
      <vt:lpstr> Acknowledgements </vt:lpstr>
      <vt:lpstr>Thank you very much for your attention</vt:lpstr>
      <vt:lpstr>Bottom flange</vt:lpstr>
      <vt:lpstr>Manufacturing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Noémie Jecklin</dc:creator>
  <cp:lastModifiedBy>Noémie Jecklin</cp:lastModifiedBy>
  <cp:revision>141</cp:revision>
  <dcterms:created xsi:type="dcterms:W3CDTF">2014-07-20T17:19:19Z</dcterms:created>
  <dcterms:modified xsi:type="dcterms:W3CDTF">2014-08-07T21:42:23Z</dcterms:modified>
</cp:coreProperties>
</file>