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28"/>
  </p:notesMasterIdLst>
  <p:sldIdLst>
    <p:sldId id="256" r:id="rId5"/>
    <p:sldId id="277" r:id="rId6"/>
    <p:sldId id="257" r:id="rId7"/>
    <p:sldId id="273" r:id="rId8"/>
    <p:sldId id="275" r:id="rId9"/>
    <p:sldId id="274" r:id="rId10"/>
    <p:sldId id="281" r:id="rId11"/>
    <p:sldId id="278" r:id="rId12"/>
    <p:sldId id="282" r:id="rId13"/>
    <p:sldId id="279" r:id="rId14"/>
    <p:sldId id="263" r:id="rId15"/>
    <p:sldId id="283" r:id="rId16"/>
    <p:sldId id="280" r:id="rId17"/>
    <p:sldId id="272" r:id="rId18"/>
    <p:sldId id="284" r:id="rId19"/>
    <p:sldId id="286" r:id="rId20"/>
    <p:sldId id="287" r:id="rId21"/>
    <p:sldId id="270" r:id="rId22"/>
    <p:sldId id="271" r:id="rId23"/>
    <p:sldId id="265" r:id="rId24"/>
    <p:sldId id="264" r:id="rId25"/>
    <p:sldId id="285" r:id="rId26"/>
    <p:sldId id="26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C82A1-92E9-4AA9-B918-A2A0BB560548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8D552-F1BD-480D-A106-506128AFDD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8D552-F1BD-480D-A106-506128AFDDA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EBD5E8-935C-4C0A-B073-51F08D503256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737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9371C2AB-5DDA-40F3-9071-EDF21396CE23}" type="slidenum">
              <a:rPr lang="en-US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9874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597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946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550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550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80339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4415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920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690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0011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6384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497AE-9D79-48E9-82CD-7E7D93DA3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19045-0805-4550-869A-08F42E198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D0FC2-A5FE-4D47-9929-B66E37E0F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A0F06-BDD5-4ECD-A22B-17E7912CA8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991E3-E278-4FA4-B4E5-A443AF0DE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22E6F-5ABB-4424-A48E-B71EDA91D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98B4E-7F92-4E4F-BE53-8017407B59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F9895-3BE1-40DD-BC43-DEE1AD242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11449-878F-46A7-99AC-060D05861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852F4-85C9-486C-9707-7B7B1BF663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05120-0CF1-46F8-90D2-92E61C8B7A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CA053-EEE6-4D81-9B98-AEE1F180350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F95F0-1D4C-46B8-BB11-7D15D8BFE782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C442C-40D3-447D-9F0B-716339AFE4C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AF2A-CD55-4900-BD49-5E0D05D1AB3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5B7DF-0822-452C-851A-0FD05101641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4A9A6-BC81-414F-B57A-A221ADEBA75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52509-728E-4A51-88F0-D0EE38B23F1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9232C-BD92-4957-82AE-31A73E7C9DA2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DB81E-3DD9-47FD-81FA-D5493664ED89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BD184-B38C-44BD-B035-5BDE4843120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73181-9E51-4C57-849E-D416EF99D19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64A94-BA1B-45D6-B96E-DD91E83CAF1F}" type="datetimeFigureOut">
              <a:rPr lang="en-US" smtClean="0"/>
              <a:pPr/>
              <a:t>8/7/2014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BEEB4-4300-443B-8534-463C17BD7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C647F-8FB3-4470-85C1-BAC0B593858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679B6-6F45-406F-A242-786102D5CD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4600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59CD69-0ACE-41D0-B2BB-D14B9872A6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9CC625-B094-4286-A34C-F6ED4A701782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637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333FF"/>
                </a:solidFill>
              </a:rPr>
              <a:t>Testing Theories</a:t>
            </a:r>
            <a:br>
              <a:rPr lang="en-US" b="1" dirty="0" smtClean="0">
                <a:solidFill>
                  <a:srgbClr val="3333FF"/>
                </a:solidFill>
              </a:rPr>
            </a:br>
            <a:r>
              <a:rPr lang="en-US" sz="3600" b="1" dirty="0" smtClean="0">
                <a:solidFill>
                  <a:srgbClr val="3333FF"/>
                </a:solidFill>
              </a:rPr>
              <a:t>(What to do and what definitely not to do)</a:t>
            </a:r>
            <a:r>
              <a:rPr lang="en-US" b="1" dirty="0" smtClean="0">
                <a:solidFill>
                  <a:srgbClr val="3333FF"/>
                </a:solidFill>
              </a:rPr>
              <a:t/>
            </a:r>
            <a:br>
              <a:rPr lang="en-US" b="1" dirty="0" smtClean="0">
                <a:solidFill>
                  <a:srgbClr val="3333FF"/>
                </a:solidFill>
              </a:rPr>
            </a:br>
            <a:r>
              <a:rPr lang="en-US" b="1" dirty="0" smtClean="0">
                <a:solidFill>
                  <a:srgbClr val="3333FF"/>
                </a:solidFill>
              </a:rPr>
              <a:t/>
            </a:r>
            <a:br>
              <a:rPr lang="en-US" b="1" dirty="0" smtClean="0">
                <a:solidFill>
                  <a:srgbClr val="3333FF"/>
                </a:solidFill>
              </a:rPr>
            </a:br>
            <a:r>
              <a:rPr lang="en-US" b="1" dirty="0">
                <a:solidFill>
                  <a:srgbClr val="3333FF"/>
                </a:solidFill>
              </a:rPr>
              <a:t/>
            </a:r>
            <a:br>
              <a:rPr lang="en-US" b="1" dirty="0">
                <a:solidFill>
                  <a:srgbClr val="3333FF"/>
                </a:solidFill>
              </a:rPr>
            </a:br>
            <a:r>
              <a:rPr lang="en-US" b="1" dirty="0" smtClean="0">
                <a:solidFill>
                  <a:srgbClr val="3333FF"/>
                </a:solidFill>
              </a:rPr>
              <a:t>R. F. </a:t>
            </a:r>
            <a:r>
              <a:rPr lang="en-US" b="1" dirty="0" err="1" smtClean="0">
                <a:solidFill>
                  <a:srgbClr val="3333FF"/>
                </a:solidFill>
              </a:rPr>
              <a:t>Casten</a:t>
            </a:r>
            <a:r>
              <a:rPr lang="en-US" b="1" dirty="0" smtClean="0">
                <a:solidFill>
                  <a:srgbClr val="3333FF"/>
                </a:solidFill>
              </a:rPr>
              <a:t/>
            </a:r>
            <a:br>
              <a:rPr lang="en-US" b="1" dirty="0" smtClean="0">
                <a:solidFill>
                  <a:srgbClr val="3333FF"/>
                </a:solidFill>
              </a:rPr>
            </a:br>
            <a:r>
              <a:rPr lang="en-US" b="1" dirty="0" smtClean="0">
                <a:solidFill>
                  <a:srgbClr val="3333FF"/>
                </a:solidFill>
              </a:rPr>
              <a:t>Yale</a:t>
            </a:r>
            <a:br>
              <a:rPr lang="en-US" b="1" dirty="0" smtClean="0">
                <a:solidFill>
                  <a:srgbClr val="3333FF"/>
                </a:solidFill>
              </a:rPr>
            </a:br>
            <a:r>
              <a:rPr lang="en-US" b="1" dirty="0">
                <a:solidFill>
                  <a:srgbClr val="3333FF"/>
                </a:solidFill>
              </a:rPr>
              <a:t/>
            </a:r>
            <a:br>
              <a:rPr lang="en-US" b="1" dirty="0">
                <a:solidFill>
                  <a:srgbClr val="3333FF"/>
                </a:solidFill>
              </a:rPr>
            </a:br>
            <a:r>
              <a:rPr lang="en-US" b="1" dirty="0" smtClean="0">
                <a:solidFill>
                  <a:srgbClr val="3333FF"/>
                </a:solidFill>
              </a:rPr>
              <a:t/>
            </a:r>
            <a:br>
              <a:rPr lang="en-US" b="1" dirty="0" smtClean="0">
                <a:solidFill>
                  <a:srgbClr val="3333FF"/>
                </a:solidFill>
              </a:rPr>
            </a:br>
            <a:r>
              <a:rPr lang="en-US" b="1" dirty="0">
                <a:solidFill>
                  <a:srgbClr val="3333FF"/>
                </a:solidFill>
              </a:rPr>
              <a:t>	</a:t>
            </a:r>
            <a:r>
              <a:rPr lang="en-US" b="1" dirty="0" smtClean="0">
                <a:solidFill>
                  <a:srgbClr val="3333FF"/>
                </a:solidFill>
              </a:rPr>
              <a:t>			August 2014</a:t>
            </a:r>
            <a:endParaRPr lang="en-US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775" y="609600"/>
            <a:ext cx="652462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2000" y="6172200"/>
            <a:ext cx="8600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Here we directly use physics understanding to evaluate theories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362200"/>
            <a:ext cx="1600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All exp. uncertainties 1 Wu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76200"/>
            <a:ext cx="4655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</a:rPr>
              <a:t>Example with B(E2) values</a:t>
            </a:r>
            <a:endParaRPr lang="en-US" sz="32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3333FF"/>
                </a:solidFill>
              </a:rPr>
              <a:t>Alaga</a:t>
            </a:r>
            <a:r>
              <a:rPr lang="en-US" b="1" dirty="0" smtClean="0">
                <a:solidFill>
                  <a:srgbClr val="3333FF"/>
                </a:solidFill>
              </a:rPr>
              <a:t> rules</a:t>
            </a:r>
            <a:endParaRPr lang="en-US" b="1" dirty="0">
              <a:solidFill>
                <a:srgbClr val="3333FF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095500"/>
            <a:ext cx="5869206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1524000" y="5029200"/>
            <a:ext cx="60960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5867400"/>
            <a:ext cx="8493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3333FF"/>
                </a:solidFill>
              </a:rPr>
              <a:t>Transition to J = 4:      Largest                                 Smallest                  </a:t>
            </a:r>
            <a:endParaRPr lang="en-US" sz="24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0775" y="609600"/>
            <a:ext cx="652462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667000" y="1810871"/>
            <a:ext cx="51816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200" y="3505200"/>
            <a:ext cx="24523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  K = 0  </a:t>
            </a: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with unknown 0</a:t>
            </a:r>
            <a:r>
              <a:rPr lang="en-US" sz="2400" b="1" baseline="30000" dirty="0" smtClean="0">
                <a:solidFill>
                  <a:srgbClr val="3333FF"/>
                </a:solidFill>
              </a:rPr>
              <a:t>+  </a:t>
            </a:r>
            <a:endParaRPr lang="en-US" sz="2400" b="1" dirty="0">
              <a:solidFill>
                <a:srgbClr val="3333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1143000"/>
            <a:ext cx="237139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Both energies and B(E2) values</a:t>
            </a:r>
            <a:endParaRPr lang="en-US" sz="3600" b="1" dirty="0">
              <a:solidFill>
                <a:srgbClr val="0000CC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8000131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810000" y="5410200"/>
            <a:ext cx="4495800" cy="3227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81400" y="5715001"/>
            <a:ext cx="4495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15932" y="5511225"/>
            <a:ext cx="737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  <a:latin typeface="Symbol" pitchFamily="18" charset="2"/>
              </a:rPr>
              <a:t>c</a:t>
            </a:r>
            <a:r>
              <a:rPr lang="en-US" sz="3200" b="1" baseline="30000" dirty="0" smtClean="0">
                <a:solidFill>
                  <a:srgbClr val="0000CC"/>
                </a:solidFill>
              </a:rPr>
              <a:t>2 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248400"/>
            <a:ext cx="9021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3333FF"/>
                </a:solidFill>
              </a:rPr>
              <a:t>Theor</a:t>
            </a:r>
            <a:r>
              <a:rPr lang="en-US" sz="2400" b="1" dirty="0" smtClean="0">
                <a:solidFill>
                  <a:srgbClr val="3333FF"/>
                </a:solidFill>
              </a:rPr>
              <a:t>. Uncertainties: </a:t>
            </a:r>
            <a:r>
              <a:rPr lang="en-US" sz="2400" b="1" dirty="0" err="1" smtClean="0">
                <a:solidFill>
                  <a:srgbClr val="3333FF"/>
                </a:solidFill>
              </a:rPr>
              <a:t>Yrast</a:t>
            </a:r>
            <a:r>
              <a:rPr lang="en-US" sz="2400" b="1" dirty="0" smtClean="0">
                <a:solidFill>
                  <a:srgbClr val="3333FF"/>
                </a:solidFill>
              </a:rPr>
              <a:t>, 3 </a:t>
            </a:r>
            <a:r>
              <a:rPr lang="en-US" sz="2400" b="1" dirty="0" err="1" smtClean="0">
                <a:solidFill>
                  <a:srgbClr val="3333FF"/>
                </a:solidFill>
              </a:rPr>
              <a:t>keV</a:t>
            </a:r>
            <a:r>
              <a:rPr lang="en-US" sz="2400" b="1" dirty="0" smtClean="0">
                <a:solidFill>
                  <a:srgbClr val="3333FF"/>
                </a:solidFill>
              </a:rPr>
              <a:t>; </a:t>
            </a:r>
            <a:r>
              <a:rPr lang="en-US" sz="2400" b="1" dirty="0" err="1" smtClean="0">
                <a:solidFill>
                  <a:srgbClr val="3333FF"/>
                </a:solidFill>
              </a:rPr>
              <a:t>Vib</a:t>
            </a:r>
            <a:r>
              <a:rPr lang="en-US" sz="2400" b="1" dirty="0" smtClean="0">
                <a:solidFill>
                  <a:srgbClr val="3333FF"/>
                </a:solidFill>
              </a:rPr>
              <a:t> Es, 100 </a:t>
            </a:r>
            <a:r>
              <a:rPr lang="en-US" sz="2400" b="1" dirty="0" err="1" smtClean="0">
                <a:solidFill>
                  <a:srgbClr val="3333FF"/>
                </a:solidFill>
              </a:rPr>
              <a:t>keV</a:t>
            </a:r>
            <a:r>
              <a:rPr lang="en-US" sz="2400" b="1" dirty="0" smtClean="0">
                <a:solidFill>
                  <a:srgbClr val="3333FF"/>
                </a:solidFill>
              </a:rPr>
              <a:t>;  B(E2)s, 10 Wu</a:t>
            </a:r>
            <a:endParaRPr lang="en-US" sz="24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09600"/>
            <a:ext cx="5257800" cy="1600200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3333FF"/>
                </a:solidFill>
              </a:rPr>
              <a:t/>
            </a:r>
            <a:br>
              <a:rPr lang="en-US" sz="2400" b="1" dirty="0" smtClean="0">
                <a:solidFill>
                  <a:srgbClr val="3333FF"/>
                </a:solidFill>
              </a:rPr>
            </a:br>
            <a:r>
              <a:rPr lang="en-US" sz="2400" b="1" dirty="0" smtClean="0">
                <a:solidFill>
                  <a:srgbClr val="3333FF"/>
                </a:solidFill>
              </a:rPr>
              <a:t>Not all observables equally important; many multiply-test same physics</a:t>
            </a:r>
            <a:endParaRPr lang="en-US" sz="2400" b="1" dirty="0">
              <a:solidFill>
                <a:srgbClr val="3333FF"/>
              </a:solidFill>
            </a:endParaRPr>
          </a:p>
        </p:txBody>
      </p:sp>
      <p:pic>
        <p:nvPicPr>
          <p:cNvPr id="264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4475" y="2266950"/>
            <a:ext cx="61055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-76200" y="6182380"/>
            <a:ext cx="937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3333FF"/>
                </a:solidFill>
              </a:rPr>
              <a:t>What are the key observables for testing collective models?</a:t>
            </a:r>
            <a:endParaRPr lang="en-US" sz="2800" b="1" dirty="0">
              <a:solidFill>
                <a:srgbClr val="3333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743200" y="3810000"/>
            <a:ext cx="1066800" cy="9906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971800" y="3839028"/>
            <a:ext cx="914400" cy="157117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362200" y="2590800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24742" y="2362200"/>
            <a:ext cx="399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8</a:t>
            </a:r>
            <a:r>
              <a:rPr lang="en-US" sz="2000" baseline="30000" dirty="0" smtClean="0"/>
              <a:t>+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272646" y="2419290"/>
            <a:ext cx="399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5</a:t>
            </a:r>
            <a:r>
              <a:rPr lang="en-US" sz="2000" baseline="30000" dirty="0" smtClean="0"/>
              <a:t>+</a:t>
            </a:r>
            <a:endParaRPr lang="en-US" sz="2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733800" y="2667000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76600" y="1658256"/>
            <a:ext cx="399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6</a:t>
            </a:r>
            <a:r>
              <a:rPr lang="en-US" sz="2000" baseline="30000" dirty="0" smtClean="0"/>
              <a:t>+</a:t>
            </a:r>
            <a:endParaRPr lang="en-US" sz="20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733800" y="1905000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76600" y="1295400"/>
            <a:ext cx="399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7</a:t>
            </a:r>
            <a:r>
              <a:rPr lang="en-US" sz="2000" baseline="30000" dirty="0" smtClean="0"/>
              <a:t>+</a:t>
            </a:r>
            <a:endParaRPr lang="en-US" sz="20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733800" y="1524000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62200" y="1143000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32888" y="914400"/>
            <a:ext cx="5293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10</a:t>
            </a:r>
            <a:r>
              <a:rPr lang="en-US" sz="2000" baseline="30000" dirty="0" smtClean="0"/>
              <a:t>+</a:t>
            </a:r>
            <a:endParaRPr lang="en-US" sz="20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548086" y="2514600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48400" y="2219718"/>
            <a:ext cx="399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4</a:t>
            </a:r>
            <a:r>
              <a:rPr lang="en-US" sz="2000" baseline="30000" dirty="0" smtClean="0"/>
              <a:t>+</a:t>
            </a:r>
            <a:endParaRPr lang="en-US" sz="20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5562600" y="1371600"/>
            <a:ext cx="762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248400" y="1095828"/>
            <a:ext cx="399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6</a:t>
            </a:r>
            <a:r>
              <a:rPr lang="en-US" sz="2000" baseline="30000" dirty="0" smtClean="0"/>
              <a:t>+</a:t>
            </a:r>
            <a:endParaRPr lang="en-US" sz="2000" dirty="0"/>
          </a:p>
        </p:txBody>
      </p:sp>
      <p:sp>
        <p:nvSpPr>
          <p:cNvPr id="24" name="Oval 23"/>
          <p:cNvSpPr/>
          <p:nvPr/>
        </p:nvSpPr>
        <p:spPr>
          <a:xfrm>
            <a:off x="2971800" y="4114800"/>
            <a:ext cx="914400" cy="4572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Rel.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124200" y="4141113"/>
            <a:ext cx="6261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3333FF"/>
                </a:solidFill>
              </a:rPr>
              <a:t>Rel.</a:t>
            </a:r>
            <a:endParaRPr lang="en-US" sz="2200" b="1" dirty="0">
              <a:solidFill>
                <a:srgbClr val="3333FF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4953000" y="3657601"/>
            <a:ext cx="41738" cy="8645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4191000" y="4724400"/>
            <a:ext cx="5334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1" idx="4"/>
          </p:cNvCxnSpPr>
          <p:nvPr/>
        </p:nvCxnSpPr>
        <p:spPr>
          <a:xfrm flipH="1">
            <a:off x="2743200" y="4991878"/>
            <a:ext cx="2438400" cy="6842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724400" y="4534678"/>
            <a:ext cx="914400" cy="4572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Rel.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869525" y="4522113"/>
            <a:ext cx="6930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3333FF"/>
                </a:solidFill>
              </a:rPr>
              <a:t>Abs.</a:t>
            </a:r>
            <a:endParaRPr lang="en-US" sz="2200" b="1" dirty="0">
              <a:solidFill>
                <a:srgbClr val="3333FF"/>
              </a:solidFill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3581400" y="4876800"/>
            <a:ext cx="1066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04800" y="4930914"/>
            <a:ext cx="1434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FF"/>
                </a:solidFill>
              </a:rPr>
              <a:t>Rotational </a:t>
            </a:r>
            <a:r>
              <a:rPr lang="en-US" sz="2000" b="1" dirty="0" err="1" smtClean="0">
                <a:solidFill>
                  <a:srgbClr val="3333FF"/>
                </a:solidFill>
              </a:rPr>
              <a:t>spacings</a:t>
            </a:r>
            <a:endParaRPr lang="en-US" sz="2000" b="1" dirty="0">
              <a:solidFill>
                <a:srgbClr val="3333FF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766375" y="2873514"/>
            <a:ext cx="1434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FF"/>
                </a:solidFill>
              </a:rPr>
              <a:t>Staggering:</a:t>
            </a:r>
            <a:endParaRPr lang="en-US" sz="800" b="1" dirty="0" smtClean="0">
              <a:solidFill>
                <a:srgbClr val="3333FF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3333FF"/>
                </a:solidFill>
                <a:latin typeface="Symbol" pitchFamily="18" charset="2"/>
              </a:rPr>
              <a:t>g</a:t>
            </a:r>
            <a:r>
              <a:rPr lang="en-US" sz="2000" b="1" dirty="0" smtClean="0">
                <a:solidFill>
                  <a:srgbClr val="3333FF"/>
                </a:solidFill>
              </a:rPr>
              <a:t> softness</a:t>
            </a:r>
            <a:endParaRPr lang="en-US" sz="2000" b="1" dirty="0">
              <a:solidFill>
                <a:srgbClr val="3333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95575" y="2819400"/>
            <a:ext cx="14340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3333FF"/>
                </a:solidFill>
              </a:rPr>
              <a:t>Vibrationalbandhead</a:t>
            </a:r>
            <a:r>
              <a:rPr lang="en-US" sz="2000" b="1" dirty="0" smtClean="0">
                <a:solidFill>
                  <a:srgbClr val="3333FF"/>
                </a:solidFill>
              </a:rPr>
              <a:t> energies</a:t>
            </a:r>
            <a:endParaRPr lang="en-US" sz="2000" b="1" dirty="0">
              <a:solidFill>
                <a:srgbClr val="3333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14400" y="417189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FF"/>
                </a:solidFill>
              </a:rPr>
              <a:t>Band mixing</a:t>
            </a:r>
            <a:endParaRPr lang="en-US" sz="2000" b="1" dirty="0">
              <a:solidFill>
                <a:srgbClr val="3333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76600" y="531489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FF"/>
                </a:solidFill>
              </a:rPr>
              <a:t>Collectivity</a:t>
            </a:r>
            <a:endParaRPr lang="en-US" sz="2000" b="1" dirty="0">
              <a:solidFill>
                <a:srgbClr val="3333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676400" y="914400"/>
            <a:ext cx="5029200" cy="518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858000" y="-53787"/>
            <a:ext cx="2286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Including many </a:t>
            </a:r>
            <a:r>
              <a:rPr lang="en-US" sz="2400" b="1" dirty="0" err="1" smtClean="0">
                <a:solidFill>
                  <a:srgbClr val="FF0000"/>
                </a:solidFill>
              </a:rPr>
              <a:t>yrast</a:t>
            </a:r>
            <a:r>
              <a:rPr lang="en-US" sz="2400" b="1" dirty="0" smtClean="0">
                <a:solidFill>
                  <a:srgbClr val="FF0000"/>
                </a:solidFill>
              </a:rPr>
              <a:t> levels in a </a:t>
            </a:r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c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 </a:t>
            </a:r>
            <a:r>
              <a:rPr lang="en-US" sz="2400" b="1" dirty="0" smtClean="0">
                <a:solidFill>
                  <a:srgbClr val="FF0000"/>
                </a:solidFill>
              </a:rPr>
              <a:t> test   </a:t>
            </a:r>
            <a:r>
              <a:rPr lang="en-US" sz="2400" b="1" dirty="0" err="1" smtClean="0">
                <a:solidFill>
                  <a:srgbClr val="FF0000"/>
                </a:solidFill>
              </a:rPr>
              <a:t>overweights</a:t>
            </a:r>
            <a:r>
              <a:rPr lang="en-US" sz="2400" b="1" dirty="0" smtClean="0">
                <a:solidFill>
                  <a:srgbClr val="FF0000"/>
                </a:solidFill>
              </a:rPr>
              <a:t> that physics. The more, the worse it gets.  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41" grpId="0" animBg="1"/>
      <p:bldP spid="42" grpId="0"/>
      <p:bldP spid="53" grpId="0"/>
      <p:bldP spid="54" grpId="0"/>
      <p:bldP spid="55" grpId="0"/>
      <p:bldP spid="32" grpId="0"/>
      <p:bldP spid="33" grpId="0"/>
      <p:bldP spid="34" grpId="0" animBg="1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3" descr="O6 symmetry.tif"/>
          <p:cNvPicPr>
            <a:picLocks noChangeAspect="1"/>
          </p:cNvPicPr>
          <p:nvPr/>
        </p:nvPicPr>
        <p:blipFill>
          <a:blip r:embed="rId2" cstate="print"/>
          <a:srcRect l="5556" t="5556" r="859" b="4443"/>
          <a:stretch>
            <a:fillRect/>
          </a:stretch>
        </p:blipFill>
        <p:spPr bwMode="auto">
          <a:xfrm>
            <a:off x="533400" y="304800"/>
            <a:ext cx="7926388" cy="603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1600200" y="5515428"/>
            <a:ext cx="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752600" y="5181600"/>
            <a:ext cx="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600200" y="5029200"/>
            <a:ext cx="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828800" y="4800600"/>
            <a:ext cx="11430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905000" y="4572000"/>
            <a:ext cx="2590800" cy="83820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929742" y="990600"/>
            <a:ext cx="0" cy="3657600"/>
          </a:xfrm>
          <a:prstGeom prst="line">
            <a:avLst/>
          </a:prstGeom>
          <a:ln w="28575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791200" y="990600"/>
            <a:ext cx="0" cy="2743200"/>
          </a:xfrm>
          <a:prstGeom prst="line">
            <a:avLst/>
          </a:prstGeom>
          <a:ln w="28575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934200" y="990600"/>
            <a:ext cx="0" cy="2133600"/>
          </a:xfrm>
          <a:prstGeom prst="line">
            <a:avLst/>
          </a:prstGeom>
          <a:ln w="28575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81200" y="5867400"/>
            <a:ext cx="13917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Symbol" pitchFamily="18" charset="2"/>
              </a:rPr>
              <a:t>(</a:t>
            </a:r>
            <a:r>
              <a:rPr lang="en-US" sz="4800" b="1" dirty="0" err="1" smtClean="0">
                <a:solidFill>
                  <a:srgbClr val="FF0000"/>
                </a:solidFill>
                <a:latin typeface="Symbol" pitchFamily="18" charset="2"/>
              </a:rPr>
              <a:t>s,t</a:t>
            </a:r>
            <a:r>
              <a:rPr lang="en-US" sz="4800" b="1" dirty="0" smtClean="0">
                <a:solidFill>
                  <a:srgbClr val="FF0000"/>
                </a:solidFill>
                <a:latin typeface="Symbol" pitchFamily="18" charset="2"/>
              </a:rPr>
              <a:t>)</a:t>
            </a:r>
            <a:endParaRPr lang="en-US" sz="48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81172" y="5410200"/>
            <a:ext cx="2133600" cy="457200"/>
          </a:xfrm>
          <a:prstGeom prst="rect">
            <a:avLst/>
          </a:prstGeom>
          <a:noFill/>
          <a:ln w="571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71800" y="381000"/>
            <a:ext cx="2438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28600" y="152400"/>
            <a:ext cx="86868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Choosing observables sensitive to specific physics 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Parameters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762000" y="2076271"/>
            <a:ext cx="533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29000" y="1619071"/>
            <a:ext cx="533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3</a:t>
            </a:r>
          </a:p>
        </p:txBody>
      </p:sp>
      <p:pic>
        <p:nvPicPr>
          <p:cNvPr id="72708" name="Picture 5" descr="C:\Users\Paula\AppData\Local\Microsoft\Windows\Temporary Internet Files\Content.IE5\0RIF760E\MPj043313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438400"/>
            <a:ext cx="4013200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6781800" y="1371600"/>
            <a:ext cx="533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7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5</a:t>
            </a:r>
          </a:p>
        </p:txBody>
      </p:sp>
      <p:pic>
        <p:nvPicPr>
          <p:cNvPr id="72710" name="Picture 30" descr="G41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581400"/>
            <a:ext cx="1849438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1" name="Picture 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2711450"/>
            <a:ext cx="23939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2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186112"/>
            <a:ext cx="20701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Parameters</a:t>
            </a:r>
            <a:endParaRPr kumimoji="0" lang="en-US" sz="6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408" t="6061" r="6791" b="4242"/>
          <a:stretch/>
        </p:blipFill>
        <p:spPr>
          <a:xfrm>
            <a:off x="4100530" y="27709"/>
            <a:ext cx="4281470" cy="66778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457200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FF"/>
                </a:solidFill>
              </a:rPr>
              <a:t>Dealing with multi-parameter models</a:t>
            </a:r>
            <a:endParaRPr lang="en-US" sz="3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39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26" t="9023" r="9903" b="33872"/>
          <a:stretch/>
        </p:blipFill>
        <p:spPr>
          <a:xfrm>
            <a:off x="-533400" y="-1066800"/>
            <a:ext cx="9452394" cy="82296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990322" y="4458478"/>
            <a:ext cx="3962400" cy="304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657600" y="4876800"/>
            <a:ext cx="1295400" cy="304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620000" y="4971661"/>
            <a:ext cx="1295400" cy="304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362200" y="4114800"/>
            <a:ext cx="1295400" cy="304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620000" y="4191000"/>
            <a:ext cx="1295400" cy="304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452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</a:rPr>
              <a:t>Which theory and how to test it?</a:t>
            </a:r>
            <a:endParaRPr lang="en-US" sz="3200" b="1" dirty="0">
              <a:solidFill>
                <a:srgbClr val="0000CC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733800"/>
            <a:ext cx="4038600" cy="305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685800"/>
            <a:ext cx="3962400" cy="304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685800"/>
            <a:ext cx="3962400" cy="304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" y="4495800"/>
            <a:ext cx="1218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baseline="30000" dirty="0" smtClean="0">
                <a:solidFill>
                  <a:srgbClr val="0000CC"/>
                </a:solidFill>
              </a:rPr>
              <a:t>114 </a:t>
            </a:r>
            <a:r>
              <a:rPr lang="en-US" sz="3200" b="1" dirty="0" err="1" smtClean="0">
                <a:solidFill>
                  <a:srgbClr val="0000CC"/>
                </a:solidFill>
              </a:rPr>
              <a:t>Cd</a:t>
            </a:r>
            <a:endParaRPr lang="en-US" sz="3200" b="1" dirty="0">
              <a:solidFill>
                <a:srgbClr val="0000CC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76200" y="5105400"/>
            <a:ext cx="2743200" cy="62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43000" y="5638800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?</a:t>
            </a:r>
            <a:endParaRPr 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rgbClr val="3333FF"/>
                </a:solidFill>
              </a:rPr>
              <a:t>Parameters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Interpreting this level scheme with </a:t>
            </a:r>
            <a:r>
              <a:rPr lang="en-US" sz="3600" dirty="0" err="1" smtClean="0"/>
              <a:t>bandmixing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How many parameters?</a:t>
            </a:r>
            <a:endParaRPr lang="en-US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028825"/>
            <a:ext cx="56388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3333FF"/>
                </a:solidFill>
              </a:rPr>
              <a:t>Beware of parameters</a:t>
            </a:r>
            <a:endParaRPr lang="en-US" b="1" dirty="0">
              <a:solidFill>
                <a:srgbClr val="3333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925" y="1121200"/>
            <a:ext cx="7381875" cy="58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6096000" y="2362200"/>
            <a:ext cx="152400" cy="228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9800" y="22976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b</a:t>
            </a:r>
            <a:endParaRPr lang="en-US" dirty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Why do some models have so many and others so few parameters?</a:t>
            </a:r>
            <a:endParaRPr lang="en-US" sz="3200" b="1" dirty="0">
              <a:solidFill>
                <a:srgbClr val="3333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92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Compare above  10-15 parameter calculation with the IBA which obtains comparable or better fits with 2-3 parameters. </a:t>
            </a:r>
          </a:p>
          <a:p>
            <a:pPr algn="ctr"/>
            <a:endParaRPr lang="en-US" sz="2400" b="1" dirty="0" smtClean="0">
              <a:solidFill>
                <a:srgbClr val="3333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Why?  It’s the same physical system both are describing.</a:t>
            </a:r>
            <a:endParaRPr lang="en-US" sz="2400" b="1" dirty="0" smtClean="0">
              <a:solidFill>
                <a:srgbClr val="3333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An answer sheds some light on the nature of models.</a:t>
            </a:r>
          </a:p>
          <a:p>
            <a:pPr algn="ctr"/>
            <a:endParaRPr lang="en-US" sz="2400" b="1" dirty="0" smtClean="0">
              <a:solidFill>
                <a:srgbClr val="3333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The IBA makes an </a:t>
            </a:r>
            <a:r>
              <a:rPr lang="en-US" sz="2400" b="1" dirty="0" err="1" smtClean="0">
                <a:solidFill>
                  <a:srgbClr val="3333FF"/>
                </a:solidFill>
              </a:rPr>
              <a:t>ansatz</a:t>
            </a:r>
            <a:r>
              <a:rPr lang="en-US" sz="2400" b="1" dirty="0" smtClean="0">
                <a:solidFill>
                  <a:srgbClr val="3333FF"/>
                </a:solidFill>
              </a:rPr>
              <a:t>: truncate shell model. That saves many parameters.  But that </a:t>
            </a:r>
            <a:r>
              <a:rPr lang="en-US" sz="2400" b="1" dirty="0" err="1" smtClean="0">
                <a:solidFill>
                  <a:srgbClr val="3333FF"/>
                </a:solidFill>
              </a:rPr>
              <a:t>ansatz</a:t>
            </a:r>
            <a:r>
              <a:rPr lang="en-US" sz="2400" b="1" dirty="0" smtClean="0">
                <a:solidFill>
                  <a:srgbClr val="3333FF"/>
                </a:solidFill>
              </a:rPr>
              <a:t> is itself a kind of parameter choice – to set to zero the amplitudes of many shell model configurations.</a:t>
            </a:r>
          </a:p>
          <a:p>
            <a:pPr algn="ctr"/>
            <a:endParaRPr lang="en-US" sz="2400" b="1" dirty="0" smtClean="0">
              <a:solidFill>
                <a:srgbClr val="3333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One can thus often think of models as searches to select the appropriate degrees of freedom.  Those choices are effectively physics-based parameterizations that don’t appear as explicit parameters.</a:t>
            </a: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The success or failure of those models teaches us about these </a:t>
            </a:r>
            <a:r>
              <a:rPr lang="en-US" sz="2400" b="1" dirty="0" err="1" smtClean="0">
                <a:solidFill>
                  <a:srgbClr val="3333FF"/>
                </a:solidFill>
              </a:rPr>
              <a:t>ansatzes</a:t>
            </a:r>
            <a:r>
              <a:rPr lang="en-US" sz="2400" b="1" dirty="0" smtClean="0">
                <a:solidFill>
                  <a:srgbClr val="3333FF"/>
                </a:solidFill>
              </a:rPr>
              <a:t> and the physics behind them</a:t>
            </a:r>
            <a:endParaRPr lang="en-US" sz="24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Summary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752600"/>
            <a:ext cx="815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3333FF"/>
                </a:solidFill>
              </a:rPr>
              <a:t>Beware of blind statistical optimizations</a:t>
            </a:r>
          </a:p>
          <a:p>
            <a:endParaRPr lang="en-US" sz="2800" b="1" dirty="0" smtClean="0">
              <a:solidFill>
                <a:srgbClr val="3333FF"/>
              </a:solidFill>
            </a:endParaRPr>
          </a:p>
          <a:p>
            <a:r>
              <a:rPr lang="en-US" sz="2800" b="1" dirty="0" smtClean="0">
                <a:solidFill>
                  <a:srgbClr val="3333FF"/>
                </a:solidFill>
              </a:rPr>
              <a:t>Always include theoretical uncertainties</a:t>
            </a:r>
          </a:p>
          <a:p>
            <a:endParaRPr lang="en-US" sz="2800" b="1" dirty="0" smtClean="0">
              <a:solidFill>
                <a:srgbClr val="3333FF"/>
              </a:solidFill>
            </a:endParaRPr>
          </a:p>
          <a:p>
            <a:r>
              <a:rPr lang="en-US" sz="2800" b="1" dirty="0" smtClean="0">
                <a:solidFill>
                  <a:srgbClr val="3333FF"/>
                </a:solidFill>
              </a:rPr>
              <a:t>Do not multiply fit the same physics</a:t>
            </a:r>
          </a:p>
          <a:p>
            <a:endParaRPr lang="en-US" sz="2800" b="1" dirty="0" smtClean="0">
              <a:solidFill>
                <a:srgbClr val="3333FF"/>
              </a:solidFill>
            </a:endParaRPr>
          </a:p>
          <a:p>
            <a:r>
              <a:rPr lang="en-US" sz="2800" b="1" dirty="0" smtClean="0">
                <a:solidFill>
                  <a:srgbClr val="3333FF"/>
                </a:solidFill>
              </a:rPr>
              <a:t>Choose observables that select specific physics </a:t>
            </a:r>
          </a:p>
          <a:p>
            <a:endParaRPr lang="en-US" sz="2800" b="1" dirty="0" smtClean="0">
              <a:solidFill>
                <a:srgbClr val="3333FF"/>
              </a:solidFill>
            </a:endParaRPr>
          </a:p>
          <a:p>
            <a:r>
              <a:rPr lang="en-US" sz="2800" b="1" dirty="0" smtClean="0">
                <a:solidFill>
                  <a:srgbClr val="3333FF"/>
                </a:solidFill>
              </a:rPr>
              <a:t>Be conscious of the number and nature of (often hidden) parameters.</a:t>
            </a:r>
            <a:endParaRPr lang="en-US" sz="28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762000"/>
            <a:ext cx="2743200" cy="1143000"/>
          </a:xfrm>
        </p:spPr>
        <p:txBody>
          <a:bodyPr>
            <a:normAutofit fontScale="90000"/>
          </a:bodyPr>
          <a:lstStyle/>
          <a:p>
            <a:r>
              <a:rPr lang="en-US" sz="3000" b="1" dirty="0" smtClean="0">
                <a:solidFill>
                  <a:srgbClr val="0000CC"/>
                </a:solidFill>
              </a:rPr>
              <a:t>A very simple first example:</a:t>
            </a:r>
            <a:br>
              <a:rPr lang="en-US" sz="3000" b="1" dirty="0" smtClean="0">
                <a:solidFill>
                  <a:srgbClr val="0000CC"/>
                </a:solidFill>
              </a:rPr>
            </a:br>
            <a:r>
              <a:rPr lang="en-US" sz="3000" b="1" dirty="0" smtClean="0">
                <a:solidFill>
                  <a:srgbClr val="0000CC"/>
                </a:solidFill>
              </a:rPr>
              <a:t/>
            </a:r>
            <a:br>
              <a:rPr lang="en-US" sz="3000" b="1" dirty="0" smtClean="0">
                <a:solidFill>
                  <a:srgbClr val="0000CC"/>
                </a:solidFill>
              </a:rPr>
            </a:br>
            <a:r>
              <a:rPr lang="en-US" sz="3000" b="1" dirty="0" smtClean="0">
                <a:solidFill>
                  <a:srgbClr val="0000CC"/>
                </a:solidFill>
              </a:rPr>
              <a:t>Which theory is better</a:t>
            </a:r>
            <a:endParaRPr lang="en-US" sz="3000" b="1" dirty="0">
              <a:solidFill>
                <a:srgbClr val="0000CC"/>
              </a:solidFill>
            </a:endParaRPr>
          </a:p>
        </p:txBody>
      </p:sp>
      <p:pic>
        <p:nvPicPr>
          <p:cNvPr id="1026" name="Picture 2" descr="C:\Users\rick\Desktop\WITEK Chi Squared paper\Testing Theories FINAL\Figure1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-533400"/>
            <a:ext cx="8382000" cy="11861588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57150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Ironically,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noProof="0" dirty="0" smtClean="0">
                <a:solidFill>
                  <a:srgbClr val="3333FF"/>
                </a:solidFill>
                <a:latin typeface="+mj-lt"/>
                <a:ea typeface="+mj-ea"/>
                <a:cs typeface="+mj-cs"/>
              </a:rPr>
              <a:t>s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uper-precise data can lead you astray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57800" y="5486400"/>
            <a:ext cx="3200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" y="3276600"/>
            <a:ext cx="274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dirty="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Now look at </a:t>
            </a:r>
            <a:r>
              <a:rPr lang="en-US" sz="3000" b="1" dirty="0" smtClean="0">
                <a:solidFill>
                  <a:srgbClr val="0000CC"/>
                </a:solidFill>
                <a:latin typeface="Symbol" pitchFamily="18" charset="2"/>
                <a:ea typeface="+mj-ea"/>
                <a:cs typeface="+mj-cs"/>
              </a:rPr>
              <a:t>c</a:t>
            </a:r>
            <a:r>
              <a:rPr lang="en-US" sz="3700" b="1" baseline="30000" dirty="0" smtClean="0">
                <a:solidFill>
                  <a:srgbClr val="0000CC"/>
                </a:solidFill>
                <a:ea typeface="+mj-ea"/>
                <a:cs typeface="+mj-cs"/>
              </a:rPr>
              <a:t>2</a:t>
            </a:r>
            <a:endParaRPr kumimoji="0" lang="en-US" sz="37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27230"/>
            <a:ext cx="2743200" cy="62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333FF"/>
                </a:solidFill>
                <a:latin typeface="Symbol" pitchFamily="18" charset="2"/>
              </a:rPr>
              <a:t>c</a:t>
            </a:r>
            <a:r>
              <a:rPr lang="en-US" b="1" baseline="30000" dirty="0" smtClean="0">
                <a:solidFill>
                  <a:srgbClr val="3333FF"/>
                </a:solidFill>
                <a:latin typeface="+mn-lt"/>
              </a:rPr>
              <a:t>2  </a:t>
            </a:r>
            <a:r>
              <a:rPr lang="en-US" b="1" dirty="0" smtClean="0">
                <a:solidFill>
                  <a:srgbClr val="3333FF"/>
                </a:solidFill>
                <a:latin typeface="+mn-lt"/>
              </a:rPr>
              <a:t> analyses</a:t>
            </a:r>
            <a:br>
              <a:rPr lang="en-US" b="1" dirty="0" smtClean="0">
                <a:solidFill>
                  <a:srgbClr val="3333FF"/>
                </a:solidFill>
                <a:latin typeface="+mn-lt"/>
              </a:rPr>
            </a:br>
            <a:r>
              <a:rPr lang="en-US" b="1" dirty="0" smtClean="0">
                <a:solidFill>
                  <a:srgbClr val="3333FF"/>
                </a:solidFill>
                <a:latin typeface="+mn-lt"/>
              </a:rPr>
              <a:t/>
            </a:r>
            <a:br>
              <a:rPr lang="en-US" b="1" dirty="0" smtClean="0">
                <a:solidFill>
                  <a:srgbClr val="3333FF"/>
                </a:solidFill>
                <a:latin typeface="+mn-lt"/>
              </a:rPr>
            </a:br>
            <a:endParaRPr lang="en-US" b="1" dirty="0">
              <a:solidFill>
                <a:srgbClr val="3333FF"/>
              </a:solidFill>
              <a:latin typeface="Symbol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9144332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66800" y="5715000"/>
            <a:ext cx="6918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3333FF"/>
                </a:solidFill>
                <a:ea typeface="+mj-ea"/>
                <a:cs typeface="+mj-cs"/>
              </a:rPr>
              <a:t>The good, the bad, and the ugly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Avoid over-weighting super-precise data</a:t>
            </a:r>
            <a:endParaRPr lang="en-US" sz="3200" b="1" dirty="0">
              <a:solidFill>
                <a:srgbClr val="3333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33800" y="1600200"/>
            <a:ext cx="14991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BUT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3124200"/>
            <a:ext cx="71843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The real problem in the above example is not the accurate data per se for some states but the lack of inclusion of </a:t>
            </a:r>
          </a:p>
          <a:p>
            <a:pPr algn="ctr"/>
            <a:endParaRPr lang="en-US" sz="32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b="1" dirty="0" smtClean="0">
                <a:solidFill>
                  <a:srgbClr val="0000CC"/>
                </a:solidFill>
              </a:rPr>
              <a:t>Theoretical Uncertainties</a:t>
            </a:r>
            <a:endParaRPr lang="en-US" sz="4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3333FF"/>
                </a:solidFill>
              </a:rPr>
              <a:t>Theoretical uncertainties</a:t>
            </a:r>
            <a:br>
              <a:rPr lang="en-US" b="1" dirty="0" smtClean="0">
                <a:solidFill>
                  <a:srgbClr val="3333FF"/>
                </a:solidFill>
              </a:rPr>
            </a:br>
            <a:endParaRPr lang="en-US" sz="3600" b="1" dirty="0">
              <a:solidFill>
                <a:srgbClr val="3333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200" y="4572000"/>
            <a:ext cx="90390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029200" y="4572000"/>
            <a:ext cx="41148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1371600"/>
            <a:ext cx="838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This seldom refers to numerical uncertainties in the calculations but to how good we can expect a model to be.  </a:t>
            </a:r>
            <a:br>
              <a:rPr lang="en-US" sz="2400" b="1" dirty="0" smtClean="0">
                <a:solidFill>
                  <a:srgbClr val="3333FF"/>
                </a:solidFill>
              </a:rPr>
            </a:br>
            <a:r>
              <a:rPr lang="en-US" sz="2400" b="1" dirty="0" smtClean="0">
                <a:solidFill>
                  <a:srgbClr val="3333FF"/>
                </a:solidFill>
              </a:rPr>
              <a:t/>
            </a:r>
            <a:br>
              <a:rPr lang="en-US" sz="2400" b="1" dirty="0" smtClean="0">
                <a:solidFill>
                  <a:srgbClr val="3333FF"/>
                </a:solidFill>
              </a:rPr>
            </a:br>
            <a:r>
              <a:rPr lang="en-US" sz="2400" b="1" dirty="0" smtClean="0">
                <a:solidFill>
                  <a:srgbClr val="3333FF"/>
                </a:solidFill>
              </a:rPr>
              <a:t>A model that says nuclei are all shaped like coca cola bottles is less likely to be accurate than one that says some nuclei are shaped like soft  ellipsoids.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ick\Desktop\WITEK Chi Squared paper\Testing Theories FINAL\Figure1.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-457200"/>
            <a:ext cx="8382000" cy="118615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419600" y="6167735"/>
            <a:ext cx="2678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 800               ~ 0.01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04800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Evaluating theories with equal discrepancies</a:t>
            </a: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85800"/>
            <a:ext cx="6053137" cy="4912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124200" y="5105400"/>
            <a:ext cx="4267200" cy="264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5562600"/>
            <a:ext cx="861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Theoretical uncertainties:  </a:t>
            </a:r>
            <a:r>
              <a:rPr lang="en-US" sz="2400" b="1" dirty="0" err="1" smtClean="0">
                <a:solidFill>
                  <a:srgbClr val="FF0000"/>
                </a:solidFill>
              </a:rPr>
              <a:t>Yrast</a:t>
            </a:r>
            <a:r>
              <a:rPr lang="en-US" sz="2400" b="1" dirty="0" smtClean="0">
                <a:solidFill>
                  <a:srgbClr val="FF0000"/>
                </a:solidFill>
              </a:rPr>
              <a:t>:  Few </a:t>
            </a:r>
            <a:r>
              <a:rPr lang="en-US" sz="2400" b="1" dirty="0" err="1" smtClean="0">
                <a:solidFill>
                  <a:srgbClr val="FF0000"/>
                </a:solidFill>
              </a:rPr>
              <a:t>keV</a:t>
            </a:r>
            <a:r>
              <a:rPr lang="en-US" sz="2400" b="1" dirty="0" smtClean="0">
                <a:solidFill>
                  <a:srgbClr val="FF0000"/>
                </a:solidFill>
              </a:rPr>
              <a:t> ;  Vibrations  ~ 100 </a:t>
            </a:r>
            <a:r>
              <a:rPr lang="en-US" sz="2400" b="1" dirty="0" err="1" smtClean="0">
                <a:solidFill>
                  <a:srgbClr val="FF0000"/>
                </a:solidFill>
              </a:rPr>
              <a:t>keV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4600" y="5968425"/>
            <a:ext cx="37513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CC"/>
                </a:solidFill>
                <a:latin typeface="Symbol" pitchFamily="18" charset="2"/>
              </a:rPr>
              <a:t>c</a:t>
            </a:r>
            <a:r>
              <a:rPr lang="en-US" sz="3200" b="1" baseline="30000" dirty="0" smtClean="0">
                <a:solidFill>
                  <a:srgbClr val="0000CC"/>
                </a:solidFill>
              </a:rPr>
              <a:t>2   </a:t>
            </a:r>
            <a:r>
              <a:rPr lang="en-US" sz="3200" b="1" dirty="0" smtClean="0">
                <a:solidFill>
                  <a:srgbClr val="0000CC"/>
                </a:solidFill>
              </a:rPr>
              <a:t>    ~1000               1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3333FF"/>
                </a:solidFill>
              </a:rPr>
              <a:t>How did we estimate the theoretical uncertainties?</a:t>
            </a:r>
            <a:endParaRPr lang="en-US" sz="3200" b="1" dirty="0">
              <a:solidFill>
                <a:srgbClr val="3333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914400"/>
            <a:ext cx="9067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More or less by “feeling”, experience, “communal wisdom”.  I would guess that most nuclear structure physicists over about 40 years old would come to similar estimates.</a:t>
            </a:r>
          </a:p>
          <a:p>
            <a:pPr algn="ctr"/>
            <a:endParaRPr lang="en-US" sz="2400" b="1" dirty="0" smtClean="0">
              <a:solidFill>
                <a:srgbClr val="3333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BUT</a:t>
            </a:r>
          </a:p>
          <a:p>
            <a:pPr algn="ctr"/>
            <a:endParaRPr lang="en-US" sz="2400" b="1" dirty="0" smtClean="0">
              <a:solidFill>
                <a:srgbClr val="3333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Its hardly rigorous and somewhat uncomfortable.  Can we do better?</a:t>
            </a:r>
          </a:p>
          <a:p>
            <a:pPr algn="ctr"/>
            <a:endParaRPr lang="en-US" sz="2400" b="1" dirty="0" smtClean="0">
              <a:solidFill>
                <a:srgbClr val="3333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  Answer is yes, but with a lot of work and probably not in a simple case like this.  You can do a correlation analysis of theoretical/experimental deviations and get quantitative measures of the sensitivity to each observable.  Gets pretty formal.  See article:</a:t>
            </a:r>
          </a:p>
          <a:p>
            <a:pPr algn="ctr"/>
            <a:endParaRPr lang="en-US" sz="2400" b="1" dirty="0" smtClean="0">
              <a:solidFill>
                <a:srgbClr val="3333FF"/>
              </a:solidFill>
            </a:endParaRPr>
          </a:p>
          <a:p>
            <a:pPr algn="ctr"/>
            <a:endParaRPr lang="en-US" sz="1200" b="1" dirty="0" smtClean="0">
              <a:solidFill>
                <a:srgbClr val="3333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Also interesting for model reliability in policy making:</a:t>
            </a:r>
          </a:p>
          <a:p>
            <a:pPr algn="ctr"/>
            <a:r>
              <a:rPr lang="en-US" sz="2400" b="1" dirty="0" smtClean="0">
                <a:solidFill>
                  <a:srgbClr val="3333FF"/>
                </a:solidFill>
              </a:rPr>
              <a:t> </a:t>
            </a:r>
            <a:endParaRPr lang="en-US" sz="2400" b="1" dirty="0">
              <a:solidFill>
                <a:srgbClr val="3333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725" y="5429250"/>
            <a:ext cx="66865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7775" y="6400800"/>
            <a:ext cx="66484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559</Words>
  <Application>Microsoft Office PowerPoint</Application>
  <PresentationFormat>On-screen Show (4:3)</PresentationFormat>
  <Paragraphs>97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Office Theme</vt:lpstr>
      <vt:lpstr>22_Office Theme</vt:lpstr>
      <vt:lpstr>10_Office Theme</vt:lpstr>
      <vt:lpstr>6_Office Theme</vt:lpstr>
      <vt:lpstr>Testing Theories (What to do and what definitely not to do)   R. F. Casten Yale       August 2014</vt:lpstr>
      <vt:lpstr>Which theory and how to test it?</vt:lpstr>
      <vt:lpstr>A very simple first example:  Which theory is better</vt:lpstr>
      <vt:lpstr>c2   analyses  </vt:lpstr>
      <vt:lpstr>Avoid over-weighting super-precise data</vt:lpstr>
      <vt:lpstr>Theoretical uncertainties </vt:lpstr>
      <vt:lpstr>Slide 7</vt:lpstr>
      <vt:lpstr>Evaluating theories with equal discrepancies</vt:lpstr>
      <vt:lpstr>How did we estimate the theoretical uncertainties?</vt:lpstr>
      <vt:lpstr>Slide 10</vt:lpstr>
      <vt:lpstr>Alaga rules</vt:lpstr>
      <vt:lpstr>Slide 12</vt:lpstr>
      <vt:lpstr>Both energies and B(E2) values</vt:lpstr>
      <vt:lpstr> Not all observables equally important; many multiply-test same physics</vt:lpstr>
      <vt:lpstr>Slide 15</vt:lpstr>
      <vt:lpstr>Parameters</vt:lpstr>
      <vt:lpstr>Slide 17</vt:lpstr>
      <vt:lpstr>Slide 18</vt:lpstr>
      <vt:lpstr>Slide 19</vt:lpstr>
      <vt:lpstr>Parameters Interpreting this level scheme with bandmixing How many parameters?</vt:lpstr>
      <vt:lpstr>Beware of parameters</vt:lpstr>
      <vt:lpstr>Why do some models have so many and others so few parameters?</vt:lpstr>
      <vt:lpstr>Summary</vt:lpstr>
    </vt:vector>
  </TitlesOfParts>
  <Company>Yale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Theories  R. F. Casten Yale       August 2014</dc:title>
  <dc:creator>rick</dc:creator>
  <cp:lastModifiedBy>rick</cp:lastModifiedBy>
  <cp:revision>14</cp:revision>
  <dcterms:created xsi:type="dcterms:W3CDTF">2014-08-05T23:03:00Z</dcterms:created>
  <dcterms:modified xsi:type="dcterms:W3CDTF">2014-08-07T14:17:41Z</dcterms:modified>
</cp:coreProperties>
</file>