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3004800" cy="9753600"/>
  <p:notesSz cx="6858000" cy="9144000"/>
  <p:defaultTextStyle>
    <a:lvl1pPr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1pPr>
    <a:lvl2pPr indent="2286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2pPr>
    <a:lvl3pPr indent="4572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3pPr>
    <a:lvl4pPr indent="6858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4pPr>
    <a:lvl5pPr indent="9144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5pPr>
    <a:lvl6pPr indent="11430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6pPr>
    <a:lvl7pPr indent="13716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7pPr>
    <a:lvl8pPr indent="16002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8pPr>
    <a:lvl9pPr indent="18288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89B1A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2008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47090837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titleStyle>
    <p:bodyStyle>
      <a:lvl1pPr marL="4572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9144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13716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8288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22860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27432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32004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36576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41148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4" Type="http://schemas.openxmlformats.org/officeDocument/2006/relationships/image" Target="../media/image39.gif"/><Relationship Id="rId5" Type="http://schemas.openxmlformats.org/officeDocument/2006/relationships/image" Target="../media/image40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4" Type="http://schemas.openxmlformats.org/officeDocument/2006/relationships/image" Target="../media/image43.gif"/><Relationship Id="rId5" Type="http://schemas.openxmlformats.org/officeDocument/2006/relationships/image" Target="../media/image44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4" Type="http://schemas.openxmlformats.org/officeDocument/2006/relationships/image" Target="../media/image47.gif"/><Relationship Id="rId5" Type="http://schemas.openxmlformats.org/officeDocument/2006/relationships/image" Target="../media/image48.gif"/><Relationship Id="rId6" Type="http://schemas.openxmlformats.org/officeDocument/2006/relationships/image" Target="../media/image49.gif"/><Relationship Id="rId7" Type="http://schemas.openxmlformats.org/officeDocument/2006/relationships/image" Target="../media/image50.png"/><Relationship Id="rId8" Type="http://schemas.openxmlformats.org/officeDocument/2006/relationships/image" Target="../media/image51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4" Type="http://schemas.openxmlformats.org/officeDocument/2006/relationships/image" Target="../media/image54.gif"/><Relationship Id="rId5" Type="http://schemas.openxmlformats.org/officeDocument/2006/relationships/image" Target="../media/image55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gif"/><Relationship Id="rId3" Type="http://schemas.openxmlformats.org/officeDocument/2006/relationships/image" Target="../media/image5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4" Type="http://schemas.openxmlformats.org/officeDocument/2006/relationships/image" Target="../media/image59.gif"/><Relationship Id="rId5" Type="http://schemas.openxmlformats.org/officeDocument/2006/relationships/image" Target="../media/image60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Relationship Id="rId3" Type="http://schemas.openxmlformats.org/officeDocument/2006/relationships/image" Target="../media/image30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Hadronization Study of the     Meson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87670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FFFFFF"/>
                </a:solidFill>
              </a:rPr>
              <a:t>Michael Wood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FFFFFF"/>
                </a:solidFill>
              </a:rPr>
              <a:t>Canisius </a:t>
            </a:r>
            <a:r>
              <a:rPr sz="3200" dirty="0" smtClean="0">
                <a:solidFill>
                  <a:srgbClr val="FFFFFF"/>
                </a:solidFill>
              </a:rPr>
              <a:t>Colleg</a:t>
            </a:r>
            <a:r>
              <a:rPr lang="en-US" sz="3200" dirty="0" smtClean="0">
                <a:solidFill>
                  <a:srgbClr val="FFFFFF"/>
                </a:solidFill>
              </a:rPr>
              <a:t>e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rgbClr val="FFFFFF"/>
                </a:solidFill>
              </a:rPr>
              <a:t>Buffalo, NY USA</a:t>
            </a:r>
          </a:p>
        </p:txBody>
      </p:sp>
      <p:pic>
        <p:nvPicPr>
          <p:cNvPr id="3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8111" y="3988951"/>
            <a:ext cx="823546" cy="705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JLab_logo_text_black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" y="8512848"/>
            <a:ext cx="4101882" cy="9322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griffLogo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913053" y="7622032"/>
            <a:ext cx="2803881" cy="19537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dmsOmega_C12_ZVertDiff_px_1_1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19646" y="3002698"/>
            <a:ext cx="6531308" cy="6268302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Shape 109"/>
          <p:cNvSpPr>
            <a:spLocks noGrp="1"/>
          </p:cNvSpPr>
          <p:nvPr>
            <p:ph type="title"/>
          </p:nvPr>
        </p:nvSpPr>
        <p:spPr>
          <a:xfrm>
            <a:off x="952500" y="412750"/>
            <a:ext cx="11099800" cy="21209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Cuts</a:t>
            </a:r>
          </a:p>
        </p:txBody>
      </p:sp>
      <p:grpSp>
        <p:nvGrpSpPr>
          <p:cNvPr id="112" name="Group 112"/>
          <p:cNvGrpSpPr/>
          <p:nvPr/>
        </p:nvGrpSpPr>
        <p:grpSpPr>
          <a:xfrm>
            <a:off x="469455" y="2925233"/>
            <a:ext cx="3743935" cy="1204384"/>
            <a:chOff x="0" y="0"/>
            <a:chExt cx="3743934" cy="1204383"/>
          </a:xfrm>
        </p:grpSpPr>
        <p:pic>
          <p:nvPicPr>
            <p:cNvPr id="110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5406" y="734483"/>
              <a:ext cx="23876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1" name="Shape 111"/>
            <p:cNvSpPr/>
            <p:nvPr/>
          </p:nvSpPr>
          <p:spPr>
            <a:xfrm>
              <a:off x="0" y="0"/>
              <a:ext cx="3743935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spcBef>
                  <a:spcPts val="3800"/>
                </a:spcBef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800">
                  <a:solidFill>
                    <a:srgbClr val="FFFFFF"/>
                  </a:solidFill>
                </a:rPr>
                <a:t>Vertex matching:</a:t>
              </a:r>
            </a:p>
          </p:txBody>
        </p:sp>
      </p:grpSp>
      <p:grpSp>
        <p:nvGrpSpPr>
          <p:cNvPr id="115" name="Group 115"/>
          <p:cNvGrpSpPr/>
          <p:nvPr/>
        </p:nvGrpSpPr>
        <p:grpSpPr>
          <a:xfrm>
            <a:off x="409575" y="4813299"/>
            <a:ext cx="5372100" cy="1854202"/>
            <a:chOff x="0" y="0"/>
            <a:chExt cx="5372100" cy="1854200"/>
          </a:xfrm>
        </p:grpSpPr>
        <p:pic>
          <p:nvPicPr>
            <p:cNvPr id="113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144183" y="1371600"/>
              <a:ext cx="1828801" cy="482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4" name="Shape 114"/>
            <p:cNvSpPr/>
            <p:nvPr/>
          </p:nvSpPr>
          <p:spPr>
            <a:xfrm>
              <a:off x="0" y="-1"/>
              <a:ext cx="5372100" cy="185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spcBef>
                  <a:spcPts val="3800"/>
                </a:spcBef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800">
                  <a:solidFill>
                    <a:srgbClr val="FFFFFF"/>
                  </a:solidFill>
                </a:rPr>
                <a:t>Opening angle between scattered electron and photons:</a:t>
              </a:r>
            </a:p>
          </p:txBody>
        </p:sp>
      </p:grpSp>
      <p:grpSp>
        <p:nvGrpSpPr>
          <p:cNvPr id="120" name="Group 120"/>
          <p:cNvGrpSpPr/>
          <p:nvPr/>
        </p:nvGrpSpPr>
        <p:grpSpPr>
          <a:xfrm>
            <a:off x="409575" y="7182482"/>
            <a:ext cx="5372100" cy="1367330"/>
            <a:chOff x="0" y="0"/>
            <a:chExt cx="5372100" cy="1367329"/>
          </a:xfrm>
        </p:grpSpPr>
        <p:pic>
          <p:nvPicPr>
            <p:cNvPr id="116" name="pasted-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821229"/>
              <a:ext cx="5372100" cy="546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19" name="Group 119"/>
            <p:cNvGrpSpPr/>
            <p:nvPr/>
          </p:nvGrpSpPr>
          <p:grpSpPr>
            <a:xfrm>
              <a:off x="10715" y="0"/>
              <a:ext cx="1879275" cy="685801"/>
              <a:chOff x="0" y="0"/>
              <a:chExt cx="1879274" cy="685800"/>
            </a:xfrm>
          </p:grpSpPr>
          <p:pic>
            <p:nvPicPr>
              <p:cNvPr id="117" name="pasted-image.pdf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0" y="107950"/>
                <a:ext cx="431800" cy="419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18" name="Shape 118"/>
              <p:cNvSpPr/>
              <p:nvPr/>
            </p:nvSpPr>
            <p:spPr>
              <a:xfrm>
                <a:off x="612042" y="0"/>
                <a:ext cx="1267233" cy="685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3800">
                    <a:solidFill>
                      <a:srgbClr val="FFFFFF"/>
                    </a:solidFill>
                  </a:rPr>
                  <a:t>mass</a:t>
                </a:r>
              </a:p>
            </p:txBody>
          </p:sp>
        </p:grpSp>
      </p:grpSp>
      <p:pic>
        <p:nvPicPr>
          <p:cNvPr id="121" name="dmsOmega_C12_OpAng_elecPhoton1.gi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144714" y="3019632"/>
            <a:ext cx="6496020" cy="62344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1" animBg="1" advAuto="0"/>
      <p:bldP spid="121" grpId="2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        Analysis</a:t>
            </a:r>
          </a:p>
        </p:txBody>
      </p:sp>
      <p:pic>
        <p:nvPicPr>
          <p:cNvPr id="12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01294" y="1061641"/>
            <a:ext cx="834975" cy="8104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FitPi0_C12_IM2Photons_Nuc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4866" y="2531533"/>
            <a:ext cx="5998938" cy="57573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8" name="Group 128"/>
          <p:cNvGrpSpPr/>
          <p:nvPr/>
        </p:nvGrpSpPr>
        <p:grpSpPr>
          <a:xfrm>
            <a:off x="6794196" y="2531533"/>
            <a:ext cx="5998938" cy="5757370"/>
            <a:chOff x="0" y="0"/>
            <a:chExt cx="5998936" cy="5757368"/>
          </a:xfrm>
        </p:grpSpPr>
        <p:pic>
          <p:nvPicPr>
            <p:cNvPr id="126" name="dmsOmega_C12_OpAng_VS_E_Nuc.gi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998937" cy="57573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7" name="Shape 127"/>
            <p:cNvSpPr/>
            <p:nvPr/>
          </p:nvSpPr>
          <p:spPr>
            <a:xfrm>
              <a:off x="3384721" y="823383"/>
              <a:ext cx="162163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 b="1">
                  <a:solidFill>
                    <a:srgbClr val="971817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400" b="1">
                  <a:solidFill>
                    <a:srgbClr val="971817"/>
                  </a:solidFill>
                </a:rPr>
                <a:t>Before cut</a:t>
              </a:r>
            </a:p>
          </p:txBody>
        </p:sp>
      </p:grpSp>
      <p:grpSp>
        <p:nvGrpSpPr>
          <p:cNvPr id="131" name="Group 131"/>
          <p:cNvGrpSpPr/>
          <p:nvPr/>
        </p:nvGrpSpPr>
        <p:grpSpPr>
          <a:xfrm>
            <a:off x="6794233" y="2531568"/>
            <a:ext cx="5998864" cy="5757299"/>
            <a:chOff x="0" y="0"/>
            <a:chExt cx="5998863" cy="5757297"/>
          </a:xfrm>
        </p:grpSpPr>
        <p:pic>
          <p:nvPicPr>
            <p:cNvPr id="129" name="dmsOmega_C12_OpAng_VS_E_MassPi0Cut_Nuc.gi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5998864" cy="57572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0" name="Shape 130"/>
            <p:cNvSpPr/>
            <p:nvPr/>
          </p:nvSpPr>
          <p:spPr>
            <a:xfrm>
              <a:off x="3503316" y="967281"/>
              <a:ext cx="1367434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 b="1">
                  <a:solidFill>
                    <a:srgbClr val="971817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400" b="1">
                  <a:solidFill>
                    <a:srgbClr val="971817"/>
                  </a:solidFill>
                </a:rPr>
                <a:t>After cut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Invariant Mass</a:t>
            </a:r>
          </a:p>
        </p:txBody>
      </p:sp>
      <p:pic>
        <p:nvPicPr>
          <p:cNvPr id="134" name="dmsOmega_C12_IMOmega_Nuc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00180" y="2985456"/>
            <a:ext cx="5741071" cy="55098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dmsOmega_C12_IMOmega_LD2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3549" y="2985456"/>
            <a:ext cx="5741072" cy="55098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0" name="Group 140"/>
          <p:cNvGrpSpPr/>
          <p:nvPr/>
        </p:nvGrpSpPr>
        <p:grpSpPr>
          <a:xfrm>
            <a:off x="463549" y="2985456"/>
            <a:ext cx="12077701" cy="6393495"/>
            <a:chOff x="0" y="0"/>
            <a:chExt cx="12077700" cy="6393493"/>
          </a:xfrm>
        </p:grpSpPr>
        <p:grpSp>
          <p:nvGrpSpPr>
            <p:cNvPr id="138" name="Group 138"/>
            <p:cNvGrpSpPr/>
            <p:nvPr/>
          </p:nvGrpSpPr>
          <p:grpSpPr>
            <a:xfrm>
              <a:off x="0" y="0"/>
              <a:ext cx="12077700" cy="5509887"/>
              <a:chOff x="0" y="0"/>
              <a:chExt cx="12077700" cy="5509886"/>
            </a:xfrm>
          </p:grpSpPr>
          <p:pic>
            <p:nvPicPr>
              <p:cNvPr id="136" name="dmsOmega_C12_IMOmega_AllCuts_LD2.gif"/>
              <p:cNvPicPr/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5741071" cy="550988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37" name="dmsOmega_C12_IMOmega_AllCuts_Nuc.gif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6336631" y="0"/>
                <a:ext cx="5741069" cy="550988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39" name="Shape 139"/>
            <p:cNvSpPr/>
            <p:nvPr/>
          </p:nvSpPr>
          <p:spPr>
            <a:xfrm>
              <a:off x="4908880" y="5707693"/>
              <a:ext cx="2259941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800">
                  <a:solidFill>
                    <a:srgbClr val="FFFFFF"/>
                  </a:solidFill>
                </a:rPr>
                <a:t>After Cuts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1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Invariant Mass</a:t>
            </a:r>
          </a:p>
        </p:txBody>
      </p:sp>
      <p:grpSp>
        <p:nvGrpSpPr>
          <p:cNvPr id="145" name="Group 145"/>
          <p:cNvGrpSpPr/>
          <p:nvPr/>
        </p:nvGrpSpPr>
        <p:grpSpPr>
          <a:xfrm>
            <a:off x="8950631" y="2856915"/>
            <a:ext cx="3454524" cy="6820745"/>
            <a:chOff x="0" y="0"/>
            <a:chExt cx="3454522" cy="6820743"/>
          </a:xfrm>
        </p:grpSpPr>
        <p:pic>
          <p:nvPicPr>
            <p:cNvPr id="143" name="dmsOmega_Pb208_IMOmega_AllCuts_LD2.gi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454523" cy="33154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4" name="dmsOmega_Pb208_IMOmega_AllCuts_Nuc.gi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3505329"/>
              <a:ext cx="3454523" cy="33154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48" name="Group 148"/>
          <p:cNvGrpSpPr/>
          <p:nvPr/>
        </p:nvGrpSpPr>
        <p:grpSpPr>
          <a:xfrm>
            <a:off x="4775138" y="2856915"/>
            <a:ext cx="3454524" cy="6820744"/>
            <a:chOff x="0" y="0"/>
            <a:chExt cx="3454522" cy="6820743"/>
          </a:xfrm>
        </p:grpSpPr>
        <p:pic>
          <p:nvPicPr>
            <p:cNvPr id="146" name="dmsOmega_Fe56_IMOmega_AllCuts_LD2.gi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454523" cy="33154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7" name="dmsOmega_Fe56_IMOmega_AllCuts_Nuc.gi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3505329"/>
              <a:ext cx="3454523" cy="33154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49" name="dmsOmega_Sn50_IMOmega_AllCuts_LD2.gi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99646" y="2856892"/>
            <a:ext cx="3454525" cy="331541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52" name="Picture 151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 rot="16200000">
            <a:off x="664476" y="6006663"/>
            <a:ext cx="7395948" cy="152401"/>
          </a:xfrm>
          <a:prstGeom prst="rect">
            <a:avLst/>
          </a:prstGeom>
        </p:spPr>
      </p:pic>
      <p:pic>
        <p:nvPicPr>
          <p:cNvPr id="154" name="Picture 153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 rot="16200000">
            <a:off x="4892172" y="6006663"/>
            <a:ext cx="7395948" cy="152401"/>
          </a:xfrm>
          <a:prstGeom prst="rect">
            <a:avLst/>
          </a:prstGeom>
        </p:spPr>
      </p:pic>
      <p:sp>
        <p:nvSpPr>
          <p:cNvPr id="156" name="Shape 156"/>
          <p:cNvSpPr/>
          <p:nvPr/>
        </p:nvSpPr>
        <p:spPr>
          <a:xfrm>
            <a:off x="9593224" y="2139949"/>
            <a:ext cx="1857452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Pb Data</a:t>
            </a:r>
          </a:p>
        </p:txBody>
      </p:sp>
      <p:sp>
        <p:nvSpPr>
          <p:cNvPr id="157" name="Shape 157"/>
          <p:cNvSpPr/>
          <p:nvPr/>
        </p:nvSpPr>
        <p:spPr>
          <a:xfrm>
            <a:off x="5574115" y="2139949"/>
            <a:ext cx="180436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Fe Data</a:t>
            </a:r>
          </a:p>
        </p:txBody>
      </p:sp>
      <p:sp>
        <p:nvSpPr>
          <p:cNvPr id="158" name="Shape 158"/>
          <p:cNvSpPr/>
          <p:nvPr/>
        </p:nvSpPr>
        <p:spPr>
          <a:xfrm>
            <a:off x="1411385" y="2139949"/>
            <a:ext cx="1830909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Sn Data</a:t>
            </a:r>
          </a:p>
        </p:txBody>
      </p:sp>
      <p:pic>
        <p:nvPicPr>
          <p:cNvPr id="2" name="Picture 1" descr="dmsOmega_Sn_IMOmega_AllCuts_Nuc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46" y="6362244"/>
            <a:ext cx="3454525" cy="331541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Yields</a:t>
            </a:r>
          </a:p>
        </p:txBody>
      </p:sp>
      <p:sp>
        <p:nvSpPr>
          <p:cNvPr id="161" name="Shape 161"/>
          <p:cNvSpPr/>
          <p:nvPr/>
        </p:nvSpPr>
        <p:spPr>
          <a:xfrm>
            <a:off x="169207" y="2128639"/>
            <a:ext cx="12346094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000" u="sng" dirty="0">
                <a:solidFill>
                  <a:srgbClr val="FFFFFF"/>
                </a:solidFill>
              </a:rPr>
              <a:t>Simple background subtraction</a:t>
            </a:r>
            <a:r>
              <a:rPr sz="3000" dirty="0">
                <a:solidFill>
                  <a:srgbClr val="FFFFFF"/>
                </a:solidFill>
              </a:rPr>
              <a:t>: remove bins with peak and fit polynomial to background</a:t>
            </a:r>
          </a:p>
        </p:txBody>
      </p:sp>
      <p:grpSp>
        <p:nvGrpSpPr>
          <p:cNvPr id="165" name="Group 165"/>
          <p:cNvGrpSpPr/>
          <p:nvPr/>
        </p:nvGrpSpPr>
        <p:grpSpPr>
          <a:xfrm>
            <a:off x="702733" y="3327399"/>
            <a:ext cx="9675946" cy="4427126"/>
            <a:chOff x="0" y="0"/>
            <a:chExt cx="9675945" cy="4427124"/>
          </a:xfrm>
        </p:grpSpPr>
        <p:pic>
          <p:nvPicPr>
            <p:cNvPr id="162" name="FitOmega_C12_IMOmega_AllCuts_Nuc_P4-Before.gi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612878" cy="44271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3" name="FitOmega_C12_IMOmega_AllCuts_Nuc_P4-After.gi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063066" y="0"/>
              <a:ext cx="4612880" cy="44271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4" name="Shape 164"/>
            <p:cNvSpPr/>
            <p:nvPr/>
          </p:nvSpPr>
          <p:spPr>
            <a:xfrm>
              <a:off x="2810772" y="664633"/>
              <a:ext cx="999389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002452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800">
                  <a:solidFill>
                    <a:srgbClr val="002452"/>
                  </a:solidFill>
                </a:rPr>
                <a:t>C12</a:t>
              </a:r>
            </a:p>
          </p:txBody>
        </p:sp>
      </p:grpSp>
      <p:grpSp>
        <p:nvGrpSpPr>
          <p:cNvPr id="169" name="Group 169"/>
          <p:cNvGrpSpPr/>
          <p:nvPr/>
        </p:nvGrpSpPr>
        <p:grpSpPr>
          <a:xfrm>
            <a:off x="712522" y="3327399"/>
            <a:ext cx="9692879" cy="4427126"/>
            <a:chOff x="0" y="0"/>
            <a:chExt cx="9692878" cy="4427124"/>
          </a:xfrm>
        </p:grpSpPr>
        <p:pic>
          <p:nvPicPr>
            <p:cNvPr id="166" name="FitOmega_Pb208_IMOmega_AllCuts_Nuc_P4-Before.gi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612878" cy="44271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7" name="FitOmega_Pb208_IMOmega_AllCuts_Nuc_P4-After.gi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080000" y="0"/>
              <a:ext cx="4612879" cy="44271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8" name="Shape 168"/>
            <p:cNvSpPr/>
            <p:nvPr/>
          </p:nvSpPr>
          <p:spPr>
            <a:xfrm>
              <a:off x="2445892" y="512233"/>
              <a:ext cx="1509015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002452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800">
                  <a:solidFill>
                    <a:srgbClr val="002452"/>
                  </a:solidFill>
                </a:rPr>
                <a:t>Pb208</a:t>
              </a:r>
            </a:p>
          </p:txBody>
        </p:sp>
      </p:grpSp>
      <p:graphicFrame>
        <p:nvGraphicFramePr>
          <p:cNvPr id="170" name="Table 170"/>
          <p:cNvGraphicFramePr/>
          <p:nvPr>
            <p:extLst>
              <p:ext uri="{D42A27DB-BD31-4B8C-83A1-F6EECF244321}">
                <p14:modId xmlns:p14="http://schemas.microsoft.com/office/powerpoint/2010/main" val="1015631506"/>
              </p:ext>
            </p:extLst>
          </p:nvPr>
        </p:nvGraphicFramePr>
        <p:xfrm>
          <a:off x="712522" y="7754526"/>
          <a:ext cx="11579752" cy="1869440"/>
        </p:xfrm>
        <a:graphic>
          <a:graphicData uri="http://schemas.openxmlformats.org/drawingml/2006/table">
            <a:tbl>
              <a:tblPr firstRow="1" firstCol="1">
                <a:tableStyleId>{C7B018BB-80A7-4F77-B60F-C8B233D01FF8}</a:tableStyleId>
              </a:tblPr>
              <a:tblGrid>
                <a:gridCol w="2894938"/>
                <a:gridCol w="2894938"/>
                <a:gridCol w="2894938"/>
                <a:gridCol w="2894938"/>
              </a:tblGrid>
              <a:tr h="437257">
                <a:tc>
                  <a:txBody>
                    <a:bodyPr/>
                    <a:lstStyle/>
                    <a:p>
                      <a:pPr lvl="0" defTabSz="914400">
                        <a:defRPr sz="24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C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F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Pb</a:t>
                      </a:r>
                    </a:p>
                  </a:txBody>
                  <a:tcPr marL="50800" marR="50800" marT="50800" marB="50800" anchor="ctr" horzOverflow="overflow"/>
                </a:tc>
              </a:tr>
              <a:tr h="437257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2H Yield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2209 +/- 47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410 +/- 20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493 +/- 22</a:t>
                      </a:r>
                    </a:p>
                  </a:txBody>
                  <a:tcPr marL="50800" marR="50800" marT="50800" marB="50800" anchor="ctr" horzOverflow="overflow"/>
                </a:tc>
              </a:tr>
              <a:tr h="437257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Nuc. Yield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1592 +/- 40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202 +/- 14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142 +/- 12</a:t>
                      </a:r>
                    </a:p>
                  </a:txBody>
                  <a:tcPr marL="50800" marR="50800" marT="50800" marB="50800" anchor="ctr" horzOverflow="overflow"/>
                </a:tc>
              </a:tr>
              <a:tr h="437257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Ratio (Nuc./2H)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0.72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0.49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dirty="0">
                          <a:solidFill>
                            <a:srgbClr val="FFFFFF"/>
                          </a:solidFill>
                        </a:rPr>
                        <a:t>0.29</a:t>
                      </a:r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  <p:sp>
        <p:nvSpPr>
          <p:cNvPr id="171" name="Shape 171"/>
          <p:cNvSpPr/>
          <p:nvPr/>
        </p:nvSpPr>
        <p:spPr>
          <a:xfrm>
            <a:off x="3305810" y="4413837"/>
            <a:ext cx="639318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971817"/>
                </a:solidFill>
                <a:effectLst>
                  <a:outerShdw blurRad="12700" dist="63500" dir="15240000" rotWithShape="0">
                    <a:srgbClr val="000000"/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0">
                <a:solidFill>
                  <a:srgbClr val="971817"/>
                </a:solidFill>
                <a:effectLst>
                  <a:outerShdw blurRad="12700" dist="63500" dir="15240000" rotWithShape="0">
                    <a:srgbClr val="000000"/>
                  </a:outerShdw>
                </a:effectLst>
              </a:rPr>
              <a:t>Preliminary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1" animBg="1" advAuto="0"/>
      <p:bldP spid="170" grpId="2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54990">
              <a:defRPr sz="7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600">
                <a:solidFill>
                  <a:srgbClr val="FFFFFF"/>
                </a:solidFill>
              </a:rPr>
              <a:t>Target Vertex Corrections</a:t>
            </a:r>
          </a:p>
        </p:txBody>
      </p:sp>
      <p:grpSp>
        <p:nvGrpSpPr>
          <p:cNvPr id="177" name="Group 177"/>
          <p:cNvGrpSpPr/>
          <p:nvPr/>
        </p:nvGrpSpPr>
        <p:grpSpPr>
          <a:xfrm>
            <a:off x="6818917" y="3362788"/>
            <a:ext cx="5554632" cy="5330957"/>
            <a:chOff x="0" y="0"/>
            <a:chExt cx="5554631" cy="5330955"/>
          </a:xfrm>
        </p:grpSpPr>
        <p:pic>
          <p:nvPicPr>
            <p:cNvPr id="174" name="PlotZvert_fe56.gi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554632" cy="53309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5" name="Shape 175"/>
            <p:cNvSpPr/>
            <p:nvPr/>
          </p:nvSpPr>
          <p:spPr>
            <a:xfrm>
              <a:off x="1611856" y="1633676"/>
              <a:ext cx="713900" cy="7518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800">
                  <a:solidFill>
                    <a:srgbClr val="000000"/>
                  </a:solidFill>
                </a:defRPr>
              </a:pPr>
              <a:r>
                <a:rPr sz="3000" baseline="31999"/>
                <a:t>2</a:t>
              </a:r>
              <a:r>
                <a:rPr sz="3000"/>
                <a:t>H</a:t>
              </a:r>
            </a:p>
          </p:txBody>
        </p:sp>
        <p:sp>
          <p:nvSpPr>
            <p:cNvPr id="176" name="Shape 176"/>
            <p:cNvSpPr/>
            <p:nvPr/>
          </p:nvSpPr>
          <p:spPr>
            <a:xfrm>
              <a:off x="3181403" y="1332572"/>
              <a:ext cx="723811" cy="7518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sz="3000">
                  <a:solidFill>
                    <a:srgbClr val="000000"/>
                  </a:solidFill>
                </a:defRPr>
              </a:lvl1pPr>
            </a:lstStyle>
            <a:p>
              <a:pPr lvl="0">
                <a:defRPr sz="1800"/>
              </a:pPr>
              <a:r>
                <a:rPr sz="3000"/>
                <a:t>Fe</a:t>
              </a:r>
            </a:p>
          </p:txBody>
        </p:sp>
      </p:grpSp>
      <p:pic>
        <p:nvPicPr>
          <p:cNvPr id="178" name="PlotZvert_c12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1434" y="3362788"/>
            <a:ext cx="5554633" cy="5330957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Shape 179"/>
          <p:cNvSpPr/>
          <p:nvPr/>
        </p:nvSpPr>
        <p:spPr>
          <a:xfrm>
            <a:off x="1987640" y="4158265"/>
            <a:ext cx="713900" cy="751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000" baseline="31999"/>
              <a:t>2</a:t>
            </a:r>
            <a:r>
              <a:rPr sz="3000"/>
              <a:t>H</a:t>
            </a:r>
          </a:p>
        </p:txBody>
      </p:sp>
      <p:sp>
        <p:nvSpPr>
          <p:cNvPr id="180" name="Shape 180"/>
          <p:cNvSpPr/>
          <p:nvPr/>
        </p:nvSpPr>
        <p:spPr>
          <a:xfrm>
            <a:off x="3692654" y="4500883"/>
            <a:ext cx="723811" cy="751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3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3000"/>
              <a:t>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54990">
              <a:defRPr sz="7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600">
                <a:solidFill>
                  <a:srgbClr val="FFFFFF"/>
                </a:solidFill>
              </a:rPr>
              <a:t>Target Vertex Corrections</a:t>
            </a:r>
          </a:p>
        </p:txBody>
      </p:sp>
      <p:pic>
        <p:nvPicPr>
          <p:cNvPr id="183" name="OverlayZvertBySector_c12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7795" y="2121517"/>
            <a:ext cx="3835881" cy="36814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OverlayZvertBySector_fe56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47795" y="5953097"/>
            <a:ext cx="3835881" cy="36814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OverlayZvertBySector_pb208.g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21125" y="5953097"/>
            <a:ext cx="3835881" cy="36814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OverlayZvertBySector_Sn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125" y="2121517"/>
            <a:ext cx="3835881" cy="368141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719" dirty="0">
                <a:solidFill>
                  <a:srgbClr val="FFFFFF"/>
                </a:solidFill>
              </a:rPr>
              <a:t>Standard Cuts &amp; Corrections</a:t>
            </a:r>
          </a:p>
        </p:txBody>
      </p:sp>
      <p:sp>
        <p:nvSpPr>
          <p:cNvPr id="189" name="Shape 189"/>
          <p:cNvSpPr/>
          <p:nvPr/>
        </p:nvSpPr>
        <p:spPr>
          <a:xfrm>
            <a:off x="426440" y="4123265"/>
            <a:ext cx="10458045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lvl="0" indent="-457200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dirty="0" smtClean="0">
                <a:solidFill>
                  <a:srgbClr val="FFFFFF"/>
                </a:solidFill>
              </a:rPr>
              <a:t>Electron ID cuts (EC, CC, momentum, timing)</a:t>
            </a:r>
          </a:p>
          <a:p>
            <a:pPr marL="457200" lvl="0" indent="-457200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dirty="0" smtClean="0">
                <a:solidFill>
                  <a:srgbClr val="FFFFFF"/>
                </a:solidFill>
              </a:rPr>
              <a:t>Photon </a:t>
            </a:r>
            <a:r>
              <a:rPr sz="3800" dirty="0">
                <a:solidFill>
                  <a:srgbClr val="FFFFFF"/>
                </a:solidFill>
              </a:rPr>
              <a:t>ID cuts (EC, momentum, timing)</a:t>
            </a:r>
          </a:p>
          <a:p>
            <a:pPr marL="457200" lvl="0" indent="-457200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dirty="0" smtClean="0">
                <a:solidFill>
                  <a:srgbClr val="FFFFFF"/>
                </a:solidFill>
              </a:rPr>
              <a:t>EC fiducial cuts</a:t>
            </a:r>
          </a:p>
          <a:p>
            <a:pPr marL="457200" lvl="0" indent="-457200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dirty="0" smtClean="0">
                <a:solidFill>
                  <a:srgbClr val="FFFFFF"/>
                </a:solidFill>
              </a:rPr>
              <a:t>DC </a:t>
            </a:r>
            <a:r>
              <a:rPr sz="3800" dirty="0">
                <a:solidFill>
                  <a:srgbClr val="FFFFFF"/>
                </a:solidFill>
              </a:rPr>
              <a:t>fiducial cuts</a:t>
            </a:r>
          </a:p>
          <a:p>
            <a:pPr marL="457200" lvl="0" indent="-457200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dirty="0">
                <a:solidFill>
                  <a:srgbClr val="FFFFFF"/>
                </a:solidFill>
              </a:rPr>
              <a:t>Target vertex corrections</a:t>
            </a:r>
          </a:p>
          <a:p>
            <a:pPr marL="457200" lvl="0" indent="-457200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dirty="0">
                <a:solidFill>
                  <a:srgbClr val="FFFFFF"/>
                </a:solidFill>
              </a:rPr>
              <a:t>Photon energy correction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56525" y="2281359"/>
            <a:ext cx="12291747" cy="1272143"/>
            <a:chOff x="356525" y="2281359"/>
            <a:chExt cx="12291747" cy="1272143"/>
          </a:xfrm>
        </p:grpSpPr>
        <p:sp>
          <p:nvSpPr>
            <p:cNvPr id="190" name="Shape 190"/>
            <p:cNvSpPr/>
            <p:nvPr/>
          </p:nvSpPr>
          <p:spPr>
            <a:xfrm>
              <a:off x="356525" y="2281359"/>
              <a:ext cx="12291747" cy="12721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/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800" dirty="0">
                  <a:solidFill>
                    <a:srgbClr val="FFFFFF"/>
                  </a:solidFill>
                </a:rPr>
                <a:t>From </a:t>
              </a:r>
              <a:r>
                <a:rPr sz="3800" dirty="0" smtClean="0">
                  <a:solidFill>
                    <a:srgbClr val="FFFFFF"/>
                  </a:solidFill>
                </a:rPr>
                <a:t>T</a:t>
              </a:r>
              <a:r>
                <a:rPr lang="en-US" sz="3800" dirty="0" smtClean="0">
                  <a:solidFill>
                    <a:srgbClr val="FFFFFF"/>
                  </a:solidFill>
                </a:rPr>
                <a:t>.</a:t>
              </a:r>
              <a:r>
                <a:rPr sz="3800" dirty="0" smtClean="0">
                  <a:solidFill>
                    <a:srgbClr val="FFFFFF"/>
                  </a:solidFill>
                </a:rPr>
                <a:t> </a:t>
              </a:r>
              <a:r>
                <a:rPr sz="3800" dirty="0">
                  <a:solidFill>
                    <a:srgbClr val="FFFFFF"/>
                  </a:solidFill>
                </a:rPr>
                <a:t>Mineeva’s dissertation on    </a:t>
              </a:r>
              <a:r>
                <a:rPr sz="3800" dirty="0" smtClean="0">
                  <a:solidFill>
                    <a:srgbClr val="FFFFFF"/>
                  </a:solidFill>
                </a:rPr>
                <a:t> </a:t>
              </a:r>
              <a:r>
                <a:rPr lang="en-US" sz="3800" dirty="0" smtClean="0">
                  <a:solidFill>
                    <a:srgbClr val="FFFFFF"/>
                  </a:solidFill>
                </a:rPr>
                <a:t>  </a:t>
              </a:r>
              <a:r>
                <a:rPr sz="3800" dirty="0" smtClean="0">
                  <a:solidFill>
                    <a:srgbClr val="FFFFFF"/>
                  </a:solidFill>
                </a:rPr>
                <a:t>hadronization</a:t>
              </a:r>
              <a:r>
                <a:rPr sz="3800" dirty="0">
                  <a:solidFill>
                    <a:srgbClr val="FFFFFF"/>
                  </a:solidFill>
                </a:rPr>
                <a:t>, there are a number of cuts </a:t>
              </a:r>
              <a:r>
                <a:rPr sz="3800" dirty="0" smtClean="0">
                  <a:solidFill>
                    <a:srgbClr val="FFFFFF"/>
                  </a:solidFill>
                </a:rPr>
                <a:t>and</a:t>
              </a:r>
              <a:r>
                <a:rPr lang="en-US" sz="3800" dirty="0" smtClean="0">
                  <a:solidFill>
                    <a:srgbClr val="FFFFFF"/>
                  </a:solidFill>
                </a:rPr>
                <a:t> </a:t>
              </a:r>
              <a:r>
                <a:rPr sz="3800" dirty="0" smtClean="0">
                  <a:solidFill>
                    <a:srgbClr val="FFFFFF"/>
                  </a:solidFill>
                </a:rPr>
                <a:t>corrections </a:t>
              </a:r>
              <a:r>
                <a:rPr sz="3800" dirty="0">
                  <a:solidFill>
                    <a:srgbClr val="FFFFFF"/>
                  </a:solidFill>
                </a:rPr>
                <a:t>applied:</a:t>
              </a:r>
            </a:p>
          </p:txBody>
        </p:sp>
        <p:pic>
          <p:nvPicPr>
            <p:cNvPr id="191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771806" y="2403940"/>
              <a:ext cx="621951" cy="4417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3" name="Shape 193"/>
          <p:cNvSpPr/>
          <p:nvPr/>
        </p:nvSpPr>
        <p:spPr>
          <a:xfrm>
            <a:off x="356526" y="7730066"/>
            <a:ext cx="12291747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9300"/>
                </a:solidFill>
              </a:rPr>
              <a:t>What are the parameters in EG2EventSelection?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9300"/>
                </a:solidFill>
              </a:rPr>
              <a:t>Do I have to show these for the CLAS Analysis Review?</a:t>
            </a:r>
            <a:r>
              <a:rPr sz="3800">
                <a:solidFill>
                  <a:srgbClr val="FFFFFF"/>
                </a:solidFill>
              </a:rPr>
              <a:t> 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Simulations</a:t>
            </a:r>
          </a:p>
        </p:txBody>
      </p:sp>
      <p:sp>
        <p:nvSpPr>
          <p:cNvPr id="196" name="Shape 196"/>
          <p:cNvSpPr/>
          <p:nvPr/>
        </p:nvSpPr>
        <p:spPr>
          <a:xfrm>
            <a:off x="276110" y="2266288"/>
            <a:ext cx="1272869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 dirty="0">
                <a:solidFill>
                  <a:srgbClr val="FFFFFF"/>
                </a:solidFill>
              </a:rPr>
              <a:t>The full analysis is going to require detector simulations to understanding efficiencies, acceptance, and model background.</a:t>
            </a:r>
          </a:p>
        </p:txBody>
      </p:sp>
      <p:sp>
        <p:nvSpPr>
          <p:cNvPr id="197" name="Shape 197"/>
          <p:cNvSpPr/>
          <p:nvPr/>
        </p:nvSpPr>
        <p:spPr>
          <a:xfrm>
            <a:off x="1563509" y="3801533"/>
            <a:ext cx="10146107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800" u="sng">
                <a:solidFill>
                  <a:srgbClr val="FFFFFF"/>
                </a:solidFill>
              </a:rPr>
              <a:t>Standard analysis chain:</a:t>
            </a:r>
          </a:p>
          <a:p>
            <a:pPr marL="228600" lvl="0" indent="-228600" algn="l"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Generate events.</a:t>
            </a:r>
          </a:p>
          <a:p>
            <a:pPr marL="228600" lvl="0" indent="-228600" algn="l"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Simulate detector with GSIM.</a:t>
            </a:r>
          </a:p>
          <a:p>
            <a:pPr marL="228600" lvl="0" indent="-228600" algn="l"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Correct the output with GPP.</a:t>
            </a:r>
          </a:p>
          <a:p>
            <a:pPr marL="228600" lvl="0" indent="-228600" algn="l"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Reconstruct the output with A1C or RECSIS.</a:t>
            </a:r>
          </a:p>
          <a:p>
            <a:pPr marL="228600" lvl="0" indent="-228600" algn="l"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Analyze with same code as the actual data.</a:t>
            </a:r>
          </a:p>
        </p:txBody>
      </p:sp>
      <p:sp>
        <p:nvSpPr>
          <p:cNvPr id="198" name="Shape 198"/>
          <p:cNvSpPr/>
          <p:nvPr/>
        </p:nvSpPr>
        <p:spPr>
          <a:xfrm>
            <a:off x="758939" y="7903633"/>
            <a:ext cx="1148692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solidFill>
                  <a:srgbClr val="FF93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9300"/>
                </a:solidFill>
              </a:rPr>
              <a:t>How will this change with data mining software?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 dirty="0">
                <a:solidFill>
                  <a:srgbClr val="FFFFFF"/>
                </a:solidFill>
              </a:rPr>
              <a:t>Summary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64593" y="2444688"/>
            <a:ext cx="12495644" cy="1270001"/>
            <a:chOff x="264593" y="2444688"/>
            <a:chExt cx="12495644" cy="1270001"/>
          </a:xfrm>
        </p:grpSpPr>
        <p:sp>
          <p:nvSpPr>
            <p:cNvPr id="201" name="Shape 201"/>
            <p:cNvSpPr/>
            <p:nvPr/>
          </p:nvSpPr>
          <p:spPr>
            <a:xfrm>
              <a:off x="264593" y="2444688"/>
              <a:ext cx="12495644" cy="1270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800" dirty="0">
                  <a:solidFill>
                    <a:srgbClr val="FFFFFF"/>
                  </a:solidFill>
                </a:rPr>
                <a:t>Preliminary analysis of eg2 data shows promise for a hadronization study of the    </a:t>
              </a:r>
              <a:r>
                <a:rPr lang="en-US" sz="3800" dirty="0" smtClean="0">
                  <a:solidFill>
                    <a:srgbClr val="FFFFFF"/>
                  </a:solidFill>
                </a:rPr>
                <a:t>   meson</a:t>
              </a:r>
              <a:r>
                <a:rPr sz="3800" dirty="0" smtClean="0">
                  <a:solidFill>
                    <a:srgbClr val="FFFFFF"/>
                  </a:solidFill>
                </a:rPr>
                <a:t>.</a:t>
              </a:r>
              <a:endParaRPr sz="3800" dirty="0">
                <a:solidFill>
                  <a:srgbClr val="FFFFFF"/>
                </a:solidFill>
              </a:endParaRPr>
            </a:p>
          </p:txBody>
        </p:sp>
        <p:pic>
          <p:nvPicPr>
            <p:cNvPr id="202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218103" y="3188113"/>
              <a:ext cx="656573" cy="3699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04" name="Shape 204"/>
          <p:cNvSpPr/>
          <p:nvPr/>
        </p:nvSpPr>
        <p:spPr>
          <a:xfrm>
            <a:off x="264593" y="6460066"/>
            <a:ext cx="12495643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 dirty="0">
                <a:solidFill>
                  <a:srgbClr val="FFFFFF"/>
                </a:solidFill>
              </a:rPr>
              <a:t>The data mining software has been a tremendous help in both time and resources.</a:t>
            </a:r>
          </a:p>
        </p:txBody>
      </p:sp>
      <p:sp>
        <p:nvSpPr>
          <p:cNvPr id="205" name="Shape 205"/>
          <p:cNvSpPr/>
          <p:nvPr/>
        </p:nvSpPr>
        <p:spPr>
          <a:xfrm>
            <a:off x="-16400" y="4212166"/>
            <a:ext cx="13037600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Clear signal in the mass spectrum.  The real work is underway to reduce the background and extract the yields.  Suggestions are always appreciated.</a:t>
            </a:r>
          </a:p>
        </p:txBody>
      </p:sp>
      <p:sp>
        <p:nvSpPr>
          <p:cNvPr id="206" name="Shape 206"/>
          <p:cNvSpPr/>
          <p:nvPr/>
        </p:nvSpPr>
        <p:spPr>
          <a:xfrm>
            <a:off x="0" y="7988300"/>
            <a:ext cx="13014808" cy="1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 dirty="0">
                <a:solidFill>
                  <a:srgbClr val="FFFFFF"/>
                </a:solidFill>
              </a:rPr>
              <a:t>Big questions on how to make the mining even more robust and sophisticated.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defRPr sz="736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360">
                <a:solidFill>
                  <a:srgbClr val="FFFFFF"/>
                </a:solidFill>
              </a:rPr>
              <a:t>Strong Nuclear Interaction</a:t>
            </a:r>
          </a:p>
        </p:txBody>
      </p:sp>
      <p:pic>
        <p:nvPicPr>
          <p:cNvPr id="39" name="Picture 38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9800" y="2383510"/>
            <a:ext cx="11125200" cy="3524156"/>
          </a:xfrm>
          <a:prstGeom prst="rect">
            <a:avLst/>
          </a:prstGeom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</p:pic>
      <p:pic>
        <p:nvPicPr>
          <p:cNvPr id="40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55576" y="2961976"/>
            <a:ext cx="6287663" cy="241833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03237" y="3007549"/>
            <a:ext cx="2034244" cy="2276078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Shape 42"/>
          <p:cNvSpPr/>
          <p:nvPr/>
        </p:nvSpPr>
        <p:spPr>
          <a:xfrm rot="16200000">
            <a:off x="170107" y="4035057"/>
            <a:ext cx="269666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2800"/>
              <a:t>Electromagnetic</a:t>
            </a:r>
          </a:p>
        </p:txBody>
      </p:sp>
      <p:grpSp>
        <p:nvGrpSpPr>
          <p:cNvPr id="45" name="Group 45"/>
          <p:cNvGrpSpPr/>
          <p:nvPr/>
        </p:nvGrpSpPr>
        <p:grpSpPr>
          <a:xfrm>
            <a:off x="948261" y="6037887"/>
            <a:ext cx="11108278" cy="3513383"/>
            <a:chOff x="-12699" y="-355600"/>
            <a:chExt cx="11108277" cy="3513381"/>
          </a:xfrm>
        </p:grpSpPr>
        <p:pic>
          <p:nvPicPr>
            <p:cNvPr id="43" name="Picture 42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2700" y="-355600"/>
              <a:ext cx="11108278" cy="3513382"/>
            </a:xfrm>
            <a:prstGeom prst="rect">
              <a:avLst/>
            </a:prstGeom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</p:pic>
        <p:pic>
          <p:nvPicPr>
            <p:cNvPr id="44" name="pasted-image.pdf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117494" y="118509"/>
              <a:ext cx="9791439" cy="28064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6" name="Shape 46"/>
          <p:cNvSpPr/>
          <p:nvPr/>
        </p:nvSpPr>
        <p:spPr>
          <a:xfrm rot="16200000">
            <a:off x="130560" y="7648528"/>
            <a:ext cx="249895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2800"/>
              <a:t>Strong Nuclear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Confinement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lvl="0" indent="0" algn="just" defTabSz="452627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772"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rPr>
              <a:t>As the two quarks are pulled apart, the  energy in the gluon field increases.  There is enough energy to convert to mass and produce new particles.</a:t>
            </a:r>
          </a:p>
          <a:p>
            <a:pPr marL="0" lvl="0" indent="0" algn="just" defTabSz="452627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2772">
              <a:solidFill>
                <a:srgbClr val="DCDEE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0" lvl="0" indent="0" algn="just" defTabSz="452627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772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rPr>
              <a:t>Goal: understand quantitatively the confinement mechanism.</a:t>
            </a:r>
          </a:p>
          <a:p>
            <a:pPr marL="0" lvl="0" indent="0" algn="just" defTabSz="452627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2772">
              <a:solidFill>
                <a:srgbClr val="DCDEE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0" lvl="0" indent="0" algn="just" defTabSz="452627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772"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rPr>
              <a:t>Quarks have mass so they cannot travel faster than the speed of light.  They will be deconfined for a short period of time. </a:t>
            </a:r>
          </a:p>
        </p:txBody>
      </p:sp>
      <p:pic>
        <p:nvPicPr>
          <p:cNvPr id="5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73618" y="2647950"/>
            <a:ext cx="4325816" cy="6172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Questions</a:t>
            </a:r>
          </a:p>
        </p:txBody>
      </p:sp>
      <p:sp>
        <p:nvSpPr>
          <p:cNvPr id="53" name="Shape 53"/>
          <p:cNvSpPr/>
          <p:nvPr/>
        </p:nvSpPr>
        <p:spPr>
          <a:xfrm>
            <a:off x="2256408" y="2426297"/>
            <a:ext cx="8491984" cy="2563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36884" lvl="0" indent="-336884" algn="l" defTabSz="457200">
              <a:buSzPct val="75000"/>
              <a:buChar char="✦"/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9300"/>
                </a:solidFill>
                <a:latin typeface="Arial"/>
                <a:ea typeface="Arial"/>
                <a:cs typeface="Arial"/>
                <a:sym typeface="Arial"/>
              </a:rPr>
              <a:t>Does the quark interact with the nucleus?</a:t>
            </a:r>
          </a:p>
          <a:p>
            <a:pPr marL="336884" lvl="0" indent="-336884" algn="l" defTabSz="457200">
              <a:buSzPct val="75000"/>
              <a:buChar char="✦"/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9300"/>
                </a:solidFill>
                <a:latin typeface="Arial"/>
                <a:ea typeface="Arial"/>
                <a:cs typeface="Arial"/>
                <a:sym typeface="Arial"/>
              </a:rPr>
              <a:t>What is the quark propagation time?</a:t>
            </a:r>
          </a:p>
          <a:p>
            <a:pPr marL="336884" lvl="0" indent="-336884" algn="l" defTabSz="457200">
              <a:buSzPct val="75000"/>
              <a:buChar char="✦"/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9300"/>
                </a:solidFill>
                <a:latin typeface="Arial"/>
                <a:ea typeface="Arial"/>
                <a:cs typeface="Arial"/>
                <a:sym typeface="Arial"/>
              </a:rPr>
              <a:t>What is the hadron formation time?</a:t>
            </a:r>
          </a:p>
          <a:p>
            <a:pPr marL="336884" lvl="0" indent="-336884" algn="l" defTabSz="457200">
              <a:buSzPct val="75000"/>
              <a:buChar char="✦"/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9300"/>
                </a:solidFill>
                <a:latin typeface="Arial"/>
                <a:ea typeface="Arial"/>
                <a:cs typeface="Arial"/>
                <a:sym typeface="Arial"/>
              </a:rPr>
              <a:t>Does the hadronic mass matter?</a:t>
            </a:r>
          </a:p>
          <a:p>
            <a:pPr marL="336884" lvl="0" indent="-336884" algn="l" defTabSz="457200">
              <a:buSzPct val="75000"/>
              <a:buChar char="✦"/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9300"/>
                </a:solidFill>
                <a:latin typeface="Arial"/>
                <a:ea typeface="Arial"/>
                <a:cs typeface="Arial"/>
                <a:sym typeface="Arial"/>
              </a:rPr>
              <a:t>Does the quark flavor matter?</a:t>
            </a:r>
          </a:p>
        </p:txBody>
      </p:sp>
      <p:pic>
        <p:nvPicPr>
          <p:cNvPr id="5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07958" y="5372575"/>
            <a:ext cx="8064501" cy="3365501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Shape 55"/>
          <p:cNvSpPr/>
          <p:nvPr/>
        </p:nvSpPr>
        <p:spPr>
          <a:xfrm>
            <a:off x="5149644" y="8842655"/>
            <a:ext cx="523341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i="1"/>
            </a:lvl1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2000" i="1">
                <a:solidFill>
                  <a:srgbClr val="FFFFFF"/>
                </a:solidFill>
              </a:rPr>
              <a:t>Image shamelessly borrowed from W. Brooks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Observables</a:t>
            </a:r>
          </a:p>
        </p:txBody>
      </p:sp>
      <p:sp>
        <p:nvSpPr>
          <p:cNvPr id="58" name="Shape 58"/>
          <p:cNvSpPr/>
          <p:nvPr/>
        </p:nvSpPr>
        <p:spPr>
          <a:xfrm>
            <a:off x="1912912" y="2991699"/>
            <a:ext cx="9541444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33136" lvl="0" indent="-433136" algn="l" defTabSz="457200"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Knock a quark out of a proton (neutron) with an electron.</a:t>
            </a:r>
          </a:p>
          <a:p>
            <a:pPr marL="433136" lvl="0" indent="-433136" algn="l" defTabSz="457200"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Detect the particle that is created from the free quark.</a:t>
            </a:r>
          </a:p>
          <a:p>
            <a:pPr marL="433136" lvl="0" indent="-433136" algn="l" defTabSz="457200"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Use a nucleus as a ruler (compare to deuterium).</a:t>
            </a:r>
          </a:p>
        </p:txBody>
      </p:sp>
      <p:pic>
        <p:nvPicPr>
          <p:cNvPr id="59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67867" y="2415577"/>
            <a:ext cx="4231533" cy="449006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/>
        </p:nvSpPr>
        <p:spPr>
          <a:xfrm>
            <a:off x="7691887" y="4768850"/>
            <a:ext cx="4769264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Long propagation time means more quark interactions with the nucleus and more transverse momentum.</a:t>
            </a:r>
          </a:p>
        </p:txBody>
      </p:sp>
      <p:sp>
        <p:nvSpPr>
          <p:cNvPr id="61" name="Shape 61"/>
          <p:cNvSpPr/>
          <p:nvPr/>
        </p:nvSpPr>
        <p:spPr>
          <a:xfrm>
            <a:off x="7691887" y="6642999"/>
            <a:ext cx="4769264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More particles implies long formation times.  If carbon produced the same number of particles as Pb, formation time is small.</a:t>
            </a:r>
          </a:p>
        </p:txBody>
      </p:sp>
      <p:pic>
        <p:nvPicPr>
          <p:cNvPr id="62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9819" y="5361099"/>
            <a:ext cx="4711701" cy="520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3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52823" y="6700149"/>
            <a:ext cx="4978401" cy="1828801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/>
          <p:nvPr/>
        </p:nvSpPr>
        <p:spPr>
          <a:xfrm>
            <a:off x="448551" y="4531999"/>
            <a:ext cx="3234632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 u="sng">
                <a:solidFill>
                  <a:srgbClr val="FFFFFF"/>
                </a:solidFill>
              </a:rPr>
              <a:t>p</a:t>
            </a:r>
            <a:r>
              <a:rPr sz="3800" u="sng" baseline="-5999">
                <a:solidFill>
                  <a:srgbClr val="FFFFFF"/>
                </a:solidFill>
              </a:rPr>
              <a:t>T</a:t>
            </a:r>
            <a:r>
              <a:rPr sz="3800" u="sng">
                <a:solidFill>
                  <a:srgbClr val="FFFFFF"/>
                </a:solidFill>
              </a:rPr>
              <a:t> Broadening</a:t>
            </a:r>
          </a:p>
        </p:txBody>
      </p:sp>
      <p:sp>
        <p:nvSpPr>
          <p:cNvPr id="65" name="Shape 65"/>
          <p:cNvSpPr/>
          <p:nvPr/>
        </p:nvSpPr>
        <p:spPr>
          <a:xfrm>
            <a:off x="467512" y="6025098"/>
            <a:ext cx="414497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/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3800" u="sng">
                <a:solidFill>
                  <a:srgbClr val="FFFFFF"/>
                </a:solidFill>
              </a:rPr>
              <a:t>Particle Multiplicity</a:t>
            </a:r>
          </a:p>
        </p:txBody>
      </p:sp>
      <p:pic>
        <p:nvPicPr>
          <p:cNvPr id="66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71712" y="8953500"/>
            <a:ext cx="1511286" cy="449006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725716" y="8962102"/>
            <a:ext cx="332376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Fractional hadron energy: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Previous Studies</a:t>
            </a:r>
          </a:p>
        </p:txBody>
      </p:sp>
      <p:graphicFrame>
        <p:nvGraphicFramePr>
          <p:cNvPr id="70" name="Table 70"/>
          <p:cNvGraphicFramePr/>
          <p:nvPr/>
        </p:nvGraphicFramePr>
        <p:xfrm>
          <a:off x="306965" y="2163564"/>
          <a:ext cx="12539084" cy="5768598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779134"/>
                <a:gridCol w="2353693"/>
                <a:gridCol w="2649724"/>
                <a:gridCol w="5756533"/>
              </a:tblGrid>
              <a:tr h="1135834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Study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Beam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Targets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Ref.</a:t>
                      </a:r>
                    </a:p>
                  </a:txBody>
                  <a:tcPr marL="50800" marR="50800" marT="50800" marB="50800" anchor="ctr" horzOverflow="overflow"/>
                </a:tc>
              </a:tr>
              <a:tr h="712522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SLAC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e- (20.5 GeV)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baseline="31999">
                          <a:solidFill>
                            <a:srgbClr val="FFFFFF"/>
                          </a:solidFill>
                        </a:rPr>
                        <a:t>2</a:t>
                      </a:r>
                      <a:r>
                        <a:rPr sz="2400">
                          <a:solidFill>
                            <a:srgbClr val="FFFFFF"/>
                          </a:solidFill>
                        </a:rPr>
                        <a:t>H, Be, C, Cu, Sn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l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L.S. Osborne, et al., PRL 40 (1978) 1624.</a:t>
                      </a:r>
                    </a:p>
                  </a:txBody>
                  <a:tcPr marL="50800" marR="50800" marT="50800" marB="50800" anchor="ctr" horzOverflow="overflow"/>
                </a:tc>
              </a:tr>
              <a:tr h="754062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EMC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µ ()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baseline="31999">
                          <a:solidFill>
                            <a:srgbClr val="FFFFFF"/>
                          </a:solidFill>
                        </a:rPr>
                        <a:t>2</a:t>
                      </a:r>
                      <a:r>
                        <a:rPr sz="2400">
                          <a:solidFill>
                            <a:srgbClr val="FFFFFF"/>
                          </a:solidFill>
                        </a:rPr>
                        <a:t>H, C, Cu, Sn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l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J. Ashman, et al., Z. Phys. C 52 (1991) 1.</a:t>
                      </a:r>
                    </a:p>
                  </a:txBody>
                  <a:tcPr marL="50800" marR="50800" marT="50800" marB="50800" anchor="ctr" horzOverflow="overflow"/>
                </a:tc>
              </a:tr>
              <a:tr h="696846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E665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µ (490 GeV)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baseline="31999">
                          <a:solidFill>
                            <a:srgbClr val="FFFFFF"/>
                          </a:solidFill>
                        </a:rPr>
                        <a:t>2</a:t>
                      </a:r>
                      <a:r>
                        <a:rPr sz="2400">
                          <a:solidFill>
                            <a:srgbClr val="FFFFFF"/>
                          </a:solidFill>
                        </a:rPr>
                        <a:t>H, Xe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l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M.R. Adams, et al., PRD 50 (1994) 1836.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333500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HERMES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e+ (27.6 GeV)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baseline="31999">
                          <a:solidFill>
                            <a:srgbClr val="FFFFFF"/>
                          </a:solidFill>
                        </a:rPr>
                        <a:t>2</a:t>
                      </a:r>
                      <a:r>
                        <a:rPr sz="2400">
                          <a:solidFill>
                            <a:srgbClr val="FFFFFF"/>
                          </a:solidFill>
                        </a:rPr>
                        <a:t>H, He, N, Kr, Xe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l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A. Airapetian, et al., EPJC 20 (2001) 479, </a:t>
                      </a:r>
                    </a:p>
                    <a:p>
                      <a:pPr lvl="0" algn="l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A. Airapetian, et al., PLB 577 (2003) 37.</a:t>
                      </a:r>
                    </a:p>
                    <a:p>
                      <a:pPr lvl="0"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A. Airapetian, et al., NPB 780 (2007) 1.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135834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CLAS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e- (4-5 GeV)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baseline="31999">
                          <a:solidFill>
                            <a:srgbClr val="FFFFFF"/>
                          </a:solidFill>
                        </a:rPr>
                        <a:t>2</a:t>
                      </a:r>
                      <a:r>
                        <a:rPr sz="2400">
                          <a:solidFill>
                            <a:srgbClr val="FFFFFF"/>
                          </a:solidFill>
                        </a:rPr>
                        <a:t>H, C, Fe, Sn, Pb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H. Hakobyan, PhD thesis (2008),
A. Daniel et al., PLB 706 (2011) 26,
T. Mineeva, PhD thesis (2014)</a:t>
                      </a:r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  <p:sp>
        <p:nvSpPr>
          <p:cNvPr id="71" name="Shape 71"/>
          <p:cNvSpPr/>
          <p:nvPr/>
        </p:nvSpPr>
        <p:spPr>
          <a:xfrm>
            <a:off x="306965" y="8193862"/>
            <a:ext cx="12590333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FFFFFF"/>
                </a:solidFill>
              </a:rPr>
              <a:t>In general: multiplicity decreases (hadron production is suppressed) as target A increases.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Hadronization at Hall B</a:t>
            </a:r>
          </a:p>
        </p:txBody>
      </p:sp>
      <p:graphicFrame>
        <p:nvGraphicFramePr>
          <p:cNvPr id="74" name="Table 74"/>
          <p:cNvGraphicFramePr/>
          <p:nvPr/>
        </p:nvGraphicFramePr>
        <p:xfrm>
          <a:off x="6807200" y="3094335"/>
          <a:ext cx="5750486" cy="6047872"/>
        </p:xfrm>
        <a:graphic>
          <a:graphicData uri="http://schemas.openxmlformats.org/drawingml/2006/table">
            <a:tbl>
              <a:tblPr firstRow="1">
                <a:tableStyleId>{C7B018BB-80A7-4F77-B60F-C8B233D01FF8}</a:tableStyleId>
              </a:tblPr>
              <a:tblGrid>
                <a:gridCol w="1396703"/>
                <a:gridCol w="1374212"/>
                <a:gridCol w="1374212"/>
                <a:gridCol w="1605359"/>
              </a:tblGrid>
              <a:tr h="755984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DCDEE0"/>
                          </a:solidFill>
                        </a:rPr>
                        <a:t>Hadron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lvl="0" algn="just" defTabSz="914400">
                        <a:defRPr sz="20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DCDEE0"/>
                          </a:solidFill>
                        </a:rPr>
                        <a:t>Mass (GeV)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DCDEE0"/>
                          </a:solidFill>
                        </a:rPr>
                        <a:t>Institution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5984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p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stable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0.94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ANL,UConn, ODU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5984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79 mm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1.1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JMU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5984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13 fm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1.5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JMU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5984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24 mm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1.2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JMU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5984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22 pm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1.2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JMU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5984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87 mm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1.3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JMU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55984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49 mm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1.3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JMU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pSp>
        <p:nvGrpSpPr>
          <p:cNvPr id="82" name="Group 82"/>
          <p:cNvGrpSpPr/>
          <p:nvPr/>
        </p:nvGrpSpPr>
        <p:grpSpPr>
          <a:xfrm>
            <a:off x="6909792" y="3416002"/>
            <a:ext cx="2210495" cy="5427266"/>
            <a:chOff x="127992" y="347067"/>
            <a:chExt cx="2210494" cy="5427265"/>
          </a:xfrm>
        </p:grpSpPr>
        <p:pic>
          <p:nvPicPr>
            <p:cNvPr id="75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10592" y="1764605"/>
              <a:ext cx="228601" cy="266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6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7992" y="2549723"/>
              <a:ext cx="1193801" cy="368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7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96292" y="3230860"/>
              <a:ext cx="4572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8" name="pasted-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96292" y="3975496"/>
              <a:ext cx="381001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9" name="pasted-image.pdf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547092" y="4747914"/>
              <a:ext cx="355601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0" name="pasted-image.pdf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508992" y="5520332"/>
              <a:ext cx="431801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1" name="pasted-image.pdf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970186" y="347067"/>
              <a:ext cx="368301" cy="177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aphicFrame>
        <p:nvGraphicFramePr>
          <p:cNvPr id="83" name="Table 83"/>
          <p:cNvGraphicFramePr/>
          <p:nvPr/>
        </p:nvGraphicFramePr>
        <p:xfrm>
          <a:off x="381000" y="2573635"/>
          <a:ext cx="5664423" cy="7076696"/>
        </p:xfrm>
        <a:graphic>
          <a:graphicData uri="http://schemas.openxmlformats.org/drawingml/2006/table">
            <a:tbl>
              <a:tblPr firstRow="1">
                <a:tableStyleId>{C7B018BB-80A7-4F77-B60F-C8B233D01FF8}</a:tableStyleId>
              </a:tblPr>
              <a:tblGrid>
                <a:gridCol w="1735344"/>
                <a:gridCol w="1047750"/>
                <a:gridCol w="1341851"/>
                <a:gridCol w="1539478"/>
              </a:tblGrid>
              <a:tr h="699432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DCDEE0"/>
                          </a:solidFill>
                        </a:rPr>
                        <a:t>Hadron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000" b="1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DCDEE0"/>
                          </a:solidFill>
                        </a:rPr>
                        <a:t>Mass (GeV)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DCDEE0"/>
                          </a:solidFill>
                        </a:rPr>
                        <a:t>Institution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99432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25 nm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0.13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URich, UConn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99432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7.8 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0.14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ANL,UConn, ODU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99432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0.17 nm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0.55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URich, UConn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99432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23 fm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0.78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FFFFFF"/>
                          </a:solidFill>
                        </a:rPr>
                        <a:t>Canisius College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99432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0.98 pm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0.96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URich, UConn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99432">
                <a:tc>
                  <a:txBody>
                    <a:bodyPr/>
                    <a:lstStyle/>
                    <a:p>
                      <a:pPr lvl="0" defTabSz="914400">
                        <a:defRPr sz="2000"/>
                      </a:pPr>
                      <a:endParaRPr/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44 fm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1.0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UNH, OhioU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99432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f</a:t>
                      </a:r>
                      <a:r>
                        <a:rPr sz="2000" baseline="-5999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8 fm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1.3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FFFFFF"/>
                          </a:solidFill>
                        </a:rPr>
                        <a:t>Canisius College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99432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K</a:t>
                      </a:r>
                      <a:r>
                        <a:rPr sz="2000" baseline="31999">
                          <a:solidFill>
                            <a:srgbClr val="FFFFFF"/>
                          </a:solidFill>
                        </a:rPr>
                        <a:t>+,-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3.7 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0.49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UNH, OhioU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99432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K</a:t>
                      </a:r>
                      <a:r>
                        <a:rPr sz="2000" baseline="31999">
                          <a:solidFill>
                            <a:srgbClr val="FFFFFF"/>
                          </a:solidFill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27 mm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0.50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UNH, OhioU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pSp>
        <p:nvGrpSpPr>
          <p:cNvPr id="91" name="Group 91"/>
          <p:cNvGrpSpPr/>
          <p:nvPr/>
        </p:nvGrpSpPr>
        <p:grpSpPr>
          <a:xfrm>
            <a:off x="942052" y="2895302"/>
            <a:ext cx="1879035" cy="4380261"/>
            <a:chOff x="586452" y="347067"/>
            <a:chExt cx="1879034" cy="4380259"/>
          </a:xfrm>
        </p:grpSpPr>
        <p:pic>
          <p:nvPicPr>
            <p:cNvPr id="84" name="pasted-image.pdf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770602" y="882451"/>
              <a:ext cx="342901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5" name="pasted-image.pdf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586452" y="1581100"/>
              <a:ext cx="7112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" name="pasted-image.pdf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760164" y="2309514"/>
              <a:ext cx="177801" cy="241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" name="pasted-image.pdf"/>
            <p:cNvPicPr/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766514" y="3101429"/>
              <a:ext cx="215901" cy="177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" name="pasted-image.pdf"/>
            <p:cNvPicPr/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741114" y="3647678"/>
              <a:ext cx="266701" cy="381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" name="pasted-image.pdf"/>
            <p:cNvPicPr/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779214" y="4397126"/>
              <a:ext cx="190501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" name="pasted-image.pdf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2097186" y="347067"/>
              <a:ext cx="368301" cy="177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The eg2 Experiment</a:t>
            </a:r>
          </a:p>
        </p:txBody>
      </p:sp>
      <p:sp>
        <p:nvSpPr>
          <p:cNvPr id="94" name="Shape 94"/>
          <p:cNvSpPr/>
          <p:nvPr/>
        </p:nvSpPr>
        <p:spPr>
          <a:xfrm>
            <a:off x="157543" y="2163233"/>
            <a:ext cx="4460114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/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3800" u="sng">
                <a:solidFill>
                  <a:srgbClr val="FFFFFF"/>
                </a:solidFill>
              </a:rPr>
              <a:t>Key facts about eg2</a:t>
            </a:r>
          </a:p>
        </p:txBody>
      </p:sp>
      <p:sp>
        <p:nvSpPr>
          <p:cNvPr id="95" name="Shape 95"/>
          <p:cNvSpPr/>
          <p:nvPr/>
        </p:nvSpPr>
        <p:spPr>
          <a:xfrm>
            <a:off x="218562" y="2997200"/>
            <a:ext cx="7028028" cy="650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199" lvl="0" indent="-457199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Electron scattering experiment at JLab in Hall B with CLAS</a:t>
            </a:r>
          </a:p>
          <a:p>
            <a:pPr marL="457199" lvl="0" indent="-457199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Designed for two measurements</a:t>
            </a:r>
          </a:p>
          <a:p>
            <a:pPr marL="878305" lvl="1" indent="-421105" algn="l">
              <a:buSzPct val="32000"/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E04-104 - Studies of Hadronization</a:t>
            </a:r>
          </a:p>
          <a:p>
            <a:pPr marL="878305" lvl="1" indent="-421105" algn="l">
              <a:buSzPct val="32000"/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E02-110 - Search for Color Transparency</a:t>
            </a:r>
          </a:p>
          <a:p>
            <a:pPr marL="457199" lvl="0" indent="-457199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Collected data in 2003-2004 over three run periods</a:t>
            </a:r>
          </a:p>
          <a:p>
            <a:pPr marL="878305" lvl="1" indent="-421105" algn="l">
              <a:buSzPct val="32000"/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eg2a - E</a:t>
            </a:r>
            <a:r>
              <a:rPr sz="3000" baseline="-5999">
                <a:solidFill>
                  <a:srgbClr val="FFFFFF"/>
                </a:solidFill>
              </a:rPr>
              <a:t>e</a:t>
            </a:r>
            <a:r>
              <a:rPr sz="3000">
                <a:solidFill>
                  <a:srgbClr val="FFFFFF"/>
                </a:solidFill>
              </a:rPr>
              <a:t> = 4.0 GeV</a:t>
            </a:r>
          </a:p>
          <a:p>
            <a:pPr marL="878305" lvl="1" indent="-421105" algn="l">
              <a:buSzPct val="32000"/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eg2b - E</a:t>
            </a:r>
            <a:r>
              <a:rPr sz="3000" baseline="-5999">
                <a:solidFill>
                  <a:srgbClr val="FFFFFF"/>
                </a:solidFill>
              </a:rPr>
              <a:t>e</a:t>
            </a:r>
            <a:r>
              <a:rPr sz="3000">
                <a:solidFill>
                  <a:srgbClr val="FFFFFF"/>
                </a:solidFill>
              </a:rPr>
              <a:t> = 4.5 GeV</a:t>
            </a:r>
          </a:p>
          <a:p>
            <a:pPr marL="878305" lvl="1" indent="-421105" algn="l">
              <a:buSzPct val="32000"/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eg2c - E</a:t>
            </a:r>
            <a:r>
              <a:rPr sz="3000" baseline="-5999">
                <a:solidFill>
                  <a:srgbClr val="FFFFFF"/>
                </a:solidFill>
              </a:rPr>
              <a:t>e</a:t>
            </a:r>
            <a:r>
              <a:rPr sz="3000">
                <a:solidFill>
                  <a:srgbClr val="FFFFFF"/>
                </a:solidFill>
              </a:rPr>
              <a:t> = 5.014 GeV</a:t>
            </a:r>
          </a:p>
          <a:p>
            <a:pPr marL="457199" lvl="0" indent="-457199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Targets: </a:t>
            </a:r>
            <a:r>
              <a:rPr sz="3000" baseline="31999">
                <a:solidFill>
                  <a:srgbClr val="FFFFFF"/>
                </a:solidFill>
              </a:rPr>
              <a:t>2</a:t>
            </a:r>
            <a:r>
              <a:rPr sz="3000">
                <a:solidFill>
                  <a:srgbClr val="FFFFFF"/>
                </a:solidFill>
              </a:rPr>
              <a:t>H, C, Al, Sn, Fe, and Pb</a:t>
            </a:r>
          </a:p>
          <a:p>
            <a:pPr marL="457199" lvl="0" indent="-457199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Two targets in beam simultaneously (</a:t>
            </a:r>
            <a:r>
              <a:rPr sz="3000" baseline="31999">
                <a:solidFill>
                  <a:srgbClr val="FFFFFF"/>
                </a:solidFill>
              </a:rPr>
              <a:t>2</a:t>
            </a:r>
            <a:r>
              <a:rPr sz="3000">
                <a:solidFill>
                  <a:srgbClr val="FFFFFF"/>
                </a:solidFill>
              </a:rPr>
              <a:t>H and heavy target)</a:t>
            </a:r>
          </a:p>
        </p:txBody>
      </p:sp>
      <p:grpSp>
        <p:nvGrpSpPr>
          <p:cNvPr id="99" name="Group 99"/>
          <p:cNvGrpSpPr/>
          <p:nvPr/>
        </p:nvGrpSpPr>
        <p:grpSpPr>
          <a:xfrm>
            <a:off x="7276117" y="3430522"/>
            <a:ext cx="5554632" cy="5330956"/>
            <a:chOff x="0" y="0"/>
            <a:chExt cx="5554631" cy="5330955"/>
          </a:xfrm>
        </p:grpSpPr>
        <p:pic>
          <p:nvPicPr>
            <p:cNvPr id="96" name="PlotZvert_fe56.gi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554632" cy="53309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7" name="Shape 97"/>
            <p:cNvSpPr/>
            <p:nvPr/>
          </p:nvSpPr>
          <p:spPr>
            <a:xfrm>
              <a:off x="1256256" y="1549009"/>
              <a:ext cx="713900" cy="7518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800">
                  <a:solidFill>
                    <a:srgbClr val="000000"/>
                  </a:solidFill>
                </a:defRPr>
              </a:pPr>
              <a:r>
                <a:rPr sz="3000" baseline="31999"/>
                <a:t>2</a:t>
              </a:r>
              <a:r>
                <a:rPr sz="3000"/>
                <a:t>H</a:t>
              </a:r>
            </a:p>
          </p:txBody>
        </p:sp>
        <p:sp>
          <p:nvSpPr>
            <p:cNvPr id="98" name="Shape 98"/>
            <p:cNvSpPr/>
            <p:nvPr/>
          </p:nvSpPr>
          <p:spPr>
            <a:xfrm>
              <a:off x="3181403" y="1332572"/>
              <a:ext cx="723811" cy="7518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sz="3000">
                  <a:solidFill>
                    <a:srgbClr val="000000"/>
                  </a:solidFill>
                </a:defRPr>
              </a:lvl1pPr>
            </a:lstStyle>
            <a:p>
              <a:pPr lvl="0">
                <a:defRPr sz="1800"/>
              </a:pPr>
              <a:r>
                <a:rPr sz="3000"/>
                <a:t>Fe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952500" y="412750"/>
            <a:ext cx="11099800" cy="21209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Data Mining</a:t>
            </a:r>
          </a:p>
        </p:txBody>
      </p:sp>
      <p:graphicFrame>
        <p:nvGraphicFramePr>
          <p:cNvPr id="102" name="Table 102"/>
          <p:cNvGraphicFramePr/>
          <p:nvPr/>
        </p:nvGraphicFramePr>
        <p:xfrm>
          <a:off x="1955800" y="4962748"/>
          <a:ext cx="8932910" cy="1675952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1786582"/>
                <a:gridCol w="1786582"/>
                <a:gridCol w="1786582"/>
                <a:gridCol w="1786582"/>
                <a:gridCol w="1786582"/>
              </a:tblGrid>
              <a:tr h="837976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Target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C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Sn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Fe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Pb</a:t>
                      </a:r>
                    </a:p>
                  </a:txBody>
                  <a:tcPr marL="50800" marR="50800" marT="50800" marB="50800" anchor="ctr" horzOverflow="overflow"/>
                </a:tc>
              </a:tr>
              <a:tr h="837976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Events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302,926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10,767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43,617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59,166</a:t>
                      </a:r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  <p:sp>
        <p:nvSpPr>
          <p:cNvPr id="103" name="Shape 103"/>
          <p:cNvSpPr/>
          <p:nvPr/>
        </p:nvSpPr>
        <p:spPr>
          <a:xfrm>
            <a:off x="411371" y="6766983"/>
            <a:ext cx="12021771" cy="285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Canisius College is a primarily undergraduate institution. This work would not be possible without data mining project.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Example: </a:t>
            </a:r>
          </a:p>
          <a:p>
            <a:pPr marL="336884" lvl="0" indent="-336884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2600" u="sng">
                <a:solidFill>
                  <a:srgbClr val="FFFFFF"/>
                </a:solidFill>
              </a:rPr>
              <a:t>Summer 2009</a:t>
            </a:r>
            <a:r>
              <a:rPr sz="2600">
                <a:solidFill>
                  <a:srgbClr val="FFFFFF"/>
                </a:solidFill>
              </a:rPr>
              <a:t> - student spent 8 weeks building CLAS software and writing a filtering program.  Filtered Fe files, but analysis stalled.</a:t>
            </a:r>
          </a:p>
          <a:p>
            <a:pPr marL="336884" lvl="0" indent="-336884" algn="l"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2600" u="sng">
                <a:solidFill>
                  <a:srgbClr val="FFFFFF"/>
                </a:solidFill>
              </a:rPr>
              <a:t>Summer 2013</a:t>
            </a:r>
            <a:r>
              <a:rPr sz="2600">
                <a:solidFill>
                  <a:srgbClr val="FFFFFF"/>
                </a:solidFill>
              </a:rPr>
              <a:t> - different student (Andy Beiter) installed DMS and filtered C files in 1 week.  Spent the remaining 7 weeks making histograms.</a:t>
            </a:r>
          </a:p>
        </p:txBody>
      </p:sp>
      <p:grpSp>
        <p:nvGrpSpPr>
          <p:cNvPr id="106" name="Group 106"/>
          <p:cNvGrpSpPr/>
          <p:nvPr/>
        </p:nvGrpSpPr>
        <p:grpSpPr>
          <a:xfrm>
            <a:off x="360123" y="2446866"/>
            <a:ext cx="12124267" cy="2387601"/>
            <a:chOff x="0" y="0"/>
            <a:chExt cx="12124266" cy="2387600"/>
          </a:xfrm>
        </p:grpSpPr>
        <p:sp>
          <p:nvSpPr>
            <p:cNvPr id="104" name="Shape 104"/>
            <p:cNvSpPr/>
            <p:nvPr/>
          </p:nvSpPr>
          <p:spPr>
            <a:xfrm>
              <a:off x="0" y="0"/>
              <a:ext cx="12124267" cy="2387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457199" lvl="0" indent="-457199" algn="l">
                <a:buSzPct val="75000"/>
                <a:buChar char="★"/>
                <a:defRPr sz="1800">
                  <a:solidFill>
                    <a:srgbClr val="000000"/>
                  </a:solidFill>
                </a:defRPr>
              </a:pPr>
              <a:r>
                <a:rPr sz="3000">
                  <a:solidFill>
                    <a:srgbClr val="FFFFFF"/>
                  </a:solidFill>
                </a:rPr>
                <a:t>Filtered files from eg2 data set with EG2EventSelection.</a:t>
              </a:r>
            </a:p>
            <a:p>
              <a:pPr marL="457199" lvl="0" indent="-457199" algn="l">
                <a:buSzPct val="75000"/>
                <a:buChar char="★"/>
                <a:defRPr sz="1800">
                  <a:solidFill>
                    <a:srgbClr val="000000"/>
                  </a:solidFill>
                </a:defRPr>
              </a:pPr>
              <a:r>
                <a:rPr sz="3000">
                  <a:solidFill>
                    <a:srgbClr val="FFFFFF"/>
                  </a:solidFill>
                </a:rPr>
                <a:t>Final state: </a:t>
              </a:r>
            </a:p>
            <a:p>
              <a:pPr marL="457199" lvl="0" indent="-457199" algn="l">
                <a:buSzPct val="75000"/>
                <a:buChar char="★"/>
                <a:defRPr sz="1800">
                  <a:solidFill>
                    <a:srgbClr val="000000"/>
                  </a:solidFill>
                </a:defRPr>
              </a:pPr>
              <a:r>
                <a:rPr sz="3000">
                  <a:solidFill>
                    <a:srgbClr val="FFFFFF"/>
                  </a:solidFill>
                </a:rPr>
                <a:t>Filtering of each target data took ~ 1day (ran overnight)</a:t>
              </a:r>
            </a:p>
            <a:p>
              <a:pPr marL="457199" lvl="0" indent="-457199" algn="l">
                <a:buSzPct val="75000"/>
                <a:buChar char="★"/>
                <a:defRPr sz="1800">
                  <a:solidFill>
                    <a:srgbClr val="000000"/>
                  </a:solidFill>
                </a:defRPr>
              </a:pPr>
              <a:r>
                <a:rPr sz="3000">
                  <a:solidFill>
                    <a:srgbClr val="FFFFFF"/>
                  </a:solidFill>
                </a:rPr>
                <a:t>Converted the output EVIO files to ROOT trees (evio2root).</a:t>
              </a:r>
            </a:p>
            <a:p>
              <a:pPr marL="457199" lvl="0" indent="-457199" algn="l">
                <a:buSzPct val="75000"/>
                <a:buChar char="★"/>
                <a:defRPr sz="1800">
                  <a:solidFill>
                    <a:srgbClr val="000000"/>
                  </a:solidFill>
                </a:defRPr>
              </a:pPr>
              <a:r>
                <a:rPr sz="3000">
                  <a:solidFill>
                    <a:srgbClr val="FFFFFF"/>
                  </a:solidFill>
                </a:rPr>
                <a:t>Analyzed output with ROOT macros.</a:t>
              </a:r>
            </a:p>
          </p:txBody>
        </p:sp>
        <p:pic>
          <p:nvPicPr>
            <p:cNvPr id="105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549896" y="483327"/>
              <a:ext cx="5181601" cy="495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1046</Words>
  <Application>Microsoft Macintosh PowerPoint</Application>
  <PresentationFormat>Custom</PresentationFormat>
  <Paragraphs>213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Gradient</vt:lpstr>
      <vt:lpstr>Hadronization Study of the     Meson</vt:lpstr>
      <vt:lpstr>Strong Nuclear Interaction</vt:lpstr>
      <vt:lpstr>Confinement</vt:lpstr>
      <vt:lpstr>Questions</vt:lpstr>
      <vt:lpstr>Observables</vt:lpstr>
      <vt:lpstr>Previous Studies</vt:lpstr>
      <vt:lpstr>Hadronization at Hall B</vt:lpstr>
      <vt:lpstr>The eg2 Experiment</vt:lpstr>
      <vt:lpstr>Data Mining</vt:lpstr>
      <vt:lpstr>Cuts</vt:lpstr>
      <vt:lpstr>        Analysis</vt:lpstr>
      <vt:lpstr>Invariant Mass</vt:lpstr>
      <vt:lpstr>Invariant Mass</vt:lpstr>
      <vt:lpstr>Yields</vt:lpstr>
      <vt:lpstr>Target Vertex Corrections</vt:lpstr>
      <vt:lpstr>Target Vertex Corrections</vt:lpstr>
      <vt:lpstr>Standard Cuts &amp; Corrections</vt:lpstr>
      <vt:lpstr>Simulations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Hadronization Study of the     Meson</dc:title>
  <cp:lastModifiedBy>Michael Wood</cp:lastModifiedBy>
  <cp:revision>7</cp:revision>
  <dcterms:modified xsi:type="dcterms:W3CDTF">2014-08-09T01:17:42Z</dcterms:modified>
</cp:coreProperties>
</file>